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3"/>
  </p:notesMasterIdLst>
  <p:sldIdLst>
    <p:sldId id="256" r:id="rId2"/>
    <p:sldId id="258" r:id="rId3"/>
    <p:sldId id="259" r:id="rId4"/>
    <p:sldId id="295" r:id="rId5"/>
    <p:sldId id="260" r:id="rId6"/>
    <p:sldId id="262" r:id="rId7"/>
    <p:sldId id="261" r:id="rId8"/>
    <p:sldId id="264" r:id="rId9"/>
    <p:sldId id="263" r:id="rId10"/>
    <p:sldId id="265" r:id="rId11"/>
    <p:sldId id="266" r:id="rId12"/>
    <p:sldId id="267" r:id="rId13"/>
    <p:sldId id="269" r:id="rId14"/>
    <p:sldId id="273" r:id="rId15"/>
    <p:sldId id="271" r:id="rId16"/>
    <p:sldId id="292" r:id="rId17"/>
    <p:sldId id="293" r:id="rId18"/>
    <p:sldId id="294" r:id="rId19"/>
    <p:sldId id="270" r:id="rId20"/>
    <p:sldId id="276" r:id="rId21"/>
    <p:sldId id="304" r:id="rId22"/>
    <p:sldId id="305" r:id="rId23"/>
    <p:sldId id="306" r:id="rId24"/>
    <p:sldId id="319" r:id="rId25"/>
    <p:sldId id="321" r:id="rId26"/>
    <p:sldId id="322" r:id="rId27"/>
    <p:sldId id="320" r:id="rId28"/>
    <p:sldId id="277" r:id="rId29"/>
    <p:sldId id="275" r:id="rId30"/>
    <p:sldId id="296" r:id="rId31"/>
    <p:sldId id="278" r:id="rId32"/>
    <p:sldId id="279" r:id="rId33"/>
    <p:sldId id="307" r:id="rId34"/>
    <p:sldId id="308" r:id="rId35"/>
    <p:sldId id="309" r:id="rId36"/>
    <p:sldId id="310" r:id="rId37"/>
    <p:sldId id="311" r:id="rId38"/>
    <p:sldId id="312" r:id="rId39"/>
    <p:sldId id="313" r:id="rId40"/>
    <p:sldId id="314" r:id="rId41"/>
    <p:sldId id="280" r:id="rId42"/>
    <p:sldId id="281" r:id="rId43"/>
    <p:sldId id="282" r:id="rId44"/>
    <p:sldId id="283" r:id="rId45"/>
    <p:sldId id="284" r:id="rId46"/>
    <p:sldId id="285" r:id="rId47"/>
    <p:sldId id="297" r:id="rId48"/>
    <p:sldId id="298" r:id="rId49"/>
    <p:sldId id="286" r:id="rId50"/>
    <p:sldId id="287" r:id="rId51"/>
    <p:sldId id="288" r:id="rId52"/>
    <p:sldId id="289" r:id="rId53"/>
    <p:sldId id="290" r:id="rId54"/>
    <p:sldId id="291" r:id="rId55"/>
    <p:sldId id="299" r:id="rId56"/>
    <p:sldId id="302" r:id="rId57"/>
    <p:sldId id="316" r:id="rId58"/>
    <p:sldId id="303" r:id="rId59"/>
    <p:sldId id="315" r:id="rId60"/>
    <p:sldId id="317" r:id="rId61"/>
    <p:sldId id="318" r:id="rId62"/>
  </p:sldIdLst>
  <p:sldSz cx="9144000" cy="6858000" type="screen4x3"/>
  <p:notesSz cx="6858000" cy="9144000"/>
  <p:defaultTextStyle>
    <a:defPPr>
      <a:defRPr lang="th-TH"/>
    </a:defPPr>
    <a:lvl1pPr marL="0" algn="l" defTabSz="914400" rtl="0" eaLnBrk="1" latinLnBrk="0" hangingPunct="1">
      <a:defRPr sz="2800" kern="1200">
        <a:solidFill>
          <a:schemeClr val="tx1"/>
        </a:solidFill>
        <a:latin typeface="+mn-lt"/>
        <a:ea typeface="+mn-ea"/>
        <a:cs typeface="+mn-cs"/>
      </a:defRPr>
    </a:lvl1pPr>
    <a:lvl2pPr marL="457200" algn="l" defTabSz="914400" rtl="0" eaLnBrk="1" latinLnBrk="0" hangingPunct="1">
      <a:defRPr sz="2800" kern="1200">
        <a:solidFill>
          <a:schemeClr val="tx1"/>
        </a:solidFill>
        <a:latin typeface="+mn-lt"/>
        <a:ea typeface="+mn-ea"/>
        <a:cs typeface="+mn-cs"/>
      </a:defRPr>
    </a:lvl2pPr>
    <a:lvl3pPr marL="914400" algn="l" defTabSz="914400" rtl="0" eaLnBrk="1" latinLnBrk="0" hangingPunct="1">
      <a:defRPr sz="2800" kern="1200">
        <a:solidFill>
          <a:schemeClr val="tx1"/>
        </a:solidFill>
        <a:latin typeface="+mn-lt"/>
        <a:ea typeface="+mn-ea"/>
        <a:cs typeface="+mn-cs"/>
      </a:defRPr>
    </a:lvl3pPr>
    <a:lvl4pPr marL="1371600" algn="l" defTabSz="914400" rtl="0" eaLnBrk="1" latinLnBrk="0" hangingPunct="1">
      <a:defRPr sz="2800" kern="1200">
        <a:solidFill>
          <a:schemeClr val="tx1"/>
        </a:solidFill>
        <a:latin typeface="+mn-lt"/>
        <a:ea typeface="+mn-ea"/>
        <a:cs typeface="+mn-cs"/>
      </a:defRPr>
    </a:lvl4pPr>
    <a:lvl5pPr marL="1828800" algn="l" defTabSz="914400" rtl="0" eaLnBrk="1" latinLnBrk="0" hangingPunct="1">
      <a:defRPr sz="2800" kern="1200">
        <a:solidFill>
          <a:schemeClr val="tx1"/>
        </a:solidFill>
        <a:latin typeface="+mn-lt"/>
        <a:ea typeface="+mn-ea"/>
        <a:cs typeface="+mn-cs"/>
      </a:defRPr>
    </a:lvl5pPr>
    <a:lvl6pPr marL="2286000" algn="l" defTabSz="914400" rtl="0" eaLnBrk="1" latinLnBrk="0" hangingPunct="1">
      <a:defRPr sz="2800" kern="1200">
        <a:solidFill>
          <a:schemeClr val="tx1"/>
        </a:solidFill>
        <a:latin typeface="+mn-lt"/>
        <a:ea typeface="+mn-ea"/>
        <a:cs typeface="+mn-cs"/>
      </a:defRPr>
    </a:lvl6pPr>
    <a:lvl7pPr marL="2743200" algn="l" defTabSz="914400" rtl="0" eaLnBrk="1" latinLnBrk="0" hangingPunct="1">
      <a:defRPr sz="2800" kern="1200">
        <a:solidFill>
          <a:schemeClr val="tx1"/>
        </a:solidFill>
        <a:latin typeface="+mn-lt"/>
        <a:ea typeface="+mn-ea"/>
        <a:cs typeface="+mn-cs"/>
      </a:defRPr>
    </a:lvl7pPr>
    <a:lvl8pPr marL="3200400" algn="l" defTabSz="914400" rtl="0" eaLnBrk="1" latinLnBrk="0" hangingPunct="1">
      <a:defRPr sz="2800" kern="1200">
        <a:solidFill>
          <a:schemeClr val="tx1"/>
        </a:solidFill>
        <a:latin typeface="+mn-lt"/>
        <a:ea typeface="+mn-ea"/>
        <a:cs typeface="+mn-cs"/>
      </a:defRPr>
    </a:lvl8pPr>
    <a:lvl9pPr marL="3657600" algn="l" defTabSz="914400" rtl="0" eaLnBrk="1" latinLnBrk="0" hangingPunct="1">
      <a:defRPr sz="2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93" d="100"/>
          <a:sy n="93" d="100"/>
        </p:scale>
        <p:origin x="-642" y="21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th-TH"/>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51CE206-8E6E-49D2-9A9E-3D72FEF61030}" type="datetimeFigureOut">
              <a:rPr lang="th-TH" smtClean="0"/>
              <a:t>11/01/61</a:t>
            </a:fld>
            <a:endParaRPr lang="th-TH"/>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th-TH"/>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h-TH"/>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th-TH"/>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B5EE611-7EC5-49EA-ADEF-BF873EF0BADE}" type="slidenum">
              <a:rPr lang="th-TH" smtClean="0"/>
              <a:t>‹#›</a:t>
            </a:fld>
            <a:endParaRPr lang="th-TH"/>
          </a:p>
        </p:txBody>
      </p:sp>
    </p:spTree>
    <p:extLst>
      <p:ext uri="{BB962C8B-B14F-4D97-AF65-F5344CB8AC3E}">
        <p14:creationId xmlns:p14="http://schemas.microsoft.com/office/powerpoint/2010/main" val="2275573225"/>
      </p:ext>
    </p:extLst>
  </p:cSld>
  <p:clrMap bg1="lt1" tx1="dk1" bg2="lt2" tx2="dk2" accent1="accent1" accent2="accent2" accent3="accent3" accent4="accent4" accent5="accent5" accent6="accent6" hlink="hlink" folHlink="folHlink"/>
  <p:notes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h-TH" dirty="0"/>
          </a:p>
        </p:txBody>
      </p:sp>
      <p:sp>
        <p:nvSpPr>
          <p:cNvPr id="4" name="Slide Number Placeholder 3"/>
          <p:cNvSpPr>
            <a:spLocks noGrp="1"/>
          </p:cNvSpPr>
          <p:nvPr>
            <p:ph type="sldNum" sz="quarter" idx="10"/>
          </p:nvPr>
        </p:nvSpPr>
        <p:spPr/>
        <p:txBody>
          <a:bodyPr/>
          <a:lstStyle/>
          <a:p>
            <a:fld id="{2B5EE611-7EC5-49EA-ADEF-BF873EF0BADE}" type="slidenum">
              <a:rPr lang="th-TH" smtClean="0"/>
              <a:t>46</a:t>
            </a:fld>
            <a:endParaRPr lang="th-TH"/>
          </a:p>
        </p:txBody>
      </p:sp>
    </p:spTree>
    <p:extLst>
      <p:ext uri="{BB962C8B-B14F-4D97-AF65-F5344CB8AC3E}">
        <p14:creationId xmlns:p14="http://schemas.microsoft.com/office/powerpoint/2010/main" val="19507021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th-TH"/>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th-TH"/>
          </a:p>
        </p:txBody>
      </p:sp>
      <p:sp>
        <p:nvSpPr>
          <p:cNvPr id="4" name="Date Placeholder 3"/>
          <p:cNvSpPr>
            <a:spLocks noGrp="1"/>
          </p:cNvSpPr>
          <p:nvPr>
            <p:ph type="dt" sz="half" idx="10"/>
          </p:nvPr>
        </p:nvSpPr>
        <p:spPr/>
        <p:txBody>
          <a:bodyPr/>
          <a:lstStyle/>
          <a:p>
            <a:fld id="{8F2A3AC2-7EDD-4DCD-BB76-4298ACF57B6B}" type="datetimeFigureOut">
              <a:rPr lang="th-TH" smtClean="0"/>
              <a:t>11/01/61</a:t>
            </a:fld>
            <a:endParaRPr lang="th-TH"/>
          </a:p>
        </p:txBody>
      </p:sp>
      <p:sp>
        <p:nvSpPr>
          <p:cNvPr id="5" name="Footer Placeholder 4"/>
          <p:cNvSpPr>
            <a:spLocks noGrp="1"/>
          </p:cNvSpPr>
          <p:nvPr>
            <p:ph type="ftr" sz="quarter" idx="11"/>
          </p:nvPr>
        </p:nvSpPr>
        <p:spPr/>
        <p:txBody>
          <a:bodyPr/>
          <a:lstStyle/>
          <a:p>
            <a:endParaRPr lang="th-TH"/>
          </a:p>
        </p:txBody>
      </p:sp>
      <p:sp>
        <p:nvSpPr>
          <p:cNvPr id="6" name="Slide Number Placeholder 5"/>
          <p:cNvSpPr>
            <a:spLocks noGrp="1"/>
          </p:cNvSpPr>
          <p:nvPr>
            <p:ph type="sldNum" sz="quarter" idx="12"/>
          </p:nvPr>
        </p:nvSpPr>
        <p:spPr/>
        <p:txBody>
          <a:bodyPr/>
          <a:lstStyle/>
          <a:p>
            <a:fld id="{7DF20EF5-674F-49AB-9A1D-BDD5C211F2E5}" type="slidenum">
              <a:rPr lang="th-TH" smtClean="0"/>
              <a:t>‹#›</a:t>
            </a:fld>
            <a:endParaRPr lang="th-TH"/>
          </a:p>
        </p:txBody>
      </p:sp>
    </p:spTree>
    <p:extLst>
      <p:ext uri="{BB962C8B-B14F-4D97-AF65-F5344CB8AC3E}">
        <p14:creationId xmlns:p14="http://schemas.microsoft.com/office/powerpoint/2010/main" val="4539148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th-TH"/>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h-TH"/>
          </a:p>
        </p:txBody>
      </p:sp>
      <p:sp>
        <p:nvSpPr>
          <p:cNvPr id="4" name="Date Placeholder 3"/>
          <p:cNvSpPr>
            <a:spLocks noGrp="1"/>
          </p:cNvSpPr>
          <p:nvPr>
            <p:ph type="dt" sz="half" idx="10"/>
          </p:nvPr>
        </p:nvSpPr>
        <p:spPr/>
        <p:txBody>
          <a:bodyPr/>
          <a:lstStyle/>
          <a:p>
            <a:fld id="{8F2A3AC2-7EDD-4DCD-BB76-4298ACF57B6B}" type="datetimeFigureOut">
              <a:rPr lang="th-TH" smtClean="0"/>
              <a:t>11/01/61</a:t>
            </a:fld>
            <a:endParaRPr lang="th-TH"/>
          </a:p>
        </p:txBody>
      </p:sp>
      <p:sp>
        <p:nvSpPr>
          <p:cNvPr id="5" name="Footer Placeholder 4"/>
          <p:cNvSpPr>
            <a:spLocks noGrp="1"/>
          </p:cNvSpPr>
          <p:nvPr>
            <p:ph type="ftr" sz="quarter" idx="11"/>
          </p:nvPr>
        </p:nvSpPr>
        <p:spPr/>
        <p:txBody>
          <a:bodyPr/>
          <a:lstStyle/>
          <a:p>
            <a:endParaRPr lang="th-TH"/>
          </a:p>
        </p:txBody>
      </p:sp>
      <p:sp>
        <p:nvSpPr>
          <p:cNvPr id="6" name="Slide Number Placeholder 5"/>
          <p:cNvSpPr>
            <a:spLocks noGrp="1"/>
          </p:cNvSpPr>
          <p:nvPr>
            <p:ph type="sldNum" sz="quarter" idx="12"/>
          </p:nvPr>
        </p:nvSpPr>
        <p:spPr/>
        <p:txBody>
          <a:bodyPr/>
          <a:lstStyle/>
          <a:p>
            <a:fld id="{7DF20EF5-674F-49AB-9A1D-BDD5C211F2E5}" type="slidenum">
              <a:rPr lang="th-TH" smtClean="0"/>
              <a:t>‹#›</a:t>
            </a:fld>
            <a:endParaRPr lang="th-TH"/>
          </a:p>
        </p:txBody>
      </p:sp>
    </p:spTree>
    <p:extLst>
      <p:ext uri="{BB962C8B-B14F-4D97-AF65-F5344CB8AC3E}">
        <p14:creationId xmlns:p14="http://schemas.microsoft.com/office/powerpoint/2010/main" val="32925363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th-TH"/>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h-TH"/>
          </a:p>
        </p:txBody>
      </p:sp>
      <p:sp>
        <p:nvSpPr>
          <p:cNvPr id="4" name="Date Placeholder 3"/>
          <p:cNvSpPr>
            <a:spLocks noGrp="1"/>
          </p:cNvSpPr>
          <p:nvPr>
            <p:ph type="dt" sz="half" idx="10"/>
          </p:nvPr>
        </p:nvSpPr>
        <p:spPr/>
        <p:txBody>
          <a:bodyPr/>
          <a:lstStyle/>
          <a:p>
            <a:fld id="{8F2A3AC2-7EDD-4DCD-BB76-4298ACF57B6B}" type="datetimeFigureOut">
              <a:rPr lang="th-TH" smtClean="0"/>
              <a:t>11/01/61</a:t>
            </a:fld>
            <a:endParaRPr lang="th-TH"/>
          </a:p>
        </p:txBody>
      </p:sp>
      <p:sp>
        <p:nvSpPr>
          <p:cNvPr id="5" name="Footer Placeholder 4"/>
          <p:cNvSpPr>
            <a:spLocks noGrp="1"/>
          </p:cNvSpPr>
          <p:nvPr>
            <p:ph type="ftr" sz="quarter" idx="11"/>
          </p:nvPr>
        </p:nvSpPr>
        <p:spPr/>
        <p:txBody>
          <a:bodyPr/>
          <a:lstStyle/>
          <a:p>
            <a:endParaRPr lang="th-TH"/>
          </a:p>
        </p:txBody>
      </p:sp>
      <p:sp>
        <p:nvSpPr>
          <p:cNvPr id="6" name="Slide Number Placeholder 5"/>
          <p:cNvSpPr>
            <a:spLocks noGrp="1"/>
          </p:cNvSpPr>
          <p:nvPr>
            <p:ph type="sldNum" sz="quarter" idx="12"/>
          </p:nvPr>
        </p:nvSpPr>
        <p:spPr/>
        <p:txBody>
          <a:bodyPr/>
          <a:lstStyle/>
          <a:p>
            <a:fld id="{7DF20EF5-674F-49AB-9A1D-BDD5C211F2E5}" type="slidenum">
              <a:rPr lang="th-TH" smtClean="0"/>
              <a:t>‹#›</a:t>
            </a:fld>
            <a:endParaRPr lang="th-TH"/>
          </a:p>
        </p:txBody>
      </p:sp>
    </p:spTree>
    <p:extLst>
      <p:ext uri="{BB962C8B-B14F-4D97-AF65-F5344CB8AC3E}">
        <p14:creationId xmlns:p14="http://schemas.microsoft.com/office/powerpoint/2010/main" val="6504672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th-TH"/>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h-TH"/>
          </a:p>
        </p:txBody>
      </p:sp>
      <p:sp>
        <p:nvSpPr>
          <p:cNvPr id="4" name="Date Placeholder 3"/>
          <p:cNvSpPr>
            <a:spLocks noGrp="1"/>
          </p:cNvSpPr>
          <p:nvPr>
            <p:ph type="dt" sz="half" idx="10"/>
          </p:nvPr>
        </p:nvSpPr>
        <p:spPr/>
        <p:txBody>
          <a:bodyPr/>
          <a:lstStyle/>
          <a:p>
            <a:fld id="{8F2A3AC2-7EDD-4DCD-BB76-4298ACF57B6B}" type="datetimeFigureOut">
              <a:rPr lang="th-TH" smtClean="0"/>
              <a:t>11/01/61</a:t>
            </a:fld>
            <a:endParaRPr lang="th-TH"/>
          </a:p>
        </p:txBody>
      </p:sp>
      <p:sp>
        <p:nvSpPr>
          <p:cNvPr id="5" name="Footer Placeholder 4"/>
          <p:cNvSpPr>
            <a:spLocks noGrp="1"/>
          </p:cNvSpPr>
          <p:nvPr>
            <p:ph type="ftr" sz="quarter" idx="11"/>
          </p:nvPr>
        </p:nvSpPr>
        <p:spPr/>
        <p:txBody>
          <a:bodyPr/>
          <a:lstStyle/>
          <a:p>
            <a:endParaRPr lang="th-TH"/>
          </a:p>
        </p:txBody>
      </p:sp>
      <p:sp>
        <p:nvSpPr>
          <p:cNvPr id="6" name="Slide Number Placeholder 5"/>
          <p:cNvSpPr>
            <a:spLocks noGrp="1"/>
          </p:cNvSpPr>
          <p:nvPr>
            <p:ph type="sldNum" sz="quarter" idx="12"/>
          </p:nvPr>
        </p:nvSpPr>
        <p:spPr/>
        <p:txBody>
          <a:bodyPr/>
          <a:lstStyle/>
          <a:p>
            <a:fld id="{7DF20EF5-674F-49AB-9A1D-BDD5C211F2E5}" type="slidenum">
              <a:rPr lang="th-TH" smtClean="0"/>
              <a:t>‹#›</a:t>
            </a:fld>
            <a:endParaRPr lang="th-TH"/>
          </a:p>
        </p:txBody>
      </p:sp>
    </p:spTree>
    <p:extLst>
      <p:ext uri="{BB962C8B-B14F-4D97-AF65-F5344CB8AC3E}">
        <p14:creationId xmlns:p14="http://schemas.microsoft.com/office/powerpoint/2010/main" val="42746263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th-TH"/>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F2A3AC2-7EDD-4DCD-BB76-4298ACF57B6B}" type="datetimeFigureOut">
              <a:rPr lang="th-TH" smtClean="0"/>
              <a:t>11/01/61</a:t>
            </a:fld>
            <a:endParaRPr lang="th-TH"/>
          </a:p>
        </p:txBody>
      </p:sp>
      <p:sp>
        <p:nvSpPr>
          <p:cNvPr id="5" name="Footer Placeholder 4"/>
          <p:cNvSpPr>
            <a:spLocks noGrp="1"/>
          </p:cNvSpPr>
          <p:nvPr>
            <p:ph type="ftr" sz="quarter" idx="11"/>
          </p:nvPr>
        </p:nvSpPr>
        <p:spPr/>
        <p:txBody>
          <a:bodyPr/>
          <a:lstStyle/>
          <a:p>
            <a:endParaRPr lang="th-TH"/>
          </a:p>
        </p:txBody>
      </p:sp>
      <p:sp>
        <p:nvSpPr>
          <p:cNvPr id="6" name="Slide Number Placeholder 5"/>
          <p:cNvSpPr>
            <a:spLocks noGrp="1"/>
          </p:cNvSpPr>
          <p:nvPr>
            <p:ph type="sldNum" sz="quarter" idx="12"/>
          </p:nvPr>
        </p:nvSpPr>
        <p:spPr/>
        <p:txBody>
          <a:bodyPr/>
          <a:lstStyle/>
          <a:p>
            <a:fld id="{7DF20EF5-674F-49AB-9A1D-BDD5C211F2E5}" type="slidenum">
              <a:rPr lang="th-TH" smtClean="0"/>
              <a:t>‹#›</a:t>
            </a:fld>
            <a:endParaRPr lang="th-TH"/>
          </a:p>
        </p:txBody>
      </p:sp>
    </p:spTree>
    <p:extLst>
      <p:ext uri="{BB962C8B-B14F-4D97-AF65-F5344CB8AC3E}">
        <p14:creationId xmlns:p14="http://schemas.microsoft.com/office/powerpoint/2010/main" val="40685283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th-TH"/>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h-TH"/>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h-TH"/>
          </a:p>
        </p:txBody>
      </p:sp>
      <p:sp>
        <p:nvSpPr>
          <p:cNvPr id="5" name="Date Placeholder 4"/>
          <p:cNvSpPr>
            <a:spLocks noGrp="1"/>
          </p:cNvSpPr>
          <p:nvPr>
            <p:ph type="dt" sz="half" idx="10"/>
          </p:nvPr>
        </p:nvSpPr>
        <p:spPr/>
        <p:txBody>
          <a:bodyPr/>
          <a:lstStyle/>
          <a:p>
            <a:fld id="{8F2A3AC2-7EDD-4DCD-BB76-4298ACF57B6B}" type="datetimeFigureOut">
              <a:rPr lang="th-TH" smtClean="0"/>
              <a:t>11/01/61</a:t>
            </a:fld>
            <a:endParaRPr lang="th-TH"/>
          </a:p>
        </p:txBody>
      </p:sp>
      <p:sp>
        <p:nvSpPr>
          <p:cNvPr id="6" name="Footer Placeholder 5"/>
          <p:cNvSpPr>
            <a:spLocks noGrp="1"/>
          </p:cNvSpPr>
          <p:nvPr>
            <p:ph type="ftr" sz="quarter" idx="11"/>
          </p:nvPr>
        </p:nvSpPr>
        <p:spPr/>
        <p:txBody>
          <a:bodyPr/>
          <a:lstStyle/>
          <a:p>
            <a:endParaRPr lang="th-TH"/>
          </a:p>
        </p:txBody>
      </p:sp>
      <p:sp>
        <p:nvSpPr>
          <p:cNvPr id="7" name="Slide Number Placeholder 6"/>
          <p:cNvSpPr>
            <a:spLocks noGrp="1"/>
          </p:cNvSpPr>
          <p:nvPr>
            <p:ph type="sldNum" sz="quarter" idx="12"/>
          </p:nvPr>
        </p:nvSpPr>
        <p:spPr/>
        <p:txBody>
          <a:bodyPr/>
          <a:lstStyle/>
          <a:p>
            <a:fld id="{7DF20EF5-674F-49AB-9A1D-BDD5C211F2E5}" type="slidenum">
              <a:rPr lang="th-TH" smtClean="0"/>
              <a:t>‹#›</a:t>
            </a:fld>
            <a:endParaRPr lang="th-TH"/>
          </a:p>
        </p:txBody>
      </p:sp>
    </p:spTree>
    <p:extLst>
      <p:ext uri="{BB962C8B-B14F-4D97-AF65-F5344CB8AC3E}">
        <p14:creationId xmlns:p14="http://schemas.microsoft.com/office/powerpoint/2010/main" val="29158848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th-TH"/>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h-TH"/>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h-TH"/>
          </a:p>
        </p:txBody>
      </p:sp>
      <p:sp>
        <p:nvSpPr>
          <p:cNvPr id="7" name="Date Placeholder 6"/>
          <p:cNvSpPr>
            <a:spLocks noGrp="1"/>
          </p:cNvSpPr>
          <p:nvPr>
            <p:ph type="dt" sz="half" idx="10"/>
          </p:nvPr>
        </p:nvSpPr>
        <p:spPr/>
        <p:txBody>
          <a:bodyPr/>
          <a:lstStyle/>
          <a:p>
            <a:fld id="{8F2A3AC2-7EDD-4DCD-BB76-4298ACF57B6B}" type="datetimeFigureOut">
              <a:rPr lang="th-TH" smtClean="0"/>
              <a:t>11/01/61</a:t>
            </a:fld>
            <a:endParaRPr lang="th-TH"/>
          </a:p>
        </p:txBody>
      </p:sp>
      <p:sp>
        <p:nvSpPr>
          <p:cNvPr id="8" name="Footer Placeholder 7"/>
          <p:cNvSpPr>
            <a:spLocks noGrp="1"/>
          </p:cNvSpPr>
          <p:nvPr>
            <p:ph type="ftr" sz="quarter" idx="11"/>
          </p:nvPr>
        </p:nvSpPr>
        <p:spPr/>
        <p:txBody>
          <a:bodyPr/>
          <a:lstStyle/>
          <a:p>
            <a:endParaRPr lang="th-TH"/>
          </a:p>
        </p:txBody>
      </p:sp>
      <p:sp>
        <p:nvSpPr>
          <p:cNvPr id="9" name="Slide Number Placeholder 8"/>
          <p:cNvSpPr>
            <a:spLocks noGrp="1"/>
          </p:cNvSpPr>
          <p:nvPr>
            <p:ph type="sldNum" sz="quarter" idx="12"/>
          </p:nvPr>
        </p:nvSpPr>
        <p:spPr/>
        <p:txBody>
          <a:bodyPr/>
          <a:lstStyle/>
          <a:p>
            <a:fld id="{7DF20EF5-674F-49AB-9A1D-BDD5C211F2E5}" type="slidenum">
              <a:rPr lang="th-TH" smtClean="0"/>
              <a:t>‹#›</a:t>
            </a:fld>
            <a:endParaRPr lang="th-TH"/>
          </a:p>
        </p:txBody>
      </p:sp>
    </p:spTree>
    <p:extLst>
      <p:ext uri="{BB962C8B-B14F-4D97-AF65-F5344CB8AC3E}">
        <p14:creationId xmlns:p14="http://schemas.microsoft.com/office/powerpoint/2010/main" val="38017503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th-TH"/>
          </a:p>
        </p:txBody>
      </p:sp>
      <p:sp>
        <p:nvSpPr>
          <p:cNvPr id="3" name="Date Placeholder 2"/>
          <p:cNvSpPr>
            <a:spLocks noGrp="1"/>
          </p:cNvSpPr>
          <p:nvPr>
            <p:ph type="dt" sz="half" idx="10"/>
          </p:nvPr>
        </p:nvSpPr>
        <p:spPr/>
        <p:txBody>
          <a:bodyPr/>
          <a:lstStyle/>
          <a:p>
            <a:fld id="{8F2A3AC2-7EDD-4DCD-BB76-4298ACF57B6B}" type="datetimeFigureOut">
              <a:rPr lang="th-TH" smtClean="0"/>
              <a:t>11/01/61</a:t>
            </a:fld>
            <a:endParaRPr lang="th-TH"/>
          </a:p>
        </p:txBody>
      </p:sp>
      <p:sp>
        <p:nvSpPr>
          <p:cNvPr id="4" name="Footer Placeholder 3"/>
          <p:cNvSpPr>
            <a:spLocks noGrp="1"/>
          </p:cNvSpPr>
          <p:nvPr>
            <p:ph type="ftr" sz="quarter" idx="11"/>
          </p:nvPr>
        </p:nvSpPr>
        <p:spPr/>
        <p:txBody>
          <a:bodyPr/>
          <a:lstStyle/>
          <a:p>
            <a:endParaRPr lang="th-TH"/>
          </a:p>
        </p:txBody>
      </p:sp>
      <p:sp>
        <p:nvSpPr>
          <p:cNvPr id="5" name="Slide Number Placeholder 4"/>
          <p:cNvSpPr>
            <a:spLocks noGrp="1"/>
          </p:cNvSpPr>
          <p:nvPr>
            <p:ph type="sldNum" sz="quarter" idx="12"/>
          </p:nvPr>
        </p:nvSpPr>
        <p:spPr/>
        <p:txBody>
          <a:bodyPr/>
          <a:lstStyle/>
          <a:p>
            <a:fld id="{7DF20EF5-674F-49AB-9A1D-BDD5C211F2E5}" type="slidenum">
              <a:rPr lang="th-TH" smtClean="0"/>
              <a:t>‹#›</a:t>
            </a:fld>
            <a:endParaRPr lang="th-TH"/>
          </a:p>
        </p:txBody>
      </p:sp>
    </p:spTree>
    <p:extLst>
      <p:ext uri="{BB962C8B-B14F-4D97-AF65-F5344CB8AC3E}">
        <p14:creationId xmlns:p14="http://schemas.microsoft.com/office/powerpoint/2010/main" val="42228894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F2A3AC2-7EDD-4DCD-BB76-4298ACF57B6B}" type="datetimeFigureOut">
              <a:rPr lang="th-TH" smtClean="0"/>
              <a:t>11/01/61</a:t>
            </a:fld>
            <a:endParaRPr lang="th-TH"/>
          </a:p>
        </p:txBody>
      </p:sp>
      <p:sp>
        <p:nvSpPr>
          <p:cNvPr id="3" name="Footer Placeholder 2"/>
          <p:cNvSpPr>
            <a:spLocks noGrp="1"/>
          </p:cNvSpPr>
          <p:nvPr>
            <p:ph type="ftr" sz="quarter" idx="11"/>
          </p:nvPr>
        </p:nvSpPr>
        <p:spPr/>
        <p:txBody>
          <a:bodyPr/>
          <a:lstStyle/>
          <a:p>
            <a:endParaRPr lang="th-TH"/>
          </a:p>
        </p:txBody>
      </p:sp>
      <p:sp>
        <p:nvSpPr>
          <p:cNvPr id="4" name="Slide Number Placeholder 3"/>
          <p:cNvSpPr>
            <a:spLocks noGrp="1"/>
          </p:cNvSpPr>
          <p:nvPr>
            <p:ph type="sldNum" sz="quarter" idx="12"/>
          </p:nvPr>
        </p:nvSpPr>
        <p:spPr/>
        <p:txBody>
          <a:bodyPr/>
          <a:lstStyle/>
          <a:p>
            <a:fld id="{7DF20EF5-674F-49AB-9A1D-BDD5C211F2E5}" type="slidenum">
              <a:rPr lang="th-TH" smtClean="0"/>
              <a:t>‹#›</a:t>
            </a:fld>
            <a:endParaRPr lang="th-TH"/>
          </a:p>
        </p:txBody>
      </p:sp>
    </p:spTree>
    <p:extLst>
      <p:ext uri="{BB962C8B-B14F-4D97-AF65-F5344CB8AC3E}">
        <p14:creationId xmlns:p14="http://schemas.microsoft.com/office/powerpoint/2010/main" val="35322655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th-TH"/>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h-TH"/>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F2A3AC2-7EDD-4DCD-BB76-4298ACF57B6B}" type="datetimeFigureOut">
              <a:rPr lang="th-TH" smtClean="0"/>
              <a:t>11/01/61</a:t>
            </a:fld>
            <a:endParaRPr lang="th-TH"/>
          </a:p>
        </p:txBody>
      </p:sp>
      <p:sp>
        <p:nvSpPr>
          <p:cNvPr id="6" name="Footer Placeholder 5"/>
          <p:cNvSpPr>
            <a:spLocks noGrp="1"/>
          </p:cNvSpPr>
          <p:nvPr>
            <p:ph type="ftr" sz="quarter" idx="11"/>
          </p:nvPr>
        </p:nvSpPr>
        <p:spPr/>
        <p:txBody>
          <a:bodyPr/>
          <a:lstStyle/>
          <a:p>
            <a:endParaRPr lang="th-TH"/>
          </a:p>
        </p:txBody>
      </p:sp>
      <p:sp>
        <p:nvSpPr>
          <p:cNvPr id="7" name="Slide Number Placeholder 6"/>
          <p:cNvSpPr>
            <a:spLocks noGrp="1"/>
          </p:cNvSpPr>
          <p:nvPr>
            <p:ph type="sldNum" sz="quarter" idx="12"/>
          </p:nvPr>
        </p:nvSpPr>
        <p:spPr/>
        <p:txBody>
          <a:bodyPr/>
          <a:lstStyle/>
          <a:p>
            <a:fld id="{7DF20EF5-674F-49AB-9A1D-BDD5C211F2E5}" type="slidenum">
              <a:rPr lang="th-TH" smtClean="0"/>
              <a:t>‹#›</a:t>
            </a:fld>
            <a:endParaRPr lang="th-TH"/>
          </a:p>
        </p:txBody>
      </p:sp>
    </p:spTree>
    <p:extLst>
      <p:ext uri="{BB962C8B-B14F-4D97-AF65-F5344CB8AC3E}">
        <p14:creationId xmlns:p14="http://schemas.microsoft.com/office/powerpoint/2010/main" val="11615068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th-TH"/>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h-TH"/>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F2A3AC2-7EDD-4DCD-BB76-4298ACF57B6B}" type="datetimeFigureOut">
              <a:rPr lang="th-TH" smtClean="0"/>
              <a:t>11/01/61</a:t>
            </a:fld>
            <a:endParaRPr lang="th-TH"/>
          </a:p>
        </p:txBody>
      </p:sp>
      <p:sp>
        <p:nvSpPr>
          <p:cNvPr id="6" name="Footer Placeholder 5"/>
          <p:cNvSpPr>
            <a:spLocks noGrp="1"/>
          </p:cNvSpPr>
          <p:nvPr>
            <p:ph type="ftr" sz="quarter" idx="11"/>
          </p:nvPr>
        </p:nvSpPr>
        <p:spPr/>
        <p:txBody>
          <a:bodyPr/>
          <a:lstStyle/>
          <a:p>
            <a:endParaRPr lang="th-TH"/>
          </a:p>
        </p:txBody>
      </p:sp>
      <p:sp>
        <p:nvSpPr>
          <p:cNvPr id="7" name="Slide Number Placeholder 6"/>
          <p:cNvSpPr>
            <a:spLocks noGrp="1"/>
          </p:cNvSpPr>
          <p:nvPr>
            <p:ph type="sldNum" sz="quarter" idx="12"/>
          </p:nvPr>
        </p:nvSpPr>
        <p:spPr/>
        <p:txBody>
          <a:bodyPr/>
          <a:lstStyle/>
          <a:p>
            <a:fld id="{7DF20EF5-674F-49AB-9A1D-BDD5C211F2E5}" type="slidenum">
              <a:rPr lang="th-TH" smtClean="0"/>
              <a:t>‹#›</a:t>
            </a:fld>
            <a:endParaRPr lang="th-TH"/>
          </a:p>
        </p:txBody>
      </p:sp>
    </p:spTree>
    <p:extLst>
      <p:ext uri="{BB962C8B-B14F-4D97-AF65-F5344CB8AC3E}">
        <p14:creationId xmlns:p14="http://schemas.microsoft.com/office/powerpoint/2010/main" val="9358427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th-TH"/>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h-TH"/>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F2A3AC2-7EDD-4DCD-BB76-4298ACF57B6B}" type="datetimeFigureOut">
              <a:rPr lang="th-TH" smtClean="0"/>
              <a:t>11/01/61</a:t>
            </a:fld>
            <a:endParaRPr lang="th-TH"/>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h-TH"/>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F20EF5-674F-49AB-9A1D-BDD5C211F2E5}" type="slidenum">
              <a:rPr lang="th-TH" smtClean="0"/>
              <a:t>‹#›</a:t>
            </a:fld>
            <a:endParaRPr lang="th-TH"/>
          </a:p>
        </p:txBody>
      </p:sp>
    </p:spTree>
    <p:extLst>
      <p:ext uri="{BB962C8B-B14F-4D97-AF65-F5344CB8AC3E}">
        <p14:creationId xmlns:p14="http://schemas.microsoft.com/office/powerpoint/2010/main" val="8729045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th-TH"/>
      </a:defPPr>
      <a:lvl1pPr marL="0" algn="l" defTabSz="914400" rtl="0" eaLnBrk="1" latinLnBrk="0" hangingPunct="1">
        <a:defRPr sz="2800" kern="1200">
          <a:solidFill>
            <a:schemeClr val="tx1"/>
          </a:solidFill>
          <a:latin typeface="+mn-lt"/>
          <a:ea typeface="+mn-ea"/>
          <a:cs typeface="+mn-cs"/>
        </a:defRPr>
      </a:lvl1pPr>
      <a:lvl2pPr marL="457200" algn="l" defTabSz="914400" rtl="0" eaLnBrk="1" latinLnBrk="0" hangingPunct="1">
        <a:defRPr sz="2800" kern="1200">
          <a:solidFill>
            <a:schemeClr val="tx1"/>
          </a:solidFill>
          <a:latin typeface="+mn-lt"/>
          <a:ea typeface="+mn-ea"/>
          <a:cs typeface="+mn-cs"/>
        </a:defRPr>
      </a:lvl2pPr>
      <a:lvl3pPr marL="914400" algn="l" defTabSz="914400" rtl="0" eaLnBrk="1" latinLnBrk="0" hangingPunct="1">
        <a:defRPr sz="2800" kern="1200">
          <a:solidFill>
            <a:schemeClr val="tx1"/>
          </a:solidFill>
          <a:latin typeface="+mn-lt"/>
          <a:ea typeface="+mn-ea"/>
          <a:cs typeface="+mn-cs"/>
        </a:defRPr>
      </a:lvl3pPr>
      <a:lvl4pPr marL="1371600" algn="l" defTabSz="914400" rtl="0" eaLnBrk="1" latinLnBrk="0" hangingPunct="1">
        <a:defRPr sz="2800" kern="1200">
          <a:solidFill>
            <a:schemeClr val="tx1"/>
          </a:solidFill>
          <a:latin typeface="+mn-lt"/>
          <a:ea typeface="+mn-ea"/>
          <a:cs typeface="+mn-cs"/>
        </a:defRPr>
      </a:lvl4pPr>
      <a:lvl5pPr marL="1828800" algn="l" defTabSz="914400" rtl="0" eaLnBrk="1" latinLnBrk="0" hangingPunct="1">
        <a:defRPr sz="2800" kern="1200">
          <a:solidFill>
            <a:schemeClr val="tx1"/>
          </a:solidFill>
          <a:latin typeface="+mn-lt"/>
          <a:ea typeface="+mn-ea"/>
          <a:cs typeface="+mn-cs"/>
        </a:defRPr>
      </a:lvl5pPr>
      <a:lvl6pPr marL="2286000" algn="l" defTabSz="914400" rtl="0" eaLnBrk="1" latinLnBrk="0" hangingPunct="1">
        <a:defRPr sz="2800" kern="1200">
          <a:solidFill>
            <a:schemeClr val="tx1"/>
          </a:solidFill>
          <a:latin typeface="+mn-lt"/>
          <a:ea typeface="+mn-ea"/>
          <a:cs typeface="+mn-cs"/>
        </a:defRPr>
      </a:lvl6pPr>
      <a:lvl7pPr marL="2743200" algn="l" defTabSz="914400" rtl="0" eaLnBrk="1" latinLnBrk="0" hangingPunct="1">
        <a:defRPr sz="2800" kern="1200">
          <a:solidFill>
            <a:schemeClr val="tx1"/>
          </a:solidFill>
          <a:latin typeface="+mn-lt"/>
          <a:ea typeface="+mn-ea"/>
          <a:cs typeface="+mn-cs"/>
        </a:defRPr>
      </a:lvl7pPr>
      <a:lvl8pPr marL="3200400" algn="l" defTabSz="914400" rtl="0" eaLnBrk="1" latinLnBrk="0" hangingPunct="1">
        <a:defRPr sz="2800" kern="1200">
          <a:solidFill>
            <a:schemeClr val="tx1"/>
          </a:solidFill>
          <a:latin typeface="+mn-lt"/>
          <a:ea typeface="+mn-ea"/>
          <a:cs typeface="+mn-cs"/>
        </a:defRPr>
      </a:lvl8pPr>
      <a:lvl9pPr marL="3657600" algn="l" defTabSz="914400" rtl="0" eaLnBrk="1" latinLnBrk="0" hangingPunct="1">
        <a:defRPr sz="2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3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3.gi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53.png"/><Relationship Id="rId4" Type="http://schemas.openxmlformats.org/officeDocument/2006/relationships/image" Target="../media/image52.png"/></Relationships>
</file>

<file path=ppt/slides/_rels/slide4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4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jpeg"/><Relationship Id="rId1" Type="http://schemas.openxmlformats.org/officeDocument/2006/relationships/slideLayout" Target="../slideLayouts/slideLayout2.xml"/><Relationship Id="rId5" Type="http://schemas.openxmlformats.org/officeDocument/2006/relationships/image" Target="../media/image62.png"/><Relationship Id="rId4" Type="http://schemas.openxmlformats.org/officeDocument/2006/relationships/image" Target="../media/image61.png"/></Relationships>
</file>

<file path=ppt/slides/_rels/slide4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513536" y="123599"/>
            <a:ext cx="1996059" cy="707886"/>
          </a:xfrm>
          <a:prstGeom prst="rect">
            <a:avLst/>
          </a:prstGeom>
          <a:noFill/>
        </p:spPr>
        <p:txBody>
          <a:bodyPr wrap="none" rtlCol="0">
            <a:spAutoFit/>
          </a:bodyPr>
          <a:lstStyle/>
          <a:p>
            <a:r>
              <a:rPr lang="en-US" sz="4000" b="1" dirty="0" smtClean="0">
                <a:solidFill>
                  <a:srgbClr val="C00000"/>
                </a:solidFill>
                <a:effectLst>
                  <a:outerShdw blurRad="38100" dist="38100" dir="2700000" algn="tl">
                    <a:srgbClr val="000000">
                      <a:alpha val="43137"/>
                    </a:srgbClr>
                  </a:outerShdw>
                </a:effectLst>
                <a:latin typeface="+mj-lt"/>
              </a:rPr>
              <a:t>Lesson 2</a:t>
            </a:r>
            <a:endParaRPr lang="en-US" sz="4000" b="1" dirty="0">
              <a:solidFill>
                <a:srgbClr val="C00000"/>
              </a:solidFill>
              <a:effectLst>
                <a:outerShdw blurRad="38100" dist="38100" dir="2700000" algn="tl">
                  <a:srgbClr val="000000">
                    <a:alpha val="43137"/>
                  </a:srgbClr>
                </a:outerShdw>
              </a:effectLst>
              <a:latin typeface="+mj-lt"/>
            </a:endParaRPr>
          </a:p>
        </p:txBody>
      </p:sp>
      <p:sp>
        <p:nvSpPr>
          <p:cNvPr id="5" name="Rectangle 4"/>
          <p:cNvSpPr/>
          <p:nvPr/>
        </p:nvSpPr>
        <p:spPr>
          <a:xfrm>
            <a:off x="971600" y="831485"/>
            <a:ext cx="7416824" cy="646331"/>
          </a:xfrm>
          <a:prstGeom prst="rect">
            <a:avLst/>
          </a:prstGeom>
        </p:spPr>
        <p:txBody>
          <a:bodyPr wrap="square">
            <a:spAutoFit/>
          </a:bodyPr>
          <a:lstStyle/>
          <a:p>
            <a:r>
              <a:rPr lang="en-US" sz="3600" b="1" i="1" dirty="0">
                <a:solidFill>
                  <a:schemeClr val="accent3">
                    <a:lumMod val="50000"/>
                  </a:schemeClr>
                </a:solidFill>
              </a:rPr>
              <a:t>Carbohydrates in </a:t>
            </a:r>
            <a:r>
              <a:rPr lang="en-US" sz="3600" b="1" i="1" dirty="0" smtClean="0">
                <a:solidFill>
                  <a:schemeClr val="accent3">
                    <a:lumMod val="50000"/>
                  </a:schemeClr>
                </a:solidFill>
              </a:rPr>
              <a:t>Human Nutrition</a:t>
            </a:r>
            <a:endParaRPr lang="en-US" sz="3600" b="1" i="1" dirty="0">
              <a:solidFill>
                <a:schemeClr val="accent3">
                  <a:lumMod val="50000"/>
                </a:schemeClr>
              </a:solidFill>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5616" y="2132856"/>
            <a:ext cx="6410325" cy="4057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998839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259632" y="548680"/>
            <a:ext cx="6336704" cy="5617957"/>
          </a:xfrm>
          <a:prstGeom prst="rect">
            <a:avLst/>
          </a:prstGeom>
        </p:spPr>
      </p:pic>
    </p:spTree>
    <p:extLst>
      <p:ext uri="{BB962C8B-B14F-4D97-AF65-F5344CB8AC3E}">
        <p14:creationId xmlns:p14="http://schemas.microsoft.com/office/powerpoint/2010/main" val="30793394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ผลการค้นหารูปภาพสำหรับ amylos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584" y="908720"/>
            <a:ext cx="6624736" cy="37520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22443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980729"/>
            <a:ext cx="9140508" cy="4464496"/>
          </a:xfrm>
          <a:prstGeom prst="rect">
            <a:avLst/>
          </a:prstGeom>
        </p:spPr>
      </p:pic>
    </p:spTree>
    <p:extLst>
      <p:ext uri="{BB962C8B-B14F-4D97-AF65-F5344CB8AC3E}">
        <p14:creationId xmlns:p14="http://schemas.microsoft.com/office/powerpoint/2010/main" val="280858789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88331" y="980728"/>
            <a:ext cx="8028756" cy="4423611"/>
          </a:xfrm>
          <a:prstGeom prst="rect">
            <a:avLst/>
          </a:prstGeom>
        </p:spPr>
      </p:pic>
    </p:spTree>
    <p:extLst>
      <p:ext uri="{BB962C8B-B14F-4D97-AF65-F5344CB8AC3E}">
        <p14:creationId xmlns:p14="http://schemas.microsoft.com/office/powerpoint/2010/main" val="387156928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280729"/>
            <a:ext cx="8527572" cy="60259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9401983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07411" y="260648"/>
            <a:ext cx="3891450" cy="646331"/>
          </a:xfrm>
          <a:prstGeom prst="rect">
            <a:avLst/>
          </a:prstGeom>
        </p:spPr>
        <p:txBody>
          <a:bodyPr wrap="none">
            <a:spAutoFit/>
          </a:bodyPr>
          <a:lstStyle/>
          <a:p>
            <a:r>
              <a:rPr lang="en-US" sz="3600" b="1" dirty="0" smtClean="0"/>
              <a:t>Lactose </a:t>
            </a:r>
            <a:r>
              <a:rPr lang="en-US" sz="3600" b="1" dirty="0"/>
              <a:t>intolerance</a:t>
            </a:r>
            <a:endParaRPr lang="th-TH" sz="3600" b="1" dirty="0"/>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397"/>
          <a:stretch/>
        </p:blipFill>
        <p:spPr bwMode="auto">
          <a:xfrm>
            <a:off x="611560" y="2094270"/>
            <a:ext cx="7620000" cy="40112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179512" y="1401771"/>
            <a:ext cx="8712968" cy="461665"/>
          </a:xfrm>
          <a:prstGeom prst="rect">
            <a:avLst/>
          </a:prstGeom>
        </p:spPr>
        <p:txBody>
          <a:bodyPr wrap="square">
            <a:spAutoFit/>
          </a:bodyPr>
          <a:lstStyle/>
          <a:p>
            <a:pPr algn="ctr"/>
            <a:r>
              <a:rPr lang="en-US" sz="2400" b="1" dirty="0">
                <a:solidFill>
                  <a:srgbClr val="002060"/>
                </a:solidFill>
              </a:rPr>
              <a:t>Worldwide prevalence of lactose intolerance in recent populations</a:t>
            </a:r>
            <a:endParaRPr lang="th-TH" sz="2400" b="1" dirty="0">
              <a:solidFill>
                <a:srgbClr val="002060"/>
              </a:solidFill>
            </a:endParaRPr>
          </a:p>
        </p:txBody>
      </p:sp>
    </p:spTree>
    <p:extLst>
      <p:ext uri="{BB962C8B-B14F-4D97-AF65-F5344CB8AC3E}">
        <p14:creationId xmlns:p14="http://schemas.microsoft.com/office/powerpoint/2010/main" val="184663561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ผลการค้นหารูปภาพสำหรับ lactose intoleranc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7" y="548680"/>
            <a:ext cx="7565607" cy="583264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32945" y="9925"/>
            <a:ext cx="3891450" cy="646331"/>
          </a:xfrm>
          <a:prstGeom prst="rect">
            <a:avLst/>
          </a:prstGeom>
        </p:spPr>
        <p:txBody>
          <a:bodyPr wrap="none">
            <a:spAutoFit/>
          </a:bodyPr>
          <a:lstStyle/>
          <a:p>
            <a:r>
              <a:rPr lang="en-US" sz="3600" b="1" dirty="0" smtClean="0"/>
              <a:t>Lactose </a:t>
            </a:r>
            <a:r>
              <a:rPr lang="en-US" sz="3600" b="1" dirty="0"/>
              <a:t>intolerance</a:t>
            </a:r>
            <a:endParaRPr lang="th-TH" sz="3600" b="1" dirty="0"/>
          </a:p>
        </p:txBody>
      </p:sp>
    </p:spTree>
    <p:extLst>
      <p:ext uri="{BB962C8B-B14F-4D97-AF65-F5344CB8AC3E}">
        <p14:creationId xmlns:p14="http://schemas.microsoft.com/office/powerpoint/2010/main" val="36098493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รูปภาพที่เกี่ยวข้อง"/>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6408" y="3429000"/>
            <a:ext cx="8389282" cy="2880320"/>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29329" y="492709"/>
            <a:ext cx="5220072" cy="29362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107504" y="0"/>
            <a:ext cx="3475567" cy="584775"/>
          </a:xfrm>
          <a:prstGeom prst="rect">
            <a:avLst/>
          </a:prstGeom>
        </p:spPr>
        <p:txBody>
          <a:bodyPr wrap="none">
            <a:spAutoFit/>
          </a:bodyPr>
          <a:lstStyle/>
          <a:p>
            <a:r>
              <a:rPr lang="en-US" sz="3200" b="1" dirty="0" smtClean="0"/>
              <a:t>Lactose </a:t>
            </a:r>
            <a:r>
              <a:rPr lang="en-US" sz="3200" b="1" dirty="0"/>
              <a:t>intolerance</a:t>
            </a:r>
            <a:endParaRPr lang="th-TH" sz="3200" b="1" dirty="0"/>
          </a:p>
        </p:txBody>
      </p:sp>
    </p:spTree>
    <p:extLst>
      <p:ext uri="{BB962C8B-B14F-4D97-AF65-F5344CB8AC3E}">
        <p14:creationId xmlns:p14="http://schemas.microsoft.com/office/powerpoint/2010/main" val="5149684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ผลการค้นหารูปภาพสำหรับ lactose free milk"/>
          <p:cNvPicPr>
            <a:picLocks noChangeAspect="1" noChangeArrowheads="1"/>
          </p:cNvPicPr>
          <p:nvPr/>
        </p:nvPicPr>
        <p:blipFill rotWithShape="1">
          <a:blip r:embed="rId2">
            <a:extLst>
              <a:ext uri="{28A0092B-C50C-407E-A947-70E740481C1C}">
                <a14:useLocalDpi xmlns:a14="http://schemas.microsoft.com/office/drawing/2010/main" val="0"/>
              </a:ext>
            </a:extLst>
          </a:blip>
          <a:srcRect l="34101" r="18594"/>
          <a:stretch/>
        </p:blipFill>
        <p:spPr bwMode="auto">
          <a:xfrm>
            <a:off x="1115616" y="1617710"/>
            <a:ext cx="2027584" cy="4286251"/>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2096" r="33952"/>
          <a:stretch/>
        </p:blipFill>
        <p:spPr bwMode="auto">
          <a:xfrm>
            <a:off x="179512" y="1556792"/>
            <a:ext cx="1181532" cy="34800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2"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15816" y="404664"/>
            <a:ext cx="6120680" cy="61206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8356576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7"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05" y="260648"/>
            <a:ext cx="4655165" cy="30865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8"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16149" y="4437112"/>
            <a:ext cx="3227851" cy="24208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4"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47082"/>
          <a:stretch/>
        </p:blipFill>
        <p:spPr bwMode="auto">
          <a:xfrm>
            <a:off x="4833257" y="260648"/>
            <a:ext cx="4310743" cy="38164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8520" y="4437112"/>
            <a:ext cx="6128285" cy="24513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a:xfrm>
            <a:off x="2331030" y="3401843"/>
            <a:ext cx="3128933" cy="769441"/>
          </a:xfrm>
          <a:prstGeom prst="rect">
            <a:avLst/>
          </a:prstGeom>
        </p:spPr>
        <p:txBody>
          <a:bodyPr wrap="none">
            <a:spAutoFit/>
          </a:bodyPr>
          <a:lstStyle/>
          <a:p>
            <a:r>
              <a:rPr lang="en-US" sz="4400" b="1" dirty="0" smtClean="0">
                <a:solidFill>
                  <a:srgbClr val="C00000"/>
                </a:solidFill>
              </a:rPr>
              <a:t>Dietary fiber</a:t>
            </a:r>
            <a:endParaRPr lang="th-TH" sz="4400" b="1" dirty="0">
              <a:solidFill>
                <a:srgbClr val="C00000"/>
              </a:solidFill>
            </a:endParaRPr>
          </a:p>
        </p:txBody>
      </p:sp>
    </p:spTree>
    <p:extLst>
      <p:ext uri="{BB962C8B-B14F-4D97-AF65-F5344CB8AC3E}">
        <p14:creationId xmlns:p14="http://schemas.microsoft.com/office/powerpoint/2010/main" val="284666018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3528" y="332656"/>
            <a:ext cx="8568952" cy="646331"/>
          </a:xfrm>
          <a:prstGeom prst="rect">
            <a:avLst/>
          </a:prstGeom>
        </p:spPr>
        <p:txBody>
          <a:bodyPr wrap="square">
            <a:spAutoFit/>
          </a:bodyPr>
          <a:lstStyle/>
          <a:p>
            <a:r>
              <a:rPr lang="en-US" sz="3600" b="1" i="1" dirty="0">
                <a:solidFill>
                  <a:schemeClr val="accent5">
                    <a:lumMod val="75000"/>
                  </a:schemeClr>
                </a:solidFill>
              </a:rPr>
              <a:t>The role of carbohydrates in nutrition</a:t>
            </a:r>
          </a:p>
        </p:txBody>
      </p:sp>
      <p:graphicFrame>
        <p:nvGraphicFramePr>
          <p:cNvPr id="8" name="Table 7"/>
          <p:cNvGraphicFramePr>
            <a:graphicFrameLocks noGrp="1"/>
          </p:cNvGraphicFramePr>
          <p:nvPr>
            <p:extLst>
              <p:ext uri="{D42A27DB-BD31-4B8C-83A1-F6EECF244321}">
                <p14:modId xmlns:p14="http://schemas.microsoft.com/office/powerpoint/2010/main" val="714992014"/>
              </p:ext>
            </p:extLst>
          </p:nvPr>
        </p:nvGraphicFramePr>
        <p:xfrm>
          <a:off x="358481" y="1268760"/>
          <a:ext cx="8272145" cy="4820666"/>
        </p:xfrm>
        <a:graphic>
          <a:graphicData uri="http://schemas.openxmlformats.org/drawingml/2006/table">
            <a:tbl>
              <a:tblPr firstRow="1" firstCol="1" bandRow="1">
                <a:tableStyleId>{00A15C55-8517-42AA-B614-E9B94910E393}</a:tableStyleId>
              </a:tblPr>
              <a:tblGrid>
                <a:gridCol w="2743200"/>
                <a:gridCol w="2720975"/>
                <a:gridCol w="2807970"/>
              </a:tblGrid>
              <a:tr h="0">
                <a:tc gridSpan="3">
                  <a:txBody>
                    <a:bodyPr/>
                    <a:lstStyle/>
                    <a:p>
                      <a:pPr marL="0" marR="0" algn="ctr">
                        <a:lnSpc>
                          <a:spcPct val="107000"/>
                        </a:lnSpc>
                        <a:spcBef>
                          <a:spcPts val="1200"/>
                        </a:spcBef>
                        <a:spcAft>
                          <a:spcPts val="1200"/>
                        </a:spcAft>
                      </a:pPr>
                      <a:r>
                        <a:rPr lang="en-US" sz="2800" dirty="0">
                          <a:effectLst/>
                        </a:rPr>
                        <a:t>The major dietary carbohydrates</a:t>
                      </a:r>
                      <a:endParaRPr lang="en-US" sz="2800" dirty="0">
                        <a:effectLst/>
                        <a:latin typeface="Calibri" panose="020F0502020204030204" pitchFamily="34" charset="0"/>
                        <a:ea typeface="Calibri" panose="020F0502020204030204" pitchFamily="34" charset="0"/>
                        <a:cs typeface="Cordia New" panose="020B0304020202020204" pitchFamily="34" charset="-34"/>
                      </a:endParaRPr>
                    </a:p>
                  </a:txBody>
                  <a:tcPr marL="60960" marR="60960" marT="30480" marB="30480" anchor="ctr"/>
                </a:tc>
                <a:tc hMerge="1">
                  <a:txBody>
                    <a:bodyPr/>
                    <a:lstStyle/>
                    <a:p>
                      <a:endParaRPr lang="en-US"/>
                    </a:p>
                  </a:txBody>
                  <a:tcPr/>
                </a:tc>
                <a:tc hMerge="1">
                  <a:txBody>
                    <a:bodyPr/>
                    <a:lstStyle/>
                    <a:p>
                      <a:endParaRPr lang="en-US"/>
                    </a:p>
                  </a:txBody>
                  <a:tcPr/>
                </a:tc>
              </a:tr>
              <a:tr h="0">
                <a:tc>
                  <a:txBody>
                    <a:bodyPr/>
                    <a:lstStyle/>
                    <a:p>
                      <a:pPr marL="0" marR="0" algn="ctr">
                        <a:lnSpc>
                          <a:spcPct val="107000"/>
                        </a:lnSpc>
                        <a:spcBef>
                          <a:spcPts val="1200"/>
                        </a:spcBef>
                        <a:spcAft>
                          <a:spcPts val="1200"/>
                        </a:spcAft>
                      </a:pPr>
                      <a:r>
                        <a:rPr lang="en-US" sz="1800" dirty="0">
                          <a:effectLst/>
                        </a:rPr>
                        <a:t>Class (DP*)</a:t>
                      </a:r>
                      <a:endParaRPr lang="en-US" sz="1800" dirty="0">
                        <a:effectLst/>
                        <a:latin typeface="Calibri" panose="020F0502020204030204" pitchFamily="34" charset="0"/>
                        <a:ea typeface="Calibri" panose="020F0502020204030204" pitchFamily="34" charset="0"/>
                        <a:cs typeface="Cordia New" panose="020B0304020202020204" pitchFamily="34" charset="-34"/>
                      </a:endParaRPr>
                    </a:p>
                  </a:txBody>
                  <a:tcPr marL="60960" marR="60960" marT="30480" marB="30480" anchor="ctr"/>
                </a:tc>
                <a:tc>
                  <a:txBody>
                    <a:bodyPr/>
                    <a:lstStyle/>
                    <a:p>
                      <a:pPr marL="0" marR="0" algn="ctr">
                        <a:lnSpc>
                          <a:spcPct val="107000"/>
                        </a:lnSpc>
                        <a:spcBef>
                          <a:spcPts val="1200"/>
                        </a:spcBef>
                        <a:spcAft>
                          <a:spcPts val="1200"/>
                        </a:spcAft>
                      </a:pPr>
                      <a:r>
                        <a:rPr lang="en-US" sz="1800" dirty="0">
                          <a:effectLst/>
                        </a:rPr>
                        <a:t>Subgroup</a:t>
                      </a:r>
                      <a:endParaRPr lang="en-US" sz="1800" dirty="0">
                        <a:effectLst/>
                        <a:latin typeface="Calibri" panose="020F0502020204030204" pitchFamily="34" charset="0"/>
                        <a:ea typeface="Calibri" panose="020F0502020204030204" pitchFamily="34" charset="0"/>
                        <a:cs typeface="Cordia New" panose="020B0304020202020204" pitchFamily="34" charset="-34"/>
                      </a:endParaRPr>
                    </a:p>
                  </a:txBody>
                  <a:tcPr marL="60960" marR="60960" marT="30480" marB="30480" anchor="ctr"/>
                </a:tc>
                <a:tc>
                  <a:txBody>
                    <a:bodyPr/>
                    <a:lstStyle/>
                    <a:p>
                      <a:pPr marL="0" marR="0" algn="ctr">
                        <a:lnSpc>
                          <a:spcPct val="107000"/>
                        </a:lnSpc>
                        <a:spcBef>
                          <a:spcPts val="1200"/>
                        </a:spcBef>
                        <a:spcAft>
                          <a:spcPts val="1200"/>
                        </a:spcAft>
                      </a:pPr>
                      <a:r>
                        <a:rPr lang="en-US" sz="1800">
                          <a:effectLst/>
                        </a:rPr>
                        <a:t>Components</a:t>
                      </a:r>
                      <a:endParaRPr lang="en-US" sz="1800">
                        <a:effectLst/>
                        <a:latin typeface="Calibri" panose="020F0502020204030204" pitchFamily="34" charset="0"/>
                        <a:ea typeface="Calibri" panose="020F0502020204030204" pitchFamily="34" charset="0"/>
                        <a:cs typeface="Cordia New" panose="020B0304020202020204" pitchFamily="34" charset="-34"/>
                      </a:endParaRPr>
                    </a:p>
                  </a:txBody>
                  <a:tcPr marL="60960" marR="60960" marT="30480" marB="30480" anchor="ctr"/>
                </a:tc>
              </a:tr>
              <a:tr h="0">
                <a:tc rowSpan="3">
                  <a:txBody>
                    <a:bodyPr/>
                    <a:lstStyle/>
                    <a:p>
                      <a:pPr marL="0" marR="0" algn="ctr">
                        <a:lnSpc>
                          <a:spcPct val="107000"/>
                        </a:lnSpc>
                        <a:spcBef>
                          <a:spcPts val="1200"/>
                        </a:spcBef>
                        <a:spcAft>
                          <a:spcPts val="1200"/>
                        </a:spcAft>
                      </a:pPr>
                      <a:r>
                        <a:rPr lang="en-US" sz="1800" dirty="0" smtClean="0">
                          <a:effectLst/>
                        </a:rPr>
                        <a:t>Sugars</a:t>
                      </a:r>
                      <a:r>
                        <a:rPr lang="en-US" sz="1800" dirty="0">
                          <a:effectLst/>
                        </a:rPr>
                        <a:t> (1–2)</a:t>
                      </a:r>
                      <a:endParaRPr lang="en-US" sz="1800" dirty="0">
                        <a:effectLst/>
                        <a:latin typeface="Calibri" panose="020F0502020204030204" pitchFamily="34" charset="0"/>
                        <a:ea typeface="Calibri" panose="020F0502020204030204" pitchFamily="34" charset="0"/>
                        <a:cs typeface="Cordia New" panose="020B0304020202020204" pitchFamily="34" charset="-34"/>
                      </a:endParaRPr>
                    </a:p>
                  </a:txBody>
                  <a:tcPr marL="60960" marR="60960" marT="30480" marB="30480" anchor="ctr"/>
                </a:tc>
                <a:tc>
                  <a:txBody>
                    <a:bodyPr/>
                    <a:lstStyle/>
                    <a:p>
                      <a:pPr marL="0" marR="0">
                        <a:lnSpc>
                          <a:spcPct val="107000"/>
                        </a:lnSpc>
                        <a:spcBef>
                          <a:spcPts val="1200"/>
                        </a:spcBef>
                        <a:spcAft>
                          <a:spcPts val="1200"/>
                        </a:spcAft>
                      </a:pPr>
                      <a:r>
                        <a:rPr lang="en-US" sz="1800" dirty="0" err="1" smtClean="0">
                          <a:effectLst/>
                          <a:latin typeface="Calibri" panose="020F0502020204030204" pitchFamily="34" charset="0"/>
                          <a:ea typeface="Calibri" panose="020F0502020204030204" pitchFamily="34" charset="0"/>
                          <a:cs typeface="Cordia New" panose="020B0304020202020204" pitchFamily="34" charset="-34"/>
                        </a:rPr>
                        <a:t>Monosaccharides</a:t>
                      </a:r>
                      <a:endParaRPr lang="en-US" sz="1800" dirty="0" smtClean="0">
                        <a:effectLst/>
                        <a:latin typeface="Calibri" panose="020F0502020204030204" pitchFamily="34" charset="0"/>
                        <a:ea typeface="Calibri" panose="020F0502020204030204" pitchFamily="34" charset="0"/>
                        <a:cs typeface="Cordia New" panose="020B0304020202020204" pitchFamily="34" charset="-34"/>
                      </a:endParaRPr>
                    </a:p>
                  </a:txBody>
                  <a:tcPr marL="60960" marR="60960" marT="30480" marB="30480" anchor="ctr"/>
                </a:tc>
                <a:tc>
                  <a:txBody>
                    <a:bodyPr/>
                    <a:lstStyle/>
                    <a:p>
                      <a:pPr marL="0" marR="0">
                        <a:lnSpc>
                          <a:spcPct val="107000"/>
                        </a:lnSpc>
                        <a:spcBef>
                          <a:spcPts val="1200"/>
                        </a:spcBef>
                        <a:spcAft>
                          <a:spcPts val="1200"/>
                        </a:spcAft>
                      </a:pPr>
                      <a:r>
                        <a:rPr lang="en-US" sz="1800" dirty="0" smtClean="0">
                          <a:effectLst/>
                          <a:latin typeface="Calibri" panose="020F0502020204030204" pitchFamily="34" charset="0"/>
                          <a:ea typeface="Calibri" panose="020F0502020204030204" pitchFamily="34" charset="0"/>
                          <a:cs typeface="Cordia New" panose="020B0304020202020204" pitchFamily="34" charset="-34"/>
                        </a:rPr>
                        <a:t>Glucose, </a:t>
                      </a:r>
                      <a:r>
                        <a:rPr lang="en-US" sz="1800" dirty="0" err="1" smtClean="0">
                          <a:effectLst/>
                          <a:latin typeface="Calibri" panose="020F0502020204030204" pitchFamily="34" charset="0"/>
                          <a:ea typeface="Calibri" panose="020F0502020204030204" pitchFamily="34" charset="0"/>
                          <a:cs typeface="Cordia New" panose="020B0304020202020204" pitchFamily="34" charset="-34"/>
                        </a:rPr>
                        <a:t>galactose</a:t>
                      </a:r>
                      <a:r>
                        <a:rPr lang="en-US" sz="1800" dirty="0" smtClean="0">
                          <a:effectLst/>
                          <a:latin typeface="Calibri" panose="020F0502020204030204" pitchFamily="34" charset="0"/>
                          <a:ea typeface="Calibri" panose="020F0502020204030204" pitchFamily="34" charset="0"/>
                          <a:cs typeface="Cordia New" panose="020B0304020202020204" pitchFamily="34" charset="-34"/>
                        </a:rPr>
                        <a:t>, fructose, xylose</a:t>
                      </a:r>
                    </a:p>
                  </a:txBody>
                  <a:tcPr marL="60960" marR="60960" marT="30480" marB="30480" anchor="ctr"/>
                </a:tc>
              </a:tr>
              <a:tr h="0">
                <a:tc vMerge="1">
                  <a:txBody>
                    <a:bodyPr/>
                    <a:lstStyle/>
                    <a:p>
                      <a:endParaRPr lang="en-US"/>
                    </a:p>
                  </a:txBody>
                  <a:tcPr/>
                </a:tc>
                <a:tc>
                  <a:txBody>
                    <a:bodyPr/>
                    <a:lstStyle/>
                    <a:p>
                      <a:pPr marL="0" marR="0">
                        <a:lnSpc>
                          <a:spcPct val="107000"/>
                        </a:lnSpc>
                        <a:spcBef>
                          <a:spcPts val="1200"/>
                        </a:spcBef>
                        <a:spcAft>
                          <a:spcPts val="1200"/>
                        </a:spcAft>
                      </a:pPr>
                      <a:r>
                        <a:rPr lang="en-US" sz="1800" dirty="0" smtClean="0">
                          <a:effectLst/>
                          <a:latin typeface="Calibri" panose="020F0502020204030204" pitchFamily="34" charset="0"/>
                          <a:ea typeface="Calibri" panose="020F0502020204030204" pitchFamily="34" charset="0"/>
                          <a:cs typeface="Cordia New" panose="020B0304020202020204" pitchFamily="34" charset="-34"/>
                        </a:rPr>
                        <a:t>Disaccharides</a:t>
                      </a:r>
                    </a:p>
                  </a:txBody>
                  <a:tcPr marL="60960" marR="60960" marT="30480" marB="30480" anchor="ctr"/>
                </a:tc>
                <a:tc>
                  <a:txBody>
                    <a:bodyPr/>
                    <a:lstStyle/>
                    <a:p>
                      <a:pPr marL="0" marR="0">
                        <a:lnSpc>
                          <a:spcPct val="107000"/>
                        </a:lnSpc>
                        <a:spcBef>
                          <a:spcPts val="1200"/>
                        </a:spcBef>
                        <a:spcAft>
                          <a:spcPts val="1200"/>
                        </a:spcAft>
                      </a:pPr>
                      <a:r>
                        <a:rPr lang="en-US" sz="1800" dirty="0" smtClean="0">
                          <a:effectLst/>
                          <a:latin typeface="Calibri" panose="020F0502020204030204" pitchFamily="34" charset="0"/>
                          <a:ea typeface="Calibri" panose="020F0502020204030204" pitchFamily="34" charset="0"/>
                          <a:cs typeface="Cordia New" panose="020B0304020202020204" pitchFamily="34" charset="-34"/>
                        </a:rPr>
                        <a:t>Sucrose, lactose, maltose, </a:t>
                      </a:r>
                      <a:r>
                        <a:rPr lang="th-TH" sz="1800" baseline="0" dirty="0" smtClean="0">
                          <a:effectLst/>
                          <a:latin typeface="Calibri" panose="020F0502020204030204" pitchFamily="34" charset="0"/>
                          <a:ea typeface="Calibri" panose="020F0502020204030204" pitchFamily="34" charset="0"/>
                          <a:cs typeface="Cordia New" panose="020B0304020202020204" pitchFamily="34" charset="-34"/>
                        </a:rPr>
                        <a:t>     </a:t>
                      </a:r>
                      <a:r>
                        <a:rPr lang="en-US" sz="1800" dirty="0" err="1" smtClean="0">
                          <a:effectLst/>
                          <a:latin typeface="Calibri" panose="020F0502020204030204" pitchFamily="34" charset="0"/>
                          <a:ea typeface="Calibri" panose="020F0502020204030204" pitchFamily="34" charset="0"/>
                          <a:cs typeface="Cordia New" panose="020B0304020202020204" pitchFamily="34" charset="-34"/>
                        </a:rPr>
                        <a:t>trehalose</a:t>
                      </a:r>
                      <a:endParaRPr lang="en-US" sz="1800" dirty="0" smtClean="0">
                        <a:effectLst/>
                        <a:latin typeface="Calibri" panose="020F0502020204030204" pitchFamily="34" charset="0"/>
                        <a:ea typeface="Calibri" panose="020F0502020204030204" pitchFamily="34" charset="0"/>
                        <a:cs typeface="Cordia New" panose="020B0304020202020204" pitchFamily="34" charset="-34"/>
                      </a:endParaRPr>
                    </a:p>
                  </a:txBody>
                  <a:tcPr marL="60960" marR="60960" marT="30480" marB="30480" anchor="ctr"/>
                </a:tc>
              </a:tr>
              <a:tr h="0">
                <a:tc vMerge="1">
                  <a:txBody>
                    <a:bodyPr/>
                    <a:lstStyle/>
                    <a:p>
                      <a:endParaRPr lang="en-US"/>
                    </a:p>
                  </a:txBody>
                  <a:tcPr/>
                </a:tc>
                <a:tc>
                  <a:txBody>
                    <a:bodyPr/>
                    <a:lstStyle/>
                    <a:p>
                      <a:pPr marL="0" marR="0">
                        <a:lnSpc>
                          <a:spcPct val="107000"/>
                        </a:lnSpc>
                        <a:spcBef>
                          <a:spcPts val="1200"/>
                        </a:spcBef>
                        <a:spcAft>
                          <a:spcPts val="1200"/>
                        </a:spcAft>
                      </a:pPr>
                      <a:r>
                        <a:rPr lang="en-US" sz="1800" dirty="0" err="1" smtClean="0">
                          <a:effectLst/>
                          <a:latin typeface="Calibri" panose="020F0502020204030204" pitchFamily="34" charset="0"/>
                          <a:ea typeface="Calibri" panose="020F0502020204030204" pitchFamily="34" charset="0"/>
                          <a:cs typeface="Cordia New" panose="020B0304020202020204" pitchFamily="34" charset="-34"/>
                        </a:rPr>
                        <a:t>Polyols</a:t>
                      </a:r>
                      <a:endParaRPr lang="en-US" sz="1800" dirty="0" smtClean="0">
                        <a:effectLst/>
                        <a:latin typeface="Calibri" panose="020F0502020204030204" pitchFamily="34" charset="0"/>
                        <a:ea typeface="Calibri" panose="020F0502020204030204" pitchFamily="34" charset="0"/>
                        <a:cs typeface="Cordia New" panose="020B0304020202020204" pitchFamily="34" charset="-34"/>
                      </a:endParaRPr>
                    </a:p>
                  </a:txBody>
                  <a:tcPr marL="60960" marR="60960" marT="30480" marB="30480" anchor="ctr"/>
                </a:tc>
                <a:tc>
                  <a:txBody>
                    <a:bodyPr/>
                    <a:lstStyle/>
                    <a:p>
                      <a:pPr marL="0" marR="0">
                        <a:lnSpc>
                          <a:spcPct val="107000"/>
                        </a:lnSpc>
                        <a:spcBef>
                          <a:spcPts val="1200"/>
                        </a:spcBef>
                        <a:spcAft>
                          <a:spcPts val="1200"/>
                        </a:spcAft>
                      </a:pPr>
                      <a:r>
                        <a:rPr lang="en-US" sz="1800" dirty="0" smtClean="0">
                          <a:effectLst/>
                          <a:latin typeface="Calibri" panose="020F0502020204030204" pitchFamily="34" charset="0"/>
                          <a:ea typeface="Calibri" panose="020F0502020204030204" pitchFamily="34" charset="0"/>
                          <a:cs typeface="Cordia New" panose="020B0304020202020204" pitchFamily="34" charset="-34"/>
                        </a:rPr>
                        <a:t>Sorbitol, </a:t>
                      </a:r>
                      <a:r>
                        <a:rPr lang="en-US" sz="1800" dirty="0" err="1" smtClean="0">
                          <a:effectLst/>
                          <a:latin typeface="Calibri" panose="020F0502020204030204" pitchFamily="34" charset="0"/>
                          <a:ea typeface="Calibri" panose="020F0502020204030204" pitchFamily="34" charset="0"/>
                          <a:cs typeface="Cordia New" panose="020B0304020202020204" pitchFamily="34" charset="-34"/>
                        </a:rPr>
                        <a:t>mannitol</a:t>
                      </a:r>
                      <a:endParaRPr lang="en-US" sz="1800" dirty="0" smtClean="0">
                        <a:effectLst/>
                        <a:latin typeface="Calibri" panose="020F0502020204030204" pitchFamily="34" charset="0"/>
                        <a:ea typeface="Calibri" panose="020F0502020204030204" pitchFamily="34" charset="0"/>
                        <a:cs typeface="Cordia New" panose="020B0304020202020204" pitchFamily="34" charset="-34"/>
                      </a:endParaRPr>
                    </a:p>
                  </a:txBody>
                  <a:tcPr marL="60960" marR="60960" marT="30480" marB="30480" anchor="ctr"/>
                </a:tc>
              </a:tr>
              <a:tr h="0">
                <a:tc rowSpan="2">
                  <a:txBody>
                    <a:bodyPr/>
                    <a:lstStyle/>
                    <a:p>
                      <a:pPr marL="0" marR="0" algn="ctr">
                        <a:lnSpc>
                          <a:spcPct val="107000"/>
                        </a:lnSpc>
                        <a:spcBef>
                          <a:spcPts val="1200"/>
                        </a:spcBef>
                        <a:spcAft>
                          <a:spcPts val="1200"/>
                        </a:spcAft>
                      </a:pPr>
                      <a:r>
                        <a:rPr lang="en-US" sz="1800" dirty="0" smtClean="0">
                          <a:effectLst/>
                        </a:rPr>
                        <a:t>Oligosaccharides (</a:t>
                      </a:r>
                      <a:r>
                        <a:rPr lang="en-US" sz="1800" dirty="0">
                          <a:effectLst/>
                        </a:rPr>
                        <a:t>3–9)</a:t>
                      </a:r>
                      <a:endParaRPr lang="en-US" sz="1800" dirty="0">
                        <a:effectLst/>
                        <a:latin typeface="Calibri" panose="020F0502020204030204" pitchFamily="34" charset="0"/>
                        <a:ea typeface="Calibri" panose="020F0502020204030204" pitchFamily="34" charset="0"/>
                        <a:cs typeface="Cordia New" panose="020B0304020202020204" pitchFamily="34" charset="-34"/>
                      </a:endParaRPr>
                    </a:p>
                  </a:txBody>
                  <a:tcPr marL="60960" marR="60960" marT="30480" marB="30480" anchor="ctr"/>
                </a:tc>
                <a:tc>
                  <a:txBody>
                    <a:bodyPr/>
                    <a:lstStyle/>
                    <a:p>
                      <a:pPr marL="0" marR="0">
                        <a:lnSpc>
                          <a:spcPct val="107000"/>
                        </a:lnSpc>
                        <a:spcBef>
                          <a:spcPts val="1200"/>
                        </a:spcBef>
                        <a:spcAft>
                          <a:spcPts val="1200"/>
                        </a:spcAft>
                      </a:pPr>
                      <a:r>
                        <a:rPr lang="en-US" sz="1800" dirty="0" err="1">
                          <a:effectLst/>
                        </a:rPr>
                        <a:t>Malto</a:t>
                      </a:r>
                      <a:r>
                        <a:rPr lang="en-US" sz="1800" dirty="0">
                          <a:effectLst/>
                        </a:rPr>
                        <a:t>-oligosaccharides</a:t>
                      </a:r>
                      <a:endParaRPr lang="en-US" sz="1800" dirty="0">
                        <a:effectLst/>
                        <a:latin typeface="Calibri" panose="020F0502020204030204" pitchFamily="34" charset="0"/>
                        <a:ea typeface="Calibri" panose="020F0502020204030204" pitchFamily="34" charset="0"/>
                        <a:cs typeface="Cordia New" panose="020B0304020202020204" pitchFamily="34" charset="-34"/>
                      </a:endParaRPr>
                    </a:p>
                  </a:txBody>
                  <a:tcPr marL="60960" marR="60960" marT="30480" marB="30480" anchor="ctr"/>
                </a:tc>
                <a:tc>
                  <a:txBody>
                    <a:bodyPr/>
                    <a:lstStyle/>
                    <a:p>
                      <a:pPr marL="0" marR="0">
                        <a:lnSpc>
                          <a:spcPct val="107000"/>
                        </a:lnSpc>
                        <a:spcBef>
                          <a:spcPts val="1200"/>
                        </a:spcBef>
                        <a:spcAft>
                          <a:spcPts val="1200"/>
                        </a:spcAft>
                      </a:pPr>
                      <a:r>
                        <a:rPr lang="en-US" sz="1800" dirty="0" err="1" smtClean="0">
                          <a:effectLst/>
                          <a:latin typeface="Calibri" panose="020F0502020204030204" pitchFamily="34" charset="0"/>
                          <a:ea typeface="Calibri" panose="020F0502020204030204" pitchFamily="34" charset="0"/>
                          <a:cs typeface="Cordia New" panose="020B0304020202020204" pitchFamily="34" charset="-34"/>
                        </a:rPr>
                        <a:t>Maltodextrins</a:t>
                      </a:r>
                      <a:endParaRPr lang="en-US" sz="1800" dirty="0" smtClean="0">
                        <a:effectLst/>
                        <a:latin typeface="Calibri" panose="020F0502020204030204" pitchFamily="34" charset="0"/>
                        <a:ea typeface="Calibri" panose="020F0502020204030204" pitchFamily="34" charset="0"/>
                        <a:cs typeface="Cordia New" panose="020B0304020202020204" pitchFamily="34" charset="-34"/>
                      </a:endParaRPr>
                    </a:p>
                  </a:txBody>
                  <a:tcPr marL="60960" marR="60960" marT="30480" marB="30480" anchor="ctr"/>
                </a:tc>
              </a:tr>
              <a:tr h="0">
                <a:tc vMerge="1">
                  <a:txBody>
                    <a:bodyPr/>
                    <a:lstStyle/>
                    <a:p>
                      <a:endParaRPr lang="en-US"/>
                    </a:p>
                  </a:txBody>
                  <a:tcPr/>
                </a:tc>
                <a:tc>
                  <a:txBody>
                    <a:bodyPr/>
                    <a:lstStyle/>
                    <a:p>
                      <a:pPr marL="0" marR="0">
                        <a:lnSpc>
                          <a:spcPct val="107000"/>
                        </a:lnSpc>
                        <a:spcBef>
                          <a:spcPts val="1200"/>
                        </a:spcBef>
                        <a:spcAft>
                          <a:spcPts val="1200"/>
                        </a:spcAft>
                      </a:pPr>
                      <a:r>
                        <a:rPr lang="en-US" sz="1800">
                          <a:effectLst/>
                        </a:rPr>
                        <a:t>Other oligosaccharides</a:t>
                      </a:r>
                      <a:endParaRPr lang="en-US" sz="1800">
                        <a:effectLst/>
                        <a:latin typeface="Calibri" panose="020F0502020204030204" pitchFamily="34" charset="0"/>
                        <a:ea typeface="Calibri" panose="020F0502020204030204" pitchFamily="34" charset="0"/>
                        <a:cs typeface="Cordia New" panose="020B0304020202020204" pitchFamily="34" charset="-34"/>
                      </a:endParaRPr>
                    </a:p>
                  </a:txBody>
                  <a:tcPr marL="60960" marR="60960" marT="30480" marB="30480" anchor="ctr"/>
                </a:tc>
                <a:tc>
                  <a:txBody>
                    <a:bodyPr/>
                    <a:lstStyle/>
                    <a:p>
                      <a:pPr marL="0" marR="0">
                        <a:lnSpc>
                          <a:spcPct val="107000"/>
                        </a:lnSpc>
                        <a:spcBef>
                          <a:spcPts val="1200"/>
                        </a:spcBef>
                        <a:spcAft>
                          <a:spcPts val="1200"/>
                        </a:spcAft>
                      </a:pPr>
                      <a:r>
                        <a:rPr lang="en-US" sz="1800" dirty="0" err="1" smtClean="0">
                          <a:effectLst/>
                        </a:rPr>
                        <a:t>Raffinose</a:t>
                      </a:r>
                      <a:r>
                        <a:rPr lang="en-US" sz="1800" dirty="0" smtClean="0">
                          <a:effectLst/>
                        </a:rPr>
                        <a:t>, </a:t>
                      </a:r>
                      <a:r>
                        <a:rPr lang="en-US" sz="1800" dirty="0" err="1" smtClean="0">
                          <a:effectLst/>
                        </a:rPr>
                        <a:t>stachyose</a:t>
                      </a:r>
                      <a:r>
                        <a:rPr lang="en-US" sz="1800" dirty="0" smtClean="0">
                          <a:effectLst/>
                        </a:rPr>
                        <a:t>, </a:t>
                      </a:r>
                      <a:r>
                        <a:rPr lang="th-TH" sz="1800" dirty="0" smtClean="0">
                          <a:effectLst/>
                        </a:rPr>
                        <a:t>             </a:t>
                      </a:r>
                      <a:r>
                        <a:rPr lang="en-US" sz="1800" dirty="0" err="1" smtClean="0">
                          <a:effectLst/>
                        </a:rPr>
                        <a:t>fructo</a:t>
                      </a:r>
                      <a:r>
                        <a:rPr lang="en-US" sz="1800" dirty="0" smtClean="0">
                          <a:effectLst/>
                        </a:rPr>
                        <a:t>-oligosaccharides</a:t>
                      </a:r>
                      <a:endParaRPr lang="en-US" sz="1800" dirty="0">
                        <a:effectLst/>
                        <a:latin typeface="Calibri" panose="020F0502020204030204" pitchFamily="34" charset="0"/>
                        <a:ea typeface="Calibri" panose="020F0502020204030204" pitchFamily="34" charset="0"/>
                        <a:cs typeface="Cordia New" panose="020B0304020202020204" pitchFamily="34" charset="-34"/>
                      </a:endParaRPr>
                    </a:p>
                  </a:txBody>
                  <a:tcPr marL="60960" marR="60960" marT="30480" marB="30480" anchor="ctr"/>
                </a:tc>
              </a:tr>
              <a:tr h="0">
                <a:tc rowSpan="2">
                  <a:txBody>
                    <a:bodyPr/>
                    <a:lstStyle/>
                    <a:p>
                      <a:pPr marL="0" marR="0" algn="ctr">
                        <a:lnSpc>
                          <a:spcPct val="107000"/>
                        </a:lnSpc>
                        <a:spcBef>
                          <a:spcPts val="1200"/>
                        </a:spcBef>
                        <a:spcAft>
                          <a:spcPts val="1200"/>
                        </a:spcAft>
                      </a:pPr>
                      <a:r>
                        <a:rPr lang="en-US" sz="1800" dirty="0" smtClean="0">
                          <a:effectLst/>
                        </a:rPr>
                        <a:t>Polysaccharides</a:t>
                      </a:r>
                      <a:r>
                        <a:rPr lang="en-US" sz="1800" dirty="0">
                          <a:effectLst/>
                        </a:rPr>
                        <a:t> (&gt;9)</a:t>
                      </a:r>
                      <a:endParaRPr lang="en-US" sz="1800" dirty="0">
                        <a:effectLst/>
                        <a:latin typeface="Calibri" panose="020F0502020204030204" pitchFamily="34" charset="0"/>
                        <a:ea typeface="Calibri" panose="020F0502020204030204" pitchFamily="34" charset="0"/>
                        <a:cs typeface="Cordia New" panose="020B0304020202020204" pitchFamily="34" charset="-34"/>
                      </a:endParaRPr>
                    </a:p>
                  </a:txBody>
                  <a:tcPr marL="60960" marR="60960" marT="30480" marB="30480" anchor="ctr"/>
                </a:tc>
                <a:tc>
                  <a:txBody>
                    <a:bodyPr/>
                    <a:lstStyle/>
                    <a:p>
                      <a:pPr marL="0" marR="0">
                        <a:lnSpc>
                          <a:spcPct val="107000"/>
                        </a:lnSpc>
                        <a:spcBef>
                          <a:spcPts val="1200"/>
                        </a:spcBef>
                        <a:spcAft>
                          <a:spcPts val="1200"/>
                        </a:spcAft>
                      </a:pPr>
                      <a:r>
                        <a:rPr lang="en-US" sz="1800" dirty="0" smtClean="0">
                          <a:effectLst/>
                          <a:latin typeface="Calibri" panose="020F0502020204030204" pitchFamily="34" charset="0"/>
                          <a:ea typeface="Calibri" panose="020F0502020204030204" pitchFamily="34" charset="0"/>
                          <a:cs typeface="Cordia New" panose="020B0304020202020204" pitchFamily="34" charset="-34"/>
                        </a:rPr>
                        <a:t>Starch</a:t>
                      </a:r>
                    </a:p>
                  </a:txBody>
                  <a:tcPr marL="60960" marR="60960" marT="30480" marB="30480" anchor="ctr"/>
                </a:tc>
                <a:tc>
                  <a:txBody>
                    <a:bodyPr/>
                    <a:lstStyle/>
                    <a:p>
                      <a:pPr marL="0" marR="0">
                        <a:lnSpc>
                          <a:spcPct val="107000"/>
                        </a:lnSpc>
                        <a:spcBef>
                          <a:spcPts val="1200"/>
                        </a:spcBef>
                        <a:spcAft>
                          <a:spcPts val="1200"/>
                        </a:spcAft>
                      </a:pPr>
                      <a:r>
                        <a:rPr lang="en-US" sz="1800" dirty="0" smtClean="0">
                          <a:effectLst/>
                        </a:rPr>
                        <a:t>Amylose, amylopectin, </a:t>
                      </a:r>
                      <a:r>
                        <a:rPr lang="en-US" sz="1800" dirty="0">
                          <a:effectLst/>
                        </a:rPr>
                        <a:t>modified starches</a:t>
                      </a:r>
                      <a:endParaRPr lang="en-US" sz="1800" dirty="0">
                        <a:effectLst/>
                        <a:latin typeface="Calibri" panose="020F0502020204030204" pitchFamily="34" charset="0"/>
                        <a:ea typeface="Calibri" panose="020F0502020204030204" pitchFamily="34" charset="0"/>
                        <a:cs typeface="Cordia New" panose="020B0304020202020204" pitchFamily="34" charset="-34"/>
                      </a:endParaRPr>
                    </a:p>
                  </a:txBody>
                  <a:tcPr marL="60960" marR="60960" marT="30480" marB="30480" anchor="ctr"/>
                </a:tc>
              </a:tr>
              <a:tr h="0">
                <a:tc vMerge="1">
                  <a:txBody>
                    <a:bodyPr/>
                    <a:lstStyle/>
                    <a:p>
                      <a:endParaRPr lang="en-US"/>
                    </a:p>
                  </a:txBody>
                  <a:tcPr/>
                </a:tc>
                <a:tc>
                  <a:txBody>
                    <a:bodyPr/>
                    <a:lstStyle/>
                    <a:p>
                      <a:pPr marL="0" marR="0">
                        <a:lnSpc>
                          <a:spcPct val="107000"/>
                        </a:lnSpc>
                        <a:spcBef>
                          <a:spcPts val="1200"/>
                        </a:spcBef>
                        <a:spcAft>
                          <a:spcPts val="1200"/>
                        </a:spcAft>
                      </a:pPr>
                      <a:r>
                        <a:rPr lang="en-US" sz="1800" dirty="0">
                          <a:effectLst/>
                        </a:rPr>
                        <a:t>Non-starch polysaccharides</a:t>
                      </a:r>
                      <a:endParaRPr lang="en-US" sz="1800" dirty="0">
                        <a:effectLst/>
                        <a:latin typeface="Calibri" panose="020F0502020204030204" pitchFamily="34" charset="0"/>
                        <a:ea typeface="Calibri" panose="020F0502020204030204" pitchFamily="34" charset="0"/>
                        <a:cs typeface="Cordia New" panose="020B0304020202020204" pitchFamily="34" charset="-34"/>
                      </a:endParaRPr>
                    </a:p>
                  </a:txBody>
                  <a:tcPr marL="60960" marR="60960" marT="30480" marB="30480" anchor="ctr"/>
                </a:tc>
                <a:tc>
                  <a:txBody>
                    <a:bodyPr/>
                    <a:lstStyle/>
                    <a:p>
                      <a:pPr marL="0" marR="0">
                        <a:lnSpc>
                          <a:spcPct val="107000"/>
                        </a:lnSpc>
                        <a:spcBef>
                          <a:spcPts val="1200"/>
                        </a:spcBef>
                        <a:spcAft>
                          <a:spcPts val="1200"/>
                        </a:spcAft>
                      </a:pPr>
                      <a:r>
                        <a:rPr lang="en-US" sz="1800" dirty="0" smtClean="0">
                          <a:effectLst/>
                          <a:latin typeface="Calibri" panose="020F0502020204030204" pitchFamily="34" charset="0"/>
                          <a:ea typeface="Calibri" panose="020F0502020204030204" pitchFamily="34" charset="0"/>
                          <a:cs typeface="Cordia New" panose="020B0304020202020204" pitchFamily="34" charset="-34"/>
                        </a:rPr>
                        <a:t>Cellulose, hemicellulose, </a:t>
                      </a:r>
                      <a:r>
                        <a:rPr lang="th-TH" sz="1800" dirty="0" smtClean="0">
                          <a:effectLst/>
                          <a:latin typeface="Calibri" panose="020F0502020204030204" pitchFamily="34" charset="0"/>
                          <a:ea typeface="Calibri" panose="020F0502020204030204" pitchFamily="34" charset="0"/>
                          <a:cs typeface="Cordia New" panose="020B0304020202020204" pitchFamily="34" charset="-34"/>
                        </a:rPr>
                        <a:t>        </a:t>
                      </a:r>
                      <a:r>
                        <a:rPr lang="en-US" sz="1800" dirty="0" err="1" smtClean="0">
                          <a:effectLst/>
                          <a:latin typeface="Calibri" panose="020F0502020204030204" pitchFamily="34" charset="0"/>
                          <a:ea typeface="Calibri" panose="020F0502020204030204" pitchFamily="34" charset="0"/>
                          <a:cs typeface="Cordia New" panose="020B0304020202020204" pitchFamily="34" charset="-34"/>
                        </a:rPr>
                        <a:t>pectins</a:t>
                      </a:r>
                      <a:r>
                        <a:rPr lang="en-US" sz="1800" dirty="0" smtClean="0">
                          <a:effectLst/>
                          <a:latin typeface="Calibri" panose="020F0502020204030204" pitchFamily="34" charset="0"/>
                          <a:ea typeface="Calibri" panose="020F0502020204030204" pitchFamily="34" charset="0"/>
                          <a:cs typeface="Cordia New" panose="020B0304020202020204" pitchFamily="34" charset="-34"/>
                        </a:rPr>
                        <a:t>, hydrocolloids</a:t>
                      </a:r>
                    </a:p>
                  </a:txBody>
                  <a:tcPr marL="60960" marR="60960" marT="30480" marB="30480" anchor="ctr"/>
                </a:tc>
              </a:tr>
            </a:tbl>
          </a:graphicData>
        </a:graphic>
      </p:graphicFrame>
    </p:spTree>
    <p:extLst>
      <p:ext uri="{BB962C8B-B14F-4D97-AF65-F5344CB8AC3E}">
        <p14:creationId xmlns:p14="http://schemas.microsoft.com/office/powerpoint/2010/main" val="331654573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95536" y="331237"/>
            <a:ext cx="2865015" cy="707886"/>
          </a:xfrm>
          <a:prstGeom prst="rect">
            <a:avLst/>
          </a:prstGeom>
        </p:spPr>
        <p:txBody>
          <a:bodyPr wrap="none">
            <a:spAutoFit/>
          </a:bodyPr>
          <a:lstStyle/>
          <a:p>
            <a:r>
              <a:rPr lang="en-US" sz="4000" b="1" dirty="0" smtClean="0">
                <a:solidFill>
                  <a:srgbClr val="C00000"/>
                </a:solidFill>
              </a:rPr>
              <a:t>Dietary fiber</a:t>
            </a:r>
            <a:endParaRPr lang="th-TH" sz="4000" b="1" dirty="0">
              <a:solidFill>
                <a:srgbClr val="C00000"/>
              </a:solidFill>
            </a:endParaRPr>
          </a:p>
        </p:txBody>
      </p:sp>
      <p:sp>
        <p:nvSpPr>
          <p:cNvPr id="3" name="Rectangle 2"/>
          <p:cNvSpPr/>
          <p:nvPr/>
        </p:nvSpPr>
        <p:spPr>
          <a:xfrm>
            <a:off x="395536" y="1196752"/>
            <a:ext cx="8280920" cy="4154984"/>
          </a:xfrm>
          <a:prstGeom prst="rect">
            <a:avLst/>
          </a:prstGeom>
        </p:spPr>
        <p:txBody>
          <a:bodyPr wrap="square">
            <a:spAutoFit/>
          </a:bodyPr>
          <a:lstStyle/>
          <a:p>
            <a:pPr algn="thaiDist"/>
            <a:r>
              <a:rPr lang="en-US" dirty="0"/>
              <a:t>Dietary fiber </a:t>
            </a:r>
            <a:r>
              <a:rPr lang="en-US" dirty="0" smtClean="0"/>
              <a:t>is </a:t>
            </a:r>
            <a:r>
              <a:rPr lang="en-US" dirty="0"/>
              <a:t>the indigestible portion of food derived from plants. </a:t>
            </a:r>
            <a:r>
              <a:rPr lang="en-US" b="1" dirty="0">
                <a:solidFill>
                  <a:srgbClr val="C00000"/>
                </a:solidFill>
              </a:rPr>
              <a:t>It has two main components</a:t>
            </a:r>
            <a:r>
              <a:rPr lang="en-US" dirty="0" smtClean="0"/>
              <a:t>:</a:t>
            </a:r>
            <a:endParaRPr lang="en-US" dirty="0"/>
          </a:p>
          <a:p>
            <a:pPr algn="thaiDist"/>
            <a:endParaRPr lang="en-US" sz="3200" dirty="0">
              <a:solidFill>
                <a:srgbClr val="7030A0"/>
              </a:solidFill>
            </a:endParaRPr>
          </a:p>
          <a:p>
            <a:pPr algn="thaiDist"/>
            <a:r>
              <a:rPr lang="en-US" sz="3600" b="1" dirty="0">
                <a:solidFill>
                  <a:srgbClr val="7030A0"/>
                </a:solidFill>
              </a:rPr>
              <a:t>Soluble fiber, </a:t>
            </a:r>
            <a:r>
              <a:rPr lang="en-US" dirty="0"/>
              <a:t>which dissolves in water, is readily fermented in the colon into gases and physiologically active byproducts, and can be prebiotic and viscous. This delays gastric emptying which, in humans, can result in an extended feeling of fullness</a:t>
            </a:r>
            <a:r>
              <a:rPr lang="en-US" dirty="0" smtClean="0"/>
              <a:t>.</a:t>
            </a:r>
          </a:p>
          <a:p>
            <a:pPr algn="thaiDist"/>
            <a:endParaRPr lang="en-US" dirty="0"/>
          </a:p>
        </p:txBody>
      </p:sp>
      <p:sp>
        <p:nvSpPr>
          <p:cNvPr id="4" name="Rectangle 3"/>
          <p:cNvSpPr/>
          <p:nvPr/>
        </p:nvSpPr>
        <p:spPr>
          <a:xfrm>
            <a:off x="539552" y="5352976"/>
            <a:ext cx="7383175" cy="954107"/>
          </a:xfrm>
          <a:prstGeom prst="rect">
            <a:avLst/>
          </a:prstGeom>
        </p:spPr>
        <p:txBody>
          <a:bodyPr wrap="none">
            <a:spAutoFit/>
          </a:bodyPr>
          <a:lstStyle/>
          <a:p>
            <a:r>
              <a:rPr lang="en-US" dirty="0" smtClean="0"/>
              <a:t>Inulin,   Pectin,   alginate,  agar, carrageen, Xylose</a:t>
            </a:r>
          </a:p>
          <a:p>
            <a:r>
              <a:rPr lang="en-US" dirty="0" smtClean="0"/>
              <a:t>Oligosaccharide (GOS, FOS)</a:t>
            </a:r>
            <a:endParaRPr lang="th-TH" dirty="0"/>
          </a:p>
        </p:txBody>
      </p:sp>
    </p:spTree>
    <p:extLst>
      <p:ext uri="{BB962C8B-B14F-4D97-AF65-F5344CB8AC3E}">
        <p14:creationId xmlns:p14="http://schemas.microsoft.com/office/powerpoint/2010/main" val="353144331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th-TH"/>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9826"/>
            <a:ext cx="6012160" cy="35358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63" name="Picture 3"/>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606489" y="3789040"/>
            <a:ext cx="6408712" cy="28497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5395683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th-TH"/>
          </a:p>
        </p:txBody>
      </p:sp>
      <p:sp>
        <p:nvSpPr>
          <p:cNvPr id="3" name="Content Placeholder 2"/>
          <p:cNvSpPr>
            <a:spLocks noGrp="1"/>
          </p:cNvSpPr>
          <p:nvPr>
            <p:ph idx="1"/>
          </p:nvPr>
        </p:nvSpPr>
        <p:spPr/>
        <p:txBody>
          <a:bodyPr/>
          <a:lstStyle/>
          <a:p>
            <a:endParaRPr lang="th-TH" dirty="0"/>
          </a:p>
        </p:txBody>
      </p:sp>
      <p:pic>
        <p:nvPicPr>
          <p:cNvPr id="16388" name="Picture 4" descr="porridge bubbl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2362" y="1986501"/>
            <a:ext cx="2857500" cy="2781301"/>
          </a:xfrm>
          <a:prstGeom prst="rect">
            <a:avLst/>
          </a:prstGeom>
          <a:noFill/>
          <a:extLst>
            <a:ext uri="{909E8E84-426E-40DD-AFC4-6F175D3DCCD1}">
              <a14:hiddenFill xmlns:a14="http://schemas.microsoft.com/office/drawing/2010/main">
                <a:solidFill>
                  <a:srgbClr val="FFFFFF"/>
                </a:solidFill>
              </a14:hiddenFill>
            </a:ext>
          </a:extLst>
        </p:spPr>
      </p:pic>
      <p:pic>
        <p:nvPicPr>
          <p:cNvPr id="16390" name="Picture 6" descr="https://aptaclub-assets5.planetai.co.uk/realcontent/images/APT800_Tactical_Cereal_Updates_eCRM_Header_1340x416px_Porridge201607220213.jpg?zoom=1"/>
          <p:cNvPicPr>
            <a:picLocks noChangeAspect="1" noChangeArrowheads="1"/>
          </p:cNvPicPr>
          <p:nvPr/>
        </p:nvPicPr>
        <p:blipFill rotWithShape="1">
          <a:blip r:embed="rId3">
            <a:extLst>
              <a:ext uri="{28A0092B-C50C-407E-A947-70E740481C1C}">
                <a14:useLocalDpi xmlns:a14="http://schemas.microsoft.com/office/drawing/2010/main" val="0"/>
              </a:ext>
            </a:extLst>
          </a:blip>
          <a:srcRect l="55330" r="11621"/>
          <a:stretch/>
        </p:blipFill>
        <p:spPr bwMode="auto">
          <a:xfrm>
            <a:off x="3131839" y="548680"/>
            <a:ext cx="6055955" cy="568863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2369098" y="5975702"/>
            <a:ext cx="4325671" cy="523220"/>
          </a:xfrm>
          <a:prstGeom prst="rect">
            <a:avLst/>
          </a:prstGeom>
        </p:spPr>
        <p:txBody>
          <a:bodyPr wrap="none">
            <a:spAutoFit/>
          </a:bodyPr>
          <a:lstStyle/>
          <a:p>
            <a:r>
              <a:rPr lang="en-US" dirty="0"/>
              <a:t>Prebiotics in Infant Nutrition</a:t>
            </a:r>
            <a:endParaRPr lang="th-TH" dirty="0"/>
          </a:p>
        </p:txBody>
      </p:sp>
    </p:spTree>
    <p:extLst>
      <p:ext uri="{BB962C8B-B14F-4D97-AF65-F5344CB8AC3E}">
        <p14:creationId xmlns:p14="http://schemas.microsoft.com/office/powerpoint/2010/main" val="286607577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th-TH"/>
          </a:p>
        </p:txBody>
      </p:sp>
      <p:pic>
        <p:nvPicPr>
          <p:cNvPr id="17411"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862458" y="620688"/>
            <a:ext cx="4525963" cy="452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410" name="Picture 2" descr="ผลการค้นหารูปภาพสำหรับ GOS FOS milk powd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3608" y="2680303"/>
            <a:ext cx="2476500" cy="24765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2409163" y="5661248"/>
            <a:ext cx="4325671" cy="523220"/>
          </a:xfrm>
          <a:prstGeom prst="rect">
            <a:avLst/>
          </a:prstGeom>
        </p:spPr>
        <p:txBody>
          <a:bodyPr wrap="none">
            <a:spAutoFit/>
          </a:bodyPr>
          <a:lstStyle/>
          <a:p>
            <a:r>
              <a:rPr lang="en-US" dirty="0"/>
              <a:t>Prebiotics in Infant Nutrition</a:t>
            </a:r>
            <a:endParaRPr lang="th-TH" dirty="0"/>
          </a:p>
        </p:txBody>
      </p:sp>
    </p:spTree>
    <p:extLst>
      <p:ext uri="{BB962C8B-B14F-4D97-AF65-F5344CB8AC3E}">
        <p14:creationId xmlns:p14="http://schemas.microsoft.com/office/powerpoint/2010/main" val="42501898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77649" y="260648"/>
            <a:ext cx="7704856" cy="1200329"/>
          </a:xfrm>
          <a:prstGeom prst="rect">
            <a:avLst/>
          </a:prstGeom>
        </p:spPr>
        <p:txBody>
          <a:bodyPr wrap="square">
            <a:spAutoFit/>
          </a:bodyPr>
          <a:lstStyle/>
          <a:p>
            <a:r>
              <a:rPr lang="en-US" sz="3600" b="1" dirty="0"/>
              <a:t>Human milk oligosaccharides: Every baby needs a sugar mama</a:t>
            </a:r>
            <a:endParaRPr lang="th-TH" sz="3600" b="1"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7649" y="2348880"/>
            <a:ext cx="7346572" cy="33843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0392440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843089"/>
            <a:ext cx="8820472" cy="29609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319033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http://milkgenomics.org/wp-content/uploads/2013/09/hmo-structur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548680"/>
            <a:ext cx="8004325" cy="590465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868480" y="188640"/>
            <a:ext cx="1191352" cy="523220"/>
          </a:xfrm>
          <a:prstGeom prst="rect">
            <a:avLst/>
          </a:prstGeom>
          <a:noFill/>
        </p:spPr>
        <p:txBody>
          <a:bodyPr wrap="none" rtlCol="0">
            <a:spAutoFit/>
          </a:bodyPr>
          <a:lstStyle/>
          <a:p>
            <a:r>
              <a:rPr lang="en-US" b="1" dirty="0" smtClean="0">
                <a:solidFill>
                  <a:srgbClr val="FF0000"/>
                </a:solidFill>
              </a:rPr>
              <a:t>(HMO)</a:t>
            </a:r>
            <a:endParaRPr lang="th-TH" b="1" dirty="0">
              <a:solidFill>
                <a:srgbClr val="FF0000"/>
              </a:solidFill>
            </a:endParaRPr>
          </a:p>
        </p:txBody>
      </p:sp>
    </p:spTree>
    <p:extLst>
      <p:ext uri="{BB962C8B-B14F-4D97-AF65-F5344CB8AC3E}">
        <p14:creationId xmlns:p14="http://schemas.microsoft.com/office/powerpoint/2010/main" val="39619629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23928" y="836713"/>
            <a:ext cx="4766084" cy="47660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5762" y="1412776"/>
            <a:ext cx="3312368" cy="33123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0777823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1520" y="476672"/>
            <a:ext cx="8460432" cy="2369880"/>
          </a:xfrm>
          <a:prstGeom prst="rect">
            <a:avLst/>
          </a:prstGeom>
        </p:spPr>
        <p:txBody>
          <a:bodyPr wrap="square">
            <a:spAutoFit/>
          </a:bodyPr>
          <a:lstStyle/>
          <a:p>
            <a:pPr algn="thaiDist"/>
            <a:r>
              <a:rPr lang="en-US" sz="3600" b="1" dirty="0">
                <a:solidFill>
                  <a:srgbClr val="7030A0"/>
                </a:solidFill>
              </a:rPr>
              <a:t>Insoluble fiber, </a:t>
            </a:r>
            <a:r>
              <a:rPr lang="en-US" dirty="0"/>
              <a:t>which </a:t>
            </a:r>
            <a:r>
              <a:rPr lang="en-US" u="sng" dirty="0">
                <a:solidFill>
                  <a:srgbClr val="7030A0"/>
                </a:solidFill>
              </a:rPr>
              <a:t>does not dissolve in water</a:t>
            </a:r>
            <a:r>
              <a:rPr lang="en-US" dirty="0"/>
              <a:t>, is metabolically inert and provides bulking, or it can be fermented in the large intestine. Bulking fibers absorb water as they move through the digestive system, easing defecation.</a:t>
            </a:r>
            <a:endParaRPr lang="th-TH" dirty="0"/>
          </a:p>
        </p:txBody>
      </p:sp>
      <p:sp>
        <p:nvSpPr>
          <p:cNvPr id="3" name="Rectangle 2"/>
          <p:cNvSpPr/>
          <p:nvPr/>
        </p:nvSpPr>
        <p:spPr>
          <a:xfrm>
            <a:off x="343231" y="3428999"/>
            <a:ext cx="8725850" cy="954107"/>
          </a:xfrm>
          <a:prstGeom prst="rect">
            <a:avLst/>
          </a:prstGeom>
        </p:spPr>
        <p:txBody>
          <a:bodyPr wrap="none">
            <a:spAutoFit/>
          </a:bodyPr>
          <a:lstStyle/>
          <a:p>
            <a:r>
              <a:rPr lang="en-US" dirty="0"/>
              <a:t> Cellulose </a:t>
            </a:r>
            <a:r>
              <a:rPr lang="en-US" dirty="0" smtClean="0"/>
              <a:t>, Chitin,  Hemicellulose, Lignin,  </a:t>
            </a:r>
            <a:r>
              <a:rPr lang="en-US" dirty="0"/>
              <a:t>Resistant </a:t>
            </a:r>
            <a:r>
              <a:rPr lang="en-US" dirty="0" smtClean="0"/>
              <a:t>starch ,</a:t>
            </a:r>
          </a:p>
          <a:p>
            <a:r>
              <a:rPr lang="en-US" dirty="0" smtClean="0"/>
              <a:t> Xanthan </a:t>
            </a:r>
            <a:r>
              <a:rPr lang="en-US" dirty="0"/>
              <a:t>gum</a:t>
            </a:r>
            <a:endParaRPr lang="th-TH" dirty="0"/>
          </a:p>
        </p:txBody>
      </p:sp>
    </p:spTree>
    <p:extLst>
      <p:ext uri="{BB962C8B-B14F-4D97-AF65-F5344CB8AC3E}">
        <p14:creationId xmlns:p14="http://schemas.microsoft.com/office/powerpoint/2010/main" val="133134516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3648" y="188640"/>
            <a:ext cx="6552728" cy="65527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9906405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3528" y="332656"/>
            <a:ext cx="8568952" cy="5170646"/>
          </a:xfrm>
          <a:prstGeom prst="rect">
            <a:avLst/>
          </a:prstGeom>
        </p:spPr>
        <p:txBody>
          <a:bodyPr wrap="square">
            <a:spAutoFit/>
          </a:bodyPr>
          <a:lstStyle/>
          <a:p>
            <a:pPr marL="457200" indent="-457200" algn="just">
              <a:buFont typeface="Wingdings" panose="05000000000000000000" pitchFamily="2" charset="2"/>
              <a:buChar char="Ø"/>
            </a:pPr>
            <a:r>
              <a:rPr lang="en-US" sz="2400" dirty="0"/>
              <a:t>Carbohydrate consumed in food yields 3.87 calories of energy per gram for simple </a:t>
            </a:r>
            <a:r>
              <a:rPr lang="en-US" sz="2400" dirty="0" smtClean="0"/>
              <a:t>sugars,</a:t>
            </a:r>
            <a:r>
              <a:rPr lang="th-TH" sz="2400" dirty="0" smtClean="0"/>
              <a:t> </a:t>
            </a:r>
            <a:r>
              <a:rPr lang="en-US" sz="2400" dirty="0" smtClean="0"/>
              <a:t>and </a:t>
            </a:r>
            <a:r>
              <a:rPr lang="en-US" sz="2400" dirty="0"/>
              <a:t>3.57 to 4.12 calories per gram for complex carbohydrate in most other foods</a:t>
            </a:r>
            <a:r>
              <a:rPr lang="en-US" sz="2400" dirty="0" smtClean="0"/>
              <a:t>.</a:t>
            </a:r>
            <a:endParaRPr lang="th-TH" sz="2400" dirty="0" smtClean="0"/>
          </a:p>
          <a:p>
            <a:pPr marL="457200" indent="-457200" algn="just">
              <a:buFont typeface="Wingdings" panose="05000000000000000000" pitchFamily="2" charset="2"/>
              <a:buChar char="Ø"/>
            </a:pPr>
            <a:endParaRPr lang="th-TH" sz="1600" dirty="0"/>
          </a:p>
          <a:p>
            <a:pPr marL="457200" indent="-457200" algn="just">
              <a:buFont typeface="Wingdings" panose="05000000000000000000" pitchFamily="2" charset="2"/>
              <a:buChar char="Ø"/>
            </a:pPr>
            <a:r>
              <a:rPr lang="en-US" sz="2400" dirty="0"/>
              <a:t>Relatively high levels of carbohydrate are associated with processed foods or refined foods made from </a:t>
            </a:r>
            <a:r>
              <a:rPr lang="en-US" sz="2400" dirty="0" smtClean="0"/>
              <a:t>plants</a:t>
            </a:r>
            <a:r>
              <a:rPr lang="th-TH" sz="2400" dirty="0" smtClean="0"/>
              <a:t>.</a:t>
            </a:r>
          </a:p>
          <a:p>
            <a:pPr algn="just"/>
            <a:endParaRPr lang="th-TH" sz="1200" dirty="0" smtClean="0"/>
          </a:p>
          <a:p>
            <a:pPr marL="457200" indent="-457200" algn="just">
              <a:buFont typeface="Wingdings" panose="05000000000000000000" pitchFamily="2" charset="2"/>
              <a:buChar char="Ø"/>
            </a:pPr>
            <a:r>
              <a:rPr lang="en-US" sz="2400" dirty="0"/>
              <a:t>Animal-based foods generally have the lowest carbohydrate </a:t>
            </a:r>
            <a:r>
              <a:rPr lang="en-US" sz="2400" dirty="0" smtClean="0"/>
              <a:t>levels</a:t>
            </a:r>
            <a:r>
              <a:rPr lang="th-TH" sz="2400" dirty="0" smtClean="0"/>
              <a:t>.</a:t>
            </a:r>
          </a:p>
          <a:p>
            <a:pPr marL="457200" indent="-457200" algn="just">
              <a:buFont typeface="Wingdings" panose="05000000000000000000" pitchFamily="2" charset="2"/>
              <a:buChar char="Ø"/>
            </a:pPr>
            <a:endParaRPr lang="th-TH" sz="1200" dirty="0"/>
          </a:p>
          <a:p>
            <a:pPr marL="457200" indent="-457200" algn="just">
              <a:buFont typeface="Wingdings" panose="05000000000000000000" pitchFamily="2" charset="2"/>
              <a:buChar char="Ø"/>
            </a:pPr>
            <a:r>
              <a:rPr lang="en-US" sz="2400" dirty="0"/>
              <a:t>Organisms typically cannot metabolize all types of carbohydrate to yield energy. </a:t>
            </a:r>
            <a:r>
              <a:rPr lang="en-US" sz="2400" dirty="0">
                <a:solidFill>
                  <a:srgbClr val="C00000"/>
                </a:solidFill>
              </a:rPr>
              <a:t>Glucose is a nearly universal and accessible source of energy.</a:t>
            </a:r>
            <a:r>
              <a:rPr lang="en-US" sz="2400" dirty="0"/>
              <a:t> Many organisms also have the ability to metabolize other </a:t>
            </a:r>
            <a:r>
              <a:rPr lang="en-US" sz="2400" dirty="0" err="1"/>
              <a:t>monosaccharides</a:t>
            </a:r>
            <a:r>
              <a:rPr lang="en-US" sz="2400" dirty="0"/>
              <a:t> and disaccharides but glucose is often metabolized first. </a:t>
            </a:r>
          </a:p>
        </p:txBody>
      </p:sp>
      <p:pic>
        <p:nvPicPr>
          <p:cNvPr id="3074" name="Picture 2" descr="ผลการค้นหารูปภาพสำหรับ glucos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16016" y="5192542"/>
            <a:ext cx="2089552" cy="1418996"/>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6708865" y="6211428"/>
            <a:ext cx="2155718" cy="400110"/>
          </a:xfrm>
          <a:prstGeom prst="rect">
            <a:avLst/>
          </a:prstGeom>
        </p:spPr>
        <p:txBody>
          <a:bodyPr wrap="none">
            <a:spAutoFit/>
          </a:bodyPr>
          <a:lstStyle/>
          <a:p>
            <a:r>
              <a:rPr lang="el-GR" sz="2000" dirty="0">
                <a:solidFill>
                  <a:schemeClr val="accent3">
                    <a:lumMod val="50000"/>
                  </a:schemeClr>
                </a:solidFill>
              </a:rPr>
              <a:t>α-</a:t>
            </a:r>
            <a:r>
              <a:rPr lang="en-US" sz="2000" dirty="0">
                <a:solidFill>
                  <a:schemeClr val="accent3">
                    <a:lumMod val="50000"/>
                  </a:schemeClr>
                </a:solidFill>
              </a:rPr>
              <a:t>D-</a:t>
            </a:r>
            <a:r>
              <a:rPr lang="en-US" sz="2000" dirty="0" err="1">
                <a:solidFill>
                  <a:schemeClr val="accent3">
                    <a:lumMod val="50000"/>
                  </a:schemeClr>
                </a:solidFill>
              </a:rPr>
              <a:t>glucopyranose</a:t>
            </a:r>
            <a:endParaRPr lang="en-US" sz="2000" dirty="0">
              <a:solidFill>
                <a:schemeClr val="accent3">
                  <a:lumMod val="50000"/>
                </a:schemeClr>
              </a:solidFill>
            </a:endParaRPr>
          </a:p>
        </p:txBody>
      </p:sp>
    </p:spTree>
    <p:extLst>
      <p:ext uri="{BB962C8B-B14F-4D97-AF65-F5344CB8AC3E}">
        <p14:creationId xmlns:p14="http://schemas.microsoft.com/office/powerpoint/2010/main" val="425926006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435955" y="4049688"/>
            <a:ext cx="2808312" cy="2808312"/>
          </a:xfrm>
          <a:prstGeom prst="rect">
            <a:avLst/>
          </a:prstGeom>
        </p:spPr>
      </p:pic>
      <p:pic>
        <p:nvPicPr>
          <p:cNvPr id="2050" name="Picture 2" descr="ผลการค้นหารูปภาพสำหรับ sugar spo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0" y="4941168"/>
            <a:ext cx="2551939" cy="1535064"/>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87524" y="404664"/>
            <a:ext cx="8568952" cy="3416320"/>
          </a:xfrm>
          <a:prstGeom prst="rect">
            <a:avLst/>
          </a:prstGeom>
        </p:spPr>
        <p:txBody>
          <a:bodyPr wrap="square">
            <a:spAutoFit/>
          </a:bodyPr>
          <a:lstStyle/>
          <a:p>
            <a:pPr marL="457200" indent="-457200" algn="thaiDist">
              <a:buFont typeface="Wingdings" panose="05000000000000000000" pitchFamily="2" charset="2"/>
              <a:buChar char="Ø"/>
            </a:pPr>
            <a:r>
              <a:rPr lang="en-US" sz="2400" dirty="0"/>
              <a:t>Based on the effects on </a:t>
            </a:r>
            <a:r>
              <a:rPr lang="en-US" sz="2400" dirty="0">
                <a:solidFill>
                  <a:srgbClr val="7030A0"/>
                </a:solidFill>
              </a:rPr>
              <a:t>risk of heart disease and obesity </a:t>
            </a:r>
            <a:r>
              <a:rPr lang="en-US" sz="2400" dirty="0"/>
              <a:t>in otherwise healthy middle-aged </a:t>
            </a:r>
            <a:r>
              <a:rPr lang="en-US" sz="2400" dirty="0" smtClean="0"/>
              <a:t>adults,</a:t>
            </a:r>
            <a:r>
              <a:rPr lang="th-TH" sz="2400" dirty="0" smtClean="0"/>
              <a:t> </a:t>
            </a:r>
            <a:r>
              <a:rPr lang="en-US" sz="2400" dirty="0" smtClean="0"/>
              <a:t>the </a:t>
            </a:r>
            <a:r>
              <a:rPr lang="en-US" sz="2400" dirty="0"/>
              <a:t>Institute of Medicine recommends that American and Canadian adults get between </a:t>
            </a:r>
            <a:r>
              <a:rPr lang="en-US" sz="2400" b="1" dirty="0">
                <a:solidFill>
                  <a:srgbClr val="C00000"/>
                </a:solidFill>
              </a:rPr>
              <a:t>45–65% of dietary energy from whole-grain carbohydrates</a:t>
            </a:r>
            <a:r>
              <a:rPr lang="en-US" sz="2400" dirty="0" smtClean="0"/>
              <a:t>.</a:t>
            </a:r>
            <a:endParaRPr lang="th-TH" sz="2400" dirty="0" smtClean="0"/>
          </a:p>
          <a:p>
            <a:pPr marL="457200" indent="-457200" algn="thaiDist">
              <a:buFont typeface="Wingdings" panose="05000000000000000000" pitchFamily="2" charset="2"/>
              <a:buChar char="Ø"/>
            </a:pPr>
            <a:endParaRPr lang="th-TH" sz="2400" dirty="0"/>
          </a:p>
          <a:p>
            <a:pPr marL="457200" indent="-457200" algn="thaiDist">
              <a:buFont typeface="Wingdings" panose="05000000000000000000" pitchFamily="2" charset="2"/>
              <a:buChar char="Ø"/>
            </a:pPr>
            <a:r>
              <a:rPr lang="en-US" sz="2400" dirty="0" smtClean="0"/>
              <a:t> </a:t>
            </a:r>
            <a:r>
              <a:rPr lang="en-US" sz="2400" dirty="0"/>
              <a:t>The Food and Agriculture Organization and World Health Organization jointly recommend that national dietary guidelines set a goal of </a:t>
            </a:r>
            <a:r>
              <a:rPr lang="en-US" sz="2400" b="1" dirty="0">
                <a:solidFill>
                  <a:srgbClr val="C00000"/>
                </a:solidFill>
              </a:rPr>
              <a:t>55–75% of total energy from carbohydrates, but only 10% directly from </a:t>
            </a:r>
            <a:r>
              <a:rPr lang="en-US" sz="2400" b="1" dirty="0" smtClean="0">
                <a:solidFill>
                  <a:srgbClr val="C00000"/>
                </a:solidFill>
              </a:rPr>
              <a:t>simple carbohydrates (sugars).</a:t>
            </a:r>
            <a:endParaRPr lang="en-US" sz="2400" dirty="0"/>
          </a:p>
        </p:txBody>
      </p:sp>
      <p:pic>
        <p:nvPicPr>
          <p:cNvPr id="3" name="Picture 2"/>
          <p:cNvPicPr>
            <a:picLocks noChangeAspect="1"/>
          </p:cNvPicPr>
          <p:nvPr/>
        </p:nvPicPr>
        <p:blipFill>
          <a:blip r:embed="rId4"/>
          <a:stretch>
            <a:fillRect/>
          </a:stretch>
        </p:blipFill>
        <p:spPr>
          <a:xfrm>
            <a:off x="7128284" y="5455639"/>
            <a:ext cx="1965512" cy="1261204"/>
          </a:xfrm>
          <a:prstGeom prst="rect">
            <a:avLst/>
          </a:prstGeom>
        </p:spPr>
      </p:pic>
    </p:spTree>
    <p:extLst>
      <p:ext uri="{BB962C8B-B14F-4D97-AF65-F5344CB8AC3E}">
        <p14:creationId xmlns:p14="http://schemas.microsoft.com/office/powerpoint/2010/main" val="340510513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รูปภาพที่เกี่ยวข้อง"/>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260648"/>
            <a:ext cx="9144000" cy="59422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092275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ผลการค้นหารูปภาพสำหรับ myplat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592" y="-41785"/>
            <a:ext cx="6768752" cy="67687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199465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23528" y="476672"/>
            <a:ext cx="8568952" cy="584775"/>
          </a:xfrm>
          <a:prstGeom prst="rect">
            <a:avLst/>
          </a:prstGeom>
        </p:spPr>
        <p:txBody>
          <a:bodyPr wrap="square">
            <a:spAutoFit/>
          </a:bodyPr>
          <a:lstStyle/>
          <a:p>
            <a:r>
              <a:rPr lang="fr-FR" sz="3200" b="1" dirty="0"/>
              <a:t>Simple Carbohydrates vs. </a:t>
            </a:r>
            <a:r>
              <a:rPr lang="fr-FR" sz="3200" b="1" dirty="0" err="1"/>
              <a:t>Complex</a:t>
            </a:r>
            <a:r>
              <a:rPr lang="fr-FR" sz="3200" b="1" dirty="0"/>
              <a:t> Carbohydrates</a:t>
            </a:r>
            <a:endParaRPr lang="th-TH" sz="3200" b="1" dirty="0"/>
          </a:p>
        </p:txBody>
      </p:sp>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15130" y="1916832"/>
            <a:ext cx="4377350" cy="28890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43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2119351"/>
            <a:ext cx="3995936" cy="26700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7184564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83568" y="332656"/>
            <a:ext cx="3066609" cy="646331"/>
          </a:xfrm>
          <a:prstGeom prst="rect">
            <a:avLst/>
          </a:prstGeom>
        </p:spPr>
        <p:txBody>
          <a:bodyPr wrap="none">
            <a:spAutoFit/>
          </a:bodyPr>
          <a:lstStyle/>
          <a:p>
            <a:r>
              <a:rPr lang="en-US" sz="3600" b="1" dirty="0"/>
              <a:t>Glycemic index</a:t>
            </a:r>
          </a:p>
        </p:txBody>
      </p:sp>
      <p:sp>
        <p:nvSpPr>
          <p:cNvPr id="5" name="Rectangle 4"/>
          <p:cNvSpPr/>
          <p:nvPr/>
        </p:nvSpPr>
        <p:spPr>
          <a:xfrm>
            <a:off x="395536" y="1268759"/>
            <a:ext cx="7848872" cy="3108543"/>
          </a:xfrm>
          <a:prstGeom prst="rect">
            <a:avLst/>
          </a:prstGeom>
        </p:spPr>
        <p:txBody>
          <a:bodyPr wrap="square">
            <a:spAutoFit/>
          </a:bodyPr>
          <a:lstStyle/>
          <a:p>
            <a:r>
              <a:rPr lang="th-TH" dirty="0" smtClean="0"/>
              <a:t>ค่า</a:t>
            </a:r>
            <a:r>
              <a:rPr lang="th-TH" dirty="0"/>
              <a:t>ดัชนีน้ำตาล </a:t>
            </a:r>
            <a:r>
              <a:rPr lang="en-US" dirty="0" smtClean="0"/>
              <a:t>(Glycemic </a:t>
            </a:r>
            <a:r>
              <a:rPr lang="en-US" dirty="0"/>
              <a:t>index </a:t>
            </a:r>
            <a:r>
              <a:rPr lang="en-US" dirty="0" smtClean="0"/>
              <a:t>, GI</a:t>
            </a:r>
            <a:r>
              <a:rPr lang="en-US" dirty="0"/>
              <a:t>) </a:t>
            </a:r>
            <a:r>
              <a:rPr lang="th-TH" dirty="0"/>
              <a:t>คือ ค่าที่ใช้ประเมินคุณภาพของอาหารประเภทคาร์โบไฮเดรตที่รับประทานเข้าไปจำนวน 50 กรัม และเมื่อเข้าสู่ระบบย่อยอาหารและมีการดูดซึมแล้ว ภายหลังจากนั้นจะมีการตรวจวัดระดับกลูโคสในเลือดเป็นระยะเวลา 2 ชั่วโมง เพื่อวิเคราะห์ว่าอาหารชนิดนั้นๆ ทำให้ระดับกลูโคสในเลือดเพิ่มสูงขึ้นได้มากหรือน้อยเพียงใด โดยเปรียบเทียบจากพื้นที่ใต้กราฟ  ค่า </a:t>
            </a:r>
            <a:r>
              <a:rPr lang="en-US" dirty="0"/>
              <a:t>GI </a:t>
            </a:r>
            <a:r>
              <a:rPr lang="th-TH" dirty="0"/>
              <a:t>มีค่า 0-100  </a:t>
            </a:r>
            <a:r>
              <a:rPr lang="th-TH" b="1" dirty="0">
                <a:solidFill>
                  <a:srgbClr val="C00000"/>
                </a:solidFill>
              </a:rPr>
              <a:t>โดยกำหนดค่าสัมพัทธ์เทียบกับน้ำตาลกลูโคสให้มีค่า </a:t>
            </a:r>
            <a:r>
              <a:rPr lang="en-US" b="1" dirty="0">
                <a:solidFill>
                  <a:srgbClr val="C00000"/>
                </a:solidFill>
              </a:rPr>
              <a:t>GI </a:t>
            </a:r>
            <a:r>
              <a:rPr lang="th-TH" b="1" dirty="0">
                <a:solidFill>
                  <a:srgbClr val="C00000"/>
                </a:solidFill>
              </a:rPr>
              <a:t>เป็น 100 </a:t>
            </a:r>
            <a:endParaRPr lang="th-TH" b="1" dirty="0" smtClean="0">
              <a:solidFill>
                <a:srgbClr val="C00000"/>
              </a:solidFill>
            </a:endParaRPr>
          </a:p>
        </p:txBody>
      </p:sp>
      <p:sp>
        <p:nvSpPr>
          <p:cNvPr id="6" name="Rectangle 5"/>
          <p:cNvSpPr/>
          <p:nvPr/>
        </p:nvSpPr>
        <p:spPr>
          <a:xfrm>
            <a:off x="2033972" y="4725144"/>
            <a:ext cx="4572000" cy="1815882"/>
          </a:xfrm>
          <a:prstGeom prst="rect">
            <a:avLst/>
          </a:prstGeom>
        </p:spPr>
        <p:txBody>
          <a:bodyPr>
            <a:spAutoFit/>
          </a:bodyPr>
          <a:lstStyle/>
          <a:p>
            <a:r>
              <a:rPr lang="th-TH" dirty="0"/>
              <a:t>ค่า </a:t>
            </a:r>
            <a:r>
              <a:rPr lang="en-US" dirty="0"/>
              <a:t>GI </a:t>
            </a:r>
            <a:r>
              <a:rPr lang="th-TH" dirty="0"/>
              <a:t>แบ่งกลุ่มเป็นสูงหรือต่ำดังนี้</a:t>
            </a:r>
          </a:p>
          <a:p>
            <a:r>
              <a:rPr lang="th-TH" dirty="0"/>
              <a:t>ค่า 1 - 55 = </a:t>
            </a:r>
            <a:r>
              <a:rPr lang="en-US" dirty="0"/>
              <a:t>GI </a:t>
            </a:r>
            <a:r>
              <a:rPr lang="th-TH" dirty="0"/>
              <a:t>ต่ำ</a:t>
            </a:r>
          </a:p>
          <a:p>
            <a:r>
              <a:rPr lang="th-TH" dirty="0"/>
              <a:t>ค่า 56 - 69 = </a:t>
            </a:r>
            <a:r>
              <a:rPr lang="en-US" dirty="0"/>
              <a:t>GI </a:t>
            </a:r>
            <a:r>
              <a:rPr lang="th-TH" dirty="0"/>
              <a:t>ระดับกลาง</a:t>
            </a:r>
          </a:p>
          <a:p>
            <a:r>
              <a:rPr lang="th-TH" dirty="0"/>
              <a:t>ค่า 70 - 100 = </a:t>
            </a:r>
            <a:r>
              <a:rPr lang="en-US" dirty="0"/>
              <a:t>GI </a:t>
            </a:r>
            <a:r>
              <a:rPr lang="th-TH" dirty="0"/>
              <a:t>สูง</a:t>
            </a:r>
          </a:p>
        </p:txBody>
      </p:sp>
    </p:spTree>
    <p:extLst>
      <p:ext uri="{BB962C8B-B14F-4D97-AF65-F5344CB8AC3E}">
        <p14:creationId xmlns:p14="http://schemas.microsoft.com/office/powerpoint/2010/main" val="268472033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I Graph"/>
          <p:cNvPicPr/>
          <p:nvPr/>
        </p:nvPicPr>
        <p:blipFill>
          <a:blip r:embed="rId2">
            <a:extLst>
              <a:ext uri="{28A0092B-C50C-407E-A947-70E740481C1C}">
                <a14:useLocalDpi xmlns:a14="http://schemas.microsoft.com/office/drawing/2010/main" val="0"/>
              </a:ext>
            </a:extLst>
          </a:blip>
          <a:srcRect/>
          <a:stretch>
            <a:fillRect/>
          </a:stretch>
        </p:blipFill>
        <p:spPr bwMode="auto">
          <a:xfrm>
            <a:off x="1214827" y="548680"/>
            <a:ext cx="6048672" cy="5688632"/>
          </a:xfrm>
          <a:prstGeom prst="rect">
            <a:avLst/>
          </a:prstGeom>
          <a:noFill/>
          <a:ln>
            <a:noFill/>
          </a:ln>
        </p:spPr>
      </p:pic>
    </p:spTree>
    <p:extLst>
      <p:ext uri="{BB962C8B-B14F-4D97-AF65-F5344CB8AC3E}">
        <p14:creationId xmlns:p14="http://schemas.microsoft.com/office/powerpoint/2010/main" val="166849757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th-TH"/>
          </a:p>
        </p:txBody>
      </p:sp>
      <p:sp>
        <p:nvSpPr>
          <p:cNvPr id="3" name="Content Placeholder 2"/>
          <p:cNvSpPr>
            <a:spLocks noGrp="1"/>
          </p:cNvSpPr>
          <p:nvPr>
            <p:ph idx="1"/>
          </p:nvPr>
        </p:nvSpPr>
        <p:spPr/>
        <p:txBody>
          <a:bodyPr/>
          <a:lstStyle/>
          <a:p>
            <a:endParaRPr lang="th-TH"/>
          </a:p>
        </p:txBody>
      </p:sp>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19" y="188640"/>
            <a:ext cx="8781445" cy="62055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1161800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67544" y="332656"/>
            <a:ext cx="8496944" cy="646331"/>
          </a:xfrm>
          <a:prstGeom prst="rect">
            <a:avLst/>
          </a:prstGeom>
        </p:spPr>
        <p:txBody>
          <a:bodyPr wrap="square">
            <a:spAutoFit/>
          </a:bodyPr>
          <a:lstStyle/>
          <a:p>
            <a:r>
              <a:rPr lang="th-TH" sz="3600" b="1" dirty="0">
                <a:solidFill>
                  <a:srgbClr val="C00000"/>
                </a:solidFill>
              </a:rPr>
              <a:t>ค่าดัชนีน้ำตาลแบบถ่วงน้ำหนัก </a:t>
            </a:r>
            <a:r>
              <a:rPr lang="en-US" sz="3600" b="1" dirty="0">
                <a:solidFill>
                  <a:srgbClr val="C00000"/>
                </a:solidFill>
              </a:rPr>
              <a:t>(</a:t>
            </a:r>
            <a:r>
              <a:rPr lang="en-US" sz="3600" b="1" dirty="0" smtClean="0">
                <a:solidFill>
                  <a:srgbClr val="C00000"/>
                </a:solidFill>
              </a:rPr>
              <a:t>Glycemic Load, GL)</a:t>
            </a:r>
            <a:endParaRPr lang="th-TH" sz="3600" b="1" dirty="0">
              <a:solidFill>
                <a:srgbClr val="C00000"/>
              </a:solidFill>
            </a:endParaRPr>
          </a:p>
        </p:txBody>
      </p:sp>
      <p:sp>
        <p:nvSpPr>
          <p:cNvPr id="5" name="Rectangle 4"/>
          <p:cNvSpPr/>
          <p:nvPr/>
        </p:nvSpPr>
        <p:spPr>
          <a:xfrm>
            <a:off x="467544" y="1268760"/>
            <a:ext cx="8280920" cy="3970318"/>
          </a:xfrm>
          <a:prstGeom prst="rect">
            <a:avLst/>
          </a:prstGeom>
        </p:spPr>
        <p:txBody>
          <a:bodyPr wrap="square">
            <a:spAutoFit/>
          </a:bodyPr>
          <a:lstStyle/>
          <a:p>
            <a:pPr algn="thaiDist"/>
            <a:r>
              <a:rPr lang="th-TH" dirty="0"/>
              <a:t>แม้ว่าความหมายของค่าดัชนีน้ำตาล (</a:t>
            </a:r>
            <a:r>
              <a:rPr lang="en-US" dirty="0"/>
              <a:t>glycemic index) </a:t>
            </a:r>
            <a:r>
              <a:rPr lang="th-TH" dirty="0"/>
              <a:t>จะเข้าใจง่าย </a:t>
            </a:r>
            <a:endParaRPr lang="th-TH" dirty="0" smtClean="0"/>
          </a:p>
          <a:p>
            <a:pPr algn="thaiDist"/>
            <a:r>
              <a:rPr lang="th-TH" dirty="0" smtClean="0"/>
              <a:t>แต่</a:t>
            </a:r>
            <a:r>
              <a:rPr lang="th-TH" dirty="0"/>
              <a:t>การประยุกต์ใช้อาจไม่ง่ายเสมอไป เนื่องจากอาหารแต่ละชนิดมีลักษณะและปริมาณการบริโภคแตกต่างกันไป  </a:t>
            </a:r>
            <a:r>
              <a:rPr lang="th-TH" dirty="0" smtClean="0"/>
              <a:t> เช่น</a:t>
            </a:r>
          </a:p>
          <a:p>
            <a:pPr algn="thaiDist"/>
            <a:endParaRPr lang="th-TH" dirty="0"/>
          </a:p>
          <a:p>
            <a:pPr algn="thaiDist"/>
            <a:r>
              <a:rPr lang="th-TH" dirty="0" smtClean="0"/>
              <a:t>แค</a:t>
            </a:r>
            <a:r>
              <a:rPr lang="th-TH" dirty="0"/>
              <a:t>รอทต้มสุกจะมีค่า </a:t>
            </a:r>
            <a:r>
              <a:rPr lang="en-US" dirty="0"/>
              <a:t>GI </a:t>
            </a:r>
            <a:r>
              <a:rPr lang="th-TH" dirty="0"/>
              <a:t>สูงถึง 90 แต่จะต้องรับประทานแครอทต้มปริมาณถึง </a:t>
            </a:r>
            <a:endParaRPr lang="th-TH" dirty="0" smtClean="0"/>
          </a:p>
          <a:p>
            <a:pPr algn="thaiDist"/>
            <a:r>
              <a:rPr lang="th-TH" dirty="0" smtClean="0"/>
              <a:t>10 </a:t>
            </a:r>
            <a:r>
              <a:rPr lang="th-TH" dirty="0"/>
              <a:t>ถ้วยตวง เพื่อให้ได้ปริมาณคาร์โบไฮเดรตเทียบเท่า 50 กรัม ตามคำจำกัดความของการวิเคราะห์หาค่า </a:t>
            </a:r>
            <a:r>
              <a:rPr lang="en-US" dirty="0"/>
              <a:t>GI  </a:t>
            </a:r>
            <a:r>
              <a:rPr lang="th-TH" dirty="0"/>
              <a:t>ดังนั้นจึงมีการใช้ตัวชี้วัดอีกตัวหนึ่งที่มีการปรับให้สอดคล้องกับลักษณะการบริโภค คือค่า </a:t>
            </a:r>
            <a:r>
              <a:rPr lang="en-US" dirty="0"/>
              <a:t>Glycemic Load (GL) </a:t>
            </a:r>
            <a:r>
              <a:rPr lang="th-TH" dirty="0"/>
              <a:t>ซึ่งได้จากค่า </a:t>
            </a:r>
            <a:r>
              <a:rPr lang="en-US" dirty="0"/>
              <a:t>GI </a:t>
            </a:r>
            <a:r>
              <a:rPr lang="th-TH" dirty="0"/>
              <a:t>คูณกับปริมาณคาร์โบไฮเดรตที่รับประทานเข้าไปและหารด้วย 100 </a:t>
            </a:r>
          </a:p>
        </p:txBody>
      </p:sp>
    </p:spTree>
    <p:extLst>
      <p:ext uri="{BB962C8B-B14F-4D97-AF65-F5344CB8AC3E}">
        <p14:creationId xmlns:p14="http://schemas.microsoft.com/office/powerpoint/2010/main" val="146218662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8" name="Picture 4" descr="ผลการค้นหารูปภาพสำหรับ glycemic Loa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1412776"/>
            <a:ext cx="8413175" cy="3600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577447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5962" y="1052736"/>
            <a:ext cx="8136904" cy="52637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1331640" y="5144072"/>
            <a:ext cx="6984776" cy="80520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4" name="Rectangle 3"/>
          <p:cNvSpPr/>
          <p:nvPr/>
        </p:nvSpPr>
        <p:spPr>
          <a:xfrm>
            <a:off x="1115616" y="2708920"/>
            <a:ext cx="6624736" cy="2880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Tree>
    <p:extLst>
      <p:ext uri="{BB962C8B-B14F-4D97-AF65-F5344CB8AC3E}">
        <p14:creationId xmlns:p14="http://schemas.microsoft.com/office/powerpoint/2010/main" val="2255774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xit" presetSubtype="21" fill="hold" grpId="0" nodeType="clickEffect">
                                  <p:stCondLst>
                                    <p:cond delay="0"/>
                                  </p:stCondLst>
                                  <p:childTnLst>
                                    <p:animEffect transition="out" filter="barn(inVertical)">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6" presetClass="exit" presetSubtype="21" fill="hold" grpId="0" nodeType="clickEffect">
                                  <p:stCondLst>
                                    <p:cond delay="0"/>
                                  </p:stCondLst>
                                  <p:childTnLst>
                                    <p:animEffect transition="out" filter="barn(inVertical)">
                                      <p:cBhvr>
                                        <p:cTn id="11" dur="500"/>
                                        <p:tgtEl>
                                          <p:spTgt spid="2"/>
                                        </p:tgtEl>
                                      </p:cBhvr>
                                    </p:animEffect>
                                    <p:set>
                                      <p:cBhvr>
                                        <p:cTn id="12"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95536" y="1180722"/>
            <a:ext cx="8496944" cy="2681621"/>
          </a:xfrm>
          <a:prstGeom prst="rect">
            <a:avLst/>
          </a:prstGeom>
        </p:spPr>
      </p:pic>
      <p:sp>
        <p:nvSpPr>
          <p:cNvPr id="3" name="TextBox 2"/>
          <p:cNvSpPr txBox="1"/>
          <p:nvPr/>
        </p:nvSpPr>
        <p:spPr>
          <a:xfrm>
            <a:off x="5719056" y="4300739"/>
            <a:ext cx="2371162" cy="1384995"/>
          </a:xfrm>
          <a:prstGeom prst="rect">
            <a:avLst/>
          </a:prstGeom>
          <a:noFill/>
        </p:spPr>
        <p:txBody>
          <a:bodyPr wrap="none" rtlCol="0">
            <a:spAutoFit/>
          </a:bodyPr>
          <a:lstStyle/>
          <a:p>
            <a:r>
              <a:rPr lang="en-US" b="1" dirty="0" smtClean="0">
                <a:solidFill>
                  <a:srgbClr val="7030A0"/>
                </a:solidFill>
              </a:rPr>
              <a:t>-2840 kJ/</a:t>
            </a:r>
            <a:r>
              <a:rPr lang="en-US" b="1" dirty="0" err="1" smtClean="0">
                <a:solidFill>
                  <a:srgbClr val="7030A0"/>
                </a:solidFill>
              </a:rPr>
              <a:t>mol</a:t>
            </a:r>
            <a:r>
              <a:rPr lang="en-US" b="1" dirty="0" smtClean="0">
                <a:solidFill>
                  <a:srgbClr val="7030A0"/>
                </a:solidFill>
              </a:rPr>
              <a:t>   </a:t>
            </a:r>
          </a:p>
          <a:p>
            <a:r>
              <a:rPr lang="en-US" b="1" dirty="0">
                <a:solidFill>
                  <a:srgbClr val="7030A0"/>
                </a:solidFill>
              </a:rPr>
              <a:t> </a:t>
            </a:r>
            <a:r>
              <a:rPr lang="en-US" b="1" dirty="0" smtClean="0">
                <a:solidFill>
                  <a:srgbClr val="7030A0"/>
                </a:solidFill>
              </a:rPr>
              <a:t>       or</a:t>
            </a:r>
          </a:p>
          <a:p>
            <a:r>
              <a:rPr lang="en-US" b="1" dirty="0" smtClean="0">
                <a:solidFill>
                  <a:srgbClr val="7030A0"/>
                </a:solidFill>
              </a:rPr>
              <a:t>-686 kcal/</a:t>
            </a:r>
            <a:r>
              <a:rPr lang="en-US" b="1" dirty="0" err="1" smtClean="0">
                <a:solidFill>
                  <a:srgbClr val="7030A0"/>
                </a:solidFill>
              </a:rPr>
              <a:t>mol</a:t>
            </a:r>
            <a:endParaRPr lang="th-TH" b="1" dirty="0">
              <a:solidFill>
                <a:srgbClr val="7030A0"/>
              </a:solidFill>
            </a:endParaRPr>
          </a:p>
        </p:txBody>
      </p:sp>
      <p:sp>
        <p:nvSpPr>
          <p:cNvPr id="4" name="Rectangle 3"/>
          <p:cNvSpPr/>
          <p:nvPr/>
        </p:nvSpPr>
        <p:spPr>
          <a:xfrm>
            <a:off x="4638937" y="4443651"/>
            <a:ext cx="1296144" cy="707886"/>
          </a:xfrm>
          <a:prstGeom prst="rect">
            <a:avLst/>
          </a:prstGeom>
        </p:spPr>
        <p:txBody>
          <a:bodyPr wrap="square">
            <a:spAutoFit/>
          </a:bodyPr>
          <a:lstStyle/>
          <a:p>
            <a:r>
              <a:rPr lang="en-US" sz="4000" b="1" dirty="0">
                <a:solidFill>
                  <a:srgbClr val="7030A0"/>
                </a:solidFill>
              </a:rPr>
              <a:t>∆G</a:t>
            </a:r>
            <a:r>
              <a:rPr lang="en-US" sz="4000" b="1" baseline="30000" dirty="0">
                <a:solidFill>
                  <a:srgbClr val="7030A0"/>
                </a:solidFill>
                <a:latin typeface="Times New Roman"/>
                <a:cs typeface="Times New Roman"/>
              </a:rPr>
              <a:t>◦’</a:t>
            </a:r>
            <a:endParaRPr lang="th-TH" sz="4000" dirty="0"/>
          </a:p>
        </p:txBody>
      </p:sp>
    </p:spTree>
    <p:extLst>
      <p:ext uri="{BB962C8B-B14F-4D97-AF65-F5344CB8AC3E}">
        <p14:creationId xmlns:p14="http://schemas.microsoft.com/office/powerpoint/2010/main" val="15572769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27584" y="1196752"/>
            <a:ext cx="7992888" cy="5262979"/>
          </a:xfrm>
          <a:prstGeom prst="rect">
            <a:avLst/>
          </a:prstGeom>
        </p:spPr>
        <p:txBody>
          <a:bodyPr wrap="square">
            <a:spAutoFit/>
          </a:bodyPr>
          <a:lstStyle/>
          <a:p>
            <a:r>
              <a:rPr lang="th-TH" dirty="0"/>
              <a:t>ตัวอย่างการคำนวณ </a:t>
            </a:r>
            <a:endParaRPr lang="th-TH" dirty="0" smtClean="0"/>
          </a:p>
          <a:p>
            <a:endParaRPr lang="th-TH" dirty="0"/>
          </a:p>
          <a:p>
            <a:r>
              <a:rPr lang="th-TH" dirty="0" smtClean="0"/>
              <a:t>เช่น</a:t>
            </a:r>
            <a:r>
              <a:rPr lang="th-TH" dirty="0"/>
              <a:t>แตงโม มีค่า </a:t>
            </a:r>
            <a:r>
              <a:rPr lang="en-US" dirty="0"/>
              <a:t>GI </a:t>
            </a:r>
            <a:r>
              <a:rPr lang="th-TH" dirty="0"/>
              <a:t>เป็น </a:t>
            </a:r>
            <a:r>
              <a:rPr lang="en-US" dirty="0" smtClean="0"/>
              <a:t>80 </a:t>
            </a:r>
            <a:r>
              <a:rPr lang="th-TH" dirty="0" smtClean="0"/>
              <a:t> </a:t>
            </a:r>
            <a:r>
              <a:rPr lang="th-TH" dirty="0"/>
              <a:t>ซึ่งถือว่า</a:t>
            </a:r>
            <a:r>
              <a:rPr lang="th-TH" b="1" dirty="0">
                <a:solidFill>
                  <a:srgbClr val="C00000"/>
                </a:solidFill>
              </a:rPr>
              <a:t>แตงโมเป็นอาหารเป็นกลุ่ม </a:t>
            </a:r>
            <a:r>
              <a:rPr lang="en-US" b="1" dirty="0">
                <a:solidFill>
                  <a:srgbClr val="C00000"/>
                </a:solidFill>
              </a:rPr>
              <a:t>GI </a:t>
            </a:r>
            <a:r>
              <a:rPr lang="th-TH" b="1" dirty="0">
                <a:solidFill>
                  <a:srgbClr val="C00000"/>
                </a:solidFill>
              </a:rPr>
              <a:t>สูง </a:t>
            </a:r>
            <a:endParaRPr lang="th-TH" b="1" dirty="0" smtClean="0">
              <a:solidFill>
                <a:srgbClr val="C00000"/>
              </a:solidFill>
            </a:endParaRPr>
          </a:p>
          <a:p>
            <a:r>
              <a:rPr lang="th-TH" dirty="0" smtClean="0"/>
              <a:t>แต่</a:t>
            </a:r>
            <a:r>
              <a:rPr lang="th-TH" dirty="0"/>
              <a:t>ในแตงโมนั้นมีน้ำเป็นองค์ประกอบค่อนข้างมากทำให้ปริมาณคาร์โบไฮเดรตที่รับประทานเข้าไปไม่ได้สูงมาก การรับประทานแตงโมจำนวน 100 กรัม ซึ่งมีปริมาณคาร์โบไฮเดรตประมาณ </a:t>
            </a:r>
            <a:r>
              <a:rPr lang="en-US" dirty="0" smtClean="0"/>
              <a:t> 6</a:t>
            </a:r>
            <a:r>
              <a:rPr lang="th-TH" dirty="0" smtClean="0"/>
              <a:t> </a:t>
            </a:r>
            <a:r>
              <a:rPr lang="th-TH" dirty="0"/>
              <a:t>กรัม จะได้ค่า </a:t>
            </a:r>
            <a:r>
              <a:rPr lang="en-US" dirty="0"/>
              <a:t>GL </a:t>
            </a:r>
            <a:r>
              <a:rPr lang="th-TH" dirty="0"/>
              <a:t>เป็น </a:t>
            </a:r>
            <a:r>
              <a:rPr lang="en-US" dirty="0" smtClean="0"/>
              <a:t>80</a:t>
            </a:r>
            <a:r>
              <a:rPr lang="th-TH" dirty="0" smtClean="0"/>
              <a:t> </a:t>
            </a:r>
            <a:r>
              <a:rPr lang="en-US" dirty="0"/>
              <a:t>x </a:t>
            </a:r>
            <a:r>
              <a:rPr lang="en-US" dirty="0" smtClean="0"/>
              <a:t>6 </a:t>
            </a:r>
            <a:r>
              <a:rPr lang="en-US" dirty="0"/>
              <a:t>/ 100  = </a:t>
            </a:r>
            <a:r>
              <a:rPr lang="en-US" dirty="0" smtClean="0"/>
              <a:t>4.8  </a:t>
            </a:r>
            <a:r>
              <a:rPr lang="th-TH" dirty="0" smtClean="0"/>
              <a:t>ซึ่ง</a:t>
            </a:r>
            <a:r>
              <a:rPr lang="th-TH" dirty="0"/>
              <a:t>ในกรณีนี้การรับประทานแตงโมในปริมาณเท่านี้ไม่ถือว่าได้รับกลูโคสมากเกินไป  </a:t>
            </a:r>
          </a:p>
          <a:p>
            <a:endParaRPr lang="th-TH" dirty="0" smtClean="0"/>
          </a:p>
          <a:p>
            <a:r>
              <a:rPr lang="th-TH" dirty="0" smtClean="0"/>
              <a:t>และในทางโภชนาการได้กำหนดหมวดอาหารแลกเปลี่ยนสำหรับแตงโม 1 ส่วน  </a:t>
            </a:r>
          </a:p>
          <a:p>
            <a:r>
              <a:rPr lang="en-US" dirty="0" smtClean="0"/>
              <a:t>(1 serving) </a:t>
            </a:r>
            <a:r>
              <a:rPr lang="th-TH" dirty="0" smtClean="0"/>
              <a:t>จะเท่ากับ 285 กรัม หรือประมาณ  8-10 ชิ้น  จะมีค่า</a:t>
            </a:r>
          </a:p>
          <a:p>
            <a:r>
              <a:rPr lang="en-US" dirty="0" smtClean="0"/>
              <a:t>GL = 13.68  </a:t>
            </a:r>
            <a:r>
              <a:rPr lang="th-TH" dirty="0" smtClean="0"/>
              <a:t>จัดเป็นกลุ่ม </a:t>
            </a:r>
            <a:r>
              <a:rPr lang="en-US" dirty="0" smtClean="0"/>
              <a:t>GL </a:t>
            </a:r>
            <a:r>
              <a:rPr lang="th-TH" dirty="0" smtClean="0"/>
              <a:t>ปาน</a:t>
            </a:r>
            <a:r>
              <a:rPr lang="th-TH" dirty="0"/>
              <a:t>กลาง </a:t>
            </a:r>
          </a:p>
        </p:txBody>
      </p:sp>
    </p:spTree>
    <p:extLst>
      <p:ext uri="{BB962C8B-B14F-4D97-AF65-F5344CB8AC3E}">
        <p14:creationId xmlns:p14="http://schemas.microsoft.com/office/powerpoint/2010/main" val="349421405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03860" y="4653136"/>
            <a:ext cx="1461810" cy="13407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3131840" y="404664"/>
            <a:ext cx="3097130" cy="707886"/>
          </a:xfrm>
          <a:prstGeom prst="rect">
            <a:avLst/>
          </a:prstGeom>
        </p:spPr>
        <p:txBody>
          <a:bodyPr wrap="none">
            <a:spAutoFit/>
          </a:bodyPr>
          <a:lstStyle/>
          <a:p>
            <a:r>
              <a:rPr lang="en-US" sz="4000" b="1" dirty="0"/>
              <a:t>Empty calorie</a:t>
            </a:r>
            <a:endParaRPr lang="th-TH" sz="4000" b="1" dirty="0"/>
          </a:p>
        </p:txBody>
      </p:sp>
      <p:sp>
        <p:nvSpPr>
          <p:cNvPr id="3" name="Rectangle 2"/>
          <p:cNvSpPr/>
          <p:nvPr/>
        </p:nvSpPr>
        <p:spPr>
          <a:xfrm>
            <a:off x="395536" y="1268760"/>
            <a:ext cx="8208912" cy="3108543"/>
          </a:xfrm>
          <a:prstGeom prst="rect">
            <a:avLst/>
          </a:prstGeom>
        </p:spPr>
        <p:txBody>
          <a:bodyPr wrap="square">
            <a:spAutoFit/>
          </a:bodyPr>
          <a:lstStyle/>
          <a:p>
            <a:pPr algn="thaiDist"/>
            <a:r>
              <a:rPr lang="en-US" dirty="0"/>
              <a:t>In human nutrition, the term </a:t>
            </a:r>
            <a:r>
              <a:rPr lang="en-US" b="1" dirty="0">
                <a:solidFill>
                  <a:srgbClr val="FF0000"/>
                </a:solidFill>
              </a:rPr>
              <a:t>empty calories </a:t>
            </a:r>
            <a:r>
              <a:rPr lang="en-US" dirty="0"/>
              <a:t>applies to foods and beverages composed primarily or solely of sugar, fats or oils, or alcohol-containing beverages. An example is carbonated soft drinks. </a:t>
            </a:r>
            <a:endParaRPr lang="en-US" dirty="0" smtClean="0"/>
          </a:p>
          <a:p>
            <a:pPr algn="thaiDist"/>
            <a:r>
              <a:rPr lang="en-US" b="1" dirty="0" smtClean="0">
                <a:solidFill>
                  <a:srgbClr val="FF0000"/>
                </a:solidFill>
              </a:rPr>
              <a:t>These </a:t>
            </a:r>
            <a:r>
              <a:rPr lang="en-US" b="1" dirty="0">
                <a:solidFill>
                  <a:srgbClr val="FF0000"/>
                </a:solidFill>
              </a:rPr>
              <a:t>supply food energy but little or no other nutrition</a:t>
            </a:r>
            <a:r>
              <a:rPr lang="en-US" dirty="0"/>
              <a:t> in the way of vitamins, minerals, protein, fiber, or essential fatty acids. </a:t>
            </a:r>
            <a:endParaRPr lang="th-TH" dirty="0"/>
          </a:p>
        </p:txBody>
      </p:sp>
      <p:sp>
        <p:nvSpPr>
          <p:cNvPr id="4" name="Rectangle 3"/>
          <p:cNvSpPr/>
          <p:nvPr/>
        </p:nvSpPr>
        <p:spPr>
          <a:xfrm>
            <a:off x="3275856" y="5805263"/>
            <a:ext cx="5472608" cy="830997"/>
          </a:xfrm>
          <a:prstGeom prst="rect">
            <a:avLst/>
          </a:prstGeom>
        </p:spPr>
        <p:txBody>
          <a:bodyPr wrap="square">
            <a:spAutoFit/>
          </a:bodyPr>
          <a:lstStyle/>
          <a:p>
            <a:r>
              <a:rPr lang="en-US" sz="2400" b="1" dirty="0">
                <a:solidFill>
                  <a:srgbClr val="002060"/>
                </a:solidFill>
              </a:rPr>
              <a:t>Granulated sugar supplies energy, but no nutrition other than calories</a:t>
            </a:r>
            <a:endParaRPr lang="th-TH" sz="2400" b="1" dirty="0">
              <a:solidFill>
                <a:srgbClr val="002060"/>
              </a:solidFill>
            </a:endParaRPr>
          </a:p>
        </p:txBody>
      </p:sp>
      <p:pic>
        <p:nvPicPr>
          <p:cNvPr id="1026" name="Picture 2"/>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5091" y="5007486"/>
            <a:ext cx="2809875" cy="1628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9040393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080211184"/>
              </p:ext>
            </p:extLst>
          </p:nvPr>
        </p:nvGraphicFramePr>
        <p:xfrm>
          <a:off x="827584" y="845423"/>
          <a:ext cx="7416824" cy="5822225"/>
        </p:xfrm>
        <a:graphic>
          <a:graphicData uri="http://schemas.openxmlformats.org/drawingml/2006/table">
            <a:tbl>
              <a:tblPr>
                <a:tableStyleId>{775DCB02-9BB8-47FD-8907-85C794F793BA}</a:tableStyleId>
              </a:tblPr>
              <a:tblGrid>
                <a:gridCol w="1381603"/>
                <a:gridCol w="1538613"/>
                <a:gridCol w="2336368"/>
                <a:gridCol w="2160240"/>
              </a:tblGrid>
              <a:tr h="883333">
                <a:tc>
                  <a:txBody>
                    <a:bodyPr/>
                    <a:lstStyle/>
                    <a:p>
                      <a:pPr algn="ctr"/>
                      <a:r>
                        <a:rPr lang="en-US" sz="2400" b="1" dirty="0">
                          <a:effectLst/>
                        </a:rPr>
                        <a:t>Gender</a:t>
                      </a:r>
                    </a:p>
                  </a:txBody>
                  <a:tcPr marL="47978" marR="47978" marT="23989" marB="23989" anchor="ctr"/>
                </a:tc>
                <a:tc>
                  <a:txBody>
                    <a:bodyPr/>
                    <a:lstStyle/>
                    <a:p>
                      <a:pPr algn="ctr"/>
                      <a:r>
                        <a:rPr lang="en-US" sz="2400" b="1" dirty="0">
                          <a:effectLst/>
                        </a:rPr>
                        <a:t>Age (years)</a:t>
                      </a:r>
                    </a:p>
                  </a:txBody>
                  <a:tcPr marL="47978" marR="47978" marT="23989" marB="23989" anchor="ctr"/>
                </a:tc>
                <a:tc>
                  <a:txBody>
                    <a:bodyPr/>
                    <a:lstStyle/>
                    <a:p>
                      <a:pPr algn="ctr"/>
                      <a:r>
                        <a:rPr lang="en-US" sz="2400" b="1" dirty="0">
                          <a:effectLst/>
                        </a:rPr>
                        <a:t>Total daily calorie needs</a:t>
                      </a:r>
                    </a:p>
                  </a:txBody>
                  <a:tcPr marL="47978" marR="47978" marT="23989" marB="23989" anchor="ctr"/>
                </a:tc>
                <a:tc>
                  <a:txBody>
                    <a:bodyPr/>
                    <a:lstStyle/>
                    <a:p>
                      <a:pPr algn="ctr"/>
                      <a:r>
                        <a:rPr lang="en-US" sz="2400" b="1" dirty="0">
                          <a:effectLst/>
                        </a:rPr>
                        <a:t>Daily limit for empty calories</a:t>
                      </a:r>
                    </a:p>
                  </a:txBody>
                  <a:tcPr marL="47978" marR="47978" marT="23989" marB="23989" anchor="ctr"/>
                </a:tc>
              </a:tr>
              <a:tr h="332949">
                <a:tc rowSpan="7">
                  <a:txBody>
                    <a:bodyPr/>
                    <a:lstStyle/>
                    <a:p>
                      <a:r>
                        <a:rPr lang="en-US" sz="2800" b="1" dirty="0">
                          <a:effectLst/>
                        </a:rPr>
                        <a:t>Male</a:t>
                      </a:r>
                    </a:p>
                  </a:txBody>
                  <a:tcPr marL="47978" marR="47978" marT="23989" marB="23989" anchor="ctr"/>
                </a:tc>
                <a:tc>
                  <a:txBody>
                    <a:bodyPr/>
                    <a:lstStyle/>
                    <a:p>
                      <a:pPr algn="ctr"/>
                      <a:r>
                        <a:rPr lang="th-TH" sz="2000" b="1" dirty="0">
                          <a:effectLst/>
                        </a:rPr>
                        <a:t>2-3</a:t>
                      </a:r>
                    </a:p>
                  </a:txBody>
                  <a:tcPr marL="47978" marR="47978" marT="23989" marB="23989" anchor="ctr"/>
                </a:tc>
                <a:tc>
                  <a:txBody>
                    <a:bodyPr/>
                    <a:lstStyle/>
                    <a:p>
                      <a:pPr algn="ctr"/>
                      <a:r>
                        <a:rPr lang="th-TH" sz="2000" b="1">
                          <a:effectLst/>
                        </a:rPr>
                        <a:t>1000</a:t>
                      </a:r>
                    </a:p>
                  </a:txBody>
                  <a:tcPr marL="47978" marR="47978" marT="23989" marB="23989" anchor="ctr"/>
                </a:tc>
                <a:tc>
                  <a:txBody>
                    <a:bodyPr/>
                    <a:lstStyle/>
                    <a:p>
                      <a:pPr algn="ctr"/>
                      <a:r>
                        <a:rPr lang="th-TH" sz="2000" b="1">
                          <a:effectLst/>
                        </a:rPr>
                        <a:t>135</a:t>
                      </a:r>
                    </a:p>
                  </a:txBody>
                  <a:tcPr marL="47978" marR="47978" marT="23989" marB="23989" anchor="ctr"/>
                </a:tc>
              </a:tr>
              <a:tr h="332949">
                <a:tc vMerge="1">
                  <a:txBody>
                    <a:bodyPr/>
                    <a:lstStyle/>
                    <a:p>
                      <a:endParaRPr lang="th-TH"/>
                    </a:p>
                  </a:txBody>
                  <a:tcPr/>
                </a:tc>
                <a:tc>
                  <a:txBody>
                    <a:bodyPr/>
                    <a:lstStyle/>
                    <a:p>
                      <a:pPr algn="ctr"/>
                      <a:r>
                        <a:rPr lang="th-TH" sz="2000" b="1" dirty="0">
                          <a:effectLst/>
                        </a:rPr>
                        <a:t>4-8</a:t>
                      </a:r>
                    </a:p>
                  </a:txBody>
                  <a:tcPr marL="47978" marR="47978" marT="23989" marB="23989" anchor="ctr"/>
                </a:tc>
                <a:tc>
                  <a:txBody>
                    <a:bodyPr/>
                    <a:lstStyle/>
                    <a:p>
                      <a:pPr algn="ctr"/>
                      <a:r>
                        <a:rPr lang="th-TH" sz="2000" b="1">
                          <a:effectLst/>
                        </a:rPr>
                        <a:t>1200-1400</a:t>
                      </a:r>
                    </a:p>
                  </a:txBody>
                  <a:tcPr marL="47978" marR="47978" marT="23989" marB="23989" anchor="ctr"/>
                </a:tc>
                <a:tc>
                  <a:txBody>
                    <a:bodyPr/>
                    <a:lstStyle/>
                    <a:p>
                      <a:pPr algn="ctr"/>
                      <a:r>
                        <a:rPr lang="th-TH" sz="2000" b="1">
                          <a:effectLst/>
                        </a:rPr>
                        <a:t>120</a:t>
                      </a:r>
                    </a:p>
                  </a:txBody>
                  <a:tcPr marL="47978" marR="47978" marT="23989" marB="23989" anchor="ctr"/>
                </a:tc>
              </a:tr>
              <a:tr h="332949">
                <a:tc vMerge="1">
                  <a:txBody>
                    <a:bodyPr/>
                    <a:lstStyle/>
                    <a:p>
                      <a:endParaRPr lang="th-TH"/>
                    </a:p>
                  </a:txBody>
                  <a:tcPr/>
                </a:tc>
                <a:tc>
                  <a:txBody>
                    <a:bodyPr/>
                    <a:lstStyle/>
                    <a:p>
                      <a:pPr algn="ctr"/>
                      <a:r>
                        <a:rPr lang="th-TH" sz="2000" b="1" dirty="0">
                          <a:effectLst/>
                        </a:rPr>
                        <a:t>9-13</a:t>
                      </a:r>
                    </a:p>
                  </a:txBody>
                  <a:tcPr marL="47978" marR="47978" marT="23989" marB="23989" anchor="ctr"/>
                </a:tc>
                <a:tc>
                  <a:txBody>
                    <a:bodyPr/>
                    <a:lstStyle/>
                    <a:p>
                      <a:pPr algn="ctr"/>
                      <a:r>
                        <a:rPr lang="th-TH" sz="2000" b="1" dirty="0">
                          <a:effectLst/>
                        </a:rPr>
                        <a:t>1800</a:t>
                      </a:r>
                    </a:p>
                  </a:txBody>
                  <a:tcPr marL="47978" marR="47978" marT="23989" marB="23989" anchor="ctr"/>
                </a:tc>
                <a:tc>
                  <a:txBody>
                    <a:bodyPr/>
                    <a:lstStyle/>
                    <a:p>
                      <a:pPr algn="ctr"/>
                      <a:r>
                        <a:rPr lang="th-TH" sz="2000" b="1">
                          <a:effectLst/>
                        </a:rPr>
                        <a:t>160</a:t>
                      </a:r>
                    </a:p>
                  </a:txBody>
                  <a:tcPr marL="47978" marR="47978" marT="23989" marB="23989" anchor="ctr"/>
                </a:tc>
              </a:tr>
              <a:tr h="332949">
                <a:tc vMerge="1">
                  <a:txBody>
                    <a:bodyPr/>
                    <a:lstStyle/>
                    <a:p>
                      <a:endParaRPr lang="th-TH"/>
                    </a:p>
                  </a:txBody>
                  <a:tcPr/>
                </a:tc>
                <a:tc>
                  <a:txBody>
                    <a:bodyPr/>
                    <a:lstStyle/>
                    <a:p>
                      <a:pPr algn="ctr"/>
                      <a:r>
                        <a:rPr lang="th-TH" sz="2000" b="1">
                          <a:effectLst/>
                        </a:rPr>
                        <a:t>14-18</a:t>
                      </a:r>
                    </a:p>
                  </a:txBody>
                  <a:tcPr marL="47978" marR="47978" marT="23989" marB="23989" anchor="ctr"/>
                </a:tc>
                <a:tc>
                  <a:txBody>
                    <a:bodyPr/>
                    <a:lstStyle/>
                    <a:p>
                      <a:pPr algn="ctr"/>
                      <a:r>
                        <a:rPr lang="th-TH" sz="2000" b="1">
                          <a:effectLst/>
                        </a:rPr>
                        <a:t>2200</a:t>
                      </a:r>
                    </a:p>
                  </a:txBody>
                  <a:tcPr marL="47978" marR="47978" marT="23989" marB="23989" anchor="ctr"/>
                </a:tc>
                <a:tc>
                  <a:txBody>
                    <a:bodyPr/>
                    <a:lstStyle/>
                    <a:p>
                      <a:pPr algn="ctr"/>
                      <a:r>
                        <a:rPr lang="th-TH" sz="2000" b="1">
                          <a:effectLst/>
                        </a:rPr>
                        <a:t>265</a:t>
                      </a:r>
                    </a:p>
                  </a:txBody>
                  <a:tcPr marL="47978" marR="47978" marT="23989" marB="23989" anchor="ctr"/>
                </a:tc>
              </a:tr>
              <a:tr h="332949">
                <a:tc vMerge="1">
                  <a:txBody>
                    <a:bodyPr/>
                    <a:lstStyle/>
                    <a:p>
                      <a:endParaRPr lang="th-TH"/>
                    </a:p>
                  </a:txBody>
                  <a:tcPr/>
                </a:tc>
                <a:tc>
                  <a:txBody>
                    <a:bodyPr/>
                    <a:lstStyle/>
                    <a:p>
                      <a:pPr algn="ctr"/>
                      <a:r>
                        <a:rPr lang="th-TH" sz="2000" b="1" dirty="0">
                          <a:solidFill>
                            <a:srgbClr val="C00000"/>
                          </a:solidFill>
                          <a:effectLst/>
                        </a:rPr>
                        <a:t>19-30</a:t>
                      </a:r>
                    </a:p>
                  </a:txBody>
                  <a:tcPr marL="47978" marR="47978" marT="23989" marB="23989" anchor="ctr"/>
                </a:tc>
                <a:tc>
                  <a:txBody>
                    <a:bodyPr/>
                    <a:lstStyle/>
                    <a:p>
                      <a:pPr algn="ctr"/>
                      <a:r>
                        <a:rPr lang="th-TH" sz="2000" b="1" dirty="0">
                          <a:solidFill>
                            <a:srgbClr val="C00000"/>
                          </a:solidFill>
                          <a:effectLst/>
                        </a:rPr>
                        <a:t>2400</a:t>
                      </a:r>
                    </a:p>
                  </a:txBody>
                  <a:tcPr marL="47978" marR="47978" marT="23989" marB="23989" anchor="ctr"/>
                </a:tc>
                <a:tc>
                  <a:txBody>
                    <a:bodyPr/>
                    <a:lstStyle/>
                    <a:p>
                      <a:pPr algn="ctr"/>
                      <a:r>
                        <a:rPr lang="th-TH" sz="2000" b="1" dirty="0">
                          <a:solidFill>
                            <a:srgbClr val="C00000"/>
                          </a:solidFill>
                          <a:effectLst/>
                        </a:rPr>
                        <a:t>330</a:t>
                      </a:r>
                    </a:p>
                  </a:txBody>
                  <a:tcPr marL="47978" marR="47978" marT="23989" marB="23989" anchor="ctr"/>
                </a:tc>
              </a:tr>
              <a:tr h="332949">
                <a:tc vMerge="1">
                  <a:txBody>
                    <a:bodyPr/>
                    <a:lstStyle/>
                    <a:p>
                      <a:endParaRPr lang="th-TH"/>
                    </a:p>
                  </a:txBody>
                  <a:tcPr/>
                </a:tc>
                <a:tc>
                  <a:txBody>
                    <a:bodyPr/>
                    <a:lstStyle/>
                    <a:p>
                      <a:pPr algn="ctr"/>
                      <a:r>
                        <a:rPr lang="th-TH" sz="2000" b="1" dirty="0">
                          <a:solidFill>
                            <a:srgbClr val="C00000"/>
                          </a:solidFill>
                          <a:effectLst/>
                        </a:rPr>
                        <a:t>31-50</a:t>
                      </a:r>
                    </a:p>
                  </a:txBody>
                  <a:tcPr marL="47978" marR="47978" marT="23989" marB="23989" anchor="ctr"/>
                </a:tc>
                <a:tc>
                  <a:txBody>
                    <a:bodyPr/>
                    <a:lstStyle/>
                    <a:p>
                      <a:pPr algn="ctr"/>
                      <a:r>
                        <a:rPr lang="th-TH" sz="2000" b="1" dirty="0">
                          <a:solidFill>
                            <a:srgbClr val="C00000"/>
                          </a:solidFill>
                          <a:effectLst/>
                        </a:rPr>
                        <a:t>2200</a:t>
                      </a:r>
                    </a:p>
                  </a:txBody>
                  <a:tcPr marL="47978" marR="47978" marT="23989" marB="23989" anchor="ctr"/>
                </a:tc>
                <a:tc>
                  <a:txBody>
                    <a:bodyPr/>
                    <a:lstStyle/>
                    <a:p>
                      <a:pPr algn="ctr"/>
                      <a:r>
                        <a:rPr lang="th-TH" sz="2000" b="1" dirty="0">
                          <a:solidFill>
                            <a:srgbClr val="C00000"/>
                          </a:solidFill>
                          <a:effectLst/>
                        </a:rPr>
                        <a:t>265</a:t>
                      </a:r>
                    </a:p>
                  </a:txBody>
                  <a:tcPr marL="47978" marR="47978" marT="23989" marB="23989" anchor="ctr"/>
                </a:tc>
              </a:tr>
              <a:tr h="332949">
                <a:tc vMerge="1">
                  <a:txBody>
                    <a:bodyPr/>
                    <a:lstStyle/>
                    <a:p>
                      <a:endParaRPr lang="th-TH"/>
                    </a:p>
                  </a:txBody>
                  <a:tcPr/>
                </a:tc>
                <a:tc>
                  <a:txBody>
                    <a:bodyPr/>
                    <a:lstStyle/>
                    <a:p>
                      <a:pPr algn="ctr"/>
                      <a:r>
                        <a:rPr lang="th-TH" sz="2000" b="1">
                          <a:effectLst/>
                        </a:rPr>
                        <a:t>51+</a:t>
                      </a:r>
                    </a:p>
                  </a:txBody>
                  <a:tcPr marL="47978" marR="47978" marT="23989" marB="23989" anchor="ctr"/>
                </a:tc>
                <a:tc>
                  <a:txBody>
                    <a:bodyPr/>
                    <a:lstStyle/>
                    <a:p>
                      <a:pPr algn="ctr"/>
                      <a:r>
                        <a:rPr lang="th-TH" sz="2000" b="1">
                          <a:effectLst/>
                        </a:rPr>
                        <a:t>2000</a:t>
                      </a:r>
                    </a:p>
                  </a:txBody>
                  <a:tcPr marL="47978" marR="47978" marT="23989" marB="23989" anchor="ctr"/>
                </a:tc>
                <a:tc>
                  <a:txBody>
                    <a:bodyPr/>
                    <a:lstStyle/>
                    <a:p>
                      <a:pPr algn="ctr"/>
                      <a:r>
                        <a:rPr lang="th-TH" sz="2000" b="1" dirty="0">
                          <a:effectLst/>
                        </a:rPr>
                        <a:t>260</a:t>
                      </a:r>
                    </a:p>
                  </a:txBody>
                  <a:tcPr marL="47978" marR="47978" marT="23989" marB="23989" anchor="ctr"/>
                </a:tc>
              </a:tr>
              <a:tr h="332949">
                <a:tc rowSpan="7">
                  <a:txBody>
                    <a:bodyPr/>
                    <a:lstStyle/>
                    <a:p>
                      <a:r>
                        <a:rPr lang="en-US" sz="2800" b="1" dirty="0">
                          <a:effectLst/>
                        </a:rPr>
                        <a:t>Female</a:t>
                      </a:r>
                    </a:p>
                  </a:txBody>
                  <a:tcPr marL="47978" marR="47978" marT="23989" marB="23989" anchor="ctr"/>
                </a:tc>
                <a:tc>
                  <a:txBody>
                    <a:bodyPr/>
                    <a:lstStyle/>
                    <a:p>
                      <a:pPr algn="ctr"/>
                      <a:r>
                        <a:rPr lang="th-TH" sz="2000" b="1">
                          <a:effectLst/>
                        </a:rPr>
                        <a:t>2-3</a:t>
                      </a:r>
                    </a:p>
                  </a:txBody>
                  <a:tcPr marL="47978" marR="47978" marT="23989" marB="23989" anchor="ctr"/>
                </a:tc>
                <a:tc>
                  <a:txBody>
                    <a:bodyPr/>
                    <a:lstStyle/>
                    <a:p>
                      <a:pPr algn="ctr"/>
                      <a:r>
                        <a:rPr lang="th-TH" sz="2000" b="1">
                          <a:effectLst/>
                        </a:rPr>
                        <a:t>1000</a:t>
                      </a:r>
                    </a:p>
                  </a:txBody>
                  <a:tcPr marL="47978" marR="47978" marT="23989" marB="23989" anchor="ctr"/>
                </a:tc>
                <a:tc>
                  <a:txBody>
                    <a:bodyPr/>
                    <a:lstStyle/>
                    <a:p>
                      <a:pPr algn="ctr"/>
                      <a:r>
                        <a:rPr lang="th-TH" sz="2000" b="1" dirty="0">
                          <a:effectLst/>
                        </a:rPr>
                        <a:t>135</a:t>
                      </a:r>
                    </a:p>
                  </a:txBody>
                  <a:tcPr marL="47978" marR="47978" marT="23989" marB="23989" anchor="ctr"/>
                </a:tc>
              </a:tr>
              <a:tr h="332949">
                <a:tc vMerge="1">
                  <a:txBody>
                    <a:bodyPr/>
                    <a:lstStyle/>
                    <a:p>
                      <a:endParaRPr lang="th-TH"/>
                    </a:p>
                  </a:txBody>
                  <a:tcPr/>
                </a:tc>
                <a:tc>
                  <a:txBody>
                    <a:bodyPr/>
                    <a:lstStyle/>
                    <a:p>
                      <a:pPr algn="ctr"/>
                      <a:r>
                        <a:rPr lang="th-TH" sz="2000" b="1">
                          <a:effectLst/>
                        </a:rPr>
                        <a:t>4-8</a:t>
                      </a:r>
                    </a:p>
                  </a:txBody>
                  <a:tcPr marL="47978" marR="47978" marT="23989" marB="23989" anchor="ctr"/>
                </a:tc>
                <a:tc>
                  <a:txBody>
                    <a:bodyPr/>
                    <a:lstStyle/>
                    <a:p>
                      <a:pPr algn="ctr"/>
                      <a:r>
                        <a:rPr lang="th-TH" sz="2000" b="1">
                          <a:effectLst/>
                        </a:rPr>
                        <a:t>1200-1400</a:t>
                      </a:r>
                    </a:p>
                  </a:txBody>
                  <a:tcPr marL="47978" marR="47978" marT="23989" marB="23989" anchor="ctr"/>
                </a:tc>
                <a:tc>
                  <a:txBody>
                    <a:bodyPr/>
                    <a:lstStyle/>
                    <a:p>
                      <a:pPr algn="ctr"/>
                      <a:r>
                        <a:rPr lang="th-TH" sz="2000" b="1" dirty="0">
                          <a:effectLst/>
                        </a:rPr>
                        <a:t>120</a:t>
                      </a:r>
                    </a:p>
                  </a:txBody>
                  <a:tcPr marL="47978" marR="47978" marT="23989" marB="23989" anchor="ctr"/>
                </a:tc>
              </a:tr>
              <a:tr h="332949">
                <a:tc vMerge="1">
                  <a:txBody>
                    <a:bodyPr/>
                    <a:lstStyle/>
                    <a:p>
                      <a:endParaRPr lang="th-TH"/>
                    </a:p>
                  </a:txBody>
                  <a:tcPr/>
                </a:tc>
                <a:tc>
                  <a:txBody>
                    <a:bodyPr/>
                    <a:lstStyle/>
                    <a:p>
                      <a:pPr algn="ctr"/>
                      <a:r>
                        <a:rPr lang="th-TH" sz="2000" b="1">
                          <a:effectLst/>
                        </a:rPr>
                        <a:t>9-13</a:t>
                      </a:r>
                    </a:p>
                  </a:txBody>
                  <a:tcPr marL="47978" marR="47978" marT="23989" marB="23989" anchor="ctr"/>
                </a:tc>
                <a:tc>
                  <a:txBody>
                    <a:bodyPr/>
                    <a:lstStyle/>
                    <a:p>
                      <a:pPr algn="ctr"/>
                      <a:r>
                        <a:rPr lang="th-TH" sz="2000" b="1">
                          <a:effectLst/>
                        </a:rPr>
                        <a:t>1600</a:t>
                      </a:r>
                    </a:p>
                  </a:txBody>
                  <a:tcPr marL="47978" marR="47978" marT="23989" marB="23989" anchor="ctr"/>
                </a:tc>
                <a:tc>
                  <a:txBody>
                    <a:bodyPr/>
                    <a:lstStyle/>
                    <a:p>
                      <a:pPr algn="ctr"/>
                      <a:r>
                        <a:rPr lang="th-TH" sz="2000" b="1" dirty="0">
                          <a:effectLst/>
                        </a:rPr>
                        <a:t>120</a:t>
                      </a:r>
                    </a:p>
                  </a:txBody>
                  <a:tcPr marL="47978" marR="47978" marT="23989" marB="23989" anchor="ctr"/>
                </a:tc>
              </a:tr>
              <a:tr h="332949">
                <a:tc vMerge="1">
                  <a:txBody>
                    <a:bodyPr/>
                    <a:lstStyle/>
                    <a:p>
                      <a:endParaRPr lang="th-TH"/>
                    </a:p>
                  </a:txBody>
                  <a:tcPr/>
                </a:tc>
                <a:tc>
                  <a:txBody>
                    <a:bodyPr/>
                    <a:lstStyle/>
                    <a:p>
                      <a:pPr algn="ctr"/>
                      <a:r>
                        <a:rPr lang="th-TH" sz="2000" b="1">
                          <a:effectLst/>
                        </a:rPr>
                        <a:t>14-18</a:t>
                      </a:r>
                    </a:p>
                  </a:txBody>
                  <a:tcPr marL="47978" marR="47978" marT="23989" marB="23989" anchor="ctr"/>
                </a:tc>
                <a:tc>
                  <a:txBody>
                    <a:bodyPr/>
                    <a:lstStyle/>
                    <a:p>
                      <a:pPr algn="ctr"/>
                      <a:r>
                        <a:rPr lang="th-TH" sz="2000" b="1">
                          <a:effectLst/>
                        </a:rPr>
                        <a:t>1800</a:t>
                      </a:r>
                    </a:p>
                  </a:txBody>
                  <a:tcPr marL="47978" marR="47978" marT="23989" marB="23989" anchor="ctr"/>
                </a:tc>
                <a:tc>
                  <a:txBody>
                    <a:bodyPr/>
                    <a:lstStyle/>
                    <a:p>
                      <a:pPr algn="ctr"/>
                      <a:r>
                        <a:rPr lang="th-TH" sz="2000" b="1" dirty="0">
                          <a:effectLst/>
                        </a:rPr>
                        <a:t>160</a:t>
                      </a:r>
                    </a:p>
                  </a:txBody>
                  <a:tcPr marL="47978" marR="47978" marT="23989" marB="23989" anchor="ctr"/>
                </a:tc>
              </a:tr>
              <a:tr h="332949">
                <a:tc vMerge="1">
                  <a:txBody>
                    <a:bodyPr/>
                    <a:lstStyle/>
                    <a:p>
                      <a:endParaRPr lang="th-TH"/>
                    </a:p>
                  </a:txBody>
                  <a:tcPr/>
                </a:tc>
                <a:tc>
                  <a:txBody>
                    <a:bodyPr/>
                    <a:lstStyle/>
                    <a:p>
                      <a:pPr algn="ctr"/>
                      <a:r>
                        <a:rPr lang="th-TH" sz="2000" b="1" dirty="0">
                          <a:solidFill>
                            <a:srgbClr val="C00000"/>
                          </a:solidFill>
                          <a:effectLst/>
                        </a:rPr>
                        <a:t>19-30</a:t>
                      </a:r>
                    </a:p>
                  </a:txBody>
                  <a:tcPr marL="47978" marR="47978" marT="23989" marB="23989" anchor="ctr"/>
                </a:tc>
                <a:tc>
                  <a:txBody>
                    <a:bodyPr/>
                    <a:lstStyle/>
                    <a:p>
                      <a:pPr algn="ctr"/>
                      <a:r>
                        <a:rPr lang="th-TH" sz="2000" b="1" dirty="0">
                          <a:solidFill>
                            <a:srgbClr val="C00000"/>
                          </a:solidFill>
                          <a:effectLst/>
                        </a:rPr>
                        <a:t>2000</a:t>
                      </a:r>
                    </a:p>
                  </a:txBody>
                  <a:tcPr marL="47978" marR="47978" marT="23989" marB="23989" anchor="ctr"/>
                </a:tc>
                <a:tc>
                  <a:txBody>
                    <a:bodyPr/>
                    <a:lstStyle/>
                    <a:p>
                      <a:pPr algn="ctr"/>
                      <a:r>
                        <a:rPr lang="th-TH" sz="2000" b="1" dirty="0">
                          <a:solidFill>
                            <a:srgbClr val="C00000"/>
                          </a:solidFill>
                          <a:effectLst/>
                        </a:rPr>
                        <a:t>260</a:t>
                      </a:r>
                    </a:p>
                  </a:txBody>
                  <a:tcPr marL="47978" marR="47978" marT="23989" marB="23989" anchor="ctr"/>
                </a:tc>
              </a:tr>
              <a:tr h="332949">
                <a:tc vMerge="1">
                  <a:txBody>
                    <a:bodyPr/>
                    <a:lstStyle/>
                    <a:p>
                      <a:endParaRPr lang="th-TH"/>
                    </a:p>
                  </a:txBody>
                  <a:tcPr/>
                </a:tc>
                <a:tc>
                  <a:txBody>
                    <a:bodyPr/>
                    <a:lstStyle/>
                    <a:p>
                      <a:pPr algn="ctr"/>
                      <a:r>
                        <a:rPr lang="th-TH" sz="2000" b="1">
                          <a:solidFill>
                            <a:srgbClr val="C00000"/>
                          </a:solidFill>
                          <a:effectLst/>
                        </a:rPr>
                        <a:t>31-50</a:t>
                      </a:r>
                    </a:p>
                  </a:txBody>
                  <a:tcPr marL="47978" marR="47978" marT="23989" marB="23989" anchor="ctr"/>
                </a:tc>
                <a:tc>
                  <a:txBody>
                    <a:bodyPr/>
                    <a:lstStyle/>
                    <a:p>
                      <a:pPr algn="ctr"/>
                      <a:r>
                        <a:rPr lang="th-TH" sz="2000" b="1" dirty="0">
                          <a:solidFill>
                            <a:srgbClr val="C00000"/>
                          </a:solidFill>
                          <a:effectLst/>
                        </a:rPr>
                        <a:t>1800</a:t>
                      </a:r>
                    </a:p>
                  </a:txBody>
                  <a:tcPr marL="47978" marR="47978" marT="23989" marB="23989" anchor="ctr"/>
                </a:tc>
                <a:tc>
                  <a:txBody>
                    <a:bodyPr/>
                    <a:lstStyle/>
                    <a:p>
                      <a:pPr algn="ctr"/>
                      <a:r>
                        <a:rPr lang="th-TH" sz="2000" b="1" dirty="0">
                          <a:solidFill>
                            <a:srgbClr val="C00000"/>
                          </a:solidFill>
                          <a:effectLst/>
                        </a:rPr>
                        <a:t>160</a:t>
                      </a:r>
                    </a:p>
                  </a:txBody>
                  <a:tcPr marL="47978" marR="47978" marT="23989" marB="23989" anchor="ctr"/>
                </a:tc>
              </a:tr>
              <a:tr h="332949">
                <a:tc vMerge="1">
                  <a:txBody>
                    <a:bodyPr/>
                    <a:lstStyle/>
                    <a:p>
                      <a:endParaRPr lang="th-TH"/>
                    </a:p>
                  </a:txBody>
                  <a:tcPr/>
                </a:tc>
                <a:tc>
                  <a:txBody>
                    <a:bodyPr/>
                    <a:lstStyle/>
                    <a:p>
                      <a:pPr algn="ctr"/>
                      <a:r>
                        <a:rPr lang="th-TH" sz="2000" b="1">
                          <a:effectLst/>
                        </a:rPr>
                        <a:t>51+</a:t>
                      </a:r>
                    </a:p>
                  </a:txBody>
                  <a:tcPr marL="47978" marR="47978" marT="23989" marB="23989" anchor="ctr"/>
                </a:tc>
                <a:tc>
                  <a:txBody>
                    <a:bodyPr/>
                    <a:lstStyle/>
                    <a:p>
                      <a:pPr algn="ctr"/>
                      <a:r>
                        <a:rPr lang="th-TH" sz="2000" b="1">
                          <a:effectLst/>
                        </a:rPr>
                        <a:t>1600</a:t>
                      </a:r>
                    </a:p>
                  </a:txBody>
                  <a:tcPr marL="47978" marR="47978" marT="23989" marB="23989" anchor="ctr"/>
                </a:tc>
                <a:tc>
                  <a:txBody>
                    <a:bodyPr/>
                    <a:lstStyle/>
                    <a:p>
                      <a:pPr algn="ctr"/>
                      <a:r>
                        <a:rPr lang="th-TH" sz="2000" b="1" dirty="0">
                          <a:effectLst/>
                        </a:rPr>
                        <a:t>120</a:t>
                      </a:r>
                    </a:p>
                  </a:txBody>
                  <a:tcPr marL="47978" marR="47978" marT="23989" marB="23989" anchor="ctr"/>
                </a:tc>
              </a:tr>
            </a:tbl>
          </a:graphicData>
        </a:graphic>
      </p:graphicFrame>
      <p:sp>
        <p:nvSpPr>
          <p:cNvPr id="4" name="Rectangle 3"/>
          <p:cNvSpPr/>
          <p:nvPr/>
        </p:nvSpPr>
        <p:spPr>
          <a:xfrm>
            <a:off x="251520" y="260648"/>
            <a:ext cx="7848872" cy="584775"/>
          </a:xfrm>
          <a:prstGeom prst="rect">
            <a:avLst/>
          </a:prstGeom>
        </p:spPr>
        <p:txBody>
          <a:bodyPr wrap="square">
            <a:spAutoFit/>
          </a:bodyPr>
          <a:lstStyle/>
          <a:p>
            <a:r>
              <a:rPr lang="en-US" sz="3200" b="1" dirty="0">
                <a:solidFill>
                  <a:srgbClr val="002060"/>
                </a:solidFill>
              </a:rPr>
              <a:t>Allowable intake without impacting health</a:t>
            </a:r>
            <a:endParaRPr lang="th-TH" sz="3200" b="1" dirty="0">
              <a:solidFill>
                <a:srgbClr val="002060"/>
              </a:solidFill>
            </a:endParaRPr>
          </a:p>
        </p:txBody>
      </p:sp>
    </p:spTree>
    <p:extLst>
      <p:ext uri="{BB962C8B-B14F-4D97-AF65-F5344CB8AC3E}">
        <p14:creationId xmlns:p14="http://schemas.microsoft.com/office/powerpoint/2010/main" val="394029016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987824" y="188640"/>
            <a:ext cx="3286349" cy="646331"/>
          </a:xfrm>
          <a:prstGeom prst="rect">
            <a:avLst/>
          </a:prstGeom>
        </p:spPr>
        <p:txBody>
          <a:bodyPr wrap="none">
            <a:spAutoFit/>
          </a:bodyPr>
          <a:lstStyle/>
          <a:p>
            <a:r>
              <a:rPr lang="en-US" sz="3600" b="1" dirty="0">
                <a:solidFill>
                  <a:schemeClr val="accent5">
                    <a:lumMod val="50000"/>
                  </a:schemeClr>
                </a:solidFill>
              </a:rPr>
              <a:t>Sugar substitute</a:t>
            </a:r>
            <a:endParaRPr lang="th-TH" sz="3600" b="1" dirty="0">
              <a:solidFill>
                <a:schemeClr val="accent5">
                  <a:lumMod val="50000"/>
                </a:schemeClr>
              </a:solidFill>
            </a:endParaRPr>
          </a:p>
        </p:txBody>
      </p:sp>
      <p:sp>
        <p:nvSpPr>
          <p:cNvPr id="3" name="Rectangle 2"/>
          <p:cNvSpPr/>
          <p:nvPr/>
        </p:nvSpPr>
        <p:spPr>
          <a:xfrm>
            <a:off x="395536" y="1036863"/>
            <a:ext cx="8424936" cy="2739211"/>
          </a:xfrm>
          <a:prstGeom prst="rect">
            <a:avLst/>
          </a:prstGeom>
        </p:spPr>
        <p:txBody>
          <a:bodyPr wrap="square">
            <a:spAutoFit/>
          </a:bodyPr>
          <a:lstStyle/>
          <a:p>
            <a:pPr algn="thaiDist"/>
            <a:r>
              <a:rPr lang="en-US" dirty="0"/>
              <a:t>A sugar substitute is a food additive that provides a sweet taste like that of sugar while containing </a:t>
            </a:r>
            <a:r>
              <a:rPr lang="en-US" b="1" dirty="0">
                <a:solidFill>
                  <a:srgbClr val="FF0000"/>
                </a:solidFill>
              </a:rPr>
              <a:t>significantly less food energy</a:t>
            </a:r>
            <a:r>
              <a:rPr lang="en-US" dirty="0"/>
              <a:t>. Some sugar substitutes are produced by nature, and others produced synthetically. </a:t>
            </a:r>
            <a:r>
              <a:rPr lang="en-US" dirty="0">
                <a:solidFill>
                  <a:srgbClr val="C00000"/>
                </a:solidFill>
              </a:rPr>
              <a:t>Those that are not produced by nature are, in general, called </a:t>
            </a:r>
            <a:r>
              <a:rPr lang="en-US" sz="3200" b="1" dirty="0">
                <a:solidFill>
                  <a:schemeClr val="accent5">
                    <a:lumMod val="75000"/>
                  </a:schemeClr>
                </a:solidFill>
              </a:rPr>
              <a:t>artificial sweeteners.</a:t>
            </a:r>
            <a:endParaRPr lang="th-TH" sz="3200" b="1" dirty="0">
              <a:solidFill>
                <a:schemeClr val="accent5">
                  <a:lumMod val="75000"/>
                </a:schemeClr>
              </a:solidFill>
            </a:endParaRPr>
          </a:p>
        </p:txBody>
      </p:sp>
    </p:spTree>
    <p:extLst>
      <p:ext uri="{BB962C8B-B14F-4D97-AF65-F5344CB8AC3E}">
        <p14:creationId xmlns:p14="http://schemas.microsoft.com/office/powerpoint/2010/main" val="392344285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ผลการค้นหารูปภาพสำหรับ sweetener tabl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99592" y="300138"/>
            <a:ext cx="6678486" cy="63277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970927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6260823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339752" y="404664"/>
            <a:ext cx="4888582" cy="646331"/>
          </a:xfrm>
          <a:prstGeom prst="rect">
            <a:avLst/>
          </a:prstGeom>
        </p:spPr>
        <p:txBody>
          <a:bodyPr wrap="none">
            <a:spAutoFit/>
          </a:bodyPr>
          <a:lstStyle/>
          <a:p>
            <a:r>
              <a:rPr lang="en-US" sz="3600" b="1" dirty="0"/>
              <a:t>High-fructose corn syrup</a:t>
            </a:r>
            <a:endParaRPr lang="th-TH" sz="3600" b="1" dirty="0"/>
          </a:p>
        </p:txBody>
      </p:sp>
      <p:sp>
        <p:nvSpPr>
          <p:cNvPr id="3" name="Rectangle 2"/>
          <p:cNvSpPr/>
          <p:nvPr/>
        </p:nvSpPr>
        <p:spPr>
          <a:xfrm>
            <a:off x="467544" y="1196752"/>
            <a:ext cx="8208912" cy="1384995"/>
          </a:xfrm>
          <a:prstGeom prst="rect">
            <a:avLst/>
          </a:prstGeom>
        </p:spPr>
        <p:txBody>
          <a:bodyPr wrap="square">
            <a:spAutoFit/>
          </a:bodyPr>
          <a:lstStyle/>
          <a:p>
            <a:r>
              <a:rPr lang="en-US" b="1" dirty="0">
                <a:solidFill>
                  <a:srgbClr val="00B050"/>
                </a:solidFill>
              </a:rPr>
              <a:t>High-fructose corn syrup (HFCS) </a:t>
            </a:r>
            <a:r>
              <a:rPr lang="en-US" b="1" dirty="0" smtClean="0">
                <a:solidFill>
                  <a:srgbClr val="00B050"/>
                </a:solidFill>
              </a:rPr>
              <a:t> </a:t>
            </a:r>
            <a:r>
              <a:rPr lang="en-US" dirty="0" smtClean="0"/>
              <a:t>is </a:t>
            </a:r>
            <a:r>
              <a:rPr lang="en-US" dirty="0"/>
              <a:t>a </a:t>
            </a:r>
            <a:r>
              <a:rPr lang="en-US" b="1" dirty="0">
                <a:solidFill>
                  <a:srgbClr val="C00000"/>
                </a:solidFill>
              </a:rPr>
              <a:t>sweetener</a:t>
            </a:r>
            <a:r>
              <a:rPr lang="en-US" dirty="0"/>
              <a:t> made from </a:t>
            </a:r>
            <a:r>
              <a:rPr lang="en-US" b="1" dirty="0">
                <a:solidFill>
                  <a:srgbClr val="C00000"/>
                </a:solidFill>
              </a:rPr>
              <a:t>corn starch </a:t>
            </a:r>
            <a:r>
              <a:rPr lang="en-US" dirty="0"/>
              <a:t>that has been processed by </a:t>
            </a:r>
            <a:r>
              <a:rPr lang="en-US" b="1" dirty="0">
                <a:solidFill>
                  <a:srgbClr val="C00000"/>
                </a:solidFill>
              </a:rPr>
              <a:t>glucose </a:t>
            </a:r>
            <a:r>
              <a:rPr lang="en-US" b="1" dirty="0" err="1">
                <a:solidFill>
                  <a:srgbClr val="C00000"/>
                </a:solidFill>
              </a:rPr>
              <a:t>isomerase</a:t>
            </a:r>
            <a:r>
              <a:rPr lang="en-US" dirty="0"/>
              <a:t> to convert some of its glucose into fructose.</a:t>
            </a:r>
            <a:endParaRPr lang="th-TH" dirty="0"/>
          </a:p>
        </p:txBody>
      </p:sp>
      <p:pic>
        <p:nvPicPr>
          <p:cNvPr id="5124" name="Picture 4" descr="ผลการค้นหารูปภาพสำหรับ glucos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8714" y="2885463"/>
            <a:ext cx="1362075" cy="1476376"/>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ผลการค้นหารูปภาพสำหรับ fructos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52120" y="2967981"/>
            <a:ext cx="1696618" cy="144778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187624" y="4486049"/>
            <a:ext cx="2640338" cy="523220"/>
          </a:xfrm>
          <a:prstGeom prst="rect">
            <a:avLst/>
          </a:prstGeom>
          <a:solidFill>
            <a:srgbClr val="92D050"/>
          </a:solidFill>
        </p:spPr>
        <p:txBody>
          <a:bodyPr wrap="none" rtlCol="0">
            <a:spAutoFit/>
          </a:bodyPr>
          <a:lstStyle/>
          <a:p>
            <a:r>
              <a:rPr lang="en-US" b="1" dirty="0" smtClean="0"/>
              <a:t>Glucose (aldose)</a:t>
            </a:r>
            <a:endParaRPr lang="th-TH" b="1" dirty="0"/>
          </a:p>
        </p:txBody>
      </p:sp>
      <p:sp>
        <p:nvSpPr>
          <p:cNvPr id="8" name="TextBox 7"/>
          <p:cNvSpPr txBox="1"/>
          <p:nvPr/>
        </p:nvSpPr>
        <p:spPr>
          <a:xfrm>
            <a:off x="5004048" y="4486049"/>
            <a:ext cx="2744597" cy="523220"/>
          </a:xfrm>
          <a:prstGeom prst="rect">
            <a:avLst/>
          </a:prstGeom>
          <a:solidFill>
            <a:srgbClr val="92D050"/>
          </a:solidFill>
        </p:spPr>
        <p:txBody>
          <a:bodyPr wrap="none" rtlCol="0">
            <a:spAutoFit/>
          </a:bodyPr>
          <a:lstStyle/>
          <a:p>
            <a:r>
              <a:rPr lang="en-US" b="1" dirty="0" smtClean="0"/>
              <a:t>Fructose (</a:t>
            </a:r>
            <a:r>
              <a:rPr lang="en-US" b="1" dirty="0" err="1" smtClean="0"/>
              <a:t>ketose</a:t>
            </a:r>
            <a:r>
              <a:rPr lang="en-US" b="1" dirty="0" smtClean="0"/>
              <a:t>)</a:t>
            </a:r>
            <a:endParaRPr lang="th-TH" b="1" dirty="0"/>
          </a:p>
        </p:txBody>
      </p:sp>
      <p:pic>
        <p:nvPicPr>
          <p:cNvPr id="5127"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11865" y="3472682"/>
            <a:ext cx="2140125" cy="3651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3188271" y="3073942"/>
            <a:ext cx="2168671" cy="400110"/>
          </a:xfrm>
          <a:prstGeom prst="rect">
            <a:avLst/>
          </a:prstGeom>
          <a:noFill/>
        </p:spPr>
        <p:txBody>
          <a:bodyPr wrap="none" rtlCol="0">
            <a:spAutoFit/>
          </a:bodyPr>
          <a:lstStyle/>
          <a:p>
            <a:r>
              <a:rPr lang="en-US" sz="2000" b="1" dirty="0" smtClean="0">
                <a:solidFill>
                  <a:srgbClr val="C00000"/>
                </a:solidFill>
              </a:rPr>
              <a:t>Glucose </a:t>
            </a:r>
            <a:r>
              <a:rPr lang="en-US" sz="2000" b="1" dirty="0" err="1" smtClean="0">
                <a:solidFill>
                  <a:srgbClr val="C00000"/>
                </a:solidFill>
              </a:rPr>
              <a:t>isomerase</a:t>
            </a:r>
            <a:endParaRPr lang="th-TH" sz="2000" b="1" dirty="0">
              <a:solidFill>
                <a:srgbClr val="C00000"/>
              </a:solidFill>
            </a:endParaRPr>
          </a:p>
        </p:txBody>
      </p:sp>
      <p:sp>
        <p:nvSpPr>
          <p:cNvPr id="6" name="TextBox 5"/>
          <p:cNvSpPr txBox="1"/>
          <p:nvPr/>
        </p:nvSpPr>
        <p:spPr>
          <a:xfrm>
            <a:off x="1422340" y="5066020"/>
            <a:ext cx="1980029" cy="338554"/>
          </a:xfrm>
          <a:prstGeom prst="rect">
            <a:avLst/>
          </a:prstGeom>
          <a:noFill/>
        </p:spPr>
        <p:txBody>
          <a:bodyPr wrap="none" rtlCol="0">
            <a:spAutoFit/>
          </a:bodyPr>
          <a:lstStyle/>
          <a:p>
            <a:r>
              <a:rPr lang="en-US" sz="1600" b="1" dirty="0" smtClean="0"/>
              <a:t>M.W. = 180    C</a:t>
            </a:r>
            <a:r>
              <a:rPr lang="en-US" sz="1600" b="1" baseline="-25000" dirty="0" smtClean="0"/>
              <a:t>6</a:t>
            </a:r>
            <a:r>
              <a:rPr lang="en-US" sz="1600" b="1" dirty="0" smtClean="0"/>
              <a:t>H</a:t>
            </a:r>
            <a:r>
              <a:rPr lang="en-US" sz="1600" b="1" baseline="-25000" dirty="0" smtClean="0"/>
              <a:t>12</a:t>
            </a:r>
            <a:r>
              <a:rPr lang="en-US" sz="1600" b="1" dirty="0" smtClean="0"/>
              <a:t>O</a:t>
            </a:r>
            <a:r>
              <a:rPr lang="en-US" sz="1600" b="1" baseline="-25000" dirty="0" smtClean="0"/>
              <a:t>6</a:t>
            </a:r>
            <a:endParaRPr lang="th-TH" sz="1600" b="1" dirty="0"/>
          </a:p>
        </p:txBody>
      </p:sp>
      <p:sp>
        <p:nvSpPr>
          <p:cNvPr id="12" name="TextBox 11"/>
          <p:cNvSpPr txBox="1"/>
          <p:nvPr/>
        </p:nvSpPr>
        <p:spPr>
          <a:xfrm>
            <a:off x="5386331" y="5046089"/>
            <a:ext cx="1980029" cy="338554"/>
          </a:xfrm>
          <a:prstGeom prst="rect">
            <a:avLst/>
          </a:prstGeom>
          <a:noFill/>
        </p:spPr>
        <p:txBody>
          <a:bodyPr wrap="none" rtlCol="0">
            <a:spAutoFit/>
          </a:bodyPr>
          <a:lstStyle/>
          <a:p>
            <a:r>
              <a:rPr lang="en-US" sz="1600" b="1" dirty="0" smtClean="0"/>
              <a:t>M.W. = 180    C</a:t>
            </a:r>
            <a:r>
              <a:rPr lang="en-US" sz="1600" b="1" baseline="-25000" dirty="0" smtClean="0"/>
              <a:t>6</a:t>
            </a:r>
            <a:r>
              <a:rPr lang="en-US" sz="1600" b="1" dirty="0" smtClean="0"/>
              <a:t>H</a:t>
            </a:r>
            <a:r>
              <a:rPr lang="en-US" sz="1600" b="1" baseline="-25000" dirty="0" smtClean="0"/>
              <a:t>12</a:t>
            </a:r>
            <a:r>
              <a:rPr lang="en-US" sz="1600" b="1" dirty="0" smtClean="0"/>
              <a:t>O</a:t>
            </a:r>
            <a:r>
              <a:rPr lang="en-US" sz="1600" b="1" baseline="-25000" dirty="0" smtClean="0"/>
              <a:t>6</a:t>
            </a:r>
            <a:endParaRPr lang="th-TH" sz="1600" b="1" dirty="0"/>
          </a:p>
        </p:txBody>
      </p:sp>
      <p:sp>
        <p:nvSpPr>
          <p:cNvPr id="7" name="TextBox 6"/>
          <p:cNvSpPr txBox="1"/>
          <p:nvPr/>
        </p:nvSpPr>
        <p:spPr>
          <a:xfrm>
            <a:off x="1030469" y="5557718"/>
            <a:ext cx="2763770" cy="400110"/>
          </a:xfrm>
          <a:prstGeom prst="rect">
            <a:avLst/>
          </a:prstGeom>
          <a:noFill/>
        </p:spPr>
        <p:txBody>
          <a:bodyPr wrap="none" rtlCol="0">
            <a:spAutoFit/>
          </a:bodyPr>
          <a:lstStyle/>
          <a:p>
            <a:r>
              <a:rPr lang="en-US" sz="2000" b="1" dirty="0" smtClean="0">
                <a:solidFill>
                  <a:schemeClr val="accent4">
                    <a:lumMod val="75000"/>
                  </a:schemeClr>
                </a:solidFill>
              </a:rPr>
              <a:t>75% as sweet as sucrose</a:t>
            </a:r>
            <a:endParaRPr lang="th-TH" sz="2000" b="1" dirty="0">
              <a:solidFill>
                <a:schemeClr val="accent4">
                  <a:lumMod val="75000"/>
                </a:schemeClr>
              </a:solidFill>
            </a:endParaRPr>
          </a:p>
        </p:txBody>
      </p:sp>
      <p:sp>
        <p:nvSpPr>
          <p:cNvPr id="14" name="TextBox 13"/>
          <p:cNvSpPr txBox="1"/>
          <p:nvPr/>
        </p:nvSpPr>
        <p:spPr>
          <a:xfrm>
            <a:off x="5053622" y="5557718"/>
            <a:ext cx="2893613" cy="400110"/>
          </a:xfrm>
          <a:prstGeom prst="rect">
            <a:avLst/>
          </a:prstGeom>
          <a:noFill/>
        </p:spPr>
        <p:txBody>
          <a:bodyPr wrap="none" rtlCol="0">
            <a:spAutoFit/>
          </a:bodyPr>
          <a:lstStyle/>
          <a:p>
            <a:r>
              <a:rPr lang="en-US" sz="2000" b="1" dirty="0" smtClean="0">
                <a:solidFill>
                  <a:srgbClr val="C00000"/>
                </a:solidFill>
              </a:rPr>
              <a:t>160% as sweet as sucrose</a:t>
            </a:r>
            <a:endParaRPr lang="th-TH" sz="2000" b="1" dirty="0">
              <a:solidFill>
                <a:srgbClr val="C00000"/>
              </a:solidFill>
            </a:endParaRPr>
          </a:p>
        </p:txBody>
      </p:sp>
    </p:spTree>
    <p:extLst>
      <p:ext uri="{BB962C8B-B14F-4D97-AF65-F5344CB8AC3E}">
        <p14:creationId xmlns:p14="http://schemas.microsoft.com/office/powerpoint/2010/main" val="400177503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734" y="296803"/>
            <a:ext cx="5715000" cy="2619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23837" t="25234" r="24870" b="30675"/>
          <a:stretch/>
        </p:blipFill>
        <p:spPr bwMode="auto">
          <a:xfrm>
            <a:off x="6329537" y="296803"/>
            <a:ext cx="2418644" cy="27721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2"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42205" t="-2757" r="12928" b="2757"/>
          <a:stretch/>
        </p:blipFill>
        <p:spPr bwMode="auto">
          <a:xfrm>
            <a:off x="160734" y="3078048"/>
            <a:ext cx="2857500" cy="36408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3" name="Picture 5"/>
          <p:cNvPicPr>
            <a:picLocks noChangeAspect="1" noChangeArrowheads="1"/>
          </p:cNvPicPr>
          <p:nvPr/>
        </p:nvPicPr>
        <p:blipFill rotWithShape="1">
          <a:blip r:embed="rId5">
            <a:extLst>
              <a:ext uri="{28A0092B-C50C-407E-A947-70E740481C1C}">
                <a14:useLocalDpi xmlns:a14="http://schemas.microsoft.com/office/drawing/2010/main" val="0"/>
              </a:ext>
            </a:extLst>
          </a:blip>
          <a:srcRect l="15724" r="11955"/>
          <a:stretch/>
        </p:blipFill>
        <p:spPr bwMode="auto">
          <a:xfrm>
            <a:off x="3018234" y="3284984"/>
            <a:ext cx="3311303" cy="34339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4" name="Picture 6"/>
          <p:cNvPicPr>
            <a:picLocks noChangeAspect="1" noChangeArrowheads="1"/>
          </p:cNvPicPr>
          <p:nvPr/>
        </p:nvPicPr>
        <p:blipFill rotWithShape="1">
          <a:blip r:embed="rId6">
            <a:extLst>
              <a:ext uri="{28A0092B-C50C-407E-A947-70E740481C1C}">
                <a14:useLocalDpi xmlns:a14="http://schemas.microsoft.com/office/drawing/2010/main" val="0"/>
              </a:ext>
            </a:extLst>
          </a:blip>
          <a:srcRect l="51629" r="9514"/>
          <a:stretch/>
        </p:blipFill>
        <p:spPr bwMode="auto">
          <a:xfrm>
            <a:off x="6414071" y="3284985"/>
            <a:ext cx="2334110" cy="34339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3170764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th-TH"/>
          </a:p>
        </p:txBody>
      </p:sp>
      <p:pic>
        <p:nvPicPr>
          <p:cNvPr id="8197" name="Picture 5" descr="ผลการค้นหารูปภาพสำหรับ high fructose corn syrup labe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173214"/>
            <a:ext cx="2280575" cy="3264211"/>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1520" y="3013248"/>
            <a:ext cx="2624577" cy="38447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5" name="Picture 3"/>
          <p:cNvPicPr>
            <a:picLocks noGrp="1" noChangeAspect="1" noChangeArrowheads="1"/>
          </p:cNvPicPr>
          <p:nvPr>
            <p:ph idx="1"/>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75856" y="3971181"/>
            <a:ext cx="3819448" cy="27847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9"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75856" y="188082"/>
            <a:ext cx="4762500" cy="3648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8674341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9992" y="3208278"/>
            <a:ext cx="3456384" cy="34563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467544" y="404664"/>
            <a:ext cx="8064896" cy="3293209"/>
          </a:xfrm>
          <a:prstGeom prst="rect">
            <a:avLst/>
          </a:prstGeom>
        </p:spPr>
        <p:txBody>
          <a:bodyPr wrap="square">
            <a:spAutoFit/>
          </a:bodyPr>
          <a:lstStyle/>
          <a:p>
            <a:r>
              <a:rPr lang="th-TH" sz="4000" b="1" dirty="0">
                <a:solidFill>
                  <a:srgbClr val="C00000"/>
                </a:solidFill>
              </a:rPr>
              <a:t>“แบะแซ” </a:t>
            </a:r>
            <a:r>
              <a:rPr lang="th-TH" b="1" dirty="0"/>
              <a:t>มาจากภาษาจีน หมายถึง สารเหนียว ใส มีรสหวาน ทําจากแป้งมันสําปะหลัง ใช้ผสมอาหาร หรือ ขนมอย่างกระยาสารท ตังเม ทําให้เกาะ ตัว</a:t>
            </a:r>
            <a:r>
              <a:rPr lang="th-TH" b="1" dirty="0" smtClean="0"/>
              <a:t>เหนียว</a:t>
            </a:r>
          </a:p>
          <a:p>
            <a:endParaRPr lang="th-TH" b="1" dirty="0"/>
          </a:p>
          <a:p>
            <a:r>
              <a:rPr lang="th-TH" b="1" dirty="0"/>
              <a:t>ปัจจุบัน ได้มีการใช้แป้งมันสำปะหลัง มาแทนแป้งข้าวโพด ในการทำอุตสาหกรรม </a:t>
            </a:r>
            <a:r>
              <a:rPr lang="en-US" b="1" dirty="0">
                <a:solidFill>
                  <a:srgbClr val="C00000"/>
                </a:solidFill>
              </a:rPr>
              <a:t>Glucose syrup </a:t>
            </a:r>
            <a:r>
              <a:rPr lang="th-TH" b="1" dirty="0"/>
              <a:t>โดยเรียกว่า “</a:t>
            </a:r>
            <a:r>
              <a:rPr lang="en-US" b="1" dirty="0"/>
              <a:t>Tapioca syrup </a:t>
            </a:r>
            <a:r>
              <a:rPr lang="th-TH" b="1" dirty="0"/>
              <a:t>หรือ </a:t>
            </a:r>
            <a:r>
              <a:rPr lang="en-US" b="1" dirty="0"/>
              <a:t>Corn syrup replacer”</a:t>
            </a:r>
            <a:endParaRPr lang="th-TH" b="1" dirty="0"/>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3861048"/>
            <a:ext cx="3948619" cy="21682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0411615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3528" y="404664"/>
            <a:ext cx="8352928" cy="5878532"/>
          </a:xfrm>
          <a:prstGeom prst="rect">
            <a:avLst/>
          </a:prstGeom>
        </p:spPr>
        <p:txBody>
          <a:bodyPr wrap="square">
            <a:spAutoFit/>
          </a:bodyPr>
          <a:lstStyle/>
          <a:p>
            <a:pPr marL="457200" indent="-457200" algn="thaiDist">
              <a:buFont typeface="Wingdings" panose="05000000000000000000" pitchFamily="2" charset="2"/>
              <a:buChar char="Ø"/>
            </a:pPr>
            <a:r>
              <a:rPr lang="en-US" b="1" dirty="0">
                <a:solidFill>
                  <a:srgbClr val="C00000"/>
                </a:solidFill>
              </a:rPr>
              <a:t>Polysaccharides are also common sources of </a:t>
            </a:r>
            <a:r>
              <a:rPr lang="en-US" b="1" dirty="0" smtClean="0">
                <a:solidFill>
                  <a:srgbClr val="C00000"/>
                </a:solidFill>
              </a:rPr>
              <a:t>energy.</a:t>
            </a:r>
            <a:endParaRPr lang="th-TH" b="1" dirty="0" smtClean="0">
              <a:solidFill>
                <a:srgbClr val="C00000"/>
              </a:solidFill>
            </a:endParaRPr>
          </a:p>
          <a:p>
            <a:pPr algn="thaiDist"/>
            <a:endParaRPr lang="th-TH" sz="1600" b="1" dirty="0" smtClean="0">
              <a:solidFill>
                <a:srgbClr val="C00000"/>
              </a:solidFill>
            </a:endParaRPr>
          </a:p>
          <a:p>
            <a:pPr marL="457200" indent="-457200" algn="thaiDist">
              <a:buFont typeface="Wingdings" panose="05000000000000000000" pitchFamily="2" charset="2"/>
              <a:buChar char="Ø"/>
            </a:pPr>
            <a:r>
              <a:rPr lang="en-US" dirty="0" smtClean="0"/>
              <a:t>Many </a:t>
            </a:r>
            <a:r>
              <a:rPr lang="en-US" dirty="0"/>
              <a:t>organisms can easily break down starches into glucose; most organisms, however, </a:t>
            </a:r>
            <a:r>
              <a:rPr lang="en-US" dirty="0">
                <a:solidFill>
                  <a:srgbClr val="C00000"/>
                </a:solidFill>
              </a:rPr>
              <a:t>cannot metabolize cellulose</a:t>
            </a:r>
            <a:r>
              <a:rPr lang="en-US" dirty="0"/>
              <a:t> or other polysaccharides like chitin and </a:t>
            </a:r>
            <a:r>
              <a:rPr lang="en-US" dirty="0" err="1"/>
              <a:t>arabinoxylans</a:t>
            </a:r>
            <a:r>
              <a:rPr lang="en-US" dirty="0"/>
              <a:t>. These carbohydrate types can be metabolized by some bacteria and </a:t>
            </a:r>
            <a:r>
              <a:rPr lang="en-US" dirty="0" err="1"/>
              <a:t>protists</a:t>
            </a:r>
            <a:r>
              <a:rPr lang="en-US" dirty="0"/>
              <a:t>. </a:t>
            </a:r>
            <a:endParaRPr lang="th-TH" dirty="0" smtClean="0"/>
          </a:p>
          <a:p>
            <a:pPr marL="457200" indent="-457200" algn="thaiDist">
              <a:buFont typeface="Wingdings" panose="05000000000000000000" pitchFamily="2" charset="2"/>
              <a:buChar char="Ø"/>
            </a:pPr>
            <a:endParaRPr lang="th-TH" sz="1600" dirty="0"/>
          </a:p>
          <a:p>
            <a:pPr marL="457200" indent="-457200" algn="thaiDist">
              <a:buFont typeface="Wingdings" panose="05000000000000000000" pitchFamily="2" charset="2"/>
              <a:buChar char="Ø"/>
            </a:pPr>
            <a:r>
              <a:rPr lang="en-US" dirty="0" smtClean="0">
                <a:solidFill>
                  <a:srgbClr val="C00000"/>
                </a:solidFill>
              </a:rPr>
              <a:t>Ruminants </a:t>
            </a:r>
            <a:r>
              <a:rPr lang="en-US" dirty="0">
                <a:solidFill>
                  <a:srgbClr val="C00000"/>
                </a:solidFill>
              </a:rPr>
              <a:t>and termites</a:t>
            </a:r>
            <a:r>
              <a:rPr lang="en-US" dirty="0"/>
              <a:t>, for example, use microorganisms to process </a:t>
            </a:r>
            <a:r>
              <a:rPr lang="en-US" dirty="0">
                <a:solidFill>
                  <a:srgbClr val="C00000"/>
                </a:solidFill>
              </a:rPr>
              <a:t>cellulose</a:t>
            </a:r>
            <a:r>
              <a:rPr lang="en-US" dirty="0"/>
              <a:t>. Even though these complex carbohydrates are not very digestible, they represent an </a:t>
            </a:r>
            <a:r>
              <a:rPr lang="en-US" dirty="0">
                <a:solidFill>
                  <a:srgbClr val="C00000"/>
                </a:solidFill>
              </a:rPr>
              <a:t>important dietary element for humans, called </a:t>
            </a:r>
            <a:r>
              <a:rPr lang="en-US" b="1" u="sng" dirty="0" smtClean="0">
                <a:solidFill>
                  <a:srgbClr val="7030A0"/>
                </a:solidFill>
              </a:rPr>
              <a:t>dietary fiber</a:t>
            </a:r>
            <a:r>
              <a:rPr lang="en-US" dirty="0"/>
              <a:t>. Fiber enhances digestion, among other </a:t>
            </a:r>
            <a:r>
              <a:rPr lang="en-US" dirty="0" smtClean="0"/>
              <a:t>benefits</a:t>
            </a:r>
            <a:r>
              <a:rPr lang="th-TH" dirty="0" smtClean="0"/>
              <a:t>.</a:t>
            </a:r>
            <a:endParaRPr lang="en-US" dirty="0"/>
          </a:p>
        </p:txBody>
      </p:sp>
    </p:spTree>
    <p:extLst>
      <p:ext uri="{BB962C8B-B14F-4D97-AF65-F5344CB8AC3E}">
        <p14:creationId xmlns:p14="http://schemas.microsoft.com/office/powerpoint/2010/main" val="100723368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844" y="3848929"/>
            <a:ext cx="4195719" cy="27580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467544" y="322392"/>
            <a:ext cx="1475917" cy="707886"/>
          </a:xfrm>
          <a:prstGeom prst="rect">
            <a:avLst/>
          </a:prstGeom>
          <a:solidFill>
            <a:schemeClr val="accent3">
              <a:lumMod val="50000"/>
            </a:schemeClr>
          </a:solidFill>
        </p:spPr>
        <p:txBody>
          <a:bodyPr wrap="none">
            <a:spAutoFit/>
          </a:bodyPr>
          <a:lstStyle/>
          <a:p>
            <a:r>
              <a:rPr lang="en-US" sz="4000" b="1" dirty="0">
                <a:solidFill>
                  <a:schemeClr val="bg1"/>
                </a:solidFill>
              </a:rPr>
              <a:t>Stevia</a:t>
            </a:r>
            <a:endParaRPr lang="th-TH" sz="4000" b="1" dirty="0">
              <a:solidFill>
                <a:schemeClr val="bg1"/>
              </a:solidFill>
            </a:endParaRPr>
          </a:p>
        </p:txBody>
      </p:sp>
      <p:pic>
        <p:nvPicPr>
          <p:cNvPr id="9220" name="Picture 4" descr="https://upload.wikimedia.org/wikipedia/commons/thumb/1/1c/Steviol_structure.svg/512px-Steviol_structure.sv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14420" y="322392"/>
            <a:ext cx="3684182" cy="3540269"/>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4381539" y="4091941"/>
            <a:ext cx="4572000" cy="1384995"/>
          </a:xfrm>
          <a:prstGeom prst="rect">
            <a:avLst/>
          </a:prstGeom>
        </p:spPr>
        <p:txBody>
          <a:bodyPr>
            <a:spAutoFit/>
          </a:bodyPr>
          <a:lstStyle/>
          <a:p>
            <a:r>
              <a:rPr lang="en-US" dirty="0" err="1"/>
              <a:t>Steviol</a:t>
            </a:r>
            <a:r>
              <a:rPr lang="en-US" dirty="0"/>
              <a:t>, the basic building block of stevia's sweet glycosides</a:t>
            </a:r>
            <a:endParaRPr lang="th-TH" dirty="0"/>
          </a:p>
        </p:txBody>
      </p:sp>
      <p:sp>
        <p:nvSpPr>
          <p:cNvPr id="4" name="Rectangle 3"/>
          <p:cNvSpPr/>
          <p:nvPr/>
        </p:nvSpPr>
        <p:spPr>
          <a:xfrm>
            <a:off x="467544" y="1182231"/>
            <a:ext cx="4824536" cy="1815882"/>
          </a:xfrm>
          <a:prstGeom prst="rect">
            <a:avLst/>
          </a:prstGeom>
        </p:spPr>
        <p:txBody>
          <a:bodyPr wrap="square">
            <a:spAutoFit/>
          </a:bodyPr>
          <a:lstStyle/>
          <a:p>
            <a:r>
              <a:rPr lang="en-US" b="1" dirty="0">
                <a:solidFill>
                  <a:schemeClr val="accent3">
                    <a:lumMod val="50000"/>
                  </a:schemeClr>
                </a:solidFill>
              </a:rPr>
              <a:t>Stevia </a:t>
            </a:r>
            <a:r>
              <a:rPr lang="en-US" dirty="0" smtClean="0">
                <a:solidFill>
                  <a:schemeClr val="accent3">
                    <a:lumMod val="50000"/>
                  </a:schemeClr>
                </a:solidFill>
              </a:rPr>
              <a:t>is </a:t>
            </a:r>
            <a:r>
              <a:rPr lang="en-US" dirty="0">
                <a:solidFill>
                  <a:schemeClr val="accent3">
                    <a:lumMod val="50000"/>
                  </a:schemeClr>
                </a:solidFill>
              </a:rPr>
              <a:t>a sweetener and sugar substitute extracted from the leaves of the plant species </a:t>
            </a:r>
            <a:r>
              <a:rPr lang="en-US" i="1" dirty="0">
                <a:solidFill>
                  <a:schemeClr val="accent3">
                    <a:lumMod val="50000"/>
                  </a:schemeClr>
                </a:solidFill>
              </a:rPr>
              <a:t>Stevia </a:t>
            </a:r>
            <a:r>
              <a:rPr lang="en-US" i="1" dirty="0" err="1">
                <a:solidFill>
                  <a:schemeClr val="accent3">
                    <a:lumMod val="50000"/>
                  </a:schemeClr>
                </a:solidFill>
              </a:rPr>
              <a:t>rebaudiana</a:t>
            </a:r>
            <a:r>
              <a:rPr lang="en-US" i="1" dirty="0">
                <a:solidFill>
                  <a:schemeClr val="accent3">
                    <a:lumMod val="50000"/>
                  </a:schemeClr>
                </a:solidFill>
              </a:rPr>
              <a:t>.</a:t>
            </a:r>
            <a:endParaRPr lang="th-TH" i="1" dirty="0">
              <a:solidFill>
                <a:schemeClr val="accent3">
                  <a:lumMod val="50000"/>
                </a:schemeClr>
              </a:solidFill>
            </a:endParaRPr>
          </a:p>
        </p:txBody>
      </p:sp>
    </p:spTree>
    <p:extLst>
      <p:ext uri="{BB962C8B-B14F-4D97-AF65-F5344CB8AC3E}">
        <p14:creationId xmlns:p14="http://schemas.microsoft.com/office/powerpoint/2010/main" val="391181017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https://upload.wikimedia.org/wikipedia/commons/thumb/f/f3/Stevioside.svg/620px-Stevioside.sv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478818"/>
            <a:ext cx="7704856" cy="369087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432068" y="4509120"/>
            <a:ext cx="8136904" cy="1569660"/>
          </a:xfrm>
          <a:prstGeom prst="rect">
            <a:avLst/>
          </a:prstGeom>
        </p:spPr>
        <p:txBody>
          <a:bodyPr wrap="square">
            <a:spAutoFit/>
          </a:bodyPr>
          <a:lstStyle/>
          <a:p>
            <a:r>
              <a:rPr lang="en-US" sz="3200" b="1" dirty="0" err="1">
                <a:solidFill>
                  <a:schemeClr val="accent3">
                    <a:lumMod val="50000"/>
                  </a:schemeClr>
                </a:solidFill>
              </a:rPr>
              <a:t>Steviol</a:t>
            </a:r>
            <a:r>
              <a:rPr lang="en-US" sz="3200" b="1" dirty="0">
                <a:solidFill>
                  <a:schemeClr val="accent3">
                    <a:lumMod val="50000"/>
                  </a:schemeClr>
                </a:solidFill>
              </a:rPr>
              <a:t> glycosides </a:t>
            </a:r>
            <a:r>
              <a:rPr lang="en-US" sz="3200" dirty="0"/>
              <a:t>from </a:t>
            </a:r>
            <a:r>
              <a:rPr lang="en-US" sz="3200" i="1" dirty="0"/>
              <a:t>Stevia </a:t>
            </a:r>
            <a:r>
              <a:rPr lang="en-US" sz="3200" i="1" dirty="0" err="1"/>
              <a:t>rebaudiana</a:t>
            </a:r>
            <a:r>
              <a:rPr lang="en-US" sz="3200" i="1" dirty="0"/>
              <a:t> </a:t>
            </a:r>
            <a:r>
              <a:rPr lang="en-US" sz="3200" dirty="0"/>
              <a:t>have been reported to be between 30 and 320 times sweeter than </a:t>
            </a:r>
            <a:r>
              <a:rPr lang="en-US" sz="3200" dirty="0" smtClean="0"/>
              <a:t>sucrose.</a:t>
            </a:r>
            <a:endParaRPr lang="th-TH" sz="3200" dirty="0"/>
          </a:p>
        </p:txBody>
      </p:sp>
    </p:spTree>
    <p:extLst>
      <p:ext uri="{BB962C8B-B14F-4D97-AF65-F5344CB8AC3E}">
        <p14:creationId xmlns:p14="http://schemas.microsoft.com/office/powerpoint/2010/main" val="222202083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401" y="1052735"/>
            <a:ext cx="8300047" cy="1569660"/>
          </a:xfrm>
          <a:prstGeom prst="rect">
            <a:avLst/>
          </a:prstGeom>
        </p:spPr>
        <p:txBody>
          <a:bodyPr wrap="square">
            <a:spAutoFit/>
          </a:bodyPr>
          <a:lstStyle/>
          <a:p>
            <a:r>
              <a:rPr lang="en-US" sz="2400" b="1" dirty="0">
                <a:solidFill>
                  <a:srgbClr val="FF0000"/>
                </a:solidFill>
              </a:rPr>
              <a:t>Aspartame (APM) </a:t>
            </a:r>
            <a:r>
              <a:rPr lang="en-US" sz="2400" dirty="0"/>
              <a:t>is an artificial non-saccharide sweetener used as a sugar substitute in some foods and beverages. </a:t>
            </a:r>
            <a:r>
              <a:rPr lang="en-US" sz="2400" dirty="0" smtClean="0"/>
              <a:t>Aspartame </a:t>
            </a:r>
            <a:r>
              <a:rPr lang="en-US" sz="2400" dirty="0"/>
              <a:t>is a methyl ester of the aspartic acid/phenylalanine dipeptide. </a:t>
            </a:r>
            <a:r>
              <a:rPr lang="en-US" sz="2400" dirty="0" smtClean="0"/>
              <a:t>Aspartame </a:t>
            </a:r>
            <a:r>
              <a:rPr lang="en-US" sz="2400" dirty="0"/>
              <a:t>is approximately </a:t>
            </a:r>
            <a:r>
              <a:rPr lang="en-US" sz="2400" b="1" dirty="0">
                <a:solidFill>
                  <a:srgbClr val="FF0000"/>
                </a:solidFill>
              </a:rPr>
              <a:t>200 times sweeter than sucrose </a:t>
            </a:r>
            <a:endParaRPr lang="th-TH" sz="2400" b="1" dirty="0">
              <a:solidFill>
                <a:srgbClr val="FF0000"/>
              </a:solidFill>
            </a:endParaRPr>
          </a:p>
        </p:txBody>
      </p:sp>
      <p:sp>
        <p:nvSpPr>
          <p:cNvPr id="3" name="Rectangle 2"/>
          <p:cNvSpPr/>
          <p:nvPr/>
        </p:nvSpPr>
        <p:spPr>
          <a:xfrm>
            <a:off x="467544" y="365553"/>
            <a:ext cx="1816203" cy="523220"/>
          </a:xfrm>
          <a:prstGeom prst="rect">
            <a:avLst/>
          </a:prstGeom>
          <a:solidFill>
            <a:schemeClr val="accent4">
              <a:lumMod val="75000"/>
            </a:schemeClr>
          </a:solidFill>
        </p:spPr>
        <p:txBody>
          <a:bodyPr wrap="none">
            <a:spAutoFit/>
          </a:bodyPr>
          <a:lstStyle/>
          <a:p>
            <a:r>
              <a:rPr lang="en-US" b="1" dirty="0">
                <a:solidFill>
                  <a:schemeClr val="bg1"/>
                </a:solidFill>
              </a:rPr>
              <a:t>Aspartame</a:t>
            </a:r>
            <a:endParaRPr lang="th-TH" b="1" dirty="0">
              <a:solidFill>
                <a:schemeClr val="bg1"/>
              </a:solidFill>
            </a:endParaRPr>
          </a:p>
        </p:txBody>
      </p:sp>
      <p:grpSp>
        <p:nvGrpSpPr>
          <p:cNvPr id="5" name="Group 4"/>
          <p:cNvGrpSpPr/>
          <p:nvPr/>
        </p:nvGrpSpPr>
        <p:grpSpPr>
          <a:xfrm>
            <a:off x="467545" y="3501008"/>
            <a:ext cx="7227768" cy="2936627"/>
            <a:chOff x="2051719" y="3969532"/>
            <a:chExt cx="5643593" cy="2468103"/>
          </a:xfrm>
        </p:grpSpPr>
        <p:pic>
          <p:nvPicPr>
            <p:cNvPr id="11270" name="Picture 6" descr="ผลการค้นหารูปภาพสำหรับ aspartam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51719" y="3969532"/>
              <a:ext cx="4538609" cy="246810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496120" y="4570731"/>
              <a:ext cx="2199192" cy="523220"/>
            </a:xfrm>
            <a:prstGeom prst="rect">
              <a:avLst/>
            </a:prstGeom>
            <a:solidFill>
              <a:schemeClr val="bg1"/>
            </a:solidFill>
          </p:spPr>
          <p:txBody>
            <a:bodyPr wrap="none" rtlCol="0">
              <a:spAutoFit/>
            </a:bodyPr>
            <a:lstStyle/>
            <a:p>
              <a:r>
                <a:rPr lang="en-US" b="1" dirty="0" smtClean="0">
                  <a:solidFill>
                    <a:srgbClr val="FF0000"/>
                  </a:solidFill>
                </a:rPr>
                <a:t>Methyl group</a:t>
              </a:r>
              <a:endParaRPr lang="th-TH" b="1" dirty="0">
                <a:solidFill>
                  <a:srgbClr val="FF0000"/>
                </a:solidFill>
              </a:endParaRPr>
            </a:p>
          </p:txBody>
        </p:sp>
      </p:grpSp>
    </p:spTree>
    <p:extLst>
      <p:ext uri="{BB962C8B-B14F-4D97-AF65-F5344CB8AC3E}">
        <p14:creationId xmlns:p14="http://schemas.microsoft.com/office/powerpoint/2010/main" val="287694101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3528" y="332656"/>
            <a:ext cx="3540072" cy="523220"/>
          </a:xfrm>
          <a:prstGeom prst="rect">
            <a:avLst/>
          </a:prstGeom>
          <a:solidFill>
            <a:schemeClr val="accent6">
              <a:lumMod val="50000"/>
            </a:schemeClr>
          </a:solidFill>
        </p:spPr>
        <p:txBody>
          <a:bodyPr wrap="none">
            <a:spAutoFit/>
          </a:bodyPr>
          <a:lstStyle/>
          <a:p>
            <a:r>
              <a:rPr lang="en-US" b="1" dirty="0" err="1">
                <a:solidFill>
                  <a:schemeClr val="bg1"/>
                </a:solidFill>
              </a:rPr>
              <a:t>Acesulfame</a:t>
            </a:r>
            <a:r>
              <a:rPr lang="en-US" b="1" dirty="0">
                <a:solidFill>
                  <a:schemeClr val="bg1"/>
                </a:solidFill>
              </a:rPr>
              <a:t> potassium</a:t>
            </a:r>
            <a:endParaRPr lang="th-TH" b="1" dirty="0">
              <a:solidFill>
                <a:schemeClr val="bg1"/>
              </a:solidFill>
            </a:endParaRPr>
          </a:p>
        </p:txBody>
      </p:sp>
      <p:sp>
        <p:nvSpPr>
          <p:cNvPr id="3" name="Rectangle 2"/>
          <p:cNvSpPr/>
          <p:nvPr/>
        </p:nvSpPr>
        <p:spPr>
          <a:xfrm>
            <a:off x="335360" y="1268760"/>
            <a:ext cx="7765032" cy="954107"/>
          </a:xfrm>
          <a:prstGeom prst="rect">
            <a:avLst/>
          </a:prstGeom>
        </p:spPr>
        <p:txBody>
          <a:bodyPr wrap="square">
            <a:spAutoFit/>
          </a:bodyPr>
          <a:lstStyle/>
          <a:p>
            <a:r>
              <a:rPr lang="en-US" b="1" dirty="0" err="1"/>
              <a:t>Acesulfame</a:t>
            </a:r>
            <a:r>
              <a:rPr lang="en-US" b="1" dirty="0"/>
              <a:t> potassium</a:t>
            </a:r>
            <a:r>
              <a:rPr lang="en-US" dirty="0"/>
              <a:t> </a:t>
            </a:r>
            <a:r>
              <a:rPr lang="en-US" dirty="0" smtClean="0"/>
              <a:t>also </a:t>
            </a:r>
            <a:r>
              <a:rPr lang="en-US" dirty="0"/>
              <a:t>known as </a:t>
            </a:r>
            <a:r>
              <a:rPr lang="en-US" b="1" dirty="0" err="1"/>
              <a:t>acesulfame</a:t>
            </a:r>
            <a:r>
              <a:rPr lang="en-US" b="1" dirty="0"/>
              <a:t> K</a:t>
            </a:r>
            <a:r>
              <a:rPr lang="en-US" dirty="0"/>
              <a:t> </a:t>
            </a:r>
            <a:r>
              <a:rPr lang="en-US" dirty="0" smtClean="0"/>
              <a:t>or</a:t>
            </a:r>
            <a:r>
              <a:rPr lang="en-US" dirty="0"/>
              <a:t> </a:t>
            </a:r>
            <a:r>
              <a:rPr lang="en-US" b="1" dirty="0"/>
              <a:t>Ace K</a:t>
            </a:r>
            <a:r>
              <a:rPr lang="en-US" dirty="0"/>
              <a:t>, is a calorie-free sugar </a:t>
            </a:r>
            <a:r>
              <a:rPr lang="en-US" dirty="0" smtClean="0"/>
              <a:t>substitute.</a:t>
            </a:r>
            <a:r>
              <a:rPr lang="en-US" dirty="0"/>
              <a:t> </a:t>
            </a:r>
            <a:endParaRPr lang="th-TH" dirty="0"/>
          </a:p>
        </p:txBody>
      </p:sp>
      <p:pic>
        <p:nvPicPr>
          <p:cNvPr id="12290" name="Picture 2" descr="Acesulfame potassiu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4855" y="2541248"/>
            <a:ext cx="3297418" cy="321566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452742" y="5517232"/>
            <a:ext cx="7503633" cy="523220"/>
          </a:xfrm>
          <a:prstGeom prst="rect">
            <a:avLst/>
          </a:prstGeom>
        </p:spPr>
        <p:txBody>
          <a:bodyPr wrap="square">
            <a:spAutoFit/>
          </a:bodyPr>
          <a:lstStyle/>
          <a:p>
            <a:r>
              <a:rPr lang="en-US" dirty="0" err="1"/>
              <a:t>Acesulfame</a:t>
            </a:r>
            <a:r>
              <a:rPr lang="en-US" dirty="0"/>
              <a:t> K is 200 times sweeter than </a:t>
            </a:r>
            <a:r>
              <a:rPr lang="en-US" dirty="0" smtClean="0"/>
              <a:t>sucrose.</a:t>
            </a:r>
            <a:endParaRPr lang="th-TH" dirty="0"/>
          </a:p>
        </p:txBody>
      </p:sp>
    </p:spTree>
    <p:extLst>
      <p:ext uri="{BB962C8B-B14F-4D97-AF65-F5344CB8AC3E}">
        <p14:creationId xmlns:p14="http://schemas.microsoft.com/office/powerpoint/2010/main" val="266151055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9552" y="260648"/>
            <a:ext cx="1784463" cy="584775"/>
          </a:xfrm>
          <a:prstGeom prst="rect">
            <a:avLst/>
          </a:prstGeom>
          <a:solidFill>
            <a:srgbClr val="002060"/>
          </a:solidFill>
          <a:ln>
            <a:solidFill>
              <a:srgbClr val="002060"/>
            </a:solidFill>
          </a:ln>
        </p:spPr>
        <p:txBody>
          <a:bodyPr wrap="none">
            <a:spAutoFit/>
          </a:bodyPr>
          <a:lstStyle/>
          <a:p>
            <a:r>
              <a:rPr lang="en-US" sz="3200" dirty="0">
                <a:solidFill>
                  <a:schemeClr val="bg1"/>
                </a:solidFill>
              </a:rPr>
              <a:t>Saccharin</a:t>
            </a:r>
            <a:endParaRPr lang="th-TH" sz="3200" dirty="0">
              <a:solidFill>
                <a:schemeClr val="bg1"/>
              </a:solidFill>
            </a:endParaRPr>
          </a:p>
        </p:txBody>
      </p:sp>
      <p:pic>
        <p:nvPicPr>
          <p:cNvPr id="13314" name="Picture 2" descr="Saccharin.sv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27784" y="3284984"/>
            <a:ext cx="2608025" cy="255544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395536" y="1196751"/>
            <a:ext cx="8496944" cy="1815882"/>
          </a:xfrm>
          <a:prstGeom prst="rect">
            <a:avLst/>
          </a:prstGeom>
        </p:spPr>
        <p:txBody>
          <a:bodyPr wrap="square">
            <a:spAutoFit/>
          </a:bodyPr>
          <a:lstStyle/>
          <a:p>
            <a:pPr algn="thaiDist"/>
            <a:r>
              <a:rPr lang="en-US" dirty="0"/>
              <a:t>Sodium saccharin (benzoic </a:t>
            </a:r>
            <a:r>
              <a:rPr lang="en-US" dirty="0" err="1"/>
              <a:t>sulfimide</a:t>
            </a:r>
            <a:r>
              <a:rPr lang="en-US" dirty="0"/>
              <a:t>) is an artificial sweetener with effectively no food energy that is about 300–400 times as sweet as sucrose but has a bitter or metallic aftertaste, especially at high concentrations.</a:t>
            </a:r>
            <a:endParaRPr lang="th-TH" dirty="0"/>
          </a:p>
        </p:txBody>
      </p:sp>
      <p:sp>
        <p:nvSpPr>
          <p:cNvPr id="4" name="Rectangle 3"/>
          <p:cNvSpPr/>
          <p:nvPr/>
        </p:nvSpPr>
        <p:spPr>
          <a:xfrm>
            <a:off x="2483768" y="291425"/>
            <a:ext cx="1463862" cy="646331"/>
          </a:xfrm>
          <a:prstGeom prst="rect">
            <a:avLst/>
          </a:prstGeom>
        </p:spPr>
        <p:txBody>
          <a:bodyPr wrap="none">
            <a:spAutoFit/>
          </a:bodyPr>
          <a:lstStyle/>
          <a:p>
            <a:r>
              <a:rPr lang="th-TH" sz="3600" b="1" dirty="0"/>
              <a:t> ดีน้ำตาล</a:t>
            </a:r>
          </a:p>
        </p:txBody>
      </p:sp>
    </p:spTree>
    <p:extLst>
      <p:ext uri="{BB962C8B-B14F-4D97-AF65-F5344CB8AC3E}">
        <p14:creationId xmlns:p14="http://schemas.microsoft.com/office/powerpoint/2010/main" val="1259978523"/>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67544" y="346311"/>
            <a:ext cx="2207592" cy="707886"/>
          </a:xfrm>
          <a:prstGeom prst="rect">
            <a:avLst/>
          </a:prstGeom>
          <a:solidFill>
            <a:schemeClr val="accent5">
              <a:lumMod val="50000"/>
            </a:schemeClr>
          </a:solidFill>
        </p:spPr>
        <p:txBody>
          <a:bodyPr wrap="none">
            <a:spAutoFit/>
          </a:bodyPr>
          <a:lstStyle/>
          <a:p>
            <a:r>
              <a:rPr lang="en-US" sz="4000" b="1" dirty="0">
                <a:solidFill>
                  <a:schemeClr val="bg1"/>
                </a:solidFill>
              </a:rPr>
              <a:t>Sucralose</a:t>
            </a:r>
            <a:endParaRPr lang="th-TH" sz="4000" b="1" dirty="0">
              <a:solidFill>
                <a:schemeClr val="bg1"/>
              </a:solidFill>
            </a:endParaRPr>
          </a:p>
        </p:txBody>
      </p:sp>
      <p:pic>
        <p:nvPicPr>
          <p:cNvPr id="14338" name="Picture 2" descr="Haworth projection of sucralose.sv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5736" y="3284984"/>
            <a:ext cx="4876800" cy="276225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459791" y="1228978"/>
            <a:ext cx="7704856" cy="1692771"/>
          </a:xfrm>
          <a:prstGeom prst="rect">
            <a:avLst/>
          </a:prstGeom>
        </p:spPr>
        <p:txBody>
          <a:bodyPr wrap="square">
            <a:spAutoFit/>
          </a:bodyPr>
          <a:lstStyle/>
          <a:p>
            <a:r>
              <a:rPr lang="en-US" sz="2600" dirty="0" smtClean="0"/>
              <a:t>Sucralose </a:t>
            </a:r>
            <a:r>
              <a:rPr lang="en-US" sz="2600" dirty="0"/>
              <a:t>is an artificial sweetener and sugar substitute. The majority of ingested sucralose is not broken down by the body, so it is </a:t>
            </a:r>
            <a:r>
              <a:rPr lang="en-US" sz="2600" dirty="0" smtClean="0"/>
              <a:t>non-caloric. Sucralose </a:t>
            </a:r>
            <a:r>
              <a:rPr lang="en-US" sz="2600" dirty="0"/>
              <a:t>is about 320 to 1,000 times sweeter than sucrose</a:t>
            </a:r>
            <a:endParaRPr lang="th-TH" sz="2600" dirty="0"/>
          </a:p>
        </p:txBody>
      </p:sp>
    </p:spTree>
    <p:extLst>
      <p:ext uri="{BB962C8B-B14F-4D97-AF65-F5344CB8AC3E}">
        <p14:creationId xmlns:p14="http://schemas.microsoft.com/office/powerpoint/2010/main" val="3066522437"/>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9552" y="260648"/>
            <a:ext cx="3034742" cy="707886"/>
          </a:xfrm>
          <a:prstGeom prst="rect">
            <a:avLst/>
          </a:prstGeom>
          <a:solidFill>
            <a:schemeClr val="accent3">
              <a:lumMod val="75000"/>
            </a:schemeClr>
          </a:solidFill>
        </p:spPr>
        <p:txBody>
          <a:bodyPr wrap="none">
            <a:spAutoFit/>
          </a:bodyPr>
          <a:lstStyle/>
          <a:p>
            <a:r>
              <a:rPr lang="en-US" sz="4000" b="1" dirty="0">
                <a:solidFill>
                  <a:schemeClr val="bg1"/>
                </a:solidFill>
              </a:rPr>
              <a:t>Sugar alcohol</a:t>
            </a:r>
          </a:p>
        </p:txBody>
      </p:sp>
      <p:sp>
        <p:nvSpPr>
          <p:cNvPr id="3" name="Rectangle 2"/>
          <p:cNvSpPr/>
          <p:nvPr/>
        </p:nvSpPr>
        <p:spPr>
          <a:xfrm>
            <a:off x="554460" y="1268760"/>
            <a:ext cx="8194004" cy="2677656"/>
          </a:xfrm>
          <a:prstGeom prst="rect">
            <a:avLst/>
          </a:prstGeom>
        </p:spPr>
        <p:txBody>
          <a:bodyPr wrap="square">
            <a:spAutoFit/>
          </a:bodyPr>
          <a:lstStyle/>
          <a:p>
            <a:pPr algn="thaiDist"/>
            <a:r>
              <a:rPr lang="en-US" dirty="0"/>
              <a:t>Sugar alcohols </a:t>
            </a:r>
            <a:r>
              <a:rPr lang="en-US" dirty="0" smtClean="0"/>
              <a:t>are </a:t>
            </a:r>
            <a:r>
              <a:rPr lang="en-US" dirty="0"/>
              <a:t>organic compounds, typically derived from sugars, that comprise a </a:t>
            </a:r>
            <a:r>
              <a:rPr lang="en-US" b="1" dirty="0">
                <a:solidFill>
                  <a:srgbClr val="C00000"/>
                </a:solidFill>
              </a:rPr>
              <a:t>class of </a:t>
            </a:r>
            <a:r>
              <a:rPr lang="en-US" b="1" dirty="0" err="1">
                <a:solidFill>
                  <a:srgbClr val="C00000"/>
                </a:solidFill>
              </a:rPr>
              <a:t>polyols</a:t>
            </a:r>
            <a:r>
              <a:rPr lang="en-US" dirty="0"/>
              <a:t>. </a:t>
            </a:r>
            <a:endParaRPr lang="en-US" dirty="0" smtClean="0"/>
          </a:p>
          <a:p>
            <a:pPr algn="thaiDist"/>
            <a:r>
              <a:rPr lang="en-US" dirty="0" smtClean="0"/>
              <a:t>They </a:t>
            </a:r>
            <a:r>
              <a:rPr lang="en-US" dirty="0"/>
              <a:t>are white, water-soluble solids that can occur naturally or be produced industrially from sugars. They are used widely in the food industry as thickeners and sweeteners.</a:t>
            </a:r>
            <a:endParaRPr lang="th-TH" dirty="0"/>
          </a:p>
        </p:txBody>
      </p:sp>
      <p:sp>
        <p:nvSpPr>
          <p:cNvPr id="4" name="Rectangle 3"/>
          <p:cNvSpPr/>
          <p:nvPr/>
        </p:nvSpPr>
        <p:spPr>
          <a:xfrm>
            <a:off x="554460" y="4149080"/>
            <a:ext cx="7977980" cy="2246769"/>
          </a:xfrm>
          <a:prstGeom prst="rect">
            <a:avLst/>
          </a:prstGeom>
        </p:spPr>
        <p:txBody>
          <a:bodyPr wrap="square">
            <a:spAutoFit/>
          </a:bodyPr>
          <a:lstStyle/>
          <a:p>
            <a:r>
              <a:rPr lang="th-TH" dirty="0"/>
              <a:t>น้ำตาลแอลกอฮอล์ </a:t>
            </a:r>
            <a:r>
              <a:rPr lang="th-TH" dirty="0" smtClean="0"/>
              <a:t>เป็น</a:t>
            </a:r>
            <a:r>
              <a:rPr lang="th-TH" dirty="0"/>
              <a:t>สารให้ความหวาน </a:t>
            </a:r>
            <a:r>
              <a:rPr lang="en-US" dirty="0" smtClean="0"/>
              <a:t>(sweetener</a:t>
            </a:r>
            <a:r>
              <a:rPr lang="en-US" dirty="0"/>
              <a:t>) </a:t>
            </a:r>
            <a:r>
              <a:rPr lang="th-TH" dirty="0"/>
              <a:t>ซึ่งได้จากปฏิกิริยาไฮโดรจีเนชัน </a:t>
            </a:r>
            <a:r>
              <a:rPr lang="en-US" dirty="0" smtClean="0"/>
              <a:t> (hydrogenation</a:t>
            </a:r>
            <a:r>
              <a:rPr lang="en-US" dirty="0"/>
              <a:t>) </a:t>
            </a:r>
            <a:r>
              <a:rPr lang="en-US" dirty="0" smtClean="0"/>
              <a:t> </a:t>
            </a:r>
            <a:r>
              <a:rPr lang="th-TH" dirty="0" smtClean="0"/>
              <a:t>ของ</a:t>
            </a:r>
            <a:r>
              <a:rPr lang="th-TH" dirty="0"/>
              <a:t>น้ำตาลโมเลกุล</a:t>
            </a:r>
            <a:r>
              <a:rPr lang="th-TH" dirty="0" smtClean="0"/>
              <a:t>เดี่ยว</a:t>
            </a:r>
            <a:r>
              <a:rPr lang="en-US" dirty="0" smtClean="0"/>
              <a:t>(monosaccharide) </a:t>
            </a:r>
            <a:r>
              <a:rPr lang="th-TH" dirty="0"/>
              <a:t>โดย </a:t>
            </a:r>
            <a:r>
              <a:rPr lang="en-US" dirty="0"/>
              <a:t>carbonyl oxygen </a:t>
            </a:r>
            <a:r>
              <a:rPr lang="th-TH" dirty="0"/>
              <a:t>ถูกรีดิวซ์ได้เป็น </a:t>
            </a:r>
            <a:r>
              <a:rPr lang="en-US" dirty="0" err="1"/>
              <a:t>polyhydroxy</a:t>
            </a:r>
            <a:r>
              <a:rPr lang="en-US" dirty="0"/>
              <a:t> alcohol </a:t>
            </a:r>
            <a:r>
              <a:rPr lang="th-TH" dirty="0"/>
              <a:t>การ</a:t>
            </a:r>
            <a:r>
              <a:rPr lang="th-TH" dirty="0" smtClean="0"/>
              <a:t>เรียกชื่อ น้ำตาล</a:t>
            </a:r>
            <a:r>
              <a:rPr lang="th-TH" dirty="0"/>
              <a:t>แอลกอฮอล์จะแทนที่ </a:t>
            </a:r>
            <a:r>
              <a:rPr lang="en-US" dirty="0" smtClean="0"/>
              <a:t>“-</a:t>
            </a:r>
            <a:r>
              <a:rPr lang="en-US" dirty="0" err="1" smtClean="0"/>
              <a:t>ose</a:t>
            </a:r>
            <a:r>
              <a:rPr lang="en-US" dirty="0"/>
              <a:t>" </a:t>
            </a:r>
            <a:r>
              <a:rPr lang="th-TH" dirty="0"/>
              <a:t>ด้วย </a:t>
            </a:r>
            <a:r>
              <a:rPr lang="en-US" dirty="0"/>
              <a:t>" </a:t>
            </a:r>
            <a:r>
              <a:rPr lang="th-TH" dirty="0" smtClean="0"/>
              <a:t>-</a:t>
            </a:r>
            <a:r>
              <a:rPr lang="en-US" dirty="0" err="1"/>
              <a:t>itol</a:t>
            </a:r>
            <a:r>
              <a:rPr lang="en-US" dirty="0"/>
              <a:t>"</a:t>
            </a:r>
            <a:endParaRPr lang="th-TH" dirty="0"/>
          </a:p>
        </p:txBody>
      </p:sp>
    </p:spTree>
    <p:extLst>
      <p:ext uri="{BB962C8B-B14F-4D97-AF65-F5344CB8AC3E}">
        <p14:creationId xmlns:p14="http://schemas.microsoft.com/office/powerpoint/2010/main" val="950914634"/>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81" name="Picture 5" descr="ผลการค้นหารูปภาพสำหรับ glucose to sorbitol"/>
          <p:cNvPicPr>
            <a:picLocks noChangeAspect="1" noChangeArrowheads="1"/>
          </p:cNvPicPr>
          <p:nvPr/>
        </p:nvPicPr>
        <p:blipFill rotWithShape="1">
          <a:blip r:embed="rId2">
            <a:extLst>
              <a:ext uri="{28A0092B-C50C-407E-A947-70E740481C1C}">
                <a14:useLocalDpi xmlns:a14="http://schemas.microsoft.com/office/drawing/2010/main" val="0"/>
              </a:ext>
            </a:extLst>
          </a:blip>
          <a:srcRect l="-1967" r="41935"/>
          <a:stretch/>
        </p:blipFill>
        <p:spPr bwMode="auto">
          <a:xfrm>
            <a:off x="1816000" y="92463"/>
            <a:ext cx="4752528" cy="2797195"/>
          </a:xfrm>
          <a:prstGeom prst="rect">
            <a:avLst/>
          </a:prstGeom>
          <a:noFill/>
          <a:extLst>
            <a:ext uri="{909E8E84-426E-40DD-AFC4-6F175D3DCCD1}">
              <a14:hiddenFill xmlns:a14="http://schemas.microsoft.com/office/drawing/2010/main">
                <a:solidFill>
                  <a:srgbClr val="FFFFFF"/>
                </a:solidFill>
              </a14:hiddenFill>
            </a:ext>
          </a:extLst>
        </p:spPr>
      </p:pic>
      <p:pic>
        <p:nvPicPr>
          <p:cNvPr id="24591" name="Picture 1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8052" y="3265622"/>
            <a:ext cx="4365136" cy="33123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95717581"/>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600" y="476672"/>
            <a:ext cx="7389975" cy="38271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532" name="Picture 4" descr="รูปภาพที่เกี่ยวข้อง"/>
          <p:cNvPicPr>
            <a:picLocks noChangeAspect="1" noChangeArrowheads="1"/>
          </p:cNvPicPr>
          <p:nvPr/>
        </p:nvPicPr>
        <p:blipFill>
          <a:blip r:embed="rId3">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122258" y="4840479"/>
            <a:ext cx="2858731" cy="131275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859987" y="6306860"/>
            <a:ext cx="1636858" cy="523220"/>
          </a:xfrm>
          <a:prstGeom prst="rect">
            <a:avLst/>
          </a:prstGeom>
          <a:noFill/>
        </p:spPr>
        <p:txBody>
          <a:bodyPr wrap="none" rtlCol="0">
            <a:spAutoFit/>
          </a:bodyPr>
          <a:lstStyle/>
          <a:p>
            <a:r>
              <a:rPr lang="en-US" b="1" dirty="0" smtClean="0">
                <a:solidFill>
                  <a:srgbClr val="C00000"/>
                </a:solidFill>
              </a:rPr>
              <a:t>D-glucose</a:t>
            </a:r>
            <a:endParaRPr lang="th-TH" b="1" dirty="0">
              <a:solidFill>
                <a:srgbClr val="C00000"/>
              </a:solidFill>
            </a:endParaRPr>
          </a:p>
        </p:txBody>
      </p:sp>
    </p:spTree>
    <p:extLst>
      <p:ext uri="{BB962C8B-B14F-4D97-AF65-F5344CB8AC3E}">
        <p14:creationId xmlns:p14="http://schemas.microsoft.com/office/powerpoint/2010/main" val="950914634"/>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th-TH" dirty="0"/>
          </a:p>
        </p:txBody>
      </p:sp>
      <p:pic>
        <p:nvPicPr>
          <p:cNvPr id="23556" name="Picture 4" descr="ผลการค้นหารูปภาพสำหรับ sugar alcoho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1472208"/>
            <a:ext cx="8272257" cy="47525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197087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23528" y="692696"/>
            <a:ext cx="8640960" cy="5127086"/>
          </a:xfrm>
          <a:prstGeom prst="rect">
            <a:avLst/>
          </a:prstGeom>
        </p:spPr>
      </p:pic>
    </p:spTree>
    <p:extLst>
      <p:ext uri="{BB962C8B-B14F-4D97-AF65-F5344CB8AC3E}">
        <p14:creationId xmlns:p14="http://schemas.microsoft.com/office/powerpoint/2010/main" val="266997783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23528" y="188639"/>
            <a:ext cx="7560840" cy="6555641"/>
          </a:xfrm>
          <a:prstGeom prst="rect">
            <a:avLst/>
          </a:prstGeom>
        </p:spPr>
        <p:txBody>
          <a:bodyPr wrap="square">
            <a:spAutoFit/>
          </a:bodyPr>
          <a:lstStyle/>
          <a:p>
            <a:r>
              <a:rPr lang="th-TH" b="1" dirty="0" smtClean="0"/>
              <a:t>ซอร์</a:t>
            </a:r>
            <a:r>
              <a:rPr lang="th-TH" b="1" dirty="0"/>
              <a:t>บิทอล</a:t>
            </a:r>
          </a:p>
          <a:p>
            <a:endParaRPr lang="th-TH" dirty="0"/>
          </a:p>
          <a:p>
            <a:pPr marL="457200" indent="-457200">
              <a:buFont typeface="Wingdings" panose="05000000000000000000" pitchFamily="2" charset="2"/>
              <a:buChar char="Ø"/>
            </a:pPr>
            <a:r>
              <a:rPr lang="th-TH" dirty="0"/>
              <a:t>มีรสชาติหวาน และเมื่อละลายจะให้ความรู้สึก เย็น </a:t>
            </a:r>
            <a:r>
              <a:rPr lang="th-TH" dirty="0" smtClean="0"/>
              <a:t>( </a:t>
            </a:r>
            <a:r>
              <a:rPr lang="en-US" dirty="0"/>
              <a:t>cooling effect) </a:t>
            </a:r>
            <a:r>
              <a:rPr lang="th-TH" dirty="0" smtClean="0"/>
              <a:t>เนื่องจากมีการดูด</a:t>
            </a:r>
            <a:r>
              <a:rPr lang="th-TH" dirty="0"/>
              <a:t>พลังงานความร้อนเพื่อใช้เป็นความร้อนแฝงของการ</a:t>
            </a:r>
            <a:r>
              <a:rPr lang="th-TH" dirty="0" smtClean="0"/>
              <a:t>ละลาย</a:t>
            </a:r>
          </a:p>
          <a:p>
            <a:pPr marL="457200" indent="-457200">
              <a:buFont typeface="Wingdings" panose="05000000000000000000" pitchFamily="2" charset="2"/>
              <a:buChar char="Ø"/>
            </a:pPr>
            <a:r>
              <a:rPr lang="th-TH" dirty="0" smtClean="0"/>
              <a:t>ให้</a:t>
            </a:r>
            <a:r>
              <a:rPr lang="th-TH" dirty="0"/>
              <a:t>พลังงาน 2.6 แคลอรี่ต่อกรัม </a:t>
            </a:r>
            <a:endParaRPr lang="th-TH" dirty="0" smtClean="0"/>
          </a:p>
          <a:p>
            <a:pPr marL="457200" indent="-457200">
              <a:buFont typeface="Wingdings" panose="05000000000000000000" pitchFamily="2" charset="2"/>
              <a:buChar char="Ø"/>
            </a:pPr>
            <a:r>
              <a:rPr lang="th-TH" dirty="0" smtClean="0"/>
              <a:t>มี</a:t>
            </a:r>
            <a:r>
              <a:rPr lang="th-TH" dirty="0"/>
              <a:t>ค่า </a:t>
            </a:r>
            <a:r>
              <a:rPr lang="en-US" dirty="0"/>
              <a:t>glycemic index </a:t>
            </a:r>
            <a:r>
              <a:rPr lang="th-TH" dirty="0"/>
              <a:t>ต่ำ ร่างกายจะย่อยและดูดซึมได้ช้ากว่าน้ำตาล จึงไม่ทำให้ระดับน้ำตาลในลือด</a:t>
            </a:r>
            <a:r>
              <a:rPr lang="th-TH" dirty="0" smtClean="0"/>
              <a:t>สูง</a:t>
            </a:r>
          </a:p>
          <a:p>
            <a:pPr marL="457200" indent="-457200">
              <a:buFont typeface="Wingdings" panose="05000000000000000000" pitchFamily="2" charset="2"/>
              <a:buChar char="Ø"/>
            </a:pPr>
            <a:r>
              <a:rPr lang="th-TH" dirty="0" smtClean="0"/>
              <a:t>เป็น</a:t>
            </a:r>
            <a:r>
              <a:rPr lang="th-TH" dirty="0"/>
              <a:t>ยาระบายอ่อนๆ </a:t>
            </a:r>
            <a:r>
              <a:rPr lang="en-US" dirty="0"/>
              <a:t> </a:t>
            </a:r>
            <a:r>
              <a:rPr lang="en-US" dirty="0" smtClean="0"/>
              <a:t>(laxative </a:t>
            </a:r>
            <a:r>
              <a:rPr lang="en-US" dirty="0" err="1"/>
              <a:t>effet</a:t>
            </a:r>
            <a:r>
              <a:rPr lang="en-US" dirty="0"/>
              <a:t>) </a:t>
            </a:r>
            <a:r>
              <a:rPr lang="th-TH" dirty="0"/>
              <a:t>เนื่องจากดูดซึมได้ช้า </a:t>
            </a:r>
            <a:r>
              <a:rPr lang="th-TH" dirty="0" smtClean="0"/>
              <a:t>และหลงเหลือมา</a:t>
            </a:r>
            <a:r>
              <a:rPr lang="th-TH" dirty="0"/>
              <a:t>เป็นอาหารของแบคทีเรียในลำไส้</a:t>
            </a:r>
            <a:r>
              <a:rPr lang="th-TH" dirty="0" smtClean="0"/>
              <a:t>ใหญ่</a:t>
            </a:r>
          </a:p>
          <a:p>
            <a:pPr marL="457200" indent="-457200">
              <a:buFont typeface="Wingdings" panose="05000000000000000000" pitchFamily="2" charset="2"/>
              <a:buChar char="Ø"/>
            </a:pPr>
            <a:r>
              <a:rPr lang="th-TH" dirty="0" smtClean="0"/>
              <a:t>ทน</a:t>
            </a:r>
            <a:r>
              <a:rPr lang="th-TH" dirty="0"/>
              <a:t>ต่อกรดและความร้อนได้ดีดีกว่าน้ำตาลทราย และเกิดปฏิกิริยาการเกิดสีน้ำตาลที่ไม่เกี่ยวข้องกับเอนไซม์ </a:t>
            </a:r>
            <a:r>
              <a:rPr lang="en-US" dirty="0" smtClean="0"/>
              <a:t>(non </a:t>
            </a:r>
            <a:r>
              <a:rPr lang="en-US" dirty="0"/>
              <a:t>enzymatic browning reaction) </a:t>
            </a:r>
            <a:r>
              <a:rPr lang="th-TH" dirty="0"/>
              <a:t>ได้ยาก</a:t>
            </a:r>
            <a:r>
              <a:rPr lang="th-TH" dirty="0" smtClean="0"/>
              <a:t>กว่า</a:t>
            </a:r>
          </a:p>
          <a:p>
            <a:pPr marL="457200" indent="-457200">
              <a:buFont typeface="Wingdings" panose="05000000000000000000" pitchFamily="2" charset="2"/>
              <a:buChar char="Ø"/>
            </a:pPr>
            <a:r>
              <a:rPr lang="th-TH" dirty="0" smtClean="0"/>
              <a:t>เป็น</a:t>
            </a:r>
            <a:r>
              <a:rPr lang="th-TH" dirty="0"/>
              <a:t>สารที่แบคทีเรีย</a:t>
            </a:r>
            <a:r>
              <a:rPr lang="th-TH" b="1" dirty="0">
                <a:solidFill>
                  <a:srgbClr val="C00000"/>
                </a:solidFill>
              </a:rPr>
              <a:t>ไม่สามารถย่อยสลาย</a:t>
            </a:r>
            <a:r>
              <a:rPr lang="th-TH" dirty="0"/>
              <a:t>ให้เกิดสภาวะกรดในช่องปากได้ จึงไม่ทำให้ฟันผุ</a:t>
            </a:r>
          </a:p>
        </p:txBody>
      </p:sp>
    </p:spTree>
    <p:extLst>
      <p:ext uri="{BB962C8B-B14F-4D97-AF65-F5344CB8AC3E}">
        <p14:creationId xmlns:p14="http://schemas.microsoft.com/office/powerpoint/2010/main" val="812300247"/>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67544" y="582067"/>
            <a:ext cx="8280920" cy="6124754"/>
          </a:xfrm>
          <a:prstGeom prst="rect">
            <a:avLst/>
          </a:prstGeom>
        </p:spPr>
        <p:txBody>
          <a:bodyPr wrap="square">
            <a:spAutoFit/>
          </a:bodyPr>
          <a:lstStyle/>
          <a:p>
            <a:r>
              <a:rPr lang="th-TH" b="1" dirty="0"/>
              <a:t>การใช้ ซอร์บิ</a:t>
            </a:r>
            <a:r>
              <a:rPr lang="th-TH" b="1" dirty="0" smtClean="0"/>
              <a:t>ทอลใน</a:t>
            </a:r>
            <a:r>
              <a:rPr lang="th-TH" b="1"/>
              <a:t>อุตสาหกรรม</a:t>
            </a:r>
            <a:r>
              <a:rPr lang="th-TH" b="1" smtClean="0"/>
              <a:t>อาหาร</a:t>
            </a:r>
          </a:p>
          <a:p>
            <a:endParaRPr lang="th-TH" dirty="0"/>
          </a:p>
          <a:p>
            <a:r>
              <a:rPr lang="th-TH" dirty="0"/>
              <a:t>ใช้เป็นสารแทนน้ำตาล </a:t>
            </a:r>
            <a:r>
              <a:rPr lang="en-US" dirty="0" smtClean="0"/>
              <a:t>(sugar </a:t>
            </a:r>
            <a:r>
              <a:rPr lang="en-US" dirty="0"/>
              <a:t>substitute) </a:t>
            </a:r>
            <a:r>
              <a:rPr lang="th-TH" dirty="0"/>
              <a:t>ในผลิตภัณฑ์อาหารสำหรับผู้ที่ต้องการควบคุมน้ำหนัก </a:t>
            </a:r>
            <a:r>
              <a:rPr lang="en-US" dirty="0" smtClean="0"/>
              <a:t>(diet </a:t>
            </a:r>
            <a:r>
              <a:rPr lang="en-US" dirty="0"/>
              <a:t>food)  </a:t>
            </a:r>
            <a:r>
              <a:rPr lang="th-TH" dirty="0"/>
              <a:t>อาหารให้พลังงานต่ำ </a:t>
            </a:r>
            <a:r>
              <a:rPr lang="en-US" dirty="0" smtClean="0"/>
              <a:t>(low-calorie</a:t>
            </a:r>
            <a:r>
              <a:rPr lang="en-US" dirty="0"/>
              <a:t>) </a:t>
            </a:r>
            <a:r>
              <a:rPr lang="th-TH" dirty="0"/>
              <a:t>หรือไม่มีน้ำตาล </a:t>
            </a:r>
            <a:r>
              <a:rPr lang="en-US" dirty="0" smtClean="0"/>
              <a:t>(sugar-free</a:t>
            </a:r>
            <a:r>
              <a:rPr lang="en-US" dirty="0"/>
              <a:t>) </a:t>
            </a:r>
            <a:r>
              <a:rPr lang="th-TH" dirty="0"/>
              <a:t>และใช้ในอาหารสำหรับผู้ป่วยโรคเบาหวาน ในผลิตภัณฑ์อาหารต่างๆ เช่น เบเกอรี่ </a:t>
            </a:r>
            <a:r>
              <a:rPr lang="th-TH" dirty="0" smtClean="0"/>
              <a:t>แยม หมาก</a:t>
            </a:r>
            <a:r>
              <a:rPr lang="th-TH" dirty="0"/>
              <a:t>ฝรั่ง ลูกกวาด ลูกอม และผสมเครื่องดื่ม </a:t>
            </a:r>
            <a:r>
              <a:rPr lang="en-US" dirty="0" smtClean="0"/>
              <a:t>(beverage) </a:t>
            </a:r>
            <a:r>
              <a:rPr lang="th-TH" dirty="0" smtClean="0"/>
              <a:t>รักษา</a:t>
            </a:r>
            <a:r>
              <a:rPr lang="th-TH" dirty="0"/>
              <a:t>ความชุ่มชื้น </a:t>
            </a:r>
            <a:r>
              <a:rPr lang="en-US" dirty="0" smtClean="0"/>
              <a:t>(humectant</a:t>
            </a:r>
            <a:r>
              <a:rPr lang="en-US" dirty="0"/>
              <a:t>) </a:t>
            </a:r>
            <a:r>
              <a:rPr lang="th-TH" dirty="0"/>
              <a:t>ใน</a:t>
            </a:r>
            <a:r>
              <a:rPr lang="th-TH" dirty="0" smtClean="0"/>
              <a:t>ผลิตภัณฑ์</a:t>
            </a:r>
          </a:p>
          <a:p>
            <a:endParaRPr lang="th-TH" dirty="0" smtClean="0"/>
          </a:p>
          <a:p>
            <a:r>
              <a:rPr lang="th-TH" dirty="0"/>
              <a:t>ป้องกันการตกผลึกของน้ำตาล ในการผลิตช็อกโกแลต ลูกกวาด ลูกอม</a:t>
            </a:r>
          </a:p>
          <a:p>
            <a:r>
              <a:rPr lang="th-TH" dirty="0"/>
              <a:t>ป้องกันการเกิดผลึกน้ำแข็ง </a:t>
            </a:r>
            <a:r>
              <a:rPr lang="en-US" dirty="0" smtClean="0"/>
              <a:t>(</a:t>
            </a:r>
            <a:r>
              <a:rPr lang="en-US" dirty="0" err="1" smtClean="0"/>
              <a:t>cryoprotectant</a:t>
            </a:r>
            <a:r>
              <a:rPr lang="en-US" dirty="0"/>
              <a:t>) </a:t>
            </a:r>
            <a:r>
              <a:rPr lang="th-TH" dirty="0"/>
              <a:t>โดยไปทำให้จุดเยือกแข็ง </a:t>
            </a:r>
            <a:r>
              <a:rPr lang="en-US" dirty="0" smtClean="0"/>
              <a:t>(freezing </a:t>
            </a:r>
            <a:r>
              <a:rPr lang="en-US" dirty="0"/>
              <a:t>point) </a:t>
            </a:r>
            <a:r>
              <a:rPr lang="th-TH" dirty="0"/>
              <a:t>ของอาหารลดลง น้ำในอาหารอยู่ในรูปของเหลวที่อุณหภูมิต่ำมาก จึงไม่เกิดผลึกน้ำแข็งที่ไปทำลายเซลล์เนื้อเยื่อ ใช้ในอาหารแช่เยือกแข็ง เช่น ซูริมิ </a:t>
            </a:r>
            <a:r>
              <a:rPr lang="en-US" dirty="0" smtClean="0"/>
              <a:t>(</a:t>
            </a:r>
            <a:r>
              <a:rPr lang="en-US" dirty="0" err="1" smtClean="0"/>
              <a:t>surimi</a:t>
            </a:r>
            <a:r>
              <a:rPr lang="en-US" dirty="0"/>
              <a:t>) </a:t>
            </a:r>
            <a:r>
              <a:rPr lang="th-TH" dirty="0"/>
              <a:t>ไอศกรีม </a:t>
            </a:r>
            <a:r>
              <a:rPr lang="en-US" dirty="0" smtClean="0"/>
              <a:t>(ice </a:t>
            </a:r>
            <a:r>
              <a:rPr lang="en-US" dirty="0"/>
              <a:t>cream)</a:t>
            </a:r>
          </a:p>
          <a:p>
            <a:r>
              <a:rPr lang="en-US" dirty="0"/>
              <a:t> </a:t>
            </a:r>
            <a:endParaRPr lang="th-TH" dirty="0"/>
          </a:p>
        </p:txBody>
      </p:sp>
    </p:spTree>
    <p:extLst>
      <p:ext uri="{BB962C8B-B14F-4D97-AF65-F5344CB8AC3E}">
        <p14:creationId xmlns:p14="http://schemas.microsoft.com/office/powerpoint/2010/main" val="287779995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39552" y="476672"/>
            <a:ext cx="7704856" cy="5447382"/>
          </a:xfrm>
          <a:prstGeom prst="rect">
            <a:avLst/>
          </a:prstGeom>
        </p:spPr>
      </p:pic>
    </p:spTree>
    <p:extLst>
      <p:ext uri="{BB962C8B-B14F-4D97-AF65-F5344CB8AC3E}">
        <p14:creationId xmlns:p14="http://schemas.microsoft.com/office/powerpoint/2010/main" val="22542665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11559" y="836712"/>
            <a:ext cx="8247337" cy="4752528"/>
          </a:xfrm>
          <a:prstGeom prst="rect">
            <a:avLst/>
          </a:prstGeom>
        </p:spPr>
      </p:pic>
    </p:spTree>
    <p:extLst>
      <p:ext uri="{BB962C8B-B14F-4D97-AF65-F5344CB8AC3E}">
        <p14:creationId xmlns:p14="http://schemas.microsoft.com/office/powerpoint/2010/main" val="18778477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3051" y="980728"/>
            <a:ext cx="9048750" cy="4733925"/>
          </a:xfrm>
          <a:prstGeom prst="rect">
            <a:avLst/>
          </a:prstGeom>
        </p:spPr>
      </p:pic>
    </p:spTree>
    <p:extLst>
      <p:ext uri="{BB962C8B-B14F-4D97-AF65-F5344CB8AC3E}">
        <p14:creationId xmlns:p14="http://schemas.microsoft.com/office/powerpoint/2010/main" val="292706389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259</TotalTime>
  <Words>1777</Words>
  <Application>Microsoft Office PowerPoint</Application>
  <PresentationFormat>On-screen Show (4:3)</PresentationFormat>
  <Paragraphs>186</Paragraphs>
  <Slides>61</Slides>
  <Notes>1</Notes>
  <HiddenSlides>0</HiddenSlides>
  <MMClips>0</MMClips>
  <ScaleCrop>false</ScaleCrop>
  <HeadingPairs>
    <vt:vector size="4" baseType="variant">
      <vt:variant>
        <vt:lpstr>Theme</vt:lpstr>
      </vt:variant>
      <vt:variant>
        <vt:i4>1</vt:i4>
      </vt:variant>
      <vt:variant>
        <vt:lpstr>Slide Titles</vt:lpstr>
      </vt:variant>
      <vt:variant>
        <vt:i4>61</vt:i4>
      </vt:variant>
    </vt:vector>
  </HeadingPairs>
  <TitlesOfParts>
    <vt:vector size="62"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HP</dc:creator>
  <cp:lastModifiedBy>HP</cp:lastModifiedBy>
  <cp:revision>40</cp:revision>
  <dcterms:created xsi:type="dcterms:W3CDTF">2018-01-05T15:27:35Z</dcterms:created>
  <dcterms:modified xsi:type="dcterms:W3CDTF">2018-01-11T14:09:16Z</dcterms:modified>
</cp:coreProperties>
</file>