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6" r:id="rId4"/>
    <p:sldId id="267" r:id="rId5"/>
    <p:sldId id="268" r:id="rId6"/>
    <p:sldId id="269" r:id="rId7"/>
    <p:sldId id="270" r:id="rId8"/>
    <p:sldId id="271" r:id="rId9"/>
    <p:sldId id="275" r:id="rId10"/>
    <p:sldId id="276" r:id="rId11"/>
    <p:sldId id="278" r:id="rId12"/>
    <p:sldId id="277" r:id="rId13"/>
    <p:sldId id="279" r:id="rId14"/>
    <p:sldId id="280" r:id="rId15"/>
    <p:sldId id="281" r:id="rId16"/>
    <p:sldId id="349" r:id="rId17"/>
    <p:sldId id="258" r:id="rId18"/>
    <p:sldId id="272" r:id="rId19"/>
    <p:sldId id="273" r:id="rId20"/>
    <p:sldId id="274" r:id="rId21"/>
    <p:sldId id="265" r:id="rId22"/>
    <p:sldId id="282" r:id="rId23"/>
    <p:sldId id="283" r:id="rId24"/>
    <p:sldId id="284" r:id="rId25"/>
    <p:sldId id="287" r:id="rId26"/>
    <p:sldId id="285" r:id="rId27"/>
    <p:sldId id="330" r:id="rId28"/>
    <p:sldId id="286" r:id="rId29"/>
    <p:sldId id="328" r:id="rId30"/>
    <p:sldId id="329" r:id="rId31"/>
    <p:sldId id="289" r:id="rId32"/>
    <p:sldId id="290" r:id="rId33"/>
    <p:sldId id="291" r:id="rId34"/>
    <p:sldId id="288" r:id="rId35"/>
    <p:sldId id="333" r:id="rId36"/>
    <p:sldId id="335" r:id="rId37"/>
    <p:sldId id="334" r:id="rId38"/>
    <p:sldId id="292" r:id="rId39"/>
    <p:sldId id="331" r:id="rId40"/>
    <p:sldId id="293" r:id="rId41"/>
    <p:sldId id="332" r:id="rId42"/>
    <p:sldId id="296" r:id="rId43"/>
    <p:sldId id="297" r:id="rId44"/>
    <p:sldId id="298" r:id="rId45"/>
    <p:sldId id="337" r:id="rId46"/>
    <p:sldId id="336" r:id="rId47"/>
    <p:sldId id="299" r:id="rId48"/>
    <p:sldId id="300" r:id="rId49"/>
    <p:sldId id="301" r:id="rId50"/>
    <p:sldId id="338" r:id="rId51"/>
    <p:sldId id="302" r:id="rId52"/>
    <p:sldId id="352" r:id="rId53"/>
    <p:sldId id="353" r:id="rId54"/>
    <p:sldId id="356" r:id="rId55"/>
    <p:sldId id="354" r:id="rId56"/>
    <p:sldId id="355" r:id="rId57"/>
    <p:sldId id="303" r:id="rId58"/>
    <p:sldId id="357" r:id="rId59"/>
    <p:sldId id="339" r:id="rId60"/>
    <p:sldId id="304" r:id="rId61"/>
    <p:sldId id="340" r:id="rId62"/>
    <p:sldId id="308" r:id="rId63"/>
    <p:sldId id="307" r:id="rId64"/>
    <p:sldId id="305" r:id="rId65"/>
    <p:sldId id="309" r:id="rId66"/>
    <p:sldId id="310" r:id="rId67"/>
    <p:sldId id="311" r:id="rId68"/>
    <p:sldId id="312" r:id="rId69"/>
    <p:sldId id="313" r:id="rId70"/>
    <p:sldId id="314" r:id="rId71"/>
    <p:sldId id="315" r:id="rId72"/>
    <p:sldId id="316" r:id="rId73"/>
    <p:sldId id="317" r:id="rId74"/>
    <p:sldId id="318" r:id="rId75"/>
    <p:sldId id="319" r:id="rId76"/>
    <p:sldId id="320" r:id="rId77"/>
    <p:sldId id="341" r:id="rId78"/>
    <p:sldId id="342" r:id="rId79"/>
    <p:sldId id="343" r:id="rId80"/>
    <p:sldId id="344" r:id="rId81"/>
    <p:sldId id="351" r:id="rId82"/>
    <p:sldId id="358" r:id="rId83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746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1599-8E2F-4D07-8314-BC2307EE7C73}" type="datetimeFigureOut">
              <a:rPr lang="th-TH" smtClean="0"/>
              <a:t>22/06/61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3A56-E4B7-46F8-AE78-9E09B40CDA2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51375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1599-8E2F-4D07-8314-BC2307EE7C73}" type="datetimeFigureOut">
              <a:rPr lang="th-TH" smtClean="0"/>
              <a:t>22/06/61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3A56-E4B7-46F8-AE78-9E09B40CDA2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15762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1599-8E2F-4D07-8314-BC2307EE7C73}" type="datetimeFigureOut">
              <a:rPr lang="th-TH" smtClean="0"/>
              <a:t>22/06/61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3A56-E4B7-46F8-AE78-9E09B40CDA2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64968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1599-8E2F-4D07-8314-BC2307EE7C73}" type="datetimeFigureOut">
              <a:rPr lang="th-TH" smtClean="0"/>
              <a:t>22/06/61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3A56-E4B7-46F8-AE78-9E09B40CDA2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5037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1599-8E2F-4D07-8314-BC2307EE7C73}" type="datetimeFigureOut">
              <a:rPr lang="th-TH" smtClean="0"/>
              <a:t>22/06/61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3A56-E4B7-46F8-AE78-9E09B40CDA2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01634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1599-8E2F-4D07-8314-BC2307EE7C73}" type="datetimeFigureOut">
              <a:rPr lang="th-TH" smtClean="0"/>
              <a:t>22/06/61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3A56-E4B7-46F8-AE78-9E09B40CDA2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22611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1599-8E2F-4D07-8314-BC2307EE7C73}" type="datetimeFigureOut">
              <a:rPr lang="th-TH" smtClean="0"/>
              <a:t>22/06/61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3A56-E4B7-46F8-AE78-9E09B40CDA2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62593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1599-8E2F-4D07-8314-BC2307EE7C73}" type="datetimeFigureOut">
              <a:rPr lang="th-TH" smtClean="0"/>
              <a:t>22/06/61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3A56-E4B7-46F8-AE78-9E09B40CDA2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53923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1599-8E2F-4D07-8314-BC2307EE7C73}" type="datetimeFigureOut">
              <a:rPr lang="th-TH" smtClean="0"/>
              <a:t>22/06/61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3A56-E4B7-46F8-AE78-9E09B40CDA2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06281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1599-8E2F-4D07-8314-BC2307EE7C73}" type="datetimeFigureOut">
              <a:rPr lang="th-TH" smtClean="0"/>
              <a:t>22/06/61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3A56-E4B7-46F8-AE78-9E09B40CDA2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24850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1599-8E2F-4D07-8314-BC2307EE7C73}" type="datetimeFigureOut">
              <a:rPr lang="th-TH" smtClean="0"/>
              <a:t>22/06/61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3A56-E4B7-46F8-AE78-9E09B40CDA2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08246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A1599-8E2F-4D07-8314-BC2307EE7C73}" type="datetimeFigureOut">
              <a:rPr lang="th-TH" smtClean="0"/>
              <a:t>22/06/61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B3A56-E4B7-46F8-AE78-9E09B40CDA2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56878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4163" y="1829603"/>
            <a:ext cx="62075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Bioenergetics &amp; Metabolism</a:t>
            </a:r>
            <a:endParaRPr lang="th-TH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768630" y="2384775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transformation of free energy in living systems</a:t>
            </a:r>
            <a:endParaRPr lang="th-TH" dirty="0"/>
          </a:p>
        </p:txBody>
      </p:sp>
      <p:pic>
        <p:nvPicPr>
          <p:cNvPr id="1028" name="Picture 4" descr="ผลการค้นหารูปภาพสำหรับ gibb free ener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47089"/>
            <a:ext cx="8712968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44784" y="1201863"/>
            <a:ext cx="55803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 smtClean="0">
                <a:solidFill>
                  <a:srgbClr val="C00000"/>
                </a:solidFill>
              </a:rPr>
              <a:t>ชีวพลังงานศาสตร์และเมแทบอลิซึม</a:t>
            </a:r>
            <a:endParaRPr lang="th-TH" sz="40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72005" y="260648"/>
            <a:ext cx="15279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800" b="1" dirty="0" smtClean="0"/>
              <a:t>บทที่ </a:t>
            </a:r>
            <a:r>
              <a:rPr lang="en-US" sz="4800" b="1" dirty="0" smtClean="0"/>
              <a:t>1</a:t>
            </a:r>
            <a:endParaRPr lang="th-TH" sz="4800" b="1" dirty="0"/>
          </a:p>
        </p:txBody>
      </p:sp>
    </p:spTree>
    <p:extLst>
      <p:ext uri="{BB962C8B-B14F-4D97-AF65-F5344CB8AC3E}">
        <p14:creationId xmlns:p14="http://schemas.microsoft.com/office/powerpoint/2010/main" val="81707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2" y="287070"/>
            <a:ext cx="76493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/>
              <a:t>กระบวนการที่เกิดขึ้นได้เอง </a:t>
            </a:r>
            <a:r>
              <a:rPr lang="en-US" b="1" dirty="0" smtClean="0"/>
              <a:t>(spontaneous process)</a:t>
            </a:r>
            <a:endParaRPr lang="th-TH" b="1" dirty="0"/>
          </a:p>
        </p:txBody>
      </p:sp>
      <p:sp>
        <p:nvSpPr>
          <p:cNvPr id="6" name="Rectangle 5"/>
          <p:cNvSpPr/>
          <p:nvPr/>
        </p:nvSpPr>
        <p:spPr>
          <a:xfrm>
            <a:off x="417619" y="812540"/>
            <a:ext cx="77768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b="1" dirty="0" smtClean="0">
                <a:solidFill>
                  <a:srgbClr val="C00000"/>
                </a:solidFill>
              </a:rPr>
              <a:t>การที่น้ำไหลจากที่สูงลงสู่ที่ต่ำ </a:t>
            </a:r>
            <a:r>
              <a:rPr lang="th-TH" dirty="0" smtClean="0"/>
              <a:t>แต่น้ำพุ่งขึ้นสู่อากาศเองไม่ได้</a:t>
            </a:r>
          </a:p>
          <a:p>
            <a:endParaRPr lang="th-TH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b="1" dirty="0" smtClean="0">
                <a:solidFill>
                  <a:srgbClr val="C00000"/>
                </a:solidFill>
              </a:rPr>
              <a:t>การที่น้ำแข็งละลายเป็นน้ำ </a:t>
            </a:r>
            <a:r>
              <a:rPr lang="th-TH" dirty="0" smtClean="0"/>
              <a:t>และ</a:t>
            </a:r>
            <a:r>
              <a:rPr lang="th-TH" b="1" dirty="0" smtClean="0">
                <a:solidFill>
                  <a:srgbClr val="C00000"/>
                </a:solidFill>
              </a:rPr>
              <a:t>น้ำระเหยเป็นไอน้ำ</a:t>
            </a:r>
            <a:r>
              <a:rPr lang="th-TH" dirty="0" smtClean="0"/>
              <a:t>เป็นกระบวนการที่เกิดขึ้นได้เองที่อุณหภูมิห้อง แต่ไอน้ำไม่สามารถควบแน่นกลายเป็นน้ำ และน้ำก็ไม่สามารถเยือกแข็งเป็นน้ำแข็งได้เองที่อุณหภูมิห้อง</a:t>
            </a:r>
          </a:p>
          <a:p>
            <a:endParaRPr lang="th-TH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b="1" dirty="0" smtClean="0">
                <a:solidFill>
                  <a:srgbClr val="C00000"/>
                </a:solidFill>
              </a:rPr>
              <a:t>กระบวนการการเผาไหม้ของเชื้อเพลิงกับแก๊สออกซิเจนเป็นกระบวนการที่เกิดได้เองและได้คาร์บอนไดออกไซด์ เขม่า ควัน และไอน้ำเป็นผลิตภัณฑ์ </a:t>
            </a:r>
            <a:r>
              <a:rPr lang="th-TH" dirty="0" smtClean="0"/>
              <a:t>แต่สารผลิตภัณฑ์เหล่านี้ไม่สามารถรวมตัวกันกลับมาเป็นเชื้อเพลิง และแก๊สออกซิเจนได้อีก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6030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607" y="2564904"/>
            <a:ext cx="8820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 smtClean="0">
                <a:solidFill>
                  <a:srgbClr val="0070C0"/>
                </a:solidFill>
              </a:rPr>
              <a:t> เทอร์โมไดนามิกส์ช่วยให้สามารถทำนายได้ว่า </a:t>
            </a:r>
          </a:p>
          <a:p>
            <a:pPr algn="ctr"/>
            <a:r>
              <a:rPr lang="th-TH" b="1" dirty="0" smtClean="0">
                <a:solidFill>
                  <a:srgbClr val="0070C0"/>
                </a:solidFill>
              </a:rPr>
              <a:t>กระบวนการหนึ่งๆ จะเกิดขึ้นได้เองในทิศทางใด</a:t>
            </a:r>
            <a:endParaRPr lang="th-TH" b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7185" y="692696"/>
            <a:ext cx="87009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/>
              <a:t>กระบวนการที่เกิดขึ้นเองไม่ได้ภายใต้สภาวะที่กำหนด เรียกว่า กระบวนการที่เกิดขึ้นเองไม่ได้ </a:t>
            </a:r>
            <a:r>
              <a:rPr lang="en-US" b="1" dirty="0" smtClean="0"/>
              <a:t>(non-spontaneous process) 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3162317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262980"/>
            <a:ext cx="79928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0070C0"/>
                </a:solidFill>
              </a:rPr>
              <a:t>เอนทัลปีเป็นฟังก์ชันสภาวะ </a:t>
            </a:r>
            <a:r>
              <a:rPr lang="th-TH" dirty="0" smtClean="0"/>
              <a:t>การเปลี่ยนแปลงเอนทัลปีของการเปลี่ยนสถานะจากของแข็งเป็นแก๊สจึงไม่ขึ้นอยู่กับวิธีการเปลี่ยนสถานะ ดังนั้น การเปลี่ยนแปลงเอนทัลปีของการเปลี่ยนสถานะจากของแข็งเป็นแก๊สทั้งสองวิธีจึงมีค่าเท่ากัน และจะได้ว่า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∆</a:t>
            </a:r>
            <a:r>
              <a:rPr lang="en-US" dirty="0" smtClean="0"/>
              <a:t>H</a:t>
            </a:r>
            <a:r>
              <a:rPr lang="th-TH" dirty="0" smtClean="0"/>
              <a:t>การระเหิด  = </a:t>
            </a:r>
            <a:r>
              <a:rPr lang="en-US" dirty="0" smtClean="0">
                <a:latin typeface="Times New Roman"/>
                <a:cs typeface="Times New Roman"/>
              </a:rPr>
              <a:t>∆</a:t>
            </a:r>
            <a:r>
              <a:rPr lang="en-US" dirty="0" smtClean="0"/>
              <a:t>H</a:t>
            </a:r>
            <a:r>
              <a:rPr lang="th-TH" dirty="0" smtClean="0"/>
              <a:t>การหลอมเหลว  + </a:t>
            </a:r>
            <a:r>
              <a:rPr lang="en-US" dirty="0" smtClean="0">
                <a:latin typeface="Times New Roman"/>
                <a:cs typeface="Times New Roman"/>
              </a:rPr>
              <a:t>∆</a:t>
            </a:r>
            <a:r>
              <a:rPr lang="en-US" dirty="0" smtClean="0"/>
              <a:t>H</a:t>
            </a:r>
            <a:r>
              <a:rPr lang="th-TH" dirty="0" smtClean="0"/>
              <a:t>การระเหย</a:t>
            </a:r>
            <a:endParaRPr lang="th-TH" dirty="0"/>
          </a:p>
        </p:txBody>
      </p:sp>
      <p:sp>
        <p:nvSpPr>
          <p:cNvPr id="3" name="Rectangle 2"/>
          <p:cNvSpPr/>
          <p:nvPr/>
        </p:nvSpPr>
        <p:spPr>
          <a:xfrm>
            <a:off x="6732240" y="2792661"/>
            <a:ext cx="225475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0070C0"/>
                </a:solidFill>
              </a:rPr>
              <a:t>การเปลี่ยนแปลงเอนทัลปีกับการเปลี่ยนสถานะจากน้ำแข็งเป็นไอน้ำ </a:t>
            </a:r>
          </a:p>
          <a:p>
            <a:r>
              <a:rPr lang="th-TH" b="1" dirty="0" smtClean="0">
                <a:solidFill>
                  <a:srgbClr val="0070C0"/>
                </a:solidFill>
              </a:rPr>
              <a:t>(เมื่อความดันและอุณหภูมิคงที่)</a:t>
            </a:r>
            <a:endParaRPr lang="th-TH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0103" y="6065915"/>
            <a:ext cx="2015295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th-TH" b="1" dirty="0" smtClean="0"/>
              <a:t>น้ำแข็ง </a:t>
            </a:r>
            <a:r>
              <a:rPr lang="en-US" b="1" dirty="0" smtClean="0"/>
              <a:t>1 mole</a:t>
            </a:r>
            <a:endParaRPr lang="th-TH" b="1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617750" y="4928493"/>
            <a:ext cx="0" cy="102222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691855" y="4384661"/>
            <a:ext cx="1851789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th-TH" b="1" dirty="0" smtClean="0"/>
              <a:t>ไอน้ำ </a:t>
            </a:r>
            <a:r>
              <a:rPr lang="en-US" b="1" dirty="0" smtClean="0"/>
              <a:t>1 mole</a:t>
            </a:r>
            <a:endParaRPr lang="th-TH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85075" y="5024107"/>
            <a:ext cx="18806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400" b="1" dirty="0" smtClean="0"/>
              <a:t>ระเหิด</a:t>
            </a:r>
          </a:p>
          <a:p>
            <a:pPr algn="ctr"/>
            <a:r>
              <a:rPr lang="en-US" sz="2400" b="1" dirty="0" smtClean="0">
                <a:latin typeface="Times New Roman"/>
                <a:cs typeface="Times New Roman"/>
              </a:rPr>
              <a:t>∆</a:t>
            </a:r>
            <a:r>
              <a:rPr lang="en-US" sz="2400" b="1" dirty="0" smtClean="0"/>
              <a:t>H</a:t>
            </a:r>
            <a:r>
              <a:rPr lang="th-TH" sz="2400" b="1" dirty="0" smtClean="0"/>
              <a:t> </a:t>
            </a:r>
            <a:r>
              <a:rPr lang="en-US" sz="2400" b="1" dirty="0" smtClean="0"/>
              <a:t>= 50.01 kJ</a:t>
            </a:r>
            <a:endParaRPr lang="th-TH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65740" y="6032830"/>
            <a:ext cx="2015295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th-TH" b="1" dirty="0" smtClean="0"/>
              <a:t>น้ำแข็ง </a:t>
            </a:r>
            <a:r>
              <a:rPr lang="en-US" b="1" dirty="0" smtClean="0"/>
              <a:t>1 mole</a:t>
            </a:r>
            <a:endParaRPr lang="th-TH" b="1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273387" y="5200454"/>
            <a:ext cx="0" cy="71718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6054" y="3199448"/>
            <a:ext cx="1851789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th-TH" b="1" dirty="0" smtClean="0"/>
              <a:t>ไอน้ำ </a:t>
            </a:r>
            <a:r>
              <a:rPr lang="en-US" b="1" dirty="0" smtClean="0"/>
              <a:t>1 mole</a:t>
            </a:r>
            <a:endParaRPr lang="th-TH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435267" y="5143545"/>
            <a:ext cx="17251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400" b="1" dirty="0" smtClean="0"/>
              <a:t>หลอมเหลว</a:t>
            </a:r>
          </a:p>
          <a:p>
            <a:pPr algn="ctr"/>
            <a:r>
              <a:rPr lang="en-US" sz="2400" b="1" dirty="0" smtClean="0">
                <a:latin typeface="Times New Roman"/>
                <a:cs typeface="Times New Roman"/>
              </a:rPr>
              <a:t>∆</a:t>
            </a:r>
            <a:r>
              <a:rPr lang="en-US" sz="2400" b="1" dirty="0" smtClean="0"/>
              <a:t>H</a:t>
            </a:r>
            <a:r>
              <a:rPr lang="th-TH" sz="2400" b="1" dirty="0" smtClean="0"/>
              <a:t> </a:t>
            </a:r>
            <a:r>
              <a:rPr lang="en-US" sz="2400" b="1" dirty="0" smtClean="0"/>
              <a:t>= 6.01 kJ</a:t>
            </a:r>
            <a:endParaRPr lang="th-TH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80706" y="4613186"/>
            <a:ext cx="1582484" cy="52322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th-TH" b="1" dirty="0" smtClean="0"/>
              <a:t>น้ำ </a:t>
            </a:r>
            <a:r>
              <a:rPr lang="en-US" b="1" dirty="0" smtClean="0"/>
              <a:t>1 mole</a:t>
            </a:r>
            <a:endParaRPr lang="th-TH" b="1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307243" y="3836326"/>
            <a:ext cx="0" cy="71718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340713" y="3715991"/>
            <a:ext cx="18806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400" b="1" dirty="0" smtClean="0"/>
              <a:t>ระเหย</a:t>
            </a:r>
          </a:p>
          <a:p>
            <a:pPr algn="ctr"/>
            <a:r>
              <a:rPr lang="en-US" sz="2400" b="1" dirty="0" smtClean="0">
                <a:latin typeface="Times New Roman"/>
                <a:cs typeface="Times New Roman"/>
              </a:rPr>
              <a:t>∆</a:t>
            </a:r>
            <a:r>
              <a:rPr lang="en-US" sz="2400" b="1" dirty="0" smtClean="0"/>
              <a:t>H</a:t>
            </a:r>
            <a:r>
              <a:rPr lang="th-TH" sz="2400" b="1" dirty="0" smtClean="0"/>
              <a:t> </a:t>
            </a:r>
            <a:r>
              <a:rPr lang="en-US" sz="2400" b="1" dirty="0" smtClean="0"/>
              <a:t>= 44.00 kJ</a:t>
            </a:r>
            <a:endParaRPr lang="th-TH" sz="2400" b="1" dirty="0"/>
          </a:p>
        </p:txBody>
      </p:sp>
    </p:spTree>
    <p:extLst>
      <p:ext uri="{BB962C8B-B14F-4D97-AF65-F5344CB8AC3E}">
        <p14:creationId xmlns:p14="http://schemas.microsoft.com/office/powerpoint/2010/main" val="425096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91880" y="548680"/>
            <a:ext cx="19678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Entropy </a:t>
            </a:r>
            <a:endParaRPr lang="th-TH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467544" y="1340768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/>
              <a:t>เอนโทรปี </a:t>
            </a:r>
            <a:r>
              <a:rPr lang="en-US" dirty="0" smtClean="0"/>
              <a:t>(entropy) </a:t>
            </a:r>
            <a:r>
              <a:rPr lang="th-TH" dirty="0" smtClean="0"/>
              <a:t>คือ ปริมาณที่บอกถึง</a:t>
            </a:r>
            <a:r>
              <a:rPr lang="th-TH" b="1" dirty="0" smtClean="0">
                <a:solidFill>
                  <a:srgbClr val="FF0000"/>
                </a:solidFill>
              </a:rPr>
              <a:t>ความไม่เป็นระเบียบของระบบ </a:t>
            </a:r>
          </a:p>
          <a:p>
            <a:r>
              <a:rPr lang="th-TH" dirty="0" smtClean="0"/>
              <a:t>ยิ่งระบบมีความไม่เป็นระเบียบสูง เอนโทรปีก็จะยิ่งมีค่าสูง แต่ถ้าระบบมีความไม่เป็นระเบียบน้อย เอนโทรปีก็จะยิ่งมีค่าต่ำ</a:t>
            </a:r>
            <a:endParaRPr lang="th-TH" dirty="0"/>
          </a:p>
        </p:txBody>
      </p:sp>
      <p:pic>
        <p:nvPicPr>
          <p:cNvPr id="6" name="Picture 2" descr="ผลการค้นหารูปภาพสำหรับ entr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384" y="2921058"/>
            <a:ext cx="5678835" cy="358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800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59941"/>
            <a:ext cx="7771325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127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ผลการค้นหารูปภาพสำหรับ entr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2656"/>
            <a:ext cx="4990996" cy="575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2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45080"/>
            <a:ext cx="59055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958" y="4816477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When water freezes, its entropy decreases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which becomes particularly apparent in the formation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of a snowflake</a:t>
            </a:r>
            <a:endParaRPr lang="th-TH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98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6194" y="626898"/>
            <a:ext cx="830427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/>
              <a:t>ไม่มีวิธีที่จะหาเอนโทรปีสัมบูรณ์ </a:t>
            </a:r>
            <a:r>
              <a:rPr lang="en-US" dirty="0" smtClean="0"/>
              <a:t>(absolute entropy) </a:t>
            </a:r>
            <a:r>
              <a:rPr lang="th-TH" dirty="0" smtClean="0"/>
              <a:t>ของสสารใดๆ ได้</a:t>
            </a:r>
          </a:p>
          <a:p>
            <a:r>
              <a:rPr lang="th-TH" dirty="0" smtClean="0"/>
              <a:t>แต่จะใช้เอนโทรปีมาตรฐาน </a:t>
            </a:r>
            <a:r>
              <a:rPr lang="en-US" dirty="0" smtClean="0"/>
              <a:t>(standard entropy S</a:t>
            </a:r>
            <a:r>
              <a:rPr lang="en-US" baseline="30000" dirty="0" smtClean="0"/>
              <a:t>o</a:t>
            </a:r>
            <a:r>
              <a:rPr lang="en-US" dirty="0" smtClean="0"/>
              <a:t>) </a:t>
            </a:r>
            <a:r>
              <a:rPr lang="th-TH" dirty="0" smtClean="0"/>
              <a:t>เข้ามาช่วย โดยค่าของเอนโทรปีจะมีค่าขึ้นอยู่กับทั้งพลังงาน (เอนทัลปี </a:t>
            </a:r>
            <a:r>
              <a:rPr lang="en-US" dirty="0" smtClean="0"/>
              <a:t>Enthalpy</a:t>
            </a:r>
            <a:r>
              <a:rPr lang="th-TH" dirty="0" smtClean="0"/>
              <a:t> </a:t>
            </a:r>
            <a:r>
              <a:rPr lang="en-US" dirty="0" smtClean="0"/>
              <a:t>(H) </a:t>
            </a:r>
            <a:r>
              <a:rPr lang="th-TH" dirty="0" smtClean="0"/>
              <a:t>และอุณหภูมิ ดังความสัมพันธ์ในสมการ</a:t>
            </a:r>
            <a:endParaRPr lang="th-TH" dirty="0"/>
          </a:p>
        </p:txBody>
      </p:sp>
      <p:sp>
        <p:nvSpPr>
          <p:cNvPr id="5" name="Rectangle 4"/>
          <p:cNvSpPr/>
          <p:nvPr/>
        </p:nvSpPr>
        <p:spPr>
          <a:xfrm>
            <a:off x="516194" y="4579206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</a:t>
            </a:r>
            <a:r>
              <a:rPr lang="en-US" b="1" baseline="30000" dirty="0"/>
              <a:t>o</a:t>
            </a:r>
            <a:r>
              <a:rPr lang="en-US" dirty="0"/>
              <a:t>  </a:t>
            </a:r>
            <a:r>
              <a:rPr lang="th-TH" dirty="0"/>
              <a:t>หมายถึง เอนโทรปีที่ 1 </a:t>
            </a:r>
            <a:r>
              <a:rPr lang="en-US" dirty="0" err="1"/>
              <a:t>atm</a:t>
            </a:r>
            <a:r>
              <a:rPr lang="en-US" dirty="0"/>
              <a:t> </a:t>
            </a:r>
            <a:r>
              <a:rPr lang="th-TH" dirty="0"/>
              <a:t>และ 25 </a:t>
            </a:r>
            <a:r>
              <a:rPr lang="en-US" baseline="30000" dirty="0" err="1"/>
              <a:t>o</a:t>
            </a:r>
            <a:r>
              <a:rPr lang="en-US" dirty="0" err="1"/>
              <a:t>C</a:t>
            </a:r>
            <a:r>
              <a:rPr lang="en-US" dirty="0"/>
              <a:t> </a:t>
            </a:r>
            <a:r>
              <a:rPr lang="th-TH" dirty="0"/>
              <a:t>ซึ่งเอนโทรปีของทั้งธาตุและสารประกอบล้วนมีค่าเป็นบวก (</a:t>
            </a:r>
            <a:r>
              <a:rPr lang="en-US" dirty="0"/>
              <a:t>S</a:t>
            </a:r>
            <a:r>
              <a:rPr lang="en-US" baseline="30000" dirty="0"/>
              <a:t>o</a:t>
            </a:r>
            <a:r>
              <a:rPr lang="en-US" dirty="0"/>
              <a:t> &gt; 0)</a:t>
            </a:r>
            <a:endParaRPr lang="th-TH" dirty="0"/>
          </a:p>
        </p:txBody>
      </p:sp>
      <p:sp>
        <p:nvSpPr>
          <p:cNvPr id="6" name="Rectangle 5"/>
          <p:cNvSpPr/>
          <p:nvPr/>
        </p:nvSpPr>
        <p:spPr>
          <a:xfrm>
            <a:off x="3131840" y="3068960"/>
            <a:ext cx="19479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∆</a:t>
            </a:r>
            <a:r>
              <a:rPr lang="en-US" dirty="0" smtClean="0"/>
              <a:t>S = - </a:t>
            </a:r>
            <a:r>
              <a:rPr lang="en-US" dirty="0" smtClean="0">
                <a:latin typeface="Times New Roman"/>
                <a:cs typeface="Times New Roman"/>
              </a:rPr>
              <a:t>∆</a:t>
            </a:r>
            <a:r>
              <a:rPr lang="en-US" dirty="0" smtClean="0"/>
              <a:t>H/ T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9958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99592" y="332656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0070C0"/>
                </a:solidFill>
              </a:rPr>
              <a:t>พลังงานอิสระกิบส์ </a:t>
            </a:r>
            <a:r>
              <a:rPr lang="en-US" sz="4000" b="1" dirty="0" smtClean="0">
                <a:solidFill>
                  <a:srgbClr val="0070C0"/>
                </a:solidFill>
              </a:rPr>
              <a:t>(Gibbs free energy)</a:t>
            </a:r>
            <a:endParaRPr lang="th-TH" sz="4000" b="1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1412776"/>
            <a:ext cx="813690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/>
              <a:t>จาก</a:t>
            </a:r>
            <a:r>
              <a:rPr lang="th-TH" dirty="0"/>
              <a:t>กฎข้อที่สองของเทอร์โมไดนามิกส์ทำ</a:t>
            </a:r>
            <a:r>
              <a:rPr lang="th-TH" dirty="0" smtClean="0"/>
              <a:t>ให้ทราบ</a:t>
            </a:r>
            <a:r>
              <a:rPr lang="th-TH" dirty="0"/>
              <a:t>ว่า ปฏิกิริยาที่จะเกิดขึ้นได้เองจะต้องทำให้เอนโทรปีของจักรวาลเพิ่มขึ้น </a:t>
            </a:r>
            <a:r>
              <a:rPr lang="en-US" dirty="0"/>
              <a:t>(</a:t>
            </a:r>
            <a:r>
              <a:rPr lang="en-US" dirty="0" smtClean="0">
                <a:latin typeface="Times New Roman"/>
                <a:cs typeface="Times New Roman"/>
              </a:rPr>
              <a:t>∆</a:t>
            </a:r>
            <a:r>
              <a:rPr lang="en-US" dirty="0" err="1" smtClean="0"/>
              <a:t>S</a:t>
            </a:r>
            <a:r>
              <a:rPr lang="en-US" baseline="-25000" dirty="0" err="1" smtClean="0"/>
              <a:t>univ</a:t>
            </a:r>
            <a:r>
              <a:rPr lang="en-US" dirty="0"/>
              <a:t> &gt; 0) </a:t>
            </a:r>
            <a:endParaRPr lang="th-TH" dirty="0" smtClean="0"/>
          </a:p>
          <a:p>
            <a:endParaRPr lang="th-TH" dirty="0"/>
          </a:p>
          <a:p>
            <a:r>
              <a:rPr lang="th-TH" dirty="0" smtClean="0"/>
              <a:t>ถ้า</a:t>
            </a:r>
            <a:r>
              <a:rPr lang="th-TH" dirty="0"/>
              <a:t>ต้องการทราบค่า </a:t>
            </a:r>
            <a:r>
              <a:rPr lang="en-US" dirty="0" smtClean="0">
                <a:latin typeface="Times New Roman"/>
                <a:cs typeface="Times New Roman"/>
              </a:rPr>
              <a:t> ∆</a:t>
            </a:r>
            <a:r>
              <a:rPr lang="en-US" dirty="0" err="1" smtClean="0"/>
              <a:t>S</a:t>
            </a:r>
            <a:r>
              <a:rPr lang="en-US" baseline="-25000" dirty="0" err="1" smtClean="0"/>
              <a:t>univ</a:t>
            </a:r>
            <a:r>
              <a:rPr lang="en-US" dirty="0"/>
              <a:t> </a:t>
            </a:r>
            <a:r>
              <a:rPr lang="th-TH" dirty="0"/>
              <a:t>ต้องคำนวณทั้ง </a:t>
            </a:r>
            <a:r>
              <a:rPr lang="en-US" dirty="0" smtClean="0">
                <a:latin typeface="Times New Roman"/>
                <a:cs typeface="Times New Roman"/>
              </a:rPr>
              <a:t> ∆</a:t>
            </a:r>
            <a:r>
              <a:rPr lang="en-US" dirty="0" err="1" smtClean="0"/>
              <a:t>S</a:t>
            </a:r>
            <a:r>
              <a:rPr lang="en-US" baseline="-25000" dirty="0" err="1" smtClean="0"/>
              <a:t>sys</a:t>
            </a:r>
            <a:r>
              <a:rPr lang="en-US" dirty="0"/>
              <a:t> </a:t>
            </a:r>
            <a:r>
              <a:rPr lang="th-TH" dirty="0"/>
              <a:t>และ </a:t>
            </a:r>
            <a:r>
              <a:rPr lang="en-US" dirty="0" smtClean="0">
                <a:latin typeface="Times New Roman"/>
                <a:cs typeface="Times New Roman"/>
              </a:rPr>
              <a:t> ∆</a:t>
            </a:r>
            <a:r>
              <a:rPr lang="en-US" dirty="0" err="1" smtClean="0"/>
              <a:t>S</a:t>
            </a:r>
            <a:r>
              <a:rPr lang="en-US" baseline="-25000" dirty="0" err="1" smtClean="0"/>
              <a:t>surr</a:t>
            </a:r>
            <a:r>
              <a:rPr lang="en-US" dirty="0"/>
              <a:t> </a:t>
            </a:r>
            <a:r>
              <a:rPr lang="th-TH" dirty="0"/>
              <a:t>แต่เนื่องจากค่า </a:t>
            </a:r>
            <a:r>
              <a:rPr lang="en-US" dirty="0" smtClean="0">
                <a:latin typeface="Times New Roman"/>
                <a:cs typeface="Times New Roman"/>
              </a:rPr>
              <a:t> ∆</a:t>
            </a:r>
            <a:r>
              <a:rPr lang="en-US" dirty="0" err="1" smtClean="0"/>
              <a:t>S</a:t>
            </a:r>
            <a:r>
              <a:rPr lang="en-US" baseline="-25000" dirty="0" err="1" smtClean="0"/>
              <a:t>surr</a:t>
            </a:r>
            <a:r>
              <a:rPr lang="en-US" dirty="0"/>
              <a:t> </a:t>
            </a:r>
            <a:r>
              <a:rPr lang="th-TH" dirty="0"/>
              <a:t>นั้นมักคำนวณได้ยาก </a:t>
            </a:r>
            <a:endParaRPr lang="th-TH" dirty="0" smtClean="0"/>
          </a:p>
          <a:p>
            <a:endParaRPr lang="th-TH" dirty="0"/>
          </a:p>
          <a:p>
            <a:r>
              <a:rPr lang="th-TH" dirty="0" smtClean="0"/>
              <a:t>จึง</a:t>
            </a:r>
            <a:r>
              <a:rPr lang="th-TH" dirty="0"/>
              <a:t>นิยมใช้ฟังก์ชันอีกชนิดหนึ่งซึ่งพิจารณาได้จากระบบเพียงอย่าง</a:t>
            </a:r>
            <a:r>
              <a:rPr lang="th-TH" dirty="0" smtClean="0"/>
              <a:t>เดียว นั่นคือ</a:t>
            </a:r>
          </a:p>
          <a:p>
            <a:r>
              <a:rPr lang="th-TH" sz="3600" b="1" dirty="0" smtClean="0">
                <a:solidFill>
                  <a:srgbClr val="7030A0"/>
                </a:solidFill>
              </a:rPr>
              <a:t>พลังงานอิสระกิบส์ </a:t>
            </a:r>
            <a:endParaRPr lang="th-TH" sz="3600" dirty="0" smtClean="0">
              <a:solidFill>
                <a:srgbClr val="7030A0"/>
              </a:solidFill>
            </a:endParaRPr>
          </a:p>
          <a:p>
            <a:endParaRPr lang="th-TH" dirty="0"/>
          </a:p>
        </p:txBody>
      </p:sp>
      <p:sp>
        <p:nvSpPr>
          <p:cNvPr id="5" name="Rectangle 4"/>
          <p:cNvSpPr/>
          <p:nvPr/>
        </p:nvSpPr>
        <p:spPr>
          <a:xfrm>
            <a:off x="2427378" y="5482751"/>
            <a:ext cx="44855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rgbClr val="7030A0"/>
                </a:solidFill>
                <a:latin typeface="Times New Roman"/>
                <a:cs typeface="Times New Roman"/>
              </a:rPr>
              <a:t>∆</a:t>
            </a:r>
            <a:r>
              <a:rPr lang="en-US" sz="4800" b="1" dirty="0" smtClean="0">
                <a:solidFill>
                  <a:srgbClr val="7030A0"/>
                </a:solidFill>
              </a:rPr>
              <a:t>G</a:t>
            </a:r>
            <a:r>
              <a:rPr lang="en-US" sz="4800" b="1" dirty="0">
                <a:solidFill>
                  <a:srgbClr val="7030A0"/>
                </a:solidFill>
              </a:rPr>
              <a:t>  =  </a:t>
            </a:r>
            <a:r>
              <a:rPr lang="en-US" sz="4800" dirty="0" smtClean="0">
                <a:solidFill>
                  <a:srgbClr val="7030A0"/>
                </a:solidFill>
                <a:latin typeface="Times New Roman"/>
                <a:cs typeface="Times New Roman"/>
              </a:rPr>
              <a:t> ∆</a:t>
            </a:r>
            <a:r>
              <a:rPr lang="en-US" sz="4800" b="1" dirty="0" smtClean="0">
                <a:solidFill>
                  <a:srgbClr val="7030A0"/>
                </a:solidFill>
              </a:rPr>
              <a:t>H </a:t>
            </a:r>
            <a:r>
              <a:rPr lang="en-US" sz="4800" b="1" dirty="0">
                <a:solidFill>
                  <a:srgbClr val="7030A0"/>
                </a:solidFill>
              </a:rPr>
              <a:t>- </a:t>
            </a:r>
            <a:r>
              <a:rPr lang="en-US" sz="4800" b="1" dirty="0" smtClean="0">
                <a:solidFill>
                  <a:srgbClr val="7030A0"/>
                </a:solidFill>
              </a:rPr>
              <a:t>T</a:t>
            </a:r>
            <a:r>
              <a:rPr lang="en-US" sz="4800" dirty="0" smtClean="0">
                <a:solidFill>
                  <a:srgbClr val="7030A0"/>
                </a:solidFill>
                <a:latin typeface="Times New Roman"/>
                <a:cs typeface="Times New Roman"/>
              </a:rPr>
              <a:t> ∆</a:t>
            </a:r>
            <a:r>
              <a:rPr lang="en-US" sz="4800" b="1" dirty="0" smtClean="0">
                <a:solidFill>
                  <a:srgbClr val="7030A0"/>
                </a:solidFill>
              </a:rPr>
              <a:t>S</a:t>
            </a:r>
            <a:endParaRPr lang="th-TH" sz="4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02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92956"/>
            <a:ext cx="6267019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3025" y="260648"/>
            <a:ext cx="4100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/>
              <a:t>สำหรับกระบวนการที่เกิดขึ้นได้เอง  ได้แก่</a:t>
            </a:r>
            <a:endParaRPr lang="th-TH" dirty="0"/>
          </a:p>
        </p:txBody>
      </p:sp>
      <p:sp>
        <p:nvSpPr>
          <p:cNvPr id="4" name="Rectangle 3"/>
          <p:cNvSpPr/>
          <p:nvPr/>
        </p:nvSpPr>
        <p:spPr>
          <a:xfrm>
            <a:off x="107504" y="3717032"/>
            <a:ext cx="903649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/>
              <a:t>สม</a:t>
            </a:r>
            <a:r>
              <a:rPr lang="th-TH" dirty="0" smtClean="0"/>
              <a:t>การเหล่านี้บ</a:t>
            </a:r>
            <a:r>
              <a:rPr lang="th-TH" dirty="0"/>
              <a:t>อกให้ทราบว่า </a:t>
            </a:r>
            <a:endParaRPr lang="th-TH" dirty="0" smtClean="0"/>
          </a:p>
          <a:p>
            <a:r>
              <a:rPr lang="th-TH" dirty="0" smtClean="0"/>
              <a:t>สำหรับ</a:t>
            </a:r>
            <a:r>
              <a:rPr lang="th-TH" dirty="0"/>
              <a:t>กระบวนการที่เกิดขึ้นที่อุณหภูมิ </a:t>
            </a:r>
            <a:r>
              <a:rPr lang="en-US" dirty="0"/>
              <a:t>T </a:t>
            </a:r>
            <a:r>
              <a:rPr lang="th-TH" dirty="0"/>
              <a:t>ถ้าเอนทัลปีและเอนโทรปีของระบบเปลี่ยนไปในทิศทางที่ทำให้ </a:t>
            </a:r>
            <a:r>
              <a:rPr lang="en-US" dirty="0" smtClean="0">
                <a:latin typeface="Times New Roman"/>
                <a:cs typeface="Times New Roman"/>
              </a:rPr>
              <a:t> ∆</a:t>
            </a:r>
            <a:r>
              <a:rPr lang="en-US" dirty="0" err="1" smtClean="0"/>
              <a:t>H</a:t>
            </a:r>
            <a:r>
              <a:rPr lang="en-US" baseline="-25000" dirty="0" err="1" smtClean="0"/>
              <a:t>sys</a:t>
            </a:r>
            <a:r>
              <a:rPr lang="en-US" dirty="0"/>
              <a:t> - </a:t>
            </a:r>
            <a:r>
              <a:rPr lang="en-US" dirty="0" smtClean="0"/>
              <a:t>T</a:t>
            </a:r>
            <a:r>
              <a:rPr lang="en-US" dirty="0" smtClean="0">
                <a:latin typeface="Times New Roman"/>
                <a:cs typeface="Times New Roman"/>
              </a:rPr>
              <a:t> ∆</a:t>
            </a:r>
            <a:r>
              <a:rPr lang="en-US" dirty="0" err="1" smtClean="0"/>
              <a:t>S</a:t>
            </a:r>
            <a:r>
              <a:rPr lang="en-US" baseline="-25000" dirty="0" err="1" smtClean="0"/>
              <a:t>sys</a:t>
            </a:r>
            <a:r>
              <a:rPr lang="en-US" dirty="0"/>
              <a:t> </a:t>
            </a:r>
            <a:r>
              <a:rPr lang="th-TH" dirty="0"/>
              <a:t>มีค่าน้อยกว่าศูนย์</a:t>
            </a:r>
            <a:r>
              <a:rPr lang="th-TH" dirty="0" smtClean="0"/>
              <a:t>แล้ว</a:t>
            </a:r>
          </a:p>
          <a:p>
            <a:r>
              <a:rPr lang="th-TH" b="1" dirty="0" smtClean="0">
                <a:solidFill>
                  <a:srgbClr val="FF0000"/>
                </a:solidFill>
              </a:rPr>
              <a:t>กระบวนการ</a:t>
            </a:r>
            <a:r>
              <a:rPr lang="th-TH" b="1" dirty="0">
                <a:solidFill>
                  <a:srgbClr val="FF0000"/>
                </a:solidFill>
              </a:rPr>
              <a:t>นั้นจะต้องเกิดขึ้นได้เอง </a:t>
            </a:r>
            <a:endParaRPr lang="th-TH" b="1" dirty="0" smtClean="0">
              <a:solidFill>
                <a:srgbClr val="FF0000"/>
              </a:solidFill>
            </a:endParaRPr>
          </a:p>
          <a:p>
            <a:r>
              <a:rPr lang="th-TH" dirty="0" smtClean="0"/>
              <a:t>และ</a:t>
            </a:r>
            <a:r>
              <a:rPr lang="th-TH" dirty="0"/>
              <a:t>เราเรียกฟังก์ชันใหม่นี้ว่า </a:t>
            </a:r>
            <a:r>
              <a:rPr lang="th-TH" b="1" dirty="0"/>
              <a:t>พลังงานอิสระกิบส์ </a:t>
            </a:r>
            <a:r>
              <a:rPr lang="en-US" b="1" dirty="0" smtClean="0"/>
              <a:t>(Gibbs </a:t>
            </a:r>
            <a:r>
              <a:rPr lang="en-US" b="1" dirty="0"/>
              <a:t>free energy)</a:t>
            </a:r>
            <a:r>
              <a:rPr lang="en-US" dirty="0"/>
              <a:t> </a:t>
            </a:r>
            <a:endParaRPr lang="th-TH" dirty="0" smtClean="0"/>
          </a:p>
          <a:p>
            <a:r>
              <a:rPr lang="th-TH" dirty="0" smtClean="0"/>
              <a:t>โดย</a:t>
            </a:r>
            <a:r>
              <a:rPr lang="th-TH" dirty="0"/>
              <a:t> </a:t>
            </a:r>
            <a:r>
              <a:rPr lang="en-US" b="1" dirty="0"/>
              <a:t>G = H - TS </a:t>
            </a:r>
            <a:r>
              <a:rPr lang="th-TH" b="1" dirty="0"/>
              <a:t>เมื่อกระบวนการนั้นเป็นกระบวนการอุณหภูมิคงที่ </a:t>
            </a:r>
            <a:r>
              <a:rPr lang="en-US" b="1" dirty="0" smtClean="0"/>
              <a:t>(isothermal </a:t>
            </a:r>
            <a:r>
              <a:rPr lang="en-US" b="1" dirty="0"/>
              <a:t>process)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12023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7784" y="255825"/>
            <a:ext cx="385874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4000" b="1" dirty="0" smtClean="0"/>
              <a:t>อุณหพลศาสตร์</a:t>
            </a:r>
          </a:p>
          <a:p>
            <a:pPr algn="ctr"/>
            <a:r>
              <a:rPr lang="en-US" sz="4000" b="1" dirty="0" smtClean="0"/>
              <a:t>Thermodynamics</a:t>
            </a:r>
            <a:endParaRPr lang="th-TH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452702" y="1772815"/>
            <a:ext cx="82089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/>
              <a:t> เป็นสาขาของฟิสิกส์ ที่ศึกษาความสัมพันธ์เกี่ยวกับ ความร้อน อุณหภูมิ งาน และพลังงาน ในช่วงแรกการศึกษาอุณหพลศาสตร์เกิดจากการศึกษาเรื่องเครื่องจักรความร้อน ต่อมาในภายหลัง นักวิทยาศาสตร์ได้ตระหนักว่า อุณหพลศาสตร์ครอบคลุมถึงกระบวนการการเปลี่ยนแปลงมหาศาล ทั้งสิ่งมีชีวิตและสิ่งไม่มีชีวิต ทั้งในโลกตลอดจนทั้งจักรวาล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4549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0045" y="1383678"/>
            <a:ext cx="7992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/>
              <a:t>จะเห็นได้ว่าปริมาณทั้งหมด </a:t>
            </a:r>
            <a:r>
              <a:rPr lang="en-US" dirty="0" smtClean="0"/>
              <a:t>(H</a:t>
            </a:r>
            <a:r>
              <a:rPr lang="en-US" dirty="0"/>
              <a:t>, T </a:t>
            </a:r>
            <a:r>
              <a:rPr lang="th-TH" dirty="0"/>
              <a:t>และ </a:t>
            </a:r>
            <a:r>
              <a:rPr lang="en-US" dirty="0"/>
              <a:t>S) </a:t>
            </a:r>
            <a:r>
              <a:rPr lang="th-TH" dirty="0"/>
              <a:t>เป็นสมบัติของระบบ ดังนั้น </a:t>
            </a:r>
            <a:r>
              <a:rPr lang="en-US" dirty="0"/>
              <a:t>G </a:t>
            </a:r>
            <a:r>
              <a:rPr lang="th-TH" dirty="0"/>
              <a:t>ก็ต้องเป็นฟังก์ชันสภาวะและมีหน่วยเป็น</a:t>
            </a:r>
            <a:r>
              <a:rPr lang="th-TH" dirty="0" smtClean="0"/>
              <a:t>พลังงาน ซึ่ง</a:t>
            </a:r>
            <a:r>
              <a:rPr lang="th-TH" dirty="0"/>
              <a:t>การเปลี่ยนแปลงพลังงานอิสระกิบส์ของระบบ </a:t>
            </a:r>
            <a:r>
              <a:rPr lang="en-US" dirty="0" smtClean="0"/>
              <a:t>(</a:t>
            </a:r>
            <a:r>
              <a:rPr lang="en-US" dirty="0" smtClean="0">
                <a:latin typeface="Times New Roman"/>
                <a:cs typeface="Times New Roman"/>
              </a:rPr>
              <a:t>∆</a:t>
            </a:r>
            <a:r>
              <a:rPr lang="en-US" dirty="0" smtClean="0"/>
              <a:t>G</a:t>
            </a:r>
            <a:r>
              <a:rPr lang="en-US" dirty="0"/>
              <a:t>) </a:t>
            </a:r>
            <a:r>
              <a:rPr lang="th-TH" dirty="0"/>
              <a:t>ในกระบวนการที่อุณหภูมิคงที่ คือ</a:t>
            </a:r>
          </a:p>
        </p:txBody>
      </p:sp>
      <p:sp>
        <p:nvSpPr>
          <p:cNvPr id="3" name="Rectangle 2"/>
          <p:cNvSpPr/>
          <p:nvPr/>
        </p:nvSpPr>
        <p:spPr>
          <a:xfrm>
            <a:off x="2267744" y="3284984"/>
            <a:ext cx="41777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rgbClr val="7030A0"/>
                </a:solidFill>
                <a:latin typeface="Times New Roman"/>
                <a:cs typeface="Times New Roman"/>
              </a:rPr>
              <a:t>∆</a:t>
            </a:r>
            <a:r>
              <a:rPr lang="en-US" sz="4800" b="1" dirty="0" smtClean="0">
                <a:solidFill>
                  <a:srgbClr val="7030A0"/>
                </a:solidFill>
              </a:rPr>
              <a:t>G</a:t>
            </a:r>
            <a:r>
              <a:rPr lang="en-US" sz="4800" b="1" dirty="0">
                <a:solidFill>
                  <a:srgbClr val="7030A0"/>
                </a:solidFill>
              </a:rPr>
              <a:t>  =  </a:t>
            </a:r>
            <a:r>
              <a:rPr lang="en-US" sz="4800" dirty="0" smtClean="0">
                <a:solidFill>
                  <a:srgbClr val="7030A0"/>
                </a:solidFill>
                <a:latin typeface="Times New Roman"/>
                <a:cs typeface="Times New Roman"/>
              </a:rPr>
              <a:t> ∆</a:t>
            </a:r>
            <a:r>
              <a:rPr lang="en-US" sz="4800" b="1" dirty="0" smtClean="0">
                <a:solidFill>
                  <a:srgbClr val="7030A0"/>
                </a:solidFill>
              </a:rPr>
              <a:t>H </a:t>
            </a:r>
            <a:r>
              <a:rPr lang="en-US" sz="4800" b="1" dirty="0">
                <a:solidFill>
                  <a:srgbClr val="7030A0"/>
                </a:solidFill>
              </a:rPr>
              <a:t>- </a:t>
            </a:r>
            <a:r>
              <a:rPr lang="en-US" sz="4800" b="1" dirty="0" smtClean="0">
                <a:solidFill>
                  <a:srgbClr val="7030A0"/>
                </a:solidFill>
              </a:rPr>
              <a:t>T</a:t>
            </a:r>
            <a:r>
              <a:rPr lang="en-US" sz="4800" dirty="0" smtClean="0">
                <a:solidFill>
                  <a:srgbClr val="7030A0"/>
                </a:solidFill>
                <a:latin typeface="Times New Roman"/>
                <a:cs typeface="Times New Roman"/>
              </a:rPr>
              <a:t>∆</a:t>
            </a:r>
            <a:r>
              <a:rPr lang="en-US" sz="4800" b="1" dirty="0" smtClean="0">
                <a:solidFill>
                  <a:srgbClr val="7030A0"/>
                </a:solidFill>
              </a:rPr>
              <a:t>S</a:t>
            </a:r>
            <a:endParaRPr lang="th-TH" sz="4800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2062" y="332656"/>
            <a:ext cx="21288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∆</a:t>
            </a:r>
            <a:r>
              <a:rPr lang="en-US" dirty="0" err="1" smtClean="0"/>
              <a:t>H</a:t>
            </a:r>
            <a:r>
              <a:rPr lang="en-US" baseline="-25000" dirty="0" err="1" smtClean="0"/>
              <a:t>sys</a:t>
            </a:r>
            <a:r>
              <a:rPr lang="en-US" dirty="0" smtClean="0"/>
              <a:t> - T</a:t>
            </a:r>
            <a:r>
              <a:rPr lang="en-US" dirty="0" smtClean="0">
                <a:latin typeface="Times New Roman"/>
                <a:cs typeface="Times New Roman"/>
              </a:rPr>
              <a:t> ∆</a:t>
            </a:r>
            <a:r>
              <a:rPr lang="en-US" dirty="0" err="1" smtClean="0"/>
              <a:t>S</a:t>
            </a:r>
            <a:r>
              <a:rPr lang="en-US" baseline="-25000" dirty="0" err="1" smtClean="0"/>
              <a:t>sys</a:t>
            </a:r>
            <a:endParaRPr lang="th-TH" dirty="0"/>
          </a:p>
        </p:txBody>
      </p:sp>
      <p:sp>
        <p:nvSpPr>
          <p:cNvPr id="5" name="Rectangle 4"/>
          <p:cNvSpPr/>
          <p:nvPr/>
        </p:nvSpPr>
        <p:spPr>
          <a:xfrm>
            <a:off x="1003865" y="4221088"/>
            <a:ext cx="773240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  </a:t>
            </a:r>
            <a:r>
              <a:rPr lang="en-US" dirty="0" smtClean="0">
                <a:latin typeface="Times New Roman"/>
                <a:cs typeface="Times New Roman"/>
              </a:rPr>
              <a:t>∆</a:t>
            </a:r>
            <a:r>
              <a:rPr lang="en-US" dirty="0" smtClean="0"/>
              <a:t>G </a:t>
            </a:r>
            <a:r>
              <a:rPr lang="en-US" dirty="0"/>
              <a:t>&lt; 0   </a:t>
            </a:r>
            <a:r>
              <a:rPr lang="th-TH" dirty="0"/>
              <a:t>ปฏิกิริยาเกิดขึ้นได้เองในทิศทางไปข้างหน้า</a:t>
            </a:r>
            <a:br>
              <a:rPr lang="th-TH" dirty="0"/>
            </a:br>
            <a:r>
              <a:rPr lang="th-TH" dirty="0"/>
              <a:t>   </a:t>
            </a:r>
            <a:r>
              <a:rPr lang="en-US" dirty="0" smtClean="0">
                <a:latin typeface="Times New Roman"/>
                <a:cs typeface="Times New Roman"/>
              </a:rPr>
              <a:t>  ∆</a:t>
            </a:r>
            <a:r>
              <a:rPr lang="en-US" dirty="0" smtClean="0"/>
              <a:t>G </a:t>
            </a:r>
            <a:r>
              <a:rPr lang="en-US" dirty="0"/>
              <a:t>&gt; 0   </a:t>
            </a:r>
            <a:r>
              <a:rPr lang="th-TH" dirty="0"/>
              <a:t>ปฏิกิริยาเกิดขึ้นเองไม่ได้ แต่จะเกิดได้เองในทิศทางย้อนกลับ</a:t>
            </a:r>
            <a:br>
              <a:rPr lang="th-TH" dirty="0"/>
            </a:br>
            <a:r>
              <a:rPr lang="th-TH" dirty="0"/>
              <a:t>    </a:t>
            </a:r>
            <a:r>
              <a:rPr lang="en-US" dirty="0" smtClean="0">
                <a:latin typeface="Times New Roman"/>
                <a:cs typeface="Times New Roman"/>
              </a:rPr>
              <a:t> ∆</a:t>
            </a:r>
            <a:r>
              <a:rPr lang="en-US" dirty="0" smtClean="0"/>
              <a:t>G </a:t>
            </a:r>
            <a:r>
              <a:rPr lang="en-US" dirty="0"/>
              <a:t>= 0   </a:t>
            </a:r>
            <a:r>
              <a:rPr lang="th-TH" dirty="0"/>
              <a:t>ระบบอยู่ในสมดุล ไม่เกิดการเปลี่ยนแปลง</a:t>
            </a:r>
          </a:p>
          <a:p>
            <a:r>
              <a:rPr lang="th-TH" dirty="0" smtClean="0"/>
              <a:t/>
            </a:r>
            <a:br>
              <a:rPr lang="th-TH" dirty="0" smtClean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12023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>
            <a:off x="3085578" y="1700808"/>
            <a:ext cx="7089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55576" y="1023844"/>
            <a:ext cx="8234947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G </a:t>
            </a:r>
            <a:r>
              <a:rPr lang="th-TH" dirty="0" smtClean="0"/>
              <a:t>คือปริมาณพลังงานที่สามารถทำงานได้ อิสระที่ปล่อยออกมาเมื่อปฏิกิริยา</a:t>
            </a:r>
          </a:p>
          <a:p>
            <a:r>
              <a:rPr lang="th-TH" dirty="0"/>
              <a:t> </a:t>
            </a:r>
            <a:r>
              <a:rPr lang="th-TH" dirty="0" smtClean="0"/>
              <a:t>       ดำเนินไปจาก   </a:t>
            </a:r>
            <a:r>
              <a:rPr lang="en-US" dirty="0" smtClean="0"/>
              <a:t>S           P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dirty="0" smtClean="0"/>
              <a:t>กล่าวได้ว่า เมื่อระบบเปลี่ยนแปลงจากสถานะที่มีพลังงานสูงอิสระกว่าไปสู่</a:t>
            </a:r>
          </a:p>
          <a:p>
            <a:r>
              <a:rPr lang="th-TH" dirty="0"/>
              <a:t> </a:t>
            </a:r>
            <a:r>
              <a:rPr lang="th-TH" dirty="0" smtClean="0"/>
              <a:t>      สถานะที่มีพลังงานอิสระต่ำกว่า ทำให้ผลต่างของพลังงานอิสระ </a:t>
            </a:r>
            <a:r>
              <a:rPr lang="en-US" dirty="0" smtClean="0">
                <a:latin typeface="Times New Roman"/>
                <a:cs typeface="Times New Roman"/>
              </a:rPr>
              <a:t>∆</a:t>
            </a:r>
            <a:r>
              <a:rPr lang="en-US" dirty="0" smtClean="0"/>
              <a:t>G</a:t>
            </a:r>
            <a:r>
              <a:rPr lang="th-TH" dirty="0" smtClean="0"/>
              <a:t> ของ</a:t>
            </a:r>
          </a:p>
          <a:p>
            <a:r>
              <a:rPr lang="th-TH" dirty="0"/>
              <a:t> </a:t>
            </a:r>
            <a:r>
              <a:rPr lang="th-TH" dirty="0" smtClean="0"/>
              <a:t>       ปฏิกิริยาเป็น ลบ  เรียกปฏิกิริยาที่ให้พลังงานอิสระออกมาว่า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exergonic reaction</a:t>
            </a:r>
          </a:p>
          <a:p>
            <a:endParaRPr lang="en-US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dirty="0" smtClean="0"/>
              <a:t>กรณีที่ปฏิกิริยามี </a:t>
            </a:r>
            <a:r>
              <a:rPr lang="en-US" dirty="0">
                <a:latin typeface="Times New Roman"/>
                <a:cs typeface="Times New Roman"/>
              </a:rPr>
              <a:t>∆</a:t>
            </a:r>
            <a:r>
              <a:rPr lang="en-US" dirty="0"/>
              <a:t>G</a:t>
            </a:r>
            <a:r>
              <a:rPr lang="th-TH" dirty="0"/>
              <a:t> </a:t>
            </a:r>
            <a:r>
              <a:rPr lang="th-TH" dirty="0" smtClean="0"/>
              <a:t>เป็น บวก หมายความว่า หากปฏิกิริยาทจะเกิดในทิศทาง</a:t>
            </a:r>
          </a:p>
          <a:p>
            <a:r>
              <a:rPr lang="th-TH" dirty="0" smtClean="0"/>
              <a:t>       จาก </a:t>
            </a:r>
            <a:r>
              <a:rPr lang="en-US" dirty="0"/>
              <a:t>S           </a:t>
            </a:r>
            <a:r>
              <a:rPr lang="en-US" dirty="0" smtClean="0"/>
              <a:t>P </a:t>
            </a:r>
            <a:r>
              <a:rPr lang="th-TH" dirty="0" smtClean="0"/>
              <a:t>ได้ จะต้องให้พลังงานอิสระเข้าไปในระบบ เรียกว่า </a:t>
            </a:r>
            <a:endParaRPr lang="en-US" dirty="0"/>
          </a:p>
          <a:p>
            <a:r>
              <a:rPr lang="en-US" dirty="0" smtClean="0"/>
              <a:t>      endergonic </a:t>
            </a:r>
            <a:r>
              <a:rPr lang="en-US" dirty="0"/>
              <a:t>reaction</a:t>
            </a:r>
          </a:p>
          <a:p>
            <a:endParaRPr lang="th-TH" dirty="0"/>
          </a:p>
        </p:txBody>
      </p:sp>
      <p:sp>
        <p:nvSpPr>
          <p:cNvPr id="7" name="Rectangle 6"/>
          <p:cNvSpPr/>
          <p:nvPr/>
        </p:nvSpPr>
        <p:spPr>
          <a:xfrm>
            <a:off x="1049025" y="411122"/>
            <a:ext cx="6149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/>
              <a:t>พลังงานอิสระกิบส์ </a:t>
            </a:r>
            <a:r>
              <a:rPr lang="en-US" b="1" dirty="0"/>
              <a:t>(Gibbs free </a:t>
            </a:r>
            <a:r>
              <a:rPr lang="en-US" b="1" dirty="0" smtClean="0"/>
              <a:t>energy, G)</a:t>
            </a:r>
            <a:endParaRPr lang="th-TH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979712" y="4653136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49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8910" y="431086"/>
            <a:ext cx="41088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/>
              <a:t>จากกฏข้อที่ </a:t>
            </a:r>
            <a:r>
              <a:rPr lang="en-US" b="1" dirty="0" smtClean="0"/>
              <a:t>2 </a:t>
            </a:r>
            <a:r>
              <a:rPr lang="th-TH" b="1" dirty="0" smtClean="0"/>
              <a:t>ของเทอร์โมไดนามิกส์</a:t>
            </a:r>
            <a:endParaRPr lang="th-TH" b="1" dirty="0"/>
          </a:p>
        </p:txBody>
      </p:sp>
      <p:sp>
        <p:nvSpPr>
          <p:cNvPr id="5" name="Rectangle 4"/>
          <p:cNvSpPr/>
          <p:nvPr/>
        </p:nvSpPr>
        <p:spPr>
          <a:xfrm>
            <a:off x="581835" y="963985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The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total entropy can never decrease over time for an isolated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system.</a:t>
            </a:r>
            <a:endParaRPr lang="th-TH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2216956"/>
            <a:ext cx="7926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หมายความว่า เอนโทรปีทั้งหมดของจักรวาล </a:t>
            </a:r>
            <a:r>
              <a:rPr lang="en-US" dirty="0" smtClean="0"/>
              <a:t>∆</a:t>
            </a:r>
            <a:r>
              <a:rPr lang="en-US" dirty="0" err="1" smtClean="0"/>
              <a:t>S</a:t>
            </a:r>
            <a:r>
              <a:rPr lang="en-US" baseline="-25000" dirty="0" err="1" smtClean="0"/>
              <a:t>total</a:t>
            </a:r>
            <a:r>
              <a:rPr lang="th-TH" dirty="0" smtClean="0"/>
              <a:t>  </a:t>
            </a:r>
            <a:r>
              <a:rPr lang="en-US" dirty="0" smtClean="0"/>
              <a:t>= </a:t>
            </a:r>
            <a:r>
              <a:rPr lang="en-US" dirty="0"/>
              <a:t>∆</a:t>
            </a:r>
            <a:r>
              <a:rPr lang="en-US" dirty="0" err="1" smtClean="0"/>
              <a:t>S</a:t>
            </a:r>
            <a:r>
              <a:rPr lang="en-US" baseline="-25000" dirty="0" err="1" smtClean="0"/>
              <a:t>system</a:t>
            </a:r>
            <a:r>
              <a:rPr lang="th-TH" baseline="-25000" dirty="0" smtClean="0"/>
              <a:t>  </a:t>
            </a:r>
            <a:r>
              <a:rPr lang="th-TH" dirty="0" smtClean="0"/>
              <a:t> </a:t>
            </a:r>
            <a:r>
              <a:rPr lang="en-US" dirty="0" smtClean="0"/>
              <a:t>+ ∆</a:t>
            </a:r>
            <a:r>
              <a:rPr lang="en-US" dirty="0" err="1" smtClean="0"/>
              <a:t>S</a:t>
            </a:r>
            <a:r>
              <a:rPr lang="en-US" baseline="-25000" dirty="0" err="1" smtClean="0"/>
              <a:t>surr</a:t>
            </a:r>
            <a:r>
              <a:rPr lang="en-US" baseline="-25000" dirty="0" smtClean="0"/>
              <a:t>.</a:t>
            </a:r>
            <a:r>
              <a:rPr lang="th-TH" dirty="0" smtClean="0"/>
              <a:t> </a:t>
            </a:r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833472" y="2879358"/>
            <a:ext cx="6133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จะต้องเพิ่มสูงขึ้นในระหว่างเกิดกระบวนการทางฟิสิกส์หรือเคมี</a:t>
            </a:r>
            <a:endParaRPr lang="th-TH" dirty="0"/>
          </a:p>
        </p:txBody>
      </p:sp>
      <p:sp>
        <p:nvSpPr>
          <p:cNvPr id="8" name="TextBox 7"/>
          <p:cNvSpPr txBox="1"/>
          <p:nvPr/>
        </p:nvSpPr>
        <p:spPr>
          <a:xfrm>
            <a:off x="745113" y="3599438"/>
            <a:ext cx="760176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dirty="0" smtClean="0"/>
              <a:t>การเจริญเติบโตของเซลล์อย่างเป็นระเบียบ (ทำให้ </a:t>
            </a:r>
            <a:r>
              <a:rPr lang="th-TH" dirty="0"/>
              <a:t>เอนโทร</a:t>
            </a:r>
            <a:r>
              <a:rPr lang="th-TH" dirty="0" smtClean="0"/>
              <a:t>ปีระบบ ลดลง)</a:t>
            </a:r>
          </a:p>
          <a:p>
            <a:r>
              <a:rPr lang="th-TH" dirty="0" smtClean="0"/>
              <a:t>แต่จะต้องมีการชดเชยโดยการสร้างความไม่เป็นระเบียบเกิดในสิ่งแวดล้อมขึ้น </a:t>
            </a:r>
          </a:p>
          <a:p>
            <a:r>
              <a:rPr lang="th-TH" dirty="0" smtClean="0"/>
              <a:t>(เพิ่มเอนโทรปีของสิ่งแวดล้อม)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07781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66647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/>
              <a:t>เซลล์ต้องการพลังงานอิสระ</a:t>
            </a:r>
            <a:endParaRPr lang="th-TH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700808"/>
            <a:ext cx="7800533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indent="-457200">
              <a:buFont typeface="Wingdings" panose="05000000000000000000" pitchFamily="2" charset="2"/>
              <a:buChar char="Ø"/>
            </a:pPr>
            <a:r>
              <a:rPr lang="th-TH" dirty="0" smtClean="0"/>
              <a:t>เซลล์เป็นระบบที่อุณหภูมิคงที่ (</a:t>
            </a:r>
            <a:r>
              <a:rPr lang="en-US" dirty="0" smtClean="0"/>
              <a:t>isothermal</a:t>
            </a:r>
            <a:r>
              <a:rPr lang="th-TH" dirty="0" smtClean="0"/>
              <a:t>)  โดยจะต้องทำงานภายใต้</a:t>
            </a:r>
          </a:p>
          <a:p>
            <a:pPr marL="0" lvl="1"/>
            <a:r>
              <a:rPr lang="th-TH" dirty="0" smtClean="0"/>
              <a:t>ความ</a:t>
            </a:r>
            <a:r>
              <a:rPr lang="th-TH" dirty="0"/>
              <a:t>ดันและอุณหภูมิคงที่ </a:t>
            </a:r>
            <a:endParaRPr lang="th-TH" dirty="0" smtClean="0"/>
          </a:p>
          <a:p>
            <a:pPr marL="0" lvl="1"/>
            <a:endParaRPr lang="th-TH" dirty="0"/>
          </a:p>
          <a:p>
            <a:pPr lvl="1" indent="-457200">
              <a:buFont typeface="Wingdings" panose="05000000000000000000" pitchFamily="2" charset="2"/>
              <a:buChar char="Ø"/>
            </a:pPr>
            <a:r>
              <a:rPr lang="th-TH" dirty="0" smtClean="0"/>
              <a:t>เซลล์</a:t>
            </a:r>
            <a:r>
              <a:rPr lang="en-US" dirty="0"/>
              <a:t> Heterotroph </a:t>
            </a:r>
            <a:r>
              <a:rPr lang="th-TH" dirty="0" smtClean="0"/>
              <a:t>ต้องใช้พลังงานอิสระของกิ๊บส์ (</a:t>
            </a:r>
            <a:r>
              <a:rPr lang="en-US" dirty="0" smtClean="0"/>
              <a:t>G</a:t>
            </a:r>
            <a:r>
              <a:rPr lang="th-TH" dirty="0" smtClean="0"/>
              <a:t>)</a:t>
            </a:r>
          </a:p>
          <a:p>
            <a:pPr marL="0" lvl="1"/>
            <a:r>
              <a:rPr lang="th-TH" dirty="0" smtClean="0"/>
              <a:t>ที่มาจากโมเลกุลสารอาหาร   ในขณะที่เซลล์ที่สังเคราะห์แสงได้จะได้รับ</a:t>
            </a:r>
          </a:p>
          <a:p>
            <a:pPr marL="0" lvl="1"/>
            <a:r>
              <a:rPr lang="th-TH" dirty="0" smtClean="0"/>
              <a:t>พลังงานอิสระจากแสงแดด   เซลล์ทั้งสองประเภทต้องเปลี่ยนพลังงานอิสระให้</a:t>
            </a:r>
          </a:p>
          <a:p>
            <a:pPr marL="0" lvl="1"/>
            <a:r>
              <a:rPr lang="th-TH" dirty="0" smtClean="0"/>
              <a:t>อยู่ในรูป </a:t>
            </a:r>
            <a:r>
              <a:rPr lang="en-US" dirty="0" smtClean="0"/>
              <a:t>ATP </a:t>
            </a:r>
            <a:r>
              <a:rPr lang="th-TH" dirty="0" smtClean="0"/>
              <a:t>หรือสารประกอบพลังงานสูงอื่นๆ ที่สามารถปลดปล่อยพลังงาน</a:t>
            </a:r>
          </a:p>
          <a:p>
            <a:pPr marL="0" lvl="1"/>
            <a:r>
              <a:rPr lang="th-TH" dirty="0" smtClean="0"/>
              <a:t>สำหรับการทำงานเชิงชีวภาพภายใต้</a:t>
            </a:r>
            <a:r>
              <a:rPr lang="th-TH" dirty="0"/>
              <a:t>ความดันและอุณหภูมิ</a:t>
            </a:r>
            <a:r>
              <a:rPr lang="th-TH" dirty="0" smtClean="0"/>
              <a:t>คงที่ของเซลล์ได้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th-TH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th-TH" dirty="0" smtClean="0"/>
          </a:p>
        </p:txBody>
      </p:sp>
    </p:spTree>
    <p:extLst>
      <p:ext uri="{BB962C8B-B14F-4D97-AF65-F5344CB8AC3E}">
        <p14:creationId xmlns:p14="http://schemas.microsoft.com/office/powerpoint/2010/main" val="6571981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389830"/>
            <a:ext cx="48061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/>
              <a:t>ผลต่างพลังงานอิสระและค่าคงที่สมดุล</a:t>
            </a:r>
            <a:endParaRPr lang="th-TH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39452" y="1577947"/>
            <a:ext cx="4269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aA</a:t>
            </a:r>
            <a:r>
              <a:rPr lang="en-US" dirty="0" smtClean="0"/>
              <a:t> + </a:t>
            </a:r>
            <a:r>
              <a:rPr lang="en-US" dirty="0" err="1" smtClean="0"/>
              <a:t>bB</a:t>
            </a:r>
            <a:r>
              <a:rPr lang="en-US" dirty="0" smtClean="0"/>
              <a:t>                       </a:t>
            </a:r>
            <a:r>
              <a:rPr lang="en-US" dirty="0" err="1" smtClean="0"/>
              <a:t>cC</a:t>
            </a:r>
            <a:r>
              <a:rPr lang="en-US" dirty="0" smtClean="0"/>
              <a:t> + </a:t>
            </a:r>
            <a:r>
              <a:rPr lang="en-US" dirty="0" err="1" smtClean="0"/>
              <a:t>dD</a:t>
            </a:r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245" y="1743066"/>
            <a:ext cx="951530" cy="1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23946" y="2636912"/>
            <a:ext cx="6895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eq</a:t>
            </a:r>
            <a:endParaRPr lang="th-TH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2167424" y="263691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th-TH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987824" y="2898522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37835" y="2375302"/>
            <a:ext cx="1346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[C]</a:t>
            </a:r>
            <a:r>
              <a:rPr lang="en-US" baseline="30000" dirty="0" smtClean="0"/>
              <a:t>c</a:t>
            </a:r>
            <a:r>
              <a:rPr lang="en-US" dirty="0" smtClean="0"/>
              <a:t> [D]</a:t>
            </a:r>
            <a:r>
              <a:rPr lang="en-US" baseline="30000" dirty="0" smtClean="0"/>
              <a:t>d</a:t>
            </a:r>
            <a:endParaRPr lang="th-TH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3394522" y="3050922"/>
            <a:ext cx="1353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[A]</a:t>
            </a:r>
            <a:r>
              <a:rPr lang="en-US" baseline="30000" dirty="0"/>
              <a:t>a</a:t>
            </a:r>
            <a:r>
              <a:rPr lang="en-US" dirty="0" smtClean="0"/>
              <a:t> [B]</a:t>
            </a:r>
            <a:r>
              <a:rPr lang="en-US" baseline="30000" dirty="0"/>
              <a:t>b</a:t>
            </a:r>
            <a:endParaRPr lang="th-TH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3730414"/>
            <a:ext cx="824135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Ø"/>
            </a:pPr>
            <a:r>
              <a:rPr lang="th-TH" dirty="0" smtClean="0"/>
              <a:t>ที่สภาวะสมดุล อัตราเร็วปฏิกิริยาไปข้างหน้า </a:t>
            </a:r>
            <a:r>
              <a:rPr lang="en-US" dirty="0" smtClean="0"/>
              <a:t>= </a:t>
            </a:r>
            <a:r>
              <a:rPr lang="th-TH" dirty="0" smtClean="0"/>
              <a:t>อัตราเร็วปฏิกิริยาผันกลับ</a:t>
            </a:r>
          </a:p>
          <a:p>
            <a:r>
              <a:rPr lang="th-TH" dirty="0" smtClean="0"/>
              <a:t> ทำให้ไม่มีการเปลี่ยนแปลงสุทธิเกิดขึ้น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smtClean="0"/>
              <a:t>[A] [B]  [C]  [D] </a:t>
            </a:r>
            <a:r>
              <a:rPr lang="th-TH" dirty="0" smtClean="0"/>
              <a:t>ความเข้มข้นหน่วย โมลาร์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dirty="0" smtClean="0"/>
              <a:t>ปฏิกิริยาที่ไม่อยู่ในสมดุลจะมีแรงผลักดันให้เข้าสู่สมดุล แรงผลักดันนี้แสดงในรูป</a:t>
            </a:r>
          </a:p>
          <a:p>
            <a:r>
              <a:rPr lang="th-TH" dirty="0" smtClean="0"/>
              <a:t>   ผลต่างพลังงานอิสระ </a:t>
            </a:r>
            <a:r>
              <a:rPr lang="en-US" dirty="0" smtClean="0"/>
              <a:t>∆G</a:t>
            </a:r>
            <a:endParaRPr lang="th-TH" dirty="0" smtClean="0"/>
          </a:p>
        </p:txBody>
      </p:sp>
    </p:spTree>
    <p:extLst>
      <p:ext uri="{BB962C8B-B14F-4D97-AF65-F5344CB8AC3E}">
        <p14:creationId xmlns:p14="http://schemas.microsoft.com/office/powerpoint/2010/main" val="6571981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389830"/>
            <a:ext cx="48061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/>
              <a:t>ผลต่างพลังงานอิสระและค่าคงที่สมดุล</a:t>
            </a:r>
            <a:endParaRPr lang="th-TH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39452" y="1577947"/>
            <a:ext cx="4269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aA</a:t>
            </a:r>
            <a:r>
              <a:rPr lang="en-US" dirty="0" smtClean="0"/>
              <a:t> + </a:t>
            </a:r>
            <a:r>
              <a:rPr lang="en-US" dirty="0" err="1" smtClean="0"/>
              <a:t>bB</a:t>
            </a:r>
            <a:r>
              <a:rPr lang="en-US" dirty="0" smtClean="0"/>
              <a:t>                       </a:t>
            </a:r>
            <a:r>
              <a:rPr lang="en-US" dirty="0" err="1" smtClean="0"/>
              <a:t>cC</a:t>
            </a:r>
            <a:r>
              <a:rPr lang="en-US" dirty="0" smtClean="0"/>
              <a:t> + </a:t>
            </a:r>
            <a:r>
              <a:rPr lang="en-US" dirty="0" err="1" smtClean="0"/>
              <a:t>dD</a:t>
            </a:r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245" y="1743066"/>
            <a:ext cx="951530" cy="1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23946" y="2636912"/>
            <a:ext cx="6895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eq</a:t>
            </a:r>
            <a:endParaRPr lang="th-TH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2167424" y="263691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th-TH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987824" y="2898522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37835" y="2375302"/>
            <a:ext cx="1346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[C]</a:t>
            </a:r>
            <a:r>
              <a:rPr lang="en-US" baseline="30000" dirty="0" smtClean="0"/>
              <a:t>c</a:t>
            </a:r>
            <a:r>
              <a:rPr lang="en-US" dirty="0" smtClean="0"/>
              <a:t> [D]</a:t>
            </a:r>
            <a:r>
              <a:rPr lang="en-US" baseline="30000" dirty="0" smtClean="0"/>
              <a:t>d</a:t>
            </a:r>
            <a:endParaRPr lang="th-TH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3394522" y="3050922"/>
            <a:ext cx="1353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[A]</a:t>
            </a:r>
            <a:r>
              <a:rPr lang="en-US" baseline="30000" dirty="0"/>
              <a:t>a</a:t>
            </a:r>
            <a:r>
              <a:rPr lang="en-US" dirty="0" smtClean="0"/>
              <a:t> [B]</a:t>
            </a:r>
            <a:r>
              <a:rPr lang="en-US" baseline="30000" dirty="0"/>
              <a:t>b</a:t>
            </a:r>
            <a:endParaRPr lang="th-TH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3730414"/>
            <a:ext cx="860203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dirty="0" smtClean="0"/>
              <a:t>กรณีในสภาวะมาตรฐาน </a:t>
            </a:r>
            <a:r>
              <a:rPr lang="en-US" dirty="0" smtClean="0"/>
              <a:t>25</a:t>
            </a:r>
            <a:r>
              <a:rPr lang="en-US" baseline="30000" dirty="0" smtClean="0">
                <a:latin typeface="Times New Roman"/>
                <a:cs typeface="Times New Roman"/>
              </a:rPr>
              <a:t>◦</a:t>
            </a:r>
            <a:r>
              <a:rPr lang="en-US" dirty="0" smtClean="0"/>
              <a:t>C </a:t>
            </a:r>
            <a:r>
              <a:rPr lang="th-TH" dirty="0" smtClean="0"/>
              <a:t>หรือ </a:t>
            </a:r>
            <a:r>
              <a:rPr lang="en-US" dirty="0" smtClean="0"/>
              <a:t>298k  </a:t>
            </a:r>
            <a:r>
              <a:rPr lang="th-TH" dirty="0" smtClean="0"/>
              <a:t>ความดัน </a:t>
            </a:r>
            <a:r>
              <a:rPr lang="en-US" dirty="0" smtClean="0"/>
              <a:t>1 </a:t>
            </a:r>
            <a:r>
              <a:rPr lang="th-TH" dirty="0" smtClean="0"/>
              <a:t>บรรยากาศ</a:t>
            </a:r>
          </a:p>
          <a:p>
            <a:r>
              <a:rPr lang="th-TH" dirty="0"/>
              <a:t> </a:t>
            </a:r>
            <a:r>
              <a:rPr lang="th-TH" dirty="0" smtClean="0"/>
              <a:t>      และกำหนดให้ความเข้มข้นสารตั้งต้นและผลิตภัณฑ์เป็น </a:t>
            </a:r>
            <a:r>
              <a:rPr lang="en-US" dirty="0" smtClean="0"/>
              <a:t>1 </a:t>
            </a:r>
            <a:r>
              <a:rPr lang="th-TH" dirty="0" smtClean="0"/>
              <a:t>โมลาร์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dirty="0" smtClean="0"/>
              <a:t>แรงผลักดันปฏิกิริยาให้เข้าสู่สมดุล แสดงด้วย</a:t>
            </a:r>
            <a:r>
              <a:rPr lang="th-TH" b="1" dirty="0" smtClean="0">
                <a:solidFill>
                  <a:srgbClr val="C00000"/>
                </a:solidFill>
              </a:rPr>
              <a:t>ผลต่าง</a:t>
            </a:r>
            <a:r>
              <a:rPr lang="th-TH" b="1" dirty="0">
                <a:solidFill>
                  <a:srgbClr val="C00000"/>
                </a:solidFill>
              </a:rPr>
              <a:t>พลังงาน</a:t>
            </a:r>
            <a:r>
              <a:rPr lang="th-TH" b="1" dirty="0" smtClean="0">
                <a:solidFill>
                  <a:srgbClr val="C00000"/>
                </a:solidFill>
              </a:rPr>
              <a:t>อิสระมาตรฐานของ</a:t>
            </a:r>
          </a:p>
          <a:p>
            <a:r>
              <a:rPr lang="th-TH" b="1" dirty="0">
                <a:solidFill>
                  <a:srgbClr val="C00000"/>
                </a:solidFill>
              </a:rPr>
              <a:t> </a:t>
            </a:r>
            <a:r>
              <a:rPr lang="th-TH" b="1" dirty="0" smtClean="0">
                <a:solidFill>
                  <a:srgbClr val="C00000"/>
                </a:solidFill>
              </a:rPr>
              <a:t>      ปฏิกิริยา  </a:t>
            </a:r>
            <a:r>
              <a:rPr lang="en-US" b="1" dirty="0" smtClean="0">
                <a:solidFill>
                  <a:srgbClr val="C00000"/>
                </a:solidFill>
              </a:rPr>
              <a:t>∆G</a:t>
            </a:r>
            <a:r>
              <a:rPr lang="en-US" b="1" baseline="300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◦ </a:t>
            </a:r>
          </a:p>
          <a:p>
            <a:endParaRPr lang="th-TH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7045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5521" y="980728"/>
            <a:ext cx="836639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dirty="0" smtClean="0"/>
              <a:t>หากปฏิกิริยาใดมี </a:t>
            </a:r>
            <a:r>
              <a:rPr lang="en-US" dirty="0" smtClean="0"/>
              <a:t> H</a:t>
            </a:r>
            <a:r>
              <a:rPr lang="en-US" baseline="30000" dirty="0" smtClean="0"/>
              <a:t>+   </a:t>
            </a:r>
            <a:r>
              <a:rPr lang="th-TH" dirty="0" smtClean="0"/>
              <a:t>หากกำหนดความเข้มข้น </a:t>
            </a:r>
            <a:r>
              <a:rPr lang="en-US" dirty="0"/>
              <a:t> H</a:t>
            </a:r>
            <a:r>
              <a:rPr lang="en-US" baseline="30000" dirty="0"/>
              <a:t>+ </a:t>
            </a:r>
            <a:r>
              <a:rPr lang="en-US" dirty="0" smtClean="0"/>
              <a:t> </a:t>
            </a:r>
            <a:r>
              <a:rPr lang="th-TH" dirty="0" smtClean="0"/>
              <a:t>เป็น </a:t>
            </a:r>
            <a:r>
              <a:rPr lang="en-US" dirty="0" smtClean="0"/>
              <a:t>1 M</a:t>
            </a:r>
          </a:p>
          <a:p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th-TH" dirty="0" smtClean="0"/>
              <a:t> ที่สภาวะมาตรฐาน ระบบจะมี</a:t>
            </a:r>
            <a:r>
              <a:rPr lang="en-US" dirty="0" smtClean="0"/>
              <a:t> pH </a:t>
            </a:r>
            <a:r>
              <a:rPr lang="th-TH" dirty="0" smtClean="0"/>
              <a:t> </a:t>
            </a:r>
            <a:r>
              <a:rPr lang="en-US" dirty="0" smtClean="0"/>
              <a:t>= 0   </a:t>
            </a:r>
            <a:r>
              <a:rPr lang="th-TH" dirty="0" smtClean="0"/>
              <a:t>แต่ปฏิกิริยาทางชีวเคมีในเซลล์จะเกิด</a:t>
            </a:r>
          </a:p>
          <a:p>
            <a:r>
              <a:rPr lang="th-TH" dirty="0"/>
              <a:t> </a:t>
            </a:r>
            <a:r>
              <a:rPr lang="th-TH" dirty="0" smtClean="0"/>
              <a:t>      ที่ </a:t>
            </a:r>
            <a:r>
              <a:rPr lang="en-US" dirty="0" smtClean="0"/>
              <a:t>pH </a:t>
            </a:r>
            <a:r>
              <a:rPr lang="th-TH" dirty="0" smtClean="0"/>
              <a:t>ประมาณ </a:t>
            </a:r>
            <a:r>
              <a:rPr lang="en-US" dirty="0" smtClean="0"/>
              <a:t>7</a:t>
            </a:r>
            <a:r>
              <a:rPr lang="th-TH" dirty="0" smtClean="0"/>
              <a:t> </a:t>
            </a:r>
            <a:r>
              <a:rPr lang="en-US" dirty="0" smtClean="0"/>
              <a:t> </a:t>
            </a:r>
            <a:r>
              <a:rPr lang="en-US" baseline="30000" dirty="0" smtClean="0"/>
              <a:t> </a:t>
            </a:r>
            <a:endParaRPr lang="th-TH" baseline="30000" dirty="0"/>
          </a:p>
        </p:txBody>
      </p:sp>
      <p:sp>
        <p:nvSpPr>
          <p:cNvPr id="3" name="TextBox 2"/>
          <p:cNvSpPr txBox="1"/>
          <p:nvPr/>
        </p:nvSpPr>
        <p:spPr>
          <a:xfrm>
            <a:off x="792450" y="2812113"/>
            <a:ext cx="782778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dirty="0" smtClean="0"/>
              <a:t>จึงมีการกำหนดสภาวะมาตรฐานของระบบชีวภาพ โดยกำหนดความเข้มข้น</a:t>
            </a:r>
          </a:p>
          <a:p>
            <a:r>
              <a:rPr lang="th-TH" dirty="0"/>
              <a:t> ความเข้มข้น </a:t>
            </a:r>
            <a:r>
              <a:rPr lang="en-US" dirty="0"/>
              <a:t> H</a:t>
            </a:r>
            <a:r>
              <a:rPr lang="en-US" baseline="30000" dirty="0"/>
              <a:t>+ </a:t>
            </a:r>
            <a:r>
              <a:rPr lang="en-US" dirty="0" smtClean="0"/>
              <a:t>= 10</a:t>
            </a:r>
            <a:r>
              <a:rPr lang="en-US" baseline="30000" dirty="0" smtClean="0"/>
              <a:t>-7</a:t>
            </a:r>
            <a:r>
              <a:rPr lang="en-US" dirty="0" smtClean="0"/>
              <a:t>M (pH=7)   </a:t>
            </a:r>
            <a:r>
              <a:rPr lang="th-TH" dirty="0" smtClean="0"/>
              <a:t>และความเข้มข้นของน้ำ </a:t>
            </a:r>
            <a:r>
              <a:rPr lang="en-US" dirty="0" smtClean="0"/>
              <a:t>55.6 M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dirty="0" smtClean="0"/>
              <a:t>และใช้สัญลักษณ์ </a:t>
            </a:r>
            <a:r>
              <a:rPr lang="th-TH" b="1" dirty="0">
                <a:solidFill>
                  <a:srgbClr val="7030A0"/>
                </a:solidFill>
              </a:rPr>
              <a:t>ผลต่างพลังงานอิสระ</a:t>
            </a:r>
            <a:r>
              <a:rPr lang="th-TH" b="1" dirty="0" smtClean="0">
                <a:solidFill>
                  <a:srgbClr val="7030A0"/>
                </a:solidFill>
              </a:rPr>
              <a:t>มาตรฐานเชิงชีวภาพของ</a:t>
            </a:r>
            <a:endParaRPr lang="th-TH" b="1" dirty="0">
              <a:solidFill>
                <a:srgbClr val="7030A0"/>
              </a:solidFill>
            </a:endParaRPr>
          </a:p>
          <a:p>
            <a:r>
              <a:rPr lang="th-TH" b="1" dirty="0">
                <a:solidFill>
                  <a:srgbClr val="7030A0"/>
                </a:solidFill>
              </a:rPr>
              <a:t>       ปฏิกิริยา  </a:t>
            </a:r>
            <a:r>
              <a:rPr lang="en-US" b="1" dirty="0">
                <a:solidFill>
                  <a:srgbClr val="7030A0"/>
                </a:solidFill>
              </a:rPr>
              <a:t>∆G</a:t>
            </a:r>
            <a:r>
              <a:rPr lang="en-US" b="1" baseline="30000" dirty="0" smtClean="0">
                <a:solidFill>
                  <a:srgbClr val="7030A0"/>
                </a:solidFill>
                <a:latin typeface="Times New Roman"/>
                <a:cs typeface="Times New Roman"/>
              </a:rPr>
              <a:t>◦’ </a:t>
            </a:r>
            <a:endParaRPr lang="en-US" b="1" baseline="30000" dirty="0">
              <a:solidFill>
                <a:srgbClr val="7030A0"/>
              </a:solidFill>
              <a:latin typeface="Times New Roman"/>
              <a:cs typeface="Times New Roman"/>
            </a:endParaRPr>
          </a:p>
          <a:p>
            <a:r>
              <a:rPr lang="th-TH" dirty="0" smtClean="0"/>
              <a:t>และในทำนองเดียวกัน ค่าคงที่สมดุลที่สภาวะมาตรฐานใช้สัญลักษณ์ </a:t>
            </a:r>
          </a:p>
          <a:p>
            <a:r>
              <a:rPr lang="th-TH" b="1" dirty="0" smtClean="0">
                <a:solidFill>
                  <a:srgbClr val="C00000"/>
                </a:solidFill>
              </a:rPr>
              <a:t>ซึ่งค่าเหล่านี้จะแตกต่างจากทางฟิสิกส์ และ เคมี</a:t>
            </a:r>
            <a:endParaRPr lang="th-TH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95060" y="4424096"/>
            <a:ext cx="774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K’</a:t>
            </a:r>
            <a:r>
              <a:rPr lang="en-US" baseline="-25000" dirty="0" err="1" smtClean="0"/>
              <a:t>eq</a:t>
            </a:r>
            <a:endParaRPr lang="th-TH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531962" y="5489769"/>
            <a:ext cx="83487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dirty="0" smtClean="0"/>
              <a:t>ภายใต้ข้อตกลงนี้ จะไม่มีการนำความเข้มข้นของ น้ำ หรือ </a:t>
            </a:r>
            <a:r>
              <a:rPr lang="en-US" dirty="0" smtClean="0"/>
              <a:t>H</a:t>
            </a:r>
            <a:r>
              <a:rPr lang="en-US" baseline="30000" dirty="0" smtClean="0"/>
              <a:t>+</a:t>
            </a:r>
            <a:r>
              <a:rPr lang="th-TH" dirty="0" smtClean="0"/>
              <a:t> มาเขียนมนสมการ</a:t>
            </a:r>
          </a:p>
          <a:p>
            <a:r>
              <a:rPr lang="th-TH" dirty="0" smtClean="0"/>
              <a:t>แต่ให้นำค่าความเข้มข้นของทั้งสองไปรวมไว้ในค่าค่าคงที่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∆G</a:t>
            </a:r>
            <a:r>
              <a:rPr lang="en-US" b="1" baseline="300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◦</a:t>
            </a:r>
            <a:r>
              <a:rPr lang="th-TH" b="1" baseline="300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th-TH" dirty="0" smtClean="0"/>
              <a:t>แล้วเรียกว่า  </a:t>
            </a:r>
            <a:r>
              <a:rPr lang="en-US" b="1" dirty="0">
                <a:solidFill>
                  <a:srgbClr val="7030A0"/>
                </a:solidFill>
              </a:rPr>
              <a:t>∆G</a:t>
            </a:r>
            <a:r>
              <a:rPr lang="en-US" b="1" baseline="30000" dirty="0" smtClean="0">
                <a:solidFill>
                  <a:srgbClr val="7030A0"/>
                </a:solidFill>
                <a:latin typeface="Times New Roman"/>
                <a:cs typeface="Times New Roman"/>
              </a:rPr>
              <a:t>◦’</a:t>
            </a:r>
            <a:endParaRPr lang="en-US" b="1" baseline="30000" dirty="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571981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11201"/>
              </p:ext>
            </p:extLst>
          </p:nvPr>
        </p:nvGraphicFramePr>
        <p:xfrm>
          <a:off x="251520" y="1196752"/>
          <a:ext cx="4114800" cy="518160"/>
        </p:xfrm>
        <a:graphic>
          <a:graphicData uri="http://schemas.openxmlformats.org/drawingml/2006/table">
            <a:tbl>
              <a:tblPr/>
              <a:tblGrid>
                <a:gridCol w="41148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Δ</a:t>
                      </a:r>
                      <a:r>
                        <a:rPr lang="en-US" dirty="0" smtClean="0"/>
                        <a:t>G</a:t>
                      </a:r>
                      <a:r>
                        <a:rPr lang="el-GR" dirty="0" smtClean="0"/>
                        <a:t> </a:t>
                      </a:r>
                      <a:r>
                        <a:rPr lang="el-GR" dirty="0"/>
                        <a:t>= Δ</a:t>
                      </a:r>
                      <a:r>
                        <a:rPr lang="en-US" dirty="0"/>
                        <a:t>G°' + RT </a:t>
                      </a:r>
                      <a:r>
                        <a:rPr lang="en-US" dirty="0" err="1"/>
                        <a:t>ln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074" name="Picture 2" descr="http://www.bioinfo.org.cn/book/biochemistry/ulin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75" y="3268663"/>
            <a:ext cx="10477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626272"/>
              </p:ext>
            </p:extLst>
          </p:nvPr>
        </p:nvGraphicFramePr>
        <p:xfrm>
          <a:off x="2064736" y="965980"/>
          <a:ext cx="4114800" cy="1036320"/>
        </p:xfrm>
        <a:graphic>
          <a:graphicData uri="http://schemas.openxmlformats.org/drawingml/2006/table">
            <a:tbl>
              <a:tblPr/>
              <a:tblGrid>
                <a:gridCol w="41148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[</a:t>
                      </a:r>
                      <a:r>
                        <a:rPr lang="en-US" dirty="0" smtClean="0"/>
                        <a:t>C]</a:t>
                      </a:r>
                      <a:r>
                        <a:rPr lang="en-US" baseline="30000" dirty="0" smtClean="0"/>
                        <a:t>c</a:t>
                      </a:r>
                      <a:r>
                        <a:rPr lang="en-US" dirty="0" smtClean="0"/>
                        <a:t>[D]</a:t>
                      </a:r>
                      <a:r>
                        <a:rPr lang="en-US" baseline="30000" dirty="0" smtClean="0"/>
                        <a:t>d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[</a:t>
                      </a:r>
                      <a:r>
                        <a:rPr lang="en-US" dirty="0" smtClean="0"/>
                        <a:t>A]</a:t>
                      </a:r>
                      <a:r>
                        <a:rPr lang="en-US" baseline="30000" dirty="0" smtClean="0"/>
                        <a:t>a</a:t>
                      </a:r>
                      <a:r>
                        <a:rPr lang="en-US" dirty="0" smtClean="0"/>
                        <a:t>[B]</a:t>
                      </a:r>
                      <a:r>
                        <a:rPr lang="en-US" baseline="30000" dirty="0" smtClean="0"/>
                        <a:t>b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3477131" y="1538973"/>
            <a:ext cx="15277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71600" y="2473732"/>
            <a:ext cx="28825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ณ สภาวะสมดุล </a:t>
            </a:r>
            <a:r>
              <a:rPr lang="el-GR" dirty="0"/>
              <a:t>Δ</a:t>
            </a:r>
            <a:r>
              <a:rPr lang="en-US" dirty="0"/>
              <a:t>G</a:t>
            </a:r>
            <a:r>
              <a:rPr lang="el-GR" dirty="0"/>
              <a:t> </a:t>
            </a:r>
            <a:r>
              <a:rPr lang="el-GR" dirty="0" smtClean="0"/>
              <a:t>=</a:t>
            </a:r>
            <a:r>
              <a:rPr lang="th-TH" dirty="0" smtClean="0"/>
              <a:t> </a:t>
            </a:r>
            <a:r>
              <a:rPr lang="en-US" dirty="0" smtClean="0"/>
              <a:t>0</a:t>
            </a:r>
            <a:r>
              <a:rPr lang="th-TH" dirty="0" smtClean="0"/>
              <a:t>  </a:t>
            </a:r>
            <a:endParaRPr lang="th-TH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26722"/>
              </p:ext>
            </p:extLst>
          </p:nvPr>
        </p:nvGraphicFramePr>
        <p:xfrm>
          <a:off x="165458" y="3203848"/>
          <a:ext cx="4114800" cy="518160"/>
        </p:xfrm>
        <a:graphic>
          <a:graphicData uri="http://schemas.openxmlformats.org/drawingml/2006/table">
            <a:tbl>
              <a:tblPr/>
              <a:tblGrid>
                <a:gridCol w="41148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th-TH" baseline="0" dirty="0" smtClean="0"/>
                        <a:t> </a:t>
                      </a:r>
                      <a:r>
                        <a:rPr lang="en-US" baseline="0" dirty="0" smtClean="0"/>
                        <a:t>0</a:t>
                      </a:r>
                      <a:r>
                        <a:rPr lang="el-GR" dirty="0" smtClean="0"/>
                        <a:t> </a:t>
                      </a:r>
                      <a:r>
                        <a:rPr lang="el-GR" dirty="0"/>
                        <a:t>= Δ</a:t>
                      </a:r>
                      <a:r>
                        <a:rPr lang="en-US" dirty="0"/>
                        <a:t>G°' + RT </a:t>
                      </a:r>
                      <a:r>
                        <a:rPr lang="en-US" dirty="0" err="1"/>
                        <a:t>ln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209998"/>
              </p:ext>
            </p:extLst>
          </p:nvPr>
        </p:nvGraphicFramePr>
        <p:xfrm>
          <a:off x="1978674" y="2973076"/>
          <a:ext cx="4114800" cy="1036320"/>
        </p:xfrm>
        <a:graphic>
          <a:graphicData uri="http://schemas.openxmlformats.org/drawingml/2006/table">
            <a:tbl>
              <a:tblPr/>
              <a:tblGrid>
                <a:gridCol w="41148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[</a:t>
                      </a:r>
                      <a:r>
                        <a:rPr lang="en-US" dirty="0" smtClean="0"/>
                        <a:t>C]</a:t>
                      </a:r>
                      <a:r>
                        <a:rPr lang="en-US" baseline="30000" dirty="0" smtClean="0"/>
                        <a:t>c</a:t>
                      </a:r>
                      <a:r>
                        <a:rPr lang="en-US" dirty="0" smtClean="0"/>
                        <a:t>[D]</a:t>
                      </a:r>
                      <a:r>
                        <a:rPr lang="en-US" baseline="30000" dirty="0" smtClean="0"/>
                        <a:t>d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[</a:t>
                      </a:r>
                      <a:r>
                        <a:rPr lang="en-US" dirty="0" smtClean="0"/>
                        <a:t>A]</a:t>
                      </a:r>
                      <a:r>
                        <a:rPr lang="en-US" baseline="30000" dirty="0" smtClean="0"/>
                        <a:t>a</a:t>
                      </a:r>
                      <a:r>
                        <a:rPr lang="en-US" dirty="0" smtClean="0"/>
                        <a:t>[B]</a:t>
                      </a:r>
                      <a:r>
                        <a:rPr lang="en-US" baseline="30000" dirty="0" smtClean="0"/>
                        <a:t>b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3391069" y="3546069"/>
            <a:ext cx="15277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517276" y="4581128"/>
            <a:ext cx="9459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∆G</a:t>
            </a:r>
            <a:r>
              <a:rPr lang="en-US" b="1" baseline="30000" dirty="0">
                <a:solidFill>
                  <a:srgbClr val="7030A0"/>
                </a:solidFill>
                <a:latin typeface="Times New Roman"/>
                <a:cs typeface="Times New Roman"/>
              </a:rPr>
              <a:t>◦</a:t>
            </a:r>
            <a:r>
              <a:rPr lang="en-US" b="1" baseline="30000" dirty="0" smtClean="0">
                <a:solidFill>
                  <a:srgbClr val="7030A0"/>
                </a:solidFill>
                <a:latin typeface="Times New Roman"/>
                <a:cs typeface="Times New Roman"/>
              </a:rPr>
              <a:t>’   </a:t>
            </a:r>
            <a:endParaRPr lang="th-TH" b="1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63241" y="4568119"/>
            <a:ext cx="1376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=  -RT </a:t>
            </a:r>
            <a:r>
              <a:rPr lang="en-US" b="1" dirty="0" err="1" smtClean="0">
                <a:solidFill>
                  <a:srgbClr val="7030A0"/>
                </a:solidFill>
              </a:rPr>
              <a:t>ln</a:t>
            </a:r>
            <a:endParaRPr lang="th-TH" b="1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33272" y="4538623"/>
            <a:ext cx="774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K’</a:t>
            </a:r>
            <a:r>
              <a:rPr lang="en-US" b="1" baseline="-25000" dirty="0" err="1" smtClean="0">
                <a:solidFill>
                  <a:srgbClr val="7030A0"/>
                </a:solidFill>
              </a:rPr>
              <a:t>eq</a:t>
            </a:r>
            <a:endParaRPr lang="th-TH" b="1" baseline="-25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3965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4644" y="1070434"/>
            <a:ext cx="9459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∆G</a:t>
            </a:r>
            <a:r>
              <a:rPr lang="en-US" b="1" baseline="30000" dirty="0">
                <a:solidFill>
                  <a:srgbClr val="7030A0"/>
                </a:solidFill>
                <a:latin typeface="Times New Roman"/>
                <a:cs typeface="Times New Roman"/>
              </a:rPr>
              <a:t>◦</a:t>
            </a:r>
            <a:r>
              <a:rPr lang="en-US" b="1" baseline="30000" dirty="0" smtClean="0">
                <a:solidFill>
                  <a:srgbClr val="7030A0"/>
                </a:solidFill>
                <a:latin typeface="Times New Roman"/>
                <a:cs typeface="Times New Roman"/>
              </a:rPr>
              <a:t>’   </a:t>
            </a:r>
            <a:endParaRPr lang="th-TH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70609" y="1057425"/>
            <a:ext cx="1376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=  -RT </a:t>
            </a:r>
            <a:r>
              <a:rPr lang="en-US" b="1" dirty="0" err="1" smtClean="0">
                <a:solidFill>
                  <a:srgbClr val="7030A0"/>
                </a:solidFill>
              </a:rPr>
              <a:t>ln</a:t>
            </a:r>
            <a:endParaRPr lang="th-TH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40640" y="1027929"/>
            <a:ext cx="774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K’</a:t>
            </a:r>
            <a:r>
              <a:rPr lang="en-US" b="1" baseline="-25000" dirty="0" err="1" smtClean="0">
                <a:solidFill>
                  <a:srgbClr val="7030A0"/>
                </a:solidFill>
              </a:rPr>
              <a:t>eq</a:t>
            </a:r>
            <a:endParaRPr lang="th-TH" b="1" baseline="-250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8437" y="389829"/>
            <a:ext cx="69413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/>
              <a:t>ความสัมพันธ์ของผลต่างพลังงานอิสระและค่าคงที่สมดุล</a:t>
            </a:r>
            <a:endParaRPr lang="th-TH" sz="32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572827"/>
              </p:ext>
            </p:extLst>
          </p:nvPr>
        </p:nvGraphicFramePr>
        <p:xfrm>
          <a:off x="1619672" y="1872663"/>
          <a:ext cx="6096000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K’</a:t>
                      </a:r>
                      <a:r>
                        <a:rPr lang="en-US" b="1" baseline="-25000" dirty="0" err="1" smtClean="0">
                          <a:solidFill>
                            <a:schemeClr val="bg1"/>
                          </a:solidFill>
                        </a:rPr>
                        <a:t>eq</a:t>
                      </a:r>
                      <a:endParaRPr lang="th-TH" b="1" baseline="-2500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∆G</a:t>
                      </a:r>
                      <a:r>
                        <a:rPr lang="en-US" b="1" baseline="30000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◦’   </a:t>
                      </a:r>
                      <a:endParaRPr lang="th-TH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0.001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17.1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11.4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5.7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</a:t>
                      </a:r>
                      <a:r>
                        <a:rPr lang="th-TH" dirty="0" smtClean="0"/>
                        <a:t> (ปฏิกิริยาอยู่ที่สมดุล)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10.0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-5.7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100.0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-11.4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1000.0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-17.1</a:t>
                      </a:r>
                      <a:endParaRPr lang="th-TH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79512" y="6165304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 </a:t>
            </a:r>
            <a:r>
              <a:rPr lang="th-TH" dirty="0" smtClean="0"/>
              <a:t>คือค่าคงที่ของแก๊สอุดมคติ</a:t>
            </a:r>
            <a:r>
              <a:rPr lang="en-US" dirty="0" smtClean="0"/>
              <a:t> 8.314 </a:t>
            </a:r>
            <a:r>
              <a:rPr lang="en-US" dirty="0"/>
              <a:t>J </a:t>
            </a:r>
            <a:r>
              <a:rPr lang="en-US" dirty="0" smtClean="0"/>
              <a:t> K</a:t>
            </a:r>
            <a:r>
              <a:rPr lang="en-US" baseline="30000" dirty="0" smtClean="0"/>
              <a:t>-1 </a:t>
            </a:r>
            <a:r>
              <a:rPr lang="en-US" dirty="0" smtClean="0"/>
              <a:t>mol</a:t>
            </a:r>
            <a:r>
              <a:rPr lang="en-US" baseline="30000" dirty="0" smtClean="0"/>
              <a:t>-1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5719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576" y="404664"/>
            <a:ext cx="57606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/>
              <a:t>กฎ</a:t>
            </a:r>
            <a:r>
              <a:rPr lang="th-TH" dirty="0" smtClean="0"/>
              <a:t>แก๊สอุดมคติ  </a:t>
            </a:r>
            <a:r>
              <a:rPr lang="en-US" dirty="0" smtClean="0"/>
              <a:t>(Ideal </a:t>
            </a:r>
            <a:r>
              <a:rPr lang="en-US" dirty="0"/>
              <a:t>Gas Law</a:t>
            </a:r>
            <a:r>
              <a:rPr lang="en-US" dirty="0" smtClean="0"/>
              <a:t>)</a:t>
            </a:r>
          </a:p>
          <a:p>
            <a:r>
              <a:rPr lang="en-US" dirty="0" smtClean="0"/>
              <a:t> </a:t>
            </a:r>
            <a:r>
              <a:rPr lang="th-TH" dirty="0" smtClean="0"/>
              <a:t>เป็น</a:t>
            </a:r>
            <a:r>
              <a:rPr lang="th-TH" dirty="0"/>
              <a:t>การรวมกฎของบอยล์ ชาร์ลส์ และอะโวกา</a:t>
            </a:r>
            <a:r>
              <a:rPr lang="th-TH" dirty="0" smtClean="0"/>
              <a:t>โด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Boyle’s law </a:t>
            </a:r>
            <a:r>
              <a:rPr lang="en-US" dirty="0" smtClean="0"/>
              <a:t>       V α 1/P       </a:t>
            </a:r>
            <a:r>
              <a:rPr lang="th-TH" dirty="0"/>
              <a:t>เมื่อ </a:t>
            </a:r>
            <a:r>
              <a:rPr lang="en-US" dirty="0"/>
              <a:t>T, n </a:t>
            </a:r>
            <a:r>
              <a:rPr lang="th-TH" dirty="0" smtClean="0"/>
              <a:t>คงที่</a:t>
            </a:r>
          </a:p>
          <a:p>
            <a:r>
              <a:rPr lang="en-US" dirty="0" err="1"/>
              <a:t>Charle’s</a:t>
            </a:r>
            <a:r>
              <a:rPr lang="en-US" dirty="0"/>
              <a:t> </a:t>
            </a:r>
            <a:r>
              <a:rPr lang="en-US" dirty="0" smtClean="0"/>
              <a:t>law       V</a:t>
            </a:r>
            <a:r>
              <a:rPr lang="th-TH" dirty="0" smtClean="0"/>
              <a:t> </a:t>
            </a:r>
            <a:r>
              <a:rPr lang="en-US" dirty="0" smtClean="0"/>
              <a:t>α  T </a:t>
            </a:r>
            <a:r>
              <a:rPr lang="th-TH" dirty="0" smtClean="0"/>
              <a:t>           เมื่อ </a:t>
            </a:r>
            <a:r>
              <a:rPr lang="en-US" dirty="0" smtClean="0"/>
              <a:t>P, </a:t>
            </a:r>
            <a:r>
              <a:rPr lang="en-US" dirty="0"/>
              <a:t>n </a:t>
            </a:r>
            <a:r>
              <a:rPr lang="th-TH" dirty="0"/>
              <a:t>คงที่</a:t>
            </a:r>
          </a:p>
          <a:p>
            <a:r>
              <a:rPr lang="en-US" dirty="0"/>
              <a:t>Avogadro’s law </a:t>
            </a:r>
            <a:r>
              <a:rPr lang="en-US" dirty="0" smtClean="0"/>
              <a:t> V </a:t>
            </a:r>
            <a:r>
              <a:rPr lang="el-GR" dirty="0"/>
              <a:t>α </a:t>
            </a:r>
            <a:r>
              <a:rPr lang="en-US" dirty="0" smtClean="0"/>
              <a:t>n          </a:t>
            </a:r>
            <a:r>
              <a:rPr lang="th-TH" dirty="0"/>
              <a:t>เมื่อ </a:t>
            </a:r>
            <a:r>
              <a:rPr lang="en-US" dirty="0"/>
              <a:t>P, T </a:t>
            </a:r>
            <a:r>
              <a:rPr lang="th-TH" dirty="0" smtClean="0"/>
              <a:t>คงที่</a:t>
            </a:r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1334211" y="3933056"/>
            <a:ext cx="274190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ดังนั้น     </a:t>
            </a:r>
            <a:r>
              <a:rPr lang="en-US" dirty="0" smtClean="0"/>
              <a:t>V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l-GR" dirty="0" smtClean="0"/>
              <a:t>α</a:t>
            </a:r>
            <a:r>
              <a:rPr lang="en-US" dirty="0" smtClean="0"/>
              <a:t>   </a:t>
            </a:r>
            <a:r>
              <a:rPr lang="en-US" dirty="0" err="1" smtClean="0"/>
              <a:t>nT</a:t>
            </a:r>
            <a:r>
              <a:rPr lang="en-US" dirty="0" smtClean="0"/>
              <a:t>/ P</a:t>
            </a:r>
          </a:p>
          <a:p>
            <a:r>
              <a:rPr lang="en-US" dirty="0" smtClean="0"/>
              <a:t>           V   =  </a:t>
            </a:r>
            <a:r>
              <a:rPr lang="en-US" dirty="0" err="1" smtClean="0"/>
              <a:t>RnT</a:t>
            </a:r>
            <a:r>
              <a:rPr lang="en-US" dirty="0" smtClean="0"/>
              <a:t>/P</a:t>
            </a:r>
          </a:p>
          <a:p>
            <a:endParaRPr lang="en-US" dirty="0"/>
          </a:p>
          <a:p>
            <a:r>
              <a:rPr lang="th-TH" dirty="0" smtClean="0"/>
              <a:t>หรือ </a:t>
            </a:r>
            <a:r>
              <a:rPr lang="en-US" dirty="0" smtClean="0"/>
              <a:t>PV  = </a:t>
            </a:r>
            <a:r>
              <a:rPr lang="en-US" dirty="0" err="1" smtClean="0"/>
              <a:t>nRT</a:t>
            </a:r>
            <a:endParaRPr lang="en-US" dirty="0"/>
          </a:p>
          <a:p>
            <a:r>
              <a:rPr lang="en-US" dirty="0" smtClean="0"/>
              <a:t>   </a:t>
            </a:r>
            <a:endParaRPr lang="th-TH" dirty="0"/>
          </a:p>
        </p:txBody>
      </p:sp>
      <p:sp>
        <p:nvSpPr>
          <p:cNvPr id="7" name="Rectangle 6"/>
          <p:cNvSpPr/>
          <p:nvPr/>
        </p:nvSpPr>
        <p:spPr>
          <a:xfrm>
            <a:off x="1053123" y="5656605"/>
            <a:ext cx="40463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สมการที่ได้เรียกว่า “ สมการ</a:t>
            </a:r>
            <a:r>
              <a:rPr lang="th-TH" dirty="0" smtClean="0"/>
              <a:t>แก๊สอุดมคติ</a:t>
            </a:r>
            <a:endParaRPr lang="th-TH" dirty="0"/>
          </a:p>
        </p:txBody>
      </p:sp>
      <p:sp>
        <p:nvSpPr>
          <p:cNvPr id="8" name="Rectangle 7"/>
          <p:cNvSpPr/>
          <p:nvPr/>
        </p:nvSpPr>
        <p:spPr>
          <a:xfrm>
            <a:off x="1079172" y="6073170"/>
            <a:ext cx="42926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 = </a:t>
            </a:r>
            <a:r>
              <a:rPr lang="th-TH" dirty="0"/>
              <a:t>ค่าคงที่ของแก๊ส </a:t>
            </a:r>
            <a:r>
              <a:rPr lang="en-US" dirty="0" smtClean="0"/>
              <a:t>(gas </a:t>
            </a:r>
            <a:r>
              <a:rPr lang="en-US" dirty="0"/>
              <a:t>constant)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1614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15816" y="404663"/>
            <a:ext cx="32944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/>
              <a:t>กฎของอุณหพลศาสตร์</a:t>
            </a:r>
          </a:p>
        </p:txBody>
      </p:sp>
      <p:sp>
        <p:nvSpPr>
          <p:cNvPr id="5" name="Rectangle 4"/>
          <p:cNvSpPr/>
          <p:nvPr/>
        </p:nvSpPr>
        <p:spPr>
          <a:xfrm>
            <a:off x="501782" y="1082623"/>
            <a:ext cx="8623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</a:rPr>
              <a:t>กฏข้อที่ศูนย์    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If two systems are each in thermal equilibrium with a third, they are also in thermal equilibrium with each other.</a:t>
            </a:r>
            <a:endParaRPr lang="th-TH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2547" y="2276872"/>
            <a:ext cx="77048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/>
              <a:t>ถ้าระบบ </a:t>
            </a:r>
            <a:r>
              <a:rPr lang="en-US" dirty="0" smtClean="0"/>
              <a:t>A </a:t>
            </a:r>
            <a:r>
              <a:rPr lang="th-TH" dirty="0" smtClean="0"/>
              <a:t>และ </a:t>
            </a:r>
            <a:r>
              <a:rPr lang="en-US" dirty="0" smtClean="0"/>
              <a:t>B </a:t>
            </a:r>
            <a:r>
              <a:rPr lang="th-TH" dirty="0" smtClean="0"/>
              <a:t>อยู่ในภาวะสมดุลทางอุณหพลศาสตร์ และระบบ </a:t>
            </a:r>
            <a:r>
              <a:rPr lang="en-US" dirty="0" smtClean="0"/>
              <a:t>B </a:t>
            </a:r>
            <a:r>
              <a:rPr lang="th-TH" dirty="0" smtClean="0"/>
              <a:t>และ </a:t>
            </a:r>
            <a:r>
              <a:rPr lang="en-US" dirty="0" smtClean="0"/>
              <a:t>C </a:t>
            </a:r>
            <a:r>
              <a:rPr lang="th-TH" dirty="0" smtClean="0"/>
              <a:t>อยู่ในสภาวะสมดุลทางอุณหพลศาสตร์แล้ว ระบบ </a:t>
            </a:r>
            <a:r>
              <a:rPr lang="en-US" dirty="0" smtClean="0"/>
              <a:t>A </a:t>
            </a:r>
            <a:r>
              <a:rPr lang="th-TH" dirty="0" smtClean="0"/>
              <a:t>และ </a:t>
            </a:r>
            <a:r>
              <a:rPr lang="en-US" dirty="0" smtClean="0"/>
              <a:t>C </a:t>
            </a:r>
            <a:r>
              <a:rPr lang="th-TH" dirty="0" smtClean="0"/>
              <a:t>จะอยู่ในภาวะสมดุลทางอุณหพลศาสตร์ด้วยเช่นกัน</a:t>
            </a:r>
          </a:p>
          <a:p>
            <a:r>
              <a:rPr lang="th-TH" dirty="0" smtClean="0"/>
              <a:t>นั่นคือภาวะสมดุลทางอุณหพลศาสตร์มีคุณสมบัติถ่ายทอด </a:t>
            </a:r>
            <a:r>
              <a:rPr lang="en-US" dirty="0" smtClean="0"/>
              <a:t>(transitive) </a:t>
            </a:r>
            <a:r>
              <a:rPr lang="th-TH" dirty="0" smtClean="0"/>
              <a:t>ได้</a:t>
            </a:r>
            <a:endParaRPr lang="th-TH" dirty="0"/>
          </a:p>
        </p:txBody>
      </p:sp>
      <p:sp>
        <p:nvSpPr>
          <p:cNvPr id="7" name="Rounded Rectangle 6"/>
          <p:cNvSpPr/>
          <p:nvPr/>
        </p:nvSpPr>
        <p:spPr>
          <a:xfrm>
            <a:off x="1213250" y="4639239"/>
            <a:ext cx="1676940" cy="151216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ounded Rectangle 7"/>
          <p:cNvSpPr/>
          <p:nvPr/>
        </p:nvSpPr>
        <p:spPr>
          <a:xfrm>
            <a:off x="3517506" y="4639239"/>
            <a:ext cx="1676940" cy="151216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ounded Rectangle 8"/>
          <p:cNvSpPr/>
          <p:nvPr/>
        </p:nvSpPr>
        <p:spPr>
          <a:xfrm>
            <a:off x="5965778" y="4639239"/>
            <a:ext cx="1676940" cy="151216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Left-Right Arrow 9"/>
          <p:cNvSpPr/>
          <p:nvPr/>
        </p:nvSpPr>
        <p:spPr>
          <a:xfrm>
            <a:off x="2437386" y="5251307"/>
            <a:ext cx="1656184" cy="288032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Left-Right Arrow 10"/>
          <p:cNvSpPr/>
          <p:nvPr/>
        </p:nvSpPr>
        <p:spPr>
          <a:xfrm>
            <a:off x="4813650" y="5251307"/>
            <a:ext cx="1656184" cy="288032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TextBox 11"/>
          <p:cNvSpPr txBox="1"/>
          <p:nvPr/>
        </p:nvSpPr>
        <p:spPr>
          <a:xfrm>
            <a:off x="1662029" y="4879477"/>
            <a:ext cx="5439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A                          B                             C</a:t>
            </a:r>
            <a:endParaRPr lang="th-TH" dirty="0"/>
          </a:p>
        </p:txBody>
      </p:sp>
      <p:sp>
        <p:nvSpPr>
          <p:cNvPr id="13" name="TextBox 12"/>
          <p:cNvSpPr txBox="1"/>
          <p:nvPr/>
        </p:nvSpPr>
        <p:spPr>
          <a:xfrm>
            <a:off x="2756012" y="6182259"/>
            <a:ext cx="3748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/>
              <a:t>ระบบทั้ง </a:t>
            </a:r>
            <a:r>
              <a:rPr lang="en-US" b="1" dirty="0" smtClean="0"/>
              <a:t>3 </a:t>
            </a:r>
            <a:r>
              <a:rPr lang="th-TH" b="1" dirty="0" smtClean="0"/>
              <a:t>อยู่ในสมดุลความร้อน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35283707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620688"/>
            <a:ext cx="7920880" cy="5283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/>
              <a:t>ค่า </a:t>
            </a:r>
            <a:r>
              <a:rPr lang="en-US" dirty="0"/>
              <a:t>R </a:t>
            </a:r>
            <a:r>
              <a:rPr lang="th-TH" dirty="0"/>
              <a:t>หาได้จากแก๊ส 1 โมล</a:t>
            </a:r>
            <a:r>
              <a:rPr lang="th-TH" dirty="0" smtClean="0"/>
              <a:t>ที่สภาวะมาตรฐาน  </a:t>
            </a:r>
            <a:r>
              <a:rPr lang="en-US" dirty="0" smtClean="0"/>
              <a:t> </a:t>
            </a:r>
            <a:r>
              <a:rPr lang="en-US" sz="2000" b="1" dirty="0"/>
              <a:t>(Standard Temperature and Pressure, STP) </a:t>
            </a:r>
            <a:r>
              <a:rPr lang="th-TH" sz="2000" b="1" dirty="0" smtClean="0"/>
              <a:t> </a:t>
            </a:r>
            <a:r>
              <a:rPr lang="en-US" sz="2000" b="1" dirty="0" smtClean="0"/>
              <a:t>0 </a:t>
            </a:r>
            <a:r>
              <a:rPr lang="th-TH" sz="2000" b="1" dirty="0" smtClean="0"/>
              <a:t>องศาเซล</a:t>
            </a:r>
            <a:r>
              <a:rPr lang="th-TH" sz="2000" b="1" dirty="0"/>
              <a:t>เซยสี </a:t>
            </a:r>
            <a:r>
              <a:rPr lang="en-US" sz="2000" b="1" dirty="0"/>
              <a:t> </a:t>
            </a:r>
            <a:r>
              <a:rPr lang="en-US" sz="2000" b="1" dirty="0" smtClean="0"/>
              <a:t>(273K) </a:t>
            </a:r>
            <a:r>
              <a:rPr lang="th-TH" sz="2000" b="1" dirty="0"/>
              <a:t>และความ</a:t>
            </a:r>
            <a:r>
              <a:rPr lang="th-TH" sz="2000" b="1" dirty="0" smtClean="0"/>
              <a:t>ดัน </a:t>
            </a:r>
            <a:r>
              <a:rPr lang="th-TH" sz="2000" b="1" dirty="0"/>
              <a:t>1 บรรยากาศ</a:t>
            </a:r>
            <a:endParaRPr lang="en-US" sz="2000" b="1" dirty="0" smtClean="0"/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R </a:t>
            </a:r>
            <a:r>
              <a:rPr lang="en-US" dirty="0" smtClean="0"/>
              <a:t> =   PV/</a:t>
            </a:r>
            <a:r>
              <a:rPr lang="en-US" dirty="0" err="1" smtClean="0"/>
              <a:t>nT</a:t>
            </a:r>
            <a:r>
              <a:rPr lang="en-US" dirty="0" smtClean="0"/>
              <a:t>   </a:t>
            </a:r>
          </a:p>
          <a:p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/>
              <a:t>= </a:t>
            </a:r>
            <a:r>
              <a:rPr lang="en-US" dirty="0" smtClean="0"/>
              <a:t> 1 </a:t>
            </a:r>
            <a:r>
              <a:rPr lang="en-US" dirty="0" err="1"/>
              <a:t>atm</a:t>
            </a:r>
            <a:r>
              <a:rPr lang="en-US" dirty="0"/>
              <a:t> x 22.4 L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1 </a:t>
            </a:r>
            <a:r>
              <a:rPr lang="en-US" dirty="0" err="1"/>
              <a:t>mol</a:t>
            </a:r>
            <a:r>
              <a:rPr lang="en-US" dirty="0"/>
              <a:t> x </a:t>
            </a:r>
            <a:r>
              <a:rPr lang="en-US" dirty="0" smtClean="0"/>
              <a:t>273 </a:t>
            </a:r>
            <a:r>
              <a:rPr lang="en-US" dirty="0"/>
              <a:t>K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= </a:t>
            </a:r>
            <a:r>
              <a:rPr lang="en-US" dirty="0"/>
              <a:t>0.08206 L </a:t>
            </a:r>
            <a:r>
              <a:rPr lang="en-US" dirty="0" err="1"/>
              <a:t>atm</a:t>
            </a:r>
            <a:r>
              <a:rPr lang="en-US" dirty="0"/>
              <a:t> mol</a:t>
            </a:r>
            <a:r>
              <a:rPr lang="en-US" baseline="30000" dirty="0"/>
              <a:t>-1</a:t>
            </a:r>
            <a:r>
              <a:rPr lang="en-US" dirty="0"/>
              <a:t> </a:t>
            </a:r>
            <a:r>
              <a:rPr lang="en-US" dirty="0" smtClean="0"/>
              <a:t>K</a:t>
            </a:r>
            <a:r>
              <a:rPr lang="en-US" baseline="30000" dirty="0"/>
              <a:t>-1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 = </a:t>
            </a:r>
            <a:r>
              <a:rPr lang="en-US" b="1" dirty="0">
                <a:solidFill>
                  <a:srgbClr val="FF0000"/>
                </a:solidFill>
              </a:rPr>
              <a:t>8.314 J </a:t>
            </a:r>
            <a:r>
              <a:rPr lang="en-US" b="1" dirty="0" smtClean="0">
                <a:solidFill>
                  <a:srgbClr val="FF0000"/>
                </a:solidFill>
              </a:rPr>
              <a:t>K</a:t>
            </a:r>
            <a:r>
              <a:rPr lang="en-US" b="1" baseline="30000" dirty="0">
                <a:solidFill>
                  <a:srgbClr val="FF0000"/>
                </a:solidFill>
              </a:rPr>
              <a:t>-1</a:t>
            </a:r>
            <a:r>
              <a:rPr lang="en-US" b="1" dirty="0" smtClean="0">
                <a:solidFill>
                  <a:srgbClr val="FF0000"/>
                </a:solidFill>
              </a:rPr>
              <a:t> mol</a:t>
            </a:r>
            <a:r>
              <a:rPr lang="en-US" b="1" baseline="30000" dirty="0" smtClean="0">
                <a:solidFill>
                  <a:srgbClr val="FF0000"/>
                </a:solidFill>
              </a:rPr>
              <a:t>-1</a:t>
            </a:r>
          </a:p>
          <a:p>
            <a:endParaRPr lang="en-US" b="1" baseline="30000" dirty="0">
              <a:solidFill>
                <a:srgbClr val="FF0000"/>
              </a:solidFill>
            </a:endParaRPr>
          </a:p>
          <a:p>
            <a:endParaRPr lang="en-US" b="1" baseline="30000" dirty="0" smtClean="0">
              <a:solidFill>
                <a:srgbClr val="FF0000"/>
              </a:solidFill>
            </a:endParaRPr>
          </a:p>
          <a:p>
            <a:r>
              <a:rPr lang="en-US" baseline="30000" dirty="0"/>
              <a:t> </a:t>
            </a:r>
            <a:r>
              <a:rPr lang="en-US" baseline="30000" dirty="0" smtClean="0"/>
              <a:t>    </a:t>
            </a:r>
            <a:r>
              <a:rPr lang="en-US" dirty="0" smtClean="0"/>
              <a:t> </a:t>
            </a:r>
            <a:r>
              <a:rPr lang="en-US" dirty="0"/>
              <a:t>= 1.987 </a:t>
            </a:r>
            <a:r>
              <a:rPr lang="en-US" dirty="0" err="1"/>
              <a:t>cal</a:t>
            </a:r>
            <a:r>
              <a:rPr lang="en-US" dirty="0"/>
              <a:t> </a:t>
            </a:r>
            <a:r>
              <a:rPr lang="en-US" dirty="0" smtClean="0"/>
              <a:t>K</a:t>
            </a:r>
            <a:r>
              <a:rPr lang="en-US" baseline="30000" dirty="0"/>
              <a:t>-1</a:t>
            </a:r>
            <a:r>
              <a:rPr lang="en-US" dirty="0" smtClean="0"/>
              <a:t> mol</a:t>
            </a:r>
            <a:r>
              <a:rPr lang="en-US" baseline="30000" dirty="0"/>
              <a:t>-1</a:t>
            </a:r>
            <a:endParaRPr lang="th-TH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691680" y="2708920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72000" y="5335751"/>
            <a:ext cx="2928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4.2 </a:t>
            </a:r>
            <a:r>
              <a:rPr lang="en-US" sz="1800" dirty="0" smtClean="0"/>
              <a:t>kilojoules  =  </a:t>
            </a:r>
            <a:r>
              <a:rPr lang="en-US" sz="1800" dirty="0"/>
              <a:t>1 kilocalorie </a:t>
            </a:r>
            <a:endParaRPr lang="th-TH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462066" y="4411600"/>
            <a:ext cx="587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หรือ</a:t>
            </a:r>
            <a:endParaRPr lang="th-TH" dirty="0"/>
          </a:p>
        </p:txBody>
      </p:sp>
      <p:sp>
        <p:nvSpPr>
          <p:cNvPr id="9" name="TextBox 8"/>
          <p:cNvSpPr txBox="1"/>
          <p:nvPr/>
        </p:nvSpPr>
        <p:spPr>
          <a:xfrm>
            <a:off x="462066" y="5258807"/>
            <a:ext cx="587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หรือ</a:t>
            </a:r>
            <a:endParaRPr lang="th-TH" dirty="0"/>
          </a:p>
        </p:txBody>
      </p:sp>
      <p:sp>
        <p:nvSpPr>
          <p:cNvPr id="10" name="Rectangle 9"/>
          <p:cNvSpPr/>
          <p:nvPr/>
        </p:nvSpPr>
        <p:spPr>
          <a:xfrm>
            <a:off x="4427984" y="4411600"/>
            <a:ext cx="25492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dirty="0" smtClean="0"/>
              <a:t>เมื่อ </a:t>
            </a:r>
            <a:r>
              <a:rPr lang="en-US" sz="2000" dirty="0" smtClean="0"/>
              <a:t>1atm </a:t>
            </a:r>
            <a:r>
              <a:rPr lang="en-US" sz="2000" dirty="0"/>
              <a:t>= </a:t>
            </a:r>
            <a:r>
              <a:rPr lang="en-US" sz="2000" dirty="0" smtClean="0"/>
              <a:t>101.325 </a:t>
            </a:r>
            <a:r>
              <a:rPr lang="en-US" sz="2000" dirty="0" err="1" smtClean="0"/>
              <a:t>kPa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344784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1124744"/>
            <a:ext cx="797994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>
                <a:solidFill>
                  <a:srgbClr val="7030A0"/>
                </a:solidFill>
              </a:rPr>
              <a:t>∆G</a:t>
            </a:r>
            <a:r>
              <a:rPr lang="en-US" b="1" baseline="30000" dirty="0">
                <a:solidFill>
                  <a:srgbClr val="7030A0"/>
                </a:solidFill>
                <a:latin typeface="Times New Roman"/>
                <a:cs typeface="Times New Roman"/>
              </a:rPr>
              <a:t>◦’ </a:t>
            </a:r>
            <a:r>
              <a:rPr lang="th-TH" dirty="0" smtClean="0"/>
              <a:t>เป็นความแตกต่างระหว่างพลังงานอิสระของผลผลิตกับพลังงานอิสระ</a:t>
            </a:r>
          </a:p>
          <a:p>
            <a:r>
              <a:rPr lang="th-TH" dirty="0" smtClean="0"/>
              <a:t>ของสารตั้งต้นภายใต้สภาวะมาตรฐาน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7030A0"/>
                </a:solidFill>
              </a:rPr>
              <a:t>∆G</a:t>
            </a:r>
            <a:r>
              <a:rPr lang="en-US" b="1" baseline="30000" dirty="0">
                <a:solidFill>
                  <a:srgbClr val="7030A0"/>
                </a:solidFill>
                <a:latin typeface="Times New Roman"/>
                <a:cs typeface="Times New Roman"/>
              </a:rPr>
              <a:t>◦’ </a:t>
            </a:r>
            <a:r>
              <a:rPr lang="th-TH" dirty="0" smtClean="0"/>
              <a:t>เป็น ลบ หมายความว่าผลผลิตมีพลังงานอิสระน้อยกว่าสารตั้งต้น </a:t>
            </a:r>
          </a:p>
          <a:p>
            <a:r>
              <a:rPr lang="th-TH" dirty="0" smtClean="0"/>
              <a:t>ทำให้ปฏิกิริยาเกิดได้เองในทิศทางจากสารตั้งต้นไปสู่ผลผลิต</a:t>
            </a:r>
          </a:p>
          <a:p>
            <a:r>
              <a:rPr lang="th-TH" dirty="0" smtClean="0"/>
              <a:t> (ปฏิกิริยาเคมีทุกชนิดชอบที่เกิดในทิศทางที่ทำให้พลังงานอิสระของระบบลดลง)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7469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022297"/>
            <a:ext cx="3292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Glucose-1-phosphate</a:t>
            </a:r>
            <a:endParaRPr lang="th-TH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785" y="1133433"/>
            <a:ext cx="1483877" cy="30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02605" y="1012207"/>
            <a:ext cx="3292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Glucose-6-phosphate</a:t>
            </a:r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3700625" y="673653"/>
            <a:ext cx="19741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phosphoglucomutase</a:t>
            </a:r>
            <a:endParaRPr lang="th-TH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2276872"/>
            <a:ext cx="8184356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dirty="0" smtClean="0"/>
              <a:t>ไม่ว่าจะเริ่มต้นปฏิกิริยาโดย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th-TH" dirty="0" smtClean="0"/>
              <a:t>มี</a:t>
            </a:r>
            <a:r>
              <a:rPr lang="en-US" dirty="0" smtClean="0"/>
              <a:t> Glucose-1-phosphate  20mM </a:t>
            </a:r>
            <a:r>
              <a:rPr lang="th-TH" dirty="0" smtClean="0"/>
              <a:t>เพียงอย่างเดียว   หรือ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th-TH" dirty="0" smtClean="0"/>
              <a:t>มี</a:t>
            </a:r>
            <a:r>
              <a:rPr lang="en-US" dirty="0"/>
              <a:t> </a:t>
            </a:r>
            <a:r>
              <a:rPr lang="en-US" dirty="0" smtClean="0"/>
              <a:t>Glucose-6-phosphate  </a:t>
            </a:r>
            <a:r>
              <a:rPr lang="en-US" dirty="0"/>
              <a:t>20mM </a:t>
            </a:r>
            <a:r>
              <a:rPr lang="th-TH" dirty="0"/>
              <a:t>เพียงอย่าง</a:t>
            </a:r>
            <a:r>
              <a:rPr lang="th-TH" dirty="0" smtClean="0"/>
              <a:t>เดียว</a:t>
            </a:r>
          </a:p>
          <a:p>
            <a:pPr lvl="1"/>
            <a:endParaRPr lang="th-TH" dirty="0"/>
          </a:p>
          <a:p>
            <a:pPr lvl="1"/>
            <a:r>
              <a:rPr lang="th-TH" dirty="0" smtClean="0"/>
              <a:t>ในทั้ง </a:t>
            </a:r>
            <a:r>
              <a:rPr lang="en-US" dirty="0" smtClean="0"/>
              <a:t>2 </a:t>
            </a:r>
            <a:r>
              <a:rPr lang="th-TH" dirty="0" smtClean="0"/>
              <a:t>กรณี เมื่อปล่อยให้ปฏิกิริยาเข้าสู่สมดุล ที่ </a:t>
            </a:r>
            <a:r>
              <a:rPr lang="en-US" dirty="0" smtClean="0"/>
              <a:t>25 </a:t>
            </a:r>
            <a:r>
              <a:rPr lang="en-US" baseline="30000" dirty="0" smtClean="0">
                <a:latin typeface="Times New Roman"/>
                <a:cs typeface="Times New Roman"/>
              </a:rPr>
              <a:t>◦</a:t>
            </a:r>
            <a:r>
              <a:rPr lang="en-US" dirty="0" smtClean="0"/>
              <a:t>C  pH=7</a:t>
            </a:r>
          </a:p>
          <a:p>
            <a:pPr lvl="1"/>
            <a:r>
              <a:rPr lang="th-TH" dirty="0" smtClean="0"/>
              <a:t>ในสมดุลจะมี </a:t>
            </a:r>
            <a:r>
              <a:rPr lang="en-US" dirty="0"/>
              <a:t>Glucose-1-phosphate </a:t>
            </a:r>
            <a:r>
              <a:rPr lang="th-TH" dirty="0" smtClean="0"/>
              <a:t>  </a:t>
            </a:r>
            <a:r>
              <a:rPr lang="en-US" dirty="0" smtClean="0"/>
              <a:t>1 </a:t>
            </a:r>
            <a:r>
              <a:rPr lang="en-US" dirty="0" err="1" smtClean="0"/>
              <a:t>mM</a:t>
            </a:r>
            <a:r>
              <a:rPr lang="en-US" dirty="0" smtClean="0"/>
              <a:t>  </a:t>
            </a:r>
            <a:r>
              <a:rPr lang="th-TH" dirty="0" smtClean="0"/>
              <a:t>และ</a:t>
            </a:r>
          </a:p>
          <a:p>
            <a:pPr lvl="1"/>
            <a:r>
              <a:rPr lang="en-US" dirty="0" smtClean="0"/>
              <a:t>Glucose-6-phosphate  19 </a:t>
            </a:r>
            <a:r>
              <a:rPr lang="en-US" dirty="0" err="1" smtClean="0"/>
              <a:t>mM</a:t>
            </a:r>
            <a:r>
              <a:rPr lang="en-US" dirty="0" smtClean="0"/>
              <a:t> </a:t>
            </a:r>
            <a:r>
              <a:rPr lang="th-TH" dirty="0" smtClean="0"/>
              <a:t>เสมอ</a:t>
            </a:r>
          </a:p>
          <a:p>
            <a:pPr lvl="1"/>
            <a:endParaRPr lang="th-TH" dirty="0"/>
          </a:p>
          <a:p>
            <a:pPr lvl="1"/>
            <a:r>
              <a:rPr lang="th-TH" dirty="0" smtClean="0"/>
              <a:t>(</a:t>
            </a:r>
            <a:r>
              <a:rPr lang="en-US" dirty="0" err="1" smtClean="0"/>
              <a:t>phosphoglucomutase</a:t>
            </a:r>
            <a:r>
              <a:rPr lang="th-TH" dirty="0" smtClean="0"/>
              <a:t> เป็นเอนไซม์ เร่งปฏิกิริยาให้เข้าสู่สมดุลเร็วขึ้น</a:t>
            </a:r>
          </a:p>
          <a:p>
            <a:pPr lvl="1"/>
            <a:r>
              <a:rPr lang="th-TH" dirty="0" smtClean="0"/>
              <a:t>แต่ไม่สามารถเปลี่ยนสมดุลของปฏิกิริยาได้) </a:t>
            </a:r>
            <a:endParaRPr lang="th-TH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7469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73653"/>
            <a:ext cx="3292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Glucose-1-phosphate</a:t>
            </a:r>
            <a:endParaRPr lang="th-TH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785" y="784789"/>
            <a:ext cx="1483877" cy="30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02605" y="663563"/>
            <a:ext cx="3292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Glucose-6-phosphate</a:t>
            </a:r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3700625" y="325009"/>
            <a:ext cx="19741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phosphoglucomutase</a:t>
            </a:r>
            <a:endParaRPr lang="th-TH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136152" y="1556792"/>
            <a:ext cx="774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K’</a:t>
            </a:r>
            <a:r>
              <a:rPr lang="en-US" baseline="-25000" dirty="0" err="1" smtClean="0"/>
              <a:t>eq</a:t>
            </a:r>
            <a:endParaRPr lang="th-TH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1979630" y="155679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th-TH" dirty="0"/>
          </a:p>
        </p:txBody>
      </p:sp>
      <p:sp>
        <p:nvSpPr>
          <p:cNvPr id="8" name="TextBox 7"/>
          <p:cNvSpPr txBox="1"/>
          <p:nvPr/>
        </p:nvSpPr>
        <p:spPr>
          <a:xfrm>
            <a:off x="2555776" y="1818545"/>
            <a:ext cx="2846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Glucose-1-phosphate</a:t>
            </a:r>
            <a:endParaRPr lang="th-TH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566994" y="1375836"/>
            <a:ext cx="2846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Glucose-6-phosphate</a:t>
            </a:r>
            <a:endParaRPr lang="th-TH" sz="24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566994" y="1818402"/>
            <a:ext cx="28626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flipV="1">
            <a:off x="2132030" y="2494022"/>
            <a:ext cx="211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</a:t>
            </a:r>
            <a:endParaRPr lang="th-TH" dirty="0"/>
          </a:p>
        </p:txBody>
      </p:sp>
      <p:sp>
        <p:nvSpPr>
          <p:cNvPr id="15" name="TextBox 14"/>
          <p:cNvSpPr txBox="1"/>
          <p:nvPr/>
        </p:nvSpPr>
        <p:spPr>
          <a:xfrm>
            <a:off x="2921737" y="2280210"/>
            <a:ext cx="6319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19</a:t>
            </a:r>
          </a:p>
          <a:p>
            <a:r>
              <a:rPr lang="en-US" dirty="0" smtClean="0"/>
              <a:t>  1</a:t>
            </a:r>
            <a:endParaRPr lang="th-TH" dirty="0"/>
          </a:p>
        </p:txBody>
      </p:sp>
      <p:cxnSp>
        <p:nvCxnSpPr>
          <p:cNvPr id="16" name="Straight Connector 15"/>
          <p:cNvCxnSpPr>
            <a:endCxn id="15" idx="3"/>
          </p:cNvCxnSpPr>
          <p:nvPr/>
        </p:nvCxnSpPr>
        <p:spPr>
          <a:xfrm>
            <a:off x="3059832" y="2755632"/>
            <a:ext cx="493809" cy="16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105935" y="3356992"/>
            <a:ext cx="9459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∆G</a:t>
            </a:r>
            <a:r>
              <a:rPr lang="en-US" b="1" baseline="30000" dirty="0">
                <a:solidFill>
                  <a:srgbClr val="7030A0"/>
                </a:solidFill>
                <a:latin typeface="Times New Roman"/>
                <a:cs typeface="Times New Roman"/>
              </a:rPr>
              <a:t>◦</a:t>
            </a:r>
            <a:r>
              <a:rPr lang="en-US" b="1" baseline="30000" dirty="0" smtClean="0">
                <a:solidFill>
                  <a:srgbClr val="7030A0"/>
                </a:solidFill>
                <a:latin typeface="Times New Roman"/>
                <a:cs typeface="Times New Roman"/>
              </a:rPr>
              <a:t>’   </a:t>
            </a:r>
            <a:endParaRPr lang="th-TH" b="1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51900" y="3343983"/>
            <a:ext cx="1376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=  -RT </a:t>
            </a:r>
            <a:r>
              <a:rPr lang="en-US" b="1" dirty="0" err="1" smtClean="0">
                <a:solidFill>
                  <a:srgbClr val="7030A0"/>
                </a:solidFill>
              </a:rPr>
              <a:t>ln</a:t>
            </a:r>
            <a:endParaRPr lang="th-TH" b="1" dirty="0">
              <a:solidFill>
                <a:srgbClr val="7030A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21931" y="3314487"/>
            <a:ext cx="774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K’</a:t>
            </a:r>
            <a:r>
              <a:rPr lang="en-US" b="1" baseline="-25000" dirty="0" err="1" smtClean="0">
                <a:solidFill>
                  <a:srgbClr val="7030A0"/>
                </a:solidFill>
              </a:rPr>
              <a:t>eq</a:t>
            </a:r>
            <a:endParaRPr lang="th-TH" b="1" baseline="-25000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flipV="1">
            <a:off x="2132030" y="4149080"/>
            <a:ext cx="211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</a:t>
            </a:r>
            <a:endParaRPr lang="th-TH" dirty="0"/>
          </a:p>
        </p:txBody>
      </p:sp>
      <p:sp>
        <p:nvSpPr>
          <p:cNvPr id="23" name="TextBox 22"/>
          <p:cNvSpPr txBox="1"/>
          <p:nvPr/>
        </p:nvSpPr>
        <p:spPr>
          <a:xfrm>
            <a:off x="2437667" y="4164752"/>
            <a:ext cx="48269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(8.314 J K</a:t>
            </a:r>
            <a:r>
              <a:rPr lang="en-US" baseline="30000" dirty="0" smtClean="0"/>
              <a:t>-1</a:t>
            </a:r>
            <a:r>
              <a:rPr lang="en-US" dirty="0" smtClean="0"/>
              <a:t>mol</a:t>
            </a:r>
            <a:r>
              <a:rPr lang="en-US" baseline="30000" dirty="0" smtClean="0"/>
              <a:t>-1</a:t>
            </a:r>
            <a:r>
              <a:rPr lang="en-US" dirty="0" smtClean="0"/>
              <a:t>) (298 K ) </a:t>
            </a:r>
            <a:r>
              <a:rPr lang="en-US" dirty="0" err="1" smtClean="0"/>
              <a:t>ln</a:t>
            </a:r>
            <a:r>
              <a:rPr lang="en-US" dirty="0" smtClean="0"/>
              <a:t> 19</a:t>
            </a:r>
            <a:endParaRPr lang="th-TH" dirty="0"/>
          </a:p>
        </p:txBody>
      </p:sp>
      <p:sp>
        <p:nvSpPr>
          <p:cNvPr id="24" name="TextBox 23"/>
          <p:cNvSpPr txBox="1"/>
          <p:nvPr/>
        </p:nvSpPr>
        <p:spPr>
          <a:xfrm flipV="1">
            <a:off x="2045618" y="5805264"/>
            <a:ext cx="211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</a:t>
            </a:r>
            <a:endParaRPr lang="th-TH" dirty="0"/>
          </a:p>
        </p:txBody>
      </p:sp>
      <p:sp>
        <p:nvSpPr>
          <p:cNvPr id="25" name="TextBox 24"/>
          <p:cNvSpPr txBox="1"/>
          <p:nvPr/>
        </p:nvSpPr>
        <p:spPr>
          <a:xfrm flipV="1">
            <a:off x="2091681" y="5113923"/>
            <a:ext cx="211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</a:t>
            </a:r>
            <a:endParaRPr lang="th-TH" dirty="0"/>
          </a:p>
        </p:txBody>
      </p:sp>
      <p:sp>
        <p:nvSpPr>
          <p:cNvPr id="26" name="TextBox 25"/>
          <p:cNvSpPr txBox="1"/>
          <p:nvPr/>
        </p:nvSpPr>
        <p:spPr>
          <a:xfrm>
            <a:off x="2479741" y="5092697"/>
            <a:ext cx="2008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-7,296 J/</a:t>
            </a:r>
            <a:r>
              <a:rPr lang="en-US" dirty="0" err="1" smtClean="0"/>
              <a:t>mol</a:t>
            </a:r>
            <a:endParaRPr lang="th-TH" dirty="0"/>
          </a:p>
        </p:txBody>
      </p:sp>
      <p:sp>
        <p:nvSpPr>
          <p:cNvPr id="27" name="TextBox 26"/>
          <p:cNvSpPr txBox="1"/>
          <p:nvPr/>
        </p:nvSpPr>
        <p:spPr>
          <a:xfrm>
            <a:off x="2522749" y="5877272"/>
            <a:ext cx="1808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-7.3 kJ/</a:t>
            </a:r>
            <a:r>
              <a:rPr lang="en-US" dirty="0" err="1" smtClean="0"/>
              <a:t>mol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7469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bioinfo.org.cn/book/biochemistry/chapt13/3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3324"/>
            <a:ext cx="6336704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77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476658"/>
            <a:ext cx="6911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High </a:t>
            </a:r>
            <a:r>
              <a:rPr lang="en-US" sz="3600" b="1" dirty="0">
                <a:solidFill>
                  <a:srgbClr val="0070C0"/>
                </a:solidFill>
              </a:rPr>
              <a:t>energy phosphate compounds</a:t>
            </a:r>
            <a:endParaRPr lang="th-TH" sz="3600" b="1" dirty="0">
              <a:solidFill>
                <a:srgbClr val="0070C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111921"/>
              </p:ext>
            </p:extLst>
          </p:nvPr>
        </p:nvGraphicFramePr>
        <p:xfrm>
          <a:off x="323528" y="1412776"/>
          <a:ext cx="8229600" cy="362712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0">
                <a:tc gridSpan="2">
                  <a:txBody>
                    <a:bodyPr/>
                    <a:lstStyle/>
                    <a:p>
                      <a:r>
                        <a:rPr lang="en-US" dirty="0"/>
                        <a:t>Energy released by high energy phosphate reactions</a:t>
                      </a:r>
                    </a:p>
                  </a:txBody>
                  <a:tcPr anchor="ctr"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Reaction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>
                          <a:effectLst/>
                        </a:rPr>
                        <a:t>Δ</a:t>
                      </a:r>
                      <a:r>
                        <a:rPr lang="en-US">
                          <a:effectLst/>
                        </a:rPr>
                        <a:t>G [kJ/mol]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ATP + H</a:t>
                      </a:r>
                      <a:r>
                        <a:rPr lang="en-US" baseline="-25000">
                          <a:effectLst/>
                        </a:rPr>
                        <a:t>2</a:t>
                      </a:r>
                      <a:r>
                        <a:rPr lang="en-US">
                          <a:effectLst/>
                        </a:rPr>
                        <a:t>O → ADP + P</a:t>
                      </a:r>
                      <a:r>
                        <a:rPr lang="en-US" baseline="-25000">
                          <a:effectLst/>
                        </a:rPr>
                        <a:t>i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effectLst/>
                        </a:rPr>
                        <a:t>-30.5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ADP + H</a:t>
                      </a:r>
                      <a:r>
                        <a:rPr lang="en-US" baseline="-25000" dirty="0">
                          <a:effectLst/>
                        </a:rPr>
                        <a:t>2</a:t>
                      </a:r>
                      <a:r>
                        <a:rPr lang="en-US" dirty="0">
                          <a:effectLst/>
                        </a:rPr>
                        <a:t>O → </a:t>
                      </a:r>
                      <a:r>
                        <a:rPr lang="en-US" dirty="0" smtClean="0">
                          <a:effectLst/>
                        </a:rPr>
                        <a:t>AMP</a:t>
                      </a:r>
                      <a:r>
                        <a:rPr lang="en-US" dirty="0">
                          <a:effectLst/>
                        </a:rPr>
                        <a:t> + P</a:t>
                      </a:r>
                      <a:r>
                        <a:rPr lang="en-US" baseline="-25000" dirty="0">
                          <a:effectLst/>
                        </a:rPr>
                        <a:t>i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effectLst/>
                        </a:rPr>
                        <a:t>-30.5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ATP + H</a:t>
                      </a:r>
                      <a:r>
                        <a:rPr lang="en-US" baseline="-25000">
                          <a:effectLst/>
                        </a:rPr>
                        <a:t>2</a:t>
                      </a:r>
                      <a:r>
                        <a:rPr lang="en-US">
                          <a:effectLst/>
                        </a:rPr>
                        <a:t>O → AMP + PP</a:t>
                      </a:r>
                      <a:r>
                        <a:rPr lang="en-US" baseline="-25000">
                          <a:effectLst/>
                        </a:rPr>
                        <a:t>i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effectLst/>
                        </a:rPr>
                        <a:t>-40.6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PP</a:t>
                      </a:r>
                      <a:r>
                        <a:rPr lang="en-US" baseline="-25000">
                          <a:effectLst/>
                        </a:rPr>
                        <a:t>i</a:t>
                      </a:r>
                      <a:r>
                        <a:rPr lang="en-US">
                          <a:effectLst/>
                        </a:rPr>
                        <a:t> + H</a:t>
                      </a:r>
                      <a:r>
                        <a:rPr lang="en-US" baseline="-25000">
                          <a:effectLst/>
                        </a:rPr>
                        <a:t>2</a:t>
                      </a:r>
                      <a:r>
                        <a:rPr lang="en-US">
                          <a:effectLst/>
                        </a:rPr>
                        <a:t>O → 2 P</a:t>
                      </a:r>
                      <a:r>
                        <a:rPr lang="en-US" baseline="-25000">
                          <a:effectLst/>
                        </a:rPr>
                        <a:t>i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effectLst/>
                        </a:rPr>
                        <a:t>-31.8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AMP + H</a:t>
                      </a:r>
                      <a:r>
                        <a:rPr lang="en-US" baseline="-25000">
                          <a:effectLst/>
                        </a:rPr>
                        <a:t>2</a:t>
                      </a:r>
                      <a:r>
                        <a:rPr lang="en-US">
                          <a:effectLst/>
                        </a:rPr>
                        <a:t>O → A + P</a:t>
                      </a:r>
                      <a:r>
                        <a:rPr lang="en-US" baseline="-25000">
                          <a:effectLst/>
                        </a:rPr>
                        <a:t>i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effectLst/>
                        </a:rPr>
                        <a:t>-12.6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46939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ผลการค้นหารูปภาพสำหรับ phosphate reson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75133"/>
            <a:ext cx="5184576" cy="447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5903694"/>
            <a:ext cx="5333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ortho</a:t>
            </a:r>
            <a:r>
              <a:rPr lang="en-US" dirty="0" smtClean="0"/>
              <a:t>-Phosphate  resonance </a:t>
            </a:r>
            <a:r>
              <a:rPr lang="en-US" dirty="0" err="1" smtClean="0"/>
              <a:t>hydrid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6503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2655"/>
            <a:ext cx="3888432" cy="6374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70495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712" y="468281"/>
            <a:ext cx="5757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/>
              <a:t>ปฏิกิริยาควบคู่ (</a:t>
            </a:r>
            <a:r>
              <a:rPr lang="en-US" sz="3600" b="1" dirty="0" smtClean="0"/>
              <a:t>Coupled reaction</a:t>
            </a:r>
            <a:r>
              <a:rPr lang="th-TH" sz="3600" b="1" dirty="0" smtClean="0"/>
              <a:t>)</a:t>
            </a:r>
            <a:endParaRPr lang="th-TH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2060848"/>
            <a:ext cx="2468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                      B</a:t>
            </a:r>
            <a:endParaRPr lang="th-TH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773" y="2171984"/>
            <a:ext cx="1483877" cy="30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16689" y="2097713"/>
            <a:ext cx="9459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∆G</a:t>
            </a:r>
            <a:r>
              <a:rPr lang="en-US" b="1" baseline="30000" dirty="0">
                <a:solidFill>
                  <a:srgbClr val="7030A0"/>
                </a:solidFill>
                <a:latin typeface="Times New Roman"/>
                <a:cs typeface="Times New Roman"/>
              </a:rPr>
              <a:t>◦</a:t>
            </a:r>
            <a:r>
              <a:rPr lang="en-US" b="1" baseline="30000" dirty="0" smtClean="0">
                <a:solidFill>
                  <a:srgbClr val="7030A0"/>
                </a:solidFill>
                <a:latin typeface="Times New Roman"/>
                <a:cs typeface="Times New Roman"/>
              </a:rPr>
              <a:t>’   </a:t>
            </a:r>
            <a:endParaRPr lang="th-TH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62654" y="2084704"/>
            <a:ext cx="2172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=  +10 kJ/</a:t>
            </a:r>
            <a:r>
              <a:rPr lang="en-US" b="1" dirty="0" err="1" smtClean="0">
                <a:solidFill>
                  <a:srgbClr val="7030A0"/>
                </a:solidFill>
              </a:rPr>
              <a:t>mol</a:t>
            </a:r>
            <a:endParaRPr lang="th-TH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44208" y="2104673"/>
            <a:ext cx="1813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Endergonic</a:t>
            </a:r>
            <a:endParaRPr lang="th-TH" dirty="0"/>
          </a:p>
        </p:txBody>
      </p:sp>
      <p:sp>
        <p:nvSpPr>
          <p:cNvPr id="11" name="TextBox 10"/>
          <p:cNvSpPr txBox="1"/>
          <p:nvPr/>
        </p:nvSpPr>
        <p:spPr>
          <a:xfrm>
            <a:off x="603767" y="3045104"/>
            <a:ext cx="2476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                       D</a:t>
            </a:r>
            <a:endParaRPr lang="th-TH" dirty="0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980" y="3156240"/>
            <a:ext cx="1483877" cy="30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208896" y="3081969"/>
            <a:ext cx="9459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∆G</a:t>
            </a:r>
            <a:r>
              <a:rPr lang="en-US" b="1" baseline="30000" dirty="0">
                <a:solidFill>
                  <a:srgbClr val="7030A0"/>
                </a:solidFill>
                <a:latin typeface="Times New Roman"/>
                <a:cs typeface="Times New Roman"/>
              </a:rPr>
              <a:t>◦</a:t>
            </a:r>
            <a:r>
              <a:rPr lang="en-US" b="1" baseline="30000" dirty="0" smtClean="0">
                <a:solidFill>
                  <a:srgbClr val="7030A0"/>
                </a:solidFill>
                <a:latin typeface="Times New Roman"/>
                <a:cs typeface="Times New Roman"/>
              </a:rPr>
              <a:t>’   </a:t>
            </a:r>
            <a:endParaRPr lang="th-TH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54861" y="3068960"/>
            <a:ext cx="2103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=  -30 kJ/</a:t>
            </a:r>
            <a:r>
              <a:rPr lang="en-US" b="1" dirty="0" err="1" smtClean="0">
                <a:solidFill>
                  <a:srgbClr val="7030A0"/>
                </a:solidFill>
              </a:rPr>
              <a:t>mol</a:t>
            </a:r>
            <a:endParaRPr lang="th-TH" b="1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36415" y="3088929"/>
            <a:ext cx="1581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Exergonic</a:t>
            </a:r>
            <a:endParaRPr lang="th-TH" dirty="0"/>
          </a:p>
        </p:txBody>
      </p:sp>
      <p:sp>
        <p:nvSpPr>
          <p:cNvPr id="16" name="TextBox 15"/>
          <p:cNvSpPr txBox="1"/>
          <p:nvPr/>
        </p:nvSpPr>
        <p:spPr>
          <a:xfrm>
            <a:off x="881689" y="3933056"/>
            <a:ext cx="55547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ถ้าเซลล์สามารถจัดการให้ </a:t>
            </a:r>
            <a:r>
              <a:rPr lang="en-US" dirty="0" smtClean="0"/>
              <a:t>2 </a:t>
            </a:r>
            <a:r>
              <a:rPr lang="th-TH" dirty="0" smtClean="0"/>
              <a:t>ปฏิกิริยานี้เกิดควบคู่กันได้ </a:t>
            </a:r>
            <a:endParaRPr lang="th-TH" dirty="0"/>
          </a:p>
        </p:txBody>
      </p:sp>
      <p:sp>
        <p:nvSpPr>
          <p:cNvPr id="17" name="TextBox 16"/>
          <p:cNvSpPr txBox="1"/>
          <p:nvPr/>
        </p:nvSpPr>
        <p:spPr>
          <a:xfrm>
            <a:off x="206151" y="4681318"/>
            <a:ext cx="3648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+  C                      B + D </a:t>
            </a:r>
            <a:endParaRPr lang="th-TH" dirty="0"/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691" y="4742111"/>
            <a:ext cx="1483877" cy="30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987905" y="4694767"/>
            <a:ext cx="10277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∆ G</a:t>
            </a:r>
            <a:r>
              <a:rPr lang="en-US" b="1" baseline="30000" dirty="0">
                <a:solidFill>
                  <a:srgbClr val="7030A0"/>
                </a:solidFill>
                <a:latin typeface="Times New Roman"/>
                <a:cs typeface="Times New Roman"/>
              </a:rPr>
              <a:t>◦</a:t>
            </a:r>
            <a:r>
              <a:rPr lang="en-US" b="1" baseline="30000" dirty="0" smtClean="0">
                <a:solidFill>
                  <a:srgbClr val="7030A0"/>
                </a:solidFill>
                <a:latin typeface="Times New Roman"/>
                <a:cs typeface="Times New Roman"/>
              </a:rPr>
              <a:t>’   </a:t>
            </a:r>
            <a:endParaRPr lang="th-TH" b="1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33870" y="4681758"/>
            <a:ext cx="2103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=  -20 kJ/</a:t>
            </a:r>
            <a:r>
              <a:rPr lang="en-US" b="1" dirty="0" err="1" smtClean="0">
                <a:solidFill>
                  <a:srgbClr val="7030A0"/>
                </a:solidFill>
              </a:rPr>
              <a:t>mol</a:t>
            </a:r>
            <a:endParaRPr lang="th-TH" b="1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2742" y="5517232"/>
            <a:ext cx="70357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∆G</a:t>
            </a:r>
            <a:r>
              <a:rPr lang="en-US" b="1" baseline="30000" dirty="0">
                <a:solidFill>
                  <a:srgbClr val="7030A0"/>
                </a:solidFill>
                <a:latin typeface="Times New Roman"/>
                <a:cs typeface="Times New Roman"/>
              </a:rPr>
              <a:t>◦’   </a:t>
            </a:r>
            <a:r>
              <a:rPr lang="th-TH" dirty="0" smtClean="0"/>
              <a:t>รวมของปฏิกิริยาจะเป็นลบ ทำให้เซลล์สามารถผลิต </a:t>
            </a:r>
            <a:r>
              <a:rPr lang="en-US" dirty="0" smtClean="0"/>
              <a:t>B </a:t>
            </a:r>
            <a:r>
              <a:rPr lang="th-TH" dirty="0" smtClean="0"/>
              <a:t>จาก  </a:t>
            </a:r>
            <a:r>
              <a:rPr lang="en-US" dirty="0" smtClean="0"/>
              <a:t>A </a:t>
            </a:r>
            <a:endParaRPr lang="th-TH" dirty="0" smtClean="0"/>
          </a:p>
          <a:p>
            <a:r>
              <a:rPr lang="th-TH" dirty="0" smtClean="0"/>
              <a:t>ได้อย่างมีประสิทธิภาพ</a:t>
            </a:r>
            <a:endParaRPr lang="th-TH" dirty="0"/>
          </a:p>
        </p:txBody>
      </p:sp>
      <p:sp>
        <p:nvSpPr>
          <p:cNvPr id="23" name="Rectangle 22"/>
          <p:cNvSpPr/>
          <p:nvPr/>
        </p:nvSpPr>
        <p:spPr>
          <a:xfrm>
            <a:off x="344451" y="1216177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b="1" dirty="0" smtClean="0"/>
              <a:t>การควบคู่</a:t>
            </a:r>
            <a:r>
              <a:rPr lang="th-TH" b="1" dirty="0"/>
              <a:t>โดยตรง (</a:t>
            </a:r>
            <a:r>
              <a:rPr lang="en-US" b="1" dirty="0"/>
              <a:t>direct coupling</a:t>
            </a:r>
            <a:r>
              <a:rPr lang="th-TH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7469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0645" y="449865"/>
            <a:ext cx="6610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/>
              <a:t>ปฏิกิริยาควบคู่โดยอ้อม (</a:t>
            </a:r>
            <a:r>
              <a:rPr lang="en-US" b="1" dirty="0" smtClean="0"/>
              <a:t>indirect coupled reaction</a:t>
            </a:r>
            <a:r>
              <a:rPr lang="th-TH" b="1" dirty="0" smtClean="0"/>
              <a:t>)</a:t>
            </a:r>
            <a:endParaRPr lang="th-TH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73383" y="1502377"/>
            <a:ext cx="3079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                      B + X </a:t>
            </a:r>
            <a:endParaRPr lang="th-TH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596" y="1613513"/>
            <a:ext cx="1483877" cy="30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421378" y="1492521"/>
            <a:ext cx="14542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∆</a:t>
            </a:r>
            <a:r>
              <a:rPr lang="en-US" b="1" dirty="0" smtClean="0">
                <a:solidFill>
                  <a:srgbClr val="7030A0"/>
                </a:solidFill>
              </a:rPr>
              <a:t>G</a:t>
            </a:r>
            <a:r>
              <a:rPr lang="en-US" b="1" baseline="-25000" dirty="0" smtClean="0">
                <a:solidFill>
                  <a:srgbClr val="7030A0"/>
                </a:solidFill>
              </a:rPr>
              <a:t>1</a:t>
            </a:r>
            <a:r>
              <a:rPr lang="en-US" b="1" baseline="30000" dirty="0" smtClean="0">
                <a:solidFill>
                  <a:srgbClr val="7030A0"/>
                </a:solidFill>
                <a:latin typeface="Times New Roman"/>
                <a:cs typeface="Times New Roman"/>
              </a:rPr>
              <a:t>  </a:t>
            </a:r>
            <a:r>
              <a:rPr lang="en-US" b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&gt; 0</a:t>
            </a:r>
            <a:r>
              <a:rPr lang="en-US" b="1" baseline="30000" dirty="0" smtClean="0">
                <a:solidFill>
                  <a:srgbClr val="7030A0"/>
                </a:solidFill>
                <a:latin typeface="Times New Roman"/>
                <a:cs typeface="Times New Roman"/>
              </a:rPr>
              <a:t>  </a:t>
            </a:r>
            <a:endParaRPr lang="th-TH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9382" y="2220136"/>
            <a:ext cx="3005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+ C                       D</a:t>
            </a:r>
            <a:endParaRPr lang="th-TH" dirty="0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024" y="2331271"/>
            <a:ext cx="1483877" cy="30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4421378" y="2168141"/>
            <a:ext cx="14542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∆</a:t>
            </a:r>
            <a:r>
              <a:rPr lang="en-US" b="1" dirty="0" smtClean="0">
                <a:solidFill>
                  <a:srgbClr val="7030A0"/>
                </a:solidFill>
              </a:rPr>
              <a:t>G</a:t>
            </a:r>
            <a:r>
              <a:rPr lang="en-US" b="1" baseline="-25000" dirty="0" smtClean="0">
                <a:solidFill>
                  <a:srgbClr val="7030A0"/>
                </a:solidFill>
              </a:rPr>
              <a:t>2</a:t>
            </a:r>
            <a:r>
              <a:rPr lang="en-US" b="1" baseline="30000" dirty="0" smtClean="0">
                <a:solidFill>
                  <a:srgbClr val="7030A0"/>
                </a:solidFill>
                <a:latin typeface="Times New Roman"/>
                <a:cs typeface="Times New Roman"/>
              </a:rPr>
              <a:t>  </a:t>
            </a:r>
            <a:r>
              <a:rPr lang="en-US" b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&lt; 0</a:t>
            </a:r>
            <a:r>
              <a:rPr lang="en-US" b="1" baseline="30000" dirty="0" smtClean="0">
                <a:solidFill>
                  <a:srgbClr val="7030A0"/>
                </a:solidFill>
                <a:latin typeface="Times New Roman"/>
                <a:cs typeface="Times New Roman"/>
              </a:rPr>
              <a:t>  </a:t>
            </a:r>
            <a:endParaRPr lang="th-TH" b="1" dirty="0">
              <a:solidFill>
                <a:srgbClr val="7030A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67544" y="2743356"/>
            <a:ext cx="6120680" cy="7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58465" y="2910618"/>
            <a:ext cx="3567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 + C                       B + D</a:t>
            </a:r>
            <a:endParaRPr lang="th-TH" dirty="0"/>
          </a:p>
        </p:txBody>
      </p:sp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107" y="3021753"/>
            <a:ext cx="1483877" cy="30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4420461" y="2858623"/>
            <a:ext cx="1749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∆</a:t>
            </a:r>
            <a:r>
              <a:rPr lang="en-US" b="1" dirty="0" smtClean="0">
                <a:solidFill>
                  <a:srgbClr val="7030A0"/>
                </a:solidFill>
              </a:rPr>
              <a:t>G</a:t>
            </a:r>
            <a:r>
              <a:rPr lang="en-US" b="1" baseline="-25000" dirty="0" smtClean="0">
                <a:solidFill>
                  <a:srgbClr val="7030A0"/>
                </a:solidFill>
              </a:rPr>
              <a:t>1+2 </a:t>
            </a:r>
            <a:r>
              <a:rPr lang="en-US" b="1" baseline="30000" dirty="0" smtClean="0">
                <a:solidFill>
                  <a:srgbClr val="7030A0"/>
                </a:solidFill>
                <a:latin typeface="Times New Roman"/>
                <a:cs typeface="Times New Roman"/>
              </a:rPr>
              <a:t>  </a:t>
            </a:r>
            <a:r>
              <a:rPr lang="en-US" b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&lt; 0</a:t>
            </a:r>
            <a:r>
              <a:rPr lang="en-US" b="1" baseline="30000" dirty="0" smtClean="0">
                <a:solidFill>
                  <a:srgbClr val="7030A0"/>
                </a:solidFill>
                <a:latin typeface="Times New Roman"/>
                <a:cs typeface="Times New Roman"/>
              </a:rPr>
              <a:t>  </a:t>
            </a:r>
            <a:endParaRPr lang="th-TH" b="1" dirty="0">
              <a:solidFill>
                <a:srgbClr val="7030A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73383" y="4005064"/>
            <a:ext cx="6521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สาร </a:t>
            </a:r>
            <a:r>
              <a:rPr lang="en-US" dirty="0" smtClean="0"/>
              <a:t>x </a:t>
            </a:r>
            <a:r>
              <a:rPr lang="th-TH" dirty="0" smtClean="0"/>
              <a:t>เป็นตัวกลางร่วม (</a:t>
            </a:r>
            <a:r>
              <a:rPr lang="en-US" dirty="0" smtClean="0"/>
              <a:t>intermediate</a:t>
            </a:r>
            <a:r>
              <a:rPr lang="th-TH" dirty="0" smtClean="0"/>
              <a:t>) ที่มีพลังงานอิสระสูง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1291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548680"/>
            <a:ext cx="80631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</a:rPr>
              <a:t>กฎข้อที่หนึ่งของอุณหพลศาสตร์ </a:t>
            </a:r>
            <a:r>
              <a:rPr lang="en-US" sz="2400" b="1" i="1" dirty="0"/>
              <a:t>Principle of Conservation of Energy</a:t>
            </a:r>
            <a:endParaRPr lang="th-TH" sz="2400" b="1" i="1" dirty="0"/>
          </a:p>
        </p:txBody>
      </p:sp>
      <p:sp>
        <p:nvSpPr>
          <p:cNvPr id="6" name="Rectangle 5"/>
          <p:cNvSpPr/>
          <p:nvPr/>
        </p:nvSpPr>
        <p:spPr>
          <a:xfrm>
            <a:off x="537818" y="1088311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The internal energy of an isolated system is constant.</a:t>
            </a:r>
            <a:endParaRPr lang="th-TH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826" y="2329716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</a:rPr>
              <a:t>กฎข้อที่สองของอุณหพลศาสตร์ </a:t>
            </a:r>
            <a:r>
              <a:rPr lang="th-TH" dirty="0" smtClean="0"/>
              <a:t>กล่าวถึง เอนโทรปีของระบบอิสระไม่มีทางที่จะลดลงในกระบวนการใดๆ</a:t>
            </a:r>
            <a:endParaRPr lang="th-TH" dirty="0"/>
          </a:p>
        </p:txBody>
      </p:sp>
      <p:sp>
        <p:nvSpPr>
          <p:cNvPr id="8" name="Rectangle 7"/>
          <p:cNvSpPr/>
          <p:nvPr/>
        </p:nvSpPr>
        <p:spPr>
          <a:xfrm>
            <a:off x="609826" y="3283821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The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total entropy can never decrease over time for an isolated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system.</a:t>
            </a:r>
            <a:endParaRPr lang="th-TH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3882" y="5104348"/>
            <a:ext cx="75591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As a system approaches absolute zero, all processes cease and the entropy of the system approaches a minimum value.</a:t>
            </a:r>
            <a:endParaRPr lang="th-TH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1834" y="4581128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</a:rPr>
              <a:t>กฎข้อที่สามของอุณหพลศาสตร์ </a:t>
            </a:r>
            <a:r>
              <a:rPr lang="th-TH" dirty="0" smtClean="0"/>
              <a:t>กล่าวถึง อุณหภูมิศูนย์องศาสัมบูรณ์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579669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bioinfo.org.cn/book/biochemistry/arrow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5" y="-427038"/>
            <a:ext cx="7524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4036" y="958565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Glucose + Pi  </a:t>
            </a:r>
            <a:r>
              <a:rPr lang="en-US" sz="2400" dirty="0" smtClean="0"/>
              <a:t>                glucose-6-phosphate </a:t>
            </a:r>
            <a:r>
              <a:rPr lang="en-US" sz="2400" dirty="0"/>
              <a:t>+ H</a:t>
            </a:r>
            <a:r>
              <a:rPr lang="en-US" sz="2400" baseline="-25000" dirty="0"/>
              <a:t>2</a:t>
            </a:r>
            <a:r>
              <a:rPr lang="en-US" sz="2400" dirty="0"/>
              <a:t>O </a:t>
            </a:r>
            <a:r>
              <a:rPr lang="en-US" sz="2400" dirty="0" smtClean="0"/>
              <a:t>  </a:t>
            </a:r>
            <a:r>
              <a:rPr lang="el-GR" sz="2400" dirty="0" smtClean="0"/>
              <a:t>Δ</a:t>
            </a:r>
            <a:r>
              <a:rPr lang="en-US" sz="2400" dirty="0" smtClean="0"/>
              <a:t>G</a:t>
            </a:r>
            <a:r>
              <a:rPr lang="en-US" sz="2400" dirty="0"/>
              <a:t>°' = 13.8 kJ/</a:t>
            </a:r>
            <a:r>
              <a:rPr lang="en-US" sz="2400" dirty="0" err="1"/>
              <a:t>mol</a:t>
            </a:r>
            <a:endParaRPr lang="th-TH" sz="24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28908"/>
            <a:ext cx="741936" cy="150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7962" y="1700808"/>
            <a:ext cx="83964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ATP + H</a:t>
            </a:r>
            <a:r>
              <a:rPr lang="pt-BR" sz="2400" baseline="-25000" dirty="0"/>
              <a:t>2</a:t>
            </a:r>
            <a:r>
              <a:rPr lang="pt-BR" sz="2400" dirty="0"/>
              <a:t>O  </a:t>
            </a:r>
            <a:r>
              <a:rPr lang="th-TH" sz="2400" dirty="0" smtClean="0"/>
              <a:t>                        </a:t>
            </a:r>
            <a:r>
              <a:rPr lang="pt-BR" sz="2400" dirty="0" smtClean="0"/>
              <a:t>ADP </a:t>
            </a:r>
            <a:r>
              <a:rPr lang="pt-BR" sz="2400" dirty="0"/>
              <a:t>+ Pi </a:t>
            </a:r>
            <a:r>
              <a:rPr lang="th-TH" sz="2400" dirty="0" smtClean="0"/>
              <a:t>                               </a:t>
            </a:r>
            <a:r>
              <a:rPr lang="pt-BR" sz="2400" dirty="0" smtClean="0"/>
              <a:t>ΔG</a:t>
            </a:r>
            <a:r>
              <a:rPr lang="pt-BR" sz="2400" dirty="0"/>
              <a:t>°' = -30.5 kJ/mol</a:t>
            </a:r>
            <a:endParaRPr lang="th-TH" sz="2400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289" y="1781167"/>
            <a:ext cx="741936" cy="150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07962" y="2983713"/>
            <a:ext cx="87885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Sum</a:t>
            </a:r>
            <a:r>
              <a:rPr lang="en-US" dirty="0"/>
              <a:t>: </a:t>
            </a:r>
            <a:r>
              <a:rPr lang="en-US" sz="2400" dirty="0"/>
              <a:t>ATP + glucose  </a:t>
            </a:r>
            <a:r>
              <a:rPr lang="en-US" sz="2400" dirty="0" smtClean="0"/>
              <a:t>                  ADP </a:t>
            </a:r>
            <a:r>
              <a:rPr lang="en-US" sz="2400" dirty="0"/>
              <a:t>+ glucose-6-phosphate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971" y="3208480"/>
            <a:ext cx="741936" cy="150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49938" y="3906054"/>
            <a:ext cx="66904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Δ</a:t>
            </a:r>
            <a:r>
              <a:rPr lang="en-US" dirty="0"/>
              <a:t>G°' = </a:t>
            </a:r>
            <a:r>
              <a:rPr lang="en-US" dirty="0" smtClean="0"/>
              <a:t>  +</a:t>
            </a:r>
            <a:r>
              <a:rPr lang="en-US" dirty="0"/>
              <a:t>13.8 kJ/</a:t>
            </a:r>
            <a:r>
              <a:rPr lang="en-US" dirty="0" err="1"/>
              <a:t>mol</a:t>
            </a:r>
            <a:r>
              <a:rPr lang="en-US" dirty="0"/>
              <a:t> + (-30.5 kJ/</a:t>
            </a:r>
            <a:r>
              <a:rPr lang="en-US" dirty="0" err="1"/>
              <a:t>mol</a:t>
            </a:r>
            <a:r>
              <a:rPr lang="en-US" dirty="0"/>
              <a:t>) </a:t>
            </a:r>
            <a:endParaRPr lang="en-US" dirty="0" smtClean="0"/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 =   -</a:t>
            </a:r>
            <a:r>
              <a:rPr lang="en-US" dirty="0">
                <a:solidFill>
                  <a:srgbClr val="FF0000"/>
                </a:solidFill>
              </a:rPr>
              <a:t>16.7 kJ/</a:t>
            </a:r>
            <a:r>
              <a:rPr lang="en-US" dirty="0" err="1">
                <a:solidFill>
                  <a:srgbClr val="FF0000"/>
                </a:solidFill>
              </a:rPr>
              <a:t>mol</a:t>
            </a:r>
            <a:endParaRPr lang="th-T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69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7664" y="836712"/>
            <a:ext cx="691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 C</a:t>
            </a:r>
            <a:r>
              <a:rPr lang="en-US" b="1" baseline="-25000" dirty="0" smtClean="0">
                <a:solidFill>
                  <a:srgbClr val="7030A0"/>
                </a:solidFill>
              </a:rPr>
              <a:t>6</a:t>
            </a:r>
            <a:r>
              <a:rPr lang="en-US" b="1" dirty="0" smtClean="0">
                <a:solidFill>
                  <a:srgbClr val="7030A0"/>
                </a:solidFill>
              </a:rPr>
              <a:t>H</a:t>
            </a:r>
            <a:r>
              <a:rPr lang="en-US" b="1" baseline="-25000" dirty="0" smtClean="0">
                <a:solidFill>
                  <a:srgbClr val="7030A0"/>
                </a:solidFill>
              </a:rPr>
              <a:t>12</a:t>
            </a:r>
            <a:r>
              <a:rPr lang="en-US" b="1" dirty="0" smtClean="0">
                <a:solidFill>
                  <a:srgbClr val="7030A0"/>
                </a:solidFill>
              </a:rPr>
              <a:t>O</a:t>
            </a:r>
            <a:r>
              <a:rPr lang="en-US" b="1" baseline="-25000" dirty="0" smtClean="0">
                <a:solidFill>
                  <a:srgbClr val="7030A0"/>
                </a:solidFill>
              </a:rPr>
              <a:t>6 </a:t>
            </a:r>
            <a:r>
              <a:rPr lang="en-US" b="1" dirty="0" smtClean="0">
                <a:solidFill>
                  <a:srgbClr val="7030A0"/>
                </a:solidFill>
              </a:rPr>
              <a:t>+ 6O</a:t>
            </a:r>
            <a:r>
              <a:rPr lang="en-US" b="1" baseline="-25000" dirty="0" smtClean="0">
                <a:solidFill>
                  <a:srgbClr val="7030A0"/>
                </a:solidFill>
              </a:rPr>
              <a:t>2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  →   6CO</a:t>
            </a:r>
            <a:r>
              <a:rPr lang="en-US" b="1" baseline="-25000" dirty="0" smtClean="0">
                <a:solidFill>
                  <a:srgbClr val="7030A0"/>
                </a:solidFill>
              </a:rPr>
              <a:t>6 </a:t>
            </a:r>
            <a:r>
              <a:rPr lang="en-US" b="1" dirty="0" smtClean="0">
                <a:solidFill>
                  <a:srgbClr val="7030A0"/>
                </a:solidFill>
              </a:rPr>
              <a:t>+  6H</a:t>
            </a:r>
            <a:r>
              <a:rPr lang="en-US" b="1" baseline="-25000" dirty="0">
                <a:solidFill>
                  <a:srgbClr val="7030A0"/>
                </a:solidFill>
              </a:rPr>
              <a:t>6</a:t>
            </a:r>
            <a:r>
              <a:rPr lang="en-US" b="1" dirty="0" smtClean="0">
                <a:solidFill>
                  <a:srgbClr val="7030A0"/>
                </a:solidFill>
              </a:rPr>
              <a:t>O</a:t>
            </a:r>
            <a:endParaRPr lang="th-TH" b="1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7978" y="1556792"/>
            <a:ext cx="734481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This reaction is </a:t>
            </a:r>
            <a:r>
              <a:rPr lang="en-US" dirty="0"/>
              <a:t>strongly spontaneous with  </a:t>
            </a:r>
            <a:r>
              <a:rPr lang="en-US" dirty="0">
                <a:solidFill>
                  <a:srgbClr val="C00000"/>
                </a:solidFill>
              </a:rPr>
              <a:t>ΔG=−</a:t>
            </a:r>
            <a:r>
              <a:rPr lang="en-US" dirty="0" smtClean="0">
                <a:solidFill>
                  <a:srgbClr val="C00000"/>
                </a:solidFill>
              </a:rPr>
              <a:t>2880kJ/</a:t>
            </a:r>
            <a:r>
              <a:rPr lang="en-US" dirty="0" err="1" smtClean="0">
                <a:solidFill>
                  <a:srgbClr val="C00000"/>
                </a:solidFill>
              </a:rPr>
              <a:t>mol</a:t>
            </a:r>
            <a:r>
              <a:rPr lang="en-US" dirty="0" smtClean="0">
                <a:solidFill>
                  <a:srgbClr val="C00000"/>
                </a:solidFill>
              </a:rPr>
              <a:t>  </a:t>
            </a:r>
            <a:r>
              <a:rPr lang="en-US" dirty="0" smtClean="0"/>
              <a:t>or  </a:t>
            </a:r>
            <a:r>
              <a:rPr lang="en-US" dirty="0"/>
              <a:t>close to 100x greater energy capability than the hydrolysis of </a:t>
            </a:r>
            <a:r>
              <a:rPr lang="en-US" dirty="0" smtClean="0"/>
              <a:t>ATP.</a:t>
            </a:r>
          </a:p>
          <a:p>
            <a:endParaRPr lang="en-US" dirty="0"/>
          </a:p>
          <a:p>
            <a:r>
              <a:rPr lang="en-US" dirty="0"/>
              <a:t>It may not be </a:t>
            </a:r>
            <a:r>
              <a:rPr lang="en-US" dirty="0" err="1"/>
              <a:t>surpising</a:t>
            </a:r>
            <a:r>
              <a:rPr lang="en-US" dirty="0"/>
              <a:t> that glucose and all sugars are very energetic </a:t>
            </a:r>
            <a:r>
              <a:rPr lang="en-US" dirty="0" err="1"/>
              <a:t>moleculess</a:t>
            </a:r>
            <a:r>
              <a:rPr lang="en-US" dirty="0"/>
              <a:t> since they are the primary energy source for life.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6713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4723"/>
            <a:ext cx="8064896" cy="6565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469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786342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469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9199"/>
            <a:ext cx="8448123" cy="377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3567" y="332656"/>
            <a:ext cx="79440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ATP: The Perfect </a:t>
            </a:r>
            <a:r>
              <a:rPr lang="en-US" b="1" dirty="0" smtClean="0">
                <a:solidFill>
                  <a:srgbClr val="0070C0"/>
                </a:solidFill>
              </a:rPr>
              <a:t> Free Energy </a:t>
            </a:r>
            <a:r>
              <a:rPr lang="en-US" b="1" dirty="0">
                <a:solidFill>
                  <a:srgbClr val="0070C0"/>
                </a:solidFill>
              </a:rPr>
              <a:t>Currency for the Cell </a:t>
            </a:r>
            <a:endParaRPr lang="th-TH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0035" y="1237221"/>
            <a:ext cx="83964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7030A0"/>
                </a:solidFill>
              </a:rPr>
              <a:t>ATP + H</a:t>
            </a:r>
            <a:r>
              <a:rPr lang="pt-BR" sz="2400" b="1" baseline="-25000" dirty="0">
                <a:solidFill>
                  <a:srgbClr val="7030A0"/>
                </a:solidFill>
              </a:rPr>
              <a:t>2</a:t>
            </a:r>
            <a:r>
              <a:rPr lang="pt-BR" sz="2400" b="1" dirty="0">
                <a:solidFill>
                  <a:srgbClr val="7030A0"/>
                </a:solidFill>
              </a:rPr>
              <a:t>O  </a:t>
            </a:r>
            <a:r>
              <a:rPr lang="th-TH" sz="2400" b="1" dirty="0" smtClean="0">
                <a:solidFill>
                  <a:srgbClr val="7030A0"/>
                </a:solidFill>
              </a:rPr>
              <a:t>                        </a:t>
            </a:r>
            <a:r>
              <a:rPr lang="pt-BR" sz="2400" b="1" dirty="0" smtClean="0">
                <a:solidFill>
                  <a:srgbClr val="7030A0"/>
                </a:solidFill>
              </a:rPr>
              <a:t>ADP </a:t>
            </a:r>
            <a:r>
              <a:rPr lang="pt-BR" sz="2400" b="1" dirty="0">
                <a:solidFill>
                  <a:srgbClr val="7030A0"/>
                </a:solidFill>
              </a:rPr>
              <a:t>+ Pi </a:t>
            </a:r>
            <a:r>
              <a:rPr lang="th-TH" sz="2400" b="1" dirty="0" smtClean="0">
                <a:solidFill>
                  <a:srgbClr val="7030A0"/>
                </a:solidFill>
              </a:rPr>
              <a:t>      </a:t>
            </a:r>
            <a:r>
              <a:rPr lang="pt-BR" sz="2400" b="1" dirty="0" smtClean="0">
                <a:solidFill>
                  <a:srgbClr val="7030A0"/>
                </a:solidFill>
              </a:rPr>
              <a:t>ΔG</a:t>
            </a:r>
            <a:r>
              <a:rPr lang="pt-BR" sz="2400" b="1" dirty="0">
                <a:solidFill>
                  <a:srgbClr val="7030A0"/>
                </a:solidFill>
              </a:rPr>
              <a:t>°' = -30.5 kJ/mol</a:t>
            </a:r>
            <a:endParaRPr lang="th-TH" sz="2400" b="1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423" y="1317580"/>
            <a:ext cx="741936" cy="150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10144" y="1663244"/>
            <a:ext cx="69545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Hydrolysis </a:t>
            </a:r>
            <a:r>
              <a:rPr lang="en-US" dirty="0"/>
              <a:t>of ATP (adenosine triphosphate)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generate ADP (adenosine diphosphate) </a:t>
            </a:r>
            <a:endParaRPr lang="en-US" dirty="0" smtClean="0"/>
          </a:p>
          <a:p>
            <a:r>
              <a:rPr lang="en-US" dirty="0" smtClean="0"/>
              <a:t>as </a:t>
            </a:r>
            <a:r>
              <a:rPr lang="en-US" dirty="0"/>
              <a:t>the spontaneous coupling reaction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7469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65423"/>
            <a:ext cx="7776864" cy="398508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57525"/>
            <a:ext cx="4647697" cy="2102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3567" y="332656"/>
            <a:ext cx="79440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ATP: The Perfect </a:t>
            </a:r>
            <a:r>
              <a:rPr lang="en-US" b="1" dirty="0" smtClean="0">
                <a:solidFill>
                  <a:srgbClr val="0070C0"/>
                </a:solidFill>
              </a:rPr>
              <a:t> Free Energy </a:t>
            </a:r>
            <a:r>
              <a:rPr lang="en-US" b="1" dirty="0">
                <a:solidFill>
                  <a:srgbClr val="0070C0"/>
                </a:solidFill>
              </a:rPr>
              <a:t>Currency for the Cell </a:t>
            </a:r>
            <a:endParaRPr lang="th-TH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0032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836712"/>
            <a:ext cx="8716617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ATP </a:t>
            </a:r>
            <a:r>
              <a:rPr lang="th-TH" dirty="0" smtClean="0"/>
              <a:t>ให้พลังงานแก่เซลล์ </a:t>
            </a:r>
            <a:r>
              <a:rPr lang="en-US" dirty="0" smtClean="0"/>
              <a:t>2 </a:t>
            </a:r>
            <a:r>
              <a:rPr lang="th-TH" dirty="0" smtClean="0"/>
              <a:t>วิธี</a:t>
            </a:r>
          </a:p>
          <a:p>
            <a:endParaRPr lang="th-TH" dirty="0"/>
          </a:p>
          <a:p>
            <a:pPr marL="514350" indent="-514350">
              <a:buAutoNum type="arabicPeriod"/>
            </a:pPr>
            <a:r>
              <a:rPr lang="en-US" dirty="0" smtClean="0"/>
              <a:t>ATP </a:t>
            </a:r>
            <a:r>
              <a:rPr lang="th-TH" dirty="0" smtClean="0"/>
              <a:t>เข้าจับกับโปรตีนหรือเอนไซม์ ด้วยแรงระหว่างโมเลกุล (ไม่ใช่พันธะโคเวแลนต์)</a:t>
            </a:r>
          </a:p>
          <a:p>
            <a:r>
              <a:rPr lang="th-TH" dirty="0"/>
              <a:t> </a:t>
            </a:r>
            <a:r>
              <a:rPr lang="th-TH" dirty="0" smtClean="0"/>
              <a:t>       ต่อมาจึงเกิด </a:t>
            </a:r>
            <a:r>
              <a:rPr lang="en-US" dirty="0" smtClean="0"/>
              <a:t>hydrolysis </a:t>
            </a:r>
            <a:r>
              <a:rPr lang="th-TH" dirty="0"/>
              <a:t> </a:t>
            </a:r>
            <a:r>
              <a:rPr lang="en-US" dirty="0" smtClean="0"/>
              <a:t>ATP </a:t>
            </a:r>
            <a:r>
              <a:rPr lang="th-TH" dirty="0" smtClean="0"/>
              <a:t>เป็น </a:t>
            </a:r>
            <a:r>
              <a:rPr lang="en-US" dirty="0" smtClean="0"/>
              <a:t>ADP + Pi  </a:t>
            </a:r>
            <a:r>
              <a:rPr lang="th-TH" dirty="0" smtClean="0"/>
              <a:t>พร้อมกับให้พลังงานออกมา</a:t>
            </a:r>
          </a:p>
          <a:p>
            <a:r>
              <a:rPr lang="th-TH" dirty="0"/>
              <a:t> </a:t>
            </a:r>
            <a:r>
              <a:rPr lang="th-TH" dirty="0" smtClean="0"/>
              <a:t>       พลังงานจำนวนนี้จะทำให้เอนไซม์ หรือ โปรตีน เกิดการเปลี่ยนแปลงโครงรูป</a:t>
            </a:r>
          </a:p>
          <a:p>
            <a:r>
              <a:rPr lang="th-TH" dirty="0"/>
              <a:t> </a:t>
            </a:r>
            <a:r>
              <a:rPr lang="th-TH" dirty="0" smtClean="0"/>
              <a:t>       มีผลให้เกิดงานขึ้น เช่น การหดตัวของกล้ามเนื้อ การขนส่งไอออนข้ามเยื่อเซลล์ </a:t>
            </a:r>
          </a:p>
          <a:p>
            <a:endParaRPr lang="th-TH" dirty="0"/>
          </a:p>
          <a:p>
            <a:r>
              <a:rPr lang="en-US" dirty="0" smtClean="0"/>
              <a:t>2. ATP </a:t>
            </a:r>
            <a:r>
              <a:rPr lang="th-TH" dirty="0" smtClean="0"/>
              <a:t>ถ่ายโอนหมู่ฟอสเฟต หรือหมู </a:t>
            </a:r>
            <a:r>
              <a:rPr lang="en-US" dirty="0" smtClean="0"/>
              <a:t>AMP </a:t>
            </a:r>
            <a:r>
              <a:rPr lang="th-TH" dirty="0" smtClean="0"/>
              <a:t>ไปให้ </a:t>
            </a:r>
            <a:r>
              <a:rPr lang="en-US" dirty="0" smtClean="0"/>
              <a:t>substrate (</a:t>
            </a:r>
            <a:r>
              <a:rPr lang="th-TH" dirty="0" smtClean="0"/>
              <a:t>พันธะโคเวแลนต์</a:t>
            </a:r>
            <a:r>
              <a:rPr lang="en-US" dirty="0" smtClean="0"/>
              <a:t>)</a:t>
            </a:r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th-TH" dirty="0" smtClean="0"/>
              <a:t>ของปฏิกิริยาเอนเดอร์โกนิก  หรือไปให้เอนไซม์      ทำให้</a:t>
            </a:r>
            <a:r>
              <a:rPr lang="en-US" dirty="0"/>
              <a:t> </a:t>
            </a:r>
            <a:r>
              <a:rPr lang="en-US" dirty="0" smtClean="0"/>
              <a:t>substrate</a:t>
            </a:r>
            <a:r>
              <a:rPr lang="th-TH" dirty="0" smtClean="0"/>
              <a:t> หรือ เอนไซม์</a:t>
            </a:r>
          </a:p>
          <a:p>
            <a:r>
              <a:rPr lang="th-TH" dirty="0"/>
              <a:t> </a:t>
            </a:r>
            <a:r>
              <a:rPr lang="th-TH" dirty="0" smtClean="0"/>
              <a:t>    นั้นมีถูกกระตุ้นให้มีพลังงานอิสระสูงขึ้น  ทำให้เมื่อเกิดปฏิกิริยาในขั้นต่อไปสามารถ</a:t>
            </a:r>
          </a:p>
          <a:p>
            <a:r>
              <a:rPr lang="th-TH" dirty="0"/>
              <a:t> </a:t>
            </a:r>
            <a:r>
              <a:rPr lang="th-TH" dirty="0" smtClean="0"/>
              <a:t>     ปลดปล่ยอพลังงานอิสระออกมาได้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7160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52936"/>
            <a:ext cx="702517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ผลการค้นหารูปภาพสำหรับ glutamine synthet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6765626" cy="215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29632" y="1556792"/>
            <a:ext cx="19650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glutamine </a:t>
            </a:r>
            <a:r>
              <a:rPr lang="en-US" sz="1600" dirty="0" err="1"/>
              <a:t>synthetase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417469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450250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Oxidation-Reduction Reactions in Living Organism</a:t>
            </a:r>
            <a:endParaRPr lang="th-TH" sz="3200" b="1" dirty="0">
              <a:solidFill>
                <a:srgbClr val="0070C0"/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7841671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50010" y="1988840"/>
            <a:ext cx="1104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(electron)</a:t>
            </a:r>
            <a:endParaRPr lang="th-TH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4447358" y="3471512"/>
            <a:ext cx="1104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(electron)</a:t>
            </a:r>
            <a:endParaRPr lang="th-TH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1547664" y="5298896"/>
            <a:ext cx="6428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/>
              <a:t>การไหลของอิเล็กตรอนสามารถทำให้เกิดงานทางชีวภาพได้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417469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989" y="310436"/>
            <a:ext cx="3246146" cy="318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3" y="1120818"/>
            <a:ext cx="2464618" cy="1559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28452" y="1113429"/>
            <a:ext cx="1705906" cy="127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eform 1"/>
          <p:cNvSpPr/>
          <p:nvPr/>
        </p:nvSpPr>
        <p:spPr>
          <a:xfrm>
            <a:off x="827583" y="619426"/>
            <a:ext cx="2753821" cy="793350"/>
          </a:xfrm>
          <a:custGeom>
            <a:avLst/>
            <a:gdLst>
              <a:gd name="connsiteX0" fmla="*/ 0 w 2005781"/>
              <a:gd name="connsiteY0" fmla="*/ 663684 h 663684"/>
              <a:gd name="connsiteX1" fmla="*/ 663677 w 2005781"/>
              <a:gd name="connsiteY1" fmla="*/ 6 h 663684"/>
              <a:gd name="connsiteX2" fmla="*/ 2005781 w 2005781"/>
              <a:gd name="connsiteY2" fmla="*/ 648935 h 663684"/>
              <a:gd name="connsiteX3" fmla="*/ 2005781 w 2005781"/>
              <a:gd name="connsiteY3" fmla="*/ 648935 h 663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5781" h="663684">
                <a:moveTo>
                  <a:pt x="0" y="663684"/>
                </a:moveTo>
                <a:cubicBezTo>
                  <a:pt x="164690" y="333074"/>
                  <a:pt x="329380" y="2464"/>
                  <a:pt x="663677" y="6"/>
                </a:cubicBezTo>
                <a:cubicBezTo>
                  <a:pt x="997974" y="-2452"/>
                  <a:pt x="2005781" y="648935"/>
                  <a:pt x="2005781" y="648935"/>
                </a:cubicBezTo>
                <a:lnTo>
                  <a:pt x="2005781" y="64893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Freeform 4"/>
          <p:cNvSpPr/>
          <p:nvPr/>
        </p:nvSpPr>
        <p:spPr>
          <a:xfrm>
            <a:off x="1799303" y="1327355"/>
            <a:ext cx="1755058" cy="91105"/>
          </a:xfrm>
          <a:custGeom>
            <a:avLst/>
            <a:gdLst>
              <a:gd name="connsiteX0" fmla="*/ 0 w 1755058"/>
              <a:gd name="connsiteY0" fmla="*/ 0 h 91105"/>
              <a:gd name="connsiteX1" fmla="*/ 486697 w 1755058"/>
              <a:gd name="connsiteY1" fmla="*/ 88490 h 91105"/>
              <a:gd name="connsiteX2" fmla="*/ 1755058 w 1755058"/>
              <a:gd name="connsiteY2" fmla="*/ 58993 h 91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5058" h="91105">
                <a:moveTo>
                  <a:pt x="0" y="0"/>
                </a:moveTo>
                <a:cubicBezTo>
                  <a:pt x="97093" y="39329"/>
                  <a:pt x="194187" y="78658"/>
                  <a:pt x="486697" y="88490"/>
                </a:cubicBezTo>
                <a:cubicBezTo>
                  <a:pt x="779207" y="98322"/>
                  <a:pt x="1267132" y="78657"/>
                  <a:pt x="1755058" y="5899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Flowchart: Direct Access Storage 5"/>
          <p:cNvSpPr/>
          <p:nvPr/>
        </p:nvSpPr>
        <p:spPr>
          <a:xfrm rot="16200000" flipV="1">
            <a:off x="6928124" y="1787446"/>
            <a:ext cx="353125" cy="278282"/>
          </a:xfrm>
          <a:prstGeom prst="flowChartMagneticDrum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TextBox 6"/>
          <p:cNvSpPr txBox="1"/>
          <p:nvPr/>
        </p:nvSpPr>
        <p:spPr>
          <a:xfrm>
            <a:off x="577628" y="2680066"/>
            <a:ext cx="1360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 smtClean="0"/>
              <a:t>แบตเตอรี</a:t>
            </a:r>
          </a:p>
          <a:p>
            <a:r>
              <a:rPr lang="th-TH" sz="1800" b="1" dirty="0" smtClean="0"/>
              <a:t>สารเคมี </a:t>
            </a:r>
            <a:r>
              <a:rPr lang="en-US" sz="1800" b="1" dirty="0" smtClean="0"/>
              <a:t>2 </a:t>
            </a:r>
            <a:r>
              <a:rPr lang="th-TH" sz="1800" b="1" dirty="0" smtClean="0"/>
              <a:t>ชนิดที่ค่าศักย์รีดิวซ์ต่างกัน</a:t>
            </a:r>
            <a:endParaRPr lang="th-TH" sz="1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95556" y="240928"/>
            <a:ext cx="2468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 smtClean="0"/>
              <a:t>สายไฟ </a:t>
            </a:r>
            <a:r>
              <a:rPr lang="en-US" sz="1800" b="1" dirty="0" smtClean="0"/>
              <a:t>= </a:t>
            </a:r>
            <a:r>
              <a:rPr lang="th-TH" sz="1800" b="1" dirty="0" smtClean="0"/>
              <a:t>โซ่การขนส่งอิเล็กตรอน</a:t>
            </a:r>
            <a:endParaRPr lang="th-TH" sz="1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698998" y="2386622"/>
            <a:ext cx="15792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 smtClean="0"/>
              <a:t>มอเตอร์</a:t>
            </a:r>
          </a:p>
          <a:p>
            <a:r>
              <a:rPr lang="th-TH" sz="2000" dirty="0" smtClean="0"/>
              <a:t>เครื่องแปลงพลังงาน</a:t>
            </a:r>
            <a:endParaRPr lang="th-TH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319427" y="2571288"/>
            <a:ext cx="2153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/>
              <a:t>เครื่องมือ (งานกล)</a:t>
            </a:r>
            <a:endParaRPr lang="th-TH" b="1" dirty="0"/>
          </a:p>
        </p:txBody>
      </p:sp>
      <p:pic>
        <p:nvPicPr>
          <p:cNvPr id="11271" name="Picture 7" descr="ผลการค้นหารูปภาพสำหรับ interlocking gear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16"/>
          <a:stretch/>
        </p:blipFill>
        <p:spPr bwMode="auto">
          <a:xfrm>
            <a:off x="5088428" y="1372907"/>
            <a:ext cx="358520" cy="34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22" y="3785591"/>
            <a:ext cx="2611690" cy="2031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22424" y="5586652"/>
            <a:ext cx="2034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/>
              <a:t>อาหาร (ตัวถูกรีดิวซ์)</a:t>
            </a:r>
            <a:endParaRPr lang="th-TH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18343" y="6198749"/>
            <a:ext cx="2084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/>
              <a:t>ออกซิเจน (ตัวออกซิไดส์)</a:t>
            </a:r>
            <a:endParaRPr lang="th-TH" sz="2000" b="1" dirty="0"/>
          </a:p>
        </p:txBody>
      </p:sp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363" y="4053998"/>
            <a:ext cx="1832720" cy="183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99" b="11524"/>
          <a:stretch/>
        </p:blipFill>
        <p:spPr bwMode="auto">
          <a:xfrm>
            <a:off x="6393194" y="4287535"/>
            <a:ext cx="2139276" cy="122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Freeform 37"/>
          <p:cNvSpPr/>
          <p:nvPr/>
        </p:nvSpPr>
        <p:spPr>
          <a:xfrm>
            <a:off x="1488311" y="3880395"/>
            <a:ext cx="2753821" cy="793350"/>
          </a:xfrm>
          <a:custGeom>
            <a:avLst/>
            <a:gdLst>
              <a:gd name="connsiteX0" fmla="*/ 0 w 2005781"/>
              <a:gd name="connsiteY0" fmla="*/ 663684 h 663684"/>
              <a:gd name="connsiteX1" fmla="*/ 663677 w 2005781"/>
              <a:gd name="connsiteY1" fmla="*/ 6 h 663684"/>
              <a:gd name="connsiteX2" fmla="*/ 2005781 w 2005781"/>
              <a:gd name="connsiteY2" fmla="*/ 648935 h 663684"/>
              <a:gd name="connsiteX3" fmla="*/ 2005781 w 2005781"/>
              <a:gd name="connsiteY3" fmla="*/ 648935 h 663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5781" h="663684">
                <a:moveTo>
                  <a:pt x="0" y="663684"/>
                </a:moveTo>
                <a:cubicBezTo>
                  <a:pt x="164690" y="333074"/>
                  <a:pt x="329380" y="2464"/>
                  <a:pt x="663677" y="6"/>
                </a:cubicBezTo>
                <a:cubicBezTo>
                  <a:pt x="997974" y="-2452"/>
                  <a:pt x="2005781" y="648935"/>
                  <a:pt x="2005781" y="648935"/>
                </a:cubicBezTo>
                <a:lnTo>
                  <a:pt x="2005781" y="64893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9" name="Freeform 38"/>
          <p:cNvSpPr/>
          <p:nvPr/>
        </p:nvSpPr>
        <p:spPr>
          <a:xfrm rot="9824132" flipV="1">
            <a:off x="2303465" y="5597481"/>
            <a:ext cx="2379797" cy="665815"/>
          </a:xfrm>
          <a:custGeom>
            <a:avLst/>
            <a:gdLst>
              <a:gd name="connsiteX0" fmla="*/ 0 w 1755058"/>
              <a:gd name="connsiteY0" fmla="*/ 0 h 91105"/>
              <a:gd name="connsiteX1" fmla="*/ 486697 w 1755058"/>
              <a:gd name="connsiteY1" fmla="*/ 88490 h 91105"/>
              <a:gd name="connsiteX2" fmla="*/ 1755058 w 1755058"/>
              <a:gd name="connsiteY2" fmla="*/ 58993 h 91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5058" h="91105">
                <a:moveTo>
                  <a:pt x="0" y="0"/>
                </a:moveTo>
                <a:cubicBezTo>
                  <a:pt x="97093" y="39329"/>
                  <a:pt x="194187" y="78658"/>
                  <a:pt x="486697" y="88490"/>
                </a:cubicBezTo>
                <a:cubicBezTo>
                  <a:pt x="779207" y="98322"/>
                  <a:pt x="1267132" y="78657"/>
                  <a:pt x="1755058" y="5899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728452" y="3785591"/>
            <a:ext cx="536050" cy="2684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3131841" y="6078966"/>
            <a:ext cx="602084" cy="1197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2460427" y="703114"/>
            <a:ext cx="536050" cy="2684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 flipV="1">
            <a:off x="1937936" y="1302689"/>
            <a:ext cx="602084" cy="123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/>
          <p:nvPr/>
        </p:nvCxnSpPr>
        <p:spPr>
          <a:xfrm flipV="1">
            <a:off x="5004048" y="5085184"/>
            <a:ext cx="1584176" cy="501468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621386" y="4115624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ADP + Pi</a:t>
            </a:r>
            <a:endParaRPr lang="th-TH" sz="1800" b="1" dirty="0"/>
          </a:p>
        </p:txBody>
      </p:sp>
      <p:cxnSp>
        <p:nvCxnSpPr>
          <p:cNvPr id="57" name="Curved Connector 56"/>
          <p:cNvCxnSpPr/>
          <p:nvPr/>
        </p:nvCxnSpPr>
        <p:spPr>
          <a:xfrm rot="10800000">
            <a:off x="4409724" y="4475262"/>
            <a:ext cx="2322519" cy="42126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 flipV="1">
            <a:off x="5145906" y="4388784"/>
            <a:ext cx="590156" cy="1923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5863897" y="5265348"/>
            <a:ext cx="693102" cy="1290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748981" y="5594126"/>
            <a:ext cx="543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ATP</a:t>
            </a:r>
            <a:endParaRPr lang="th-TH" sz="18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3939241" y="5963675"/>
            <a:ext cx="18245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 smtClean="0"/>
              <a:t>ไมโทคอนเดรีย</a:t>
            </a:r>
          </a:p>
          <a:p>
            <a:r>
              <a:rPr lang="th-TH" sz="2000" dirty="0"/>
              <a:t>เ</a:t>
            </a:r>
            <a:r>
              <a:rPr lang="th-TH" sz="2000" dirty="0" smtClean="0"/>
              <a:t>ครื่องแปลงพลังงานเชิง</a:t>
            </a:r>
          </a:p>
          <a:p>
            <a:r>
              <a:rPr lang="th-TH" sz="2000" dirty="0" smtClean="0"/>
              <a:t>เคมีไฟฟ้า</a:t>
            </a:r>
            <a:endParaRPr lang="th-TH" sz="2000" dirty="0"/>
          </a:p>
        </p:txBody>
      </p:sp>
      <p:sp>
        <p:nvSpPr>
          <p:cNvPr id="67" name="TextBox 66"/>
          <p:cNvSpPr txBox="1"/>
          <p:nvPr/>
        </p:nvSpPr>
        <p:spPr>
          <a:xfrm>
            <a:off x="6756067" y="5577306"/>
            <a:ext cx="21964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/>
              <a:t>การหดตัวของ</a:t>
            </a:r>
          </a:p>
          <a:p>
            <a:r>
              <a:rPr lang="th-TH" b="1" dirty="0" smtClean="0"/>
              <a:t>กล้ามเนื้อ (งานกล)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417469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19872" y="188640"/>
            <a:ext cx="23149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 smtClean="0">
                <a:solidFill>
                  <a:schemeClr val="accent4">
                    <a:lumMod val="75000"/>
                  </a:schemeClr>
                </a:solidFill>
              </a:rPr>
              <a:t>ระบบ</a:t>
            </a:r>
            <a:r>
              <a:rPr lang="th-TH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(system)</a:t>
            </a:r>
            <a:endParaRPr lang="th-TH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8431" y="1052736"/>
            <a:ext cx="846043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/>
              <a:t>ในการพิจารณาการเปลี่ยนแปลงพลังงานที่เกิดจากปฏิกิริยาเคมี เรามักจะกำหนด ระบบ </a:t>
            </a:r>
            <a:r>
              <a:rPr lang="en-US" dirty="0" smtClean="0"/>
              <a:t>(system) </a:t>
            </a:r>
            <a:r>
              <a:rPr lang="th-TH" dirty="0" smtClean="0"/>
              <a:t>หรือส่วนเฉพาะที่เราสนใจเป็นอันดับแรก ซึ่งในทางเคมีแล้ว ระบบจะประกอบไปด้วยสิ่งต่างๆ ที่เกี่ยวข้องกับการเปลี่ยนแปลงทั้งทางกายภาพและทางเคมี</a:t>
            </a:r>
          </a:p>
          <a:p>
            <a:endParaRPr lang="th-TH" dirty="0"/>
          </a:p>
          <a:p>
            <a:r>
              <a:rPr lang="th-TH" dirty="0" smtClean="0"/>
              <a:t>เช่น ระบบเป็นบีกเกอร์บรรจุ </a:t>
            </a:r>
            <a:r>
              <a:rPr lang="en-US" dirty="0" err="1" smtClean="0"/>
              <a:t>HCl</a:t>
            </a:r>
            <a:r>
              <a:rPr lang="en-US" dirty="0" smtClean="0"/>
              <a:t> </a:t>
            </a:r>
            <a:r>
              <a:rPr lang="th-TH" dirty="0" smtClean="0"/>
              <a:t>ปริมาตร 50 </a:t>
            </a:r>
            <a:r>
              <a:rPr lang="en-US" dirty="0" smtClean="0"/>
              <a:t>mL </a:t>
            </a:r>
            <a:r>
              <a:rPr lang="th-TH" dirty="0" smtClean="0"/>
              <a:t>แล้วเติม </a:t>
            </a:r>
            <a:r>
              <a:rPr lang="en-US" dirty="0" err="1" smtClean="0"/>
              <a:t>NaOH</a:t>
            </a:r>
            <a:r>
              <a:rPr lang="en-US" dirty="0" smtClean="0"/>
              <a:t> </a:t>
            </a:r>
            <a:r>
              <a:rPr lang="th-TH" dirty="0" smtClean="0"/>
              <a:t>ปริมาตร 50 </a:t>
            </a:r>
            <a:r>
              <a:rPr lang="en-US" dirty="0" smtClean="0"/>
              <a:t>mL </a:t>
            </a:r>
            <a:r>
              <a:rPr lang="th-TH" dirty="0" smtClean="0"/>
              <a:t>ลงไป ส่วนสิ่งที่อยู่นอกเหนือจากระบบแต่อยู่ในจักรวาล </a:t>
            </a:r>
            <a:r>
              <a:rPr lang="en-US" dirty="0" smtClean="0"/>
              <a:t>(universe) </a:t>
            </a:r>
            <a:r>
              <a:rPr lang="th-TH" dirty="0" smtClean="0"/>
              <a:t>เรียกว่า สิ่งแวดล้อม </a:t>
            </a:r>
            <a:r>
              <a:rPr lang="en-US" dirty="0" smtClean="0"/>
              <a:t>(surroundings)</a:t>
            </a:r>
          </a:p>
          <a:p>
            <a:endParaRPr lang="en-US" dirty="0" smtClean="0"/>
          </a:p>
          <a:p>
            <a:pPr algn="ctr"/>
            <a:r>
              <a:rPr lang="th-TH" sz="3600" b="1" dirty="0" smtClean="0">
                <a:solidFill>
                  <a:schemeClr val="accent4">
                    <a:lumMod val="75000"/>
                  </a:schemeClr>
                </a:solidFill>
              </a:rPr>
              <a:t>จักรวาล    =     ระบบ  + สิ่งแวดล้อม</a:t>
            </a:r>
          </a:p>
        </p:txBody>
      </p:sp>
    </p:spTree>
    <p:extLst>
      <p:ext uri="{BB962C8B-B14F-4D97-AF65-F5344CB8AC3E}">
        <p14:creationId xmlns:p14="http://schemas.microsoft.com/office/powerpoint/2010/main" val="8120231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ผลการค้นหารูปภาพสำหรับ cellular energy  and mo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404664"/>
            <a:ext cx="8440119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92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8680"/>
            <a:ext cx="8595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b="1" dirty="0" smtClean="0"/>
              <a:t>ปฏิกิริยาออกซิเดชันในเซลล์สิ่งมีชีวิต จะเกี่ยวข้องกับการสูญเสีย ไฮโดนเจน</a:t>
            </a:r>
            <a:endParaRPr lang="th-TH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8388424" cy="248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1115616" y="4509120"/>
            <a:ext cx="676875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377492" y="3987566"/>
            <a:ext cx="1541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oxidation</a:t>
            </a:r>
            <a:endParaRPr lang="th-TH" dirty="0"/>
          </a:p>
        </p:txBody>
      </p:sp>
      <p:sp>
        <p:nvSpPr>
          <p:cNvPr id="9" name="TextBox 8"/>
          <p:cNvSpPr txBox="1"/>
          <p:nvPr/>
        </p:nvSpPr>
        <p:spPr>
          <a:xfrm>
            <a:off x="206820" y="4663186"/>
            <a:ext cx="1593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reduction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7469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0" y="1506547"/>
            <a:ext cx="8748464" cy="284839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382973"/>
            <a:ext cx="2162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Coenzyme</a:t>
            </a:r>
            <a:endParaRPr lang="th-TH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73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91" y="1177809"/>
            <a:ext cx="8467417" cy="502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8291" y="476672"/>
            <a:ext cx="31200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Coenzyme Vitamins</a:t>
            </a:r>
            <a:endParaRPr lang="th-TH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187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64" y="908720"/>
            <a:ext cx="8779502" cy="465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7544" y="363408"/>
            <a:ext cx="38525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Non-Coenzyme </a:t>
            </a:r>
            <a:r>
              <a:rPr lang="en-US" b="1" dirty="0">
                <a:solidFill>
                  <a:srgbClr val="0070C0"/>
                </a:solidFill>
              </a:rPr>
              <a:t>Vitamins</a:t>
            </a:r>
            <a:endParaRPr lang="th-TH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00507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85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3" t="2667" r="17842" b="6909"/>
          <a:stretch/>
        </p:blipFill>
        <p:spPr bwMode="auto">
          <a:xfrm>
            <a:off x="1187624" y="8807"/>
            <a:ext cx="6382357" cy="670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00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ผลการค้นหารูปภาพสำหรับ NAD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498" y="2028910"/>
            <a:ext cx="6176244" cy="409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5536" y="332656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rgbClr val="0070C0"/>
                </a:solidFill>
              </a:rPr>
              <a:t>โคเอนไซม์ที่</a:t>
            </a:r>
            <a:r>
              <a:rPr lang="th-TH" sz="3600" b="1" dirty="0">
                <a:solidFill>
                  <a:srgbClr val="0070C0"/>
                </a:solidFill>
              </a:rPr>
              <a:t>เป็นตัวขนส่งอิเล็กตรอน</a:t>
            </a:r>
          </a:p>
        </p:txBody>
      </p:sp>
      <p:sp>
        <p:nvSpPr>
          <p:cNvPr id="3" name="Rectangle 2"/>
          <p:cNvSpPr/>
          <p:nvPr/>
        </p:nvSpPr>
        <p:spPr>
          <a:xfrm>
            <a:off x="2267744" y="1628800"/>
            <a:ext cx="540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Nicotinamide</a:t>
            </a:r>
            <a:r>
              <a:rPr lang="en-US" sz="2000" dirty="0"/>
              <a:t> adenine dinucleotide (NAD)</a:t>
            </a:r>
            <a:endParaRPr lang="th-TH" sz="2000" dirty="0"/>
          </a:p>
        </p:txBody>
      </p:sp>
      <p:sp>
        <p:nvSpPr>
          <p:cNvPr id="4" name="Rectangle 3"/>
          <p:cNvSpPr/>
          <p:nvPr/>
        </p:nvSpPr>
        <p:spPr>
          <a:xfrm>
            <a:off x="1963155" y="623710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oxidized  form                          reduced form</a:t>
            </a:r>
            <a:endParaRPr lang="th-TH" sz="20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3922" y="947157"/>
            <a:ext cx="6293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The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nicotinamide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nucleotide coenzymes</a:t>
            </a:r>
          </a:p>
        </p:txBody>
      </p:sp>
    </p:spTree>
    <p:extLst>
      <p:ext uri="{BB962C8B-B14F-4D97-AF65-F5344CB8AC3E}">
        <p14:creationId xmlns:p14="http://schemas.microsoft.com/office/powerpoint/2010/main" val="417469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148" name="Picture 4" descr="ผลการค้นหารูปภาพสำหรับ coenzyme  electron carri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8060691" cy="604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26896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8424936" cy="4680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413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548680"/>
            <a:ext cx="77768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/>
              <a:t>ระบบมี 3 แบบ :</a:t>
            </a:r>
          </a:p>
          <a:p>
            <a:r>
              <a:rPr lang="th-TH" dirty="0" smtClean="0"/>
              <a:t>        1. ระบบเปิด </a:t>
            </a:r>
            <a:r>
              <a:rPr lang="en-US" dirty="0" smtClean="0"/>
              <a:t>(open system) </a:t>
            </a:r>
            <a:r>
              <a:rPr lang="th-TH" dirty="0" smtClean="0"/>
              <a:t>มีการแลกเปลี่ยนทั้งมวลและพลังงาน (ความร้อน) กับสิ่งแวดล้อม</a:t>
            </a:r>
          </a:p>
          <a:p>
            <a:r>
              <a:rPr lang="th-TH" dirty="0" smtClean="0"/>
              <a:t>        2. ระบบปิด </a:t>
            </a:r>
            <a:r>
              <a:rPr lang="en-US" dirty="0" smtClean="0"/>
              <a:t>(closed system) </a:t>
            </a:r>
            <a:r>
              <a:rPr lang="th-TH" dirty="0" smtClean="0"/>
              <a:t>มีการแลกเปลี่ยนเฉพาะพลังงาน (ความร้อน) กับสิ่งแวดล้อม</a:t>
            </a:r>
          </a:p>
          <a:p>
            <a:r>
              <a:rPr lang="th-TH" dirty="0" smtClean="0"/>
              <a:t>        3. ระบบโดดเดี่ยว </a:t>
            </a:r>
            <a:r>
              <a:rPr lang="en-US" dirty="0" smtClean="0"/>
              <a:t>(isolated system) </a:t>
            </a:r>
            <a:r>
              <a:rPr lang="th-TH" dirty="0" smtClean="0"/>
              <a:t>ไม่มีการแลกเปลี่ยนทั้งมวลและพลังงาน (ความร้อน) กับสิ่งแวดล้อม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1202316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424936" cy="5265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eft Arrow 1"/>
          <p:cNvSpPr/>
          <p:nvPr/>
        </p:nvSpPr>
        <p:spPr>
          <a:xfrm rot="1605084">
            <a:off x="6740138" y="5607702"/>
            <a:ext cx="848300" cy="55675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7469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r="1850"/>
          <a:stretch/>
        </p:blipFill>
        <p:spPr bwMode="auto">
          <a:xfrm>
            <a:off x="251520" y="1412776"/>
            <a:ext cx="8568952" cy="40324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332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71800" y="332656"/>
            <a:ext cx="38174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The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</a:rPr>
              <a:t>flavin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 coenzymes</a:t>
            </a:r>
          </a:p>
        </p:txBody>
      </p:sp>
      <p:pic>
        <p:nvPicPr>
          <p:cNvPr id="2052" name="Picture 4" descr="ผลการค้นหารูปภาพสำหรับ Flavin mononucleot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96932"/>
            <a:ext cx="8209943" cy="395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69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404664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Flavin</a:t>
            </a:r>
            <a:r>
              <a:rPr lang="en-US" b="1" dirty="0"/>
              <a:t> mononucleotide (FMN), </a:t>
            </a:r>
            <a:r>
              <a:rPr lang="en-US" b="1" dirty="0" smtClean="0"/>
              <a:t>or</a:t>
            </a:r>
          </a:p>
          <a:p>
            <a:r>
              <a:rPr lang="en-US" b="1" dirty="0" smtClean="0"/>
              <a:t> </a:t>
            </a:r>
            <a:r>
              <a:rPr lang="en-US" b="1" dirty="0"/>
              <a:t>riboflavin-5′-phosphate</a:t>
            </a:r>
            <a:endParaRPr lang="th-TH" b="1" dirty="0"/>
          </a:p>
        </p:txBody>
      </p:sp>
      <p:pic>
        <p:nvPicPr>
          <p:cNvPr id="1026" name="Picture 2" descr="Skeletal formula of flavin mononucleot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641" y="1358771"/>
            <a:ext cx="3682709" cy="471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69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548680"/>
            <a:ext cx="6048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 </a:t>
            </a:r>
            <a:r>
              <a:rPr lang="en-US" b="1" dirty="0" err="1" smtClean="0"/>
              <a:t>Flavin</a:t>
            </a:r>
            <a:r>
              <a:rPr lang="en-US" b="1" dirty="0" smtClean="0"/>
              <a:t> </a:t>
            </a:r>
            <a:r>
              <a:rPr lang="en-US" b="1" dirty="0"/>
              <a:t>adenine dinucleotide (FAD)</a:t>
            </a:r>
            <a:endParaRPr lang="th-TH" b="1" dirty="0"/>
          </a:p>
        </p:txBody>
      </p:sp>
      <p:pic>
        <p:nvPicPr>
          <p:cNvPr id="3074" name="Picture 2" descr="File:F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340768"/>
            <a:ext cx="2834735" cy="520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69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7992888" cy="599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469128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532440" cy="47387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469128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460193"/>
            <a:ext cx="6078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หลักการของเมแทบอลิซึม และ การควบคุม</a:t>
            </a:r>
            <a:endParaRPr lang="th-TH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8897" y="2060848"/>
            <a:ext cx="8250977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3200" b="1" dirty="0" smtClean="0"/>
              <a:t>สิ่งมีชีวิตมีโครงสร้างเป็นระบบระเบิยบ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3200" b="1" dirty="0" smtClean="0"/>
              <a:t>สิ่งมีชีวิตสามารถนำพลังงานที่มีอยู่ในสิ่งแวดล้อมมาใช้ได้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3200" b="1" dirty="0" smtClean="0"/>
              <a:t>สิ่งมีชีวิตสามารถควบคุมให้องค์ประกอบทางเคมีภายในเซลล์</a:t>
            </a:r>
          </a:p>
          <a:p>
            <a:r>
              <a:rPr lang="th-TH" sz="3200" b="1" dirty="0" smtClean="0"/>
              <a:t>      มีค่าคงที่ตลอดเวลาได้ (</a:t>
            </a:r>
            <a:r>
              <a:rPr lang="en-US" sz="3200" b="1" dirty="0" smtClean="0"/>
              <a:t>homeostasis</a:t>
            </a:r>
            <a:r>
              <a:rPr lang="th-TH" sz="3200" b="1" dirty="0" smtClean="0"/>
              <a:t>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3200" b="1" dirty="0"/>
              <a:t>สิ่งมีชีวิต</a:t>
            </a:r>
            <a:r>
              <a:rPr lang="th-TH" sz="3200" b="1" dirty="0" smtClean="0"/>
              <a:t>สามารถตอบสนองต่อการเปลี่ยนแปลงของสิ่งแวดล้อม</a:t>
            </a:r>
          </a:p>
          <a:p>
            <a:r>
              <a:rPr lang="th-TH" sz="3200" b="1" dirty="0"/>
              <a:t> </a:t>
            </a:r>
            <a:r>
              <a:rPr lang="th-TH" sz="3200" b="1" dirty="0" smtClean="0"/>
              <a:t>     แบบทันที หรือแบบค่อยเป็นค่อยไปได้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3200" b="1" dirty="0" smtClean="0"/>
              <a:t>สิ่งมีชึวิตมีพัฒนาการ การเติบโต และการสืบพันธุ์</a:t>
            </a:r>
            <a:endParaRPr lang="th-TH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55575" y="1183362"/>
            <a:ext cx="30043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0070C0"/>
                </a:solidFill>
              </a:rPr>
              <a:t>ลักษณะของสิ่งมีชีวิต</a:t>
            </a:r>
            <a:endParaRPr lang="th-TH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69128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urved Connector 8"/>
          <p:cNvCxnSpPr/>
          <p:nvPr/>
        </p:nvCxnSpPr>
        <p:spPr>
          <a:xfrm>
            <a:off x="3020446" y="1443855"/>
            <a:ext cx="2559666" cy="1265065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ผลการค้นหารูปภาพสำหรับ s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045" y="342570"/>
            <a:ext cx="2135234" cy="225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1759" y="5159449"/>
            <a:ext cx="2300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6CO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 + 6H</a:t>
            </a:r>
            <a:r>
              <a:rPr lang="en-US" sz="3200" b="1" baseline="-25000" dirty="0"/>
              <a:t>2</a:t>
            </a:r>
            <a:r>
              <a:rPr lang="en-US" sz="3200" b="1" dirty="0" smtClean="0"/>
              <a:t>O</a:t>
            </a:r>
            <a:endParaRPr lang="th-TH" sz="3200" b="1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139952" y="1338251"/>
            <a:ext cx="2448272" cy="3312368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12160" y="836712"/>
            <a:ext cx="1497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</a:t>
            </a:r>
            <a:r>
              <a:rPr lang="en-US" sz="3200" b="1" baseline="-25000" dirty="0" smtClean="0"/>
              <a:t>6</a:t>
            </a:r>
            <a:r>
              <a:rPr lang="en-US" sz="3200" b="1" dirty="0" smtClean="0"/>
              <a:t>H</a:t>
            </a:r>
            <a:r>
              <a:rPr lang="en-US" sz="3200" b="1" baseline="-25000" dirty="0" smtClean="0"/>
              <a:t>12</a:t>
            </a:r>
            <a:r>
              <a:rPr lang="en-US" sz="3200" b="1" dirty="0" smtClean="0"/>
              <a:t>O</a:t>
            </a:r>
            <a:r>
              <a:rPr lang="en-US" sz="3200" b="1" baseline="-25000" dirty="0"/>
              <a:t>6</a:t>
            </a:r>
            <a:endParaRPr lang="th-TH" sz="3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959893"/>
            <a:ext cx="1338700" cy="1889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812" y="3323066"/>
            <a:ext cx="1624841" cy="107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386946" y="4843565"/>
            <a:ext cx="3757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Plant / blue-green algae</a:t>
            </a:r>
            <a:endParaRPr lang="th-TH" b="1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403648" y="836712"/>
            <a:ext cx="0" cy="4824537"/>
          </a:xfrm>
          <a:prstGeom prst="straightConnector1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9552" y="3598556"/>
            <a:ext cx="2099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Free   energy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417469128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3487"/>
            <a:ext cx="8892480" cy="4003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40466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Raleway"/>
              </a:rPr>
              <a:t>Metabolism</a:t>
            </a:r>
            <a:endParaRPr lang="en-US" sz="4000" b="1" i="0" dirty="0">
              <a:solidFill>
                <a:schemeClr val="accent4">
                  <a:lumMod val="75000"/>
                </a:schemeClr>
              </a:solidFill>
              <a:effectLst/>
              <a:latin typeface="Raleway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54780" y="5903694"/>
            <a:ext cx="35377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amphibolic</a:t>
            </a:r>
            <a:r>
              <a:rPr lang="en-US" dirty="0"/>
              <a:t> </a:t>
            </a:r>
            <a:r>
              <a:rPr lang="en-US" dirty="0" smtClean="0"/>
              <a:t>pathway ??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74691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0873" y="1124744"/>
            <a:ext cx="79208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/>
              <a:t> โดยทั่วไปงาน </a:t>
            </a:r>
            <a:r>
              <a:rPr lang="en-US" dirty="0" smtClean="0"/>
              <a:t>(w) </a:t>
            </a:r>
            <a:r>
              <a:rPr lang="th-TH" dirty="0" smtClean="0"/>
              <a:t>คือ แรง </a:t>
            </a:r>
            <a:r>
              <a:rPr lang="en-US" dirty="0" smtClean="0"/>
              <a:t>(F) </a:t>
            </a:r>
            <a:r>
              <a:rPr lang="th-TH" dirty="0" smtClean="0"/>
              <a:t>คูณระยะทาง </a:t>
            </a:r>
            <a:r>
              <a:rPr lang="en-US" dirty="0" smtClean="0"/>
              <a:t>(d) </a:t>
            </a:r>
            <a:r>
              <a:rPr lang="th-TH" dirty="0" smtClean="0"/>
              <a:t>แต่ในทางเทอร์โมไดนามิกส์ (อุณหพลศาสตร์) งาน </a:t>
            </a:r>
            <a:r>
              <a:rPr lang="en-US" dirty="0" smtClean="0"/>
              <a:t>(w) </a:t>
            </a:r>
            <a:r>
              <a:rPr lang="th-TH" dirty="0" smtClean="0"/>
              <a:t>หมายรวมทั้ง แรงคูณด้วยระยะทาง งานเชิงกล งานเชิงไฟฟ้า และงานในรูปอื่นๆ ด้วย ตัวอย่างเช่น งานเชิงกลที่เกิดจากการขยายตัวของแก๊สในกระบอกสูบซึ่งมีลูกสูบที่ไร้น้ำหนักและไร้แรงเสียดทาน ณ อุณหภูมิ ความดัน และปริมาตรที่กำหนด</a:t>
            </a:r>
          </a:p>
          <a:p>
            <a:endParaRPr lang="th-TH" dirty="0"/>
          </a:p>
          <a:p>
            <a:r>
              <a:rPr lang="th-TH" dirty="0" smtClean="0"/>
              <a:t>งานในทางเทอร์โมไดนามิกส์ คือ </a:t>
            </a:r>
            <a:r>
              <a:rPr lang="th-TH" b="1" dirty="0" smtClean="0">
                <a:solidFill>
                  <a:srgbClr val="FF0000"/>
                </a:solidFill>
              </a:rPr>
              <a:t>“การเปลี่ยนแปลงปริมาตรของระบบ ภายใต้อิทธิพลของความดันภายนอก </a:t>
            </a:r>
            <a:r>
              <a:rPr lang="en-US" b="1" dirty="0" smtClean="0">
                <a:solidFill>
                  <a:srgbClr val="FF0000"/>
                </a:solidFill>
              </a:rPr>
              <a:t>(external pressure)” </a:t>
            </a:r>
            <a:endParaRPr lang="en-US" dirty="0"/>
          </a:p>
          <a:p>
            <a:endParaRPr lang="th-TH" dirty="0" smtClean="0"/>
          </a:p>
          <a:p>
            <a:r>
              <a:rPr lang="th-TH" dirty="0" smtClean="0"/>
              <a:t>         งานที่สิ่งแวดล้อมกระทำต่อระบบ (ระบบหดตัว) มีค่าเป็นบวก</a:t>
            </a:r>
          </a:p>
          <a:p>
            <a:r>
              <a:rPr lang="th-TH" dirty="0" smtClean="0"/>
              <a:t>         งานที่เกิดจากระบบกระทำต่อสิ่งแวดล้อม (ระบบขยายตัว) มีค่าเป็นลบ</a:t>
            </a:r>
            <a:endParaRPr lang="th-TH" dirty="0"/>
          </a:p>
        </p:txBody>
      </p:sp>
      <p:sp>
        <p:nvSpPr>
          <p:cNvPr id="3" name="TextBox 2"/>
          <p:cNvSpPr txBox="1"/>
          <p:nvPr/>
        </p:nvSpPr>
        <p:spPr>
          <a:xfrm>
            <a:off x="3707903" y="249282"/>
            <a:ext cx="19822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 smtClean="0">
                <a:solidFill>
                  <a:schemeClr val="accent4">
                    <a:lumMod val="75000"/>
                  </a:schemeClr>
                </a:solidFill>
              </a:rPr>
              <a:t>งาน 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  <a:t>work</a:t>
            </a:r>
            <a:endParaRPr lang="th-TH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49513" y="5940575"/>
            <a:ext cx="27414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 w   =    - P </a:t>
            </a:r>
            <a:r>
              <a:rPr lang="en-US" sz="3600" b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∆</a:t>
            </a:r>
            <a:r>
              <a:rPr lang="en-US" sz="3600" b="1" dirty="0" smtClean="0">
                <a:solidFill>
                  <a:srgbClr val="7030A0"/>
                </a:solidFill>
              </a:rPr>
              <a:t>V</a:t>
            </a:r>
            <a:endParaRPr lang="th-TH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02316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980727"/>
            <a:ext cx="8301888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smtClean="0"/>
              <a:t>Metabolism </a:t>
            </a:r>
            <a:r>
              <a:rPr lang="th-TH" dirty="0" smtClean="0"/>
              <a:t>ประกอบด้วย </a:t>
            </a:r>
            <a:r>
              <a:rPr lang="en-US" dirty="0" smtClean="0"/>
              <a:t>anabolism </a:t>
            </a:r>
            <a:r>
              <a:rPr lang="th-TH" dirty="0" smtClean="0"/>
              <a:t>และ </a:t>
            </a:r>
            <a:r>
              <a:rPr lang="en-US" dirty="0" smtClean="0"/>
              <a:t>catabolism</a:t>
            </a:r>
          </a:p>
          <a:p>
            <a:endParaRPr lang="en-US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err="1" smtClean="0"/>
              <a:t>Amphibolism</a:t>
            </a:r>
            <a:r>
              <a:rPr lang="en-US" dirty="0" smtClean="0"/>
              <a:t> </a:t>
            </a:r>
            <a:r>
              <a:rPr lang="th-TH" dirty="0" smtClean="0"/>
              <a:t>เป็นวิถีที่เป็นได้ทั้ง </a:t>
            </a:r>
            <a:r>
              <a:rPr lang="en-US" dirty="0"/>
              <a:t>anabolism </a:t>
            </a:r>
            <a:r>
              <a:rPr lang="th-TH" dirty="0"/>
              <a:t>และ </a:t>
            </a:r>
            <a:r>
              <a:rPr lang="en-US" dirty="0" smtClean="0"/>
              <a:t>catabolism</a:t>
            </a:r>
          </a:p>
          <a:p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/>
              <a:t> </a:t>
            </a:r>
            <a:r>
              <a:rPr lang="th-TH" dirty="0" smtClean="0"/>
              <a:t>เช่น </a:t>
            </a:r>
            <a:r>
              <a:rPr lang="en-US" dirty="0" smtClean="0"/>
              <a:t>glycolysis, TCA cycle, pentose phosphate pathway</a:t>
            </a:r>
          </a:p>
          <a:p>
            <a:endParaRPr lang="en-US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smtClean="0"/>
              <a:t>ATP </a:t>
            </a:r>
            <a:r>
              <a:rPr lang="th-TH" dirty="0" smtClean="0"/>
              <a:t>เป็นตัวขนส่งพลังงานที่ได้จาก</a:t>
            </a:r>
            <a:r>
              <a:rPr lang="en-US" dirty="0" smtClean="0"/>
              <a:t> catabolism </a:t>
            </a:r>
            <a:r>
              <a:rPr lang="th-TH" dirty="0" smtClean="0"/>
              <a:t>ทำหน้าที่เชื่อมระหว่าง</a:t>
            </a:r>
          </a:p>
          <a:p>
            <a:r>
              <a:rPr lang="en-US" dirty="0" smtClean="0"/>
              <a:t>     catabolism</a:t>
            </a:r>
            <a:r>
              <a:rPr lang="th-TH" dirty="0" smtClean="0"/>
              <a:t> และ </a:t>
            </a:r>
            <a:r>
              <a:rPr lang="en-US" dirty="0" smtClean="0"/>
              <a:t>anabolism</a:t>
            </a:r>
          </a:p>
          <a:p>
            <a:endParaRPr lang="en-US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dirty="0" smtClean="0"/>
              <a:t>วิถีการสลายและการสังเคราะห์ จะเป็นคนละวิถีกัน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th-TH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smtClean="0"/>
              <a:t>catabolism</a:t>
            </a:r>
            <a:r>
              <a:rPr lang="th-TH" dirty="0" smtClean="0"/>
              <a:t> ให้พลังงานและความร้อน</a:t>
            </a:r>
            <a:endParaRPr lang="th-TH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69128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429696"/>
            <a:ext cx="39372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/>
              <a:t>การควบคุมวิถีเมแทบอลิซึม</a:t>
            </a:r>
            <a:endParaRPr lang="th-TH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1916832"/>
            <a:ext cx="72728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th-TH" dirty="0" smtClean="0"/>
              <a:t>ควบคุมการทำงานของเอนไซม์  จุดควบคุมจะเป็นปฏิกิริยาตำแหน่งที่เอนไซม์มี </a:t>
            </a:r>
            <a:r>
              <a:rPr lang="en-US" dirty="0" smtClean="0"/>
              <a:t>activity </a:t>
            </a:r>
            <a:r>
              <a:rPr lang="th-TH" dirty="0" smtClean="0"/>
              <a:t>ต่ำ  อัตราเร็วไม่ขึ้นกับความเข้มข้นสับเสตรท</a:t>
            </a:r>
          </a:p>
          <a:p>
            <a:r>
              <a:rPr lang="th-TH" dirty="0"/>
              <a:t> </a:t>
            </a:r>
            <a:r>
              <a:rPr lang="th-TH" dirty="0" smtClean="0"/>
              <a:t>        เรียกว่า </a:t>
            </a:r>
            <a:r>
              <a:rPr lang="en-US" dirty="0" smtClean="0"/>
              <a:t>enzyme-limited reaction </a:t>
            </a:r>
            <a:r>
              <a:rPr lang="th-TH" dirty="0" smtClean="0"/>
              <a:t> ต่ำแหน่งควบคุมนี้จึง</a:t>
            </a:r>
          </a:p>
          <a:p>
            <a:r>
              <a:rPr lang="th-TH" dirty="0"/>
              <a:t> </a:t>
            </a:r>
            <a:r>
              <a:rPr lang="th-TH" dirty="0" smtClean="0"/>
              <a:t>        เป็น </a:t>
            </a:r>
            <a:r>
              <a:rPr lang="en-US" dirty="0" smtClean="0"/>
              <a:t>rate-limiting step </a:t>
            </a:r>
            <a:r>
              <a:rPr lang="th-TH" dirty="0" smtClean="0"/>
              <a:t>ของวิถี    เอนไซม์ที่เร่งปฏิกิริยามี</a:t>
            </a:r>
          </a:p>
          <a:p>
            <a:r>
              <a:rPr lang="th-TH" dirty="0"/>
              <a:t> </a:t>
            </a:r>
            <a:r>
              <a:rPr lang="th-TH" dirty="0" smtClean="0"/>
              <a:t>        ลักษณะการควบคุมแบบ </a:t>
            </a:r>
            <a:r>
              <a:rPr lang="en-US" dirty="0" smtClean="0"/>
              <a:t>allosteric </a:t>
            </a:r>
            <a:r>
              <a:rPr lang="en-US" dirty="0" err="1" smtClean="0"/>
              <a:t>eenzyme</a:t>
            </a:r>
            <a:endParaRPr lang="th-TH" dirty="0" smtClean="0"/>
          </a:p>
          <a:p>
            <a:pPr marL="514350" indent="-514350">
              <a:buFont typeface="+mj-lt"/>
              <a:buAutoNum type="arabicPeriod"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7469128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16" y="620688"/>
            <a:ext cx="8208912" cy="50013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469128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704856" cy="52565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469128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848872" cy="59046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469128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41984"/>
            <a:ext cx="8064896" cy="5451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469128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862919"/>
            <a:ext cx="83695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                    B                    C                      D                     </a:t>
            </a:r>
            <a:r>
              <a:rPr lang="en-US" b="1" dirty="0" smtClean="0"/>
              <a:t>Y</a:t>
            </a:r>
            <a:endParaRPr lang="th-TH" b="1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899592" y="3124529"/>
            <a:ext cx="1296144" cy="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2699792" y="3092993"/>
            <a:ext cx="1296144" cy="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508327" y="3092993"/>
            <a:ext cx="1296144" cy="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516216" y="3094707"/>
            <a:ext cx="1296144" cy="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76596" y="2681407"/>
            <a:ext cx="65357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E1                  E2                    E3                     E4</a:t>
            </a:r>
            <a:endParaRPr lang="th-TH" b="1" dirty="0">
              <a:solidFill>
                <a:srgbClr val="0070C0"/>
              </a:solidFill>
            </a:endParaRPr>
          </a:p>
          <a:p>
            <a:endParaRPr lang="th-TH" b="1" dirty="0">
              <a:solidFill>
                <a:srgbClr val="0070C0"/>
              </a:solidFill>
            </a:endParaRPr>
          </a:p>
        </p:txBody>
      </p:sp>
      <p:sp>
        <p:nvSpPr>
          <p:cNvPr id="15" name="Curved Down Arrow 14"/>
          <p:cNvSpPr/>
          <p:nvPr/>
        </p:nvSpPr>
        <p:spPr>
          <a:xfrm flipH="1">
            <a:off x="1115616" y="899487"/>
            <a:ext cx="7056784" cy="1809710"/>
          </a:xfrm>
          <a:prstGeom prst="curvedDownArrow">
            <a:avLst>
              <a:gd name="adj1" fmla="val 17765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6" name="&quot;No&quot; Symbol 15"/>
          <p:cNvSpPr/>
          <p:nvPr/>
        </p:nvSpPr>
        <p:spPr>
          <a:xfrm>
            <a:off x="1432673" y="2257084"/>
            <a:ext cx="432048" cy="370023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4005064"/>
            <a:ext cx="88484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b="1" dirty="0" smtClean="0"/>
              <a:t>อัลโลสเตอริกเอนไซม์มักจะถูกยับยั้งโดยผลผลิตตัวสุดท้ายของวิถี</a:t>
            </a:r>
          </a:p>
          <a:p>
            <a:pPr algn="ctr"/>
            <a:r>
              <a:rPr lang="th-TH" b="1" dirty="0" smtClean="0"/>
              <a:t>เรียกการควบคุมแบบนี้ว่า การควบคุมแบบป้อนกลับ (</a:t>
            </a:r>
            <a:r>
              <a:rPr lang="en-US" b="1" dirty="0" smtClean="0"/>
              <a:t>Feedback inhibition</a:t>
            </a:r>
            <a:r>
              <a:rPr lang="th-TH" b="1" dirty="0" smtClean="0"/>
              <a:t>)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417469128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980728"/>
            <a:ext cx="69781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 </a:t>
            </a:r>
            <a:r>
              <a:rPr lang="th-TH" dirty="0" smtClean="0"/>
              <a:t>การควบคุมการทำงานของเอนไซม์ โดยการเปลี่ยนแปลงทางเคมีบน</a:t>
            </a:r>
          </a:p>
          <a:p>
            <a:r>
              <a:rPr lang="th-TH" dirty="0" smtClean="0"/>
              <a:t>โมเลกุลเอนไซม์  (</a:t>
            </a:r>
            <a:r>
              <a:rPr lang="en-US" dirty="0" smtClean="0"/>
              <a:t>activate / deactivate</a:t>
            </a:r>
            <a:r>
              <a:rPr lang="th-TH" dirty="0" smtClean="0"/>
              <a:t>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04863"/>
            <a:ext cx="5760640" cy="4326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76056" y="6007662"/>
            <a:ext cx="25763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Phosphorylation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9215959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208912" cy="570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32040" y="6165304"/>
            <a:ext cx="2178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Adenylylation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9215959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980728"/>
            <a:ext cx="73742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 Compartmentation </a:t>
            </a:r>
            <a:r>
              <a:rPr lang="th-TH" dirty="0" smtClean="0"/>
              <a:t>เป็นการควบคุมวิถีเมแทบอลิซึม</a:t>
            </a:r>
          </a:p>
          <a:p>
            <a:r>
              <a:rPr lang="th-TH" dirty="0" smtClean="0"/>
              <a:t>โดยการแบ่งขอบเขตแต่ละวิถี ให้อยู่คนละตำแหน่งภายในเซลล์</a:t>
            </a:r>
          </a:p>
          <a:p>
            <a:r>
              <a:rPr lang="en-US" dirty="0" smtClean="0"/>
              <a:t>  </a:t>
            </a:r>
            <a:endParaRPr lang="th-TH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93" y="2335559"/>
            <a:ext cx="7416824" cy="4338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159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0090" y="555371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</a:rPr>
              <a:t>ความร้อน </a:t>
            </a:r>
            <a:r>
              <a:rPr lang="en-US" b="1" dirty="0" smtClean="0">
                <a:solidFill>
                  <a:srgbClr val="FF0000"/>
                </a:solidFill>
              </a:rPr>
              <a:t>(Heat ; q) </a:t>
            </a:r>
            <a:r>
              <a:rPr lang="th-TH" dirty="0" smtClean="0"/>
              <a:t>คือ พลังงานที่ถ่ายเทข้ามขอบเขตของระบบกับสิ่งแวดล้อม โดยอุณหภูมิของสิ่งแวดล้อมมีอุณหภูมิต่างไปจากอุณหภูมิของระบบ</a:t>
            </a:r>
            <a:endParaRPr lang="th-TH" dirty="0"/>
          </a:p>
        </p:txBody>
      </p:sp>
      <p:sp>
        <p:nvSpPr>
          <p:cNvPr id="4" name="Rectangle 3"/>
          <p:cNvSpPr/>
          <p:nvPr/>
        </p:nvSpPr>
        <p:spPr>
          <a:xfrm>
            <a:off x="652238" y="1772816"/>
            <a:ext cx="841618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</a:rPr>
              <a:t>พลังงานภายในของระบบ </a:t>
            </a: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th-TH" b="1" dirty="0" smtClean="0">
                <a:solidFill>
                  <a:srgbClr val="FF0000"/>
                </a:solidFill>
              </a:rPr>
              <a:t>ใช้สัญลักษณ์เป็น </a:t>
            </a:r>
            <a:r>
              <a:rPr lang="en-US" b="1" dirty="0" smtClean="0">
                <a:solidFill>
                  <a:srgbClr val="FF0000"/>
                </a:solidFill>
              </a:rPr>
              <a:t>E </a:t>
            </a:r>
            <a:r>
              <a:rPr lang="th-TH" b="1" dirty="0" smtClean="0">
                <a:solidFill>
                  <a:srgbClr val="FF0000"/>
                </a:solidFill>
              </a:rPr>
              <a:t>หรือ </a:t>
            </a:r>
            <a:r>
              <a:rPr lang="en-US" b="1" dirty="0" smtClean="0">
                <a:solidFill>
                  <a:srgbClr val="FF0000"/>
                </a:solidFill>
              </a:rPr>
              <a:t>U) </a:t>
            </a:r>
            <a:r>
              <a:rPr lang="th-TH" dirty="0" smtClean="0"/>
              <a:t>คือ ผลรวมของพลังงานอันเนื่องมาจาก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dirty="0" smtClean="0"/>
              <a:t>พลังงานจากการเคลื่อนที่, การสั่น และการหมุนของโมเลกุล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dirty="0" smtClean="0"/>
              <a:t>พลังงานจากการเคลื่อนที่ของอิเล็กตรอน โปรตอน และนิวตรอน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dirty="0" smtClean="0"/>
              <a:t>พลังงานอันเนื่องมาจากแรงกระทำระหว่างอนุภาคต่าง ๆ ในโมเลกุล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dirty="0" smtClean="0"/>
              <a:t>พลังงานจากตัวสสารเอง เช่น พลังงานนิวเคลียร์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dirty="0" smtClean="0"/>
              <a:t>พลังงานรูปอื่นๆ</a:t>
            </a:r>
          </a:p>
          <a:p>
            <a:endParaRPr lang="th-TH" dirty="0" smtClean="0"/>
          </a:p>
          <a:p>
            <a:r>
              <a:rPr lang="th-TH" dirty="0" smtClean="0"/>
              <a:t>การเปลี่ยนแปลงพลังงานภายใน มีค่าเท่ากับ งานรวมกับความร้อน</a:t>
            </a:r>
          </a:p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∆</a:t>
            </a:r>
            <a:r>
              <a:rPr lang="en-US" sz="3600" b="1" dirty="0" smtClean="0">
                <a:solidFill>
                  <a:srgbClr val="7030A0"/>
                </a:solidFill>
              </a:rPr>
              <a:t>E    =     w  +  q</a:t>
            </a:r>
            <a:endParaRPr lang="th-TH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02316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529516"/>
            <a:ext cx="2884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4. </a:t>
            </a:r>
            <a:r>
              <a:rPr lang="th-TH" dirty="0" smtClean="0"/>
              <a:t>การควบคุมโดยฮอร์โมน </a:t>
            </a:r>
            <a:endParaRPr lang="th-TH" dirty="0"/>
          </a:p>
        </p:txBody>
      </p:sp>
      <p:pic>
        <p:nvPicPr>
          <p:cNvPr id="6148" name="Picture 4" descr="รูปภาพที่เกี่ยวข้อ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6336704" cy="566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15959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7981341" cy="424847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115616" y="5373216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/>
              <a:t>แสดงร้อยละของพลังงานที่ใช้ในแต่ละอวัยวะของร่างกาย</a:t>
            </a:r>
          </a:p>
        </p:txBody>
      </p:sp>
    </p:spTree>
    <p:extLst>
      <p:ext uri="{BB962C8B-B14F-4D97-AF65-F5344CB8AC3E}">
        <p14:creationId xmlns:p14="http://schemas.microsoft.com/office/powerpoint/2010/main" val="305414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6642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1268760"/>
            <a:ext cx="79408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/>
              <a:t>เอนทัลปี </a:t>
            </a:r>
            <a:r>
              <a:rPr lang="en-US" dirty="0" smtClean="0"/>
              <a:t>(enthalpy) </a:t>
            </a:r>
            <a:r>
              <a:rPr lang="th-TH" dirty="0" smtClean="0"/>
              <a:t>คือ </a:t>
            </a:r>
            <a:r>
              <a:rPr lang="th-TH" b="1" dirty="0" smtClean="0">
                <a:solidFill>
                  <a:srgbClr val="FF0000"/>
                </a:solidFill>
              </a:rPr>
              <a:t>ปริมาณความร้อนที่ผ่านเข้าหรือออกจากระบบ</a:t>
            </a:r>
            <a:r>
              <a:rPr lang="th-TH" dirty="0" smtClean="0"/>
              <a:t>ในกระบวนการที่ความดันคงที่ ซึ่งเขียนแทนด้วยสัญลักษณ์ </a:t>
            </a:r>
            <a:r>
              <a:rPr lang="en-US" dirty="0" smtClean="0"/>
              <a:t>H</a:t>
            </a:r>
            <a:endParaRPr lang="th-TH" dirty="0"/>
          </a:p>
        </p:txBody>
      </p:sp>
      <p:sp>
        <p:nvSpPr>
          <p:cNvPr id="5" name="Rectangle 4"/>
          <p:cNvSpPr/>
          <p:nvPr/>
        </p:nvSpPr>
        <p:spPr>
          <a:xfrm>
            <a:off x="3841800" y="476672"/>
            <a:ext cx="18196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E</a:t>
            </a:r>
            <a:r>
              <a:rPr lang="en-US" sz="3600" dirty="0" smtClean="0"/>
              <a:t>nthalpy</a:t>
            </a:r>
            <a:endParaRPr lang="th-TH" sz="3600" dirty="0"/>
          </a:p>
        </p:txBody>
      </p:sp>
      <p:sp>
        <p:nvSpPr>
          <p:cNvPr id="6" name="Rectangle 5"/>
          <p:cNvSpPr/>
          <p:nvPr/>
        </p:nvSpPr>
        <p:spPr>
          <a:xfrm>
            <a:off x="434540" y="2924944"/>
            <a:ext cx="82419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/>
              <a:t>ในการทดลอง สิ่งที่สามารถวัดได้จริงจากการทดลอง คือ การ</a:t>
            </a:r>
            <a:r>
              <a:rPr lang="th-TH" b="1" dirty="0" smtClean="0">
                <a:solidFill>
                  <a:srgbClr val="FF0000"/>
                </a:solidFill>
              </a:rPr>
              <a:t>เปลี่ยนแปลงเอนทัลปี</a:t>
            </a:r>
            <a:r>
              <a:rPr lang="th-TH" dirty="0" smtClean="0"/>
              <a:t> และจึงให้นิยามว่า </a:t>
            </a:r>
            <a:r>
              <a:rPr lang="th-TH" b="1" dirty="0" smtClean="0">
                <a:solidFill>
                  <a:srgbClr val="0070C0"/>
                </a:solidFill>
              </a:rPr>
              <a:t>การเปลี่ยนแปลงเอนทัลปีของปฏิกิริยา </a:t>
            </a:r>
            <a:r>
              <a:rPr lang="en-US" b="1" dirty="0" smtClean="0">
                <a:solidFill>
                  <a:srgbClr val="0070C0"/>
                </a:solidFill>
              </a:rPr>
              <a:t>(enthalpy of reaction; </a:t>
            </a:r>
            <a:r>
              <a:rPr lang="en-US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∆</a:t>
            </a:r>
            <a:r>
              <a:rPr lang="en-US" b="1" dirty="0" smtClean="0">
                <a:solidFill>
                  <a:srgbClr val="0070C0"/>
                </a:solidFill>
              </a:rPr>
              <a:t>H)</a:t>
            </a:r>
            <a:r>
              <a:rPr lang="en-US" dirty="0" smtClean="0"/>
              <a:t> </a:t>
            </a:r>
            <a:r>
              <a:rPr lang="th-TH" dirty="0" smtClean="0"/>
              <a:t>ซึ่งเป็นความแตกต่างระหว่างเอนทัลปีของสารผลิตภัณฑ์กับเอนทัลปีของสารตั้งต้น</a:t>
            </a:r>
          </a:p>
          <a:p>
            <a:r>
              <a:rPr lang="en-US" b="1" dirty="0" smtClean="0">
                <a:latin typeface="Times New Roman"/>
                <a:cs typeface="Times New Roman"/>
              </a:rPr>
              <a:t>                  ∆</a:t>
            </a:r>
            <a:r>
              <a:rPr lang="en-US" b="1" dirty="0" smtClean="0"/>
              <a:t>H    =    H</a:t>
            </a:r>
            <a:r>
              <a:rPr lang="th-TH" b="1" dirty="0" smtClean="0"/>
              <a:t>สารผลิตภัณฑ์     -   </a:t>
            </a:r>
            <a:r>
              <a:rPr lang="en-US" b="1" dirty="0" smtClean="0"/>
              <a:t>H</a:t>
            </a:r>
            <a:r>
              <a:rPr lang="th-TH" b="1" dirty="0" smtClean="0"/>
              <a:t>สารตั้งต้น</a:t>
            </a:r>
            <a:endParaRPr lang="th-TH" b="1" dirty="0"/>
          </a:p>
        </p:txBody>
      </p:sp>
      <p:sp>
        <p:nvSpPr>
          <p:cNvPr id="7" name="Rectangle 6"/>
          <p:cNvSpPr/>
          <p:nvPr/>
        </p:nvSpPr>
        <p:spPr>
          <a:xfrm>
            <a:off x="3118591" y="2248851"/>
            <a:ext cx="26387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    =    E    +    PV</a:t>
            </a:r>
          </a:p>
        </p:txBody>
      </p:sp>
      <p:sp>
        <p:nvSpPr>
          <p:cNvPr id="9" name="Rectangle 8"/>
          <p:cNvSpPr/>
          <p:nvPr/>
        </p:nvSpPr>
        <p:spPr>
          <a:xfrm>
            <a:off x="179512" y="5373216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∆</a:t>
            </a:r>
            <a:r>
              <a:rPr lang="en-US" sz="2400" b="1" dirty="0" smtClean="0">
                <a:solidFill>
                  <a:srgbClr val="C00000"/>
                </a:solidFill>
              </a:rPr>
              <a:t>H  &lt;  0 </a:t>
            </a:r>
            <a:r>
              <a:rPr lang="th-TH" sz="2400" b="1" dirty="0" smtClean="0">
                <a:solidFill>
                  <a:srgbClr val="C00000"/>
                </a:solidFill>
              </a:rPr>
              <a:t>สำหรับกระบวนการคายความร้อน (</a:t>
            </a:r>
            <a:r>
              <a:rPr lang="en-US" sz="2400" b="1" dirty="0" smtClean="0">
                <a:solidFill>
                  <a:srgbClr val="C00000"/>
                </a:solidFill>
              </a:rPr>
              <a:t>exothermic reaction</a:t>
            </a:r>
            <a:r>
              <a:rPr lang="th-TH" sz="2400" b="1" dirty="0" smtClean="0">
                <a:solidFill>
                  <a:srgbClr val="C00000"/>
                </a:solidFill>
              </a:rPr>
              <a:t>)</a:t>
            </a:r>
            <a:endParaRPr lang="th-TH" sz="2400" b="1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6168" y="5938805"/>
            <a:ext cx="821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∆</a:t>
            </a:r>
            <a:r>
              <a:rPr lang="en-US" sz="2400" b="1" dirty="0" smtClean="0">
                <a:solidFill>
                  <a:srgbClr val="C00000"/>
                </a:solidFill>
              </a:rPr>
              <a:t>H  &gt;  0 </a:t>
            </a:r>
            <a:r>
              <a:rPr lang="th-TH" sz="2400" b="1" dirty="0" smtClean="0">
                <a:solidFill>
                  <a:srgbClr val="C00000"/>
                </a:solidFill>
              </a:rPr>
              <a:t>สำหรับกระบวนการดูดความร้อน  (</a:t>
            </a:r>
            <a:r>
              <a:rPr lang="en-US" sz="2400" b="1" dirty="0" smtClean="0">
                <a:solidFill>
                  <a:srgbClr val="C00000"/>
                </a:solidFill>
              </a:rPr>
              <a:t>endothermic reaction</a:t>
            </a:r>
            <a:r>
              <a:rPr lang="th-TH" sz="2400" b="1" dirty="0" smtClean="0">
                <a:solidFill>
                  <a:srgbClr val="C00000"/>
                </a:solidFill>
              </a:rPr>
              <a:t>)</a:t>
            </a:r>
            <a:endParaRPr lang="th-TH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480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968</TotalTime>
  <Words>3307</Words>
  <Application>Microsoft Office PowerPoint</Application>
  <PresentationFormat>On-screen Show (4:3)</PresentationFormat>
  <Paragraphs>407</Paragraphs>
  <Slides>82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User</cp:lastModifiedBy>
  <cp:revision>90</cp:revision>
  <dcterms:created xsi:type="dcterms:W3CDTF">2018-01-01T06:52:59Z</dcterms:created>
  <dcterms:modified xsi:type="dcterms:W3CDTF">2018-06-22T10:24:07Z</dcterms:modified>
</cp:coreProperties>
</file>