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CAD48-3202-4FCE-B2B6-3C594B819174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0D4AA-6FA3-428D-BAF1-2B6CEC7DC81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499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D4D8C-DCC8-4940-9BD8-44C3588FD989}" type="slidenum">
              <a:rPr lang="th-TH" smtClean="0"/>
              <a:t>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Biochemistry (4022103)</a:t>
            </a:r>
            <a:endParaRPr lang="th-TH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th-TH" smtClean="0"/>
              <a:t>ชีวเคมีพื้นฐาน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885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B6108-D12B-4859-9323-4FD09D8A3FCC}" type="slidenum">
              <a:rPr lang="en-US"/>
              <a:pPr/>
              <a:t>15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092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01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203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239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871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134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15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991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191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454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064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E0812-EF56-42D4-808A-938D42B68713}" type="datetimeFigureOut">
              <a:rPr lang="th-TH" smtClean="0"/>
              <a:t>04/06/62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72D6C-8486-4F30-9F6E-28CFAC810B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155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nucleotide&amp;source=images&amp;cd=&amp;cad=rja&amp;docid=8rg61ipfhyZkFM&amp;tbnid=9BtnVYNhmjyLEM:&amp;ved=0CAUQjRw&amp;url=http://glossary.periodni.com/download_image.php?name=nucleotide.png&amp;source=nucleotide&amp;ei=QWFWUYyrPIXJrQexoYHwCQ&amp;bvm=bv.44442042,d.bmk&amp;psig=AFQjCNFBAc0HD6kaIx4IuHrepin6tewvTQ&amp;ust=1364701869667990" TargetMode="External"/><Relationship Id="rId13" Type="http://schemas.microsoft.com/office/2007/relationships/hdphoto" Target="../media/hdphoto2.wdp"/><Relationship Id="rId3" Type="http://schemas.openxmlformats.org/officeDocument/2006/relationships/hyperlink" Target="http://www.google.co.th/url?sa=i&amp;rct=j&amp;q=dna+mutation&amp;source=images&amp;cd=&amp;cad=rja&amp;docid=ehitqbHnlnzxKM&amp;tbnid=Xg8iUrZ3gdNK-M:&amp;ved=0CAUQjRw&amp;url=http://www.sanger.ac.uk/about/press/2007/070307.html&amp;ei=5mRWUZrXKY_rrQfPjoDQCg&amp;bvm=bv.44442042,d.bmk&amp;psig=AFQjCNHxCDONOa_to4BRQ4D4FP29xVdcWQ&amp;ust=1364702791395972" TargetMode="External"/><Relationship Id="rId7" Type="http://schemas.openxmlformats.org/officeDocument/2006/relationships/image" Target="../media/image2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th/url?sa=i&amp;rct=j&amp;q=DNA+cut&amp;source=images&amp;cd=&amp;cad=rja&amp;docid=0l-ScI-ulEhayM&amp;tbnid=6wODjGTF9gP7SM:&amp;ved=0CAUQjRw&amp;url=http://www.bio-rad.com/prd/en/US/LSE/PDP/18721652-4f03-4c64-90f8-ab309e058dbb/Forensic-DNA-Fingerprinting-Kit&amp;ei=E2BWUcLMCcb9rAemu4DQBg&amp;bvm=bv.44442042,d.bmk&amp;psig=AFQjCNGYAk5OLPF3ISCSDV_ewvc8J1tPGQ&amp;ust=1364701546719130" TargetMode="External"/><Relationship Id="rId11" Type="http://schemas.openxmlformats.org/officeDocument/2006/relationships/hyperlink" Target="http://www.google.co.th/url?sa=i&amp;rct=j&amp;q=nucleic+acid&amp;source=images&amp;cd=&amp;cad=rja&amp;docid=NDLFnMew_VDKTM&amp;tbnid=a8GAVXHa6UJyDM:&amp;ved=0CAUQjRw&amp;url=http://familypedia.wikia.com/wiki/DNA&amp;ei=QVxWUdaUI8v-rAe1wICYAQ&amp;bvm=bv.44442042,d.bmk&amp;psig=AFQjCNEBpiKp9eEN5iC5lkgHYR3_t9dOaw&amp;ust=1364700592522111" TargetMode="External"/><Relationship Id="rId5" Type="http://schemas.microsoft.com/office/2007/relationships/hdphoto" Target="../media/hdphoto1.wdp"/><Relationship Id="rId15" Type="http://schemas.openxmlformats.org/officeDocument/2006/relationships/image" Target="../media/image6.png"/><Relationship Id="rId10" Type="http://schemas.openxmlformats.org/officeDocument/2006/relationships/image" Target="../media/image4.jpeg"/><Relationship Id="rId4" Type="http://schemas.openxmlformats.org/officeDocument/2006/relationships/image" Target="../media/image1.jpeg"/><Relationship Id="rId9" Type="http://schemas.openxmlformats.org/officeDocument/2006/relationships/image" Target="../media/image3.png"/><Relationship Id="rId14" Type="http://schemas.openxmlformats.org/officeDocument/2006/relationships/hyperlink" Target="http://www.google.co.th/url?sa=i&amp;rct=j&amp;q=translation+&amp;source=images&amp;cd=&amp;cad=rja&amp;docid=h6yrXGV9SJ4AEM&amp;tbnid=HFNIFTNDjwnpDM:&amp;ved=0CAUQjRw&amp;url=http://kenpitts.net/bio/1st_sem_test_rev.htm&amp;ei=TexWUaC7EsPmrAfJyYHoCw&amp;bvm=bv.44442042,d.bmk&amp;psig=AFQjCNERoLF7s9lyHCMEARdOMETDQeEiYg&amp;ust=1364737465660348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Rosalind+Elsie+Franklin&amp;source=images&amp;cd=&amp;cad=rja&amp;docid=InIjfsP_WVyarM&amp;tbnid=qb7fUVHWl5WxrM:&amp;ved=0CAUQjRw&amp;url=http://www.npgprints.com/image.php?imgref=62979&amp;ei=sYwIUuHEEoiqrAe93IGwDQ&amp;bvm=bv.50500085,d.bmk&amp;psig=AFQjCNFZhao-s1hQYR4wP033UsrS3mm5Eg&amp;ust=1376378385090366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12" Type="http://schemas.openxmlformats.org/officeDocument/2006/relationships/image" Target="../media/image20.jpeg"/><Relationship Id="rId2" Type="http://schemas.openxmlformats.org/officeDocument/2006/relationships/hyperlink" Target="http://www.google.co.th/url?sa=i&amp;source=images&amp;cd=&amp;cad=rja&amp;docid=_UzJIHreZ1Mo4M&amp;tbnid=VsUAONcafCb8wM:&amp;ved=0CAgQjRwwAA&amp;url=http://www.theguardian.com/science/blog/2011/jul/20/gregor-mendel-genius-google-doodle&amp;ei=jo8IUsPcJoyMrAeOqIDABQ&amp;psig=AFQjCNGQB7IfiXQo2nhMSXfLGdrGZMjrGQ&amp;ust=137637915078591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hyperlink" Target="http://en.wikipedia.org/wiki/File:James_D_Watson.jpg" TargetMode="External"/><Relationship Id="rId5" Type="http://schemas.openxmlformats.org/officeDocument/2006/relationships/hyperlink" Target="http://www.google.co.th/url?sa=i&amp;rct=j&amp;q=50+year+dna+google+doodle&amp;source=images&amp;cd=&amp;cad=rja&amp;docid=2yg7-gtbkSd7rM&amp;tbnid=qPJQxkiHNxmGqM:&amp;ved=0CAUQjRw&amp;url=http://www.venturedata.org/?i240504_10-well-known-story-behind-the-Google-Doodle&amp;ei=nJsIUrXoAcymrAfnsoHwDg&amp;bvm=bv.50500085,d.bmk&amp;psig=AFQjCNERDVAujpWvZflV3JNmwOfV3z6htQ&amp;ust=1376382232775161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uic.edu/classes/bios/bios100/lectures/04_02_nucleotides_polymer-L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upload.wikimedia.org/wikipedia/commons/e/e4/DNA_chemical_structure.sv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://www.google.co.th/url?sa=i&amp;rct=j&amp;q=E.coli%20genome&amp;source=images&amp;cd=&amp;cad=rja&amp;docid=4tCeXNg6n9A6ZM&amp;tbnid=YfZHR9NbBJfwfM:&amp;ved=0CAUQjRw&amp;url=http://www.biochem.arizona.edu/miesfeld/teaching/Bioc471-2/pages/Lecture7/Lecture7.html&amp;ei=JSkPUpuwA4uCrgeTr4CYBw&amp;psig=AFQjCNFCjOFVH2ozpV5aoYo2GJ-CdAMRmw&amp;ust=1376811663640922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co.th/url?sa=i&amp;rct=j&amp;q=Histone+DNA+packaging&amp;source=images&amp;cd=&amp;cad=rja&amp;docid=tQ0MwVrohrlknM&amp;tbnid=rpGbxfq1vrhwWM:&amp;ved=0CAUQjRw&amp;url=http://biology200.gsu.edu/houghton/2107%20'13/lecture8.html&amp;ei=9uAOUum2FKyhigflzYCYCw&amp;bvm=bv.50768961,d.bmk&amp;psig=AFQjCNFlT-eoqmvAFirrH62zAAVjxivC7A&amp;ust=1376793034395469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.th/url?sa=i&amp;source=images&amp;cd=&amp;cad=rja&amp;docid=p7q8w2TK8TaPhM&amp;tbnid=58dIQrXIKJUz2M:&amp;ved=0CAgQjRwwAA&amp;url=http://www.sciencedirect.com/science/article/pii/S0955067409000623&amp;ei=XNkIUoWSAomIrQfT6IHgDQ&amp;psig=AFQjCNGRA25y1ktP0mZzQGj5QBTLoDzmXg&amp;ust=1376398044272223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google.co.th/url?sa=i&amp;rct=j&amp;q=transcription&amp;source=images&amp;cd=&amp;cad=rja&amp;docid=DqJWV1azxezKqM&amp;tbnid=v5WaWelIUGCd5M:&amp;ved=0CAUQjRw&amp;url=http://limbiclab.com/2012/12/02/a-crash-course-in-dna-amino-acids-and-proteins-how-the-code-of-life-produces-the-stuff-that-makes-you/&amp;ei=iQEJUqbYNImIrgev04C4Bg&amp;bvm=bv.50500085,d.bmk&amp;psig=AFQjCNE22An921cEor1bS2s2rUeNHGpQfA&amp;ust=137640831434481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o.th/url?sa=i&amp;rct=j&amp;q=transcription&amp;source=images&amp;cd=&amp;cad=rja&amp;docid=5fRTR5rlmzu2bM&amp;tbnid=6PD1UqCzwjh-KM:&amp;ved=0CAUQjRw&amp;url=http://droualb.faculty.mjc.edu/Course%20Materials/Physiology%20101/Chapter%20Notes/Fall%202011/chapter_2%20Fall%202011.htm&amp;ei=_QEJUvTTCIKRrAenlYCAAw&amp;bvm=bv.50500085,d.bmk&amp;psig=AFQjCNE22An921cEor1bS2s2rUeNHGpQfA&amp;ust=137640831434481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ribosomal+rna&amp;source=images&amp;cd=&amp;cad=rja&amp;docid=fB1zo5XubrL14M&amp;tbnid=tvoK86vvY9h1PM:&amp;ved=0CAUQjRw&amp;url=http://www.flickr.com/photos/millennial_moments/3172866876/&amp;ei=-NoJUsmdG4eAiQep-4HQDA&amp;bvm=bv.50500085,d.aGc&amp;psig=AFQjCNHq2oh0cl-yU_ZpKitRBMFKsrJvwA&amp;ust=1376463959052073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//upload.wikimedia.org/wikipedia/commons/e/e2/Nucleotides_1.sv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co.th/url?sa=i&amp;rct=j&amp;q=&amp;esrc=s&amp;source=images&amp;cd=&amp;cad=rja&amp;uact=8&amp;docid=pLHaYj5B3QGckM&amp;tbnid=lsq2w6nRDJCESM:&amp;ved=0CAUQjRw&amp;url=http://www.mun.ca/biology/desmid/brian/BIOL2060/BIOL2060-22/CB22.html&amp;ei=ZpaaU5SJLdjc8AXHnIDABQ&amp;bvm=bv.68911936,d.dGc&amp;psig=AFQjCNGXqdLhBWAjiL-9lINetbljMsLmYg&amp;ust=1402726368630733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th/url?sa=i&amp;rct=j&amp;q=nitrogenous+base&amp;source=images&amp;cd=&amp;cad=rja&amp;docid=i_T4x93_tJAbXM&amp;tbnid=tZEZuZVqgMy4jM:&amp;ved=0CAUQjRw&amp;url=http://bio3400.nicerweb.net/Locked/media/ch14/tRNA-bases.html&amp;ei=JYn6UcWeHYqmrQehnYHoBg&amp;bvm=bv.50165853,d.bmk&amp;psig=AFQjCNFbiC0hMfRTQwzWgmUfpNmtSYmwaw&amp;ust=137545986667047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0" name="Picture 24" descr="http://www.sanger.ac.uk/about/press/2007/gfx/070307_erbb2mutation_m_3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65" y="995182"/>
            <a:ext cx="3192033" cy="319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bio-rad.com/webroot/web/images/lse/products/dna_analysis_kits/product_overlay_content/global/forensic_dna_fingerprinting_ge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44" y="1647864"/>
            <a:ext cx="2474711" cy="22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periodni.com/gallery/nucleotide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2542262" cy="20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t1.gstatic.com/images?q=tbn:ANd9GcQcOE4GxsslCJ08XeyT1aU9bbHtN-valUXZornF1qnxuCrkPLd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982" y="5486216"/>
            <a:ext cx="692728" cy="6498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21936" y="5635065"/>
            <a:ext cx="548640" cy="396240"/>
          </a:xfrm>
          <a:ln>
            <a:noFill/>
          </a:ln>
        </p:spPr>
        <p:txBody>
          <a:bodyPr/>
          <a:lstStyle/>
          <a:p>
            <a:fld id="{D2865FEE-8CC4-48B3-8997-EB4168360413}" type="slidenum">
              <a:rPr lang="th-TH" smtClean="0">
                <a:solidFill>
                  <a:schemeClr val="tx1"/>
                </a:solidFill>
              </a:rPr>
              <a:t>1</a:t>
            </a:fld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129" y="225741"/>
            <a:ext cx="821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บทที่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9 : 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ชีวโมเลกุล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–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นิ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วคลีโอ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ไทด์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กรด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นิวคลีอิค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 descr="http://images3.wikia.nocookie.net/__cb20071114232523/genealogy/images/d/d8/Benzopyrene_DNA_adduct_1JDG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54" y="736986"/>
            <a:ext cx="2987824" cy="62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27784" y="2986565"/>
            <a:ext cx="5688632" cy="3882036"/>
            <a:chOff x="2627784" y="2986565"/>
            <a:chExt cx="5688632" cy="3882036"/>
          </a:xfrm>
        </p:grpSpPr>
        <p:pic>
          <p:nvPicPr>
            <p:cNvPr id="1026" name="Picture 2" descr="http://kenpitts.net/bio/genetics/translation.gif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986565"/>
              <a:ext cx="5688632" cy="3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491880" y="3429000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67224" y="4580831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472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10</a:t>
            </a:fld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457" y="1325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irc_mi" descr="http://static.guim.co.uk/sys-images/Guardian/Pix/pictures/2011/7/20/1311164266636/Google-doodle-celebrating-007.jp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19674" b="23531"/>
          <a:stretch/>
        </p:blipFill>
        <p:spPr bwMode="auto">
          <a:xfrm>
            <a:off x="539552" y="908720"/>
            <a:ext cx="4680520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Rosalind Frankli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63"/>
          <a:stretch/>
        </p:blipFill>
        <p:spPr bwMode="auto">
          <a:xfrm>
            <a:off x="558010" y="2564904"/>
            <a:ext cx="4662062" cy="1584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rc_mi" descr="http://pic.iresearch.cn/news/0468/20100401/0065@24034.jpg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5" b="18072"/>
          <a:stretch/>
        </p:blipFill>
        <p:spPr bwMode="auto">
          <a:xfrm>
            <a:off x="515413" y="4521826"/>
            <a:ext cx="4662062" cy="1871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 Gregor Mendel, 188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0"/>
          <a:stretch/>
        </p:blipFill>
        <p:spPr bwMode="auto">
          <a:xfrm>
            <a:off x="5724128" y="394150"/>
            <a:ext cx="1368152" cy="1954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rc_mi" descr="http://lowres-picturecabinet.com.s3-eu-west-1.amazonaws.com/38/main/29/43377.jpg">
            <a:hlinkClick r:id="rId8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76" y="2626165"/>
            <a:ext cx="1162685" cy="163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01" y="4887215"/>
            <a:ext cx="1136650" cy="114109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Picture 13" descr="http://upload.wikimedia.org/wikipedia/commons/thumb/8/8b/James_D_Watson.jpg/250px-James_D_Watson.jpg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89" y="4887214"/>
            <a:ext cx="1136015" cy="1141095"/>
          </a:xfrm>
          <a:prstGeom prst="rect">
            <a:avLst/>
          </a:prstGeom>
          <a:noFill/>
          <a:extLst/>
        </p:spPr>
      </p:pic>
      <p:sp>
        <p:nvSpPr>
          <p:cNvPr id="2" name="Rectangle 1"/>
          <p:cNvSpPr/>
          <p:nvPr/>
        </p:nvSpPr>
        <p:spPr>
          <a:xfrm>
            <a:off x="3203733" y="6318149"/>
            <a:ext cx="5381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Francis Harry Compton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Crick &amp;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James Dewey Watson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1889" y="2764085"/>
            <a:ext cx="11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Rosalind Elsie Franklin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79298" y="647110"/>
            <a:ext cx="14027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Gregor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Johann Mendel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71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11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32862" y="1256504"/>
            <a:ext cx="8070850" cy="4862513"/>
            <a:chOff x="240" y="432"/>
            <a:chExt cx="5084" cy="3063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432"/>
              <a:ext cx="5084" cy="2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84" y="2496"/>
              <a:ext cx="8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nucleoside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256" y="2496"/>
              <a:ext cx="84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nucleotides</a:t>
              </a:r>
              <a:endParaRPr lang="en-US" b="1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224" y="3264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nucleic acids</a:t>
              </a:r>
            </a:p>
          </p:txBody>
        </p:sp>
      </p:grp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825095"/>
            <a:ext cx="50417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Nucleoside, nucleotides and nucleic acids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52400" y="5791200"/>
            <a:ext cx="60757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latin typeface="TH SarabunPSK" pitchFamily="34" charset="-34"/>
                <a:cs typeface="TH SarabunPSK" pitchFamily="34" charset="-34"/>
              </a:rPr>
              <a:t>The chemical linkage between monomer units in nucleic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acids is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a </a:t>
            </a:r>
            <a:r>
              <a:rPr lang="en-US" b="1" dirty="0" err="1">
                <a:latin typeface="TH SarabunPSK" pitchFamily="34" charset="-34"/>
                <a:cs typeface="TH SarabunPSK" pitchFamily="34" charset="-34"/>
              </a:rPr>
              <a:t>phosphodiester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954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12</a:t>
            </a:fld>
            <a:endParaRPr lang="th-TH"/>
          </a:p>
        </p:txBody>
      </p:sp>
      <p:pic>
        <p:nvPicPr>
          <p:cNvPr id="1026" name="Picture 2" descr="http://www.uic.edu/classes/bios/bios100/lectures/04_02_nucleotides_polymer-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47443"/>
            <a:ext cx="664945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7584" y="653202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1400" dirty="0" smtClean="0">
                <a:latin typeface="TH SarabunPSK" pitchFamily="34" charset="-34"/>
                <a:cs typeface="TH SarabunPSK" pitchFamily="34" charset="-34"/>
              </a:rPr>
              <a:t>ที่มาของภาพ </a:t>
            </a:r>
            <a:r>
              <a:rPr lang="en-US" sz="1400" dirty="0" smtClean="0">
                <a:latin typeface="TH SarabunPSK" pitchFamily="34" charset="-34"/>
                <a:cs typeface="TH SarabunPSK" pitchFamily="34" charset="-34"/>
              </a:rPr>
              <a:t>: http://www.uic.edu/classes/bios/bios100/lectures/c</a:t>
            </a:r>
            <a:r>
              <a:rPr lang="en-US" sz="1400" dirty="0">
                <a:latin typeface="TH SarabunPSK" pitchFamily="34" charset="-34"/>
                <a:cs typeface="TH SarabunPSK" pitchFamily="34" charset="-34"/>
              </a:rPr>
              <a:t>hemistry.htm</a:t>
            </a:r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457" y="1325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85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13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18457" y="1325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File:DNA chemical structure.sv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4995545" cy="5822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7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18457" y="1325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55760"/>
            <a:ext cx="7272808" cy="5869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8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41331" y="5648960"/>
            <a:ext cx="548640" cy="396240"/>
          </a:xfrm>
        </p:spPr>
        <p:txBody>
          <a:bodyPr/>
          <a:lstStyle/>
          <a:p>
            <a:fld id="{965B1494-4691-4359-AD5D-46F6B1B3A8AD}" type="slidenum">
              <a:rPr lang="en-US" sz="2400">
                <a:latin typeface="TH SarabunPSK" pitchFamily="34" charset="-34"/>
                <a:cs typeface="TH SarabunPSK" pitchFamily="34" charset="-34"/>
              </a:rPr>
              <a:pPr/>
              <a:t>15</a:t>
            </a:fld>
            <a:endParaRPr lang="en-US" sz="240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4338" name="Picture 2" descr="DN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14830"/>
          <a:stretch>
            <a:fillRect/>
          </a:stretch>
        </p:blipFill>
        <p:spPr bwMode="auto">
          <a:xfrm>
            <a:off x="5634143" y="0"/>
            <a:ext cx="2220913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N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r="11122"/>
          <a:stretch>
            <a:fillRect/>
          </a:stretch>
        </p:blipFill>
        <p:spPr bwMode="auto">
          <a:xfrm>
            <a:off x="1412034" y="762000"/>
            <a:ext cx="3017838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NA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20879" r="5562" b="14912"/>
          <a:stretch>
            <a:fillRect/>
          </a:stretch>
        </p:blipFill>
        <p:spPr bwMode="auto">
          <a:xfrm>
            <a:off x="5363070" y="3606007"/>
            <a:ext cx="3071812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0434" y="152400"/>
            <a:ext cx="2627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TH SarabunPSK" pitchFamily="34" charset="-34"/>
                <a:cs typeface="TH SarabunPSK" pitchFamily="34" charset="-34"/>
              </a:rPr>
              <a:t>DNA double helix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1046909" y="838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1050084" y="5257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275509" y="838200"/>
            <a:ext cx="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382247" y="914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4382247" y="2743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4382247" y="2971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4382247" y="4114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4536234" y="914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4536234" y="2971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 sz="3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40434" y="2286000"/>
            <a:ext cx="110604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one </a:t>
            </a:r>
          </a:p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helical </a:t>
            </a:r>
          </a:p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turn</a:t>
            </a:r>
          </a:p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34 Å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48038" y="1295400"/>
            <a:ext cx="8114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major </a:t>
            </a:r>
          </a:p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groove</a:t>
            </a:r>
          </a:p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12 Å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4724238" y="3048000"/>
            <a:ext cx="8114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minor </a:t>
            </a:r>
          </a:p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groove</a:t>
            </a:r>
          </a:p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6 Å</a:t>
            </a: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40434" y="5867400"/>
            <a:ext cx="50850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backbone</a:t>
            </a:r>
            <a:r>
              <a:rPr lang="en-US" sz="2400">
                <a:latin typeface="TH SarabunPSK" pitchFamily="34" charset="-34"/>
                <a:cs typeface="TH SarabunPSK" pitchFamily="34" charset="-34"/>
              </a:rPr>
              <a:t>:  deoxyribose and phosphodiester linkage</a:t>
            </a:r>
          </a:p>
          <a:p>
            <a:r>
              <a:rPr lang="en-US" sz="2400">
                <a:solidFill>
                  <a:srgbClr val="007CC4"/>
                </a:solidFill>
                <a:latin typeface="TH SarabunPSK" pitchFamily="34" charset="-34"/>
                <a:cs typeface="TH SarabunPSK" pitchFamily="34" charset="-34"/>
              </a:rPr>
              <a:t>bases</a:t>
            </a:r>
            <a:endParaRPr lang="en-US" sz="240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4355" name="Group 19"/>
          <p:cNvGrpSpPr>
            <a:grpSpLocks/>
          </p:cNvGrpSpPr>
          <p:nvPr/>
        </p:nvGrpSpPr>
        <p:grpSpPr bwMode="auto">
          <a:xfrm>
            <a:off x="5539282" y="0"/>
            <a:ext cx="2674938" cy="6157913"/>
            <a:chOff x="3936" y="0"/>
            <a:chExt cx="1685" cy="3879"/>
          </a:xfrm>
        </p:grpSpPr>
        <p:pic>
          <p:nvPicPr>
            <p:cNvPr id="14356" name="Picture 20" descr="DNA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9" t="11238" r="10989" b="13112"/>
            <a:stretch>
              <a:fillRect/>
            </a:stretch>
          </p:blipFill>
          <p:spPr bwMode="auto">
            <a:xfrm rot="-5400000">
              <a:off x="4039" y="2297"/>
              <a:ext cx="1479" cy="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7" name="Picture 21" descr="DNA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3" r="17583"/>
            <a:stretch>
              <a:fillRect/>
            </a:stretch>
          </p:blipFill>
          <p:spPr bwMode="auto">
            <a:xfrm>
              <a:off x="3984" y="0"/>
              <a:ext cx="1359" cy="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Slide Number Placeholder 3"/>
          <p:cNvSpPr txBox="1">
            <a:spLocks/>
          </p:cNvSpPr>
          <p:nvPr/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th-TH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947218-8239-497D-BC71-2BF845BAE802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958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16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18457" y="1325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4" y="1124744"/>
            <a:ext cx="8178082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05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18457" y="1325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7" y="1196751"/>
            <a:ext cx="7953943" cy="4203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4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18457" y="1325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568" y="1268760"/>
            <a:ext cx="70567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สายพอลินิวคลีโอไทด์สองสายพันรอบแกนสมมติเดียวกันในลักษณะเวียนขวา (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right handed)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และวางตัวสลับทิศกัน</a:t>
            </a:r>
          </a:p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สายเกลียวคู่มีเส้นผ่านศูนย์กลาง 2 นาโนเมตร หรือ 20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Å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ระนาบของน้ำตาล</a:t>
            </a:r>
          </a:p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เพนโทสตั้งฉากกับระนาบของเบส</a:t>
            </a:r>
          </a:p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เบสแต่ละตัวสายพอลินิวคลีโอไทด์เดียวกับอยู่ห่างกัน 3.4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Å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และทำมุมต่อกัน 36◦ รอบแกนสมมติ ดังนั้น 1 ช่วงเกลียว (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pitch)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1 รอบเกลียว (360◦) จะประกอบไปด้วย 10 คู่เบส และยาว 34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Å</a:t>
            </a:r>
          </a:p>
          <a:p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38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19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18457" y="1325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โครงสร้างและคุณสมบัติของกรด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นิวคลีอิก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1268760"/>
            <a:ext cx="7129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ลักษณะของเกลียวที่พันกันทำให้เกิดร่อง (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groove)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มีร่องขนาดใหญ่หรือร่องหลัก (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major groove)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และร่องขนาดเล็กหรือร่องรอง (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minor groove)</a:t>
            </a:r>
          </a:p>
          <a:p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5)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สายพอลินิวคลีโอไทด์ทั้งสองสายมีปฏิสัมพันธ์กันด้วยพันธะไฮโดรเจนระหว่างคู่เบส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คู่กับ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ด้วยพันธะไฮโดรเจน 2 พันธะ และ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คู่กับ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พันธะไฮโดรเจน 3 พันธะ</a:t>
            </a:r>
          </a:p>
          <a:p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26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4408" y="181943"/>
            <a:ext cx="8136904" cy="523220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โครงสร้างและคุณสมบัติของนิวคลีโอ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ไทด์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1665933"/>
            <a:ext cx="8090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buFont typeface="Wingdings" pitchFamily="2" charset="2"/>
              <a:buChar char="Ø"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หมู่ฟอสเฟต (</a:t>
            </a:r>
            <a:r>
              <a:rPr lang="en-US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phosphate group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457200" indent="-457200" algn="thaiDist">
              <a:buFont typeface="Wingdings" pitchFamily="2" charset="2"/>
              <a:buChar char="Ø"/>
            </a:pPr>
            <a:r>
              <a:rPr lang="th-TH" b="1" dirty="0">
                <a:solidFill>
                  <a:srgbClr val="FF9933"/>
                </a:solidFill>
                <a:latin typeface="TH SarabunPSK" pitchFamily="34" charset="-34"/>
                <a:cs typeface="TH SarabunPSK" pitchFamily="34" charset="-34"/>
              </a:rPr>
              <a:t>น้ำตาลเพนโทสซึ่งมีคาร์บอน 5 อะตอม </a:t>
            </a:r>
            <a:r>
              <a:rPr lang="th-TH" b="1" dirty="0" smtClean="0">
                <a:solidFill>
                  <a:srgbClr val="FF9933"/>
                </a:solidFill>
                <a:latin typeface="TH SarabunPSK" pitchFamily="34" charset="-34"/>
                <a:cs typeface="TH SarabunPSK" pitchFamily="34" charset="-34"/>
              </a:rPr>
              <a:t>คือน้ำตาล</a:t>
            </a:r>
            <a:r>
              <a:rPr lang="th-TH" b="1" dirty="0">
                <a:solidFill>
                  <a:srgbClr val="FF9933"/>
                </a:solidFill>
                <a:latin typeface="TH SarabunPSK" pitchFamily="34" charset="-34"/>
                <a:cs typeface="TH SarabunPSK" pitchFamily="34" charset="-34"/>
              </a:rPr>
              <a:t>ไรโบส (</a:t>
            </a:r>
            <a:r>
              <a:rPr lang="en-US" b="1" dirty="0">
                <a:solidFill>
                  <a:srgbClr val="FF9933"/>
                </a:solidFill>
                <a:latin typeface="TH SarabunPSK" pitchFamily="34" charset="-34"/>
                <a:cs typeface="TH SarabunPSK" pitchFamily="34" charset="-34"/>
              </a:rPr>
              <a:t>ribose</a:t>
            </a:r>
            <a:r>
              <a:rPr lang="th-TH" b="1" dirty="0" smtClean="0">
                <a:solidFill>
                  <a:srgbClr val="FF9933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457200" indent="-457200" algn="thaiDist"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ไน</a:t>
            </a:r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โตรจีนัสเบส (</a:t>
            </a:r>
            <a:r>
              <a:rPr lang="en-US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nitrogenous base; </a:t>
            </a:r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เรียก</a:t>
            </a:r>
            <a: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สั้นๆ ว่า</a:t>
            </a:r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เบส)</a:t>
            </a:r>
          </a:p>
          <a:p>
            <a:pPr algn="thaiDist"/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40" y="711826"/>
            <a:ext cx="8358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นิ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วคลีโอไทด์ (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nucleotide)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เป็นโครงสร้างพื้นฐานของกรดนิวคลีอิก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nucleic acid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) ซึ่งประกอบด้วย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"/>
          <a:stretch/>
        </p:blipFill>
        <p:spPr bwMode="auto">
          <a:xfrm>
            <a:off x="2123728" y="3136927"/>
            <a:ext cx="4626240" cy="340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000" y="65383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1200" dirty="0" smtClean="0">
                <a:latin typeface="TH SarabunPSK" pitchFamily="34" charset="-34"/>
                <a:cs typeface="TH SarabunPSK" pitchFamily="34" charset="-34"/>
              </a:rPr>
              <a:t>ที่มาของภาพ</a:t>
            </a:r>
            <a:r>
              <a:rPr lang="en-US" sz="1200" dirty="0" smtClean="0">
                <a:latin typeface="TH SarabunPSK" pitchFamily="34" charset="-34"/>
                <a:cs typeface="TH SarabunPSK" pitchFamily="34" charset="-34"/>
              </a:rPr>
              <a:t> : http://dnarnanews.blogspot.com/2013/04/what-is-thr</a:t>
            </a:r>
            <a:r>
              <a:rPr lang="en-US" sz="1200" dirty="0">
                <a:latin typeface="TH SarabunPSK" pitchFamily="34" charset="-34"/>
                <a:cs typeface="TH SarabunPSK" pitchFamily="34" charset="-34"/>
              </a:rPr>
              <a:t>ee-parts-of-nucleotide.html</a:t>
            </a:r>
            <a:endParaRPr lang="th-TH" sz="1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09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20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ดีเอ็นเอในสิ่งมีชีวิตยูแคริโอตและโปรแคริโอต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3" y="748124"/>
            <a:ext cx="3677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ดีเอ็น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เอใน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สิ่งมีชีวิตโปรแค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ริโอต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irc_mi" descr="http://www.biochem.arizona.edu/miesfeld/teaching/Bioc471-2/pages/Lecture7/AMG4.1.gif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392488" cy="3954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308407" y="5258414"/>
            <a:ext cx="3870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แผนที่พันธุกรรม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gene mapping, genome mapping)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ของโครโมโซมของแบคทีเรีย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E. coli K-12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ซึ่งได้ทำการหาลำดับ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(DNA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squence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และจัดเก็บในฐานข้อมูล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GenBank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141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21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ดีเอ็นเอในสิ่งมีชีวิตยูแคริโอตและโปรแคริโอต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3" y="748124"/>
            <a:ext cx="3677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ดีเอ็น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เอใน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สิ่งมีชีวิตโปรแค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ริโอต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 descr="http://ridge.icu.ac.jp/biobk/14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6" y="2060848"/>
            <a:ext cx="4176464" cy="34640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076056" y="4401529"/>
            <a:ext cx="3168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แบคทีเรียเป็นเซลล์โปรแคริโอตซึ่งมีโครโมโซมเป็นวงแหวน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โมเลกุล และแบคทีเรียบางชนิดมีพลาสมิดซึ่งเป็น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วงแหวนขนาดเล็ก</a:t>
            </a:r>
          </a:p>
        </p:txBody>
      </p:sp>
    </p:spTree>
    <p:extLst>
      <p:ext uri="{BB962C8B-B14F-4D97-AF65-F5344CB8AC3E}">
        <p14:creationId xmlns:p14="http://schemas.microsoft.com/office/powerpoint/2010/main" val="15683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ดีเอ็นเอในสิ่งมีชีวิตยูแคริโอตและโปรแคริโอต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3" y="748124"/>
            <a:ext cx="3414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ดีเอ็น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เอในสิ่งมีชีวิตยูแคริโอต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irc_mi" descr="http://biology200.gsu.edu/houghton/2107%20'13/Figures/Chapter9/figure9.6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72" y="1332898"/>
            <a:ext cx="7704856" cy="5525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6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23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การจำลอง การถอดรหัส และการแปล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466" y="87474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การจำลอง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DNA (DNA replication)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http://pdbj.org/eprots/images/3BEP/3BEP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2" y="1628800"/>
            <a:ext cx="8150654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6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การจำลอง การถอดรหัส และการแปล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466" y="87474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การจำลอง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DNA (DNA replication)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irc_mi" descr="http://origin-ars.els-cdn.com/content/image/1-s2.0-S0955067409000623-gr1.jp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3513" r="1530" b="30992"/>
          <a:stretch/>
        </p:blipFill>
        <p:spPr bwMode="auto">
          <a:xfrm>
            <a:off x="833378" y="1459524"/>
            <a:ext cx="6330910" cy="5209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06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25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01762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การจำลอง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DNA (DNA replication)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196752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1)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การเริ่มต้น (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initiation)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เอนไซม์เฮลิเคส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helicase)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เข้าสลายพันธะไฮโดรเจนที่ตำแหน่งเริ่มต้นของการเรพพลิเคชั่น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origin of replication)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เกิดเป็นรอยแยกเรียกว่าเรพลิเคชันฟอร์ค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replication fork)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ซึ่งสามารถเกิดพร้อมกันได้หลายตำแหน่งบนโครโมโซม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พร้อมกันนั้นมี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Single-Stranded DNA Binding Protein  (SSB)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มาจับที่จุดแยกเพื่อป้องกันมิให้มีการสร้างพันธะไฮโดรเจนได้อีก จากนั้นเอนไซม์ดีเอ็นเอไจเรส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(DNA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gyrase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หรือเรียกอีกอย่างหนึ่งว่าเอนไซม์โทโพไอโซเมอเลส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topoisomerase)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ทำหน้าที่คลายปมเหนือจุดแยกโดยการตัด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สายใดสายหนึ่งออก ที่ตำแหน่ง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phosphate backbone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เพื่อให้คลายเกลียวได้แล้วจึงต่อกลับ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ใหม่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560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26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01762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การจำลอง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DNA (DNA replication)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902523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การสร้างดีเอ็นเอสายใหม่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Elongation)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เมื่อดีเอ็นเอทั้งสองสายแยกจากกันแล้วเอนไซม์ดีเอ็นเอพอลิเมอเรส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III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polymerase III, DNA pol III)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จะเข้ามาตรงจุดแยกเพื่อสร้างดีเอ็นเอสายใหม่ เนื่องจาก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pol III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มีคุณสมบัติในการสร้างดีเอ็นเอสายใหม่จาก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ไป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เท่านั้น ซึ่งต้องการแม่แบบที่เป็นสาย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ไป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ในขณะที่ดีเอ็นเอแม่แบบทั้งสองสายมีชนิดที่เป็น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ไป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และ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ไป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ดังนั้น การสร้างสายดีเอ็นเอจึงแบ่งเป็น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แบบดังนี้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สายต่อเนื่อง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leading stand)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คือสายแม่แบบที่มีทิศจาก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ไป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ในสายนี้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pol III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จะสร้างดีเอ็นเอสายใหม่ได้อย่างต่อเนื่อง เริ่มต้นโดยเอนไซม์ไพรเมส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primase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สร้างไพรเมอร์ที่เป็นอาร์เอ็นเอสายสั้นๆ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primer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เข้ามาจับกับ                 ดีเอ็นเอบริเวณจุดแยก จากนั้นเอนไซม์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pol  III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จะเติมดีออกซินิวคลีโอไทด์ไทรฟอสเฟต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deoxynucleotide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triphosphate,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dNTPs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เข้ามาในทิศทาง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ไป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ไปเรื่อยๆ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สายไม่ต่อเนื่อง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lagging stand)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เนื่องจากสายนี้ดีเอ็นเอแม่แบบมีทิศทางจาก 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5′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3′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การสร้างดีเอ็นเอเป็นสายยาวไปทีเดียวจึงเกิดขึ้นไม่ได้ แต่จะใช้วิธีให้สายดีเอ็นเอม้วนผ่าน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pol III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pol III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สร้างดีเอ็นเอสายใหม่ในทิศทาง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5′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3′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เป็นชิ้นเล็กๆ เรียกชิ้นส่วนโอคาซากิ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Okazaki fragment)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โดยเอนไซม์ไพรเมสจะสร้าง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RNA primer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สายสั้นๆ สำหรับการสร้าง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ชิ้นส่วนโอ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คาซากิแต่ละชิ้น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1792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27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01762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การจำลอง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DNA (DNA replication)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664" y="1327354"/>
            <a:ext cx="7704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การสิ้นสุดการจำลองตัวเองของดีเอ็นเอ (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termination of DNA replication)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จำลองตัวเองของ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จะมีตำแหน่งที่เป็นจุดสิ้นสุดของการจำลองตัวเองอยู่ ที่ตำแหน่งนี้มีขนาดประมาณ 20 คู่เบส ที่เรียกว่า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termination sequence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โดยจะมีโปรตีนที่ทำการจดจำตำแหน่งนี้เข้ามาจับที่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termination sequence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เพื่อทำให้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pol III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หยุดการสังเคราะห์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3687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irc_mi" descr="http://limbiclab.files.wordpress.com/2012/12/limbic_lab_dna_transcription_diagram1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0361"/>
            <a:ext cx="8316416" cy="36595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45626" y="980727"/>
            <a:ext cx="405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การถอดรหัส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transcription) 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08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29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479" y="70984"/>
            <a:ext cx="405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การถอดรหัส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transcription) 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1226366"/>
            <a:ext cx="74835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1)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กระบวนการเริ่มต้น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initiation)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การสังเคราะห์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RNA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จะเกิดที่บริเวณตำแหน่งโปรโมเตอร์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(promoter)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ของสาย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DNA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แม่แบบ ซึ่งมีลำดับเบสที่จำเพาะ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(conserved sequence)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ที่ตำแหน่งที่เป็นตำแหน่งจดจำการเข้าจับของเอนไซม์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polymerase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การเข้าจับที่ละหน่วยของเอนไซม์ทำให้เกิดการคลายตัวของสาย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แม่แบบ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2)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กระบวนการสร้างสาย 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elongation)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การเคลื่อนตัวของ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polymerase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จะมีการนำไรโบนิวคลีโอไทด์ไทรฟอสเฟต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NTPs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ตัวใหม่ที่มีเบสคู่สมกับสาย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DNA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แม่แบบเข้ามาเชื่อมต่อกับปลาย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3´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ของสาย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RNA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ที่ถูกสังเคราะห์ขึ้นมา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3)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กระบวนการสิ้นสุดการถอดรหัส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termination of transcription)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จะเกิดบริเวณ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ตำแหน่งที่อยู่ถัดจากยีนโครงสร้าง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structural gene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ซึ่งมีลำดับเบสจำเพาะที่ทำหน้าที่เป็นสัญญาณแสดงถึงการสิ้นสุดการสังเคราะห์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RNA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โดยทำให้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polymerase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หลุดออกจากสาย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แม่แบบ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026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โครงสร้างและคุณสมบัติของนิวคลีโอ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ไทด์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08" y="908720"/>
            <a:ext cx="831641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สามารถแบ่งไนโตรจินัสเบสตาม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โครงสร้างได้เป็นสองกลุ่ม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คือ </a:t>
            </a:r>
          </a:p>
          <a:p>
            <a:pPr algn="thaiDist"/>
            <a:endParaRPr lang="th-TH" sz="800" dirty="0" smtClean="0">
              <a:latin typeface="TH SarabunPSK" pitchFamily="34" charset="-34"/>
              <a:cs typeface="TH SarabunPSK" pitchFamily="34" charset="-34"/>
            </a:endParaRPr>
          </a:p>
          <a:p>
            <a:pPr marL="457200" indent="-457200" algn="thaiDist">
              <a:buFont typeface="Wingdings" pitchFamily="2" charset="2"/>
              <a:buChar char="Ø"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กลุ่มที่มีโครงสร้าง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มีวงแหวน 1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วง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เรียกว่า ไพ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ริมิ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ดีน 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pyrimidine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 ได้แก่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Cytosine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C)   Thymine 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T)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Uracil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U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457200" indent="-457200" algn="thaiDist">
              <a:buFont typeface="Wingdings" pitchFamily="2" charset="2"/>
              <a:buChar char="Ø"/>
            </a:pP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กลุ่มที่มีโครงสร้างมีวงแหวน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วง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เรียกว่า  พิวรีน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(purine)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ได้แก่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Adenine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A)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  และ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Guanine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G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thaiDist"/>
            <a:endParaRPr lang="en-US" sz="1200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การรวมตัวเป็นนิวคลีโอไทด์ เบสจะต่อกับคาร์บอนตัวที่ 1 ของน้ำตาลเพนโทส และฟอสเฟตต่อกับน้ำตาลตัวที่ 5 ของเพนโทส น้ำตาลเพนโทสที่พบในนิวคลีโอไทด์มีสองชนิดคือน้ำตาลไรโบสกับน้ำตาลดีออกซีไร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โบส</a:t>
            </a:r>
            <a:endParaRPr lang="th-TH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4"/>
          <a:stretch/>
        </p:blipFill>
        <p:spPr bwMode="auto">
          <a:xfrm>
            <a:off x="1475656" y="4762648"/>
            <a:ext cx="2304144" cy="20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000" b="4132"/>
          <a:stretch/>
        </p:blipFill>
        <p:spPr bwMode="auto">
          <a:xfrm>
            <a:off x="4230216" y="4762648"/>
            <a:ext cx="2415970" cy="199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51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30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479" y="70984"/>
            <a:ext cx="405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การถอดรหัส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transcription) 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1342742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กระบวนการถอดรหัสของ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สามารถสังเคราะห์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</a:t>
            </a:r>
          </a:p>
          <a:p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1)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Messenger RNA (mRNA)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ที่บรรจุรหัส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codon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ของกรดอะมิโน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2)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Ribosomal RNA 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rRNA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เป็นองค์ประกอบสำคัญของไรโบโซม ที่มีหน้าที่ 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สังเคราะห์โปรตีนภายในเซลล์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3)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Transfer RNA 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เป็นอาร์เอ็นเอขนาดเล็กประมาณ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74-95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นิวคลีโอ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ไทด์ มีหน้าที่นำกรดอะมิโนที่จำเพาะเข้ามาต่อเป็นสายพอลิเพปไทด์ที่        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ไรโบโซมระหว่างการแปลรหัส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61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31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irc_mi" descr="http://droualb.faculty.mjc.edu/Course%20Materials/Physiology%20101/Chapter%20Notes/Fall%202011/figure_02_29_labeled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" y="1635576"/>
            <a:ext cx="7308304" cy="52224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45626" y="722203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การแปลรหัส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04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http://rna.ucsc.edu/rnacenter/images/figs/70s_atrna_nolabel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555380" cy="334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http://farm4.staticflickr.com/3086/3172866876_9415153ce0.jpg">
            <a:hlinkClick r:id="rId3"/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3888432" cy="3480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77575" y="5399879"/>
            <a:ext cx="1217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err="1">
                <a:latin typeface="TH SarabunPSK" pitchFamily="34" charset="-34"/>
                <a:cs typeface="TH SarabunPSK" pitchFamily="34" charset="-34"/>
              </a:rPr>
              <a:t>rRNA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626" y="620688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การแปลรหัส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40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33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http://droualb.faculty.mjc.edu/Course%20Materials/Physiology%20101/Chapter%20Notes/Fall%202011/figure_02_28_label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303892"/>
            <a:ext cx="6228692" cy="55541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45626" y="722203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การแปลรหัส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04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5626" y="722203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การแปลรหัส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 descr="http://droualb.faculty.mjc.edu/Course%20Materials/Physiology%20101/Chapter%20Notes/Fall%202011/figure_02_30_label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6651"/>
            <a:ext cx="5328592" cy="5591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9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35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http://droualb.faculty.mjc.edu/Course%20Materials/Physiology%20101/Chapter%20Notes/Fall%202011/figure_02_31_label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4536504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16" y="2276872"/>
            <a:ext cx="4126592" cy="365957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957597" y="6119718"/>
            <a:ext cx="1107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H SarabunPSK" pitchFamily="34" charset="-34"/>
                <a:cs typeface="TH SarabunPSK" pitchFamily="34" charset="-34"/>
              </a:rPr>
              <a:t>tRNA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961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36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836712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การแปลรหัส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7" y="1679977"/>
            <a:ext cx="682263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7" y="1023023"/>
            <a:ext cx="5313363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5656" y="5259643"/>
            <a:ext cx="151216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73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836712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การแปลรหัส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7" descr="http://droualb.faculty.mjc.edu/Course%20Materials/Physiology%20101/Chapter%20Notes/Fall%202011/figure_02_32_label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3043"/>
            <a:ext cx="4680520" cy="518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4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9.3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การลอกรหัส ถอดรหัส และแปลรหัส ของสาร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พันธุกรรม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836712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การแปลรหัส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http://droualb.faculty.mjc.edu/Course%20Materials/Physiology%20101/Chapter%20Notes/Fall%202011/figure_02_33_label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478377"/>
            <a:ext cx="6984776" cy="5379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2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39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0381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การแปลรหัส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522" y="908720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การแปลรหัส คือการสังเคราะห์โปรตีน ซึ่งเป็นส่วนหนึ่งของการแสดงอออกของยีน ซึ่งต้องอาศัยการอ่านรหัสจาก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และใช้องค์ประกอบร่วมต่างๆ เช่น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rRNA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ไรโบโซม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ribosome)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และแฟกเตอร์ต่างๆ โดยเกิดขึ้นในส่วนของไซโทพลาซึมของเซลล์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จะทำหน้าที่เป็นแม่แบบ ส่วนไรโบโซมจะแปลรหัสจากลำดับเบสบน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ในทิศ 5'-3' ให้เป็นลำดับกรดอะมิโนในสายพอลิเฟปไทด์หรือโปรตีน (จากปลาย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ไปยังปลาย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โดยมี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เป็นตัวนำกรดอะมิโนมาเรียงกันตามลำดับเบสของ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กรดอะมิโนตัวหนึ่งๆ จะแปลรหัสมาจากลำดับเบส 3 ตัว เรียกว่า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triplet codon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อย่างไรก็ตามเมื่อพิจารณาความน่าจะเป็นของสูตรรหัสพันธุกรรม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codon)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ซึ่งมีจำนวนทั้งสิ้น 64 ชุด (4×4×4) แต่มีจำนวนกรดอะมิโนเพียง 20 ตัว หมายความว่ามีบางชุดรหัสที่กำหนดให้กรดอะมิโนชนิดเดียวกัน  ซึ่งรหัสทั้ง 64 ชุดมีความเป็นไปได้ดังนี้</a:t>
            </a:r>
          </a:p>
        </p:txBody>
      </p:sp>
    </p:spTree>
    <p:extLst>
      <p:ext uri="{BB962C8B-B14F-4D97-AF65-F5344CB8AC3E}">
        <p14:creationId xmlns:p14="http://schemas.microsoft.com/office/powerpoint/2010/main" val="21036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โครงสร้างและคุณสมบัติของนิวคลีโอ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ไทด์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4" descr="File:Nucleotides 1.sv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60"/>
          <a:stretch/>
        </p:blipFill>
        <p:spPr bwMode="auto">
          <a:xfrm>
            <a:off x="19522" y="1001982"/>
            <a:ext cx="8368902" cy="44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5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40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0381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การแปลรหัส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546" y="1340768"/>
            <a:ext cx="79018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ดีเจเนอเรตโคด (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degenerate code)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คือรหัสพันธุกรรมบางตัวสามารถแปลรหัสเป็นกรดอะมิโนชนิดเดียวกันได้ เช่น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UUA   UUG   CUU   CUC   CUA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CUG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 6 รหัสนี้กำหนดให้กรดอะมิโนชนิดเดียวกันคือ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Leucine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Leu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เป็นต้น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นอนดีเจเนอเรตโคด (</a:t>
            </a:r>
            <a:r>
              <a:rPr lang="en-US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nondegenerate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code)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คือรหัสพันธุกรรมที่แปลรหัสเป็นกรดอะมิโนชนิดเดียว เช่น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AUG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methionine (Met)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UGG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trypthophane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Trp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นอนเซนต์โคด (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nonsense code)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คือรหัสพันธุกรรมที่ไม่มีความหมายในการแปลรหัสเป็นกรดอะมิโนชนิดใดเลย เช่น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UAA, UAG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UGA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ซึ่งเป็นรหัสหยุด</a:t>
            </a:r>
          </a:p>
        </p:txBody>
      </p:sp>
    </p:spTree>
    <p:extLst>
      <p:ext uri="{BB962C8B-B14F-4D97-AF65-F5344CB8AC3E}">
        <p14:creationId xmlns:p14="http://schemas.microsoft.com/office/powerpoint/2010/main" val="23240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41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0381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การแปลรหัส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196752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1)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กระบวนเริ่มต้นการแปลรหัส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(initiation)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เป็นการเริ่มต้นการสร้างสาย                      พอลิเพปไทด์ โดยการเชื่อมกรดอะมิโนเข้าที่ปลาย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3'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มีส่วนสำคัญ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ส่วนคือปลาย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3'- CCA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ทำหน้าที่จับกรดอะมิโนด้วยพันธะโคเวเลนซ์ อีกส่วนหนึ่งเป็นบริเวณซึ่งทำหน้าที่จับกับเบสคู่สม เรียกว่าแอนติโคดอน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anticodon)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กรดอะมิโนแต่ละชนิดจะจับกับ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ที่ถูกต้องอย่างจำเพาะ โดยการเร่งปฏิกิริยาของเอนไซม์อะมิโนเอซิลทรานสเฟอร์อาร์เอนเอซินทิเทส 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aminoacyl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transfer RNA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synthethase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ซึ่งมีหลายชนิด แต่ละชนิดจะจำเพาะกับกรดอะมิโนและ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ตัวหนึ่งๆ  ภายหลังจากเชื่อมกรดอะมิโนเข้าที่ปลาย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3'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แล้วจึงเกิดการนำกรดอะมิโนมายัง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โดยไรโบโซม 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706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42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0381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การแปลรหัส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530" y="897391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2)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กระบวนการต่อสายพอลิเพปไทด์ (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elongation)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เป็นขั้นตอนต่อสาย                             พอลิเพปไทด์ให้ยาวขึ้นเมื่อไรโบโซมเคลื่อนที่ผ่าน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โดยมีแฟกเตอร์และเอนไซม์เพปทิดิลทรานสเฟอเรส 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peptidyl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transferase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เชื่อมกรดอะมิโนจาก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ที่อยู่ตำแหน่ง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 site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มายังตำแหน่ง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site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และเกิดสายโปรตีนยาวขึ้นเรื่อยๆ 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</a:p>
          <a:p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3)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กระบวนการสิ้นสุดการแปลรหัส (</a:t>
            </a:r>
            <a: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termination)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เป็นขั้นตอนหยุดการสร้างสายพอลิ เพปไทด์โดยอาศัย รหัสหยุด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stop codon)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และตัวปลดปล่อยหรือรีลีสซิงแฟกเตอร์(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releasingfactor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เมื่อไรโบโซมเคลื่อนที่มาถึงรหัสหยุด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UGA  UAA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UAG)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จะไม่มี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tRNA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ตัวใดนำกรดอะมิโนเข้ามาต่อสายพอลิเพปไทด์ โดยอาศัยการช่วยเหลือของรีลีส                   ซิงแฟกเตอร์ จึงเกิดการปลดสายพอลิเพปไทด์ออกพร้อมทั้งปลดปล่อย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และไรโบโซมออกจากกัน 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65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43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0381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การแปลรหัส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translation)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 descr="http://www.mun.ca/biology/desmid/brian/BIOL2060/BIOL2060-22/22_09.jpg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 bwMode="auto">
          <a:xfrm>
            <a:off x="1547664" y="1340768"/>
            <a:ext cx="4852049" cy="24552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4293096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N-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formylmethionine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(f-Met)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เป็นอนุพันธ์ของกรดอะมิโนเมทไธโอนีน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Met)                  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ในโปรแคริโอต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f-Met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เป็นกรดอะมิโนตัวแรกในการเริ่มต้นสังเคราะห์โปรตีนในกระบวนการแปลรหัสโดยมี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codon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AUG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เช่นเดียวกับในยูแคริโอต</a:t>
            </a:r>
          </a:p>
        </p:txBody>
      </p:sp>
    </p:spTree>
    <p:extLst>
      <p:ext uri="{BB962C8B-B14F-4D97-AF65-F5344CB8AC3E}">
        <p14:creationId xmlns:p14="http://schemas.microsoft.com/office/powerpoint/2010/main" val="162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หัวข้อพิเศษ : กรดนิวคลิอิกในไวรัส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5"/>
            <a:ext cx="8388424" cy="434714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592309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Influenza (Flu) Virus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และ  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Bacteriophage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ไวรัสที่จำเพาะต่อเซลล์แบคทีเรีย)</a:t>
            </a:r>
          </a:p>
        </p:txBody>
      </p:sp>
    </p:spTree>
    <p:extLst>
      <p:ext uri="{BB962C8B-B14F-4D97-AF65-F5344CB8AC3E}">
        <p14:creationId xmlns:p14="http://schemas.microsoft.com/office/powerpoint/2010/main" val="20907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45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หัวข้อพิเศษ : กรดนิวคลิอิกในไวรัส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0828" y="908720"/>
            <a:ext cx="79928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คุณสมบัติที่สำคัญของไวรัสมีดังนี้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1) ไวรัสมีกรดนิวคลีอิกเพียงชนิดเดียวเป็น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ไวรัสมีขนาดเล็กมาก (20-300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nm)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จนสามารถหลุดรอดผ่านเยื่อสำหรับกรองแบคทีเรียได้ ดังนั้นในสมัยก่อนจึงเรียกไวรัสว่าเป็น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filterable agents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ไวรัสมีการเพิ่มจำนวนเฉพาะในเซลล์ของสิ่งที่มีชีวิตเท่านั้นจึงจัดไวรัสเป็น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obligate intracellular parasite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ไวรัสไม่ถูกทำลายโดยยาปฏิชีวนะที่ใช้รักษาโรคติดเชื้อแบคทีเรีย แต่มีสารอินเตอร์เฟียรอน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Interferon, IFN)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และสารเคมีที่ยับยั้งการเพิ่มจำนวนของไวรัสได้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antiviral drug)</a:t>
            </a:r>
          </a:p>
          <a:p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การติดเชื้อไวรัสสามารถทำให้เกิดการเปลี่ยนแปลงต่างๆ บนเซลล์เจ้าบ้าน เช่น ทำให้เซลล์ตาย มีการรวมตัวของเซลล์ หรือทำให้เซลล์เกิดการเปลี่ยนแปลงสภาพ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transformation)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กลายเป็นเซลล์มะเร็งได้ </a:t>
            </a:r>
          </a:p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082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46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หัวข้อพิเศษ : กรดนิวคลิอิกในไวรัส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34" y="760442"/>
            <a:ext cx="6213294" cy="511247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5028" y="5867546"/>
            <a:ext cx="8143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H SarabunPSK" pitchFamily="34" charset="-34"/>
                <a:cs typeface="TH SarabunPSK" pitchFamily="34" charset="-34"/>
              </a:rPr>
              <a:t>Human Immunodeficiency Virus (HIV)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ที่ก่อให้เกิดภาวะภูมิคุ้มกันบกพร่องหรือโรคเอดส์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(acquired immunodeficiency syndrome, AIDS)</a:t>
            </a:r>
          </a:p>
        </p:txBody>
      </p:sp>
    </p:spTree>
    <p:extLst>
      <p:ext uri="{BB962C8B-B14F-4D97-AF65-F5344CB8AC3E}">
        <p14:creationId xmlns:p14="http://schemas.microsoft.com/office/powerpoint/2010/main" val="24868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หัวข้อพิเศษ : กรดนิวคลิอิกในไวรัส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24744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ไวรัสเอชไอวี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Human Immunodeficiency Virus, HIV)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เป็นไวรัสในกลุ่ม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Retrovirus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มีสายพันธุกรรมเป็น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โครงสร้างของไวรัส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HIV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ด้านนอกสุดเป็นเปลือกหุ้มเรียกว่า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envelope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มีโครงสร้างแบบ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lipid bilayer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plasma membrane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host cell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และมี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envelope glycoprotein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กระจายอยู่ลักษณะเป็นปุ่มยื่นออกมาโดยรอบเรียกว่า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surface protein (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gp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120)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core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ประกอบด้วย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capsid protein (p 24)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และมี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โดยที่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 2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copies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ที่เหมือนกันอยู่ในไวรัสตัวเดียวกัน นอกจากนี้ภายใน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capsid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ยังประกอบด้วยเอนไซม์ต่าง ๆ ที่สำคัญได้แก่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Reverse transcriptase (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ทำหน้าที่เปลี่ยน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ของไวรัสเป็น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DNA) 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integrase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ทำหน้าที่รวม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virus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เข้ากับ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host)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protease (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ทำหน้าที่ตัดสายโปรตีนเพื่อให้เป็นองค์ประกอบที่สมบูรณ์ของไวรัส)</a:t>
            </a:r>
          </a:p>
        </p:txBody>
      </p:sp>
    </p:spTree>
    <p:extLst>
      <p:ext uri="{BB962C8B-B14F-4D97-AF65-F5344CB8AC3E}">
        <p14:creationId xmlns:p14="http://schemas.microsoft.com/office/powerpoint/2010/main" val="22676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หัวข้อพิเศษ : กรดนิวคลิอิกในไวรัส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9239"/>
            <a:ext cx="7128792" cy="354552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78871" y="5168981"/>
            <a:ext cx="6921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TH SarabunPSK" pitchFamily="34" charset="-34"/>
                <a:cs typeface="TH SarabunPSK" pitchFamily="34" charset="-34"/>
              </a:rPr>
              <a:t>thymidine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                     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en-US" b="1" dirty="0" err="1" smtClean="0">
                <a:latin typeface="TH SarabunPSK" pitchFamily="34" charset="-34"/>
                <a:cs typeface="TH SarabunPSK" pitchFamily="34" charset="-34"/>
              </a:rPr>
              <a:t>zidovudine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41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49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หัวข้อพิเศษ : กรดนิวคลิอิกในไวรัส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768" y="908720"/>
            <a:ext cx="82444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ซิโดวูดีน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Zidovudine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หรืออะซิโดไทมิดีน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azidothymidine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- AZT)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เป็นยาต้านรีโทรไวรัส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antiretroviral drug)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เป็นยาตัวแรกที่ใช้เป็น ยาต้านไวรัส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antiviral drug)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และใช้รักษา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HIV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มีชื่อทางการค้าว่า รีโทรเวียร์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Retrovir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รีโทรวิส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Retrovis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แอนทีเวียร์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Antivir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ยา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AZT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เป็นยาในกลุ่ม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Nucleosides Reverse Transcriptase Inhibitors (NRTIs)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มีลักษณะโครงสร้างคล้ายกับ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thymidine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ซึ่งเป็นนิวคลีโอไซด์ในสิ่งมีชีวิต แต่จะแตกต่างกันที่โครงสร้างในตำแหน่งที่ 3 ของ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AZT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 –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N3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azido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group)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แต่ของ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thymidine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จะเป็นหมู่ –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OH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โมเลกุลยา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AZT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จะเข้าไปหยุดกระบวนเปลี่ยน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(reverse transcription)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โดยอาศัยโครงสร้างที่คล้ายกับ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thymidine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เข้าไปรวมตัวกับสาย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ที่ไวรัสสร้างขึ้น แต่เนื่องจากการมีหมู่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azido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เข้ามาแทนที่ –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OH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ทำให้ไม่สามารถสร้างพันธะกับนิวคลีโอไทด์ตัวต่อไปได้ ทำให้เอนไซม์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Reverse Transcriptase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ไม่สามารถนำนิวคลีโอไทด์ตัวต่อไปมาเชื่อมต่อได้ จึงไม่เกิด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ที่สมบูรณ์ กระบวนการจึงสิ้นสุดลง เมื่อ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AZT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เข้าสู่ร่างกายจะยังไม่สามารถออกฤทธิ์ได้ทันที จำเป็นต้องผ่านเข้าเซลล์และถูกเติมหมู่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phosphate 3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หมู่ ก่อน โดย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AZT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จะถูกเติมหมู่ฟอสเฟตโดยเอนไซม์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thymidine kinase,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thymidylate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kinase,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diphosphate kinase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ตามลำดับ ทำให้อยู่ในรูปที่เรียกว่า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AZT-triphosphate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ซึ่งเป็นรูปที่ออกฤทธิ์ได้ หลังจากนั้น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AZT-triphosphate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จะแย่งกับนิวคลีโอไทด์ธรรมชาติ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thymidine)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ในการจับกับเอนไซม์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reverse transcriptase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ทำให้การเชื่อมต่อสาย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หยุดลง</a:t>
            </a:r>
          </a:p>
        </p:txBody>
      </p:sp>
    </p:spTree>
    <p:extLst>
      <p:ext uri="{BB962C8B-B14F-4D97-AF65-F5344CB8AC3E}">
        <p14:creationId xmlns:p14="http://schemas.microsoft.com/office/powerpoint/2010/main" val="10806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5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51520" y="18864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โครงสร้างและคุณสมบัติของนิวคลีโอ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ไทด์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 descr="http://bio3400.nicerweb.net/doc/class/bio3400/Locked/media/ch10/10_09-nitrogenous_bas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" y="1711544"/>
            <a:ext cx="8302129" cy="428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21252" y="905289"/>
            <a:ext cx="2456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Nitrogenous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base</a:t>
            </a:r>
            <a:endParaRPr lang="th-T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9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6</a:t>
            </a:fld>
            <a:endParaRPr lang="th-TH"/>
          </a:p>
        </p:txBody>
      </p:sp>
      <p:pic>
        <p:nvPicPr>
          <p:cNvPr id="5" name="Picture 2" descr="figure-08-10.jpg 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8184029" cy="48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463" y="639127"/>
            <a:ext cx="4953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 สมบัติ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การดูดกลืนแสงของไนโตรจินัสเบส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463" y="115907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โครงสร้างและคุณสมบัติของนิวคลีโอ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ไทด์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17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7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463" y="639127"/>
            <a:ext cx="4953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 สมบัติ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การดูดกลืนแสงของไนโตรจินัสเบส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463" y="115907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โครงสร้างและคุณสมบัติของนิวคลีโอ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ไทด์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860449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เนื่องจากโครงสร้างของพิวรีนและไพริมิดีนเป็นวงแหวนอะโรมาติก ซึ่งมีอิเล็กตรอนที่สามารถเคลื่อนที่ได้ทั่ววงแหวน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electron delocalization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resonance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ซึ่งเป็นผลให้โมเลกุลมีลักษณะแบนราบและสามารถดูดกลืนแสงในช่วงเหนือม่วง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ultraviolet, UV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ที่ความยาวคลื่นประมาณ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260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นาโนเมตร ดังนั้นหลักการวัดค่าดูดกลืนแสง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absorbance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optical density, (OD)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ของไนโตรจินัสเบสจึงสามารถนำมาใช้วิเคราะห์หาปริมาณนิวคลีโอไทด์และกรดนิวคลีอิกในสารละลายได้ </a:t>
            </a:r>
          </a:p>
        </p:txBody>
      </p:sp>
    </p:spTree>
    <p:extLst>
      <p:ext uri="{BB962C8B-B14F-4D97-AF65-F5344CB8AC3E}">
        <p14:creationId xmlns:p14="http://schemas.microsoft.com/office/powerpoint/2010/main" val="2815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8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463" y="639127"/>
            <a:ext cx="4953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 สมบัติ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การดูดกลืนแสงของไนโตรจินัสเบส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463" y="115907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โครงสร้างและคุณสมบัติของนิวคลีโอ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ไทด์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7" descr="http://www.scienceisart.com/A_DNA/UVspectrumD_2.g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2706" r="5367" b="4715"/>
          <a:stretch/>
        </p:blipFill>
        <p:spPr bwMode="auto">
          <a:xfrm>
            <a:off x="247463" y="1700808"/>
            <a:ext cx="3456385" cy="3860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23928" y="1340768"/>
            <a:ext cx="44604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การให้ความร้อนแก่สารละลาย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จะพบว่าเมื่ออุณหภูมิสูงขึ้นสารละลาย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จะมีค่าการดูดกลืนแสง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UV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 260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nm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สูงขึ้น เรียกปรากฏการณ์นี้ว่า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hyperchromic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effect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hyperchromic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shift 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ทั้งนี้เนื่องมาจาก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สายคู่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double stranded DNA)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จะเสียสภาพ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denature)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โดยการคลายเกลียวออกเมื่อได้รับความร้อนและพันธะไฮโดรเจนระหว่างคู่เบสจะถูกแยกออกจากกันกลายเป็น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DNA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สายเดี่ยว 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single stranded DNA)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ทำให้ไนโตรจินัสเบสที่แยกออกจากคู่สมสามารถดูดกลืนแสงได้มากขึ้น</a:t>
            </a:r>
          </a:p>
        </p:txBody>
      </p:sp>
    </p:spTree>
    <p:extLst>
      <p:ext uri="{BB962C8B-B14F-4D97-AF65-F5344CB8AC3E}">
        <p14:creationId xmlns:p14="http://schemas.microsoft.com/office/powerpoint/2010/main" val="12243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7218-8239-497D-BC71-2BF845BAE802}" type="slidenum">
              <a:rPr lang="th-TH" smtClean="0"/>
              <a:t>9</a:t>
            </a:fld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8566078" y="394150"/>
            <a:ext cx="461665" cy="50057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Fundamentals of Biochemistry (4022103)    Dr. Worrawat Promden</a:t>
            </a:r>
            <a:endParaRPr lang="th-TH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94150"/>
            <a:ext cx="2949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นิ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วคลีโอไซด์ไทรฟอสเฟต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8195"/>
            <a:ext cx="64103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1520" y="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9.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โครงสร้างและคุณสมบัติของนิวคลีโอ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ไทด์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66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3849</Words>
  <Application>Microsoft Office PowerPoint</Application>
  <PresentationFormat>On-screen Show (4:3)</PresentationFormat>
  <Paragraphs>254</Paragraphs>
  <Slides>49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2019-06-04T16:06:08Z</dcterms:created>
  <dcterms:modified xsi:type="dcterms:W3CDTF">2019-06-04T16:06:58Z</dcterms:modified>
</cp:coreProperties>
</file>