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10"/>
  </p:notesMasterIdLst>
  <p:handoutMasterIdLst>
    <p:handoutMasterId r:id="rId111"/>
  </p:handoutMasterIdLst>
  <p:sldIdLst>
    <p:sldId id="256" r:id="rId2"/>
    <p:sldId id="257" r:id="rId3"/>
    <p:sldId id="258" r:id="rId4"/>
    <p:sldId id="259" r:id="rId5"/>
    <p:sldId id="334" r:id="rId6"/>
    <p:sldId id="260" r:id="rId7"/>
    <p:sldId id="262" r:id="rId8"/>
    <p:sldId id="261" r:id="rId9"/>
    <p:sldId id="266" r:id="rId10"/>
    <p:sldId id="282" r:id="rId11"/>
    <p:sldId id="283" r:id="rId12"/>
    <p:sldId id="284" r:id="rId13"/>
    <p:sldId id="285" r:id="rId14"/>
    <p:sldId id="286" r:id="rId15"/>
    <p:sldId id="287" r:id="rId16"/>
    <p:sldId id="288" r:id="rId17"/>
    <p:sldId id="267" r:id="rId18"/>
    <p:sldId id="269" r:id="rId19"/>
    <p:sldId id="268" r:id="rId20"/>
    <p:sldId id="270" r:id="rId21"/>
    <p:sldId id="271" r:id="rId22"/>
    <p:sldId id="289" r:id="rId23"/>
    <p:sldId id="290" r:id="rId24"/>
    <p:sldId id="321" r:id="rId25"/>
    <p:sldId id="322" r:id="rId26"/>
    <p:sldId id="331" r:id="rId27"/>
    <p:sldId id="323" r:id="rId28"/>
    <p:sldId id="325" r:id="rId29"/>
    <p:sldId id="327" r:id="rId30"/>
    <p:sldId id="329" r:id="rId31"/>
    <p:sldId id="293" r:id="rId32"/>
    <p:sldId id="332" r:id="rId33"/>
    <p:sldId id="333" r:id="rId34"/>
    <p:sldId id="280" r:id="rId35"/>
    <p:sldId id="291" r:id="rId36"/>
    <p:sldId id="292" r:id="rId37"/>
    <p:sldId id="297" r:id="rId38"/>
    <p:sldId id="338" r:id="rId39"/>
    <p:sldId id="339" r:id="rId40"/>
    <p:sldId id="295" r:id="rId41"/>
    <p:sldId id="336" r:id="rId42"/>
    <p:sldId id="337" r:id="rId43"/>
    <p:sldId id="344" r:id="rId44"/>
    <p:sldId id="358" r:id="rId45"/>
    <p:sldId id="359" r:id="rId46"/>
    <p:sldId id="345" r:id="rId47"/>
    <p:sldId id="360" r:id="rId48"/>
    <p:sldId id="346" r:id="rId49"/>
    <p:sldId id="348" r:id="rId50"/>
    <p:sldId id="361" r:id="rId51"/>
    <p:sldId id="362" r:id="rId52"/>
    <p:sldId id="350" r:id="rId53"/>
    <p:sldId id="354" r:id="rId54"/>
    <p:sldId id="353" r:id="rId55"/>
    <p:sldId id="351" r:id="rId56"/>
    <p:sldId id="352" r:id="rId57"/>
    <p:sldId id="340" r:id="rId58"/>
    <p:sldId id="363" r:id="rId59"/>
    <p:sldId id="343" r:id="rId60"/>
    <p:sldId id="364" r:id="rId61"/>
    <p:sldId id="342" r:id="rId62"/>
    <p:sldId id="341" r:id="rId63"/>
    <p:sldId id="365" r:id="rId64"/>
    <p:sldId id="366" r:id="rId65"/>
    <p:sldId id="367" r:id="rId66"/>
    <p:sldId id="368" r:id="rId67"/>
    <p:sldId id="371" r:id="rId68"/>
    <p:sldId id="372" r:id="rId69"/>
    <p:sldId id="381" r:id="rId70"/>
    <p:sldId id="382" r:id="rId71"/>
    <p:sldId id="373" r:id="rId72"/>
    <p:sldId id="374" r:id="rId73"/>
    <p:sldId id="375" r:id="rId74"/>
    <p:sldId id="387" r:id="rId75"/>
    <p:sldId id="369" r:id="rId76"/>
    <p:sldId id="370" r:id="rId77"/>
    <p:sldId id="376" r:id="rId78"/>
    <p:sldId id="380" r:id="rId79"/>
    <p:sldId id="383" r:id="rId80"/>
    <p:sldId id="384" r:id="rId81"/>
    <p:sldId id="377" r:id="rId82"/>
    <p:sldId id="379" r:id="rId83"/>
    <p:sldId id="388" r:id="rId84"/>
    <p:sldId id="389" r:id="rId85"/>
    <p:sldId id="402" r:id="rId86"/>
    <p:sldId id="378" r:id="rId87"/>
    <p:sldId id="391" r:id="rId88"/>
    <p:sldId id="393" r:id="rId89"/>
    <p:sldId id="403" r:id="rId90"/>
    <p:sldId id="404" r:id="rId91"/>
    <p:sldId id="392" r:id="rId92"/>
    <p:sldId id="394" r:id="rId93"/>
    <p:sldId id="395" r:id="rId94"/>
    <p:sldId id="396" r:id="rId95"/>
    <p:sldId id="397" r:id="rId96"/>
    <p:sldId id="401" r:id="rId97"/>
    <p:sldId id="398" r:id="rId98"/>
    <p:sldId id="399" r:id="rId99"/>
    <p:sldId id="400" r:id="rId100"/>
    <p:sldId id="405" r:id="rId101"/>
    <p:sldId id="407" r:id="rId102"/>
    <p:sldId id="406" r:id="rId103"/>
    <p:sldId id="408" r:id="rId104"/>
    <p:sldId id="409" r:id="rId105"/>
    <p:sldId id="410" r:id="rId106"/>
    <p:sldId id="412" r:id="rId107"/>
    <p:sldId id="413" r:id="rId108"/>
    <p:sldId id="414" r:id="rId109"/>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9933FF"/>
    <a:srgbClr val="EBBE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2362" autoAdjust="0"/>
  </p:normalViewPr>
  <p:slideViewPr>
    <p:cSldViewPr showGuides="1">
      <p:cViewPr>
        <p:scale>
          <a:sx n="60" d="100"/>
          <a:sy n="60" d="100"/>
        </p:scale>
        <p:origin x="-1650" y="-258"/>
      </p:cViewPr>
      <p:guideLst>
        <p:guide orient="horz" pos="40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th-TH" smtClean="0"/>
              <a:t>ชีวเคมีพื้นฐาน</a:t>
            </a:r>
            <a:endParaRPr lang="th-TH"/>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0D1C36-692C-4048-BA63-A38A8009B669}" type="datetimeFigureOut">
              <a:rPr lang="th-TH" smtClean="0"/>
              <a:t>17/03/56</a:t>
            </a:fld>
            <a:endParaRPr lang="th-TH"/>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 Biochemistry (4022103)</a:t>
            </a:r>
            <a:endParaRPr lang="th-TH"/>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DDFC27-1A3E-42C1-AADA-CE7D52191C76}" type="slidenum">
              <a:rPr lang="th-TH" smtClean="0"/>
              <a:t>‹#›</a:t>
            </a:fld>
            <a:endParaRPr lang="th-TH"/>
          </a:p>
        </p:txBody>
      </p:sp>
    </p:spTree>
    <p:extLst>
      <p:ext uri="{BB962C8B-B14F-4D97-AF65-F5344CB8AC3E}">
        <p14:creationId xmlns:p14="http://schemas.microsoft.com/office/powerpoint/2010/main" val="332244178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th-TH" smtClean="0"/>
              <a:t>ชีวเคมีพื้นฐาน</a:t>
            </a:r>
            <a:endParaRPr lang="th-T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8DACFC-33F7-4BF8-BE05-FBE8DE9BCFAE}" type="datetimeFigureOut">
              <a:rPr lang="th-TH" smtClean="0"/>
              <a:t>17/03/56</a:t>
            </a:fld>
            <a:endParaRPr lang="th-T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Fundamental Biochemistry (4022103)</a:t>
            </a:r>
            <a:endParaRPr lang="th-T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D4D8C-DCC8-4940-9BD8-44C3588FD989}" type="slidenum">
              <a:rPr lang="th-TH" smtClean="0"/>
              <a:t>‹#›</a:t>
            </a:fld>
            <a:endParaRPr lang="th-TH"/>
          </a:p>
        </p:txBody>
      </p:sp>
    </p:spTree>
    <p:extLst>
      <p:ext uri="{BB962C8B-B14F-4D97-AF65-F5344CB8AC3E}">
        <p14:creationId xmlns:p14="http://schemas.microsoft.com/office/powerpoint/2010/main" val="280573501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10"/>
          </p:nvPr>
        </p:nvSpPr>
        <p:spPr/>
        <p:txBody>
          <a:bodyPr/>
          <a:lstStyle/>
          <a:p>
            <a:fld id="{8EFD4D8C-DCC8-4940-9BD8-44C3588FD989}" type="slidenum">
              <a:rPr lang="th-TH" smtClean="0"/>
              <a:t>6</a:t>
            </a:fld>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Header Placeholder 5"/>
          <p:cNvSpPr>
            <a:spLocks noGrp="1"/>
          </p:cNvSpPr>
          <p:nvPr>
            <p:ph type="hdr" sz="quarter" idx="12"/>
          </p:nvPr>
        </p:nvSpPr>
        <p:spPr/>
        <p:txBody>
          <a:bodyPr/>
          <a:lstStyle/>
          <a:p>
            <a:r>
              <a:rPr lang="th-TH" smtClean="0"/>
              <a:t>ชีวเคมีพื้นฐาน</a:t>
            </a:r>
            <a:endParaRPr lang="th-TH"/>
          </a:p>
        </p:txBody>
      </p:sp>
    </p:spTree>
    <p:extLst>
      <p:ext uri="{BB962C8B-B14F-4D97-AF65-F5344CB8AC3E}">
        <p14:creationId xmlns:p14="http://schemas.microsoft.com/office/powerpoint/2010/main" val="137885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60</a:t>
            </a:fld>
            <a:endParaRPr lang="th-TH"/>
          </a:p>
        </p:txBody>
      </p:sp>
    </p:spTree>
    <p:extLst>
      <p:ext uri="{BB962C8B-B14F-4D97-AF65-F5344CB8AC3E}">
        <p14:creationId xmlns:p14="http://schemas.microsoft.com/office/powerpoint/2010/main" val="18394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21</a:t>
            </a:fld>
            <a:endParaRPr lang="th-TH"/>
          </a:p>
        </p:txBody>
      </p:sp>
    </p:spTree>
    <p:extLst>
      <p:ext uri="{BB962C8B-B14F-4D97-AF65-F5344CB8AC3E}">
        <p14:creationId xmlns:p14="http://schemas.microsoft.com/office/powerpoint/2010/main" val="1217329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22</a:t>
            </a:fld>
            <a:endParaRPr lang="th-TH"/>
          </a:p>
        </p:txBody>
      </p:sp>
    </p:spTree>
    <p:extLst>
      <p:ext uri="{BB962C8B-B14F-4D97-AF65-F5344CB8AC3E}">
        <p14:creationId xmlns:p14="http://schemas.microsoft.com/office/powerpoint/2010/main" val="257569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33</a:t>
            </a:fld>
            <a:endParaRPr lang="th-TH"/>
          </a:p>
        </p:txBody>
      </p:sp>
    </p:spTree>
    <p:extLst>
      <p:ext uri="{BB962C8B-B14F-4D97-AF65-F5344CB8AC3E}">
        <p14:creationId xmlns:p14="http://schemas.microsoft.com/office/powerpoint/2010/main" val="286066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35</a:t>
            </a:fld>
            <a:endParaRPr lang="th-TH"/>
          </a:p>
        </p:txBody>
      </p:sp>
    </p:spTree>
    <p:extLst>
      <p:ext uri="{BB962C8B-B14F-4D97-AF65-F5344CB8AC3E}">
        <p14:creationId xmlns:p14="http://schemas.microsoft.com/office/powerpoint/2010/main" val="382626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800" dirty="0" smtClean="0">
                <a:latin typeface="TH SarabunPSK" pitchFamily="34" charset="-34"/>
                <a:cs typeface="TH SarabunPSK" pitchFamily="34" charset="-34"/>
              </a:rPr>
              <a:t>เยื่อหุ้มเซลล์จะห่อหุ้มส่วนที่เป็นของเหลวและออร์แกเนลของเซลล์ไว้ ทำหน้าที่เป็นเครื่องกั้นออสโมซิส ควบคุมการผ่านเข้าออกของสาร มีลักษณะเป็นยูนิตเมมเบรน (</a:t>
            </a:r>
            <a:r>
              <a:rPr lang="en-US" sz="1800" dirty="0" smtClean="0">
                <a:latin typeface="TH SarabunPSK" pitchFamily="34" charset="-34"/>
                <a:cs typeface="TH SarabunPSK" pitchFamily="34" charset="-34"/>
              </a:rPr>
              <a:t>unit membrane) </a:t>
            </a:r>
            <a:r>
              <a:rPr lang="th-TH" sz="1800" dirty="0" smtClean="0">
                <a:latin typeface="TH SarabunPSK" pitchFamily="34" charset="-34"/>
                <a:cs typeface="TH SarabunPSK" pitchFamily="34" charset="-34"/>
              </a:rPr>
              <a:t>ประกอบด้วยฟอสโฟลิพิด 20-30% โปรตีน 60-70% ฟอสโฟลิพิดเป็นเยื่อ 2 ชั้น โดยหันส่วนที่ไม่ละลายน้ำเข้าหากันและหันส่วนที่ละลายน้ำออกข้างนอก และมีโปรตีนฝังอยู่ในชั้นฟอสโฟลิพิด เรียกว่า </a:t>
            </a:r>
            <a:r>
              <a:rPr lang="th-TH" sz="1800" b="1" dirty="0" smtClean="0">
                <a:latin typeface="TH SarabunPSK" pitchFamily="34" charset="-34"/>
                <a:cs typeface="TH SarabunPSK" pitchFamily="34" charset="-34"/>
              </a:rPr>
              <a:t>อินทีกรัลโปรตีน (</a:t>
            </a:r>
            <a:r>
              <a:rPr lang="en-US" sz="1800" b="1" dirty="0" smtClean="0">
                <a:latin typeface="TH SarabunPSK" pitchFamily="34" charset="-34"/>
                <a:cs typeface="TH SarabunPSK" pitchFamily="34" charset="-34"/>
              </a:rPr>
              <a:t>integral protein) </a:t>
            </a:r>
            <a:r>
              <a:rPr lang="th-TH" sz="1800" dirty="0" smtClean="0">
                <a:latin typeface="TH SarabunPSK" pitchFamily="34" charset="-34"/>
                <a:cs typeface="TH SarabunPSK" pitchFamily="34" charset="-34"/>
              </a:rPr>
              <a:t>ส่วนโปรตีนอื่นที่ยึดอยู่หลวมๆอยู่ด้านนอกของฟอสโฟลิพิด เรียกว่า    </a:t>
            </a:r>
            <a:r>
              <a:rPr lang="th-TH" sz="1800" b="1" dirty="0" smtClean="0">
                <a:latin typeface="TH SarabunPSK" pitchFamily="34" charset="-34"/>
                <a:cs typeface="TH SarabunPSK" pitchFamily="34" charset="-34"/>
              </a:rPr>
              <a:t>เพอริเฟอรัลโปรตีน (</a:t>
            </a:r>
            <a:r>
              <a:rPr lang="en-US" sz="1800" b="1" dirty="0" smtClean="0">
                <a:latin typeface="TH SarabunPSK" pitchFamily="34" charset="-34"/>
                <a:cs typeface="TH SarabunPSK" pitchFamily="34" charset="-34"/>
              </a:rPr>
              <a:t>peripheral protein)</a:t>
            </a:r>
            <a:r>
              <a:rPr lang="th-TH" sz="1800" b="1"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เยื่อหุ้มเซลล์จะขวางกั้นสารที่มีขั้วไม่ให้เข้าสู่เซลล์ได้อย่างอิสระ การแพร่ผ่านเยื่อหุ้มเซลล์ต้องอาศัยคุณสมบัติของตัวทำละลายและตัวถูกละลาย เช่น ความมีขั้ว (</a:t>
            </a:r>
            <a:r>
              <a:rPr lang="en-US" sz="1800" dirty="0" smtClean="0">
                <a:latin typeface="TH SarabunPSK" pitchFamily="34" charset="-34"/>
                <a:cs typeface="TH SarabunPSK" pitchFamily="34" charset="-34"/>
              </a:rPr>
              <a:t>polarity) </a:t>
            </a:r>
            <a:r>
              <a:rPr lang="th-TH" sz="1800" dirty="0" smtClean="0">
                <a:latin typeface="TH SarabunPSK" pitchFamily="34" charset="-34"/>
                <a:cs typeface="TH SarabunPSK" pitchFamily="34" charset="-34"/>
              </a:rPr>
              <a:t>ขนาดโมเลกุล </a:t>
            </a:r>
            <a:r>
              <a:rPr lang="en-US" sz="1800"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ความเข้มข้น</a:t>
            </a:r>
            <a:r>
              <a:rPr lang="en-US" sz="1800"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เป็นต้น</a:t>
            </a:r>
            <a:r>
              <a:rPr lang="en-US" sz="1800"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 จึงเรียกคุณสมบัติของเยื่อหุ้มเซลล์ว่า </a:t>
            </a:r>
            <a:r>
              <a:rPr lang="th-TH" sz="1800" b="1" dirty="0" smtClean="0">
                <a:latin typeface="TH SarabunPSK" pitchFamily="34" charset="-34"/>
                <a:cs typeface="TH SarabunPSK" pitchFamily="34" charset="-34"/>
              </a:rPr>
              <a:t>เยื่อเลือกผ่าน </a:t>
            </a:r>
            <a:r>
              <a:rPr lang="en-US" sz="1800" b="1" dirty="0" smtClean="0">
                <a:latin typeface="TH SarabunPSK" pitchFamily="34" charset="-34"/>
                <a:cs typeface="TH SarabunPSK" pitchFamily="34" charset="-34"/>
              </a:rPr>
              <a:t>(Semipermeable membrane </a:t>
            </a:r>
            <a:r>
              <a:rPr lang="th-TH" sz="1800" b="1" dirty="0" smtClean="0">
                <a:latin typeface="TH SarabunPSK" pitchFamily="34" charset="-34"/>
                <a:cs typeface="TH SarabunPSK" pitchFamily="34" charset="-34"/>
              </a:rPr>
              <a:t>หรือ </a:t>
            </a:r>
            <a:r>
              <a:rPr lang="en-US" sz="1800" b="1" dirty="0" smtClean="0">
                <a:latin typeface="TH SarabunPSK" pitchFamily="34" charset="-34"/>
                <a:cs typeface="TH SarabunPSK" pitchFamily="34" charset="-34"/>
              </a:rPr>
              <a:t>selectively-permeable membrane)</a:t>
            </a:r>
            <a:r>
              <a:rPr lang="en-US" sz="1800"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นอกจากนี้ยังมีกลไกจำเพาะต่อการขนส่งสารชนิดต่างๆ เช่น น้ำตาล ไอออน สารอินทรีย์บางชนิด </a:t>
            </a:r>
          </a:p>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46</a:t>
            </a:fld>
            <a:endParaRPr lang="th-TH"/>
          </a:p>
        </p:txBody>
      </p:sp>
    </p:spTree>
    <p:extLst>
      <p:ext uri="{BB962C8B-B14F-4D97-AF65-F5344CB8AC3E}">
        <p14:creationId xmlns:p14="http://schemas.microsoft.com/office/powerpoint/2010/main" val="359152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47</a:t>
            </a:fld>
            <a:endParaRPr lang="th-TH"/>
          </a:p>
        </p:txBody>
      </p:sp>
    </p:spTree>
    <p:extLst>
      <p:ext uri="{BB962C8B-B14F-4D97-AF65-F5344CB8AC3E}">
        <p14:creationId xmlns:p14="http://schemas.microsoft.com/office/powerpoint/2010/main" val="6913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49</a:t>
            </a:fld>
            <a:endParaRPr lang="th-TH"/>
          </a:p>
        </p:txBody>
      </p:sp>
    </p:spTree>
    <p:extLst>
      <p:ext uri="{BB962C8B-B14F-4D97-AF65-F5344CB8AC3E}">
        <p14:creationId xmlns:p14="http://schemas.microsoft.com/office/powerpoint/2010/main" val="5146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Header Placeholder 3"/>
          <p:cNvSpPr>
            <a:spLocks noGrp="1"/>
          </p:cNvSpPr>
          <p:nvPr>
            <p:ph type="hdr" sz="quarter" idx="10"/>
          </p:nvPr>
        </p:nvSpPr>
        <p:spPr/>
        <p:txBody>
          <a:bodyPr/>
          <a:lstStyle/>
          <a:p>
            <a:r>
              <a:rPr lang="th-TH" smtClean="0"/>
              <a:t>ชีวเคมีพื้นฐาน</a:t>
            </a:r>
            <a:endParaRPr lang="th-TH"/>
          </a:p>
        </p:txBody>
      </p:sp>
      <p:sp>
        <p:nvSpPr>
          <p:cNvPr id="5" name="Footer Placeholder 4"/>
          <p:cNvSpPr>
            <a:spLocks noGrp="1"/>
          </p:cNvSpPr>
          <p:nvPr>
            <p:ph type="ftr" sz="quarter" idx="11"/>
          </p:nvPr>
        </p:nvSpPr>
        <p:spPr/>
        <p:txBody>
          <a:bodyPr/>
          <a:lstStyle/>
          <a:p>
            <a:r>
              <a:rPr lang="en-US" smtClean="0"/>
              <a:t>Fundamental Biochemistry (4022103)</a:t>
            </a:r>
            <a:endParaRPr lang="th-TH"/>
          </a:p>
        </p:txBody>
      </p:sp>
      <p:sp>
        <p:nvSpPr>
          <p:cNvPr id="6" name="Slide Number Placeholder 5"/>
          <p:cNvSpPr>
            <a:spLocks noGrp="1"/>
          </p:cNvSpPr>
          <p:nvPr>
            <p:ph type="sldNum" sz="quarter" idx="12"/>
          </p:nvPr>
        </p:nvSpPr>
        <p:spPr/>
        <p:txBody>
          <a:bodyPr/>
          <a:lstStyle/>
          <a:p>
            <a:fld id="{8EFD4D8C-DCC8-4940-9BD8-44C3588FD989}" type="slidenum">
              <a:rPr lang="th-TH" smtClean="0"/>
              <a:t>52</a:t>
            </a:fld>
            <a:endParaRPr lang="th-TH"/>
          </a:p>
        </p:txBody>
      </p:sp>
    </p:spTree>
    <p:extLst>
      <p:ext uri="{BB962C8B-B14F-4D97-AF65-F5344CB8AC3E}">
        <p14:creationId xmlns:p14="http://schemas.microsoft.com/office/powerpoint/2010/main" val="310056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BAF69B-4949-4C84-8CFE-9F125C436B81}" type="datetime1">
              <a:rPr lang="th-TH" smtClean="0"/>
              <a:t>17/03/56</a:t>
            </a:fld>
            <a:endParaRPr lang="th-TH"/>
          </a:p>
        </p:txBody>
      </p:sp>
      <p:sp>
        <p:nvSpPr>
          <p:cNvPr id="17" name="Footer Placeholder 16"/>
          <p:cNvSpPr>
            <a:spLocks noGrp="1"/>
          </p:cNvSpPr>
          <p:nvPr>
            <p:ph type="ftr" sz="quarter" idx="11"/>
          </p:nvPr>
        </p:nvSpPr>
        <p:spPr/>
        <p:txBody>
          <a:bodyPr/>
          <a:lstStyle/>
          <a:p>
            <a:r>
              <a:rPr lang="en-US" dirty="0" smtClean="0"/>
              <a:t>Fundamental Biochemistry (4022103)    WORRAWAT PROMDEN</a:t>
            </a:r>
            <a:endParaRPr lang="th-TH"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2865FEE-8CC4-48B3-8997-EB4168360413}" type="slidenum">
              <a:rPr lang="th-TH" smtClean="0"/>
              <a:t>‹#›</a:t>
            </a:fld>
            <a:endParaRPr lang="th-TH"/>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0D3AFF-A39B-45EE-8057-D568F819D32E}" type="datetime1">
              <a:rPr lang="th-TH" smtClean="0"/>
              <a:t>17/03/56</a:t>
            </a:fld>
            <a:endParaRPr lang="th-TH"/>
          </a:p>
        </p:txBody>
      </p:sp>
      <p:sp>
        <p:nvSpPr>
          <p:cNvPr id="5" name="Footer Placeholder 4"/>
          <p:cNvSpPr>
            <a:spLocks noGrp="1"/>
          </p:cNvSpPr>
          <p:nvPr>
            <p:ph type="ftr" sz="quarter" idx="11"/>
          </p:nvPr>
        </p:nvSpPr>
        <p:spPr/>
        <p:txBody>
          <a:bodyPr/>
          <a:lstStyle/>
          <a:p>
            <a:r>
              <a:rPr lang="en-US" dirty="0" smtClean="0"/>
              <a:t>Fundamental Biochemistry (4022103)    WORRAWAT PROMDEN</a:t>
            </a:r>
            <a:endParaRPr lang="th-TH" dirty="0"/>
          </a:p>
        </p:txBody>
      </p:sp>
      <p:sp>
        <p:nvSpPr>
          <p:cNvPr id="6" name="Slide Number Placeholder 5"/>
          <p:cNvSpPr>
            <a:spLocks noGrp="1"/>
          </p:cNvSpPr>
          <p:nvPr>
            <p:ph type="sldNum" sz="quarter" idx="12"/>
          </p:nvPr>
        </p:nvSpPr>
        <p:spPr/>
        <p:txBody>
          <a:bodyPr/>
          <a:lstStyle/>
          <a:p>
            <a:fld id="{D2865FEE-8CC4-48B3-8997-EB4168360413}" type="slidenum">
              <a:rPr lang="th-TH" smtClean="0"/>
              <a:t>‹#›</a:t>
            </a:fld>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2865FEE-8CC4-48B3-8997-EB4168360413}" type="slidenum">
              <a:rPr lang="th-TH" smtClean="0"/>
              <a:t>‹#›</a:t>
            </a:fld>
            <a:endParaRPr lang="th-TH"/>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D3D2FBF-EDEB-495F-9A04-15DCBB21B757}" type="datetime1">
              <a:rPr lang="th-TH" smtClean="0"/>
              <a:t>17/03/56</a:t>
            </a:fld>
            <a:endParaRPr lang="th-TH"/>
          </a:p>
        </p:txBody>
      </p:sp>
      <p:sp>
        <p:nvSpPr>
          <p:cNvPr id="5" name="Footer Placeholder 4"/>
          <p:cNvSpPr>
            <a:spLocks noGrp="1"/>
          </p:cNvSpPr>
          <p:nvPr>
            <p:ph type="ftr" sz="quarter" idx="11"/>
          </p:nvPr>
        </p:nvSpPr>
        <p:spPr/>
        <p:txBody>
          <a:bodyPr/>
          <a:lstStyle/>
          <a:p>
            <a:r>
              <a:rPr lang="en-US" dirty="0" smtClean="0"/>
              <a:t>Fundamental Biochemistry (4022103)    WORRAWAT PROMDEN</a:t>
            </a:r>
            <a:endParaRPr lang="th-TH"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B9BBDD1-0705-43B1-B742-D2A7C27BEED1}" type="datetime1">
              <a:rPr lang="th-TH" smtClean="0"/>
              <a:t>17/03/56</a:t>
            </a:fld>
            <a:endParaRPr lang="th-TH"/>
          </a:p>
        </p:txBody>
      </p:sp>
      <p:sp>
        <p:nvSpPr>
          <p:cNvPr id="5" name="Footer Placeholder 4"/>
          <p:cNvSpPr>
            <a:spLocks noGrp="1"/>
          </p:cNvSpPr>
          <p:nvPr>
            <p:ph type="ftr" sz="quarter" idx="11"/>
          </p:nvPr>
        </p:nvSpPr>
        <p:spPr/>
        <p:txBody>
          <a:bodyPr/>
          <a:lstStyle/>
          <a:p>
            <a:r>
              <a:rPr lang="en-US" dirty="0" smtClean="0"/>
              <a:t>Fundamental Biochemistry (4022103)    WORRAWAT PROMDEN</a:t>
            </a:r>
            <a:endParaRPr lang="th-TH" dirty="0"/>
          </a:p>
        </p:txBody>
      </p:sp>
      <p:sp>
        <p:nvSpPr>
          <p:cNvPr id="6" name="Slide Number Placeholder 5"/>
          <p:cNvSpPr>
            <a:spLocks noGrp="1"/>
          </p:cNvSpPr>
          <p:nvPr>
            <p:ph type="sldNum" sz="quarter" idx="12"/>
          </p:nvPr>
        </p:nvSpPr>
        <p:spPr>
          <a:xfrm>
            <a:off x="4361688" y="1026372"/>
            <a:ext cx="457200" cy="441325"/>
          </a:xfrm>
        </p:spPr>
        <p:txBody>
          <a:bodyPr/>
          <a:lstStyle/>
          <a:p>
            <a:fld id="{D2865FEE-8CC4-48B3-8997-EB4168360413}" type="slidenum">
              <a:rPr lang="th-TH" smtClean="0"/>
              <a:t>‹#›</a:t>
            </a:fld>
            <a:endParaRPr lang="th-TH"/>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dirty="0" smtClean="0"/>
              <a:t>Fundamental Biochemistry (4022103)    WORRAWAT PROMDEN</a:t>
            </a:r>
            <a:endParaRPr lang="th-TH" dirty="0"/>
          </a:p>
        </p:txBody>
      </p:sp>
      <p:sp>
        <p:nvSpPr>
          <p:cNvPr id="4" name="Date Placeholder 3"/>
          <p:cNvSpPr>
            <a:spLocks noGrp="1"/>
          </p:cNvSpPr>
          <p:nvPr>
            <p:ph type="dt" sz="half" idx="10"/>
          </p:nvPr>
        </p:nvSpPr>
        <p:spPr/>
        <p:txBody>
          <a:bodyPr/>
          <a:lstStyle/>
          <a:p>
            <a:fld id="{DCBA9D84-8624-4BA1-BA55-094C7B3FBE4E}" type="datetime1">
              <a:rPr lang="th-TH" smtClean="0"/>
              <a:t>17/03/56</a:t>
            </a:fld>
            <a:endParaRPr lang="th-TH"/>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2865FEE-8CC4-48B3-8997-EB4168360413}" type="slidenum">
              <a:rPr lang="th-TH" smtClean="0"/>
              <a:t>‹#›</a:t>
            </a:fld>
            <a:endParaRPr lang="th-TH"/>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5B5552BF-5645-4DAA-AF2F-DADBBF7B5D4C}" type="datetime1">
              <a:rPr lang="th-TH" smtClean="0"/>
              <a:t>17/03/56</a:t>
            </a:fld>
            <a:endParaRPr lang="th-TH"/>
          </a:p>
        </p:txBody>
      </p:sp>
      <p:sp>
        <p:nvSpPr>
          <p:cNvPr id="6" name="Footer Placeholder 5"/>
          <p:cNvSpPr>
            <a:spLocks noGrp="1"/>
          </p:cNvSpPr>
          <p:nvPr>
            <p:ph type="ftr" sz="quarter" idx="11"/>
          </p:nvPr>
        </p:nvSpPr>
        <p:spPr/>
        <p:txBody>
          <a:bodyPr/>
          <a:lstStyle/>
          <a:p>
            <a:r>
              <a:rPr lang="en-US" dirty="0" smtClean="0"/>
              <a:t>Fundamental Biochemistry (4022103)    WORRAWAT PROMDEN</a:t>
            </a:r>
            <a:endParaRPr lang="th-TH" dirty="0"/>
          </a:p>
        </p:txBody>
      </p:sp>
      <p:sp>
        <p:nvSpPr>
          <p:cNvPr id="7" name="Slide Number Placeholder 6"/>
          <p:cNvSpPr>
            <a:spLocks noGrp="1"/>
          </p:cNvSpPr>
          <p:nvPr>
            <p:ph type="sldNum" sz="quarter" idx="12"/>
          </p:nvPr>
        </p:nvSpPr>
        <p:spPr/>
        <p:txBody>
          <a:bodyPr/>
          <a:lstStyle/>
          <a:p>
            <a:fld id="{D2865FEE-8CC4-48B3-8997-EB4168360413}" type="slidenum">
              <a:rPr lang="th-TH" smtClean="0"/>
              <a:t>‹#›</a:t>
            </a:fld>
            <a:endParaRPr lang="th-TH"/>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5630AD2-898E-4ED1-B7A1-01240BDB3555}" type="datetime1">
              <a:rPr lang="th-TH" smtClean="0"/>
              <a:t>17/03/56</a:t>
            </a:fld>
            <a:endParaRPr lang="th-TH"/>
          </a:p>
        </p:txBody>
      </p:sp>
      <p:sp>
        <p:nvSpPr>
          <p:cNvPr id="8" name="Footer Placeholder 7"/>
          <p:cNvSpPr>
            <a:spLocks noGrp="1"/>
          </p:cNvSpPr>
          <p:nvPr>
            <p:ph type="ftr" sz="quarter" idx="11"/>
          </p:nvPr>
        </p:nvSpPr>
        <p:spPr>
          <a:xfrm>
            <a:off x="304800" y="6409944"/>
            <a:ext cx="3581400" cy="365760"/>
          </a:xfrm>
        </p:spPr>
        <p:txBody>
          <a:bodyPr/>
          <a:lstStyle/>
          <a:p>
            <a:r>
              <a:rPr lang="en-US" dirty="0" smtClean="0"/>
              <a:t>Fundamental Biochemistry (4022103)    WORRAWAT PROMDEN</a:t>
            </a:r>
            <a:endParaRPr lang="th-TH"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2865FEE-8CC4-48B3-8997-EB4168360413}" type="slidenum">
              <a:rPr lang="th-TH" smtClean="0"/>
              <a:t>‹#›</a:t>
            </a:fld>
            <a:endParaRPr lang="th-TH"/>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06451CC-9E91-4019-9622-B989F23F41FB}" type="datetime1">
              <a:rPr lang="th-TH" smtClean="0"/>
              <a:t>17/03/56</a:t>
            </a:fld>
            <a:endParaRPr lang="th-TH"/>
          </a:p>
        </p:txBody>
      </p:sp>
      <p:sp>
        <p:nvSpPr>
          <p:cNvPr id="4" name="Footer Placeholder 3"/>
          <p:cNvSpPr>
            <a:spLocks noGrp="1"/>
          </p:cNvSpPr>
          <p:nvPr>
            <p:ph type="ftr" sz="quarter" idx="11"/>
          </p:nvPr>
        </p:nvSpPr>
        <p:spPr/>
        <p:txBody>
          <a:bodyPr/>
          <a:lstStyle/>
          <a:p>
            <a:r>
              <a:rPr lang="en-US" dirty="0" smtClean="0"/>
              <a:t>Fundamental Biochemistry (4022103)    WORRAWAT PROMDEN</a:t>
            </a:r>
            <a:endParaRPr lang="th-TH" dirty="0"/>
          </a:p>
        </p:txBody>
      </p:sp>
      <p:sp>
        <p:nvSpPr>
          <p:cNvPr id="5" name="Slide Number Placeholder 4"/>
          <p:cNvSpPr>
            <a:spLocks noGrp="1"/>
          </p:cNvSpPr>
          <p:nvPr>
            <p:ph type="sldNum" sz="quarter" idx="12"/>
          </p:nvPr>
        </p:nvSpPr>
        <p:spPr>
          <a:xfrm>
            <a:off x="4343400" y="1036020"/>
            <a:ext cx="457200" cy="441325"/>
          </a:xfrm>
        </p:spPr>
        <p:txBody>
          <a:bodyPr/>
          <a:lstStyle/>
          <a:p>
            <a:fld id="{D2865FEE-8CC4-48B3-8997-EB4168360413}" type="slidenum">
              <a:rPr lang="th-TH" smtClean="0"/>
              <a:t>‹#›</a:t>
            </a:fld>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81C26E0-4DF7-46C5-99C8-6012F3996B79}" type="datetime1">
              <a:rPr lang="th-TH" smtClean="0"/>
              <a:t>17/03/56</a:t>
            </a:fld>
            <a:endParaRPr lang="th-TH"/>
          </a:p>
        </p:txBody>
      </p:sp>
      <p:sp>
        <p:nvSpPr>
          <p:cNvPr id="3" name="Footer Placeholder 2"/>
          <p:cNvSpPr>
            <a:spLocks noGrp="1"/>
          </p:cNvSpPr>
          <p:nvPr>
            <p:ph type="ftr" sz="quarter" idx="11"/>
          </p:nvPr>
        </p:nvSpPr>
        <p:spPr/>
        <p:txBody>
          <a:bodyPr/>
          <a:lstStyle/>
          <a:p>
            <a:r>
              <a:rPr lang="en-US" dirty="0" smtClean="0"/>
              <a:t>Fundamental Biochemistry (4022103)    WORRAWAT PROMDEN</a:t>
            </a:r>
            <a:endParaRPr lang="th-TH"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2865FEE-8CC4-48B3-8997-EB4168360413}" type="slidenum">
              <a:rPr lang="th-TH" smtClean="0"/>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2865FEE-8CC4-48B3-8997-EB4168360413}" type="slidenum">
              <a:rPr lang="th-TH" smtClean="0"/>
              <a:t>‹#›</a:t>
            </a:fld>
            <a:endParaRPr lang="th-TH"/>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E7E00CE-3DBC-44B6-B5DB-904693FF98E0}" type="datetime1">
              <a:rPr lang="th-TH" smtClean="0"/>
              <a:t>17/03/56</a:t>
            </a:fld>
            <a:endParaRPr lang="th-TH"/>
          </a:p>
        </p:txBody>
      </p:sp>
      <p:sp>
        <p:nvSpPr>
          <p:cNvPr id="6" name="Footer Placeholder 5"/>
          <p:cNvSpPr>
            <a:spLocks noGrp="1"/>
          </p:cNvSpPr>
          <p:nvPr>
            <p:ph type="ftr" sz="quarter" idx="11"/>
          </p:nvPr>
        </p:nvSpPr>
        <p:spPr>
          <a:xfrm>
            <a:off x="301752" y="6410848"/>
            <a:ext cx="3383280" cy="365760"/>
          </a:xfrm>
        </p:spPr>
        <p:txBody>
          <a:bodyPr/>
          <a:lstStyle/>
          <a:p>
            <a:r>
              <a:rPr lang="en-US" dirty="0" smtClean="0"/>
              <a:t>Fundamental Biochemistry (4022103)    WORRAWAT PROMDEN</a:t>
            </a:r>
            <a:endParaRPr lang="th-TH"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2865FEE-8CC4-48B3-8997-EB4168360413}" type="slidenum">
              <a:rPr lang="th-TH" smtClean="0"/>
              <a:t>‹#›</a:t>
            </a:fld>
            <a:endParaRPr lang="th-TH"/>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AEE7016-F2F5-4DE7-9B66-713E38A40476}" type="datetime1">
              <a:rPr lang="th-TH" smtClean="0"/>
              <a:t>17/03/56</a:t>
            </a:fld>
            <a:endParaRPr lang="th-TH"/>
          </a:p>
        </p:txBody>
      </p:sp>
      <p:sp>
        <p:nvSpPr>
          <p:cNvPr id="6" name="Footer Placeholder 5"/>
          <p:cNvSpPr>
            <a:spLocks noGrp="1"/>
          </p:cNvSpPr>
          <p:nvPr>
            <p:ph type="ftr" sz="quarter" idx="11"/>
          </p:nvPr>
        </p:nvSpPr>
        <p:spPr>
          <a:xfrm>
            <a:off x="301752" y="6410848"/>
            <a:ext cx="3584448" cy="365760"/>
          </a:xfrm>
        </p:spPr>
        <p:txBody>
          <a:bodyPr/>
          <a:lstStyle/>
          <a:p>
            <a:r>
              <a:rPr lang="en-US" dirty="0" smtClean="0"/>
              <a:t>Fundamental Biochemistry (4022103)    WORRAWAT PROMDEN</a:t>
            </a:r>
            <a:endParaRPr lang="th-T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536DB0D-EFCE-45A1-BC58-B5541B3FAE0B}" type="datetime1">
              <a:rPr lang="th-TH" smtClean="0"/>
              <a:t>17/03/56</a:t>
            </a:fld>
            <a:endParaRPr lang="th-TH"/>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dirty="0" smtClean="0"/>
              <a:t>Fundamental Biochemistry (4022103)    WORRAWAT PROMDEN</a:t>
            </a:r>
            <a:endParaRPr lang="th-TH"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2865FEE-8CC4-48B3-8997-EB4168360413}" type="slidenum">
              <a:rPr lang="th-TH" smtClean="0"/>
              <a:t>‹#›</a:t>
            </a:fld>
            <a:endParaRPr lang="th-TH"/>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File:Louis_Pasteur_by_Pierre_Lamy_Petit.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en.wikipedia.org/wiki/File:Louis_Pasteur_Signature.svg" TargetMode="Externa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03.xml.rels><?xml version="1.0" encoding="UTF-8" standalone="yes"?>
<Relationships xmlns="http://schemas.openxmlformats.org/package/2006/relationships"><Relationship Id="rId3"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co.th/url?sa=i&amp;rct=j&amp;q=Phenolphthalein&amp;source=images&amp;cd=&amp;cad=rja&amp;docid=YpO7JKbFUSsvWM&amp;tbnid=Z-WnNKDqeNQZ7M:&amp;ved=0CAUQjRw&amp;url=http://www.seilnacht.com/folien/f07.html&amp;ei=GJVFUdSnPKapiAfH94DIDQ&amp;bvm=bv.43828540,d.bmk&amp;psig=AFQjCNFSYFNc7smYAHNljuBl9xrP8JXiDg&amp;ust=1363601007372802" TargetMode="External"/><Relationship Id="rId7" Type="http://schemas.microsoft.com/office/2007/relationships/hdphoto" Target="../media/hdphoto28.wdp"/><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hyperlink" Target="http://www.google.co.th/url?sa=i&amp;source=images&amp;cd=&amp;cad=rja&amp;docid=Z7iyVu61XNNmiM&amp;tbnid=7eYelgr3Z42fCM:&amp;ved=0CAgQjRwwAA&amp;url=http://www.digipac.ca/chemical/mtom/contents/chapter3/phenolphthalein.htm&amp;ei=-JVFUdDiGM6GrAeZ5YCgCw&amp;psig=AFQjCNFYEoqdKC87WxMYkspS4C1s2W4Qrw&amp;ust=1363601272450126" TargetMode="External"/><Relationship Id="rId4" Type="http://schemas.openxmlformats.org/officeDocument/2006/relationships/image" Target="../media/image165.jpeg"/></Relationships>
</file>

<file path=ppt/slides/_rels/slide10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File:Wilhelm_Kuhne.jp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google.co.th/url?sa=i&amp;rct=j&amp;q=febs+journal&amp;source=images&amp;cd=&amp;cad=rja&amp;docid=BPfDHgsRE6DeWM&amp;tbnid=RtW7Ls12wsrzRM:&amp;ved=0CAUQjRw&amp;url=http://www.ous-research.no/home/institute/news/11019&amp;ei=E2oXUeW6Hc-aiAfahICoCg&amp;bvm=bv.42080656,d.bmk&amp;psig=AFQjCNEnmPIYyHDPeoLE5jC0mlDFicxUTw&amp;ust=1360575347979706" TargetMode="External"/><Relationship Id="rId5" Type="http://schemas.openxmlformats.org/officeDocument/2006/relationships/image" Target="../media/image16.jpeg"/><Relationship Id="rId4" Type="http://schemas.openxmlformats.org/officeDocument/2006/relationships/hyperlink" Target="http://www.google.co.th/url?sa=i&amp;rct=j&amp;q=FEBS+Journal&amp;source=images&amp;cd=&amp;cad=rja&amp;docid=URGCtneQFyayEM&amp;tbnid=Q9Abh3taOd8b0M:&amp;ved=0CAUQjRw&amp;url=http://www.cmbn.no/news-2008.html&amp;ei=rGkXUcecHrGuiQe2tIEo&amp;bvm=bv.42080656,d.bmk&amp;psig=AFQjCNGAdADtb6EcTrqQ0rmHzeuNtiQGYQ&amp;ust=136057526888822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File:Hans_Adolf_Krebs.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th/url?sa=i&amp;rct=j&amp;q=Citric+acid+cycle+transparent&amp;source=images&amp;cd=&amp;cad=rja&amp;docid=kCKPjc4xvFJszM&amp;tbnid=E6EhTJTCbvrJ1M:&amp;ved=0CAUQjRw&amp;url=http://phosyn-resp-proj.tumblr.com/&amp;ei=fWsXUeKeBY2wiQezhYHQBg&amp;bvm=bv.42080656,d.bmk&amp;psig=AFQjCNHoZ8Cph8uRW_fkmr6OAibi_Bm3xA&amp;ust=1360575656580180" TargetMode="Externa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google.co.th/url?sa=i&amp;source=images&amp;cd=&amp;cad=rja&amp;docid=IyLPN8SVSRpgmM&amp;tbnid=fmx5ujkZRud5KM:&amp;ved=0CAgQjRwwAA&amp;url=http://www.geni.com/people/Jakub-Parnas/6000000013333472183&amp;ei=YXAXUa_0HYjxrQeWqYDoBw&amp;psig=AFQjCNGSptTHu0F-ZbucYa8IDtgjVRM63g&amp;ust=1360576993558764"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File:Rosalind_Franklin.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en.wikipedia.org/wiki/File:James_D_Watson.jp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google.co.th/url?sa=i&amp;rct=j&amp;q=biochemistry+medicine&amp;source=images&amp;cd=&amp;cad=rja&amp;docid=-BSxPXUxacxU1M&amp;tbnid=lz_89fERimMRuM:&amp;ved=0CAUQjRw&amp;url=http://forum.arabsbook.com/threads/free-chemistry-books-iv-biochemistry.28368/&amp;ei=hewkUfKVGcmUiAei_YCQDA&amp;bvm=bv.42661473,d.bmk&amp;psig=AFQjCNEMPmrCASnEI1rpPTJ0Ouw0-PPYkQ&amp;ust=1361460726353257" TargetMode="External"/><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th/url?sa=i&amp;rct=j&amp;q=%E0%B9%80%E0%B8%9B%E0%B8%B5%E0%B9%88%E0%B8%A2%E0%B8%A1%E0%B8%AA%E0%B8%B8%E0%B8%82+%E0%B8%9E%E0%B8%87%E0%B8%A8%E0%B9%8C%E0%B8%AA%E0%B8%A7%E0%B8%B1%E0%B8%AA%E0%B8%94%E0%B8%B4%E0%B9%8C+&amp;source=images&amp;cd=&amp;cad=rja&amp;docid=2vK1HcoOE1K3sM&amp;tbnid=VoQPCiVktA_J5M:&amp;ved=0CAUQjRw&amp;url=http://mis.sc.chula.ac.th/ps_show1.asp?pid=358&amp;ChkInFile=1&amp;ei=ag4rUdvSCo-ZiAeN3YGwCQ&amp;bvm=bv.42768644,d.bmk&amp;psig=AFQjCNGFoAkyVE8cu0Lmtggtp2Pyv6wjsA&amp;ust=1361862618311434"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hyperlink" Target="http://www.google.co.th/url?sa=i&amp;rct=j&amp;q=Aran+incharoensakdi&amp;source=images&amp;cd=&amp;cad=rja&amp;docid=NlEz5ruoG6ekuM&amp;tbnid=ijKNGfWK3TkumM:&amp;ved=0CAUQjRw&amp;url=http://www.sc.chula.ac.th/department/Biochemistry/11Aran.html&amp;ei=xQ4rUZC3MY-hiAekgIGYBg&amp;bvm=bv.42768644,d.bmk&amp;psig=AFQjCNHE25wQ_ktX1CRY2VvQXb4NAgl6jA&amp;ust=1361862714346637" TargetMode="Externa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3.png"/><Relationship Id="rId5" Type="http://schemas.microsoft.com/office/2007/relationships/hdphoto" Target="../media/hdphoto5.wdp"/><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jpeg"/></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upload.wikimedia.org/wikipedia/commons/a/af/Acetate-anion-canonical-form-2D-skeletal.png" TargetMode="External"/><Relationship Id="rId3" Type="http://schemas.openxmlformats.org/officeDocument/2006/relationships/hyperlink" Target="//upload.wikimedia.org/wikipedia/commons/9/94/Carbamoylphosphat_deprotoniert.svg" TargetMode="External"/><Relationship Id="rId7" Type="http://schemas.openxmlformats.org/officeDocument/2006/relationships/hyperlink" Target="//upload.wikimedia.org/wikipedia/commons/6/66/Alpha-ketoglutaric_acid.png" TargetMode="External"/><Relationship Id="rId12" Type="http://schemas.openxmlformats.org/officeDocument/2006/relationships/image" Target="../media/image90.png"/><Relationship Id="rId2" Type="http://schemas.openxmlformats.org/officeDocument/2006/relationships/image" Target="../media/image3.jpeg"/><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hyperlink" Target="//upload.wikimedia.org/wikipedia/commons/1/19/Malic_acid2.png" TargetMode="External"/><Relationship Id="rId5" Type="http://schemas.openxmlformats.org/officeDocument/2006/relationships/hyperlink" Target="//upload.wikimedia.org/wikipedia/commons/c/c9/Beta-D-Ribopyranose.svg" TargetMode="External"/><Relationship Id="rId15" Type="http://schemas.openxmlformats.org/officeDocument/2006/relationships/hyperlink" Target="//upload.wikimedia.org/wikipedia/commons/3/3e/Malonate.png" TargetMode="External"/><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hyperlink" Target="//upload.wikimedia.org/wikipedia/commons/3/3f/Pyruvic-acid-2D-skeletal.png" TargetMode="External"/><Relationship Id="rId1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th/url?sa=i&amp;rct=j&amp;q=animal+organelles&amp;source=images&amp;cd=&amp;cad=rja&amp;docid=xB6sOIyU01827M&amp;tbnid=PBP_kRB3Q1CRpM:&amp;ved=0CAUQjRw&amp;url=http://www.biologyjunction.com/cell_model_instructions.htm&amp;ei=R9UyUbagE-yuiQfYlYCABg&amp;bvm=bv.43148975,d.bmk&amp;psig=AFQjCNFJIwNgtpRl0G2BuV7hF0wspby3ig&amp;ust=1362372233321426"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th/url?sa=i&amp;rct=j&amp;q=plant+organelles&amp;source=images&amp;cd=&amp;cad=rja&amp;docid=KbsJN-X5zpsK7M&amp;tbnid=mMXwDwV9vzrTjM:&amp;ved=0CAUQjRw&amp;url=http://kabupatenklaten.com/plant-cell-types-structures-and-organelles&amp;ei=lNQyUfWIEvCviQfIrYGwAg&amp;bvm=bv.43148975,d.bmk&amp;psig=AFQjCNFqAkNVBzWrIloSzMBI-AUe0eP4Cg&amp;ust=1362372020715254"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7.jpeg"/><Relationship Id="rId4" Type="http://schemas.openxmlformats.org/officeDocument/2006/relationships/hyperlink" Target="http://www.google.co.th/url?sa=i&amp;rct=j&amp;q=cytoplasm&amp;source=images&amp;cd=&amp;cad=rja&amp;docid=tStOIveRJEkp0M&amp;tbnid=UIRJ6utfFnHlQM:&amp;ved=0CAUQjRw&amp;url=http://ghr.nlm.nih.gov/handbook/illustrations/cellcytoplasm&amp;ei=ThE0Ud7rJq2eiAfEo4HgCw&amp;bvm=bv.43148975,d.bmk&amp;psig=AFQjCNHENlEQ43-gDDjsGDXzdFv1PaQ90A&amp;ust=136245314307386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hyperlink" Target="//upload.wikimedia.org/wikipedia/commons/0/09/FluorescentCells.jpg" TargetMode="External"/><Relationship Id="rId4" Type="http://schemas.microsoft.com/office/2007/relationships/hdphoto" Target="../media/hdphoto10.wdp"/></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05.jpeg"/><Relationship Id="rId4" Type="http://schemas.openxmlformats.org/officeDocument/2006/relationships/hyperlink" Target="http://th.wikipedia.org/wiki/%E0%B9%84%E0%B8%9F%E0%B8%A5%E0%B9%8C:HeLa_cells_stained_with_Hoechst_33258.jpg"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microscopy-uk.org.uk/micropolitan/botany/frame5.html"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2.wdp"/></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3.wdp"/></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5.wdp"/></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hyperlink" Target="http://en.wikipedia.org/wiki/File:Grand_prismatic_spring.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117.png"/><Relationship Id="rId4" Type="http://schemas.openxmlformats.org/officeDocument/2006/relationships/hyperlink" Target="//upload.wikimedia.org/wikipedia/commons/7/78/Collapsed_tree_labels_simplified.p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www.google.co.th/url?sa=i&amp;rct=j&amp;q=phosphate+pKa&amp;source=images&amp;cd=&amp;cad=rja&amp;docid=LXwjr2IZXmczrM&amp;tbnid=C1MPJmwsiT7gZM:&amp;ved=0CAUQjRw&amp;url=http://www.bio.cmu.edu/courses/03231/LecF04/LecLinks.html&amp;ei=Nx5EUYPSO8mQiQf2pICoDg&amp;bvm=bv.43828540,d.bmk&amp;psig=AFQjCNFsNjwschTGbgvoQAKb6fmHHQxgEg&amp;ust=1363505070997316" TargetMode="External"/><Relationship Id="rId13" Type="http://schemas.openxmlformats.org/officeDocument/2006/relationships/hyperlink" Target="http://www.google.co.th/url?sa=i&amp;rct=j&amp;q=covalent+bond&amp;source=images&amp;cd=&amp;docid=_qb2xC-juBie2M&amp;tbnid=PTHV9VFJZHjc9M:&amp;ved=0CAUQjRw&amp;url=http://www.chemistry-help.info/Covalent_Bonds.html&amp;ei=MyBEUaj9AuqpiAeZuYDYBA&amp;bvm=bv.43828540,d.bmk&amp;psig=AFQjCNEeF7EU1Fb8QqtNUErsR8NyTI6vlQ&amp;ust=1363505502978504" TargetMode="External"/><Relationship Id="rId3" Type="http://schemas.openxmlformats.org/officeDocument/2006/relationships/hyperlink" Target="http://www.google.co.th/url?sa=i&amp;rct=j&amp;q=Henderson++Hasselbach&amp;source=images&amp;cd=&amp;cad=rja&amp;docid=dJvR0ckJrYXAxM&amp;tbnid=glZjH_JjaYZ7rM:&amp;ved=0CAUQjRw&amp;url=http://www.google.com/patents/EP0382777A4?cl=en&amp;ei=jhxEUezdD6ywiQfXo4CgCQ&amp;bvm=bv.43828540,d.bmk&amp;psig=AFQjCNHTGf6ewFELhaLKGFd4wd34HRusZA&amp;ust=1363504620781024" TargetMode="External"/><Relationship Id="rId7" Type="http://schemas.microsoft.com/office/2007/relationships/hdphoto" Target="../media/hdphoto17.wdp"/><Relationship Id="rId12" Type="http://schemas.microsoft.com/office/2007/relationships/hdphoto" Target="../media/hdphoto19.wdp"/><Relationship Id="rId2" Type="http://schemas.openxmlformats.org/officeDocument/2006/relationships/image" Target="../media/image120.png"/><Relationship Id="rId16"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4.png"/><Relationship Id="rId5" Type="http://schemas.openxmlformats.org/officeDocument/2006/relationships/hyperlink" Target="http://www.google.co.th/url?sa=i&amp;rct=j&amp;q=phosphate+equation&amp;source=images&amp;cd=&amp;cad=rja&amp;docid=6vD8bv6osY5YuM&amp;tbnid=LItKA2OWqLSsqM:&amp;ved=0CAUQjRw&amp;url=http://cnx.org/content/m35001/latest/?collection=col11124/latest&amp;ei=Nh1EUYPrGaqkiAf1vYGIDA&amp;bvm=bv.43828540,d.bmk&amp;psig=AFQjCNF35zaOR8EyO1xtW94QWkf1c0yq8Q&amp;ust=1363504819578992" TargetMode="External"/><Relationship Id="rId15" Type="http://schemas.openxmlformats.org/officeDocument/2006/relationships/hyperlink" Target="//upload.wikimedia.org/wikipedia/commons/e/ec/Phenolphthalein-low-pH-2D-skeletal.svg" TargetMode="External"/><Relationship Id="rId10" Type="http://schemas.microsoft.com/office/2007/relationships/hdphoto" Target="../media/hdphoto18.wdp"/><Relationship Id="rId4" Type="http://schemas.openxmlformats.org/officeDocument/2006/relationships/image" Target="../media/image121.png"/><Relationship Id="rId9" Type="http://schemas.openxmlformats.org/officeDocument/2006/relationships/image" Target="../media/image123.png"/><Relationship Id="rId14" Type="http://schemas.openxmlformats.org/officeDocument/2006/relationships/image" Target="../media/image125.gif"/></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jpeg"/><Relationship Id="rId2" Type="http://schemas.openxmlformats.org/officeDocument/2006/relationships/hyperlink" Target="http://en.wikipedia.org/wiki/File:Covalent_bond_hydrogen.svg" TargetMode="Externa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hyperlink" Target="//upload.wikimedia.org/wikipedia/commons/1/17/Covalent.svg" TargetMode="External"/><Relationship Id="rId4" Type="http://schemas.microsoft.com/office/2007/relationships/hdphoto" Target="../media/hdphoto20.wdp"/></Relationships>
</file>

<file path=ppt/slides/_rels/slide68.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hyperlink" Target="//upload.wikimedia.org/wikipedia/commons/a/a8/NaF.gi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upload.wikimedia.org/wikipedia/commons/2/2d/Hydrogen_Bond_Quadruple_AngewChemIntEd_1998_v37_p75.jpg" TargetMode="Externa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hyperlink" Target="//upload.wikimedia.org/wikipedia/commons/c/c9/Carboxylic_acid_dimers.pn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google.co.th/url?sa=i&amp;rct=j&amp;q=hydrophobic+interaction&amp;source=images&amp;cd=&amp;cad=rja&amp;docid=cjAPuMtDq5kcUM&amp;tbnid=PIDpSwsujCxTyM:&amp;ved=0CAUQjRw&amp;url=http://library.thinkquest.org/C004535/properties_of_water.html&amp;ei=qy1EUemxN8-5iAf6tIGgBw&amp;bvm=bv.43828540,d.bmk&amp;psig=AFQjCNGSAqNEU45CBjLCpqlZcOyFq2PWAA&amp;ust=1363509011701183" TargetMode="Externa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hyperlink" Target="http://www.google.co.th/url?sa=i&amp;rct=j&amp;q=hydrophobic+interaction+membrane&amp;source=images&amp;cd=&amp;cad=rja&amp;docid=KlcCGVwdqWHcMM&amp;tbnid=l-VA0A5mzi4WfM:&amp;ved=0CAUQjRw&amp;url=http://www.scottsmithonline.com/interests/medicalschool/biology/110a/Midterm1Materials/Notes/MyTextbookBSCI110aMT1.html&amp;ei=XC5EUa6GPI-hiAfem4DgDQ&amp;bvm=bv.43828540,d.bmk&amp;psig=AFQjCNHWL-UVeTbc5isawu1YszUbVtli2w&amp;ust=1363509192553287" TargetMode="External"/><Relationship Id="rId4" Type="http://schemas.microsoft.com/office/2007/relationships/hdphoto" Target="../media/hdphoto21.wdp"/></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gif"/><Relationship Id="rId2" Type="http://schemas.openxmlformats.org/officeDocument/2006/relationships/image" Target="../media/image138.pn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140.png"/><Relationship Id="rId4" Type="http://schemas.microsoft.com/office/2007/relationships/hdphoto" Target="../media/hdphoto22.wdp"/></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upload.wikimedia.org/wikipedia/commons/c/c6/3D_model_hydrogen_bonds_in_water.svg" TargetMode="Externa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hyperlink" Target="//upload.wikimedia.org/wikipedia/commons/5/5b/Hex_ice.GIF" TargetMode="Externa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38.png"/><Relationship Id="rId1" Type="http://schemas.openxmlformats.org/officeDocument/2006/relationships/slideLayout" Target="../slideLayouts/slideLayout2.xml"/><Relationship Id="rId4" Type="http://schemas.microsoft.com/office/2007/relationships/hdphoto" Target="../media/hdphoto24.wdp"/></Relationships>
</file>

<file path=ppt/slides/_rels/slide7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File:Carl_Neuberg.jp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8.png"/><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148.png"/><Relationship Id="rId4" Type="http://schemas.microsoft.com/office/2007/relationships/hdphoto" Target="../media/hdphoto25.wdp"/></Relationships>
</file>

<file path=ppt/slides/_rels/slide8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55.jpeg"/><Relationship Id="rId7" Type="http://schemas.openxmlformats.org/officeDocument/2006/relationships/image" Target="../media/image152.png"/><Relationship Id="rId2" Type="http://schemas.openxmlformats.org/officeDocument/2006/relationships/hyperlink" Target="http://en.wikipedia.org/wiki/File:Johannes_Br%C3%B8nsted.jpg" TargetMode="External"/><Relationship Id="rId1" Type="http://schemas.openxmlformats.org/officeDocument/2006/relationships/slideLayout" Target="../slideLayouts/slideLayout2.xml"/><Relationship Id="rId6"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5" Type="http://schemas.openxmlformats.org/officeDocument/2006/relationships/image" Target="../media/image156.jpeg"/><Relationship Id="rId4" Type="http://schemas.openxmlformats.org/officeDocument/2006/relationships/hyperlink" Target="http://en.wikipedia.org/wiki/File:Thomas_Martin_Lowry2.jp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4.jpe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hyperlink" Target="http://en.wikipedia.org/wiki/File:Autoprotolyse_eau.svg" TargetMode="External"/><Relationship Id="rId4" Type="http://schemas.openxmlformats.org/officeDocument/2006/relationships/image" Target="../media/image157.png"/></Relationships>
</file>

<file path=ppt/slides/_rels/slide8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File:Antoine_lavoisier_color.jpg"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en.wikipedia.org/wiki/File:Antoine_Lavoisier_Signature.svg" TargetMode="Externa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94.xml.rels><?xml version="1.0" encoding="UTF-8" standalone="yes"?>
<Relationships xmlns="http://schemas.openxmlformats.org/package/2006/relationships"><Relationship Id="rId3" Type="http://schemas.openxmlformats.org/officeDocument/2006/relationships/hyperlink" Target="http://www.google.co.th/url?sa=i&amp;source=images&amp;cd=&amp;cad=rja&amp;docid=0KOieQ8J7iaS9M&amp;tbnid=nzLtTLQkkGVXPM:&amp;ved=0CAgQjRwwAA&amp;url=http://www.chemheritage.org/discover/online-resources/chemistry-in-history/themes/electrochemistry/sorensen.aspx&amp;ei=YU9FUdbmHIqqrAeciYDQDQ&amp;psig=AFQjCNGm-eTFhrqjw0zDVYAq10cCcTDAWw&amp;ust=1363583201519765" TargetMode="External"/><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54.jpeg"/><Relationship Id="rId4" Type="http://schemas.openxmlformats.org/officeDocument/2006/relationships/image" Target="../media/image161.jpeg"/></Relationships>
</file>

<file path=ppt/slides/_rels/slide9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google.co.th/url?sa=i&amp;rct=j&amp;q=equilibrium+arrow&amp;source=images&amp;cd=&amp;cad=rja&amp;docid=JD3m0PsTCqgyVM&amp;tbnid=xCgaw7QsL7JEdM:&amp;ved=0CAUQjRw&amp;url=http://commons.wikimedia.org/wiki/File:Equilibrium_harpoons.gif&amp;ei=WThFUd6MLoyziQe104CYDg&amp;bvm=bv.43828540,d.bmk&amp;psig=AFQjCNHgXO40X86GW9wKhYFqc_28UtyzsQ&amp;ust=1363577274910397" TargetMode="Externa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9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772" y="11659"/>
            <a:ext cx="8784976" cy="7817525"/>
          </a:xfrm>
          <a:prstGeom prst="rect">
            <a:avLst/>
          </a:prstGeom>
          <a:noFill/>
        </p:spPr>
        <p:txBody>
          <a:bodyPr wrap="square" rtlCol="0">
            <a:spAutoFit/>
          </a:bodyPr>
          <a:lstStyle/>
          <a:p>
            <a:pPr algn="ctr"/>
            <a:r>
              <a:rPr lang="th-TH" sz="5400" b="1" dirty="0" smtClean="0">
                <a:solidFill>
                  <a:srgbClr val="002060"/>
                </a:solidFill>
                <a:latin typeface="TH SarabunPSK" pitchFamily="34" charset="-34"/>
                <a:cs typeface="TH SarabunPSK" pitchFamily="34" charset="-34"/>
              </a:rPr>
              <a:t>สื่อประกอบการสอน</a:t>
            </a:r>
          </a:p>
          <a:p>
            <a:pPr algn="ctr">
              <a:tabLst>
                <a:tab pos="722313" algn="l"/>
              </a:tabLst>
            </a:pPr>
            <a:r>
              <a:rPr lang="th-TH" sz="4800" b="1" dirty="0" smtClean="0">
                <a:solidFill>
                  <a:srgbClr val="002060"/>
                </a:solidFill>
                <a:latin typeface="TH SarabunPSK" pitchFamily="34" charset="-34"/>
                <a:cs typeface="TH SarabunPSK" pitchFamily="34" charset="-34"/>
              </a:rPr>
              <a:t>รายวิชา ชีวเคมีพื้นฐาน</a:t>
            </a:r>
          </a:p>
          <a:p>
            <a:pPr algn="ctr">
              <a:tabLst>
                <a:tab pos="722313" algn="l"/>
              </a:tabLst>
            </a:pPr>
            <a:r>
              <a:rPr lang="th-TH" sz="4800" b="1" dirty="0" smtClean="0">
                <a:solidFill>
                  <a:srgbClr val="002060"/>
                </a:solidFill>
                <a:latin typeface="TH SarabunPSK" pitchFamily="34" charset="-34"/>
                <a:cs typeface="TH SarabunPSK" pitchFamily="34" charset="-34"/>
              </a:rPr>
              <a:t>(</a:t>
            </a:r>
            <a:r>
              <a:rPr lang="en-US" sz="4800" b="1" dirty="0" smtClean="0">
                <a:solidFill>
                  <a:srgbClr val="002060"/>
                </a:solidFill>
                <a:latin typeface="TH SarabunPSK" pitchFamily="34" charset="-34"/>
                <a:cs typeface="TH SarabunPSK" pitchFamily="34" charset="-34"/>
              </a:rPr>
              <a:t>Fundamentals of Biochemistry</a:t>
            </a:r>
            <a:r>
              <a:rPr lang="th-TH" sz="4800" b="1" dirty="0" smtClean="0">
                <a:solidFill>
                  <a:srgbClr val="002060"/>
                </a:solidFill>
                <a:latin typeface="TH SarabunPSK" pitchFamily="34" charset="-34"/>
                <a:cs typeface="TH SarabunPSK" pitchFamily="34" charset="-34"/>
              </a:rPr>
              <a:t>)</a:t>
            </a:r>
          </a:p>
          <a:p>
            <a:pPr algn="ctr">
              <a:tabLst>
                <a:tab pos="722313" algn="l"/>
              </a:tabLst>
            </a:pPr>
            <a:endParaRPr lang="th-TH" sz="2000" b="1" dirty="0" smtClean="0">
              <a:latin typeface="TH SarabunPSK" pitchFamily="34" charset="-34"/>
              <a:cs typeface="TH SarabunPSK" pitchFamily="34" charset="-34"/>
            </a:endParaRPr>
          </a:p>
          <a:p>
            <a:pPr algn="ctr">
              <a:tabLst>
                <a:tab pos="722313" algn="l"/>
              </a:tabLst>
            </a:pPr>
            <a:r>
              <a:rPr lang="th-TH" sz="3200" b="1" dirty="0" smtClean="0">
                <a:solidFill>
                  <a:srgbClr val="FF0000"/>
                </a:solidFill>
                <a:latin typeface="TH SarabunPSK" pitchFamily="34" charset="-34"/>
                <a:cs typeface="TH SarabunPSK" pitchFamily="34" charset="-34"/>
              </a:rPr>
              <a:t>   รหัสวิชา </a:t>
            </a:r>
            <a:r>
              <a:rPr lang="en-US" sz="3200" b="1" dirty="0" smtClean="0">
                <a:solidFill>
                  <a:srgbClr val="FF0000"/>
                </a:solidFill>
                <a:latin typeface="TH SarabunPSK" pitchFamily="34" charset="-34"/>
                <a:cs typeface="TH SarabunPSK" pitchFamily="34" charset="-34"/>
              </a:rPr>
              <a:t>  4022103</a:t>
            </a:r>
          </a:p>
          <a:p>
            <a:pPr algn="ctr">
              <a:tabLst>
                <a:tab pos="722313" algn="l"/>
              </a:tabLst>
            </a:pPr>
            <a:r>
              <a:rPr lang="th-TH" sz="3200" b="1" dirty="0" smtClean="0">
                <a:solidFill>
                  <a:srgbClr val="FF0000"/>
                </a:solidFill>
                <a:latin typeface="TH SarabunPSK" pitchFamily="34" charset="-34"/>
                <a:cs typeface="TH SarabunPSK" pitchFamily="34" charset="-34"/>
              </a:rPr>
              <a:t>   หน่วยกิต </a:t>
            </a:r>
            <a:r>
              <a:rPr lang="en-US" sz="3200" b="1" dirty="0" smtClean="0">
                <a:solidFill>
                  <a:srgbClr val="FF0000"/>
                </a:solidFill>
                <a:latin typeface="TH SarabunPSK" pitchFamily="34" charset="-34"/>
                <a:cs typeface="TH SarabunPSK" pitchFamily="34" charset="-34"/>
              </a:rPr>
              <a:t>: 3 (2-2-5)</a:t>
            </a:r>
          </a:p>
          <a:p>
            <a:pPr algn="ctr">
              <a:tabLst>
                <a:tab pos="722313" algn="l"/>
              </a:tabLst>
            </a:pPr>
            <a:endParaRPr lang="en-US" sz="1200" b="1" dirty="0" smtClean="0">
              <a:latin typeface="TH SarabunPSK" pitchFamily="34" charset="-34"/>
              <a:cs typeface="TH SarabunPSK" pitchFamily="34" charset="-34"/>
            </a:endParaRPr>
          </a:p>
          <a:p>
            <a:pPr algn="ctr">
              <a:tabLst>
                <a:tab pos="722313" algn="l"/>
              </a:tabLst>
            </a:pPr>
            <a:r>
              <a:rPr lang="th-TH" sz="4000" b="1" dirty="0" smtClean="0">
                <a:effectLst>
                  <a:outerShdw blurRad="38100" dist="38100" dir="2700000" algn="tl">
                    <a:srgbClr val="000000">
                      <a:alpha val="43137"/>
                    </a:srgbClr>
                  </a:outerShdw>
                </a:effectLst>
                <a:latin typeface="TH SarabunPSK" pitchFamily="34" charset="-34"/>
                <a:cs typeface="TH SarabunPSK" pitchFamily="34" charset="-34"/>
              </a:rPr>
              <a:t>บทที่ </a:t>
            </a:r>
            <a:r>
              <a:rPr lang="en-US" sz="4000" b="1" dirty="0" smtClean="0">
                <a:effectLst>
                  <a:outerShdw blurRad="38100" dist="38100" dir="2700000" algn="tl">
                    <a:srgbClr val="000000">
                      <a:alpha val="43137"/>
                    </a:srgbClr>
                  </a:outerShdw>
                </a:effectLst>
                <a:latin typeface="TH SarabunPSK" pitchFamily="34" charset="-34"/>
                <a:cs typeface="TH SarabunPSK" pitchFamily="34" charset="-34"/>
              </a:rPr>
              <a:t>1-3</a:t>
            </a:r>
          </a:p>
          <a:p>
            <a:pPr algn="ctr">
              <a:tabLst>
                <a:tab pos="722313" algn="l"/>
              </a:tabLst>
            </a:pPr>
            <a:endParaRPr lang="en-US" sz="1000" b="1" dirty="0">
              <a:latin typeface="TH SarabunPSK" pitchFamily="34" charset="-34"/>
              <a:cs typeface="TH SarabunPSK" pitchFamily="34" charset="-34"/>
            </a:endParaRPr>
          </a:p>
          <a:p>
            <a:pPr algn="ctr">
              <a:tabLst>
                <a:tab pos="722313" algn="l"/>
              </a:tabLst>
            </a:pPr>
            <a:r>
              <a:rPr lang="th-TH" b="1" dirty="0" smtClean="0">
                <a:latin typeface="TH SarabunPSK" pitchFamily="34" charset="-34"/>
                <a:cs typeface="TH SarabunPSK" pitchFamily="34" charset="-34"/>
              </a:rPr>
              <a:t>วิชาบังคับ </a:t>
            </a:r>
            <a:r>
              <a:rPr lang="en-US" b="1"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หลักสูตรครุศาสตรบัณฑิต สาขาวิทยาศาสตร์ (หลักสูตรปี พ.ศ. </a:t>
            </a:r>
            <a:r>
              <a:rPr lang="en-US" b="1" dirty="0" smtClean="0">
                <a:latin typeface="TH SarabunPSK" pitchFamily="34" charset="-34"/>
                <a:cs typeface="TH SarabunPSK" pitchFamily="34" charset="-34"/>
              </a:rPr>
              <a:t>2551</a:t>
            </a:r>
            <a:r>
              <a:rPr lang="th-TH" b="1" dirty="0" smtClean="0">
                <a:latin typeface="TH SarabunPSK" pitchFamily="34" charset="-34"/>
                <a:cs typeface="TH SarabunPSK" pitchFamily="34" charset="-34"/>
              </a:rPr>
              <a:t>)</a:t>
            </a:r>
          </a:p>
          <a:p>
            <a:pPr algn="ctr">
              <a:tabLst>
                <a:tab pos="722313" algn="l"/>
              </a:tabLst>
            </a:pPr>
            <a:r>
              <a:rPr lang="th-TH" sz="3200" b="1" dirty="0" smtClean="0">
                <a:latin typeface="TH SarabunPSK" pitchFamily="34" charset="-34"/>
                <a:cs typeface="TH SarabunPSK" pitchFamily="34" charset="-34"/>
              </a:rPr>
              <a:t>ภาคเรียนที่ </a:t>
            </a:r>
            <a:r>
              <a:rPr lang="en-US" sz="3200" b="1" dirty="0" smtClean="0">
                <a:latin typeface="TH SarabunPSK" pitchFamily="34" charset="-34"/>
                <a:cs typeface="TH SarabunPSK" pitchFamily="34" charset="-34"/>
              </a:rPr>
              <a:t>1/2556</a:t>
            </a:r>
          </a:p>
          <a:p>
            <a:pPr algn="ctr">
              <a:tabLst>
                <a:tab pos="722313" algn="l"/>
              </a:tabLst>
            </a:pPr>
            <a:endParaRPr lang="en-US" sz="2400" b="1" dirty="0" smtClean="0">
              <a:latin typeface="TH SarabunPSK" pitchFamily="34" charset="-34"/>
              <a:cs typeface="TH SarabunPSK" pitchFamily="34" charset="-34"/>
            </a:endParaRPr>
          </a:p>
          <a:p>
            <a:pPr algn="ctr"/>
            <a:r>
              <a:rPr lang="th-TH" sz="3200" b="1" dirty="0" smtClean="0">
                <a:solidFill>
                  <a:schemeClr val="accent6">
                    <a:lumMod val="50000"/>
                  </a:schemeClr>
                </a:solidFill>
                <a:latin typeface="TH SarabunPSK" pitchFamily="34" charset="-34"/>
                <a:cs typeface="TH SarabunPSK" pitchFamily="34" charset="-34"/>
              </a:rPr>
              <a:t>ผู้สอน </a:t>
            </a:r>
            <a:r>
              <a:rPr lang="en-US" sz="3200" b="1" dirty="0" smtClean="0">
                <a:solidFill>
                  <a:schemeClr val="accent6">
                    <a:lumMod val="50000"/>
                  </a:schemeClr>
                </a:solidFill>
                <a:latin typeface="TH SarabunPSK" pitchFamily="34" charset="-34"/>
                <a:cs typeface="TH SarabunPSK" pitchFamily="34" charset="-34"/>
              </a:rPr>
              <a:t>:</a:t>
            </a:r>
            <a:r>
              <a:rPr lang="th-TH" sz="3200" b="1" dirty="0" smtClean="0">
                <a:solidFill>
                  <a:schemeClr val="accent6">
                    <a:lumMod val="50000"/>
                  </a:schemeClr>
                </a:solidFill>
                <a:latin typeface="TH SarabunPSK" pitchFamily="34" charset="-34"/>
                <a:cs typeface="TH SarabunPSK" pitchFamily="34" charset="-34"/>
              </a:rPr>
              <a:t> อาจารย์ ดร. วรวัฒน์ พรหมเด่น</a:t>
            </a:r>
            <a:r>
              <a:rPr lang="en-US" sz="3200" b="1" dirty="0" smtClean="0">
                <a:solidFill>
                  <a:schemeClr val="accent6">
                    <a:lumMod val="50000"/>
                  </a:schemeClr>
                </a:solidFill>
                <a:latin typeface="TH SarabunPSK" pitchFamily="34" charset="-34"/>
                <a:cs typeface="TH SarabunPSK" pitchFamily="34" charset="-34"/>
              </a:rPr>
              <a:t>, </a:t>
            </a:r>
            <a:r>
              <a:rPr lang="th-TH" sz="3200" b="1" dirty="0" smtClean="0">
                <a:solidFill>
                  <a:schemeClr val="accent6">
                    <a:lumMod val="50000"/>
                  </a:schemeClr>
                </a:solidFill>
                <a:latin typeface="TH SarabunPSK" pitchFamily="34" charset="-34"/>
                <a:cs typeface="TH SarabunPSK" pitchFamily="34" charset="-34"/>
              </a:rPr>
              <a:t>วท.ด. (ชีวเคมี)</a:t>
            </a:r>
          </a:p>
          <a:p>
            <a:pPr algn="ctr"/>
            <a:r>
              <a:rPr lang="th-TH" b="1" dirty="0" smtClean="0">
                <a:latin typeface="TH SarabunPSK" pitchFamily="34" charset="-34"/>
                <a:cs typeface="TH SarabunPSK" pitchFamily="34" charset="-34"/>
              </a:rPr>
              <a:t>สาขาวิชาวิทยาศาสตร์ทั่วไป คณะครุศาสตร์ มหาวิทยาลัยราชภัฏบุรีรัมย์</a:t>
            </a:r>
            <a:endParaRPr lang="en-US" b="1" dirty="0" smtClean="0">
              <a:latin typeface="TH SarabunPSK" pitchFamily="34" charset="-34"/>
              <a:cs typeface="TH SarabunPSK" pitchFamily="34" charset="-34"/>
            </a:endParaRPr>
          </a:p>
          <a:p>
            <a:pPr algn="ctr"/>
            <a:endParaRPr lang="th-TH" sz="5400" b="1" dirty="0">
              <a:latin typeface="TH SarabunPSK" pitchFamily="34" charset="-34"/>
              <a:cs typeface="TH SarabunPSK" pitchFamily="34" charset="-34"/>
            </a:endParaRPr>
          </a:p>
        </p:txBody>
      </p:sp>
      <p:pic>
        <p:nvPicPr>
          <p:cNvPr id="1026"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524" y="217198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a:xfrm>
            <a:off x="4343400" y="2248218"/>
            <a:ext cx="457200" cy="441325"/>
          </a:xfrm>
        </p:spPr>
        <p:txBody>
          <a:bodyPr/>
          <a:lstStyle/>
          <a:p>
            <a:fld id="{D2865FEE-8CC4-48B3-8997-EB4168360413}" type="slidenum">
              <a:rPr lang="th-TH" smtClean="0"/>
              <a:t>1</a:t>
            </a:fld>
            <a:endParaRPr lang="th-TH" dirty="0"/>
          </a:p>
        </p:txBody>
      </p:sp>
      <p:grpSp>
        <p:nvGrpSpPr>
          <p:cNvPr id="3" name="Group 2"/>
          <p:cNvGrpSpPr/>
          <p:nvPr/>
        </p:nvGrpSpPr>
        <p:grpSpPr>
          <a:xfrm>
            <a:off x="208751" y="188640"/>
            <a:ext cx="1338913" cy="2223477"/>
            <a:chOff x="-3082413" y="-973394"/>
            <a:chExt cx="3878826" cy="6592529"/>
          </a:xfrm>
        </p:grpSpPr>
        <p:pic>
          <p:nvPicPr>
            <p:cNvPr id="2052" name="Picture 4" descr="http://1.bp.blogspot.com/_GNEtzKz5IGM/TOlQSWY-jdI/AAAAAAAABDo/S63s2uWE55Q/s1600/Essential+Biochemistry+for+Medicin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209" t="1618" r="27835" b="18868"/>
            <a:stretch/>
          </p:blipFill>
          <p:spPr bwMode="auto">
            <a:xfrm>
              <a:off x="-3082413" y="-973394"/>
              <a:ext cx="3878826" cy="65925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2656" y="260648"/>
              <a:ext cx="2129069" cy="2062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p:cNvSpPr/>
            <p:nvPr/>
          </p:nvSpPr>
          <p:spPr>
            <a:xfrm>
              <a:off x="-268121" y="2564903"/>
              <a:ext cx="1064534" cy="738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2083441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996" y="96621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
          </p:nvPr>
        </p:nvSpPr>
        <p:spPr/>
        <p:txBody>
          <a:bodyPr>
            <a:normAutofit/>
          </a:bodyPr>
          <a:lstStyle/>
          <a:p>
            <a:pPr marL="0" indent="0">
              <a:buNone/>
            </a:pPr>
            <a:r>
              <a:rPr lang="en-US" sz="2800" dirty="0" smtClean="0">
                <a:solidFill>
                  <a:srgbClr val="FF0000"/>
                </a:solidFill>
                <a:latin typeface="TH SarabunPSK" pitchFamily="34" charset="-34"/>
                <a:cs typeface="TH SarabunPSK" pitchFamily="34" charset="-34"/>
              </a:rPr>
              <a:t>-</a:t>
            </a:r>
            <a:r>
              <a:rPr lang="en-US" sz="2800" dirty="0" smtClean="0">
                <a:latin typeface="TH SarabunPSK" pitchFamily="34" charset="-34"/>
                <a:cs typeface="TH SarabunPSK" pitchFamily="34" charset="-34"/>
              </a:rPr>
              <a:t> </a:t>
            </a:r>
            <a:r>
              <a:rPr lang="th-TH" sz="2800" dirty="0" smtClean="0">
                <a:latin typeface="TH SarabunPSK" pitchFamily="34" charset="-34"/>
                <a:cs typeface="TH SarabunPSK" pitchFamily="34" charset="-34"/>
              </a:rPr>
              <a:t> ค.ศ. 1856-1862 หลุยส์ ปาสเตอร์ (</a:t>
            </a:r>
            <a:r>
              <a:rPr lang="en-US" sz="2800" dirty="0" smtClean="0">
                <a:latin typeface="TH SarabunPSK" pitchFamily="34" charset="-34"/>
                <a:cs typeface="TH SarabunPSK" pitchFamily="34" charset="-34"/>
              </a:rPr>
              <a:t>Louis Pasteur) </a:t>
            </a:r>
            <a:r>
              <a:rPr lang="th-TH" sz="2800" dirty="0" smtClean="0">
                <a:latin typeface="TH SarabunPSK" pitchFamily="34" charset="-34"/>
                <a:cs typeface="TH SarabunPSK" pitchFamily="34" charset="-34"/>
              </a:rPr>
              <a:t>นักเคมีและจุลชีววิทยาชาวฝรั่เศส ได้พิสูจน์ว่าการเปลี่ยนน้ำตาลให้เป็นแอลกอฮอล์นั้นจะเกิดขึ้นได้ต้องอาศัยเซลล์ยีสต์ที่ยังมีชีวิตอยู่ช่วยซึ่งเรียกว่าการหมัก (</a:t>
            </a:r>
            <a:r>
              <a:rPr lang="en-US" sz="2800" dirty="0" smtClean="0">
                <a:latin typeface="TH SarabunPSK" pitchFamily="34" charset="-34"/>
                <a:cs typeface="TH SarabunPSK" pitchFamily="34" charset="-34"/>
              </a:rPr>
              <a:t>fermentation)</a:t>
            </a:r>
            <a:endParaRPr lang="th-TH" sz="2800" dirty="0">
              <a:latin typeface="TH SarabunPSK" pitchFamily="34" charset="-34"/>
              <a:cs typeface="TH SarabunPSK" pitchFamily="34" charset="-34"/>
            </a:endParaRPr>
          </a:p>
        </p:txBody>
      </p:sp>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10</a:t>
            </a:fld>
            <a:endParaRPr lang="th-TH"/>
          </a:p>
        </p:txBody>
      </p:sp>
      <p:sp>
        <p:nvSpPr>
          <p:cNvPr id="5" name="TextBox 4"/>
          <p:cNvSpPr txBox="1"/>
          <p:nvPr/>
        </p:nvSpPr>
        <p:spPr>
          <a:xfrm>
            <a:off x="3851920" y="3573016"/>
            <a:ext cx="4462945" cy="1384995"/>
          </a:xfrm>
          <a:prstGeom prst="rect">
            <a:avLst/>
          </a:prstGeom>
          <a:noFill/>
        </p:spPr>
        <p:txBody>
          <a:bodyPr wrap="square" rtlCol="0">
            <a:spAutoFit/>
          </a:bodyPr>
          <a:lstStyle/>
          <a:p>
            <a:r>
              <a:rPr lang="en-US" sz="2400" b="1" dirty="0" smtClean="0">
                <a:latin typeface="TH SarabunPSK" pitchFamily="34" charset="-34"/>
                <a:cs typeface="TH SarabunPSK" pitchFamily="34" charset="-34"/>
              </a:rPr>
              <a:t>Louis Pasteur</a:t>
            </a:r>
          </a:p>
          <a:p>
            <a:r>
              <a:rPr lang="en-US" sz="2000" dirty="0" smtClean="0">
                <a:latin typeface="TH SarabunPSK" pitchFamily="34" charset="-34"/>
                <a:cs typeface="TH SarabunPSK" pitchFamily="34" charset="-34"/>
              </a:rPr>
              <a:t>Born December 27, 1822 Dole, France</a:t>
            </a:r>
          </a:p>
          <a:p>
            <a:r>
              <a:rPr lang="en-US" sz="2000" dirty="0" smtClean="0">
                <a:latin typeface="TH SarabunPSK" pitchFamily="34" charset="-34"/>
                <a:cs typeface="TH SarabunPSK" pitchFamily="34" charset="-34"/>
              </a:rPr>
              <a:t>Died : September 28, 1895 (aged 72)  France</a:t>
            </a:r>
          </a:p>
          <a:p>
            <a:r>
              <a:rPr lang="en-US" sz="2000" dirty="0" smtClean="0">
                <a:latin typeface="TH SarabunPSK" pitchFamily="34" charset="-34"/>
                <a:cs typeface="TH SarabunPSK" pitchFamily="34" charset="-34"/>
              </a:rPr>
              <a:t>Fields : Chemistry, Microbiology</a:t>
            </a:r>
          </a:p>
        </p:txBody>
      </p:sp>
      <p:pic>
        <p:nvPicPr>
          <p:cNvPr id="5122" name="Picture 2" descr="http://upload.wikimedia.org/wikipedia/commons/thumb/3/31/Louis_Pasteur_by_Pierre_Lamy_Petit.jpg/220px-Louis_Pasteur_by_Pierre_Lamy_Peti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70" y="3006923"/>
            <a:ext cx="1919382" cy="28703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thumb/9/9d/Louis_Pasteur_Signature.svg/128px-Louis_Pasteur_Signature.svg.png">
            <a:hlinkClick r:id="rId5" tooltip="Louis  Pasteur's signatur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240" y="506093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Rectangle 10"/>
          <p:cNvSpPr/>
          <p:nvPr/>
        </p:nvSpPr>
        <p:spPr>
          <a:xfrm>
            <a:off x="4340171" y="5485866"/>
            <a:ext cx="4572000" cy="369332"/>
          </a:xfrm>
          <a:prstGeom prst="rect">
            <a:avLst/>
          </a:prstGeom>
        </p:spPr>
        <p:txBody>
          <a:bodyPr>
            <a:spAutoFit/>
          </a:bodyPr>
          <a:lstStyle/>
          <a:p>
            <a:r>
              <a:rPr lang="th-TH" sz="1800" dirty="0">
                <a:latin typeface="TH SarabunPSK" pitchFamily="34" charset="-34"/>
                <a:cs typeface="TH SarabunPSK" pitchFamily="34" charset="-34"/>
              </a:rPr>
              <a:t>ที่มาของภาพ </a:t>
            </a:r>
            <a:r>
              <a:rPr lang="th-TH" sz="1800" dirty="0" smtClean="0">
                <a:latin typeface="TH SarabunPSK" pitchFamily="34" charset="-34"/>
                <a:cs typeface="TH SarabunPSK" pitchFamily="34" charset="-34"/>
              </a:rPr>
              <a:t>:</a:t>
            </a:r>
            <a:r>
              <a:rPr lang="en-US" sz="1800" dirty="0">
                <a:latin typeface="TH SarabunPSK" pitchFamily="34" charset="-34"/>
                <a:cs typeface="TH SarabunPSK" pitchFamily="34" charset="-34"/>
              </a:rPr>
              <a:t> Harvard Art </a:t>
            </a:r>
            <a:r>
              <a:rPr lang="en-US" sz="1800" dirty="0" smtClean="0">
                <a:latin typeface="TH SarabunPSK" pitchFamily="34" charset="-34"/>
                <a:cs typeface="TH SarabunPSK" pitchFamily="34" charset="-34"/>
              </a:rPr>
              <a:t>Museums </a:t>
            </a:r>
            <a:r>
              <a:rPr lang="en-US" sz="1800" dirty="0">
                <a:latin typeface="TH SarabunPSK" pitchFamily="34" charset="-34"/>
                <a:cs typeface="TH SarabunPSK" pitchFamily="34" charset="-34"/>
              </a:rPr>
              <a:t>, Cambridge, Massachusetts</a:t>
            </a:r>
          </a:p>
        </p:txBody>
      </p:sp>
    </p:spTree>
    <p:extLst>
      <p:ext uri="{BB962C8B-B14F-4D97-AF65-F5344CB8AC3E}">
        <p14:creationId xmlns:p14="http://schemas.microsoft.com/office/powerpoint/2010/main" val="36398555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100</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32793" y="173589"/>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3.5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บัฟเฟอร์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Buffer</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211" y="185464"/>
            <a:ext cx="1339403" cy="107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2792" y="1556792"/>
            <a:ext cx="8714821" cy="3046988"/>
          </a:xfrm>
          <a:prstGeom prst="rect">
            <a:avLst/>
          </a:prstGeom>
        </p:spPr>
        <p:txBody>
          <a:bodyPr wrap="square">
            <a:spAutoFit/>
          </a:bodyPr>
          <a:lstStyle/>
          <a:p>
            <a:r>
              <a:rPr lang="th-TH" sz="3600" b="1" dirty="0" smtClean="0">
                <a:latin typeface="TH SarabunPSK" pitchFamily="34" charset="-34"/>
                <a:cs typeface="TH SarabunPSK" pitchFamily="34" charset="-34"/>
              </a:rPr>
              <a:t>บัฟเฟอร์ </a:t>
            </a:r>
            <a:r>
              <a:rPr lang="th-TH" dirty="0" smtClean="0">
                <a:latin typeface="TH SarabunPSK" pitchFamily="34" charset="-34"/>
                <a:cs typeface="TH SarabunPSK" pitchFamily="34" charset="-34"/>
              </a:rPr>
              <a:t>คือสารสะลายที่ประกอบด้วยกรดอ่อนและคู่เบส   หรือ  เบสอ่อนและคู่กรด</a:t>
            </a:r>
          </a:p>
          <a:p>
            <a:r>
              <a:rPr lang="en-US" dirty="0">
                <a:latin typeface="TH SarabunPSK" pitchFamily="34" charset="-34"/>
                <a:cs typeface="TH SarabunPSK" pitchFamily="34" charset="-34"/>
              </a:rPr>
              <a:t>A buffer is an aqueous solution consisting of a mixture of a weak acid and its conjugate base or a weak base and its conjugate acid</a:t>
            </a:r>
            <a:r>
              <a:rPr lang="en-US" dirty="0" smtClean="0">
                <a:latin typeface="TH SarabunPSK" pitchFamily="34" charset="-34"/>
                <a:cs typeface="TH SarabunPSK" pitchFamily="34" charset="-34"/>
              </a:rPr>
              <a:t>.</a:t>
            </a:r>
          </a:p>
          <a:p>
            <a:endParaRPr lang="en-US" sz="1600" dirty="0" smtClean="0">
              <a:latin typeface="TH SarabunPSK" pitchFamily="34" charset="-34"/>
              <a:cs typeface="TH SarabunPSK" pitchFamily="34" charset="-34"/>
            </a:endParaRPr>
          </a:p>
          <a:p>
            <a:pPr marL="457200" indent="-457200">
              <a:buFont typeface="Wingdings" pitchFamily="2" charset="2"/>
              <a:buChar char="Ø"/>
            </a:pPr>
            <a:r>
              <a:rPr lang="th-TH" dirty="0" smtClean="0">
                <a:latin typeface="TH SarabunPSK" pitchFamily="34" charset="-34"/>
                <a:cs typeface="TH SarabunPSK" pitchFamily="34" charset="-34"/>
              </a:rPr>
              <a:t>การเติมกรดแก่ หรือ เบสแก่ </a:t>
            </a:r>
            <a:r>
              <a:rPr lang="th-TH" dirty="0">
                <a:latin typeface="TH SarabunPSK" pitchFamily="34" charset="-34"/>
                <a:cs typeface="TH SarabunPSK" pitchFamily="34" charset="-34"/>
              </a:rPr>
              <a:t>(ปริมาณเล็กน้อย</a:t>
            </a:r>
            <a:r>
              <a:rPr lang="th-TH" dirty="0" smtClean="0">
                <a:latin typeface="TH SarabunPSK" pitchFamily="34" charset="-34"/>
                <a:cs typeface="TH SarabunPSK" pitchFamily="34" charset="-34"/>
              </a:rPr>
              <a:t>) ลงไปในสารละลายบัฟเฟอร์ ค่า </a:t>
            </a:r>
            <a:r>
              <a:rPr lang="en-US" dirty="0" smtClean="0">
                <a:latin typeface="TH SarabunPSK" pitchFamily="34" charset="-34"/>
                <a:cs typeface="TH SarabunPSK" pitchFamily="34" charset="-34"/>
              </a:rPr>
              <a:t>pH </a:t>
            </a:r>
            <a:r>
              <a:rPr lang="th-TH" dirty="0" smtClean="0">
                <a:latin typeface="TH SarabunPSK" pitchFamily="34" charset="-34"/>
                <a:cs typeface="TH SarabunPSK" pitchFamily="34" charset="-34"/>
              </a:rPr>
              <a:t>จะเปลี่ยนแปลงน้อยมาก ดังนั้นบัฟเฟอร์จึงมีคุณสมบัติในการรักษา </a:t>
            </a:r>
            <a:r>
              <a:rPr lang="en-US" dirty="0" smtClean="0">
                <a:latin typeface="TH SarabunPSK" pitchFamily="34" charset="-34"/>
                <a:cs typeface="TH SarabunPSK" pitchFamily="34" charset="-34"/>
              </a:rPr>
              <a:t>pH</a:t>
            </a:r>
          </a:p>
          <a:p>
            <a:endParaRPr lang="en-US" dirty="0">
              <a:latin typeface="TH SarabunPSK" pitchFamily="34" charset="-34"/>
              <a:cs typeface="TH SarabunPSK" pitchFamily="34" charset="-34"/>
            </a:endParaRPr>
          </a:p>
        </p:txBody>
      </p:sp>
      <p:sp>
        <p:nvSpPr>
          <p:cNvPr id="4" name="TextBox 3"/>
          <p:cNvSpPr txBox="1"/>
          <p:nvPr/>
        </p:nvSpPr>
        <p:spPr>
          <a:xfrm>
            <a:off x="232792" y="4362075"/>
            <a:ext cx="8714822" cy="523220"/>
          </a:xfrm>
          <a:prstGeom prst="rect">
            <a:avLst/>
          </a:prstGeom>
          <a:solidFill>
            <a:schemeClr val="accent2"/>
          </a:solidFill>
        </p:spPr>
        <p:txBody>
          <a:bodyPr wrap="square" rtlCol="0">
            <a:spAutoFit/>
          </a:bodyPr>
          <a:lstStyle/>
          <a:p>
            <a:r>
              <a:rPr lang="th-TH" b="1" dirty="0" smtClean="0">
                <a:latin typeface="TH SarabunPSK" pitchFamily="34" charset="-34"/>
                <a:cs typeface="TH SarabunPSK" pitchFamily="34" charset="-34"/>
              </a:rPr>
              <a:t>บัฟเฟอร์สามารถรักษา ค่า </a:t>
            </a:r>
            <a:r>
              <a:rPr lang="en-US" b="1" dirty="0" smtClean="0">
                <a:latin typeface="TH SarabunPSK" pitchFamily="34" charset="-34"/>
                <a:cs typeface="TH SarabunPSK" pitchFamily="34" charset="-34"/>
              </a:rPr>
              <a:t>pH </a:t>
            </a:r>
            <a:r>
              <a:rPr lang="th-TH" b="1" dirty="0" smtClean="0">
                <a:latin typeface="TH SarabunPSK" pitchFamily="34" charset="-34"/>
                <a:cs typeface="TH SarabunPSK" pitchFamily="34" charset="-34"/>
              </a:rPr>
              <a:t>ได้ เนื่องจากมีการรักษาสมดุลของ กรดและคู่เบส</a:t>
            </a:r>
            <a:endParaRPr lang="th-TH" b="1" dirty="0">
              <a:latin typeface="TH SarabunPSK" pitchFamily="34" charset="-34"/>
              <a:cs typeface="TH SarabunPSK" pitchFamily="34" charset="-34"/>
            </a:endParaRPr>
          </a:p>
        </p:txBody>
      </p:sp>
      <p:sp>
        <p:nvSpPr>
          <p:cNvPr id="20" name="TextBox 19"/>
          <p:cNvSpPr txBox="1"/>
          <p:nvPr/>
        </p:nvSpPr>
        <p:spPr>
          <a:xfrm>
            <a:off x="2555776" y="5085184"/>
            <a:ext cx="3094117"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HA            H</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A</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21" name="Picture 9" descr="http://upload.wikimedia.org/wikipedia/commons/thumb/9/96/Equilibrium.svg/150px-Equilibrium.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428" y="5313416"/>
            <a:ext cx="725334" cy="37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3138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101</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32793" y="173589"/>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3.5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บัฟเฟอร์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Buffer</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(ต่อ)</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211" y="185464"/>
            <a:ext cx="1339403" cy="107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9628" y="2092791"/>
            <a:ext cx="8425409" cy="1815882"/>
          </a:xfrm>
          <a:prstGeom prst="rect">
            <a:avLst/>
          </a:prstGeom>
        </p:spPr>
        <p:txBody>
          <a:bodyPr wrap="square">
            <a:spAutoFit/>
          </a:bodyPr>
          <a:lstStyle/>
          <a:p>
            <a:pPr marL="514350" indent="-514350">
              <a:buFont typeface="Wingdings" pitchFamily="2" charset="2"/>
              <a:buChar char="Ø"/>
            </a:pPr>
            <a:r>
              <a:rPr lang="th-TH" dirty="0">
                <a:latin typeface="TH SarabunPSK" pitchFamily="34" charset="-34"/>
                <a:cs typeface="TH SarabunPSK" pitchFamily="34" charset="-34"/>
              </a:rPr>
              <a:t>สารละลายบัฟเฟอร์จึงนิยมใช้ในการทดลองทางชีวเคมี เพื่อควบคุมสภาวะ</a:t>
            </a:r>
            <a:r>
              <a:rPr lang="th-TH" dirty="0" smtClean="0">
                <a:latin typeface="TH SarabunPSK" pitchFamily="34" charset="-34"/>
                <a:cs typeface="TH SarabunPSK" pitchFamily="34" charset="-34"/>
              </a:rPr>
              <a:t>กรดเบสของการทดลอง  </a:t>
            </a:r>
            <a:r>
              <a:rPr lang="th-TH" dirty="0">
                <a:latin typeface="TH SarabunPSK" pitchFamily="34" charset="-34"/>
                <a:cs typeface="TH SarabunPSK" pitchFamily="34" charset="-34"/>
              </a:rPr>
              <a:t>เช่น การสกัดและวิเคราะห์แอคติวิตีของเอนไซม์  การเร่งปฏิกิริยาด้วย</a:t>
            </a:r>
            <a:r>
              <a:rPr lang="th-TH" dirty="0" smtClean="0">
                <a:latin typeface="TH SarabunPSK" pitchFamily="34" charset="-34"/>
                <a:cs typeface="TH SarabunPSK" pitchFamily="34" charset="-34"/>
              </a:rPr>
              <a:t>เอนไซม์  และยังใช้ในกระบวนการผลิตทางชีวภาพระดับอุตสาหกรรม</a:t>
            </a:r>
          </a:p>
          <a:p>
            <a:endParaRPr lang="th-TH" dirty="0">
              <a:latin typeface="TH SarabunPSK" pitchFamily="34" charset="-34"/>
              <a:cs typeface="TH SarabunPSK" pitchFamily="34" charset="-34"/>
            </a:endParaRPr>
          </a:p>
        </p:txBody>
      </p:sp>
      <p:sp>
        <p:nvSpPr>
          <p:cNvPr id="6" name="TextBox 5"/>
          <p:cNvSpPr txBox="1"/>
          <p:nvPr/>
        </p:nvSpPr>
        <p:spPr>
          <a:xfrm>
            <a:off x="345999" y="1511206"/>
            <a:ext cx="2672526" cy="584775"/>
          </a:xfrm>
          <a:prstGeom prst="rect">
            <a:avLst/>
          </a:prstGeom>
          <a:noFill/>
        </p:spPr>
        <p:txBody>
          <a:bodyPr wrap="none" rtlCol="0">
            <a:spAutoFit/>
          </a:bodyPr>
          <a:lstStyle/>
          <a:p>
            <a:r>
              <a:rPr lang="th-TH" sz="3200" b="1" dirty="0" smtClean="0">
                <a:latin typeface="TH SarabunPSK" pitchFamily="34" charset="-34"/>
                <a:cs typeface="TH SarabunPSK" pitchFamily="34" charset="-34"/>
              </a:rPr>
              <a:t>ประโยชน์ของบัฟเฟอร์</a:t>
            </a:r>
            <a:endParaRPr lang="th-TH" sz="3200" b="1" dirty="0">
              <a:latin typeface="TH SarabunPSK" pitchFamily="34" charset="-34"/>
              <a:cs typeface="TH SarabunPSK" pitchFamily="34" charset="-34"/>
            </a:endParaRPr>
          </a:p>
        </p:txBody>
      </p:sp>
      <p:graphicFrame>
        <p:nvGraphicFramePr>
          <p:cNvPr id="2" name="Table 1"/>
          <p:cNvGraphicFramePr>
            <a:graphicFrameLocks noGrp="1"/>
          </p:cNvGraphicFramePr>
          <p:nvPr>
            <p:extLst>
              <p:ext uri="{D42A27DB-BD31-4B8C-83A1-F6EECF244321}">
                <p14:modId xmlns:p14="http://schemas.microsoft.com/office/powerpoint/2010/main" val="3147680471"/>
              </p:ext>
            </p:extLst>
          </p:nvPr>
        </p:nvGraphicFramePr>
        <p:xfrm>
          <a:off x="1655930" y="3908673"/>
          <a:ext cx="5760639" cy="2438400"/>
        </p:xfrm>
        <a:graphic>
          <a:graphicData uri="http://schemas.openxmlformats.org/drawingml/2006/table">
            <a:tbl>
              <a:tblPr>
                <a:tableStyleId>{775DCB02-9BB8-47FD-8907-85C794F793BA}</a:tableStyleId>
              </a:tblPr>
              <a:tblGrid>
                <a:gridCol w="1920213"/>
                <a:gridCol w="1920213"/>
                <a:gridCol w="1920213"/>
              </a:tblGrid>
              <a:tr h="0">
                <a:tc>
                  <a:txBody>
                    <a:bodyPr/>
                    <a:lstStyle/>
                    <a:p>
                      <a:pPr algn="ctr"/>
                      <a:r>
                        <a:rPr lang="en-US" sz="2400" b="1" dirty="0">
                          <a:latin typeface="TH SarabunPSK" pitchFamily="34" charset="-34"/>
                          <a:cs typeface="TH SarabunPSK" pitchFamily="34" charset="-34"/>
                        </a:rPr>
                        <a:t>Buffering agent</a:t>
                      </a:r>
                    </a:p>
                  </a:txBody>
                  <a:tcPr anchor="ctr"/>
                </a:tc>
                <a:tc>
                  <a:txBody>
                    <a:bodyPr/>
                    <a:lstStyle/>
                    <a:p>
                      <a:pPr algn="ctr"/>
                      <a:r>
                        <a:rPr lang="en-US" sz="2400" b="1" dirty="0" err="1">
                          <a:latin typeface="TH SarabunPSK" pitchFamily="34" charset="-34"/>
                          <a:cs typeface="TH SarabunPSK" pitchFamily="34" charset="-34"/>
                        </a:rPr>
                        <a:t>pK</a:t>
                      </a:r>
                      <a:r>
                        <a:rPr lang="en-US" sz="2400" b="1" baseline="-25000" dirty="0" err="1">
                          <a:latin typeface="TH SarabunPSK" pitchFamily="34" charset="-34"/>
                          <a:cs typeface="TH SarabunPSK" pitchFamily="34" charset="-34"/>
                        </a:rPr>
                        <a:t>a</a:t>
                      </a:r>
                      <a:endParaRPr lang="en-US" sz="2400" b="1" dirty="0">
                        <a:latin typeface="TH SarabunPSK" pitchFamily="34" charset="-34"/>
                        <a:cs typeface="TH SarabunPSK" pitchFamily="34" charset="-34"/>
                      </a:endParaRPr>
                    </a:p>
                  </a:txBody>
                  <a:tcPr anchor="ctr"/>
                </a:tc>
                <a:tc>
                  <a:txBody>
                    <a:bodyPr/>
                    <a:lstStyle/>
                    <a:p>
                      <a:pPr algn="ctr"/>
                      <a:r>
                        <a:rPr lang="en-US" sz="2400" b="1" dirty="0">
                          <a:latin typeface="TH SarabunPSK" pitchFamily="34" charset="-34"/>
                          <a:cs typeface="TH SarabunPSK" pitchFamily="34" charset="-34"/>
                        </a:rPr>
                        <a:t>useful pH range</a:t>
                      </a:r>
                    </a:p>
                  </a:txBody>
                  <a:tcPr anchor="ctr"/>
                </a:tc>
              </a:tr>
              <a:tr h="0">
                <a:tc>
                  <a:txBody>
                    <a:bodyPr/>
                    <a:lstStyle/>
                    <a:p>
                      <a:r>
                        <a:rPr lang="en-US" sz="2000" b="1" dirty="0" smtClean="0">
                          <a:effectLst>
                            <a:outerShdw blurRad="38100" dist="38100" dir="2700000" algn="tl">
                              <a:srgbClr val="000000">
                                <a:alpha val="43137"/>
                              </a:srgbClr>
                            </a:outerShdw>
                          </a:effectLst>
                          <a:latin typeface="TH SarabunPSK" pitchFamily="34" charset="-34"/>
                          <a:cs typeface="TH SarabunPSK" pitchFamily="34" charset="-34"/>
                        </a:rPr>
                        <a:t>Citric acid</a:t>
                      </a:r>
                      <a:endParaRPr lang="th-TH" sz="2000" b="1" dirty="0">
                        <a:effectLst>
                          <a:outerShdw blurRad="38100" dist="38100" dir="2700000" algn="tl">
                            <a:srgbClr val="000000">
                              <a:alpha val="43137"/>
                            </a:srgbClr>
                          </a:outerShdw>
                        </a:effectLst>
                        <a:latin typeface="TH SarabunPSK" pitchFamily="34" charset="-34"/>
                        <a:cs typeface="TH SarabunPSK" pitchFamily="34" charset="-34"/>
                      </a:endParaRPr>
                    </a:p>
                  </a:txBody>
                  <a:tcPr anchor="ctr"/>
                </a:tc>
                <a:tc>
                  <a:txBody>
                    <a:bodyPr/>
                    <a:lstStyle/>
                    <a:p>
                      <a:pPr algn="ctr"/>
                      <a:r>
                        <a:rPr lang="th-TH" sz="2000" b="1" dirty="0">
                          <a:latin typeface="TH SarabunPSK" pitchFamily="34" charset="-34"/>
                          <a:cs typeface="TH SarabunPSK" pitchFamily="34" charset="-34"/>
                        </a:rPr>
                        <a:t>3.13, 4.76, 6.40</a:t>
                      </a:r>
                    </a:p>
                  </a:txBody>
                  <a:tcPr anchor="ctr"/>
                </a:tc>
                <a:tc>
                  <a:txBody>
                    <a:bodyPr/>
                    <a:lstStyle/>
                    <a:p>
                      <a:pPr algn="ctr"/>
                      <a:r>
                        <a:rPr lang="th-TH" sz="2000" b="1">
                          <a:latin typeface="TH SarabunPSK" pitchFamily="34" charset="-34"/>
                          <a:cs typeface="TH SarabunPSK" pitchFamily="34" charset="-34"/>
                        </a:rPr>
                        <a:t>2.1 - 7.4</a:t>
                      </a:r>
                    </a:p>
                  </a:txBody>
                  <a:tcPr anchor="ctr"/>
                </a:tc>
              </a:tr>
              <a:tr h="0">
                <a:tc>
                  <a:txBody>
                    <a:bodyPr/>
                    <a:lstStyle/>
                    <a:p>
                      <a:r>
                        <a:rPr lang="en-US" sz="2000" b="1" dirty="0" smtClean="0">
                          <a:effectLst>
                            <a:outerShdw blurRad="38100" dist="38100" dir="2700000" algn="tl">
                              <a:srgbClr val="000000">
                                <a:alpha val="43137"/>
                              </a:srgbClr>
                            </a:outerShdw>
                          </a:effectLst>
                          <a:latin typeface="TH SarabunPSK" pitchFamily="34" charset="-34"/>
                          <a:cs typeface="TH SarabunPSK" pitchFamily="34" charset="-34"/>
                        </a:rPr>
                        <a:t>Acetic acid</a:t>
                      </a:r>
                      <a:endParaRPr lang="th-TH" sz="2000" b="1" dirty="0">
                        <a:effectLst>
                          <a:outerShdw blurRad="38100" dist="38100" dir="2700000" algn="tl">
                            <a:srgbClr val="000000">
                              <a:alpha val="43137"/>
                            </a:srgbClr>
                          </a:outerShdw>
                        </a:effectLst>
                        <a:latin typeface="TH SarabunPSK" pitchFamily="34" charset="-34"/>
                        <a:cs typeface="TH SarabunPSK" pitchFamily="34" charset="-34"/>
                      </a:endParaRPr>
                    </a:p>
                  </a:txBody>
                  <a:tcPr anchor="ctr"/>
                </a:tc>
                <a:tc>
                  <a:txBody>
                    <a:bodyPr/>
                    <a:lstStyle/>
                    <a:p>
                      <a:pPr algn="ctr"/>
                      <a:r>
                        <a:rPr lang="th-TH" sz="2000" b="1" dirty="0">
                          <a:latin typeface="TH SarabunPSK" pitchFamily="34" charset="-34"/>
                          <a:cs typeface="TH SarabunPSK" pitchFamily="34" charset="-34"/>
                        </a:rPr>
                        <a:t>4.8</a:t>
                      </a:r>
                    </a:p>
                  </a:txBody>
                  <a:tcPr anchor="ctr"/>
                </a:tc>
                <a:tc>
                  <a:txBody>
                    <a:bodyPr/>
                    <a:lstStyle/>
                    <a:p>
                      <a:pPr algn="ctr"/>
                      <a:r>
                        <a:rPr lang="th-TH" sz="2000" b="1" dirty="0">
                          <a:latin typeface="TH SarabunPSK" pitchFamily="34" charset="-34"/>
                          <a:cs typeface="TH SarabunPSK" pitchFamily="34" charset="-34"/>
                        </a:rPr>
                        <a:t>3.8 - 5.8</a:t>
                      </a:r>
                    </a:p>
                  </a:txBody>
                  <a:tcPr anchor="ctr"/>
                </a:tc>
              </a:tr>
              <a:tr h="0">
                <a:tc>
                  <a:txBody>
                    <a:bodyPr/>
                    <a:lstStyle/>
                    <a:p>
                      <a:r>
                        <a:rPr lang="en-US" sz="2000" b="1" dirty="0" smtClean="0">
                          <a:effectLst>
                            <a:outerShdw blurRad="38100" dist="38100" dir="2700000" algn="tl">
                              <a:srgbClr val="000000">
                                <a:alpha val="43137"/>
                              </a:srgbClr>
                            </a:outerShdw>
                          </a:effectLst>
                          <a:latin typeface="TH SarabunPSK" pitchFamily="34" charset="-34"/>
                          <a:cs typeface="TH SarabunPSK" pitchFamily="34" charset="-34"/>
                        </a:rPr>
                        <a:t>K</a:t>
                      </a:r>
                      <a:r>
                        <a:rPr lang="en-US" sz="2000" b="1" baseline="-25000" dirty="0" smtClean="0">
                          <a:effectLst>
                            <a:outerShdw blurRad="38100" dist="38100" dir="2700000" algn="tl">
                              <a:srgbClr val="000000">
                                <a:alpha val="43137"/>
                              </a:srgbClr>
                            </a:outerShdw>
                          </a:effectLst>
                          <a:latin typeface="TH SarabunPSK" pitchFamily="34" charset="-34"/>
                          <a:cs typeface="TH SarabunPSK" pitchFamily="34" charset="-34"/>
                        </a:rPr>
                        <a:t>2</a:t>
                      </a:r>
                      <a:r>
                        <a:rPr lang="en-US" sz="2000" b="1" dirty="0" smtClean="0">
                          <a:effectLst>
                            <a:outerShdw blurRad="38100" dist="38100" dir="2700000" algn="tl">
                              <a:srgbClr val="000000">
                                <a:alpha val="43137"/>
                              </a:srgbClr>
                            </a:outerShdw>
                          </a:effectLst>
                          <a:latin typeface="TH SarabunPSK" pitchFamily="34" charset="-34"/>
                          <a:cs typeface="TH SarabunPSK" pitchFamily="34" charset="-34"/>
                        </a:rPr>
                        <a:t>HPO</a:t>
                      </a:r>
                      <a:r>
                        <a:rPr lang="en-US" sz="2000" b="1" baseline="-25000" dirty="0" smtClean="0">
                          <a:effectLst>
                            <a:outerShdw blurRad="38100" dist="38100" dir="2700000" algn="tl">
                              <a:srgbClr val="000000">
                                <a:alpha val="43137"/>
                              </a:srgbClr>
                            </a:outerShdw>
                          </a:effectLst>
                          <a:latin typeface="TH SarabunPSK" pitchFamily="34" charset="-34"/>
                          <a:cs typeface="TH SarabunPSK" pitchFamily="34" charset="-34"/>
                        </a:rPr>
                        <a:t>4</a:t>
                      </a:r>
                      <a:endParaRPr lang="th-TH" sz="2000" b="1" dirty="0">
                        <a:effectLst>
                          <a:outerShdw blurRad="38100" dist="38100" dir="2700000" algn="tl">
                            <a:srgbClr val="000000">
                              <a:alpha val="43137"/>
                            </a:srgbClr>
                          </a:outerShdw>
                        </a:effectLst>
                        <a:latin typeface="TH SarabunPSK" pitchFamily="34" charset="-34"/>
                        <a:cs typeface="TH SarabunPSK" pitchFamily="34" charset="-34"/>
                      </a:endParaRPr>
                    </a:p>
                  </a:txBody>
                  <a:tcPr anchor="ctr"/>
                </a:tc>
                <a:tc>
                  <a:txBody>
                    <a:bodyPr/>
                    <a:lstStyle/>
                    <a:p>
                      <a:pPr algn="ctr"/>
                      <a:r>
                        <a:rPr lang="th-TH" sz="2000" b="1">
                          <a:latin typeface="TH SarabunPSK" pitchFamily="34" charset="-34"/>
                          <a:cs typeface="TH SarabunPSK" pitchFamily="34" charset="-34"/>
                        </a:rPr>
                        <a:t>7.2</a:t>
                      </a:r>
                    </a:p>
                  </a:txBody>
                  <a:tcPr anchor="ctr"/>
                </a:tc>
                <a:tc>
                  <a:txBody>
                    <a:bodyPr/>
                    <a:lstStyle/>
                    <a:p>
                      <a:pPr algn="ctr"/>
                      <a:r>
                        <a:rPr lang="th-TH" sz="2000" b="1" dirty="0">
                          <a:latin typeface="TH SarabunPSK" pitchFamily="34" charset="-34"/>
                          <a:cs typeface="TH SarabunPSK" pitchFamily="34" charset="-34"/>
                        </a:rPr>
                        <a:t>6.2 - 8.2</a:t>
                      </a:r>
                    </a:p>
                  </a:txBody>
                  <a:tcPr anchor="ctr"/>
                </a:tc>
              </a:tr>
              <a:tr h="0">
                <a:tc>
                  <a:txBody>
                    <a:bodyPr/>
                    <a:lstStyle/>
                    <a:p>
                      <a:r>
                        <a:rPr lang="en-US" sz="2000" b="1" dirty="0" err="1" smtClean="0">
                          <a:effectLst>
                            <a:outerShdw blurRad="38100" dist="38100" dir="2700000" algn="tl">
                              <a:srgbClr val="000000">
                                <a:alpha val="43137"/>
                              </a:srgbClr>
                            </a:outerShdw>
                          </a:effectLst>
                          <a:latin typeface="TH SarabunPSK" pitchFamily="34" charset="-34"/>
                          <a:cs typeface="TH SarabunPSK" pitchFamily="34" charset="-34"/>
                        </a:rPr>
                        <a:t>Tris</a:t>
                      </a:r>
                      <a:endParaRPr lang="th-TH" sz="2000" b="1" dirty="0">
                        <a:effectLst>
                          <a:outerShdw blurRad="38100" dist="38100" dir="2700000" algn="tl">
                            <a:srgbClr val="000000">
                              <a:alpha val="43137"/>
                            </a:srgbClr>
                          </a:outerShdw>
                        </a:effectLst>
                        <a:latin typeface="TH SarabunPSK" pitchFamily="34" charset="-34"/>
                        <a:cs typeface="TH SarabunPSK" pitchFamily="34" charset="-34"/>
                      </a:endParaRPr>
                    </a:p>
                  </a:txBody>
                  <a:tcPr anchor="ctr"/>
                </a:tc>
                <a:tc>
                  <a:txBody>
                    <a:bodyPr/>
                    <a:lstStyle/>
                    <a:p>
                      <a:pPr algn="ctr"/>
                      <a:r>
                        <a:rPr lang="en-US" sz="2000" b="1" dirty="0" smtClean="0">
                          <a:latin typeface="TH SarabunPSK" pitchFamily="34" charset="-34"/>
                          <a:cs typeface="TH SarabunPSK" pitchFamily="34" charset="-34"/>
                        </a:rPr>
                        <a:t>8.07</a:t>
                      </a:r>
                      <a:endParaRPr lang="th-TH" sz="2000" b="1" dirty="0">
                        <a:latin typeface="TH SarabunPSK" pitchFamily="34" charset="-34"/>
                        <a:cs typeface="TH SarabunPSK" pitchFamily="34" charset="-34"/>
                      </a:endParaRPr>
                    </a:p>
                  </a:txBody>
                  <a:tcPr anchor="ctr"/>
                </a:tc>
                <a:tc>
                  <a:txBody>
                    <a:bodyPr/>
                    <a:lstStyle/>
                    <a:p>
                      <a:pPr algn="ctr"/>
                      <a:r>
                        <a:rPr lang="en-US" sz="2000" b="1" dirty="0" smtClean="0">
                          <a:latin typeface="TH SarabunPSK" pitchFamily="34" charset="-34"/>
                          <a:cs typeface="TH SarabunPSK" pitchFamily="34" charset="-34"/>
                        </a:rPr>
                        <a:t>7.1-9.0</a:t>
                      </a:r>
                      <a:endParaRPr lang="th-TH" sz="2000" b="1" dirty="0">
                        <a:latin typeface="TH SarabunPSK" pitchFamily="34" charset="-34"/>
                        <a:cs typeface="TH SarabunPSK" pitchFamily="34" charset="-34"/>
                      </a:endParaRPr>
                    </a:p>
                  </a:txBody>
                  <a:tcPr anchor="ctr"/>
                </a:tc>
              </a:tr>
              <a:tr h="0">
                <a:tc>
                  <a:txBody>
                    <a:bodyPr/>
                    <a:lstStyle/>
                    <a:p>
                      <a:r>
                        <a:rPr lang="en-US" sz="2000" b="1" dirty="0" smtClean="0">
                          <a:effectLst>
                            <a:outerShdw blurRad="38100" dist="38100" dir="2700000" algn="tl">
                              <a:srgbClr val="000000">
                                <a:alpha val="43137"/>
                              </a:srgbClr>
                            </a:outerShdw>
                          </a:effectLst>
                          <a:latin typeface="TH SarabunPSK" pitchFamily="34" charset="-34"/>
                          <a:cs typeface="TH SarabunPSK" pitchFamily="34" charset="-34"/>
                        </a:rPr>
                        <a:t>Borate</a:t>
                      </a:r>
                      <a:endParaRPr lang="th-TH" sz="2000" b="1" dirty="0">
                        <a:effectLst>
                          <a:outerShdw blurRad="38100" dist="38100" dir="2700000" algn="tl">
                            <a:srgbClr val="000000">
                              <a:alpha val="43137"/>
                            </a:srgbClr>
                          </a:outerShdw>
                        </a:effectLst>
                        <a:latin typeface="TH SarabunPSK" pitchFamily="34" charset="-34"/>
                        <a:cs typeface="TH SarabunPSK" pitchFamily="34" charset="-34"/>
                      </a:endParaRPr>
                    </a:p>
                  </a:txBody>
                  <a:tcPr anchor="ctr"/>
                </a:tc>
                <a:tc>
                  <a:txBody>
                    <a:bodyPr/>
                    <a:lstStyle/>
                    <a:p>
                      <a:pPr algn="ctr"/>
                      <a:r>
                        <a:rPr lang="th-TH" sz="2000" b="1">
                          <a:latin typeface="TH SarabunPSK" pitchFamily="34" charset="-34"/>
                          <a:cs typeface="TH SarabunPSK" pitchFamily="34" charset="-34"/>
                        </a:rPr>
                        <a:t>9.24</a:t>
                      </a:r>
                    </a:p>
                  </a:txBody>
                  <a:tcPr anchor="ctr"/>
                </a:tc>
                <a:tc>
                  <a:txBody>
                    <a:bodyPr/>
                    <a:lstStyle/>
                    <a:p>
                      <a:pPr algn="ctr"/>
                      <a:r>
                        <a:rPr lang="th-TH" sz="2000" b="1" dirty="0">
                          <a:latin typeface="TH SarabunPSK" pitchFamily="34" charset="-34"/>
                          <a:cs typeface="TH SarabunPSK" pitchFamily="34" charset="-34"/>
                        </a:rPr>
                        <a:t>8.25 - 10.25</a:t>
                      </a:r>
                    </a:p>
                  </a:txBody>
                  <a:tcPr anchor="ctr"/>
                </a:tc>
              </a:tr>
            </a:tbl>
          </a:graphicData>
        </a:graphic>
      </p:graphicFrame>
      <p:sp>
        <p:nvSpPr>
          <p:cNvPr id="8" name="TextBox 7"/>
          <p:cNvSpPr txBox="1"/>
          <p:nvPr/>
        </p:nvSpPr>
        <p:spPr>
          <a:xfrm>
            <a:off x="1565876" y="3514852"/>
            <a:ext cx="3312125"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ตัวอย่างระบบบัฟเฟอร์ที่นิยมใช้ในการทดลอง</a:t>
            </a:r>
            <a:endParaRPr lang="th-TH" sz="2000" b="1" dirty="0">
              <a:latin typeface="TH SarabunPSK" pitchFamily="34" charset="-34"/>
              <a:cs typeface="TH SarabunPSK" pitchFamily="34" charset="-34"/>
            </a:endParaRPr>
          </a:p>
        </p:txBody>
      </p:sp>
    </p:spTree>
    <p:extLst>
      <p:ext uri="{BB962C8B-B14F-4D97-AF65-F5344CB8AC3E}">
        <p14:creationId xmlns:p14="http://schemas.microsoft.com/office/powerpoint/2010/main" val="17022102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102</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32793" y="173589"/>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3.5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บัฟเฟอร์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Buffer</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(ต่อ)</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211" y="185464"/>
            <a:ext cx="1339403" cy="107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2793" y="2080915"/>
            <a:ext cx="8714821" cy="1200329"/>
          </a:xfrm>
          <a:prstGeom prst="rect">
            <a:avLst/>
          </a:prstGeom>
        </p:spPr>
        <p:txBody>
          <a:bodyPr wrap="square">
            <a:spAutoFit/>
          </a:bodyPr>
          <a:lstStyle/>
          <a:p>
            <a:pPr marL="514350" indent="-514350">
              <a:buFont typeface="Wingdings" pitchFamily="2" charset="2"/>
              <a:buChar char="Ø"/>
            </a:pPr>
            <a:r>
              <a:rPr lang="th-TH" sz="2400" dirty="0">
                <a:latin typeface="TH SarabunPSK" pitchFamily="34" charset="-34"/>
                <a:cs typeface="TH SarabunPSK" pitchFamily="34" charset="-34"/>
              </a:rPr>
              <a:t>ระบบบัฟเฟอร์</a:t>
            </a:r>
            <a:r>
              <a:rPr lang="th-TH" sz="2400" dirty="0" smtClean="0">
                <a:latin typeface="TH SarabunPSK" pitchFamily="34" charset="-34"/>
                <a:cs typeface="TH SarabunPSK" pitchFamily="34" charset="-34"/>
              </a:rPr>
              <a:t>คาร์บอเนตพบในพลาสมา</a:t>
            </a:r>
            <a:r>
              <a:rPr lang="th-TH" sz="2400" dirty="0">
                <a:latin typeface="TH SarabunPSK" pitchFamily="34" charset="-34"/>
                <a:cs typeface="TH SarabunPSK" pitchFamily="34" charset="-34"/>
              </a:rPr>
              <a:t>ของ</a:t>
            </a:r>
            <a:r>
              <a:rPr lang="th-TH" sz="2400" dirty="0" smtClean="0">
                <a:latin typeface="TH SarabunPSK" pitchFamily="34" charset="-34"/>
                <a:cs typeface="TH SarabunPSK" pitchFamily="34" charset="-34"/>
              </a:rPr>
              <a:t>เลือด ซึ่งทำหน้าที่รักษาค่า </a:t>
            </a:r>
            <a:r>
              <a:rPr lang="en-US" sz="2400" dirty="0" smtClean="0">
                <a:latin typeface="TH SarabunPSK" pitchFamily="34" charset="-34"/>
                <a:cs typeface="TH SarabunPSK" pitchFamily="34" charset="-34"/>
              </a:rPr>
              <a:t>pH </a:t>
            </a:r>
            <a:r>
              <a:rPr lang="th-TH" sz="2400" dirty="0" smtClean="0">
                <a:latin typeface="TH SarabunPSK" pitchFamily="34" charset="-34"/>
                <a:cs typeface="TH SarabunPSK" pitchFamily="34" charset="-34"/>
              </a:rPr>
              <a:t>ให้อยู่ระหว่าง </a:t>
            </a:r>
            <a:r>
              <a:rPr lang="en-US" sz="2400" dirty="0" smtClean="0">
                <a:latin typeface="TH SarabunPSK" pitchFamily="34" charset="-34"/>
                <a:cs typeface="TH SarabunPSK" pitchFamily="34" charset="-34"/>
              </a:rPr>
              <a:t>7.35-7.45</a:t>
            </a:r>
          </a:p>
          <a:p>
            <a:pPr marL="514350" indent="-514350">
              <a:buFont typeface="Wingdings" pitchFamily="2" charset="2"/>
              <a:buChar char="Ø"/>
            </a:pPr>
            <a:r>
              <a:rPr lang="en-US" sz="2400" dirty="0" smtClean="0">
                <a:latin typeface="TH SarabunPSK" pitchFamily="34" charset="-34"/>
                <a:cs typeface="TH SarabunPSK" pitchFamily="34" charset="-34"/>
              </a:rPr>
              <a:t>A </a:t>
            </a:r>
            <a:r>
              <a:rPr lang="en-US" sz="2400" dirty="0">
                <a:latin typeface="TH SarabunPSK" pitchFamily="34" charset="-34"/>
                <a:cs typeface="TH SarabunPSK" pitchFamily="34" charset="-34"/>
              </a:rPr>
              <a:t>buffer of carbonic acid (H</a:t>
            </a:r>
            <a:r>
              <a:rPr lang="en-US" sz="2400" baseline="-25000" dirty="0">
                <a:latin typeface="TH SarabunPSK" pitchFamily="34" charset="-34"/>
                <a:cs typeface="TH SarabunPSK" pitchFamily="34" charset="-34"/>
              </a:rPr>
              <a:t>2</a:t>
            </a:r>
            <a:r>
              <a:rPr lang="en-US" sz="2400" dirty="0">
                <a:latin typeface="TH SarabunPSK" pitchFamily="34" charset="-34"/>
                <a:cs typeface="TH SarabunPSK" pitchFamily="34" charset="-34"/>
              </a:rPr>
              <a:t>CO</a:t>
            </a:r>
            <a:r>
              <a:rPr lang="en-US" sz="2400" baseline="-25000" dirty="0">
                <a:latin typeface="TH SarabunPSK" pitchFamily="34" charset="-34"/>
                <a:cs typeface="TH SarabunPSK" pitchFamily="34" charset="-34"/>
              </a:rPr>
              <a:t>3</a:t>
            </a:r>
            <a:r>
              <a:rPr lang="en-US" sz="2400" dirty="0">
                <a:latin typeface="TH SarabunPSK" pitchFamily="34" charset="-34"/>
                <a:cs typeface="TH SarabunPSK" pitchFamily="34" charset="-34"/>
              </a:rPr>
              <a:t>) and bicarbonate (HCO</a:t>
            </a:r>
            <a:r>
              <a:rPr lang="en-US" sz="2400" baseline="-25000" dirty="0">
                <a:latin typeface="TH SarabunPSK" pitchFamily="34" charset="-34"/>
                <a:cs typeface="TH SarabunPSK" pitchFamily="34" charset="-34"/>
              </a:rPr>
              <a:t>3</a:t>
            </a:r>
            <a:r>
              <a:rPr lang="en-US" sz="2400" baseline="30000" dirty="0">
                <a:latin typeface="TH SarabunPSK" pitchFamily="34" charset="-34"/>
                <a:cs typeface="TH SarabunPSK" pitchFamily="34" charset="-34"/>
              </a:rPr>
              <a:t>−</a:t>
            </a:r>
            <a:r>
              <a:rPr lang="en-US" sz="2400" dirty="0">
                <a:latin typeface="TH SarabunPSK" pitchFamily="34" charset="-34"/>
                <a:cs typeface="TH SarabunPSK" pitchFamily="34" charset="-34"/>
              </a:rPr>
              <a:t>) is present in blood plasma, to maintain a pH between 7.35 and 7.45.</a:t>
            </a:r>
            <a:endParaRPr lang="th-TH" sz="2400" dirty="0">
              <a:latin typeface="TH SarabunPSK" pitchFamily="34" charset="-34"/>
              <a:cs typeface="TH SarabunPSK" pitchFamily="34" charset="-34"/>
            </a:endParaRPr>
          </a:p>
        </p:txBody>
      </p:sp>
      <p:sp>
        <p:nvSpPr>
          <p:cNvPr id="6" name="TextBox 5"/>
          <p:cNvSpPr txBox="1"/>
          <p:nvPr/>
        </p:nvSpPr>
        <p:spPr>
          <a:xfrm>
            <a:off x="359295" y="1496140"/>
            <a:ext cx="2672526" cy="584775"/>
          </a:xfrm>
          <a:prstGeom prst="rect">
            <a:avLst/>
          </a:prstGeom>
          <a:noFill/>
        </p:spPr>
        <p:txBody>
          <a:bodyPr wrap="none" rtlCol="0">
            <a:spAutoFit/>
          </a:bodyPr>
          <a:lstStyle/>
          <a:p>
            <a:r>
              <a:rPr lang="th-TH" sz="3200" b="1" dirty="0" smtClean="0">
                <a:latin typeface="TH SarabunPSK" pitchFamily="34" charset="-34"/>
                <a:cs typeface="TH SarabunPSK" pitchFamily="34" charset="-34"/>
              </a:rPr>
              <a:t>ประโยชน์ของบัฟเฟอร์</a:t>
            </a:r>
            <a:endParaRPr lang="th-TH" sz="3200" b="1" dirty="0">
              <a:latin typeface="TH SarabunPSK" pitchFamily="34" charset="-34"/>
              <a:cs typeface="TH SarabunPSK" pitchFamily="34" charset="-34"/>
            </a:endParaRPr>
          </a:p>
        </p:txBody>
      </p:sp>
      <p:sp>
        <p:nvSpPr>
          <p:cNvPr id="7" name="Rectangle 6"/>
          <p:cNvSpPr/>
          <p:nvPr/>
        </p:nvSpPr>
        <p:spPr>
          <a:xfrm>
            <a:off x="359295" y="4005064"/>
            <a:ext cx="8704931" cy="1569660"/>
          </a:xfrm>
          <a:prstGeom prst="rect">
            <a:avLst/>
          </a:prstGeom>
        </p:spPr>
        <p:txBody>
          <a:bodyPr wrap="square">
            <a:spAutoFit/>
          </a:bodyPr>
          <a:lstStyle/>
          <a:p>
            <a:pPr marL="457200" indent="-457200">
              <a:buFont typeface="Wingdings" pitchFamily="2" charset="2"/>
              <a:buChar char="Ø"/>
            </a:pPr>
            <a:r>
              <a:rPr lang="th-TH" sz="2400" dirty="0" smtClean="0">
                <a:latin typeface="TH SarabunPSK" pitchFamily="34" charset="-34"/>
                <a:cs typeface="TH SarabunPSK" pitchFamily="34" charset="-34"/>
              </a:rPr>
              <a:t>เนื่องสารละลาย</a:t>
            </a:r>
            <a:r>
              <a:rPr lang="th-TH" sz="2400" dirty="0">
                <a:latin typeface="TH SarabunPSK" pitchFamily="34" charset="-34"/>
                <a:cs typeface="TH SarabunPSK" pitchFamily="34" charset="-34"/>
              </a:rPr>
              <a:t>ภายในเซลล์มีระบบบัฟเฟอร์ฟอสเฟต </a:t>
            </a:r>
            <a:r>
              <a:rPr lang="th-TH" sz="2400" dirty="0" smtClean="0">
                <a:latin typeface="TH SarabunPSK" pitchFamily="34" charset="-34"/>
                <a:cs typeface="TH SarabunPSK" pitchFamily="34" charset="-34"/>
              </a:rPr>
              <a:t> ดังนั้นในงานวิจัยทางชีวภาพจึงนิยมใช้ระบบบัฟเฟอร์ฟอสเฟตผสมเกลือโซเดียมคลอไรด์ที่ </a:t>
            </a:r>
            <a:r>
              <a:rPr lang="en-US" sz="2400" dirty="0" smtClean="0">
                <a:latin typeface="TH SarabunPSK" pitchFamily="34" charset="-34"/>
                <a:cs typeface="TH SarabunPSK" pitchFamily="34" charset="-34"/>
              </a:rPr>
              <a:t>pH 7.4</a:t>
            </a:r>
          </a:p>
          <a:p>
            <a:pPr marL="457200" indent="-457200">
              <a:buFont typeface="Wingdings" pitchFamily="2" charset="2"/>
              <a:buChar char="Ø"/>
            </a:pPr>
            <a:r>
              <a:rPr lang="en-US" sz="2400" dirty="0" smtClean="0">
                <a:latin typeface="TH SarabunPSK" pitchFamily="34" charset="-34"/>
                <a:cs typeface="TH SarabunPSK" pitchFamily="34" charset="-34"/>
              </a:rPr>
              <a:t>The </a:t>
            </a:r>
            <a:r>
              <a:rPr lang="en-US" sz="2400" dirty="0">
                <a:latin typeface="TH SarabunPSK" pitchFamily="34" charset="-34"/>
                <a:cs typeface="TH SarabunPSK" pitchFamily="34" charset="-34"/>
              </a:rPr>
              <a:t>majority of biological samples that are used in research are made in buffers, especially phosphate buffered saline (PBS) at pH 7.4</a:t>
            </a:r>
            <a:endParaRPr lang="th-TH" sz="2400" dirty="0">
              <a:latin typeface="TH SarabunPSK" pitchFamily="34" charset="-34"/>
              <a:cs typeface="TH SarabunPSK" pitchFamily="34" charset="-34"/>
            </a:endParaRPr>
          </a:p>
        </p:txBody>
      </p:sp>
      <p:sp>
        <p:nvSpPr>
          <p:cNvPr id="8" name="TextBox 7"/>
          <p:cNvSpPr txBox="1"/>
          <p:nvPr/>
        </p:nvSpPr>
        <p:spPr>
          <a:xfrm>
            <a:off x="2405951" y="3224544"/>
            <a:ext cx="3916457" cy="584775"/>
          </a:xfrm>
          <a:prstGeom prst="rect">
            <a:avLst/>
          </a:prstGeom>
          <a:noFill/>
        </p:spPr>
        <p:txBody>
          <a:bodyPr wrap="none" rtlCol="0">
            <a:spAutoFit/>
          </a:bodyPr>
          <a:lstStyle/>
          <a:p>
            <a:r>
              <a:rPr lang="en-US" sz="3200" b="1" dirty="0" smtClean="0">
                <a:latin typeface="TH SarabunPSK" pitchFamily="34" charset="-34"/>
                <a:cs typeface="TH SarabunPSK" pitchFamily="34" charset="-34"/>
              </a:rPr>
              <a:t>CO</a:t>
            </a:r>
            <a:r>
              <a:rPr lang="en-US" sz="3200" b="1" baseline="-25000" dirty="0">
                <a:latin typeface="TH SarabunPSK" pitchFamily="34" charset="-34"/>
                <a:cs typeface="TH SarabunPSK" pitchFamily="34" charset="-34"/>
              </a:rPr>
              <a:t>2</a:t>
            </a:r>
            <a:r>
              <a:rPr lang="en-US" sz="3200" b="1" dirty="0" smtClean="0">
                <a:latin typeface="TH SarabunPSK" pitchFamily="34" charset="-34"/>
                <a:cs typeface="TH SarabunPSK" pitchFamily="34" charset="-34"/>
              </a:rPr>
              <a:t> + H</a:t>
            </a:r>
            <a:r>
              <a:rPr lang="en-US" sz="3200" b="1" baseline="-25000" dirty="0">
                <a:latin typeface="TH SarabunPSK" pitchFamily="34" charset="-34"/>
                <a:cs typeface="TH SarabunPSK" pitchFamily="34" charset="-34"/>
              </a:rPr>
              <a:t>2</a:t>
            </a:r>
            <a:r>
              <a:rPr lang="en-US" sz="3200" b="1" dirty="0" smtClean="0">
                <a:latin typeface="TH SarabunPSK" pitchFamily="34" charset="-34"/>
                <a:cs typeface="TH SarabunPSK" pitchFamily="34" charset="-34"/>
              </a:rPr>
              <a:t>O         H</a:t>
            </a:r>
            <a:r>
              <a:rPr lang="en-US" sz="3200" b="1" baseline="30000"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 </a:t>
            </a:r>
            <a:r>
              <a:rPr lang="en-US" sz="3200" b="1" dirty="0">
                <a:latin typeface="TH SarabunPSK" pitchFamily="34" charset="-34"/>
                <a:cs typeface="TH SarabunPSK" pitchFamily="34" charset="-34"/>
              </a:rPr>
              <a:t>HCO</a:t>
            </a:r>
            <a:r>
              <a:rPr lang="en-US" sz="3200" b="1" baseline="-25000" dirty="0">
                <a:latin typeface="TH SarabunPSK" pitchFamily="34" charset="-34"/>
                <a:cs typeface="TH SarabunPSK" pitchFamily="34" charset="-34"/>
              </a:rPr>
              <a:t>3</a:t>
            </a:r>
            <a:r>
              <a:rPr lang="en-US" sz="3200" b="1" baseline="30000" dirty="0">
                <a:latin typeface="TH SarabunPSK" pitchFamily="34" charset="-34"/>
                <a:cs typeface="TH SarabunPSK" pitchFamily="34" charset="-34"/>
              </a:rPr>
              <a:t>−</a:t>
            </a:r>
            <a:endParaRPr lang="th-TH" sz="3200" b="1" dirty="0">
              <a:latin typeface="TH SarabunPSK" pitchFamily="34" charset="-34"/>
              <a:cs typeface="TH SarabunPSK" pitchFamily="34" charset="-34"/>
            </a:endParaRPr>
          </a:p>
        </p:txBody>
      </p:sp>
      <p:pic>
        <p:nvPicPr>
          <p:cNvPr id="11" name="Picture 9" descr="http://upload.wikimedia.org/wikipedia/commons/thumb/9/96/Equilibrium.svg/150px-Equilibrium.svg.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9651" y="3449841"/>
            <a:ext cx="601592" cy="315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99792" y="5575568"/>
            <a:ext cx="6696744" cy="584775"/>
          </a:xfrm>
          <a:prstGeom prst="rect">
            <a:avLst/>
          </a:prstGeom>
        </p:spPr>
        <p:txBody>
          <a:bodyPr wrap="square">
            <a:spAutoFit/>
          </a:bodyPr>
          <a:lstStyle/>
          <a:p>
            <a:r>
              <a:rPr lang="pt-BR" sz="3200" b="1" dirty="0" smtClean="0">
                <a:latin typeface="TH SarabunPSK" pitchFamily="34" charset="-34"/>
                <a:cs typeface="TH SarabunPSK" pitchFamily="34" charset="-34"/>
              </a:rPr>
              <a:t>H</a:t>
            </a:r>
            <a:r>
              <a:rPr lang="en-US" sz="3200" b="1" baseline="-25000" dirty="0" smtClean="0">
                <a:latin typeface="TH SarabunPSK" pitchFamily="34" charset="-34"/>
                <a:cs typeface="TH SarabunPSK" pitchFamily="34" charset="-34"/>
              </a:rPr>
              <a:t>2</a:t>
            </a:r>
            <a:r>
              <a:rPr lang="pt-BR" sz="3200" b="1" dirty="0" smtClean="0">
                <a:latin typeface="TH SarabunPSK" pitchFamily="34" charset="-34"/>
                <a:cs typeface="TH SarabunPSK" pitchFamily="34" charset="-34"/>
              </a:rPr>
              <a:t>PO</a:t>
            </a:r>
            <a:r>
              <a:rPr lang="pt-BR" sz="3200" b="1" baseline="-25000" dirty="0" smtClean="0">
                <a:latin typeface="TH SarabunPSK" pitchFamily="34" charset="-34"/>
                <a:cs typeface="TH SarabunPSK" pitchFamily="34" charset="-34"/>
              </a:rPr>
              <a:t>4</a:t>
            </a:r>
            <a:r>
              <a:rPr lang="pt-BR" sz="3200" b="1" baseline="30000" dirty="0" smtClean="0">
                <a:latin typeface="TH SarabunPSK" pitchFamily="34" charset="-34"/>
                <a:cs typeface="TH SarabunPSK" pitchFamily="34" charset="-34"/>
              </a:rPr>
              <a:t>-              </a:t>
            </a:r>
            <a:r>
              <a:rPr lang="pt-BR" sz="3200" b="1" dirty="0" smtClean="0">
                <a:latin typeface="TH SarabunPSK" pitchFamily="34" charset="-34"/>
                <a:cs typeface="TH SarabunPSK" pitchFamily="34" charset="-34"/>
              </a:rPr>
              <a:t>  H</a:t>
            </a:r>
            <a:r>
              <a:rPr lang="pt-BR" sz="3200" b="1" baseline="30000" dirty="0" smtClean="0">
                <a:latin typeface="TH SarabunPSK" pitchFamily="34" charset="-34"/>
                <a:cs typeface="TH SarabunPSK" pitchFamily="34" charset="-34"/>
              </a:rPr>
              <a:t>+</a:t>
            </a:r>
            <a:r>
              <a:rPr lang="pt-BR" sz="3200" b="1" dirty="0">
                <a:latin typeface="TH SarabunPSK" pitchFamily="34" charset="-34"/>
                <a:cs typeface="TH SarabunPSK" pitchFamily="34" charset="-34"/>
              </a:rPr>
              <a:t> </a:t>
            </a:r>
            <a:r>
              <a:rPr lang="pt-BR" sz="3200" b="1" dirty="0" smtClean="0">
                <a:latin typeface="TH SarabunPSK" pitchFamily="34" charset="-34"/>
                <a:cs typeface="TH SarabunPSK" pitchFamily="34" charset="-34"/>
              </a:rPr>
              <a:t> +  HPO</a:t>
            </a:r>
            <a:r>
              <a:rPr lang="pt-BR" sz="3200" b="1" baseline="-25000" dirty="0" smtClean="0">
                <a:latin typeface="TH SarabunPSK" pitchFamily="34" charset="-34"/>
                <a:cs typeface="TH SarabunPSK" pitchFamily="34" charset="-34"/>
              </a:rPr>
              <a:t>4</a:t>
            </a:r>
            <a:r>
              <a:rPr lang="pt-BR" sz="3200" b="1" baseline="30000" dirty="0" smtClean="0">
                <a:latin typeface="TH SarabunPSK" pitchFamily="34" charset="-34"/>
                <a:cs typeface="TH SarabunPSK" pitchFamily="34" charset="-34"/>
              </a:rPr>
              <a:t>2-</a:t>
            </a:r>
            <a:endParaRPr lang="th-TH" sz="3200" b="1" dirty="0">
              <a:latin typeface="TH SarabunPSK" pitchFamily="34" charset="-34"/>
              <a:cs typeface="TH SarabunPSK" pitchFamily="34" charset="-34"/>
            </a:endParaRPr>
          </a:p>
        </p:txBody>
      </p:sp>
      <p:pic>
        <p:nvPicPr>
          <p:cNvPr id="13" name="Picture 9" descr="http://upload.wikimedia.org/wikipedia/commons/thumb/9/96/Equilibrium.svg/150px-Equilibrium.svg.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401" y="5801886"/>
            <a:ext cx="601592" cy="31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159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103</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82701" y="268932"/>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3.6 </a:t>
            </a:r>
            <a:r>
              <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หัวข้อพิเศษ : อินดิเคเตอร์</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224830"/>
            <a:ext cx="1361658" cy="100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7610" y="1372480"/>
            <a:ext cx="2813591"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TH SarabunPSK" pitchFamily="34" charset="-34"/>
                <a:cs typeface="TH SarabunPSK" pitchFamily="34" charset="-34"/>
              </a:rPr>
              <a:t>Acid-Base Indicators</a:t>
            </a:r>
            <a:endParaRPr lang="th-TH" sz="3200" b="1"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7" name="Rectangle 6"/>
          <p:cNvSpPr/>
          <p:nvPr/>
        </p:nvSpPr>
        <p:spPr>
          <a:xfrm>
            <a:off x="298669" y="1928556"/>
            <a:ext cx="8518432" cy="1200329"/>
          </a:xfrm>
          <a:prstGeom prst="rect">
            <a:avLst/>
          </a:prstGeom>
        </p:spPr>
        <p:txBody>
          <a:bodyPr wrap="square">
            <a:spAutoFit/>
          </a:bodyPr>
          <a:lstStyle/>
          <a:p>
            <a:r>
              <a:rPr lang="en-US" sz="2400" dirty="0" smtClean="0">
                <a:latin typeface="TH SarabunPSK" pitchFamily="34" charset="-34"/>
                <a:cs typeface="TH SarabunPSK" pitchFamily="34" charset="-34"/>
              </a:rPr>
              <a:t>	Acid </a:t>
            </a:r>
            <a:r>
              <a:rPr lang="en-US" sz="2400" dirty="0">
                <a:latin typeface="TH SarabunPSK" pitchFamily="34" charset="-34"/>
                <a:cs typeface="TH SarabunPSK" pitchFamily="34" charset="-34"/>
              </a:rPr>
              <a:t>- Base indicators (also known as pH indicators) are substances which change </a:t>
            </a:r>
            <a:r>
              <a:rPr lang="en-US" sz="2400" dirty="0" smtClean="0">
                <a:latin typeface="TH SarabunPSK" pitchFamily="34" charset="-34"/>
                <a:cs typeface="TH SarabunPSK" pitchFamily="34" charset="-34"/>
              </a:rPr>
              <a:t>color </a:t>
            </a:r>
            <a:r>
              <a:rPr lang="en-US" sz="2400" dirty="0">
                <a:latin typeface="TH SarabunPSK" pitchFamily="34" charset="-34"/>
                <a:cs typeface="TH SarabunPSK" pitchFamily="34" charset="-34"/>
              </a:rPr>
              <a:t>with </a:t>
            </a:r>
            <a:r>
              <a:rPr lang="en-US" sz="2400" dirty="0" err="1">
                <a:latin typeface="TH SarabunPSK" pitchFamily="34" charset="-34"/>
                <a:cs typeface="TH SarabunPSK" pitchFamily="34" charset="-34"/>
              </a:rPr>
              <a:t>pH.</a:t>
            </a:r>
            <a:r>
              <a:rPr lang="en-US" sz="2400" dirty="0">
                <a:latin typeface="TH SarabunPSK" pitchFamily="34" charset="-34"/>
                <a:cs typeface="TH SarabunPSK" pitchFamily="34" charset="-34"/>
              </a:rPr>
              <a:t> They are usually weak acids or bases, which when dissolved in water dissociate slightly and form ions.</a:t>
            </a:r>
          </a:p>
        </p:txBody>
      </p:sp>
      <p:sp>
        <p:nvSpPr>
          <p:cNvPr id="9" name="TextBox 8"/>
          <p:cNvSpPr txBox="1"/>
          <p:nvPr/>
        </p:nvSpPr>
        <p:spPr>
          <a:xfrm>
            <a:off x="2230966" y="3284984"/>
            <a:ext cx="4653838" cy="646331"/>
          </a:xfrm>
          <a:prstGeom prst="rect">
            <a:avLst/>
          </a:prstGeom>
          <a:noFill/>
        </p:spPr>
        <p:txBody>
          <a:bodyPr wrap="none" rtlCol="0">
            <a:spAutoFit/>
          </a:bodyPr>
          <a:lstStyle/>
          <a:p>
            <a:r>
              <a:rPr lang="en-US" sz="3600" b="1" dirty="0" err="1" smtClean="0">
                <a:latin typeface="TH SarabunPSK" pitchFamily="34" charset="-34"/>
                <a:cs typeface="TH SarabunPSK" pitchFamily="34" charset="-34"/>
              </a:rPr>
              <a:t>HIn</a:t>
            </a:r>
            <a:r>
              <a:rPr lang="en-US" sz="3600" b="1" dirty="0" smtClean="0">
                <a:latin typeface="TH SarabunPSK" pitchFamily="34" charset="-34"/>
                <a:cs typeface="TH SarabunPSK" pitchFamily="34" charset="-34"/>
              </a:rPr>
              <a:t>  + H</a:t>
            </a:r>
            <a:r>
              <a:rPr lang="en-US" sz="3600" b="1" baseline="-25000" dirty="0" smtClean="0">
                <a:latin typeface="TH SarabunPSK" pitchFamily="34" charset="-34"/>
                <a:cs typeface="TH SarabunPSK" pitchFamily="34" charset="-34"/>
              </a:rPr>
              <a:t>2</a:t>
            </a:r>
            <a:r>
              <a:rPr lang="en-US" sz="3600" b="1" dirty="0" smtClean="0">
                <a:latin typeface="TH SarabunPSK" pitchFamily="34" charset="-34"/>
                <a:cs typeface="TH SarabunPSK" pitchFamily="34" charset="-34"/>
              </a:rPr>
              <a:t>O            H</a:t>
            </a:r>
            <a:r>
              <a:rPr lang="en-US" sz="3600" b="1" baseline="-25000" dirty="0" smtClean="0">
                <a:latin typeface="TH SarabunPSK" pitchFamily="34" charset="-34"/>
                <a:cs typeface="TH SarabunPSK" pitchFamily="34" charset="-34"/>
              </a:rPr>
              <a:t>3</a:t>
            </a:r>
            <a:r>
              <a:rPr lang="en-US" sz="3600" b="1" dirty="0" smtClean="0">
                <a:latin typeface="TH SarabunPSK" pitchFamily="34" charset="-34"/>
                <a:cs typeface="TH SarabunPSK" pitchFamily="34" charset="-34"/>
              </a:rPr>
              <a:t>O</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a:t>
            </a:r>
            <a:r>
              <a:rPr lang="en-US" sz="3600" b="1" dirty="0">
                <a:latin typeface="TH SarabunPSK" pitchFamily="34" charset="-34"/>
                <a:cs typeface="TH SarabunPSK" pitchFamily="34" charset="-34"/>
              </a:rPr>
              <a:t>I</a:t>
            </a:r>
            <a:r>
              <a:rPr lang="en-US" sz="3600" b="1" dirty="0" smtClean="0">
                <a:latin typeface="TH SarabunPSK" pitchFamily="34" charset="-34"/>
                <a:cs typeface="TH SarabunPSK" pitchFamily="34" charset="-34"/>
              </a:rPr>
              <a:t>n</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13" name="Picture 9" descr="http://upload.wikimedia.org/wikipedia/commons/thumb/9/96/Equilibrium.svg/150px-Equilibrium.svg.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026" y="3521091"/>
            <a:ext cx="601592" cy="315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2784" y="4814724"/>
            <a:ext cx="8518432" cy="1200329"/>
          </a:xfrm>
          <a:prstGeom prst="rect">
            <a:avLst/>
          </a:prstGeom>
          <a:noFill/>
        </p:spPr>
        <p:txBody>
          <a:bodyPr wrap="square" rtlCol="0">
            <a:spAutoFit/>
          </a:bodyPr>
          <a:lstStyle/>
          <a:p>
            <a:pPr marL="457200" indent="-457200">
              <a:buFont typeface="Wingdings" pitchFamily="2" charset="2"/>
              <a:buChar char="Ø"/>
            </a:pPr>
            <a:r>
              <a:rPr lang="th-TH" sz="2400" b="1" dirty="0">
                <a:latin typeface="TH SarabunPSK" pitchFamily="34" charset="-34"/>
                <a:cs typeface="TH SarabunPSK" pitchFamily="34" charset="-34"/>
              </a:rPr>
              <a:t>อินดิเคเตอร์ </a:t>
            </a:r>
            <a:r>
              <a:rPr lang="th-TH" sz="2400" b="1" dirty="0" smtClean="0">
                <a:latin typeface="TH SarabunPSK" pitchFamily="34" charset="-34"/>
                <a:cs typeface="TH SarabunPSK" pitchFamily="34" charset="-34"/>
              </a:rPr>
              <a:t>คือสารที่เปลี่ยนสีได้เมื่อมีการเปลี่ยนแปลง </a:t>
            </a:r>
            <a:r>
              <a:rPr lang="en-US" sz="2400" b="1" dirty="0" smtClean="0">
                <a:latin typeface="TH SarabunPSK" pitchFamily="34" charset="-34"/>
                <a:cs typeface="TH SarabunPSK" pitchFamily="34" charset="-34"/>
              </a:rPr>
              <a:t>pH</a:t>
            </a:r>
          </a:p>
          <a:p>
            <a:pPr marL="457200" indent="-457200">
              <a:buFont typeface="Wingdings" pitchFamily="2" charset="2"/>
              <a:buChar char="Ø"/>
            </a:pPr>
            <a:r>
              <a:rPr lang="th-TH" sz="2400" b="1" dirty="0" smtClean="0">
                <a:latin typeface="TH SarabunPSK" pitchFamily="34" charset="-34"/>
                <a:cs typeface="TH SarabunPSK" pitchFamily="34" charset="-34"/>
              </a:rPr>
              <a:t>โดยปกติ อินดิเคเตอร์ มีคุณสมบัติเป็นกรดอ่อน หรือ เบสอ่อน เมื่อละลายน้ำจะมี</a:t>
            </a:r>
          </a:p>
          <a:p>
            <a:r>
              <a:rPr lang="th-TH" sz="2400" b="1" dirty="0">
                <a:latin typeface="TH SarabunPSK" pitchFamily="34" charset="-34"/>
                <a:cs typeface="TH SarabunPSK" pitchFamily="34" charset="-34"/>
              </a:rPr>
              <a:t> </a:t>
            </a:r>
            <a:r>
              <a:rPr lang="th-TH" sz="2400" b="1" dirty="0" smtClean="0">
                <a:latin typeface="TH SarabunPSK" pitchFamily="34" charset="-34"/>
                <a:cs typeface="TH SarabunPSK" pitchFamily="34" charset="-34"/>
              </a:rPr>
              <a:t>      การแตกตัวเล็กน้อยและเกิดเป็นไออน</a:t>
            </a:r>
            <a:endParaRPr lang="th-TH" sz="2400" b="1" dirty="0">
              <a:latin typeface="TH SarabunPSK" pitchFamily="34" charset="-34"/>
              <a:cs typeface="TH SarabunPSK" pitchFamily="34" charset="-34"/>
            </a:endParaRPr>
          </a:p>
        </p:txBody>
      </p:sp>
      <p:sp>
        <p:nvSpPr>
          <p:cNvPr id="11" name="TextBox 10"/>
          <p:cNvSpPr txBox="1"/>
          <p:nvPr/>
        </p:nvSpPr>
        <p:spPr>
          <a:xfrm>
            <a:off x="2184691" y="3860617"/>
            <a:ext cx="777777" cy="646331"/>
          </a:xfrm>
          <a:prstGeom prst="rect">
            <a:avLst/>
          </a:prstGeom>
          <a:solidFill>
            <a:srgbClr val="FFCC00"/>
          </a:solidFill>
        </p:spPr>
        <p:txBody>
          <a:bodyPr wrap="none" rtlCol="0">
            <a:spAutoFit/>
          </a:bodyPr>
          <a:lstStyle/>
          <a:p>
            <a:pPr algn="ctr"/>
            <a:r>
              <a:rPr lang="th-TH" sz="1800" b="1" dirty="0" smtClean="0">
                <a:latin typeface="TH SarabunPSK" pitchFamily="34" charset="-34"/>
                <a:cs typeface="TH SarabunPSK" pitchFamily="34" charset="-34"/>
              </a:rPr>
              <a:t>กรดอ่อน </a:t>
            </a:r>
          </a:p>
          <a:p>
            <a:pPr algn="ctr"/>
            <a:r>
              <a:rPr lang="th-TH" sz="1800" b="1" dirty="0" smtClean="0">
                <a:latin typeface="TH SarabunPSK" pitchFamily="34" charset="-34"/>
                <a:cs typeface="TH SarabunPSK" pitchFamily="34" charset="-34"/>
              </a:rPr>
              <a:t>สี </a:t>
            </a:r>
            <a:r>
              <a:rPr lang="en-US" sz="1800" b="1" dirty="0" smtClean="0">
                <a:latin typeface="TH SarabunPSK" pitchFamily="34" charset="-34"/>
                <a:cs typeface="TH SarabunPSK" pitchFamily="34" charset="-34"/>
              </a:rPr>
              <a:t>A</a:t>
            </a:r>
            <a:endParaRPr lang="th-TH" sz="1800" b="1" dirty="0">
              <a:latin typeface="TH SarabunPSK" pitchFamily="34" charset="-34"/>
              <a:cs typeface="TH SarabunPSK" pitchFamily="34" charset="-34"/>
            </a:endParaRPr>
          </a:p>
        </p:txBody>
      </p:sp>
      <p:sp>
        <p:nvSpPr>
          <p:cNvPr id="16" name="TextBox 15"/>
          <p:cNvSpPr txBox="1"/>
          <p:nvPr/>
        </p:nvSpPr>
        <p:spPr>
          <a:xfrm>
            <a:off x="6147345" y="3824150"/>
            <a:ext cx="737459" cy="646331"/>
          </a:xfrm>
          <a:prstGeom prst="rect">
            <a:avLst/>
          </a:prstGeom>
          <a:solidFill>
            <a:srgbClr val="FF0000"/>
          </a:solidFill>
        </p:spPr>
        <p:txBody>
          <a:bodyPr wrap="square" rtlCol="0">
            <a:spAutoFit/>
          </a:bodyPr>
          <a:lstStyle/>
          <a:p>
            <a:pPr algn="ctr"/>
            <a:r>
              <a:rPr lang="th-TH" sz="1800" b="1" dirty="0" smtClean="0">
                <a:latin typeface="TH SarabunPSK" pitchFamily="34" charset="-34"/>
                <a:cs typeface="TH SarabunPSK" pitchFamily="34" charset="-34"/>
              </a:rPr>
              <a:t>คู่เบส</a:t>
            </a:r>
          </a:p>
          <a:p>
            <a:pPr algn="ctr"/>
            <a:r>
              <a:rPr lang="th-TH" sz="1800" b="1" dirty="0" smtClean="0">
                <a:latin typeface="TH SarabunPSK" pitchFamily="34" charset="-34"/>
                <a:cs typeface="TH SarabunPSK" pitchFamily="34" charset="-34"/>
              </a:rPr>
              <a:t>สี</a:t>
            </a:r>
            <a:r>
              <a:rPr lang="en-US" sz="1800" b="1" dirty="0" smtClean="0">
                <a:latin typeface="TH SarabunPSK" pitchFamily="34" charset="-34"/>
                <a:cs typeface="TH SarabunPSK" pitchFamily="34" charset="-34"/>
              </a:rPr>
              <a:t> B</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39413936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104</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82701" y="268932"/>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3.6 </a:t>
            </a:r>
            <a:r>
              <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หัวข้อพิเศษ : อินดิเคเตอร์</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224830"/>
            <a:ext cx="1361658" cy="100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7610" y="1372480"/>
            <a:ext cx="2813591"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TH SarabunPSK" pitchFamily="34" charset="-34"/>
                <a:cs typeface="TH SarabunPSK" pitchFamily="34" charset="-34"/>
              </a:rPr>
              <a:t>Acid-Base Indicators</a:t>
            </a:r>
            <a:endParaRPr lang="th-TH" sz="3200" b="1"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4" name="Rectangle 3"/>
          <p:cNvSpPr/>
          <p:nvPr/>
        </p:nvSpPr>
        <p:spPr>
          <a:xfrm>
            <a:off x="282701" y="2090287"/>
            <a:ext cx="8675293" cy="1384995"/>
          </a:xfrm>
          <a:prstGeom prst="rect">
            <a:avLst/>
          </a:prstGeom>
        </p:spPr>
        <p:txBody>
          <a:bodyPr wrap="square">
            <a:spAutoFit/>
          </a:bodyPr>
          <a:lstStyle/>
          <a:p>
            <a:r>
              <a:rPr lang="en-US" b="1" dirty="0">
                <a:latin typeface="TH SarabunPSK" pitchFamily="34" charset="-34"/>
                <a:cs typeface="TH SarabunPSK" pitchFamily="34" charset="-34"/>
              </a:rPr>
              <a:t>Phenolphthalein </a:t>
            </a:r>
            <a:r>
              <a:rPr lang="en-US" dirty="0">
                <a:latin typeface="TH SarabunPSK" pitchFamily="34" charset="-34"/>
                <a:cs typeface="TH SarabunPSK" pitchFamily="34" charset="-34"/>
              </a:rPr>
              <a:t>is an example of an indicator which establishes this type of equilibrium in aqueous solution:</a:t>
            </a:r>
            <a:br>
              <a:rPr lang="en-US" dirty="0">
                <a:latin typeface="TH SarabunPSK" pitchFamily="34" charset="-34"/>
                <a:cs typeface="TH SarabunPSK" pitchFamily="34" charset="-34"/>
              </a:rPr>
            </a:br>
            <a:endParaRPr lang="en-US" dirty="0">
              <a:latin typeface="TH SarabunPSK" pitchFamily="34" charset="-34"/>
              <a:cs typeface="TH SarabunPSK" pitchFamily="34" charset="-34"/>
            </a:endParaRPr>
          </a:p>
        </p:txBody>
      </p:sp>
      <p:pic>
        <p:nvPicPr>
          <p:cNvPr id="20490" name="Picture 10" descr="http://www.seilnacht.com/Chemie/tnphph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933" y="3789040"/>
            <a:ext cx="3371850" cy="24860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260" y="6402406"/>
            <a:ext cx="4572000" cy="369332"/>
          </a:xfrm>
          <a:prstGeom prst="rect">
            <a:avLst/>
          </a:prstGeom>
        </p:spPr>
        <p:txBody>
          <a:bodyPr>
            <a:spAutoFit/>
          </a:bodyPr>
          <a:lstStyle/>
          <a:p>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http://www.seilnacht.com/folien/f07.html</a:t>
            </a:r>
            <a:endParaRPr lang="th-TH" sz="1800" dirty="0">
              <a:latin typeface="TH SarabunPSK" pitchFamily="34" charset="-34"/>
              <a:cs typeface="TH SarabunPSK" pitchFamily="34" charset="-34"/>
            </a:endParaRPr>
          </a:p>
        </p:txBody>
      </p:sp>
      <p:pic>
        <p:nvPicPr>
          <p:cNvPr id="20494" name="Picture 14" descr="http://www.digipac.ca/chemical/mtom/contents/chapter3/images/phenolphthalein.gif">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7610" y="3284984"/>
            <a:ext cx="4993923" cy="20740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82700" y="5143629"/>
            <a:ext cx="4793355" cy="523220"/>
          </a:xfrm>
          <a:prstGeom prst="rect">
            <a:avLst/>
          </a:prstGeom>
          <a:solidFill>
            <a:schemeClr val="bg2"/>
          </a:solidFill>
        </p:spPr>
        <p:txBody>
          <a:bodyPr wrap="square">
            <a:spAutoFit/>
          </a:bodyPr>
          <a:lstStyle/>
          <a:p>
            <a:r>
              <a:rPr lang="en-US" b="1" dirty="0" smtClean="0">
                <a:effectLst>
                  <a:outerShdw blurRad="38100" dist="38100" dir="2700000" algn="tl">
                    <a:srgbClr val="000000">
                      <a:alpha val="43137"/>
                    </a:srgbClr>
                  </a:outerShdw>
                </a:effectLst>
                <a:latin typeface="TH SarabunPSK" pitchFamily="34" charset="-34"/>
                <a:cs typeface="TH SarabunPSK" pitchFamily="34" charset="-34"/>
              </a:rPr>
              <a:t>colorless (acid</a:t>
            </a:r>
            <a:r>
              <a:rPr lang="en-US" b="1" dirty="0">
                <a:effectLst>
                  <a:outerShdw blurRad="38100" dist="38100" dir="2700000" algn="tl">
                    <a:srgbClr val="000000">
                      <a:alpha val="43137"/>
                    </a:srgbClr>
                  </a:outerShdw>
                </a:effectLst>
                <a:latin typeface="TH SarabunPSK" pitchFamily="34" charset="-34"/>
                <a:cs typeface="TH SarabunPSK" pitchFamily="34" charset="-34"/>
              </a:rPr>
              <a:t>) </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                 pink </a:t>
            </a:r>
            <a:r>
              <a:rPr lang="en-US" b="1" dirty="0">
                <a:effectLst>
                  <a:outerShdw blurRad="38100" dist="38100" dir="2700000" algn="tl">
                    <a:srgbClr val="000000">
                      <a:alpha val="43137"/>
                    </a:srgbClr>
                  </a:outerShdw>
                </a:effectLst>
                <a:latin typeface="TH SarabunPSK" pitchFamily="34" charset="-34"/>
                <a:cs typeface="TH SarabunPSK" pitchFamily="34" charset="-34"/>
              </a:rPr>
              <a:t>(Base) </a:t>
            </a:r>
            <a:endParaRPr lang="th-TH" b="1" dirty="0">
              <a:effectLst>
                <a:outerShdw blurRad="38100" dist="38100" dir="2700000" algn="tl">
                  <a:srgbClr val="000000">
                    <a:alpha val="43137"/>
                  </a:srgbClr>
                </a:outerShdw>
              </a:effectLst>
              <a:latin typeface="TH SarabunPSK" pitchFamily="34" charset="-34"/>
              <a:cs typeface="TH SarabunPSK" pitchFamily="34" charset="-34"/>
            </a:endParaRPr>
          </a:p>
        </p:txBody>
      </p:sp>
    </p:spTree>
    <p:extLst>
      <p:ext uri="{BB962C8B-B14F-4D97-AF65-F5344CB8AC3E}">
        <p14:creationId xmlns:p14="http://schemas.microsoft.com/office/powerpoint/2010/main" val="38127549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105</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3" name="Title 1"/>
          <p:cNvSpPr txBox="1">
            <a:spLocks/>
          </p:cNvSpPr>
          <p:nvPr/>
        </p:nvSpPr>
        <p:spPr>
          <a:xfrm>
            <a:off x="282701" y="268932"/>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3.6 </a:t>
            </a:r>
            <a:r>
              <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หัวข้อพิเศษ : อินดิเคเตอร์</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224830"/>
            <a:ext cx="1361658" cy="100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7610" y="1372480"/>
            <a:ext cx="2813591"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TH SarabunPSK" pitchFamily="34" charset="-34"/>
                <a:cs typeface="TH SarabunPSK" pitchFamily="34" charset="-34"/>
              </a:rPr>
              <a:t>Acid-Base Indicators</a:t>
            </a:r>
            <a:endParaRPr lang="th-TH" sz="3200" b="1" dirty="0">
              <a:effectLst>
                <a:outerShdw blurRad="38100" dist="38100" dir="2700000" algn="tl">
                  <a:srgbClr val="000000">
                    <a:alpha val="43137"/>
                  </a:srgbClr>
                </a:outerShdw>
              </a:effectLst>
              <a:latin typeface="TH SarabunPSK" pitchFamily="34" charset="-34"/>
              <a:cs typeface="TH SarabunPSK" pitchFamily="34" charset="-34"/>
            </a:endParaRPr>
          </a:p>
        </p:txBody>
      </p:sp>
      <p:graphicFrame>
        <p:nvGraphicFramePr>
          <p:cNvPr id="7" name="Table 6"/>
          <p:cNvGraphicFramePr>
            <a:graphicFrameLocks noGrp="1"/>
          </p:cNvGraphicFramePr>
          <p:nvPr>
            <p:extLst>
              <p:ext uri="{D42A27DB-BD31-4B8C-83A1-F6EECF244321}">
                <p14:modId xmlns:p14="http://schemas.microsoft.com/office/powerpoint/2010/main" val="2643147222"/>
              </p:ext>
            </p:extLst>
          </p:nvPr>
        </p:nvGraphicFramePr>
        <p:xfrm>
          <a:off x="490636" y="1988840"/>
          <a:ext cx="7764960" cy="4054648"/>
        </p:xfrm>
        <a:graphic>
          <a:graphicData uri="http://schemas.openxmlformats.org/drawingml/2006/table">
            <a:tbl>
              <a:tblPr/>
              <a:tblGrid>
                <a:gridCol w="1941240"/>
                <a:gridCol w="1941240"/>
                <a:gridCol w="1941240"/>
                <a:gridCol w="1941240"/>
              </a:tblGrid>
              <a:tr h="228919">
                <a:tc>
                  <a:txBody>
                    <a:bodyPr/>
                    <a:lstStyle/>
                    <a:p>
                      <a:pPr algn="ctr"/>
                      <a:r>
                        <a:rPr lang="en-US" sz="1600" dirty="0">
                          <a:latin typeface="TH SarabunPSK" pitchFamily="34" charset="-34"/>
                          <a:cs typeface="TH SarabunPSK" pitchFamily="34" charset="-34"/>
                        </a:rPr>
                        <a:t>Indicator</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Low pH color</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Transition pH range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High pH color</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4300">
                <a:tc>
                  <a:txBody>
                    <a:bodyPr/>
                    <a:lstStyle/>
                    <a:p>
                      <a:r>
                        <a:rPr lang="en-US" sz="1600" dirty="0" err="1" smtClean="0">
                          <a:solidFill>
                            <a:schemeClr val="tx1"/>
                          </a:solidFill>
                          <a:latin typeface="TH SarabunPSK" pitchFamily="34" charset="-34"/>
                          <a:cs typeface="TH SarabunPSK" pitchFamily="34" charset="-34"/>
                        </a:rPr>
                        <a:t>Thymol</a:t>
                      </a:r>
                      <a:r>
                        <a:rPr lang="en-US" sz="1600" dirty="0" smtClean="0">
                          <a:solidFill>
                            <a:schemeClr val="tx1"/>
                          </a:solidFill>
                          <a:latin typeface="TH SarabunPSK" pitchFamily="34" charset="-34"/>
                          <a:cs typeface="TH SarabunPSK" pitchFamily="34" charset="-34"/>
                        </a:rPr>
                        <a:t> blue (first </a:t>
                      </a:r>
                      <a:r>
                        <a:rPr lang="en-US" sz="1600" dirty="0">
                          <a:solidFill>
                            <a:schemeClr val="tx1"/>
                          </a:solidFill>
                          <a:latin typeface="TH SarabunPSK" pitchFamily="34" charset="-34"/>
                          <a:cs typeface="TH SarabunPSK" pitchFamily="34" charset="-34"/>
                        </a:rPr>
                        <a:t>transition)</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th-TH" sz="1600" dirty="0">
                          <a:latin typeface="TH SarabunPSK" pitchFamily="34" charset="-34"/>
                          <a:cs typeface="TH SarabunPSK" pitchFamily="34" charset="-34"/>
                        </a:rPr>
                        <a:t>1.2–2.8</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64300">
                <a:tc>
                  <a:txBody>
                    <a:bodyPr/>
                    <a:lstStyle/>
                    <a:p>
                      <a:r>
                        <a:rPr lang="en-US" sz="1600" dirty="0" err="1" smtClean="0">
                          <a:solidFill>
                            <a:schemeClr val="tx1"/>
                          </a:solidFill>
                          <a:latin typeface="TH SarabunPSK" pitchFamily="34" charset="-34"/>
                          <a:cs typeface="TH SarabunPSK" pitchFamily="34" charset="-34"/>
                        </a:rPr>
                        <a:t>Thymol</a:t>
                      </a:r>
                      <a:r>
                        <a:rPr lang="en-US" sz="1600" dirty="0" smtClean="0">
                          <a:solidFill>
                            <a:schemeClr val="tx1"/>
                          </a:solidFill>
                          <a:latin typeface="TH SarabunPSK" pitchFamily="34" charset="-34"/>
                          <a:cs typeface="TH SarabunPSK" pitchFamily="34" charset="-34"/>
                        </a:rPr>
                        <a:t> blue(second </a:t>
                      </a:r>
                      <a:r>
                        <a:rPr lang="en-US" sz="1600" dirty="0">
                          <a:solidFill>
                            <a:schemeClr val="tx1"/>
                          </a:solidFill>
                          <a:latin typeface="TH SarabunPSK" pitchFamily="34" charset="-34"/>
                          <a:cs typeface="TH SarabunPSK" pitchFamily="34" charset="-34"/>
                        </a:rPr>
                        <a:t>transition)</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dirty="0">
                          <a:latin typeface="TH SarabunPSK" pitchFamily="34" charset="-34"/>
                          <a:cs typeface="TH SarabunPSK" pitchFamily="34" charset="-34"/>
                        </a:rPr>
                        <a:t>8.0–9.6</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FFFF"/>
                          </a:solidFill>
                          <a:effectLst/>
                          <a:latin typeface="TH SarabunPSK" pitchFamily="34" charset="-34"/>
                          <a:cs typeface="TH SarabunPSK" pitchFamily="34" charset="-34"/>
                        </a:rPr>
                        <a:t>blue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r>
              <a:tr h="247000">
                <a:tc>
                  <a:txBody>
                    <a:bodyPr/>
                    <a:lstStyle/>
                    <a:p>
                      <a:r>
                        <a:rPr lang="en-US" sz="1600" dirty="0" err="1" smtClean="0">
                          <a:solidFill>
                            <a:schemeClr val="tx1"/>
                          </a:solidFill>
                          <a:latin typeface="TH SarabunPSK" pitchFamily="34" charset="-34"/>
                          <a:cs typeface="TH SarabunPSK" pitchFamily="34" charset="-34"/>
                        </a:rPr>
                        <a:t>Methy</a:t>
                      </a:r>
                      <a:r>
                        <a:rPr lang="en-US" sz="1600" baseline="0" dirty="0" smtClean="0">
                          <a:solidFill>
                            <a:schemeClr val="tx1"/>
                          </a:solidFill>
                          <a:latin typeface="TH SarabunPSK" pitchFamily="34" charset="-34"/>
                          <a:cs typeface="TH SarabunPSK" pitchFamily="34" charset="-34"/>
                        </a:rPr>
                        <a:t> yellow</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th-TH" sz="1600">
                          <a:latin typeface="TH SarabunPSK" pitchFamily="34" charset="-34"/>
                          <a:cs typeface="TH SarabunPSK" pitchFamily="34" charset="-34"/>
                        </a:rPr>
                        <a:t>2.9–4.0</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47000">
                <a:tc>
                  <a:txBody>
                    <a:bodyPr/>
                    <a:lstStyle/>
                    <a:p>
                      <a:r>
                        <a:rPr lang="en-US" sz="1600" dirty="0" err="1" smtClean="0">
                          <a:solidFill>
                            <a:schemeClr val="tx1"/>
                          </a:solidFill>
                          <a:latin typeface="TH SarabunPSK" pitchFamily="34" charset="-34"/>
                          <a:cs typeface="TH SarabunPSK" pitchFamily="34" charset="-34"/>
                        </a:rPr>
                        <a:t>Bromophenol</a:t>
                      </a:r>
                      <a:r>
                        <a:rPr lang="en-US" sz="1600" dirty="0" smtClean="0">
                          <a:solidFill>
                            <a:schemeClr val="tx1"/>
                          </a:solidFill>
                          <a:latin typeface="TH SarabunPSK" pitchFamily="34" charset="-34"/>
                          <a:cs typeface="TH SarabunPSK" pitchFamily="34" charset="-34"/>
                        </a:rPr>
                        <a:t> blue</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a:latin typeface="TH SarabunPSK" pitchFamily="34" charset="-34"/>
                          <a:cs typeface="TH SarabunPSK" pitchFamily="34" charset="-34"/>
                        </a:rPr>
                        <a:t>3.0–4.6</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FFFF"/>
                          </a:solidFill>
                          <a:effectLst/>
                          <a:latin typeface="TH SarabunPSK" pitchFamily="34" charset="-34"/>
                          <a:cs typeface="TH SarabunPSK" pitchFamily="34" charset="-34"/>
                        </a:rPr>
                        <a:t>purple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80"/>
                    </a:solidFill>
                  </a:tcPr>
                </a:tc>
              </a:tr>
              <a:tr h="247000">
                <a:tc>
                  <a:txBody>
                    <a:bodyPr/>
                    <a:lstStyle/>
                    <a:p>
                      <a:r>
                        <a:rPr lang="en-US" sz="1600" dirty="0" smtClean="0">
                          <a:solidFill>
                            <a:schemeClr val="tx1"/>
                          </a:solidFill>
                          <a:latin typeface="TH SarabunPSK" pitchFamily="34" charset="-34"/>
                          <a:cs typeface="TH SarabunPSK" pitchFamily="34" charset="-34"/>
                        </a:rPr>
                        <a:t>Congo red</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solidFill>
                            <a:srgbClr val="FFFFFF"/>
                          </a:solidFill>
                          <a:effectLst/>
                          <a:latin typeface="TH SarabunPSK" pitchFamily="34" charset="-34"/>
                          <a:cs typeface="TH SarabunPSK" pitchFamily="34" charset="-34"/>
                        </a:rPr>
                        <a:t>blue-violet</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2BE2"/>
                    </a:solidFill>
                  </a:tcPr>
                </a:tc>
                <a:tc>
                  <a:txBody>
                    <a:bodyPr/>
                    <a:lstStyle/>
                    <a:p>
                      <a:pPr algn="ctr"/>
                      <a:r>
                        <a:rPr lang="th-TH" sz="1600">
                          <a:latin typeface="TH SarabunPSK" pitchFamily="34" charset="-34"/>
                          <a:cs typeface="TH SarabunPSK" pitchFamily="34" charset="-34"/>
                        </a:rPr>
                        <a:t>3.0–5.0</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47000">
                <a:tc>
                  <a:txBody>
                    <a:bodyPr/>
                    <a:lstStyle/>
                    <a:p>
                      <a:r>
                        <a:rPr lang="en-US" sz="1600" dirty="0" smtClean="0">
                          <a:solidFill>
                            <a:schemeClr val="tx1"/>
                          </a:solidFill>
                          <a:latin typeface="TH SarabunPSK" pitchFamily="34" charset="-34"/>
                          <a:cs typeface="TH SarabunPSK" pitchFamily="34" charset="-34"/>
                        </a:rPr>
                        <a:t>Methyl orange</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th-TH" sz="1600" dirty="0">
                          <a:latin typeface="TH SarabunPSK" pitchFamily="34" charset="-34"/>
                          <a:cs typeface="TH SarabunPSK" pitchFamily="34" charset="-34"/>
                        </a:rPr>
                        <a:t>3.1–4.4</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47000">
                <a:tc>
                  <a:txBody>
                    <a:bodyPr/>
                    <a:lstStyle/>
                    <a:p>
                      <a:r>
                        <a:rPr lang="en-US" sz="1600" dirty="0" err="1" smtClean="0">
                          <a:solidFill>
                            <a:schemeClr val="tx1"/>
                          </a:solidFill>
                          <a:latin typeface="TH SarabunPSK" pitchFamily="34" charset="-34"/>
                          <a:cs typeface="TH SarabunPSK" pitchFamily="34" charset="-34"/>
                        </a:rPr>
                        <a:t>Bromocresol</a:t>
                      </a:r>
                      <a:r>
                        <a:rPr lang="en-US" sz="1600" baseline="0" dirty="0" smtClean="0">
                          <a:solidFill>
                            <a:schemeClr val="tx1"/>
                          </a:solidFill>
                          <a:latin typeface="TH SarabunPSK" pitchFamily="34" charset="-34"/>
                          <a:cs typeface="TH SarabunPSK" pitchFamily="34" charset="-34"/>
                        </a:rPr>
                        <a:t> green</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a:latin typeface="TH SarabunPSK" pitchFamily="34" charset="-34"/>
                          <a:cs typeface="TH SarabunPSK" pitchFamily="34" charset="-34"/>
                        </a:rPr>
                        <a:t>3.8–5.4</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FFFF"/>
                          </a:solidFill>
                          <a:effectLst/>
                          <a:latin typeface="TH SarabunPSK" pitchFamily="34" charset="-34"/>
                          <a:cs typeface="TH SarabunPSK" pitchFamily="34" charset="-34"/>
                        </a:rPr>
                        <a:t>blue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BB"/>
                    </a:solidFill>
                  </a:tcPr>
                </a:tc>
              </a:tr>
              <a:tr h="247000">
                <a:tc>
                  <a:txBody>
                    <a:bodyPr/>
                    <a:lstStyle/>
                    <a:p>
                      <a:r>
                        <a:rPr lang="en-US" sz="1600" dirty="0" smtClean="0">
                          <a:solidFill>
                            <a:schemeClr val="tx1"/>
                          </a:solidFill>
                          <a:latin typeface="TH SarabunPSK" pitchFamily="34" charset="-34"/>
                          <a:cs typeface="TH SarabunPSK" pitchFamily="34" charset="-34"/>
                        </a:rPr>
                        <a:t>Methyl</a:t>
                      </a:r>
                      <a:r>
                        <a:rPr lang="en-US" sz="1600" baseline="0" dirty="0" smtClean="0">
                          <a:solidFill>
                            <a:schemeClr val="tx1"/>
                          </a:solidFill>
                          <a:latin typeface="TH SarabunPSK" pitchFamily="34" charset="-34"/>
                          <a:cs typeface="TH SarabunPSK" pitchFamily="34" charset="-34"/>
                        </a:rPr>
                        <a:t> red</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th-TH" sz="1600">
                          <a:latin typeface="TH SarabunPSK" pitchFamily="34" charset="-34"/>
                          <a:cs typeface="TH SarabunPSK" pitchFamily="34" charset="-34"/>
                        </a:rPr>
                        <a:t>4.4–6.2</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47000">
                <a:tc>
                  <a:txBody>
                    <a:bodyPr/>
                    <a:lstStyle/>
                    <a:p>
                      <a:r>
                        <a:rPr lang="en-US" sz="1600" dirty="0" err="1" smtClean="0">
                          <a:solidFill>
                            <a:schemeClr val="tx1"/>
                          </a:solidFill>
                          <a:latin typeface="TH SarabunPSK" pitchFamily="34" charset="-34"/>
                          <a:cs typeface="TH SarabunPSK" pitchFamily="34" charset="-34"/>
                        </a:rPr>
                        <a:t>Bromothymol</a:t>
                      </a:r>
                      <a:r>
                        <a:rPr lang="en-US" sz="1600" dirty="0" smtClean="0">
                          <a:solidFill>
                            <a:schemeClr val="tx1"/>
                          </a:solidFill>
                          <a:latin typeface="TH SarabunPSK" pitchFamily="34" charset="-34"/>
                          <a:cs typeface="TH SarabunPSK" pitchFamily="34" charset="-34"/>
                        </a:rPr>
                        <a:t> blue</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a:latin typeface="TH SarabunPSK" pitchFamily="34" charset="-34"/>
                          <a:cs typeface="TH SarabunPSK" pitchFamily="34" charset="-34"/>
                        </a:rPr>
                        <a:t>6.0–7.6</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FFFF"/>
                          </a:solidFill>
                          <a:effectLst/>
                          <a:latin typeface="TH SarabunPSK" pitchFamily="34" charset="-34"/>
                          <a:cs typeface="TH SarabunPSK" pitchFamily="34" charset="-34"/>
                        </a:rPr>
                        <a:t>blue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r>
              <a:tr h="247000">
                <a:tc>
                  <a:txBody>
                    <a:bodyPr/>
                    <a:lstStyle/>
                    <a:p>
                      <a:r>
                        <a:rPr lang="en-US" sz="1600" dirty="0" smtClean="0">
                          <a:solidFill>
                            <a:schemeClr val="tx1"/>
                          </a:solidFill>
                          <a:latin typeface="TH SarabunPSK" pitchFamily="34" charset="-34"/>
                          <a:cs typeface="TH SarabunPSK" pitchFamily="34" charset="-34"/>
                        </a:rPr>
                        <a:t>Phenol red</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a:latin typeface="TH SarabunPSK" pitchFamily="34" charset="-34"/>
                          <a:cs typeface="TH SarabunPSK" pitchFamily="34" charset="-34"/>
                        </a:rPr>
                        <a:t>6.4–8.0</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000000"/>
                          </a:solidFill>
                          <a:effectLst/>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47000">
                <a:tc>
                  <a:txBody>
                    <a:bodyPr/>
                    <a:lstStyle/>
                    <a:p>
                      <a:r>
                        <a:rPr lang="en-US" sz="1600" dirty="0" smtClean="0">
                          <a:solidFill>
                            <a:schemeClr val="tx1"/>
                          </a:solidFill>
                          <a:latin typeface="TH SarabunPSK" pitchFamily="34" charset="-34"/>
                          <a:cs typeface="TH SarabunPSK" pitchFamily="34" charset="-34"/>
                        </a:rPr>
                        <a:t>Neutral red</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red</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th-TH" sz="1600">
                          <a:latin typeface="TH SarabunPSK" pitchFamily="34" charset="-34"/>
                          <a:cs typeface="TH SarabunPSK" pitchFamily="34" charset="-34"/>
                        </a:rPr>
                        <a:t>6.8–8.0</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47000">
                <a:tc>
                  <a:txBody>
                    <a:bodyPr/>
                    <a:lstStyle/>
                    <a:p>
                      <a:r>
                        <a:rPr lang="en-US" sz="1600" dirty="0" smtClean="0">
                          <a:solidFill>
                            <a:schemeClr val="tx1"/>
                          </a:solidFill>
                          <a:latin typeface="TH SarabunPSK" pitchFamily="34" charset="-34"/>
                          <a:cs typeface="TH SarabunPSK" pitchFamily="34" charset="-34"/>
                        </a:rPr>
                        <a:t>Cresol red</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yellow</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th-TH" sz="1600">
                          <a:latin typeface="TH SarabunPSK" pitchFamily="34" charset="-34"/>
                          <a:cs typeface="TH SarabunPSK" pitchFamily="34" charset="-34"/>
                        </a:rPr>
                        <a:t>7.2–8.8</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reddish-purple</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0080"/>
                    </a:solidFill>
                  </a:tcPr>
                </a:tc>
              </a:tr>
              <a:tr h="247000">
                <a:tc>
                  <a:txBody>
                    <a:bodyPr/>
                    <a:lstStyle/>
                    <a:p>
                      <a:r>
                        <a:rPr lang="en-US" sz="1600" dirty="0" smtClean="0">
                          <a:solidFill>
                            <a:schemeClr val="tx1"/>
                          </a:solidFill>
                          <a:latin typeface="TH SarabunPSK" pitchFamily="34" charset="-34"/>
                          <a:cs typeface="TH SarabunPSK" pitchFamily="34" charset="-34"/>
                        </a:rPr>
                        <a:t>Phenolphthalein</a:t>
                      </a:r>
                      <a:endParaRPr lang="en-US" sz="1600" dirty="0">
                        <a:solidFill>
                          <a:schemeClr val="tx1"/>
                        </a:solidFill>
                        <a:latin typeface="TH SarabunPSK" pitchFamily="34" charset="-34"/>
                        <a:cs typeface="TH SarabunPSK" pitchFamily="34" charset="-34"/>
                      </a:endParaRP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TH SarabunPSK" pitchFamily="34" charset="-34"/>
                          <a:cs typeface="TH SarabunPSK" pitchFamily="34" charset="-34"/>
                        </a:rPr>
                        <a:t>colorless</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h-TH" sz="1600">
                          <a:latin typeface="TH SarabunPSK" pitchFamily="34" charset="-34"/>
                          <a:cs typeface="TH SarabunPSK" pitchFamily="34" charset="-34"/>
                        </a:rPr>
                        <a:t>8.3–10.0</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TH SarabunPSK" pitchFamily="34" charset="-34"/>
                          <a:cs typeface="TH SarabunPSK" pitchFamily="34" charset="-34"/>
                        </a:rPr>
                        <a:t>fuchsia</a:t>
                      </a:r>
                    </a:p>
                  </a:txBody>
                  <a:tcPr marL="8332" marR="8332" marT="8332" marB="83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r>
            </a:tbl>
          </a:graphicData>
        </a:graphic>
      </p:graphicFrame>
    </p:spTree>
    <p:extLst>
      <p:ext uri="{BB962C8B-B14F-4D97-AF65-F5344CB8AC3E}">
        <p14:creationId xmlns:p14="http://schemas.microsoft.com/office/powerpoint/2010/main" val="6158953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b="1" dirty="0" smtClean="0">
                <a:solidFill>
                  <a:schemeClr val="tx1"/>
                </a:solidFill>
                <a:latin typeface="TH SarabunPSK" pitchFamily="34" charset="-34"/>
                <a:cs typeface="TH SarabunPSK" pitchFamily="34" charset="-34"/>
              </a:rPr>
              <a:t>ปฏิบัติการประจำบทเรียน</a:t>
            </a:r>
            <a:endParaRPr lang="th-TH" b="1" dirty="0">
              <a:solidFill>
                <a:schemeClr val="tx1"/>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106</a:t>
            </a:fld>
            <a:endParaRPr lang="th-TH"/>
          </a:p>
        </p:txBody>
      </p:sp>
      <p:sp>
        <p:nvSpPr>
          <p:cNvPr id="4" name="Content Placeholder 3"/>
          <p:cNvSpPr>
            <a:spLocks noGrp="1"/>
          </p:cNvSpPr>
          <p:nvPr>
            <p:ph sz="quarter" idx="1"/>
          </p:nvPr>
        </p:nvSpPr>
        <p:spPr/>
        <p:txBody>
          <a:bodyPr>
            <a:normAutofit/>
          </a:bodyPr>
          <a:lstStyle/>
          <a:p>
            <a:r>
              <a:rPr lang="th-TH" sz="2800" b="1" dirty="0" smtClean="0">
                <a:latin typeface="TH SarabunPSK" pitchFamily="34" charset="-34"/>
                <a:cs typeface="TH SarabunPSK" pitchFamily="34" charset="-34"/>
              </a:rPr>
              <a:t>การศึกษาการออสโมซิสผ่านเยื่อหุ้มเปลือกไข่</a:t>
            </a:r>
          </a:p>
          <a:p>
            <a:r>
              <a:rPr lang="th-TH" sz="2800" b="1" dirty="0" smtClean="0">
                <a:latin typeface="TH SarabunPSK" pitchFamily="34" charset="-34"/>
                <a:cs typeface="TH SarabunPSK" pitchFamily="34" charset="-34"/>
              </a:rPr>
              <a:t>การเตรียมสารละลายบัฟเฟอร์และการทดสอบความจุบัฟเฟอร์</a:t>
            </a:r>
          </a:p>
          <a:p>
            <a:r>
              <a:rPr lang="th-TH" sz="2800" b="1" dirty="0" smtClean="0">
                <a:latin typeface="TH SarabunPSK" pitchFamily="34" charset="-34"/>
                <a:cs typeface="TH SarabunPSK" pitchFamily="34" charset="-34"/>
              </a:rPr>
              <a:t>อินดิเคเตอร์จากกะหล่ำปลีสีม่วง</a:t>
            </a:r>
          </a:p>
          <a:p>
            <a:pPr marL="0" indent="0">
              <a:buNone/>
            </a:pPr>
            <a:endParaRPr lang="th-TH" sz="2800" dirty="0">
              <a:latin typeface="TH SarabunPSK" pitchFamily="34" charset="-34"/>
              <a:cs typeface="TH SarabunPSK" pitchFamily="34" charset="-34"/>
            </a:endParaRPr>
          </a:p>
        </p:txBody>
      </p:sp>
    </p:spTree>
    <p:extLst>
      <p:ext uri="{BB962C8B-B14F-4D97-AF65-F5344CB8AC3E}">
        <p14:creationId xmlns:p14="http://schemas.microsoft.com/office/powerpoint/2010/main" val="7583921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230"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smtClean="0">
                <a:solidFill>
                  <a:schemeClr val="tx1"/>
                </a:solidFill>
                <a:latin typeface="TH SarabunPSK" pitchFamily="34" charset="-34"/>
                <a:cs typeface="TH SarabunPSK" pitchFamily="34" charset="-34"/>
              </a:rPr>
              <a:t>คำถามทบทวน</a:t>
            </a:r>
            <a:endParaRPr lang="th-TH" b="1" dirty="0">
              <a:solidFill>
                <a:schemeClr val="tx1"/>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a:xfrm>
            <a:off x="4372662" y="1051967"/>
            <a:ext cx="457200" cy="441325"/>
          </a:xfrm>
        </p:spPr>
        <p:txBody>
          <a:bodyPr/>
          <a:lstStyle/>
          <a:p>
            <a:fld id="{D2865FEE-8CC4-48B3-8997-EB4168360413}" type="slidenum">
              <a:rPr lang="th-TH" smtClean="0"/>
              <a:t>107</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99254" y="1768168"/>
            <a:ext cx="8693226" cy="461665"/>
          </a:xfrm>
          <a:prstGeom prst="rect">
            <a:avLst/>
          </a:prstGeom>
          <a:noFill/>
        </p:spPr>
        <p:txBody>
          <a:bodyPr wrap="square" rtlCol="0">
            <a:spAutoFit/>
          </a:bodyPr>
          <a:lstStyle/>
          <a:p>
            <a:r>
              <a:rPr lang="en-US" sz="2400" b="1" dirty="0" smtClean="0">
                <a:latin typeface="TH SarabunPSK" pitchFamily="34" charset="-34"/>
                <a:cs typeface="TH SarabunPSK" pitchFamily="34" charset="-34"/>
              </a:rPr>
              <a:t>1.   </a:t>
            </a:r>
            <a:endParaRPr lang="th-TH" sz="2400" b="1" dirty="0">
              <a:latin typeface="TH SarabunPSK" pitchFamily="34" charset="-34"/>
              <a:cs typeface="TH SarabunPSK" pitchFamily="34" charset="-34"/>
            </a:endParaRPr>
          </a:p>
        </p:txBody>
      </p:sp>
    </p:spTree>
    <p:extLst>
      <p:ext uri="{BB962C8B-B14F-4D97-AF65-F5344CB8AC3E}">
        <p14:creationId xmlns:p14="http://schemas.microsoft.com/office/powerpoint/2010/main" val="41346596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843"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4000" b="1" dirty="0" smtClean="0">
                <a:solidFill>
                  <a:schemeClr val="tx1">
                    <a:lumMod val="95000"/>
                    <a:lumOff val="5000"/>
                  </a:schemeClr>
                </a:solidFill>
                <a:latin typeface="TH SarabunPSK" pitchFamily="34" charset="-34"/>
                <a:cs typeface="TH SarabunPSK" pitchFamily="34" charset="-34"/>
              </a:rPr>
              <a:t>เอกสารอ้างอิง</a:t>
            </a:r>
            <a:endParaRPr lang="th-TH" sz="4000" b="1" dirty="0">
              <a:solidFill>
                <a:schemeClr val="tx1">
                  <a:lumMod val="95000"/>
                  <a:lumOff val="5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108</a:t>
            </a:fld>
            <a:endParaRPr lang="th-TH"/>
          </a:p>
        </p:txBody>
      </p:sp>
      <p:sp>
        <p:nvSpPr>
          <p:cNvPr id="4" name="Content Placeholder 3"/>
          <p:cNvSpPr>
            <a:spLocks noGrp="1"/>
          </p:cNvSpPr>
          <p:nvPr>
            <p:ph sz="quarter" idx="1"/>
          </p:nvPr>
        </p:nvSpPr>
        <p:spPr/>
        <p:txBody>
          <a:bodyPr>
            <a:normAutofit/>
          </a:bodyPr>
          <a:lstStyle/>
          <a:p>
            <a:r>
              <a:rPr lang="en-US" dirty="0">
                <a:latin typeface="TH SarabunPSK" pitchFamily="34" charset="-34"/>
                <a:cs typeface="TH SarabunPSK" pitchFamily="34" charset="-34"/>
              </a:rPr>
              <a:t>Jeremy M Berg, John L </a:t>
            </a:r>
            <a:r>
              <a:rPr lang="en-US" dirty="0" err="1">
                <a:latin typeface="TH SarabunPSK" pitchFamily="34" charset="-34"/>
                <a:cs typeface="TH SarabunPSK" pitchFamily="34" charset="-34"/>
              </a:rPr>
              <a:t>Tymoczko</a:t>
            </a:r>
            <a:r>
              <a:rPr lang="en-US" dirty="0">
                <a:latin typeface="TH SarabunPSK" pitchFamily="34" charset="-34"/>
                <a:cs typeface="TH SarabunPSK" pitchFamily="34" charset="-34"/>
              </a:rPr>
              <a:t>, and </a:t>
            </a:r>
            <a:r>
              <a:rPr lang="en-US" dirty="0" err="1">
                <a:latin typeface="TH SarabunPSK" pitchFamily="34" charset="-34"/>
                <a:cs typeface="TH SarabunPSK" pitchFamily="34" charset="-34"/>
              </a:rPr>
              <a:t>Lubert</a:t>
            </a:r>
            <a:r>
              <a:rPr lang="en-US" dirty="0">
                <a:latin typeface="TH SarabunPSK" pitchFamily="34" charset="-34"/>
                <a:cs typeface="TH SarabunPSK" pitchFamily="34" charset="-34"/>
              </a:rPr>
              <a:t> </a:t>
            </a:r>
            <a:r>
              <a:rPr lang="en-US" dirty="0" err="1" smtClean="0">
                <a:latin typeface="TH SarabunPSK" pitchFamily="34" charset="-34"/>
                <a:cs typeface="TH SarabunPSK" pitchFamily="34" charset="-34"/>
              </a:rPr>
              <a:t>Stryer</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2002).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5</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a:t>
            </a:r>
            <a:r>
              <a:rPr lang="en-US" dirty="0" smtClean="0">
                <a:latin typeface="TH SarabunPSK" pitchFamily="34" charset="-34"/>
                <a:cs typeface="TH SarabunPSK" pitchFamily="34" charset="-34"/>
              </a:rPr>
              <a:t>W. H. Freeman.</a:t>
            </a:r>
          </a:p>
          <a:p>
            <a:r>
              <a:rPr lang="nl-NL" dirty="0" smtClean="0">
                <a:latin typeface="TH SarabunPSK" pitchFamily="34" charset="-34"/>
                <a:cs typeface="TH SarabunPSK" pitchFamily="34" charset="-34"/>
              </a:rPr>
              <a:t>Donald </a:t>
            </a:r>
            <a:r>
              <a:rPr lang="nl-NL" dirty="0">
                <a:latin typeface="TH SarabunPSK" pitchFamily="34" charset="-34"/>
                <a:cs typeface="TH SarabunPSK" pitchFamily="34" charset="-34"/>
              </a:rPr>
              <a:t>Voet, Judith G. </a:t>
            </a:r>
            <a:r>
              <a:rPr lang="nl-NL" dirty="0" smtClean="0">
                <a:latin typeface="TH SarabunPSK" pitchFamily="34" charset="-34"/>
                <a:cs typeface="TH SarabunPSK" pitchFamily="34" charset="-34"/>
              </a:rPr>
              <a:t>Voet.,</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a:t>
            </a:r>
            <a:r>
              <a:rPr lang="en-US" dirty="0" smtClean="0">
                <a:latin typeface="TH SarabunPSK" pitchFamily="34" charset="-34"/>
                <a:cs typeface="TH SarabunPSK" pitchFamily="34" charset="-34"/>
              </a:rPr>
              <a:t>2011). </a:t>
            </a:r>
            <a:r>
              <a:rPr lang="en-US" b="1" dirty="0" smtClean="0">
                <a:latin typeface="TH SarabunPSK" pitchFamily="34" charset="-34"/>
                <a:cs typeface="TH SarabunPSK" pitchFamily="34" charset="-34"/>
              </a:rPr>
              <a:t>Biochemistry</a:t>
            </a:r>
            <a:r>
              <a:rPr lang="en-US" dirty="0" smtClean="0">
                <a:latin typeface="TH SarabunPSK" pitchFamily="34" charset="-34"/>
                <a:cs typeface="TH SarabunPSK" pitchFamily="34" charset="-34"/>
              </a:rPr>
              <a:t>, 4</a:t>
            </a:r>
            <a:r>
              <a:rPr lang="en-US" baseline="30000" dirty="0" smtClean="0">
                <a:latin typeface="TH SarabunPSK" pitchFamily="34" charset="-34"/>
                <a:cs typeface="TH SarabunPSK" pitchFamily="34" charset="-34"/>
              </a:rPr>
              <a:t>th</a:t>
            </a:r>
            <a:r>
              <a:rPr lang="en-US" dirty="0" smtClean="0">
                <a:latin typeface="TH SarabunPSK" pitchFamily="34" charset="-34"/>
                <a:cs typeface="TH SarabunPSK" pitchFamily="34" charset="-34"/>
              </a:rPr>
              <a:t> edition, </a:t>
            </a:r>
            <a:r>
              <a:rPr lang="en-US" dirty="0">
                <a:latin typeface="TH SarabunPSK" pitchFamily="34" charset="-34"/>
                <a:cs typeface="TH SarabunPSK" pitchFamily="34" charset="-34"/>
              </a:rPr>
              <a:t>John Wiley &amp; </a:t>
            </a:r>
            <a:r>
              <a:rPr lang="en-US" dirty="0" smtClean="0">
                <a:latin typeface="TH SarabunPSK" pitchFamily="34" charset="-34"/>
                <a:cs typeface="TH SarabunPSK" pitchFamily="34" charset="-34"/>
              </a:rPr>
              <a:t>Sons.</a:t>
            </a:r>
          </a:p>
          <a:p>
            <a:r>
              <a:rPr lang="en-US" dirty="0">
                <a:latin typeface="TH SarabunPSK" pitchFamily="34" charset="-34"/>
                <a:cs typeface="TH SarabunPSK" pitchFamily="34" charset="-34"/>
              </a:rPr>
              <a:t>Mary K. Campbell and Shawn O. Farrell., (2011).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7</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Thomson-Brooks/Cole.</a:t>
            </a:r>
          </a:p>
          <a:p>
            <a:r>
              <a:rPr lang="en-US" dirty="0" smtClean="0">
                <a:latin typeface="TH SarabunPSK" pitchFamily="34" charset="-34"/>
                <a:cs typeface="TH SarabunPSK" pitchFamily="34" charset="-34"/>
              </a:rPr>
              <a:t>David </a:t>
            </a:r>
            <a:r>
              <a:rPr lang="en-US" dirty="0">
                <a:latin typeface="TH SarabunPSK" pitchFamily="34" charset="-34"/>
                <a:cs typeface="TH SarabunPSK" pitchFamily="34" charset="-34"/>
              </a:rPr>
              <a:t>L. Nelson, Michael M. </a:t>
            </a:r>
            <a:r>
              <a:rPr lang="en-US" dirty="0" smtClean="0">
                <a:latin typeface="TH SarabunPSK" pitchFamily="34" charset="-34"/>
                <a:cs typeface="TH SarabunPSK" pitchFamily="34" charset="-34"/>
              </a:rPr>
              <a:t>Cox.,(</a:t>
            </a:r>
            <a:r>
              <a:rPr lang="en-US" dirty="0">
                <a:latin typeface="TH SarabunPSK" pitchFamily="34" charset="-34"/>
                <a:cs typeface="TH SarabunPSK" pitchFamily="34" charset="-34"/>
              </a:rPr>
              <a:t>2012). </a:t>
            </a:r>
            <a:r>
              <a:rPr lang="en-US" b="1" dirty="0" err="1">
                <a:latin typeface="TH SarabunPSK" pitchFamily="34" charset="-34"/>
                <a:cs typeface="TH SarabunPSK" pitchFamily="34" charset="-34"/>
              </a:rPr>
              <a:t>Lehninger</a:t>
            </a:r>
            <a:r>
              <a:rPr lang="en-US" b="1" dirty="0">
                <a:latin typeface="TH SarabunPSK" pitchFamily="34" charset="-34"/>
                <a:cs typeface="TH SarabunPSK" pitchFamily="34" charset="-34"/>
              </a:rPr>
              <a:t> Principles of Biochemistry</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6</a:t>
            </a:r>
            <a:r>
              <a:rPr lang="en-US" baseline="30000" dirty="0" smtClean="0">
                <a:latin typeface="TH SarabunPSK" pitchFamily="34" charset="-34"/>
                <a:cs typeface="TH SarabunPSK" pitchFamily="34" charset="-34"/>
              </a:rPr>
              <a:t>th </a:t>
            </a:r>
            <a:r>
              <a:rPr lang="en-US" dirty="0" smtClean="0">
                <a:latin typeface="TH SarabunPSK" pitchFamily="34" charset="-34"/>
                <a:cs typeface="TH SarabunPSK" pitchFamily="34" charset="-34"/>
              </a:rPr>
              <a:t>edition, W</a:t>
            </a:r>
            <a:r>
              <a:rPr lang="en-US" dirty="0">
                <a:latin typeface="TH SarabunPSK" pitchFamily="34" charset="-34"/>
                <a:cs typeface="TH SarabunPSK" pitchFamily="34" charset="-34"/>
              </a:rPr>
              <a:t>. H. </a:t>
            </a:r>
            <a:r>
              <a:rPr lang="en-US" dirty="0" smtClean="0">
                <a:latin typeface="TH SarabunPSK" pitchFamily="34" charset="-34"/>
                <a:cs typeface="TH SarabunPSK" pitchFamily="34" charset="-34"/>
              </a:rPr>
              <a:t>Freeman.</a:t>
            </a:r>
          </a:p>
          <a:p>
            <a:r>
              <a:rPr lang="en-US" dirty="0" smtClean="0">
                <a:latin typeface="TH SarabunPSK" pitchFamily="34" charset="-34"/>
                <a:cs typeface="TH SarabunPSK" pitchFamily="34" charset="-34"/>
              </a:rPr>
              <a:t>Wikipedia</a:t>
            </a:r>
            <a:r>
              <a:rPr lang="en-US" dirty="0">
                <a:latin typeface="TH SarabunPSK" pitchFamily="34" charset="-34"/>
                <a:cs typeface="TH SarabunPSK" pitchFamily="34" charset="-34"/>
              </a:rPr>
              <a:t>, the free encyclopedia</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114780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6621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11</a:t>
            </a:fld>
            <a:endParaRPr lang="th-TH"/>
          </a:p>
        </p:txBody>
      </p:sp>
      <p:sp>
        <p:nvSpPr>
          <p:cNvPr id="11" name="Content Placeholder 3"/>
          <p:cNvSpPr>
            <a:spLocks noGrp="1"/>
          </p:cNvSpPr>
          <p:nvPr>
            <p:ph sz="quarter" idx="1"/>
          </p:nvPr>
        </p:nvSpPr>
        <p:spPr>
          <a:xfrm>
            <a:off x="179512" y="1448780"/>
            <a:ext cx="8784976" cy="4968552"/>
          </a:xfrm>
        </p:spPr>
        <p:txBody>
          <a:bodyPr>
            <a:normAutofit/>
          </a:bodyPr>
          <a:lstStyle/>
          <a:p>
            <a:pPr marL="0" indent="0" algn="thaiDist">
              <a:buNone/>
            </a:pPr>
            <a:r>
              <a:rPr lang="en-US" sz="2800" dirty="0" smtClean="0">
                <a:solidFill>
                  <a:srgbClr val="FF0000"/>
                </a:solidFill>
                <a:latin typeface="TH SarabunPSK" pitchFamily="34" charset="-34"/>
                <a:cs typeface="TH SarabunPSK" pitchFamily="34" charset="-34"/>
              </a:rPr>
              <a:t>-</a:t>
            </a:r>
            <a:r>
              <a:rPr lang="en-US" sz="2800" dirty="0" smtClean="0">
                <a:latin typeface="TH SarabunPSK" pitchFamily="34" charset="-34"/>
                <a:cs typeface="TH SarabunPSK" pitchFamily="34" charset="-34"/>
              </a:rPr>
              <a:t>  </a:t>
            </a:r>
            <a:r>
              <a:rPr lang="th-TH" sz="2800" dirty="0" smtClean="0">
                <a:latin typeface="TH SarabunPSK" pitchFamily="34" charset="-34"/>
                <a:cs typeface="TH SarabunPSK" pitchFamily="34" charset="-34"/>
              </a:rPr>
              <a:t>ค.ศ. </a:t>
            </a:r>
            <a:r>
              <a:rPr lang="en-US" sz="2800" dirty="0">
                <a:latin typeface="TH SarabunPSK" pitchFamily="34" charset="-34"/>
                <a:cs typeface="TH SarabunPSK" pitchFamily="34" charset="-34"/>
              </a:rPr>
              <a:t>1877 </a:t>
            </a:r>
            <a:r>
              <a:rPr lang="th-TH" sz="2800" dirty="0">
                <a:latin typeface="TH SarabunPSK" pitchFamily="34" charset="-34"/>
                <a:cs typeface="TH SarabunPSK" pitchFamily="34" charset="-34"/>
              </a:rPr>
              <a:t>วิลเฮล์ม เฟรเดอริก คือห์เน </a:t>
            </a:r>
            <a:r>
              <a:rPr lang="en-US" sz="2800" dirty="0">
                <a:latin typeface="TH SarabunPSK" pitchFamily="34" charset="-34"/>
                <a:cs typeface="TH SarabunPSK" pitchFamily="34" charset="-34"/>
              </a:rPr>
              <a:t>(Wilhelm Friedrich </a:t>
            </a:r>
            <a:r>
              <a:rPr lang="en-US" sz="2800" dirty="0" err="1">
                <a:latin typeface="TH SarabunPSK" pitchFamily="34" charset="-34"/>
                <a:cs typeface="TH SarabunPSK" pitchFamily="34" charset="-34"/>
              </a:rPr>
              <a:t>Kühne</a:t>
            </a:r>
            <a:r>
              <a:rPr lang="en-US" sz="2800" dirty="0">
                <a:latin typeface="TH SarabunPSK" pitchFamily="34" charset="-34"/>
                <a:cs typeface="TH SarabunPSK" pitchFamily="34" charset="-34"/>
              </a:rPr>
              <a:t>) </a:t>
            </a:r>
            <a:r>
              <a:rPr lang="th-TH" sz="2800" dirty="0">
                <a:latin typeface="TH SarabunPSK" pitchFamily="34" charset="-34"/>
                <a:cs typeface="TH SarabunPSK" pitchFamily="34" charset="-34"/>
              </a:rPr>
              <a:t>นักสรีรวิทยาชาวเยอรมันได้ประดิษฐ์คำว่า </a:t>
            </a:r>
            <a:r>
              <a:rPr lang="en-US" sz="2800" dirty="0">
                <a:latin typeface="TH SarabunPSK" pitchFamily="34" charset="-34"/>
                <a:cs typeface="TH SarabunPSK" pitchFamily="34" charset="-34"/>
              </a:rPr>
              <a:t>“</a:t>
            </a:r>
            <a:r>
              <a:rPr lang="th-TH" sz="2800" dirty="0">
                <a:latin typeface="TH SarabunPSK" pitchFamily="34" charset="-34"/>
                <a:cs typeface="TH SarabunPSK" pitchFamily="34" charset="-34"/>
              </a:rPr>
              <a:t>เอนไซม์ </a:t>
            </a:r>
            <a:r>
              <a:rPr lang="en-US" sz="2800" dirty="0">
                <a:latin typeface="TH SarabunPSK" pitchFamily="34" charset="-34"/>
                <a:cs typeface="TH SarabunPSK" pitchFamily="34" charset="-34"/>
              </a:rPr>
              <a:t>(enzyme)” </a:t>
            </a:r>
            <a:r>
              <a:rPr lang="th-TH" sz="2800" dirty="0">
                <a:latin typeface="TH SarabunPSK" pitchFamily="34" charset="-34"/>
                <a:cs typeface="TH SarabunPSK" pitchFamily="34" charset="-34"/>
              </a:rPr>
              <a:t>ขึ้นใช้เป็นครั้งแรก ซึ่งมีความหมายว่า </a:t>
            </a:r>
            <a:r>
              <a:rPr lang="en-US" sz="2800" dirty="0">
                <a:latin typeface="TH SarabunPSK" pitchFamily="34" charset="-34"/>
                <a:cs typeface="TH SarabunPSK" pitchFamily="34" charset="-34"/>
              </a:rPr>
              <a:t>“</a:t>
            </a:r>
            <a:r>
              <a:rPr lang="th-TH" sz="2800" dirty="0">
                <a:latin typeface="TH SarabunPSK" pitchFamily="34" charset="-34"/>
                <a:cs typeface="TH SarabunPSK" pitchFamily="34" charset="-34"/>
              </a:rPr>
              <a:t>ในเชื้อหมักให้ฟู (</a:t>
            </a:r>
            <a:r>
              <a:rPr lang="en-US" sz="2800" dirty="0">
                <a:latin typeface="TH SarabunPSK" pitchFamily="34" charset="-34"/>
                <a:cs typeface="TH SarabunPSK" pitchFamily="34" charset="-34"/>
              </a:rPr>
              <a:t>in leaven</a:t>
            </a:r>
            <a:r>
              <a:rPr lang="th-TH" sz="2800" dirty="0">
                <a:latin typeface="TH SarabunPSK" pitchFamily="34" charset="-34"/>
                <a:cs typeface="TH SarabunPSK" pitchFamily="34" charset="-34"/>
              </a:rPr>
              <a:t>)</a:t>
            </a:r>
            <a:r>
              <a:rPr lang="en-US" sz="2800" dirty="0">
                <a:latin typeface="TH SarabunPSK" pitchFamily="34" charset="-34"/>
                <a:cs typeface="TH SarabunPSK" pitchFamily="34" charset="-34"/>
              </a:rPr>
              <a:t>” </a:t>
            </a:r>
            <a:r>
              <a:rPr lang="th-TH" sz="2800" dirty="0">
                <a:latin typeface="TH SarabunPSK" pitchFamily="34" charset="-34"/>
                <a:cs typeface="TH SarabunPSK" pitchFamily="34" charset="-34"/>
              </a:rPr>
              <a:t>หรือ </a:t>
            </a:r>
            <a:r>
              <a:rPr lang="en-US" sz="2800" dirty="0">
                <a:latin typeface="TH SarabunPSK" pitchFamily="34" charset="-34"/>
                <a:cs typeface="TH SarabunPSK" pitchFamily="34" charset="-34"/>
              </a:rPr>
              <a:t>“</a:t>
            </a:r>
            <a:r>
              <a:rPr lang="th-TH" sz="2800" dirty="0">
                <a:latin typeface="TH SarabunPSK" pitchFamily="34" charset="-34"/>
                <a:cs typeface="TH SarabunPSK" pitchFamily="34" charset="-34"/>
              </a:rPr>
              <a:t>ในยีสต์</a:t>
            </a:r>
            <a:r>
              <a:rPr lang="en-US" sz="2800" dirty="0">
                <a:latin typeface="TH SarabunPSK" pitchFamily="34" charset="-34"/>
                <a:cs typeface="TH SarabunPSK" pitchFamily="34" charset="-34"/>
              </a:rPr>
              <a:t>” </a:t>
            </a:r>
            <a:r>
              <a:rPr lang="en-US" sz="2800" b="1" dirty="0">
                <a:latin typeface="TH SarabunPSK" pitchFamily="34" charset="-34"/>
                <a:cs typeface="TH SarabunPSK" pitchFamily="34" charset="-34"/>
              </a:rPr>
              <a:t> </a:t>
            </a:r>
            <a:r>
              <a:rPr lang="th-TH" sz="2800" dirty="0">
                <a:latin typeface="TH SarabunPSK" pitchFamily="34" charset="-34"/>
                <a:cs typeface="TH SarabunPSK" pitchFamily="34" charset="-34"/>
              </a:rPr>
              <a:t>เพื่อใช้อธิบายปฏิกิริยาการหมัก</a:t>
            </a:r>
          </a:p>
        </p:txBody>
      </p:sp>
      <p:sp>
        <p:nvSpPr>
          <p:cNvPr id="12" name="Rectangle 11"/>
          <p:cNvSpPr/>
          <p:nvPr/>
        </p:nvSpPr>
        <p:spPr>
          <a:xfrm>
            <a:off x="3547476" y="3933056"/>
            <a:ext cx="5472608" cy="1384995"/>
          </a:xfrm>
          <a:prstGeom prst="rect">
            <a:avLst/>
          </a:prstGeom>
        </p:spPr>
        <p:txBody>
          <a:bodyPr wrap="square">
            <a:spAutoFit/>
          </a:bodyPr>
          <a:lstStyle/>
          <a:p>
            <a:r>
              <a:rPr lang="en-US" sz="2400" b="1" dirty="0">
                <a:latin typeface="TH SarabunPSK" pitchFamily="34" charset="-34"/>
                <a:cs typeface="TH SarabunPSK" pitchFamily="34" charset="-34"/>
              </a:rPr>
              <a:t>Wilhelm Friedrich </a:t>
            </a:r>
            <a:r>
              <a:rPr lang="en-US" sz="2400" b="1" dirty="0" err="1">
                <a:latin typeface="TH SarabunPSK" pitchFamily="34" charset="-34"/>
                <a:cs typeface="TH SarabunPSK" pitchFamily="34" charset="-34"/>
              </a:rPr>
              <a:t>Kühne</a:t>
            </a:r>
            <a:endParaRPr lang="en-US" sz="2400" b="1" dirty="0" smtClean="0">
              <a:latin typeface="TH SarabunPSK" pitchFamily="34" charset="-34"/>
              <a:cs typeface="TH SarabunPSK" pitchFamily="34" charset="-34"/>
            </a:endParaRPr>
          </a:p>
          <a:p>
            <a:r>
              <a:rPr lang="en-US" sz="2000" dirty="0" smtClean="0">
                <a:latin typeface="TH SarabunPSK" pitchFamily="34" charset="-34"/>
                <a:cs typeface="TH SarabunPSK" pitchFamily="34" charset="-34"/>
              </a:rPr>
              <a:t>Born : 28 March 1837 Hamburg, German Empire</a:t>
            </a:r>
          </a:p>
          <a:p>
            <a:r>
              <a:rPr lang="en-US" sz="2000" dirty="0" smtClean="0">
                <a:latin typeface="TH SarabunPSK" pitchFamily="34" charset="-34"/>
                <a:cs typeface="TH SarabunPSK" pitchFamily="34" charset="-34"/>
              </a:rPr>
              <a:t>Died : 10 June 1900</a:t>
            </a:r>
          </a:p>
          <a:p>
            <a:r>
              <a:rPr lang="en-US" sz="2000" dirty="0" smtClean="0">
                <a:latin typeface="TH SarabunPSK" pitchFamily="34" charset="-34"/>
                <a:cs typeface="TH SarabunPSK" pitchFamily="34" charset="-34"/>
              </a:rPr>
              <a:t>Fields : Physiology, Physiological chemistry</a:t>
            </a:r>
            <a:endParaRPr lang="en-US" sz="2000" dirty="0">
              <a:latin typeface="TH SarabunPSK" pitchFamily="34" charset="-34"/>
              <a:cs typeface="TH SarabunPSK" pitchFamily="34" charset="-34"/>
            </a:endParaRPr>
          </a:p>
        </p:txBody>
      </p:sp>
      <p:pic>
        <p:nvPicPr>
          <p:cNvPr id="6146" name="Picture 2" descr="http://upload.wikimedia.org/wikipedia/commons/thumb/a/ab/Wilhelm_Kuhne.jpg/150px-Wilhelm_Kuhn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696" y="2924944"/>
            <a:ext cx="2449755" cy="316835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0" name="Rectangle 9"/>
          <p:cNvSpPr/>
          <p:nvPr/>
        </p:nvSpPr>
        <p:spPr>
          <a:xfrm>
            <a:off x="3547476" y="5499187"/>
            <a:ext cx="4572000" cy="369332"/>
          </a:xfrm>
          <a:prstGeom prst="rect">
            <a:avLst/>
          </a:prstGeom>
        </p:spPr>
        <p:txBody>
          <a:bodyPr>
            <a:spAutoFit/>
          </a:bodyPr>
          <a:lstStyle/>
          <a:p>
            <a:r>
              <a:rPr lang="th-TH" sz="1800" dirty="0">
                <a:latin typeface="TH SarabunPSK" pitchFamily="34" charset="-34"/>
                <a:cs typeface="TH SarabunPSK" pitchFamily="34" charset="-34"/>
              </a:rPr>
              <a:t>ที่มาของภาพ </a:t>
            </a:r>
            <a:r>
              <a:rPr lang="th-TH" sz="1800" dirty="0" smtClean="0">
                <a:latin typeface="TH SarabunPSK" pitchFamily="34" charset="-34"/>
                <a:cs typeface="TH SarabunPSK" pitchFamily="34" charset="-34"/>
              </a:rPr>
              <a:t>:</a:t>
            </a:r>
            <a:r>
              <a:rPr lang="en-US" sz="1800" dirty="0">
                <a:latin typeface="TH SarabunPSK" pitchFamily="34" charset="-34"/>
                <a:cs typeface="TH SarabunPSK" pitchFamily="34" charset="-34"/>
              </a:rPr>
              <a:t> Max Planck Institute for the History of </a:t>
            </a:r>
            <a:r>
              <a:rPr lang="en-US" sz="1800" dirty="0" smtClean="0">
                <a:latin typeface="TH SarabunPSK" pitchFamily="34" charset="-34"/>
                <a:cs typeface="TH SarabunPSK" pitchFamily="34" charset="-34"/>
              </a:rPr>
              <a:t>Science</a:t>
            </a:r>
            <a:endParaRPr lang="en-US" sz="1800" dirty="0">
              <a:latin typeface="TH SarabunPSK" pitchFamily="34" charset="-34"/>
              <a:cs typeface="TH SarabunPSK" pitchFamily="34" charset="-34"/>
            </a:endParaRPr>
          </a:p>
        </p:txBody>
      </p:sp>
    </p:spTree>
    <p:extLst>
      <p:ext uri="{BB962C8B-B14F-4D97-AF65-F5344CB8AC3E}">
        <p14:creationId xmlns:p14="http://schemas.microsoft.com/office/powerpoint/2010/main" val="1622487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4202" y="981290"/>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12</a:t>
            </a:fld>
            <a:endParaRPr lang="th-TH"/>
          </a:p>
        </p:txBody>
      </p:sp>
      <p:sp>
        <p:nvSpPr>
          <p:cNvPr id="11" name="Content Placeholder 3"/>
          <p:cNvSpPr>
            <a:spLocks noGrp="1"/>
          </p:cNvSpPr>
          <p:nvPr>
            <p:ph sz="quarter" idx="1"/>
          </p:nvPr>
        </p:nvSpPr>
        <p:spPr>
          <a:xfrm>
            <a:off x="179512" y="1448780"/>
            <a:ext cx="8784976" cy="4968552"/>
          </a:xfrm>
        </p:spPr>
        <p:txBody>
          <a:bodyPr>
            <a:normAutofit/>
          </a:bodyPr>
          <a:lstStyle/>
          <a:p>
            <a:pPr marL="0" indent="0" algn="thaiDist">
              <a:buNone/>
            </a:pPr>
            <a:r>
              <a:rPr lang="th-TH" sz="2800" dirty="0">
                <a:solidFill>
                  <a:srgbClr val="FF0000"/>
                </a:solidFill>
                <a:latin typeface="TH SarabunPSK" pitchFamily="34" charset="-34"/>
                <a:cs typeface="TH SarabunPSK" pitchFamily="34" charset="-34"/>
              </a:rPr>
              <a:t>-</a:t>
            </a:r>
            <a:r>
              <a:rPr lang="th-TH" sz="2800" dirty="0">
                <a:latin typeface="TH SarabunPSK" pitchFamily="34" charset="-34"/>
                <a:cs typeface="TH SarabunPSK" pitchFamily="34" charset="-34"/>
              </a:rPr>
              <a:t> </a:t>
            </a:r>
            <a:r>
              <a:rPr lang="th-TH" sz="2800" dirty="0" smtClean="0">
                <a:latin typeface="TH SarabunPSK" pitchFamily="34" charset="-34"/>
                <a:cs typeface="TH SarabunPSK" pitchFamily="34" charset="-34"/>
              </a:rPr>
              <a:t> ค.ศ. </a:t>
            </a:r>
            <a:r>
              <a:rPr lang="th-TH" sz="2800" dirty="0">
                <a:latin typeface="TH SarabunPSK" pitchFamily="34" charset="-34"/>
                <a:cs typeface="TH SarabunPSK" pitchFamily="34" charset="-34"/>
              </a:rPr>
              <a:t>1903 คาร์ล นอยเบิร์ก (</a:t>
            </a:r>
            <a:r>
              <a:rPr lang="en-US" sz="2800" dirty="0">
                <a:latin typeface="TH SarabunPSK" pitchFamily="34" charset="-34"/>
                <a:cs typeface="TH SarabunPSK" pitchFamily="34" charset="-34"/>
              </a:rPr>
              <a:t>Carl </a:t>
            </a:r>
            <a:r>
              <a:rPr lang="en-US" sz="2800" dirty="0" err="1">
                <a:latin typeface="TH SarabunPSK" pitchFamily="34" charset="-34"/>
                <a:cs typeface="TH SarabunPSK" pitchFamily="34" charset="-34"/>
              </a:rPr>
              <a:t>Neuberg</a:t>
            </a:r>
            <a:r>
              <a:rPr lang="en-US" sz="2800" dirty="0">
                <a:latin typeface="TH SarabunPSK" pitchFamily="34" charset="-34"/>
                <a:cs typeface="TH SarabunPSK" pitchFamily="34" charset="-34"/>
              </a:rPr>
              <a:t>) </a:t>
            </a:r>
            <a:r>
              <a:rPr lang="th-TH" sz="2800" dirty="0">
                <a:latin typeface="TH SarabunPSK" pitchFamily="34" charset="-34"/>
                <a:cs typeface="TH SarabunPSK" pitchFamily="34" charset="-34"/>
              </a:rPr>
              <a:t>นักเคมีชาวเยอรมันเป็นผู้เสนอชื่อวิชาชีวเคมี (</a:t>
            </a:r>
            <a:r>
              <a:rPr lang="en-US" sz="2800" dirty="0">
                <a:latin typeface="TH SarabunPSK" pitchFamily="34" charset="-34"/>
                <a:cs typeface="TH SarabunPSK" pitchFamily="34" charset="-34"/>
              </a:rPr>
              <a:t>Biochemistry) </a:t>
            </a:r>
            <a:r>
              <a:rPr lang="th-TH" sz="2800" dirty="0">
                <a:latin typeface="TH SarabunPSK" pitchFamily="34" charset="-34"/>
                <a:cs typeface="TH SarabunPSK" pitchFamily="34" charset="-34"/>
              </a:rPr>
              <a:t>ขึ้นเป็นครั้งแรก ในปี ค.ศ. 1906 ได้มีการจัดตั้งวารสารทางด้านการวิจัยเกี่ยวกับชีวเคมีชื่อ </a:t>
            </a:r>
            <a:r>
              <a:rPr lang="en-US" sz="2800" dirty="0">
                <a:latin typeface="TH SarabunPSK" pitchFamily="34" charset="-34"/>
                <a:cs typeface="TH SarabunPSK" pitchFamily="34" charset="-34"/>
              </a:rPr>
              <a:t>Journal </a:t>
            </a:r>
            <a:r>
              <a:rPr lang="en-US" sz="2800" dirty="0" err="1">
                <a:latin typeface="TH SarabunPSK" pitchFamily="34" charset="-34"/>
                <a:cs typeface="TH SarabunPSK" pitchFamily="34" charset="-34"/>
              </a:rPr>
              <a:t>Biochemische</a:t>
            </a:r>
            <a:r>
              <a:rPr lang="en-US" sz="2800" dirty="0">
                <a:latin typeface="TH SarabunPSK" pitchFamily="34" charset="-34"/>
                <a:cs typeface="TH SarabunPSK" pitchFamily="34" charset="-34"/>
              </a:rPr>
              <a:t> </a:t>
            </a:r>
            <a:r>
              <a:rPr lang="en-US" sz="2800" dirty="0" err="1">
                <a:latin typeface="TH SarabunPSK" pitchFamily="34" charset="-34"/>
                <a:cs typeface="TH SarabunPSK" pitchFamily="34" charset="-34"/>
              </a:rPr>
              <a:t>Zeitschrift</a:t>
            </a:r>
            <a:r>
              <a:rPr lang="en-US" sz="2800" dirty="0">
                <a:latin typeface="TH SarabunPSK" pitchFamily="34" charset="-34"/>
                <a:cs typeface="TH SarabunPSK" pitchFamily="34" charset="-34"/>
              </a:rPr>
              <a:t> </a:t>
            </a:r>
            <a:r>
              <a:rPr lang="th-TH" sz="2800" dirty="0">
                <a:latin typeface="TH SarabunPSK" pitchFamily="34" charset="-34"/>
                <a:cs typeface="TH SarabunPSK" pitchFamily="34" charset="-34"/>
              </a:rPr>
              <a:t>และเขาได้เป็นบรรณาธิการของวารสารคนแรก ต่อมาวารสารได้เปลี่ยนชื่อเป็น </a:t>
            </a:r>
            <a:r>
              <a:rPr lang="en-US" sz="2800" dirty="0">
                <a:latin typeface="TH SarabunPSK" pitchFamily="34" charset="-34"/>
                <a:cs typeface="TH SarabunPSK" pitchFamily="34" charset="-34"/>
              </a:rPr>
              <a:t>European Journal of Biochemistry  </a:t>
            </a:r>
            <a:r>
              <a:rPr lang="th-TH" sz="2800" dirty="0">
                <a:latin typeface="TH SarabunPSK" pitchFamily="34" charset="-34"/>
                <a:cs typeface="TH SarabunPSK" pitchFamily="34" charset="-34"/>
              </a:rPr>
              <a:t>และจนกระทั่งปี ค.ศ. 2005-ปัจจุบัน ใช้ชื่อวารสารคือ </a:t>
            </a:r>
            <a:r>
              <a:rPr lang="en-US" sz="2800" dirty="0">
                <a:latin typeface="TH SarabunPSK" pitchFamily="34" charset="-34"/>
                <a:cs typeface="TH SarabunPSK" pitchFamily="34" charset="-34"/>
              </a:rPr>
              <a:t>FEBS Journal (Federation of European Biochemical Societies Journal) </a:t>
            </a:r>
            <a:r>
              <a:rPr lang="th-TH" sz="2800" dirty="0">
                <a:latin typeface="TH SarabunPSK" pitchFamily="34" charset="-34"/>
                <a:cs typeface="TH SarabunPSK" pitchFamily="34" charset="-34"/>
              </a:rPr>
              <a:t>และค่า </a:t>
            </a:r>
            <a:r>
              <a:rPr lang="en-US" sz="2800" dirty="0">
                <a:latin typeface="TH SarabunPSK" pitchFamily="34" charset="-34"/>
                <a:cs typeface="TH SarabunPSK" pitchFamily="34" charset="-34"/>
              </a:rPr>
              <a:t>impact factor  </a:t>
            </a:r>
            <a:r>
              <a:rPr lang="th-TH" sz="2800" dirty="0">
                <a:latin typeface="TH SarabunPSK" pitchFamily="34" charset="-34"/>
                <a:cs typeface="TH SarabunPSK" pitchFamily="34" charset="-34"/>
              </a:rPr>
              <a:t>ของวารสารนี้ในปี ค.ศ.2011 คือ  3.790</a:t>
            </a:r>
          </a:p>
        </p:txBody>
      </p:sp>
      <p:pic>
        <p:nvPicPr>
          <p:cNvPr id="7172" name="Picture 4" descr="http://www.speciation.net/md/000/006/887/th_EJ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346" y="4077072"/>
            <a:ext cx="1779509" cy="23260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t3.gstatic.com/images?q=tbn:ANd9GcR77A4NAx1eBF_GY48JG9HnlJlwiw3cdKspI6jTaPVZsm64c_LFC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963" y="4077072"/>
            <a:ext cx="1764334" cy="232607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t3.gstatic.com/images?q=tbn:ANd9GcTu72B3Zxb0jxocHkmNvkRh79Rh-5Qr8cG7ZJbiBac9M2O7EUO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6351" y="4067126"/>
            <a:ext cx="1772246" cy="232607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3255390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7"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179512" y="1468056"/>
            <a:ext cx="8784976" cy="4572000"/>
          </a:xfrm>
        </p:spPr>
        <p:txBody>
          <a:bodyPr>
            <a:normAutofit/>
          </a:bodyPr>
          <a:lstStyle/>
          <a:p>
            <a:pPr marL="0" indent="0" algn="thaiDist">
              <a:buNone/>
            </a:pPr>
            <a:r>
              <a:rPr lang="en-US" sz="2800" dirty="0" smtClean="0">
                <a:latin typeface="TH SarabunPSK" pitchFamily="34" charset="-34"/>
                <a:cs typeface="TH SarabunPSK" pitchFamily="34" charset="-34"/>
              </a:rPr>
              <a:t>- </a:t>
            </a:r>
            <a:r>
              <a:rPr lang="th-TH" sz="2800" dirty="0" smtClean="0">
                <a:latin typeface="TH SarabunPSK" pitchFamily="34" charset="-34"/>
                <a:cs typeface="TH SarabunPSK" pitchFamily="34" charset="-34"/>
              </a:rPr>
              <a:t>ค.ศ. </a:t>
            </a:r>
            <a:r>
              <a:rPr lang="en-US" sz="2800" dirty="0">
                <a:latin typeface="TH SarabunPSK" pitchFamily="34" charset="-34"/>
                <a:cs typeface="TH SarabunPSK" pitchFamily="34" charset="-34"/>
              </a:rPr>
              <a:t>1932-</a:t>
            </a:r>
            <a:r>
              <a:rPr lang="th-TH" sz="2800" dirty="0">
                <a:latin typeface="TH SarabunPSK" pitchFamily="34" charset="-34"/>
                <a:cs typeface="TH SarabunPSK" pitchFamily="34" charset="-34"/>
              </a:rPr>
              <a:t>1937 เซอร์ฮันส์ อดอล์ฟ เครบส์ </a:t>
            </a:r>
            <a:r>
              <a:rPr lang="en-US" sz="2800" dirty="0">
                <a:latin typeface="TH SarabunPSK" pitchFamily="34" charset="-34"/>
                <a:cs typeface="TH SarabunPSK" pitchFamily="34" charset="-34"/>
              </a:rPr>
              <a:t>(Sir Hans Adolf Krebs) </a:t>
            </a:r>
            <a:r>
              <a:rPr lang="th-TH" sz="2800" dirty="0">
                <a:latin typeface="TH SarabunPSK" pitchFamily="34" charset="-34"/>
                <a:cs typeface="TH SarabunPSK" pitchFamily="34" charset="-34"/>
              </a:rPr>
              <a:t>นักชีวเคมีชาว อังกฤษ (เกิดที่เยอรมัน) ค้นพบวัฏจักรยูเรีย </a:t>
            </a:r>
            <a:r>
              <a:rPr lang="en-US" sz="2800" dirty="0">
                <a:latin typeface="TH SarabunPSK" pitchFamily="34" charset="-34"/>
                <a:cs typeface="TH SarabunPSK" pitchFamily="34" charset="-34"/>
              </a:rPr>
              <a:t>(urea cycle </a:t>
            </a:r>
            <a:r>
              <a:rPr lang="th-TH" sz="2800" dirty="0">
                <a:latin typeface="TH SarabunPSK" pitchFamily="34" charset="-34"/>
                <a:cs typeface="TH SarabunPSK" pitchFamily="34" charset="-34"/>
              </a:rPr>
              <a:t>หรือ </a:t>
            </a:r>
            <a:r>
              <a:rPr lang="en-US" sz="2800" dirty="0">
                <a:latin typeface="TH SarabunPSK" pitchFamily="34" charset="-34"/>
                <a:cs typeface="TH SarabunPSK" pitchFamily="34" charset="-34"/>
              </a:rPr>
              <a:t>ornithine cycle) </a:t>
            </a:r>
            <a:r>
              <a:rPr lang="th-TH" sz="2800" dirty="0">
                <a:latin typeface="TH SarabunPSK" pitchFamily="34" charset="-34"/>
                <a:cs typeface="TH SarabunPSK" pitchFamily="34" charset="-34"/>
              </a:rPr>
              <a:t>และหลังจากนั้นไม่นานก็ได้รายงานการค้นพบวัฏจักรกรดซิตริก (</a:t>
            </a:r>
            <a:r>
              <a:rPr lang="en-US" sz="2800" dirty="0">
                <a:latin typeface="TH SarabunPSK" pitchFamily="34" charset="-34"/>
                <a:cs typeface="TH SarabunPSK" pitchFamily="34" charset="-34"/>
              </a:rPr>
              <a:t>citric acid cycle </a:t>
            </a:r>
            <a:r>
              <a:rPr lang="th-TH" sz="2800" dirty="0">
                <a:latin typeface="TH SarabunPSK" pitchFamily="34" charset="-34"/>
                <a:cs typeface="TH SarabunPSK" pitchFamily="34" charset="-34"/>
              </a:rPr>
              <a:t>หรือ </a:t>
            </a:r>
            <a:r>
              <a:rPr lang="en-US" sz="2800" dirty="0" err="1">
                <a:latin typeface="TH SarabunPSK" pitchFamily="34" charset="-34"/>
                <a:cs typeface="TH SarabunPSK" pitchFamily="34" charset="-34"/>
              </a:rPr>
              <a:t>Krebs’cycle</a:t>
            </a:r>
            <a:r>
              <a:rPr lang="en-US" sz="2800" dirty="0">
                <a:latin typeface="TH SarabunPSK" pitchFamily="34" charset="-34"/>
                <a:cs typeface="TH SarabunPSK" pitchFamily="34" charset="-34"/>
              </a:rPr>
              <a:t> </a:t>
            </a:r>
            <a:r>
              <a:rPr lang="th-TH" sz="2800" dirty="0">
                <a:latin typeface="TH SarabunPSK" pitchFamily="34" charset="-34"/>
                <a:cs typeface="TH SarabunPSK" pitchFamily="34" charset="-34"/>
              </a:rPr>
              <a:t>หรือ </a:t>
            </a:r>
            <a:r>
              <a:rPr lang="en-US" sz="2800" dirty="0" err="1">
                <a:latin typeface="TH SarabunPSK" pitchFamily="34" charset="-34"/>
                <a:cs typeface="TH SarabunPSK" pitchFamily="34" charset="-34"/>
              </a:rPr>
              <a:t>tricarboxylic</a:t>
            </a:r>
            <a:r>
              <a:rPr lang="en-US" sz="2800" dirty="0">
                <a:latin typeface="TH SarabunPSK" pitchFamily="34" charset="-34"/>
                <a:cs typeface="TH SarabunPSK" pitchFamily="34" charset="-34"/>
              </a:rPr>
              <a:t> acid cycle)</a:t>
            </a:r>
            <a:r>
              <a:rPr lang="th-TH" sz="2800" dirty="0">
                <a:latin typeface="TH SarabunPSK" pitchFamily="34" charset="-34"/>
                <a:cs typeface="TH SarabunPSK" pitchFamily="34" charset="-34"/>
              </a:rPr>
              <a:t> เขาได้รับรางวัลโนเบลสาขาการแพทย์ในปี ค.ศ. </a:t>
            </a:r>
            <a:r>
              <a:rPr lang="en-US" sz="2800" dirty="0">
                <a:latin typeface="TH SarabunPSK" pitchFamily="34" charset="-34"/>
                <a:cs typeface="TH SarabunPSK" pitchFamily="34" charset="-34"/>
              </a:rPr>
              <a:t>1953</a:t>
            </a:r>
            <a:endParaRPr lang="th-TH" sz="2800" dirty="0">
              <a:latin typeface="TH SarabunPSK" pitchFamily="34" charset="-34"/>
              <a:cs typeface="TH SarabunPSK" pitchFamily="34" charset="-34"/>
            </a:endParaRPr>
          </a:p>
        </p:txBody>
      </p:sp>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13</a:t>
            </a:fld>
            <a:endParaRPr lang="th-TH"/>
          </a:p>
        </p:txBody>
      </p:sp>
      <p:pic>
        <p:nvPicPr>
          <p:cNvPr id="8194" name="Picture 2" descr="http://upload.wikimedia.org/wikipedia/commons/thumb/b/ba/Hans_Adolf_Krebs.jpg/180px-Hans_Adolf_Kreb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387" y="3749380"/>
            <a:ext cx="1800200" cy="25502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414712" y="3738228"/>
            <a:ext cx="2699792" cy="2308324"/>
          </a:xfrm>
          <a:prstGeom prst="rect">
            <a:avLst/>
          </a:prstGeom>
        </p:spPr>
        <p:txBody>
          <a:bodyPr wrap="square">
            <a:spAutoFit/>
          </a:bodyPr>
          <a:lstStyle/>
          <a:p>
            <a:r>
              <a:rPr lang="en-US" sz="2400" b="1" dirty="0" smtClean="0">
                <a:latin typeface="TH SarabunPSK" pitchFamily="34" charset="-34"/>
                <a:cs typeface="TH SarabunPSK" pitchFamily="34" charset="-34"/>
              </a:rPr>
              <a:t>Sir Hans Adolf Krebs</a:t>
            </a:r>
          </a:p>
          <a:p>
            <a:r>
              <a:rPr lang="en-US" sz="2000" dirty="0" smtClean="0">
                <a:latin typeface="TH SarabunPSK" pitchFamily="34" charset="-34"/>
                <a:cs typeface="TH SarabunPSK" pitchFamily="34" charset="-34"/>
              </a:rPr>
              <a:t>Born : 25 August 1900  </a:t>
            </a:r>
          </a:p>
          <a:p>
            <a:r>
              <a:rPr lang="en-US" sz="2000" dirty="0">
                <a:latin typeface="TH SarabunPSK" pitchFamily="34" charset="-34"/>
                <a:cs typeface="TH SarabunPSK" pitchFamily="34" charset="-34"/>
              </a:rPr>
              <a:t> </a:t>
            </a:r>
            <a:r>
              <a:rPr lang="en-US" sz="2000" dirty="0" smtClean="0">
                <a:latin typeface="TH SarabunPSK" pitchFamily="34" charset="-34"/>
                <a:cs typeface="TH SarabunPSK" pitchFamily="34" charset="-34"/>
              </a:rPr>
              <a:t>        Hildesheim, Germany</a:t>
            </a:r>
          </a:p>
          <a:p>
            <a:r>
              <a:rPr lang="en-US" sz="2000" dirty="0" smtClean="0">
                <a:latin typeface="TH SarabunPSK" pitchFamily="34" charset="-34"/>
                <a:cs typeface="TH SarabunPSK" pitchFamily="34" charset="-34"/>
              </a:rPr>
              <a:t>Died : 22 November 1981 </a:t>
            </a:r>
          </a:p>
          <a:p>
            <a:r>
              <a:rPr lang="en-US" sz="2000" dirty="0">
                <a:latin typeface="TH SarabunPSK" pitchFamily="34" charset="-34"/>
                <a:cs typeface="TH SarabunPSK" pitchFamily="34" charset="-34"/>
              </a:rPr>
              <a:t> </a:t>
            </a:r>
            <a:r>
              <a:rPr lang="en-US" sz="2000" dirty="0" smtClean="0">
                <a:latin typeface="TH SarabunPSK" pitchFamily="34" charset="-34"/>
                <a:cs typeface="TH SarabunPSK" pitchFamily="34" charset="-34"/>
              </a:rPr>
              <a:t>        (aged 81) Oxford, England</a:t>
            </a:r>
          </a:p>
          <a:p>
            <a:r>
              <a:rPr lang="en-US" sz="2000" dirty="0" smtClean="0">
                <a:latin typeface="TH SarabunPSK" pitchFamily="34" charset="-34"/>
                <a:cs typeface="TH SarabunPSK" pitchFamily="34" charset="-34"/>
              </a:rPr>
              <a:t>Fields : Internal medicine, </a:t>
            </a:r>
          </a:p>
          <a:p>
            <a:r>
              <a:rPr lang="en-US" sz="2000" dirty="0">
                <a:latin typeface="TH SarabunPSK" pitchFamily="34" charset="-34"/>
                <a:cs typeface="TH SarabunPSK" pitchFamily="34" charset="-34"/>
              </a:rPr>
              <a:t> </a:t>
            </a:r>
            <a:r>
              <a:rPr lang="en-US" sz="2000" dirty="0" smtClean="0">
                <a:latin typeface="TH SarabunPSK" pitchFamily="34" charset="-34"/>
                <a:cs typeface="TH SarabunPSK" pitchFamily="34" charset="-34"/>
              </a:rPr>
              <a:t>          Biochemistry</a:t>
            </a:r>
            <a:endParaRPr lang="en-US" sz="2000" dirty="0">
              <a:latin typeface="TH SarabunPSK" pitchFamily="34" charset="-34"/>
              <a:cs typeface="TH SarabunPSK" pitchFamily="34" charset="-34"/>
            </a:endParaRPr>
          </a:p>
        </p:txBody>
      </p:sp>
      <p:pic>
        <p:nvPicPr>
          <p:cNvPr id="8200" name="Picture 8" descr="http://www.rsc.org/Education/Teachers/Resources/cfb/images/14A.jpg">
            <a:hlinkClick r:id="rId5"/>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90460" y="3767705"/>
            <a:ext cx="4381539" cy="257120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Rectangle 10"/>
          <p:cNvSpPr/>
          <p:nvPr/>
        </p:nvSpPr>
        <p:spPr>
          <a:xfrm>
            <a:off x="6420022" y="6028141"/>
            <a:ext cx="4572000" cy="338554"/>
          </a:xfrm>
          <a:prstGeom prst="rect">
            <a:avLst/>
          </a:prstGeom>
        </p:spPr>
        <p:txBody>
          <a:bodyPr>
            <a:spAutoFit/>
          </a:bodyPr>
          <a:lstStyle/>
          <a:p>
            <a:r>
              <a:rPr lang="th-TH" sz="1600" dirty="0">
                <a:latin typeface="TH SarabunPSK" pitchFamily="34" charset="-34"/>
                <a:cs typeface="TH SarabunPSK" pitchFamily="34" charset="-34"/>
              </a:rPr>
              <a:t>ที่มาของภาพ </a:t>
            </a:r>
            <a:r>
              <a:rPr lang="th-TH" sz="1600" dirty="0" smtClean="0">
                <a:latin typeface="TH SarabunPSK" pitchFamily="34" charset="-34"/>
                <a:cs typeface="TH SarabunPSK" pitchFamily="34" charset="-34"/>
              </a:rPr>
              <a:t>:</a:t>
            </a:r>
            <a:r>
              <a:rPr lang="en-US" sz="1600" dirty="0">
                <a:latin typeface="TH SarabunPSK" pitchFamily="34" charset="-34"/>
                <a:cs typeface="TH SarabunPSK" pitchFamily="34" charset="-34"/>
              </a:rPr>
              <a:t> http://www.nobelprize.org</a:t>
            </a:r>
          </a:p>
        </p:txBody>
      </p:sp>
    </p:spTree>
    <p:extLst>
      <p:ext uri="{BB962C8B-B14F-4D97-AF65-F5344CB8AC3E}">
        <p14:creationId xmlns:p14="http://schemas.microsoft.com/office/powerpoint/2010/main" val="1813798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
          </p:nvPr>
        </p:nvSpPr>
        <p:spPr>
          <a:xfrm>
            <a:off x="179512" y="1394316"/>
            <a:ext cx="8784976" cy="4572000"/>
          </a:xfrm>
        </p:spPr>
        <p:txBody>
          <a:bodyPr>
            <a:normAutofit/>
          </a:bodyPr>
          <a:lstStyle/>
          <a:p>
            <a:pPr marL="0" indent="0" algn="thaiDist">
              <a:buNone/>
            </a:pPr>
            <a:r>
              <a:rPr lang="th-TH" sz="2400" dirty="0">
                <a:latin typeface="TH SarabunPSK" pitchFamily="34" charset="-34"/>
                <a:cs typeface="TH SarabunPSK" pitchFamily="34" charset="-34"/>
              </a:rPr>
              <a:t>- ค.ศ. 1933-1940 กุสทาฟ เกออร์ก เอมบ์เดน - ออตโต ฟริทซ์ ไมเยอร์ฮอฟ และจาคอบ คาโรล ปาร์นาส </a:t>
            </a:r>
            <a:r>
              <a:rPr lang="th-TH" sz="2400" dirty="0" smtClean="0">
                <a:latin typeface="TH SarabunPSK" pitchFamily="34" charset="-34"/>
                <a:cs typeface="TH SarabunPSK" pitchFamily="34" charset="-34"/>
              </a:rPr>
              <a:t>ศึกษาแม</a:t>
            </a:r>
            <a:r>
              <a:rPr lang="th-TH" sz="2400" dirty="0">
                <a:latin typeface="TH SarabunPSK" pitchFamily="34" charset="-34"/>
                <a:cs typeface="TH SarabunPSK" pitchFamily="34" charset="-34"/>
              </a:rPr>
              <a:t>ทาบอลิซึมของคาร์โบไฮเดรตและรายงานวิถีแมทาบอลิซึมของน้ำตาลกลูโคสในเซลล์ เรียกว่าวิถี </a:t>
            </a:r>
            <a:r>
              <a:rPr lang="en-US" sz="2400" dirty="0" err="1">
                <a:latin typeface="TH SarabunPSK" pitchFamily="34" charset="-34"/>
                <a:cs typeface="TH SarabunPSK" pitchFamily="34" charset="-34"/>
              </a:rPr>
              <a:t>Embden</a:t>
            </a:r>
            <a:r>
              <a:rPr lang="en-US" sz="2400" dirty="0">
                <a:latin typeface="TH SarabunPSK" pitchFamily="34" charset="-34"/>
                <a:cs typeface="TH SarabunPSK" pitchFamily="34" charset="-34"/>
              </a:rPr>
              <a:t>–Meyerhof–</a:t>
            </a:r>
            <a:r>
              <a:rPr lang="en-US" sz="2400" dirty="0" err="1">
                <a:latin typeface="TH SarabunPSK" pitchFamily="34" charset="-34"/>
                <a:cs typeface="TH SarabunPSK" pitchFamily="34" charset="-34"/>
              </a:rPr>
              <a:t>Parnas</a:t>
            </a:r>
            <a:r>
              <a:rPr lang="en-US" sz="2400" dirty="0">
                <a:latin typeface="TH SarabunPSK" pitchFamily="34" charset="-34"/>
                <a:cs typeface="TH SarabunPSK" pitchFamily="34" charset="-34"/>
              </a:rPr>
              <a:t> (EMP pathway) </a:t>
            </a:r>
            <a:r>
              <a:rPr lang="th-TH" sz="2400" dirty="0">
                <a:latin typeface="TH SarabunPSK" pitchFamily="34" charset="-34"/>
                <a:cs typeface="TH SarabunPSK" pitchFamily="34" charset="-34"/>
              </a:rPr>
              <a:t>หรือ ไกลโคไลซิส (</a:t>
            </a:r>
            <a:r>
              <a:rPr lang="en-US" sz="2400" dirty="0">
                <a:latin typeface="TH SarabunPSK" pitchFamily="34" charset="-34"/>
                <a:cs typeface="TH SarabunPSK" pitchFamily="34" charset="-34"/>
              </a:rPr>
              <a:t>glycolysis)</a:t>
            </a:r>
          </a:p>
          <a:p>
            <a:pPr marL="0" indent="0" algn="thaiDist">
              <a:buNone/>
            </a:pPr>
            <a:endParaRPr lang="th-TH" sz="2800" dirty="0">
              <a:latin typeface="TH SarabunPSK" pitchFamily="34" charset="-34"/>
              <a:cs typeface="TH SarabunPSK" pitchFamily="34" charset="-34"/>
            </a:endParaRPr>
          </a:p>
        </p:txBody>
      </p:sp>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14</a:t>
            </a:fld>
            <a:endParaRPr lang="th-TH"/>
          </a:p>
        </p:txBody>
      </p:sp>
      <p:pic>
        <p:nvPicPr>
          <p:cNvPr id="9218" name="Picture 2" descr="http://www.shmoop.com/images/biology/biobook_cellresp_graphik_3.png"/>
          <p:cNvPicPr>
            <a:picLocks noChangeAspect="1" noChangeArrowheads="1"/>
          </p:cNvPicPr>
          <p:nvPr/>
        </p:nvPicPr>
        <p:blipFill rotWithShape="1">
          <a:blip r:embed="rId3">
            <a:extLst>
              <a:ext uri="{28A0092B-C50C-407E-A947-70E740481C1C}">
                <a14:useLocalDpi xmlns:a14="http://schemas.microsoft.com/office/drawing/2010/main" val="0"/>
              </a:ext>
            </a:extLst>
          </a:blip>
          <a:srcRect l="6956" t="4081" r="2061" b="730"/>
          <a:stretch/>
        </p:blipFill>
        <p:spPr bwMode="auto">
          <a:xfrm>
            <a:off x="307883" y="2564904"/>
            <a:ext cx="3168352" cy="409835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835" y="2852936"/>
            <a:ext cx="16573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934869" y="5340671"/>
            <a:ext cx="1483098" cy="1015663"/>
          </a:xfrm>
          <a:prstGeom prst="rect">
            <a:avLst/>
          </a:prstGeom>
        </p:spPr>
        <p:txBody>
          <a:bodyPr wrap="none">
            <a:spAutoFit/>
          </a:bodyPr>
          <a:lstStyle/>
          <a:p>
            <a:pPr algn="ctr"/>
            <a:r>
              <a:rPr lang="en-US" sz="2000" b="1" dirty="0" smtClean="0">
                <a:effectLst/>
                <a:latin typeface="TH SarabunPSK" pitchFamily="34" charset="-34"/>
                <a:cs typeface="TH SarabunPSK" pitchFamily="34" charset="-34"/>
              </a:rPr>
              <a:t>Gustav </a:t>
            </a:r>
            <a:r>
              <a:rPr lang="en-US" sz="2000" b="1" dirty="0" err="1" smtClean="0">
                <a:effectLst/>
                <a:latin typeface="TH SarabunPSK" pitchFamily="34" charset="-34"/>
                <a:cs typeface="TH SarabunPSK" pitchFamily="34" charset="-34"/>
              </a:rPr>
              <a:t>Embden</a:t>
            </a:r>
            <a:endParaRPr lang="en-US" sz="2000" b="1" dirty="0" smtClean="0">
              <a:effectLst/>
              <a:latin typeface="TH SarabunPSK" pitchFamily="34" charset="-34"/>
              <a:cs typeface="TH SarabunPSK" pitchFamily="34" charset="-34"/>
            </a:endParaRPr>
          </a:p>
          <a:p>
            <a:pPr algn="ctr"/>
            <a:r>
              <a:rPr lang="th-TH" sz="2000" b="1" dirty="0" smtClean="0">
                <a:latin typeface="TH SarabunPSK" pitchFamily="34" charset="-34"/>
                <a:cs typeface="TH SarabunPSK" pitchFamily="34" charset="-34"/>
              </a:rPr>
              <a:t>18</a:t>
            </a:r>
            <a:r>
              <a:rPr lang="en-US" sz="2000" b="1" dirty="0" smtClean="0">
                <a:latin typeface="TH SarabunPSK" pitchFamily="34" charset="-34"/>
                <a:cs typeface="TH SarabunPSK" pitchFamily="34" charset="-34"/>
              </a:rPr>
              <a:t>7</a:t>
            </a:r>
            <a:r>
              <a:rPr lang="th-TH" sz="2000" b="1" dirty="0" smtClean="0">
                <a:latin typeface="TH SarabunPSK" pitchFamily="34" charset="-34"/>
                <a:cs typeface="TH SarabunPSK" pitchFamily="34" charset="-34"/>
              </a:rPr>
              <a:t>4-19</a:t>
            </a:r>
            <a:r>
              <a:rPr lang="en-US" sz="2000" b="1" dirty="0" smtClean="0">
                <a:latin typeface="TH SarabunPSK" pitchFamily="34" charset="-34"/>
                <a:cs typeface="TH SarabunPSK" pitchFamily="34" charset="-34"/>
              </a:rPr>
              <a:t>33</a:t>
            </a:r>
            <a:endParaRPr lang="th-TH" sz="2000" b="1" dirty="0" smtClean="0">
              <a:latin typeface="TH SarabunPSK" pitchFamily="34" charset="-34"/>
              <a:cs typeface="TH SarabunPSK" pitchFamily="34" charset="-34"/>
            </a:endParaRPr>
          </a:p>
          <a:p>
            <a:pPr algn="ctr"/>
            <a:endParaRPr lang="en-US" sz="2000" b="1" dirty="0" smtClean="0">
              <a:effectLst/>
              <a:latin typeface="TH SarabunPSK" pitchFamily="34" charset="-34"/>
              <a:cs typeface="TH SarabunPSK" pitchFamily="34" charset="-34"/>
            </a:endParaRPr>
          </a:p>
        </p:txBody>
      </p:sp>
      <p:pic>
        <p:nvPicPr>
          <p:cNvPr id="922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1719"/>
          <a:stretch/>
        </p:blipFill>
        <p:spPr bwMode="auto">
          <a:xfrm>
            <a:off x="5612253" y="2856517"/>
            <a:ext cx="1614112" cy="248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450025" y="5340671"/>
            <a:ext cx="1866217" cy="1015663"/>
          </a:xfrm>
          <a:prstGeom prst="rect">
            <a:avLst/>
          </a:prstGeom>
        </p:spPr>
        <p:txBody>
          <a:bodyPr wrap="none">
            <a:spAutoFit/>
          </a:bodyPr>
          <a:lstStyle/>
          <a:p>
            <a:pPr algn="ctr"/>
            <a:r>
              <a:rPr lang="en-US" sz="2000" b="1" dirty="0" smtClean="0">
                <a:latin typeface="TH SarabunPSK" pitchFamily="34" charset="-34"/>
                <a:cs typeface="TH SarabunPSK" pitchFamily="34" charset="-34"/>
              </a:rPr>
              <a:t> Otto Fritz Meyerhof</a:t>
            </a:r>
          </a:p>
          <a:p>
            <a:pPr algn="ctr"/>
            <a:r>
              <a:rPr lang="th-TH" sz="2000" b="1" dirty="0" smtClean="0">
                <a:latin typeface="TH SarabunPSK" pitchFamily="34" charset="-34"/>
                <a:cs typeface="TH SarabunPSK" pitchFamily="34" charset="-34"/>
              </a:rPr>
              <a:t>1884-19</a:t>
            </a:r>
            <a:r>
              <a:rPr lang="en-US" sz="2000" b="1" dirty="0" smtClean="0">
                <a:latin typeface="TH SarabunPSK" pitchFamily="34" charset="-34"/>
                <a:cs typeface="TH SarabunPSK" pitchFamily="34" charset="-34"/>
              </a:rPr>
              <a:t>51</a:t>
            </a:r>
            <a:endParaRPr lang="th-TH" sz="2000" b="1" dirty="0" smtClean="0">
              <a:latin typeface="TH SarabunPSK" pitchFamily="34" charset="-34"/>
              <a:cs typeface="TH SarabunPSK" pitchFamily="34" charset="-34"/>
            </a:endParaRPr>
          </a:p>
          <a:p>
            <a:pPr algn="ctr"/>
            <a:endParaRPr lang="th-TH" sz="2000" b="1" dirty="0">
              <a:latin typeface="TH SarabunPSK" pitchFamily="34" charset="-34"/>
              <a:cs typeface="TH SarabunPSK" pitchFamily="34" charset="-34"/>
            </a:endParaRPr>
          </a:p>
        </p:txBody>
      </p:sp>
      <p:pic>
        <p:nvPicPr>
          <p:cNvPr id="9226" name="Picture 10" descr="http://photos.geni.com/p13/c3/bd/da/4e/534448390710627f/jakub_parnas_medium.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5808" y="2867752"/>
            <a:ext cx="1632127" cy="24729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311060" y="5340670"/>
            <a:ext cx="1731564" cy="1015663"/>
          </a:xfrm>
          <a:prstGeom prst="rect">
            <a:avLst/>
          </a:prstGeom>
        </p:spPr>
        <p:txBody>
          <a:bodyPr wrap="none">
            <a:spAutoFit/>
          </a:bodyPr>
          <a:lstStyle/>
          <a:p>
            <a:pPr algn="ctr"/>
            <a:r>
              <a:rPr lang="en-US" sz="2000" b="1" dirty="0" err="1" smtClean="0">
                <a:latin typeface="TH SarabunPSK" pitchFamily="34" charset="-34"/>
                <a:cs typeface="TH SarabunPSK" pitchFamily="34" charset="-34"/>
              </a:rPr>
              <a:t>Jakub</a:t>
            </a:r>
            <a:r>
              <a:rPr lang="en-US" sz="2000" b="1" dirty="0" smtClean="0">
                <a:latin typeface="TH SarabunPSK" pitchFamily="34" charset="-34"/>
                <a:cs typeface="TH SarabunPSK" pitchFamily="34" charset="-34"/>
              </a:rPr>
              <a:t> Karol </a:t>
            </a:r>
            <a:r>
              <a:rPr lang="en-US" sz="2000" b="1" dirty="0" err="1" smtClean="0">
                <a:latin typeface="TH SarabunPSK" pitchFamily="34" charset="-34"/>
                <a:cs typeface="TH SarabunPSK" pitchFamily="34" charset="-34"/>
              </a:rPr>
              <a:t>Parnas</a:t>
            </a:r>
            <a:endParaRPr lang="en-US" sz="2000" b="1" dirty="0" smtClean="0">
              <a:latin typeface="TH SarabunPSK" pitchFamily="34" charset="-34"/>
              <a:cs typeface="TH SarabunPSK" pitchFamily="34" charset="-34"/>
            </a:endParaRPr>
          </a:p>
          <a:p>
            <a:pPr algn="ctr"/>
            <a:r>
              <a:rPr lang="th-TH" sz="2000" b="1" dirty="0" smtClean="0">
                <a:latin typeface="TH SarabunPSK" pitchFamily="34" charset="-34"/>
                <a:cs typeface="TH SarabunPSK" pitchFamily="34" charset="-34"/>
              </a:rPr>
              <a:t>1884-1949</a:t>
            </a:r>
          </a:p>
          <a:p>
            <a:pPr algn="ctr"/>
            <a:endParaRPr lang="th-TH" sz="2000" b="1" dirty="0">
              <a:latin typeface="TH SarabunPSK" pitchFamily="34" charset="-34"/>
              <a:cs typeface="TH SarabunPSK" pitchFamily="34" charset="-34"/>
            </a:endParaRPr>
          </a:p>
        </p:txBody>
      </p:sp>
      <p:sp>
        <p:nvSpPr>
          <p:cNvPr id="14" name="Footer Placeholder 9"/>
          <p:cNvSpPr>
            <a:spLocks noGrp="1"/>
          </p:cNvSpPr>
          <p:nvPr>
            <p:ph type="ftr" sz="quarter" idx="11"/>
          </p:nvPr>
        </p:nvSpPr>
        <p:spPr>
          <a:xfrm>
            <a:off x="4136465"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5" name="Rectangle 14"/>
          <p:cNvSpPr/>
          <p:nvPr/>
        </p:nvSpPr>
        <p:spPr>
          <a:xfrm>
            <a:off x="3468270" y="5853758"/>
            <a:ext cx="7424022" cy="646331"/>
          </a:xfrm>
          <a:prstGeom prst="rect">
            <a:avLst/>
          </a:prstGeom>
        </p:spPr>
        <p:txBody>
          <a:bodyPr wrap="square">
            <a:spAutoFit/>
          </a:bodyPr>
          <a:lstStyle/>
          <a:p>
            <a:r>
              <a:rPr lang="th-TH" sz="1200" dirty="0">
                <a:latin typeface="TH SarabunPSK" pitchFamily="34" charset="-34"/>
                <a:cs typeface="TH SarabunPSK" pitchFamily="34" charset="-34"/>
              </a:rPr>
              <a:t>ที่มาของ</a:t>
            </a:r>
            <a:r>
              <a:rPr lang="th-TH" sz="1200" dirty="0" smtClean="0">
                <a:latin typeface="TH SarabunPSK" pitchFamily="34" charset="-34"/>
                <a:cs typeface="TH SarabunPSK" pitchFamily="34" charset="-34"/>
              </a:rPr>
              <a:t>ภาพ </a:t>
            </a:r>
            <a:endParaRPr lang="en-US" sz="1200" dirty="0" smtClean="0">
              <a:latin typeface="TH SarabunPSK" pitchFamily="34" charset="-34"/>
              <a:cs typeface="TH SarabunPSK" pitchFamily="34" charset="-34"/>
            </a:endParaRPr>
          </a:p>
          <a:p>
            <a:r>
              <a:rPr lang="en-US" sz="1200" dirty="0" smtClean="0">
                <a:latin typeface="TH SarabunPSK" pitchFamily="34" charset="-34"/>
                <a:cs typeface="TH SarabunPSK" pitchFamily="34" charset="-34"/>
              </a:rPr>
              <a:t>  Comprehensive Biochemist, Volume </a:t>
            </a:r>
            <a:r>
              <a:rPr lang="en-US" sz="1200" dirty="0">
                <a:latin typeface="TH SarabunPSK" pitchFamily="34" charset="-34"/>
                <a:cs typeface="TH SarabunPSK" pitchFamily="34" charset="-34"/>
              </a:rPr>
              <a:t>44, 2005 </a:t>
            </a:r>
            <a:r>
              <a:rPr lang="en-US" sz="1200" dirty="0" smtClean="0">
                <a:latin typeface="TH SarabunPSK" pitchFamily="34" charset="-34"/>
                <a:cs typeface="TH SarabunPSK" pitchFamily="34" charset="-34"/>
              </a:rPr>
              <a:t>;  </a:t>
            </a:r>
            <a:r>
              <a:rPr lang="en-US" sz="1200" dirty="0">
                <a:latin typeface="TH SarabunPSK" pitchFamily="34" charset="-34"/>
                <a:cs typeface="TH SarabunPSK" pitchFamily="34" charset="-34"/>
              </a:rPr>
              <a:t>http://www.nobelprize.org/nobel </a:t>
            </a:r>
            <a:r>
              <a:rPr lang="en-US" sz="1200" dirty="0" smtClean="0">
                <a:latin typeface="TH SarabunPSK" pitchFamily="34" charset="-34"/>
                <a:cs typeface="TH SarabunPSK" pitchFamily="34" charset="-34"/>
              </a:rPr>
              <a:t> ;    </a:t>
            </a:r>
            <a:r>
              <a:rPr lang="en-US" sz="1200" dirty="0">
                <a:latin typeface="TH SarabunPSK" pitchFamily="34" charset="-34"/>
                <a:cs typeface="TH SarabunPSK" pitchFamily="34" charset="-34"/>
              </a:rPr>
              <a:t>http://www.geni.com </a:t>
            </a:r>
          </a:p>
          <a:p>
            <a:endParaRPr lang="th-TH" sz="1200" dirty="0">
              <a:latin typeface="TH SarabunPSK" pitchFamily="34" charset="-34"/>
              <a:cs typeface="TH SarabunPSK" pitchFamily="34" charset="-34"/>
            </a:endParaRPr>
          </a:p>
        </p:txBody>
      </p:sp>
    </p:spTree>
    <p:extLst>
      <p:ext uri="{BB962C8B-B14F-4D97-AF65-F5344CB8AC3E}">
        <p14:creationId xmlns:p14="http://schemas.microsoft.com/office/powerpoint/2010/main" val="1800001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996" y="96621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a:xfrm>
            <a:off x="4347174" y="1026372"/>
            <a:ext cx="457200" cy="441325"/>
          </a:xfrm>
        </p:spPr>
        <p:txBody>
          <a:bodyPr/>
          <a:lstStyle/>
          <a:p>
            <a:fld id="{D2865FEE-8CC4-48B3-8997-EB4168360413}" type="slidenum">
              <a:rPr lang="th-TH" smtClean="0"/>
              <a:t>15</a:t>
            </a:fld>
            <a:endParaRPr lang="th-TH"/>
          </a:p>
        </p:txBody>
      </p:sp>
      <p:sp>
        <p:nvSpPr>
          <p:cNvPr id="11" name="Content Placeholder 3"/>
          <p:cNvSpPr>
            <a:spLocks noGrp="1"/>
          </p:cNvSpPr>
          <p:nvPr>
            <p:ph sz="quarter" idx="1"/>
          </p:nvPr>
        </p:nvSpPr>
        <p:spPr>
          <a:xfrm>
            <a:off x="179512" y="1448780"/>
            <a:ext cx="8784976" cy="4968552"/>
          </a:xfrm>
        </p:spPr>
        <p:txBody>
          <a:bodyPr>
            <a:normAutofit/>
          </a:bodyPr>
          <a:lstStyle/>
          <a:p>
            <a:pPr marL="0" indent="0" algn="thaiDist">
              <a:buNone/>
            </a:pPr>
            <a:r>
              <a:rPr lang="en-US" sz="2800" dirty="0" smtClean="0">
                <a:solidFill>
                  <a:srgbClr val="FF0000"/>
                </a:solidFill>
                <a:latin typeface="TH SarabunPSK" pitchFamily="34" charset="-34"/>
                <a:cs typeface="TH SarabunPSK" pitchFamily="34" charset="-34"/>
              </a:rPr>
              <a:t>-</a:t>
            </a:r>
            <a:r>
              <a:rPr lang="en-US" sz="2800" dirty="0" smtClean="0">
                <a:latin typeface="TH SarabunPSK" pitchFamily="34" charset="-34"/>
                <a:cs typeface="TH SarabunPSK" pitchFamily="34" charset="-34"/>
              </a:rPr>
              <a:t>  </a:t>
            </a:r>
            <a:r>
              <a:rPr lang="th-TH" sz="2800" dirty="0" smtClean="0">
                <a:latin typeface="TH SarabunPSK" pitchFamily="34" charset="-34"/>
                <a:cs typeface="TH SarabunPSK" pitchFamily="34" charset="-34"/>
              </a:rPr>
              <a:t>ค.ศ. </a:t>
            </a:r>
            <a:r>
              <a:rPr lang="en-US" sz="2800" dirty="0" smtClean="0">
                <a:latin typeface="TH SarabunPSK" pitchFamily="34" charset="-34"/>
                <a:cs typeface="TH SarabunPSK" pitchFamily="34" charset="-34"/>
              </a:rPr>
              <a:t>1950</a:t>
            </a:r>
            <a:r>
              <a:rPr lang="th-TH" sz="2800" dirty="0" smtClean="0">
                <a:latin typeface="TH SarabunPSK" pitchFamily="34" charset="-34"/>
                <a:cs typeface="TH SarabunPSK" pitchFamily="34" charset="-34"/>
              </a:rPr>
              <a:t>  </a:t>
            </a:r>
            <a:r>
              <a:rPr lang="th-TH" sz="2800" dirty="0">
                <a:latin typeface="TH SarabunPSK" pitchFamily="34" charset="-34"/>
                <a:cs typeface="TH SarabunPSK" pitchFamily="34" charset="-34"/>
              </a:rPr>
              <a:t>มอริซ ฮิว เฟรเดอริก วิลคินส์ (</a:t>
            </a:r>
            <a:r>
              <a:rPr lang="en-US" sz="2800" dirty="0">
                <a:latin typeface="TH SarabunPSK" pitchFamily="34" charset="-34"/>
                <a:cs typeface="TH SarabunPSK" pitchFamily="34" charset="-34"/>
              </a:rPr>
              <a:t>Maurice Hugh Frederick Wilkins) </a:t>
            </a:r>
            <a:r>
              <a:rPr lang="th-TH" sz="2800" dirty="0">
                <a:latin typeface="TH SarabunPSK" pitchFamily="34" charset="-34"/>
                <a:cs typeface="TH SarabunPSK" pitchFamily="34" charset="-34"/>
              </a:rPr>
              <a:t>และ รอซาลินด์ เอลซี แฟรงกลิน (</a:t>
            </a:r>
            <a:r>
              <a:rPr lang="en-US" sz="2800" dirty="0">
                <a:latin typeface="TH SarabunPSK" pitchFamily="34" charset="-34"/>
                <a:cs typeface="TH SarabunPSK" pitchFamily="34" charset="-34"/>
              </a:rPr>
              <a:t>Rosalind Elsie Franklin) </a:t>
            </a:r>
            <a:r>
              <a:rPr lang="th-TH" sz="2800" dirty="0">
                <a:latin typeface="TH SarabunPSK" pitchFamily="34" charset="-34"/>
                <a:cs typeface="TH SarabunPSK" pitchFamily="34" charset="-34"/>
              </a:rPr>
              <a:t>ที่ศึกษาโครงสร้างทางผลิกศาสตร์ (</a:t>
            </a:r>
            <a:r>
              <a:rPr lang="en-US" sz="2800" dirty="0">
                <a:latin typeface="TH SarabunPSK" pitchFamily="34" charset="-34"/>
                <a:cs typeface="TH SarabunPSK" pitchFamily="34" charset="-34"/>
              </a:rPr>
              <a:t>Crystallography) </a:t>
            </a:r>
            <a:r>
              <a:rPr lang="th-TH" sz="2800" dirty="0">
                <a:latin typeface="TH SarabunPSK" pitchFamily="34" charset="-34"/>
                <a:cs typeface="TH SarabunPSK" pitchFamily="34" charset="-34"/>
              </a:rPr>
              <a:t>ของดีเอ็น</a:t>
            </a:r>
            <a:r>
              <a:rPr lang="th-TH" sz="2800" dirty="0" smtClean="0">
                <a:latin typeface="TH SarabunPSK" pitchFamily="34" charset="-34"/>
                <a:cs typeface="TH SarabunPSK" pitchFamily="34" charset="-34"/>
              </a:rPr>
              <a:t>เอ (</a:t>
            </a:r>
            <a:r>
              <a:rPr lang="en-US" sz="2800" dirty="0" smtClean="0">
                <a:latin typeface="TH SarabunPSK" pitchFamily="34" charset="-34"/>
                <a:cs typeface="TH SarabunPSK" pitchFamily="34" charset="-34"/>
              </a:rPr>
              <a:t>DNA</a:t>
            </a:r>
            <a:r>
              <a:rPr lang="th-TH" sz="2800" dirty="0" smtClean="0">
                <a:latin typeface="TH SarabunPSK" pitchFamily="34" charset="-34"/>
                <a:cs typeface="TH SarabunPSK" pitchFamily="34" charset="-34"/>
              </a:rPr>
              <a:t>) ด้วย</a:t>
            </a:r>
            <a:r>
              <a:rPr lang="th-TH" sz="2800" dirty="0">
                <a:latin typeface="TH SarabunPSK" pitchFamily="34" charset="-34"/>
                <a:cs typeface="TH SarabunPSK" pitchFamily="34" charset="-34"/>
              </a:rPr>
              <a:t>รังสีเอกซ์ (</a:t>
            </a:r>
            <a:r>
              <a:rPr lang="en-US" sz="2800" dirty="0">
                <a:latin typeface="TH SarabunPSK" pitchFamily="34" charset="-34"/>
                <a:cs typeface="TH SarabunPSK" pitchFamily="34" charset="-34"/>
              </a:rPr>
              <a:t>X-ray) </a:t>
            </a:r>
          </a:p>
          <a:p>
            <a:pPr marL="0" indent="0" algn="thaiDist">
              <a:buNone/>
            </a:pPr>
            <a:endParaRPr lang="th-TH" sz="2800" dirty="0">
              <a:latin typeface="TH SarabunPSK" pitchFamily="34" charset="-34"/>
              <a:cs typeface="TH SarabunPSK" pitchFamily="34" charset="-34"/>
            </a:endParaRPr>
          </a:p>
        </p:txBody>
      </p:sp>
      <p:pic>
        <p:nvPicPr>
          <p:cNvPr id="11266" name="Picture 2" descr="http://upload.wikimedia.org/wikipedia/en/thumb/9/97/Rosalind_Franklin.jpg/160px-Rosalind_Frankli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051625"/>
            <a:ext cx="1903358" cy="24386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t2.gstatic.com/images?q=tbn:ANd9GcTO3VQeI71YpPHeCgq4QCJF2QpqyW6AigdFPSmlMSw4_l6pOaV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3033623"/>
            <a:ext cx="2408159" cy="2474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742" y="5508306"/>
            <a:ext cx="2087487" cy="707886"/>
          </a:xfrm>
          <a:prstGeom prst="rect">
            <a:avLst/>
          </a:prstGeom>
        </p:spPr>
        <p:txBody>
          <a:bodyPr wrap="square">
            <a:spAutoFit/>
          </a:bodyPr>
          <a:lstStyle/>
          <a:p>
            <a:pPr algn="ctr"/>
            <a:r>
              <a:rPr lang="en-US" sz="2000" b="1" dirty="0">
                <a:latin typeface="TH SarabunPSK" pitchFamily="34" charset="-34"/>
                <a:cs typeface="TH SarabunPSK" pitchFamily="34" charset="-34"/>
              </a:rPr>
              <a:t>Rosalind Elsie </a:t>
            </a:r>
            <a:r>
              <a:rPr lang="en-US" sz="2000" b="1" dirty="0" smtClean="0">
                <a:latin typeface="TH SarabunPSK" pitchFamily="34" charset="-34"/>
                <a:cs typeface="TH SarabunPSK" pitchFamily="34" charset="-34"/>
              </a:rPr>
              <a:t>Franklin</a:t>
            </a:r>
          </a:p>
          <a:p>
            <a:pPr algn="ctr"/>
            <a:r>
              <a:rPr lang="en-US" sz="2000" b="1" dirty="0" smtClean="0">
                <a:latin typeface="TH SarabunPSK" pitchFamily="34" charset="-34"/>
                <a:cs typeface="TH SarabunPSK" pitchFamily="34" charset="-34"/>
              </a:rPr>
              <a:t>1920 - 1958</a:t>
            </a:r>
            <a:endParaRPr lang="th-TH" sz="2000" b="1" dirty="0">
              <a:latin typeface="TH SarabunPSK" pitchFamily="34" charset="-34"/>
              <a:cs typeface="TH SarabunPSK" pitchFamily="34" charset="-34"/>
            </a:endParaRPr>
          </a:p>
        </p:txBody>
      </p:sp>
      <p:sp>
        <p:nvSpPr>
          <p:cNvPr id="5" name="Rectangle 4"/>
          <p:cNvSpPr/>
          <p:nvPr/>
        </p:nvSpPr>
        <p:spPr>
          <a:xfrm>
            <a:off x="3686047" y="5540072"/>
            <a:ext cx="2286000" cy="1015663"/>
          </a:xfrm>
          <a:prstGeom prst="rect">
            <a:avLst/>
          </a:prstGeom>
        </p:spPr>
        <p:txBody>
          <a:bodyPr wrap="square">
            <a:spAutoFit/>
          </a:bodyPr>
          <a:lstStyle/>
          <a:p>
            <a:pPr algn="ctr"/>
            <a:r>
              <a:rPr lang="en-US" sz="2000" b="1" dirty="0" smtClean="0">
                <a:latin typeface="TH SarabunPSK" pitchFamily="34" charset="-34"/>
                <a:cs typeface="TH SarabunPSK" pitchFamily="34" charset="-34"/>
              </a:rPr>
              <a:t>Maurice Frederick Wilkins</a:t>
            </a:r>
          </a:p>
          <a:p>
            <a:pPr algn="ctr"/>
            <a:r>
              <a:rPr lang="en-US" sz="2000" b="1" dirty="0" smtClean="0">
                <a:latin typeface="TH SarabunPSK" pitchFamily="34" charset="-34"/>
                <a:cs typeface="TH SarabunPSK" pitchFamily="34" charset="-34"/>
              </a:rPr>
              <a:t>1916 – 2004</a:t>
            </a:r>
          </a:p>
          <a:p>
            <a:pPr algn="ctr"/>
            <a:endParaRPr lang="th-TH" sz="2000" b="1" dirty="0">
              <a:latin typeface="TH SarabunPSK" pitchFamily="34" charset="-34"/>
              <a:cs typeface="TH SarabunPSK" pitchFamily="34" charset="-34"/>
            </a:endParaRPr>
          </a:p>
        </p:txBody>
      </p:sp>
      <p:pic>
        <p:nvPicPr>
          <p:cNvPr id="11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5" y="3051625"/>
            <a:ext cx="2214895" cy="249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45535" y="5549272"/>
            <a:ext cx="2946801" cy="707886"/>
          </a:xfrm>
          <a:prstGeom prst="rect">
            <a:avLst/>
          </a:prstGeom>
        </p:spPr>
        <p:txBody>
          <a:bodyPr wrap="square">
            <a:spAutoFit/>
          </a:bodyPr>
          <a:lstStyle/>
          <a:p>
            <a:pPr algn="ctr"/>
            <a:r>
              <a:rPr lang="en-US" sz="2000" b="1" dirty="0" smtClean="0">
                <a:latin typeface="TH SarabunPSK" pitchFamily="34" charset="-34"/>
                <a:cs typeface="TH SarabunPSK" pitchFamily="34" charset="-34"/>
              </a:rPr>
              <a:t>X-ray diffraction pattern of the </a:t>
            </a:r>
          </a:p>
          <a:p>
            <a:pPr algn="ctr"/>
            <a:r>
              <a:rPr lang="en-US" sz="2000" b="1" dirty="0" smtClean="0">
                <a:latin typeface="TH SarabunPSK" pitchFamily="34" charset="-34"/>
                <a:cs typeface="TH SarabunPSK" pitchFamily="34" charset="-34"/>
              </a:rPr>
              <a:t>DNA single-crystal structure</a:t>
            </a:r>
            <a:endParaRPr lang="th-TH" sz="2000" b="1" dirty="0">
              <a:latin typeface="TH SarabunPSK" pitchFamily="34" charset="-34"/>
              <a:cs typeface="TH SarabunPSK" pitchFamily="34" charset="-34"/>
            </a:endParaRPr>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6" name="Rectangle 5"/>
          <p:cNvSpPr/>
          <p:nvPr/>
        </p:nvSpPr>
        <p:spPr>
          <a:xfrm>
            <a:off x="406551" y="6130979"/>
            <a:ext cx="8427776" cy="523220"/>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Cold </a:t>
            </a:r>
            <a:r>
              <a:rPr lang="en-US" sz="1400" dirty="0">
                <a:latin typeface="TH SarabunPSK" pitchFamily="34" charset="-34"/>
                <a:cs typeface="TH SarabunPSK" pitchFamily="34" charset="-34"/>
              </a:rPr>
              <a:t>Spring Harbor Laboratory Archives  ; </a:t>
            </a:r>
            <a:r>
              <a:rPr lang="en-US" sz="1400" dirty="0" smtClean="0">
                <a:latin typeface="TH SarabunPSK" pitchFamily="34" charset="-34"/>
                <a:cs typeface="TH SarabunPSK" pitchFamily="34" charset="-34"/>
              </a:rPr>
              <a:t>             http</a:t>
            </a:r>
            <a:r>
              <a:rPr lang="en-US" sz="1400" dirty="0">
                <a:latin typeface="TH SarabunPSK" pitchFamily="34" charset="-34"/>
                <a:cs typeface="TH SarabunPSK" pitchFamily="34" charset="-34"/>
              </a:rPr>
              <a:t>://www.100ciaquimica.net /  </a:t>
            </a:r>
            <a:r>
              <a:rPr lang="en-US" sz="1400" dirty="0" smtClean="0">
                <a:latin typeface="TH SarabunPSK" pitchFamily="34" charset="-34"/>
                <a:cs typeface="TH SarabunPSK" pitchFamily="34" charset="-34"/>
              </a:rPr>
              <a:t> </a:t>
            </a:r>
            <a:r>
              <a:rPr lang="en-US" sz="1400" dirty="0">
                <a:latin typeface="TH SarabunPSK" pitchFamily="34" charset="-34"/>
                <a:cs typeface="TH SarabunPSK" pitchFamily="34" charset="-34"/>
              </a:rPr>
              <a:t>; </a:t>
            </a:r>
            <a:r>
              <a:rPr lang="en-US" sz="1400" dirty="0" smtClean="0">
                <a:latin typeface="TH SarabunPSK" pitchFamily="34" charset="-34"/>
                <a:cs typeface="TH SarabunPSK" pitchFamily="34" charset="-34"/>
              </a:rPr>
              <a:t>       Jewish </a:t>
            </a:r>
            <a:r>
              <a:rPr lang="en-US" sz="1400" dirty="0">
                <a:latin typeface="TH SarabunPSK" pitchFamily="34" charset="-34"/>
                <a:cs typeface="TH SarabunPSK" pitchFamily="34" charset="-34"/>
              </a:rPr>
              <a:t>Chronicle Archive/Heritage-Images</a:t>
            </a:r>
          </a:p>
          <a:p>
            <a:endParaRPr lang="th-TH" sz="1400" dirty="0">
              <a:latin typeface="TH SarabunPSK" pitchFamily="34" charset="-34"/>
              <a:cs typeface="TH SarabunPSK" pitchFamily="34" charset="-34"/>
            </a:endParaRPr>
          </a:p>
        </p:txBody>
      </p:sp>
    </p:spTree>
    <p:extLst>
      <p:ext uri="{BB962C8B-B14F-4D97-AF65-F5344CB8AC3E}">
        <p14:creationId xmlns:p14="http://schemas.microsoft.com/office/powerpoint/2010/main" val="3401769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16</a:t>
            </a:fld>
            <a:endParaRPr lang="th-TH"/>
          </a:p>
        </p:txBody>
      </p:sp>
      <p:sp>
        <p:nvSpPr>
          <p:cNvPr id="11" name="Content Placeholder 3"/>
          <p:cNvSpPr>
            <a:spLocks noGrp="1"/>
          </p:cNvSpPr>
          <p:nvPr>
            <p:ph sz="quarter" idx="1"/>
          </p:nvPr>
        </p:nvSpPr>
        <p:spPr>
          <a:xfrm>
            <a:off x="179512" y="1448780"/>
            <a:ext cx="8784976" cy="4968552"/>
          </a:xfrm>
        </p:spPr>
        <p:txBody>
          <a:bodyPr>
            <a:normAutofit/>
          </a:bodyPr>
          <a:lstStyle/>
          <a:p>
            <a:pPr marL="0" indent="0" algn="thaiDist">
              <a:buNone/>
            </a:pPr>
            <a:r>
              <a:rPr lang="en-US" sz="2800" dirty="0" smtClean="0">
                <a:solidFill>
                  <a:srgbClr val="FF0000"/>
                </a:solidFill>
                <a:latin typeface="TH SarabunPSK" pitchFamily="34" charset="-34"/>
                <a:cs typeface="TH SarabunPSK" pitchFamily="34" charset="-34"/>
              </a:rPr>
              <a:t>-</a:t>
            </a:r>
            <a:r>
              <a:rPr lang="en-US" sz="2800" dirty="0" smtClean="0">
                <a:latin typeface="TH SarabunPSK" pitchFamily="34" charset="-34"/>
                <a:cs typeface="TH SarabunPSK" pitchFamily="34" charset="-34"/>
              </a:rPr>
              <a:t>  </a:t>
            </a:r>
            <a:r>
              <a:rPr lang="th-TH" sz="2800" dirty="0">
                <a:latin typeface="TH SarabunPSK" pitchFamily="34" charset="-34"/>
                <a:cs typeface="TH SarabunPSK" pitchFamily="34" charset="-34"/>
              </a:rPr>
              <a:t>ค.ศ. 1953 เจมส์ ดิวอี วัตสัน และ ฟรานซิสแฮร์รี คอมป์ตัน คริก (</a:t>
            </a:r>
            <a:r>
              <a:rPr lang="en-US" sz="2800" dirty="0">
                <a:latin typeface="TH SarabunPSK" pitchFamily="34" charset="-34"/>
                <a:cs typeface="TH SarabunPSK" pitchFamily="34" charset="-34"/>
              </a:rPr>
              <a:t>James Dewey Watson and Francis Harry Compton Crick) </a:t>
            </a:r>
            <a:r>
              <a:rPr lang="th-TH" sz="2800" dirty="0">
                <a:latin typeface="TH SarabunPSK" pitchFamily="34" charset="-34"/>
                <a:cs typeface="TH SarabunPSK" pitchFamily="34" charset="-34"/>
              </a:rPr>
              <a:t>นักอณูชีววิทยาชาวเอเมริกันและอังกฤษ </a:t>
            </a:r>
            <a:r>
              <a:rPr lang="th-TH" sz="2800" dirty="0" smtClean="0">
                <a:latin typeface="TH SarabunPSK" pitchFamily="34" charset="-34"/>
                <a:cs typeface="TH SarabunPSK" pitchFamily="34" charset="-34"/>
              </a:rPr>
              <a:t>สามารถสรุป</a:t>
            </a:r>
            <a:r>
              <a:rPr lang="th-TH" sz="2800" dirty="0">
                <a:latin typeface="TH SarabunPSK" pitchFamily="34" charset="-34"/>
                <a:cs typeface="TH SarabunPSK" pitchFamily="34" charset="-34"/>
              </a:rPr>
              <a:t>โครงสร้างของดีเอ็น</a:t>
            </a:r>
            <a:r>
              <a:rPr lang="th-TH" sz="2800" dirty="0" smtClean="0">
                <a:latin typeface="TH SarabunPSK" pitchFamily="34" charset="-34"/>
                <a:cs typeface="TH SarabunPSK" pitchFamily="34" charset="-34"/>
              </a:rPr>
              <a:t>เอว่าเป็นเกลียวคู่เวียนขวาได้อย่างถูกต้อง</a:t>
            </a:r>
            <a:endParaRPr lang="th-TH" sz="2800" dirty="0">
              <a:latin typeface="TH SarabunPSK" pitchFamily="34" charset="-34"/>
              <a:cs typeface="TH SarabunPSK" pitchFamily="34" charset="-34"/>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5"/>
            <a:ext cx="2880320" cy="334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upload.wikimedia.org/wikipedia/commons/thumb/8/8b/James_D_Watson.jpg/250px-James_D_Watso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852935"/>
            <a:ext cx="2381250"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86832" y="5243710"/>
            <a:ext cx="1949573" cy="707886"/>
          </a:xfrm>
          <a:prstGeom prst="rect">
            <a:avLst/>
          </a:prstGeom>
        </p:spPr>
        <p:txBody>
          <a:bodyPr wrap="none">
            <a:spAutoFit/>
          </a:bodyPr>
          <a:lstStyle/>
          <a:p>
            <a:pPr algn="ctr"/>
            <a:r>
              <a:rPr lang="en-US" sz="2000" b="1" dirty="0">
                <a:latin typeface="TH SarabunPSK" pitchFamily="34" charset="-34"/>
                <a:cs typeface="TH SarabunPSK" pitchFamily="34" charset="-34"/>
              </a:rPr>
              <a:t>James Dewey </a:t>
            </a:r>
            <a:r>
              <a:rPr lang="en-US" sz="2000" b="1" dirty="0" smtClean="0">
                <a:latin typeface="TH SarabunPSK" pitchFamily="34" charset="-34"/>
                <a:cs typeface="TH SarabunPSK" pitchFamily="34" charset="-34"/>
              </a:rPr>
              <a:t>Watson</a:t>
            </a:r>
          </a:p>
          <a:p>
            <a:pPr algn="ctr"/>
            <a:r>
              <a:rPr lang="en-US" sz="2000" b="1" dirty="0" smtClean="0">
                <a:latin typeface="TH SarabunPSK" pitchFamily="34" charset="-34"/>
                <a:cs typeface="TH SarabunPSK" pitchFamily="34" charset="-34"/>
              </a:rPr>
              <a:t>1928 – </a:t>
            </a:r>
            <a:r>
              <a:rPr lang="th-TH" sz="2000" b="1" dirty="0" smtClean="0">
                <a:latin typeface="TH SarabunPSK" pitchFamily="34" charset="-34"/>
                <a:cs typeface="TH SarabunPSK" pitchFamily="34" charset="-34"/>
              </a:rPr>
              <a:t>ปัจจุบัน</a:t>
            </a:r>
            <a:r>
              <a:rPr lang="en-US" sz="2000" b="1" dirty="0" smtClean="0">
                <a:latin typeface="TH SarabunPSK" pitchFamily="34" charset="-34"/>
                <a:cs typeface="TH SarabunPSK" pitchFamily="34" charset="-34"/>
              </a:rPr>
              <a:t> </a:t>
            </a:r>
            <a:endParaRPr lang="th-TH" sz="2000" b="1" dirty="0"/>
          </a:p>
        </p:txBody>
      </p:sp>
      <p:sp>
        <p:nvSpPr>
          <p:cNvPr id="7" name="Rectangle 6"/>
          <p:cNvSpPr/>
          <p:nvPr/>
        </p:nvSpPr>
        <p:spPr>
          <a:xfrm>
            <a:off x="5902784" y="5228500"/>
            <a:ext cx="2364925" cy="707886"/>
          </a:xfrm>
          <a:prstGeom prst="rect">
            <a:avLst/>
          </a:prstGeom>
        </p:spPr>
        <p:txBody>
          <a:bodyPr wrap="square">
            <a:spAutoFit/>
          </a:bodyPr>
          <a:lstStyle/>
          <a:p>
            <a:pPr algn="ctr"/>
            <a:r>
              <a:rPr lang="en-US" sz="2000" b="1" dirty="0" smtClean="0">
                <a:latin typeface="TH SarabunPSK" pitchFamily="34" charset="-34"/>
                <a:cs typeface="TH SarabunPSK" pitchFamily="34" charset="-34"/>
              </a:rPr>
              <a:t>Francis Crick</a:t>
            </a:r>
          </a:p>
          <a:p>
            <a:pPr algn="ctr"/>
            <a:r>
              <a:rPr lang="en-US" sz="2000" b="1" dirty="0" smtClean="0">
                <a:latin typeface="TH SarabunPSK" pitchFamily="34" charset="-34"/>
                <a:cs typeface="TH SarabunPSK" pitchFamily="34" charset="-34"/>
              </a:rPr>
              <a:t>1916 - 2004</a:t>
            </a:r>
            <a:endParaRPr lang="th-TH" sz="2000" b="1" dirty="0">
              <a:latin typeface="TH SarabunPSK" pitchFamily="34" charset="-34"/>
              <a:cs typeface="TH SarabunPSK" pitchFamily="34" charset="-34"/>
            </a:endParaRPr>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4" name="Rectangle 13"/>
          <p:cNvSpPr/>
          <p:nvPr/>
        </p:nvSpPr>
        <p:spPr>
          <a:xfrm>
            <a:off x="3234291" y="5799191"/>
            <a:ext cx="5868144" cy="338554"/>
          </a:xfrm>
          <a:prstGeom prst="rect">
            <a:avLst/>
          </a:prstGeom>
        </p:spPr>
        <p:txBody>
          <a:bodyPr wrap="square">
            <a:spAutoFit/>
          </a:bodyPr>
          <a:lstStyle/>
          <a:p>
            <a:r>
              <a:rPr lang="th-TH" sz="1600" dirty="0">
                <a:latin typeface="TH SarabunPSK" pitchFamily="34" charset="-34"/>
                <a:cs typeface="TH SarabunPSK" pitchFamily="34" charset="-34"/>
              </a:rPr>
              <a:t>ที่มาของภาพ </a:t>
            </a:r>
            <a:r>
              <a:rPr lang="th-TH" sz="1600" dirty="0" smtClean="0">
                <a:latin typeface="TH SarabunPSK" pitchFamily="34" charset="-34"/>
                <a:cs typeface="TH SarabunPSK" pitchFamily="34" charset="-34"/>
              </a:rPr>
              <a:t>:</a:t>
            </a:r>
            <a:r>
              <a:rPr lang="en-US" sz="1600" dirty="0">
                <a:latin typeface="TH SarabunPSK" pitchFamily="34" charset="-34"/>
                <a:cs typeface="TH SarabunPSK" pitchFamily="34" charset="-34"/>
              </a:rPr>
              <a:t> Cold Spring Harbor Laboratory </a:t>
            </a:r>
            <a:r>
              <a:rPr lang="en-US" sz="1600" dirty="0" smtClean="0">
                <a:latin typeface="TH SarabunPSK" pitchFamily="34" charset="-34"/>
                <a:cs typeface="TH SarabunPSK" pitchFamily="34" charset="-34"/>
              </a:rPr>
              <a:t>  </a:t>
            </a:r>
            <a:r>
              <a:rPr lang="en-US" sz="1600" dirty="0">
                <a:latin typeface="TH SarabunPSK" pitchFamily="34" charset="-34"/>
                <a:cs typeface="TH SarabunPSK" pitchFamily="34" charset="-34"/>
              </a:rPr>
              <a:t>;</a:t>
            </a:r>
            <a:r>
              <a:rPr lang="en-US" sz="1600" dirty="0" smtClean="0">
                <a:latin typeface="TH SarabunPSK" pitchFamily="34" charset="-34"/>
                <a:cs typeface="TH SarabunPSK" pitchFamily="34" charset="-34"/>
              </a:rPr>
              <a:t>  </a:t>
            </a:r>
            <a:r>
              <a:rPr lang="en-US" sz="1600" dirty="0">
                <a:latin typeface="TH SarabunPSK" pitchFamily="34" charset="-34"/>
                <a:cs typeface="TH SarabunPSK" pitchFamily="34" charset="-34"/>
              </a:rPr>
              <a:t>Daniel </a:t>
            </a:r>
            <a:r>
              <a:rPr lang="en-US" sz="1600" dirty="0" err="1">
                <a:latin typeface="TH SarabunPSK" pitchFamily="34" charset="-34"/>
                <a:cs typeface="TH SarabunPSK" pitchFamily="34" charset="-34"/>
              </a:rPr>
              <a:t>Mordzinski</a:t>
            </a:r>
            <a:r>
              <a:rPr lang="en-US" sz="1600" dirty="0">
                <a:latin typeface="TH SarabunPSK" pitchFamily="34" charset="-34"/>
                <a:cs typeface="TH SarabunPSK" pitchFamily="34" charset="-34"/>
              </a:rPr>
              <a:t>—AFP/Getty Images  </a:t>
            </a:r>
            <a:endParaRPr lang="th-TH" sz="1600" dirty="0">
              <a:latin typeface="TH SarabunPSK" pitchFamily="34" charset="-34"/>
              <a:cs typeface="TH SarabunPSK" pitchFamily="34" charset="-34"/>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970" y="2852935"/>
            <a:ext cx="23812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53971" y="6108319"/>
            <a:ext cx="3096344" cy="338554"/>
          </a:xfrm>
          <a:prstGeom prst="rect">
            <a:avLst/>
          </a:prstGeom>
        </p:spPr>
        <p:txBody>
          <a:bodyPr wrap="square">
            <a:spAutoFit/>
          </a:bodyPr>
          <a:lstStyle/>
          <a:p>
            <a:r>
              <a:rPr lang="th-TH" sz="1600" dirty="0">
                <a:latin typeface="TH SarabunPSK" pitchFamily="34" charset="-34"/>
                <a:cs typeface="TH SarabunPSK" pitchFamily="34" charset="-34"/>
              </a:rPr>
              <a:t>ที่มาของภาพ </a:t>
            </a:r>
            <a:r>
              <a:rPr lang="th-TH" sz="1600" dirty="0" smtClean="0">
                <a:latin typeface="TH SarabunPSK" pitchFamily="34" charset="-34"/>
                <a:cs typeface="TH SarabunPSK" pitchFamily="34" charset="-34"/>
              </a:rPr>
              <a:t>:</a:t>
            </a:r>
            <a:r>
              <a:rPr lang="en-US" sz="1600" dirty="0">
                <a:latin typeface="TH SarabunPSK" pitchFamily="34" charset="-34"/>
                <a:cs typeface="TH SarabunPSK" pitchFamily="34" charset="-34"/>
              </a:rPr>
              <a:t> National Portrait Gallery, London </a:t>
            </a:r>
          </a:p>
        </p:txBody>
      </p:sp>
    </p:spTree>
    <p:extLst>
      <p:ext uri="{BB962C8B-B14F-4D97-AF65-F5344CB8AC3E}">
        <p14:creationId xmlns:p14="http://schemas.microsoft.com/office/powerpoint/2010/main" val="3401769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280"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dirty="0"/>
              <a:t>1.2 ประวัติความเป็นมาของการศึกษาด้านชีวเคมี (ต่อ)</a:t>
            </a:r>
          </a:p>
        </p:txBody>
      </p:sp>
      <p:sp>
        <p:nvSpPr>
          <p:cNvPr id="3" name="Slide Number Placeholder 2"/>
          <p:cNvSpPr>
            <a:spLocks noGrp="1"/>
          </p:cNvSpPr>
          <p:nvPr>
            <p:ph type="sldNum" sz="quarter" idx="12"/>
          </p:nvPr>
        </p:nvSpPr>
        <p:spPr/>
        <p:txBody>
          <a:bodyPr/>
          <a:lstStyle/>
          <a:p>
            <a:fld id="{D2865FEE-8CC4-48B3-8997-EB4168360413}" type="slidenum">
              <a:rPr lang="th-TH" smtClean="0"/>
              <a:t>17</a:t>
            </a:fld>
            <a:endParaRPr lang="th-TH"/>
          </a:p>
        </p:txBody>
      </p:sp>
      <p:sp>
        <p:nvSpPr>
          <p:cNvPr id="4" name="Content Placeholder 3"/>
          <p:cNvSpPr>
            <a:spLocks noGrp="1"/>
          </p:cNvSpPr>
          <p:nvPr>
            <p:ph sz="quarter" idx="1"/>
          </p:nvPr>
        </p:nvSpPr>
        <p:spPr/>
        <p:txBody>
          <a:bodyPr>
            <a:normAutofit/>
          </a:bodyPr>
          <a:lstStyle/>
          <a:p>
            <a:pPr marL="0" indent="0" algn="thaiDist">
              <a:buNone/>
            </a:pPr>
            <a:r>
              <a:rPr lang="th-TH" sz="2800" dirty="0" smtClean="0">
                <a:latin typeface="TH SarabunPSK" pitchFamily="34" charset="-34"/>
                <a:cs typeface="TH SarabunPSK" pitchFamily="34" charset="-34"/>
              </a:rPr>
              <a:t>	ช่วง</a:t>
            </a:r>
            <a:r>
              <a:rPr lang="th-TH" sz="2800" dirty="0">
                <a:latin typeface="TH SarabunPSK" pitchFamily="34" charset="-34"/>
                <a:cs typeface="TH SarabunPSK" pitchFamily="34" charset="-34"/>
              </a:rPr>
              <a:t>ประมาณปี ค.ศ. 1950 เป็นต้นมา วิชาชีวเคมีได้เจริญก้าวหน้าอย่างไม่หยุดยั้ง มีนักวิทยาศาสตร์ได้พบความรู้ใหม่ ๆ ภายใต้ศาสตร์ทางชีวเคมี </a:t>
            </a:r>
            <a:r>
              <a:rPr lang="th-TH" sz="2800" dirty="0" smtClean="0">
                <a:latin typeface="TH SarabunPSK" pitchFamily="34" charset="-34"/>
                <a:cs typeface="TH SarabunPSK" pitchFamily="34" charset="-34"/>
              </a:rPr>
              <a:t>และนับว่าเป็นสาขาวิชาที่มีผลงานวิจัยออกมาอย่างมากมาย นอกจากนี้ยังมีนักวิทยาศาสตร์ที่มีชื่อเสียงและได้รับรางวัลโนเบลจำนวนไม่น้อย</a:t>
            </a:r>
          </a:p>
          <a:p>
            <a:pPr marL="0" indent="0" algn="thaiDist">
              <a:buNone/>
            </a:pPr>
            <a:endParaRPr lang="th-TH" sz="2800" dirty="0">
              <a:latin typeface="TH SarabunPSK" pitchFamily="34" charset="-34"/>
              <a:cs typeface="TH SarabunPSK" pitchFamily="34" charset="-34"/>
            </a:endParaRPr>
          </a:p>
          <a:p>
            <a:pPr marL="0" indent="0" algn="thaiDist">
              <a:buNone/>
            </a:pPr>
            <a:r>
              <a:rPr lang="th-TH" sz="2800" dirty="0" smtClean="0">
                <a:latin typeface="TH SarabunPSK" pitchFamily="34" charset="-34"/>
                <a:cs typeface="TH SarabunPSK" pitchFamily="34" charset="-34"/>
              </a:rPr>
              <a:t>	ปี </a:t>
            </a:r>
            <a:r>
              <a:rPr lang="th-TH" sz="2800" dirty="0">
                <a:latin typeface="TH SarabunPSK" pitchFamily="34" charset="-34"/>
                <a:cs typeface="TH SarabunPSK" pitchFamily="34" charset="-34"/>
              </a:rPr>
              <a:t>1965 สมาคมนักเคมีชีวภาพแห่งอเมริกา (</a:t>
            </a:r>
            <a:r>
              <a:rPr lang="en-US" sz="2800" dirty="0">
                <a:latin typeface="TH SarabunPSK" pitchFamily="34" charset="-34"/>
                <a:cs typeface="TH SarabunPSK" pitchFamily="34" charset="-34"/>
              </a:rPr>
              <a:t>American Society of Biological Chemists) </a:t>
            </a:r>
            <a:r>
              <a:rPr lang="th-TH" sz="2800" dirty="0">
                <a:latin typeface="TH SarabunPSK" pitchFamily="34" charset="-34"/>
                <a:cs typeface="TH SarabunPSK" pitchFamily="34" charset="-34"/>
              </a:rPr>
              <a:t>ได้นิยามคำว่า “นักชีวเคมี” (</a:t>
            </a:r>
            <a:r>
              <a:rPr lang="en-US" sz="2800" dirty="0">
                <a:latin typeface="TH SarabunPSK" pitchFamily="34" charset="-34"/>
                <a:cs typeface="TH SarabunPSK" pitchFamily="34" charset="-34"/>
              </a:rPr>
              <a:t>Biochemist) </a:t>
            </a:r>
            <a:r>
              <a:rPr lang="th-TH" sz="2800" dirty="0">
                <a:latin typeface="TH SarabunPSK" pitchFamily="34" charset="-34"/>
                <a:cs typeface="TH SarabunPSK" pitchFamily="34" charset="-34"/>
              </a:rPr>
              <a:t>ดังนี้ นักชีวเคมี คือ ผู้ที่ค้นคว้าทดลองโดยใช้เทคนิคทางเคมี ฟิสิกส์หรือชีววิทยา เพื่อศึกษาธรรมชาติทางเคมีและพฤติกรรมของสิ่งมีชีวิต</a:t>
            </a:r>
          </a:p>
          <a:p>
            <a:pPr marL="0" indent="0" algn="thaiDist">
              <a:buNone/>
            </a:pPr>
            <a:endParaRPr lang="en-US" sz="2800"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1573560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6776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1.3 </a:t>
            </a:r>
            <a:r>
              <a:rPr lang="th-TH" b="1" dirty="0">
                <a:latin typeface="TH SarabunPSK" pitchFamily="34" charset="-34"/>
                <a:cs typeface="TH SarabunPSK" pitchFamily="34" charset="-34"/>
              </a:rPr>
              <a:t>ขอบเขตของวิชาชีวเคมี</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18</a:t>
            </a:fld>
            <a:endParaRPr lang="th-TH"/>
          </a:p>
        </p:txBody>
      </p:sp>
      <p:sp>
        <p:nvSpPr>
          <p:cNvPr id="4" name="Content Placeholder 3"/>
          <p:cNvSpPr>
            <a:spLocks noGrp="1"/>
          </p:cNvSpPr>
          <p:nvPr>
            <p:ph sz="quarter" idx="1"/>
          </p:nvPr>
        </p:nvSpPr>
        <p:spPr/>
        <p:txBody>
          <a:bodyPr>
            <a:normAutofit/>
          </a:bodyPr>
          <a:lstStyle/>
          <a:p>
            <a:pPr marL="0" indent="0" algn="thaiDist">
              <a:buNone/>
            </a:pPr>
            <a:r>
              <a:rPr lang="en-US" sz="2800" dirty="0">
                <a:latin typeface="TH SarabunPSK" pitchFamily="34" charset="-34"/>
                <a:cs typeface="TH SarabunPSK" pitchFamily="34" charset="-34"/>
              </a:rPr>
              <a:t>	</a:t>
            </a:r>
            <a:r>
              <a:rPr lang="en-US" sz="2800" dirty="0" smtClean="0">
                <a:latin typeface="TH SarabunPSK" pitchFamily="34" charset="-34"/>
                <a:cs typeface="TH SarabunPSK" pitchFamily="34" charset="-34"/>
              </a:rPr>
              <a:t>Biochemistry </a:t>
            </a:r>
            <a:r>
              <a:rPr lang="en-US" sz="2800" dirty="0">
                <a:latin typeface="TH SarabunPSK" pitchFamily="34" charset="-34"/>
                <a:cs typeface="TH SarabunPSK" pitchFamily="34" charset="-34"/>
              </a:rPr>
              <a:t>is the study of the structure, composition, and chemical reactions of substances in living systems. Biochemistry emerged as a separate discipline when scientists combined biology with organic, inorganic, or physical chemistry and began to study such topics as how living things obtain energy from food, the chemical basis of heredity, and what fundamental changes occur in disease. Biochemistry includes the sciences of molecular biology; immunochemistry; neurochemistry; and bioinorganic, bioorganic, and biophysical chemistry. </a:t>
            </a:r>
          </a:p>
          <a:p>
            <a:pPr marL="0" indent="0" algn="thaiDist">
              <a:buNone/>
            </a:pPr>
            <a:r>
              <a:rPr lang="en-US" sz="2000" b="1" i="1" dirty="0" smtClean="0">
                <a:latin typeface="TH SarabunPSK" pitchFamily="34" charset="-34"/>
                <a:cs typeface="TH SarabunPSK" pitchFamily="34" charset="-34"/>
              </a:rPr>
              <a:t>(By: American </a:t>
            </a:r>
            <a:r>
              <a:rPr lang="en-US" sz="2000" b="1" i="1" dirty="0">
                <a:latin typeface="TH SarabunPSK" pitchFamily="34" charset="-34"/>
                <a:cs typeface="TH SarabunPSK" pitchFamily="34" charset="-34"/>
              </a:rPr>
              <a:t>Chemical </a:t>
            </a:r>
            <a:r>
              <a:rPr lang="en-US" sz="2000" b="1" i="1" dirty="0" smtClean="0">
                <a:latin typeface="TH SarabunPSK" pitchFamily="34" charset="-34"/>
                <a:cs typeface="TH SarabunPSK" pitchFamily="34" charset="-34"/>
              </a:rPr>
              <a:t>Society)</a:t>
            </a:r>
            <a:endParaRPr lang="th-TH" sz="2000" b="1" i="1"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203154"/>
            <a:ext cx="1283147" cy="100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a:duotone>
              <a:prstClr val="black"/>
              <a:schemeClr val="accent3">
                <a:lumMod val="50000"/>
                <a:tint val="45000"/>
                <a:satMod val="400000"/>
              </a:schemeClr>
            </a:duotone>
            <a:extLst>
              <a:ext uri="{28A0092B-C50C-407E-A947-70E740481C1C}">
                <a14:useLocalDpi xmlns:a14="http://schemas.microsoft.com/office/drawing/2010/main" val="0"/>
              </a:ext>
            </a:extLst>
          </a:blip>
          <a:srcRect t="54085" b="10309"/>
          <a:stretch/>
        </p:blipFill>
        <p:spPr bwMode="auto">
          <a:xfrm>
            <a:off x="6681101" y="5131345"/>
            <a:ext cx="2291259" cy="115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9899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1290"/>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TH SarabunPSK" pitchFamily="34" charset="-34"/>
                <a:cs typeface="TH SarabunPSK" pitchFamily="34" charset="-34"/>
              </a:rPr>
              <a:t>1.3 </a:t>
            </a:r>
            <a:r>
              <a:rPr lang="th-TH" b="1" dirty="0" smtClean="0">
                <a:latin typeface="TH SarabunPSK" pitchFamily="34" charset="-34"/>
                <a:cs typeface="TH SarabunPSK" pitchFamily="34" charset="-34"/>
              </a:rPr>
              <a:t>ขอบเขตของวิชาชีวเคมี (ต่อ)</a:t>
            </a:r>
            <a:endParaRPr lang="th-TH"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19</a:t>
            </a:fld>
            <a:endParaRPr lang="th-TH"/>
          </a:p>
        </p:txBody>
      </p:sp>
      <p:sp>
        <p:nvSpPr>
          <p:cNvPr id="4" name="Content Placeholder 3"/>
          <p:cNvSpPr>
            <a:spLocks noGrp="1"/>
          </p:cNvSpPr>
          <p:nvPr>
            <p:ph sz="quarter" idx="1"/>
          </p:nvPr>
        </p:nvSpPr>
        <p:spPr>
          <a:xfrm>
            <a:off x="179512" y="1527048"/>
            <a:ext cx="8784976" cy="4572000"/>
          </a:xfrm>
        </p:spPr>
        <p:txBody>
          <a:bodyPr>
            <a:noAutofit/>
          </a:bodyPr>
          <a:lstStyle/>
          <a:p>
            <a:pPr marL="0" indent="0">
              <a:buNone/>
            </a:pPr>
            <a:r>
              <a:rPr lang="th-TH" sz="2800" dirty="0" smtClean="0">
                <a:latin typeface="TH SarabunPSK" pitchFamily="34" charset="-34"/>
                <a:cs typeface="TH SarabunPSK" pitchFamily="34" charset="-34"/>
              </a:rPr>
              <a:t>ความรู้ที่ผู้เรียนชีวเคมีจะต้องใช้ประกอบ</a:t>
            </a:r>
            <a:endParaRPr lang="th-TH" sz="2800" dirty="0">
              <a:latin typeface="TH SarabunPSK" pitchFamily="34" charset="-34"/>
              <a:cs typeface="TH SarabunPSK" pitchFamily="34" charset="-34"/>
            </a:endParaRPr>
          </a:p>
          <a:p>
            <a:pPr marL="0" indent="0">
              <a:buNone/>
            </a:pPr>
            <a:r>
              <a:rPr lang="th-TH" sz="2800" dirty="0" smtClean="0">
                <a:latin typeface="TH SarabunPSK" pitchFamily="34" charset="-34"/>
                <a:cs typeface="TH SarabunPSK" pitchFamily="34" charset="-34"/>
              </a:rPr>
              <a:t>	1</a:t>
            </a:r>
            <a:r>
              <a:rPr lang="th-TH" sz="2800" dirty="0">
                <a:latin typeface="TH SarabunPSK" pitchFamily="34" charset="-34"/>
                <a:cs typeface="TH SarabunPSK" pitchFamily="34" charset="-34"/>
              </a:rPr>
              <a:t>. วิชาเคมี </a:t>
            </a:r>
            <a:r>
              <a:rPr lang="en-US" sz="2800" dirty="0" smtClean="0">
                <a:latin typeface="TH SarabunPSK" pitchFamily="34" charset="-34"/>
                <a:cs typeface="TH SarabunPSK" pitchFamily="34" charset="-34"/>
              </a:rPr>
              <a:t>: </a:t>
            </a:r>
            <a:r>
              <a:rPr lang="th-TH" sz="2800" dirty="0" smtClean="0">
                <a:latin typeface="TH SarabunPSK" pitchFamily="34" charset="-34"/>
                <a:cs typeface="TH SarabunPSK" pitchFamily="34" charset="-34"/>
              </a:rPr>
              <a:t>พื้นฐาน</a:t>
            </a:r>
            <a:r>
              <a:rPr lang="th-TH" sz="2800" dirty="0">
                <a:latin typeface="TH SarabunPSK" pitchFamily="34" charset="-34"/>
                <a:cs typeface="TH SarabunPSK" pitchFamily="34" charset="-34"/>
              </a:rPr>
              <a:t>ของสารชีวโมเลกุล </a:t>
            </a:r>
            <a:r>
              <a:rPr lang="th-TH" sz="2800" dirty="0" smtClean="0">
                <a:latin typeface="TH SarabunPSK" pitchFamily="34" charset="-34"/>
                <a:cs typeface="TH SarabunPSK" pitchFamily="34" charset="-34"/>
              </a:rPr>
              <a:t> พันธะเคมี คุณสมบัติ</a:t>
            </a:r>
            <a:r>
              <a:rPr lang="th-TH" sz="2800" dirty="0">
                <a:latin typeface="TH SarabunPSK" pitchFamily="34" charset="-34"/>
                <a:cs typeface="TH SarabunPSK" pitchFamily="34" charset="-34"/>
              </a:rPr>
              <a:t>ของหมู่</a:t>
            </a:r>
            <a:r>
              <a:rPr lang="th-TH" sz="2800" dirty="0" smtClean="0">
                <a:latin typeface="TH SarabunPSK" pitchFamily="34" charset="-34"/>
                <a:cs typeface="TH SarabunPSK" pitchFamily="34" charset="-34"/>
              </a:rPr>
              <a:t>ทำฟังก์ชั่น</a:t>
            </a:r>
            <a:r>
              <a:rPr lang="en-US" sz="2800" dirty="0" smtClean="0">
                <a:latin typeface="TH SarabunPSK" pitchFamily="34" charset="-34"/>
                <a:cs typeface="TH SarabunPSK" pitchFamily="34" charset="-34"/>
              </a:rPr>
              <a:t> </a:t>
            </a:r>
            <a:r>
              <a:rPr lang="th-TH" sz="2800" dirty="0">
                <a:latin typeface="TH SarabunPSK" pitchFamily="34" charset="-34"/>
                <a:cs typeface="TH SarabunPSK" pitchFamily="34" charset="-34"/>
              </a:rPr>
              <a:t>ความเป็นกรด-ด่าง ค่า </a:t>
            </a:r>
            <a:r>
              <a:rPr lang="en-US" sz="2800" dirty="0">
                <a:latin typeface="TH SarabunPSK" pitchFamily="34" charset="-34"/>
                <a:cs typeface="TH SarabunPSK" pitchFamily="34" charset="-34"/>
              </a:rPr>
              <a:t>pH </a:t>
            </a:r>
            <a:r>
              <a:rPr lang="th-TH" sz="2800" dirty="0">
                <a:latin typeface="TH SarabunPSK" pitchFamily="34" charset="-34"/>
                <a:cs typeface="TH SarabunPSK" pitchFamily="34" charset="-34"/>
              </a:rPr>
              <a:t>ค่า </a:t>
            </a:r>
            <a:r>
              <a:rPr lang="en-US" sz="2800" dirty="0">
                <a:latin typeface="TH SarabunPSK" pitchFamily="34" charset="-34"/>
                <a:cs typeface="TH SarabunPSK" pitchFamily="34" charset="-34"/>
              </a:rPr>
              <a:t>pKa </a:t>
            </a:r>
            <a:r>
              <a:rPr lang="th-TH" sz="2800" dirty="0">
                <a:latin typeface="TH SarabunPSK" pitchFamily="34" charset="-34"/>
                <a:cs typeface="TH SarabunPSK" pitchFamily="34" charset="-34"/>
              </a:rPr>
              <a:t>บัฟเฟอร์ อัตราเร็วของการเกิดปฏิกิริยาเคมี ตัวเร่งปฏิกิริยา คุณสมบัติของสารละลาย สเปกโตรสโก</a:t>
            </a:r>
            <a:r>
              <a:rPr lang="th-TH" sz="2800" dirty="0" smtClean="0">
                <a:latin typeface="TH SarabunPSK" pitchFamily="34" charset="-34"/>
                <a:cs typeface="TH SarabunPSK" pitchFamily="34" charset="-34"/>
              </a:rPr>
              <a:t>ปี เป็น</a:t>
            </a:r>
            <a:r>
              <a:rPr lang="th-TH" sz="2800" dirty="0">
                <a:latin typeface="TH SarabunPSK" pitchFamily="34" charset="-34"/>
                <a:cs typeface="TH SarabunPSK" pitchFamily="34" charset="-34"/>
              </a:rPr>
              <a:t>ต้น </a:t>
            </a:r>
          </a:p>
          <a:p>
            <a:pPr marL="0" indent="0">
              <a:buNone/>
            </a:pPr>
            <a:r>
              <a:rPr lang="th-TH" sz="2800" dirty="0" smtClean="0">
                <a:latin typeface="TH SarabunPSK" pitchFamily="34" charset="-34"/>
                <a:cs typeface="TH SarabunPSK" pitchFamily="34" charset="-34"/>
              </a:rPr>
              <a:t>	2</a:t>
            </a:r>
            <a:r>
              <a:rPr lang="th-TH" sz="2800" dirty="0">
                <a:latin typeface="TH SarabunPSK" pitchFamily="34" charset="-34"/>
                <a:cs typeface="TH SarabunPSK" pitchFamily="34" charset="-34"/>
              </a:rPr>
              <a:t>. วิชา</a:t>
            </a:r>
            <a:r>
              <a:rPr lang="th-TH" sz="2800" dirty="0" smtClean="0">
                <a:latin typeface="TH SarabunPSK" pitchFamily="34" charset="-34"/>
                <a:cs typeface="TH SarabunPSK" pitchFamily="34" charset="-34"/>
              </a:rPr>
              <a:t>ชีววิทยา </a:t>
            </a:r>
            <a:r>
              <a:rPr lang="en-US" sz="2800" dirty="0" smtClean="0">
                <a:latin typeface="TH SarabunPSK" pitchFamily="34" charset="-34"/>
                <a:cs typeface="TH SarabunPSK" pitchFamily="34" charset="-34"/>
              </a:rPr>
              <a:t>:</a:t>
            </a:r>
            <a:r>
              <a:rPr lang="th-TH" sz="2800" dirty="0" smtClean="0">
                <a:latin typeface="TH SarabunPSK" pitchFamily="34" charset="-34"/>
                <a:cs typeface="TH SarabunPSK" pitchFamily="34" charset="-34"/>
              </a:rPr>
              <a:t> ความรู้</a:t>
            </a:r>
            <a:r>
              <a:rPr lang="th-TH" sz="2800" dirty="0">
                <a:latin typeface="TH SarabunPSK" pitchFamily="34" charset="-34"/>
                <a:cs typeface="TH SarabunPSK" pitchFamily="34" charset="-34"/>
              </a:rPr>
              <a:t>เรื่องเซลล์และออร์แกเนลล์ การแบ่งเซลล์แบบไมโตซีสและไมโอซีส </a:t>
            </a:r>
            <a:r>
              <a:rPr lang="th-TH" sz="2800" dirty="0" smtClean="0">
                <a:latin typeface="TH SarabunPSK" pitchFamily="34" charset="-34"/>
                <a:cs typeface="TH SarabunPSK" pitchFamily="34" charset="-34"/>
              </a:rPr>
              <a:t>อนุกรมวิธาน พฤษศาสตร์ และ </a:t>
            </a:r>
            <a:r>
              <a:rPr lang="th-TH" sz="2800" dirty="0">
                <a:latin typeface="TH SarabunPSK" pitchFamily="34" charset="-34"/>
                <a:cs typeface="TH SarabunPSK" pitchFamily="34" charset="-34"/>
              </a:rPr>
              <a:t>พันธุศาสตร์ </a:t>
            </a:r>
            <a:endParaRPr lang="th-TH" sz="2800" dirty="0" smtClean="0">
              <a:latin typeface="TH SarabunPSK" pitchFamily="34" charset="-34"/>
              <a:cs typeface="TH SarabunPSK" pitchFamily="34" charset="-34"/>
            </a:endParaRPr>
          </a:p>
          <a:p>
            <a:pPr marL="0" indent="0">
              <a:buNone/>
            </a:pPr>
            <a:r>
              <a:rPr lang="th-TH" sz="2800" dirty="0" smtClean="0">
                <a:latin typeface="TH SarabunPSK" pitchFamily="34" charset="-34"/>
                <a:cs typeface="TH SarabunPSK" pitchFamily="34" charset="-34"/>
              </a:rPr>
              <a:t>	3. วิชาฟิสิกส์ </a:t>
            </a:r>
            <a:r>
              <a:rPr lang="en-US" sz="2800" dirty="0" smtClean="0">
                <a:latin typeface="TH SarabunPSK" pitchFamily="34" charset="-34"/>
                <a:cs typeface="TH SarabunPSK" pitchFamily="34" charset="-34"/>
              </a:rPr>
              <a:t>:</a:t>
            </a:r>
            <a:r>
              <a:rPr lang="th-TH" sz="2800" dirty="0" smtClean="0">
                <a:latin typeface="TH SarabunPSK" pitchFamily="34" charset="-34"/>
                <a:cs typeface="TH SarabunPSK" pitchFamily="34" charset="-34"/>
              </a:rPr>
              <a:t> คุณสมบัติทางกายภาพของก๊าซและ</a:t>
            </a:r>
            <a:r>
              <a:rPr lang="th-TH" sz="2800" dirty="0">
                <a:latin typeface="TH SarabunPSK" pitchFamily="34" charset="-34"/>
                <a:cs typeface="TH SarabunPSK" pitchFamily="34" charset="-34"/>
              </a:rPr>
              <a:t>ของเหลว </a:t>
            </a:r>
            <a:r>
              <a:rPr lang="th-TH" sz="2800" dirty="0" smtClean="0">
                <a:latin typeface="TH SarabunPSK" pitchFamily="34" charset="-34"/>
                <a:cs typeface="TH SarabunPSK" pitchFamily="34" charset="-34"/>
              </a:rPr>
              <a:t>การเคลื่อนที่ของอนุภาค หน่วย</a:t>
            </a:r>
            <a:r>
              <a:rPr lang="th-TH" sz="2800" dirty="0">
                <a:latin typeface="TH SarabunPSK" pitchFamily="34" charset="-34"/>
                <a:cs typeface="TH SarabunPSK" pitchFamily="34" charset="-34"/>
              </a:rPr>
              <a:t>การวัดสากล การเปลี่ยนหน่วย</a:t>
            </a:r>
            <a:r>
              <a:rPr lang="th-TH" sz="2800" dirty="0" smtClean="0">
                <a:latin typeface="TH SarabunPSK" pitchFamily="34" charset="-34"/>
                <a:cs typeface="TH SarabunPSK" pitchFamily="34" charset="-34"/>
              </a:rPr>
              <a:t>และคำ</a:t>
            </a:r>
            <a:r>
              <a:rPr lang="th-TH" sz="2800" dirty="0">
                <a:latin typeface="TH SarabunPSK" pitchFamily="34" charset="-34"/>
                <a:cs typeface="TH SarabunPSK" pitchFamily="34" charset="-34"/>
              </a:rPr>
              <a:t>อุปสรรคเอสไอ </a:t>
            </a:r>
            <a:r>
              <a:rPr lang="th-TH" sz="2800" dirty="0" smtClean="0">
                <a:latin typeface="TH SarabunPSK" pitchFamily="34" charset="-34"/>
                <a:cs typeface="TH SarabunPSK" pitchFamily="34" charset="-34"/>
              </a:rPr>
              <a:t>อุณ</a:t>
            </a:r>
            <a:r>
              <a:rPr lang="th-TH" sz="2800" dirty="0">
                <a:latin typeface="TH SarabunPSK" pitchFamily="34" charset="-34"/>
                <a:cs typeface="TH SarabunPSK" pitchFamily="34" charset="-34"/>
              </a:rPr>
              <a:t>ห</a:t>
            </a:r>
            <a:r>
              <a:rPr lang="th-TH" sz="2800" dirty="0" smtClean="0">
                <a:latin typeface="TH SarabunPSK" pitchFamily="34" charset="-34"/>
                <a:cs typeface="TH SarabunPSK" pitchFamily="34" charset="-34"/>
              </a:rPr>
              <a:t>พลศาสตร์ ฟิสิกส์เคมี ฟิสิกส์นิวเคลียร์ เป็นต้น</a:t>
            </a:r>
          </a:p>
          <a:p>
            <a:pPr marL="0" indent="0">
              <a:buNone/>
            </a:pPr>
            <a:r>
              <a:rPr lang="th-TH" sz="2800" dirty="0">
                <a:latin typeface="TH SarabunPSK" pitchFamily="34" charset="-34"/>
                <a:cs typeface="TH SarabunPSK" pitchFamily="34" charset="-34"/>
              </a:rPr>
              <a:t>	</a:t>
            </a:r>
            <a:r>
              <a:rPr lang="en-US" sz="2800" dirty="0" smtClean="0">
                <a:latin typeface="TH SarabunPSK" pitchFamily="34" charset="-34"/>
                <a:cs typeface="TH SarabunPSK" pitchFamily="34" charset="-34"/>
              </a:rPr>
              <a:t>4. </a:t>
            </a:r>
            <a:r>
              <a:rPr lang="th-TH" sz="2800" dirty="0" smtClean="0">
                <a:latin typeface="TH SarabunPSK" pitchFamily="34" charset="-34"/>
                <a:cs typeface="TH SarabunPSK" pitchFamily="34" charset="-34"/>
              </a:rPr>
              <a:t>วิชาคณิตศาสตร์ </a:t>
            </a:r>
            <a:r>
              <a:rPr lang="en-US" sz="2800" dirty="0" smtClean="0">
                <a:latin typeface="TH SarabunPSK" pitchFamily="34" charset="-34"/>
                <a:cs typeface="TH SarabunPSK" pitchFamily="34" charset="-34"/>
              </a:rPr>
              <a:t>:</a:t>
            </a:r>
            <a:r>
              <a:rPr lang="th-TH" sz="2800" dirty="0" smtClean="0">
                <a:latin typeface="TH SarabunPSK" pitchFamily="34" charset="-34"/>
                <a:cs typeface="TH SarabunPSK" pitchFamily="34" charset="-34"/>
              </a:rPr>
              <a:t> ลอการิทึม แคลคูลัส สถิติและความน่าจะเป็น</a:t>
            </a:r>
          </a:p>
          <a:p>
            <a:endParaRPr lang="th-TH" sz="2800" dirty="0">
              <a:latin typeface="TH SarabunPSK" pitchFamily="34" charset="-34"/>
              <a:cs typeface="TH SarabunPSK" pitchFamily="34" charset="-34"/>
            </a:endParaRPr>
          </a:p>
          <a:p>
            <a:endParaRPr lang="th-TH" sz="2800" dirty="0">
              <a:latin typeface="TH SarabunPSK" pitchFamily="34" charset="-34"/>
              <a:cs typeface="TH SarabunPSK" pitchFamily="34" charset="-34"/>
            </a:endParaRPr>
          </a:p>
          <a:p>
            <a:endParaRPr lang="th-TH" sz="2800"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2697041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04664"/>
            <a:ext cx="9144000" cy="707886"/>
          </a:xfrm>
          <a:prstGeom prst="rect">
            <a:avLst/>
          </a:prstGeom>
          <a:noFill/>
        </p:spPr>
        <p:txBody>
          <a:bodyPr wrap="square" rtlCol="0">
            <a:spAutoFit/>
          </a:bodyPr>
          <a:lstStyle/>
          <a:p>
            <a:pPr algn="ctr"/>
            <a:r>
              <a:rPr lang="th-TH" sz="4000" b="1" dirty="0" smtClean="0">
                <a:latin typeface="TH SarabunPSK" pitchFamily="34" charset="-34"/>
                <a:cs typeface="TH SarabunPSK" pitchFamily="34" charset="-34"/>
              </a:rPr>
              <a:t>คำแนะนำก่อนเข้าสู่บทเรียน</a:t>
            </a:r>
            <a:endParaRPr lang="th-TH" sz="4000" b="1" dirty="0">
              <a:latin typeface="TH SarabunPSK" pitchFamily="34" charset="-34"/>
              <a:cs typeface="TH SarabunPSK" pitchFamily="34" charset="-34"/>
            </a:endParaRPr>
          </a:p>
        </p:txBody>
      </p:sp>
      <p:sp>
        <p:nvSpPr>
          <p:cNvPr id="6" name="TextBox 5"/>
          <p:cNvSpPr txBox="1"/>
          <p:nvPr/>
        </p:nvSpPr>
        <p:spPr>
          <a:xfrm>
            <a:off x="241132" y="1656382"/>
            <a:ext cx="8902868" cy="1938992"/>
          </a:xfrm>
          <a:prstGeom prst="rect">
            <a:avLst/>
          </a:prstGeom>
          <a:noFill/>
        </p:spPr>
        <p:txBody>
          <a:bodyPr wrap="square" rtlCol="0">
            <a:spAutoFit/>
          </a:bodyPr>
          <a:lstStyle/>
          <a:p>
            <a:r>
              <a:rPr lang="th-TH" sz="3600" b="1" dirty="0" smtClean="0">
                <a:latin typeface="TH SarabunPSK" pitchFamily="34" charset="-34"/>
                <a:cs typeface="TH SarabunPSK" pitchFamily="34" charset="-34"/>
              </a:rPr>
              <a:t>จำนวนชั่วโมงเรียน  </a:t>
            </a:r>
            <a:r>
              <a:rPr lang="en-US" sz="3600" b="1" dirty="0" smtClean="0">
                <a:latin typeface="TH SarabunPSK" pitchFamily="34" charset="-34"/>
                <a:cs typeface="TH SarabunPSK" pitchFamily="34" charset="-34"/>
              </a:rPr>
              <a:t>4 </a:t>
            </a:r>
            <a:r>
              <a:rPr lang="th-TH" sz="3600" b="1" dirty="0" smtClean="0">
                <a:latin typeface="TH SarabunPSK" pitchFamily="34" charset="-34"/>
                <a:cs typeface="TH SarabunPSK" pitchFamily="34" charset="-34"/>
              </a:rPr>
              <a:t>คาบ</a:t>
            </a:r>
            <a:r>
              <a:rPr lang="en-US" sz="3600" b="1" dirty="0" smtClean="0">
                <a:latin typeface="TH SarabunPSK" pitchFamily="34" charset="-34"/>
                <a:cs typeface="TH SarabunPSK" pitchFamily="34" charset="-34"/>
              </a:rPr>
              <a:t>/</a:t>
            </a:r>
            <a:r>
              <a:rPr lang="th-TH" sz="3600" b="1" dirty="0" smtClean="0">
                <a:latin typeface="TH SarabunPSK" pitchFamily="34" charset="-34"/>
                <a:cs typeface="TH SarabunPSK" pitchFamily="34" charset="-34"/>
              </a:rPr>
              <a:t>สัปดาห์  ประกอบด้วย </a:t>
            </a:r>
          </a:p>
          <a:p>
            <a:r>
              <a:rPr lang="th-TH" b="1" dirty="0">
                <a:latin typeface="TH SarabunPSK" pitchFamily="34" charset="-34"/>
                <a:cs typeface="TH SarabunPSK" pitchFamily="34" charset="-34"/>
              </a:rPr>
              <a:t> </a:t>
            </a:r>
            <a:r>
              <a:rPr lang="th-TH" b="1" dirty="0" smtClean="0">
                <a:latin typeface="TH SarabunPSK" pitchFamily="34" charset="-34"/>
                <a:cs typeface="TH SarabunPSK" pitchFamily="34" charset="-34"/>
              </a:rPr>
              <a:t>    </a:t>
            </a:r>
          </a:p>
          <a:p>
            <a:r>
              <a:rPr lang="th-TH" b="1" dirty="0" smtClean="0">
                <a:latin typeface="TH SarabunPSK" pitchFamily="34" charset="-34"/>
                <a:cs typeface="TH SarabunPSK" pitchFamily="34" charset="-34"/>
              </a:rPr>
              <a:t>      ภาคทฤษฎี </a:t>
            </a:r>
            <a:r>
              <a:rPr lang="en-US" b="1" dirty="0" smtClean="0">
                <a:latin typeface="TH SarabunPSK" pitchFamily="34" charset="-34"/>
                <a:cs typeface="TH SarabunPSK" pitchFamily="34" charset="-34"/>
              </a:rPr>
              <a:t>2 </a:t>
            </a:r>
            <a:r>
              <a:rPr lang="th-TH" b="1" dirty="0" smtClean="0">
                <a:latin typeface="TH SarabunPSK" pitchFamily="34" charset="-34"/>
                <a:cs typeface="TH SarabunPSK" pitchFamily="34" charset="-34"/>
              </a:rPr>
              <a:t>คาบ </a:t>
            </a:r>
            <a:r>
              <a:rPr lang="en-US" b="1"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สัปดาห์  ห้องเรียน                 วันจันทร์ เวลา </a:t>
            </a:r>
            <a:r>
              <a:rPr lang="en-US" b="1" dirty="0" smtClean="0">
                <a:latin typeface="TH SarabunPSK" pitchFamily="34" charset="-34"/>
                <a:cs typeface="TH SarabunPSK" pitchFamily="34" charset="-34"/>
              </a:rPr>
              <a:t>9.00-11.00 </a:t>
            </a:r>
            <a:r>
              <a:rPr lang="th-TH" b="1" dirty="0" smtClean="0">
                <a:latin typeface="TH SarabunPSK" pitchFamily="34" charset="-34"/>
                <a:cs typeface="TH SarabunPSK" pitchFamily="34" charset="-34"/>
              </a:rPr>
              <a:t> น.  </a:t>
            </a:r>
          </a:p>
          <a:p>
            <a:r>
              <a:rPr lang="th-TH" b="1" dirty="0" smtClean="0">
                <a:latin typeface="TH SarabunPSK" pitchFamily="34" charset="-34"/>
                <a:cs typeface="TH SarabunPSK" pitchFamily="34" charset="-34"/>
              </a:rPr>
              <a:t>      ภาคปฏิบัติ </a:t>
            </a:r>
            <a:r>
              <a:rPr lang="en-US" b="1" dirty="0" smtClean="0">
                <a:latin typeface="TH SarabunPSK" pitchFamily="34" charset="-34"/>
                <a:cs typeface="TH SarabunPSK" pitchFamily="34" charset="-34"/>
              </a:rPr>
              <a:t>2 </a:t>
            </a:r>
            <a:r>
              <a:rPr lang="th-TH" b="1" dirty="0" smtClean="0">
                <a:latin typeface="TH SarabunPSK" pitchFamily="34" charset="-34"/>
                <a:cs typeface="TH SarabunPSK" pitchFamily="34" charset="-34"/>
              </a:rPr>
              <a:t>คาบ </a:t>
            </a:r>
            <a:r>
              <a:rPr lang="en-US" b="1"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สัปดาห์  ห้องเรียน                 วันจันทร์ เวลา</a:t>
            </a:r>
            <a:r>
              <a:rPr lang="en-US" b="1" dirty="0" smtClean="0">
                <a:latin typeface="TH SarabunPSK" pitchFamily="34" charset="-34"/>
                <a:cs typeface="TH SarabunPSK" pitchFamily="34" charset="-34"/>
              </a:rPr>
              <a:t> 13.00-15.00 </a:t>
            </a:r>
            <a:r>
              <a:rPr lang="th-TH" b="1" dirty="0" smtClean="0">
                <a:latin typeface="TH SarabunPSK" pitchFamily="34" charset="-34"/>
                <a:cs typeface="TH SarabunPSK" pitchFamily="34" charset="-34"/>
              </a:rPr>
              <a:t>น. </a:t>
            </a:r>
            <a:endParaRPr lang="th-TH" b="1" dirty="0">
              <a:latin typeface="TH SarabunPSK" pitchFamily="34" charset="-34"/>
              <a:cs typeface="TH SarabunPSK" pitchFamily="34" charset="-34"/>
            </a:endParaRPr>
          </a:p>
        </p:txBody>
      </p:sp>
      <p:sp>
        <p:nvSpPr>
          <p:cNvPr id="7" name="TextBox 6"/>
          <p:cNvSpPr txBox="1"/>
          <p:nvPr/>
        </p:nvSpPr>
        <p:spPr>
          <a:xfrm>
            <a:off x="0" y="4581128"/>
            <a:ext cx="9144000" cy="954107"/>
          </a:xfrm>
          <a:prstGeom prst="rect">
            <a:avLst/>
          </a:prstGeom>
          <a:noFill/>
        </p:spPr>
        <p:txBody>
          <a:bodyPr wrap="square" rtlCol="0">
            <a:spAutoFit/>
          </a:bodyPr>
          <a:lstStyle/>
          <a:p>
            <a:pPr algn="ctr"/>
            <a:r>
              <a:rPr lang="th-TH" b="1" dirty="0" smtClean="0">
                <a:latin typeface="TH SarabunPSK" pitchFamily="34" charset="-34"/>
                <a:cs typeface="TH SarabunPSK" pitchFamily="34" charset="-34"/>
              </a:rPr>
              <a:t>ศึกษาค้นคว้าและทบทวนความรู้ด้วยตนเอง </a:t>
            </a:r>
            <a:r>
              <a:rPr lang="en-US" b="1" dirty="0" smtClean="0">
                <a:latin typeface="TH SarabunPSK" pitchFamily="34" charset="-34"/>
                <a:cs typeface="TH SarabunPSK" pitchFamily="34" charset="-34"/>
              </a:rPr>
              <a:t>5 </a:t>
            </a:r>
            <a:r>
              <a:rPr lang="th-TH" b="1" dirty="0" smtClean="0">
                <a:latin typeface="TH SarabunPSK" pitchFamily="34" charset="-34"/>
                <a:cs typeface="TH SarabunPSK" pitchFamily="34" charset="-34"/>
              </a:rPr>
              <a:t>ชั่วโมงต่อสัปดาห์</a:t>
            </a:r>
          </a:p>
          <a:p>
            <a:pPr algn="ctr"/>
            <a:r>
              <a:rPr lang="th-TH" b="1" dirty="0" smtClean="0">
                <a:latin typeface="TH SarabunPSK" pitchFamily="34" charset="-34"/>
                <a:cs typeface="TH SarabunPSK" pitchFamily="34" charset="-34"/>
              </a:rPr>
              <a:t>ขอให้นักศึกษาทุกคนเตรียมความพร้อมก่อนเรียนทั้งในเนื้อหาภาคทฤษฎีและปฏิบัติทุกครั้ง</a:t>
            </a:r>
            <a:endParaRPr lang="th-TH" b="1" dirty="0">
              <a:latin typeface="TH SarabunPSK" pitchFamily="34" charset="-34"/>
              <a:cs typeface="TH SarabunPSK" pitchFamily="34" charset="-34"/>
            </a:endParaRPr>
          </a:p>
        </p:txBody>
      </p:sp>
      <p:sp>
        <p:nvSpPr>
          <p:cNvPr id="11" name="Slide Number Placeholder 10"/>
          <p:cNvSpPr>
            <a:spLocks noGrp="1"/>
          </p:cNvSpPr>
          <p:nvPr>
            <p:ph type="sldNum" sz="quarter" idx="12"/>
          </p:nvPr>
        </p:nvSpPr>
        <p:spPr/>
        <p:txBody>
          <a:bodyPr/>
          <a:lstStyle/>
          <a:p>
            <a:fld id="{D2865FEE-8CC4-48B3-8997-EB4168360413}" type="slidenum">
              <a:rPr lang="th-TH" smtClean="0"/>
              <a:t>2</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299376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1.3 </a:t>
            </a:r>
            <a:r>
              <a:rPr lang="th-TH" b="1" dirty="0">
                <a:latin typeface="TH SarabunPSK" pitchFamily="34" charset="-34"/>
                <a:cs typeface="TH SarabunPSK" pitchFamily="34" charset="-34"/>
              </a:rPr>
              <a:t>ขอบเขตของวิชาชีวเคมี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20</a:t>
            </a:fld>
            <a:endParaRPr lang="th-TH"/>
          </a:p>
        </p:txBody>
      </p:sp>
      <p:sp>
        <p:nvSpPr>
          <p:cNvPr id="4" name="Content Placeholder 3"/>
          <p:cNvSpPr>
            <a:spLocks noGrp="1"/>
          </p:cNvSpPr>
          <p:nvPr>
            <p:ph sz="quarter" idx="1"/>
          </p:nvPr>
        </p:nvSpPr>
        <p:spPr>
          <a:xfrm>
            <a:off x="179512" y="1556792"/>
            <a:ext cx="8784976" cy="4968552"/>
          </a:xfrm>
        </p:spPr>
        <p:txBody>
          <a:bodyPr>
            <a:normAutofit/>
          </a:bodyPr>
          <a:lstStyle/>
          <a:p>
            <a:pPr marL="0" indent="0">
              <a:buNone/>
            </a:pPr>
            <a:r>
              <a:rPr lang="th-TH" dirty="0" smtClean="0">
                <a:latin typeface="TH SarabunPSK" pitchFamily="34" charset="-34"/>
                <a:cs typeface="TH SarabunPSK" pitchFamily="34" charset="-34"/>
              </a:rPr>
              <a:t>การศึกษาชีวเคมีจำแนกออกเป็น </a:t>
            </a:r>
            <a:r>
              <a:rPr lang="th-TH" dirty="0">
                <a:latin typeface="TH SarabunPSK" pitchFamily="34" charset="-34"/>
                <a:cs typeface="TH SarabunPSK" pitchFamily="34" charset="-34"/>
              </a:rPr>
              <a:t>3 ระดับ คือ</a:t>
            </a:r>
          </a:p>
          <a:p>
            <a:pPr marL="0" indent="0">
              <a:buNone/>
            </a:pPr>
            <a:r>
              <a:rPr lang="th-TH" dirty="0" smtClean="0">
                <a:latin typeface="TH SarabunPSK" pitchFamily="34" charset="-34"/>
                <a:cs typeface="TH SarabunPSK" pitchFamily="34" charset="-34"/>
              </a:rPr>
              <a:t>	1</a:t>
            </a:r>
            <a:r>
              <a:rPr lang="th-TH" dirty="0">
                <a:latin typeface="TH SarabunPSK" pitchFamily="34" charset="-34"/>
                <a:cs typeface="TH SarabunPSK" pitchFamily="34" charset="-34"/>
              </a:rPr>
              <a:t>. ระดับโมเลกุล ศึกษาถึงธรรมชาติและองค์ประกอบทางเคมีในสิ่งมีชีวิต อันได้แก่ การศึกษาการสังเคราะห์โมเลกุลของคาร์โบไฮเดรต โปรตีน ลิพิด กรดนิวคลีอิก ฮอร์โมน วิตามิน </a:t>
            </a:r>
            <a:r>
              <a:rPr lang="th-TH" dirty="0" smtClean="0">
                <a:latin typeface="TH SarabunPSK" pitchFamily="34" charset="-34"/>
                <a:cs typeface="TH SarabunPSK" pitchFamily="34" charset="-34"/>
              </a:rPr>
              <a:t>สารเม</a:t>
            </a:r>
            <a:r>
              <a:rPr lang="th-TH" dirty="0">
                <a:latin typeface="TH SarabunPSK" pitchFamily="34" charset="-34"/>
                <a:cs typeface="TH SarabunPSK" pitchFamily="34" charset="-34"/>
              </a:rPr>
              <a:t>แทบอไลต์ แร่ธาตุและน้ำ เป็นต้น</a:t>
            </a:r>
          </a:p>
          <a:p>
            <a:endParaRPr lang="th-TH" sz="1400" dirty="0">
              <a:latin typeface="TH SarabunPSK" pitchFamily="34" charset="-34"/>
              <a:cs typeface="TH SarabunPSK" pitchFamily="34" charset="-34"/>
            </a:endParaRPr>
          </a:p>
          <a:p>
            <a:pPr marL="0" indent="0">
              <a:buNone/>
            </a:pPr>
            <a:r>
              <a:rPr lang="th-TH" dirty="0" smtClean="0">
                <a:latin typeface="TH SarabunPSK" pitchFamily="34" charset="-34"/>
                <a:cs typeface="TH SarabunPSK" pitchFamily="34" charset="-34"/>
              </a:rPr>
              <a:t>	2</a:t>
            </a:r>
            <a:r>
              <a:rPr lang="th-TH" dirty="0">
                <a:latin typeface="TH SarabunPSK" pitchFamily="34" charset="-34"/>
                <a:cs typeface="TH SarabunPSK" pitchFamily="34" charset="-34"/>
              </a:rPr>
              <a:t>. ระดับเมแทบอลิซึม ศึกษาถึงการเปลี่ยนแปลงชีวโมเลกุลต่าง ๆ โดยมีเอนไซม์เป็นตัวเร่งปฏิกิริยา การ</a:t>
            </a:r>
            <a:r>
              <a:rPr lang="th-TH" dirty="0" smtClean="0">
                <a:latin typeface="TH SarabunPSK" pitchFamily="34" charset="-34"/>
                <a:cs typeface="TH SarabunPSK" pitchFamily="34" charset="-34"/>
              </a:rPr>
              <a:t>แปลงรูปทางโครงสร้างเคมี</a:t>
            </a:r>
            <a:r>
              <a:rPr lang="th-TH" dirty="0">
                <a:latin typeface="TH SarabunPSK" pitchFamily="34" charset="-34"/>
                <a:cs typeface="TH SarabunPSK" pitchFamily="34" charset="-34"/>
              </a:rPr>
              <a:t>ของสารเมแทบอไลต์ต่าง ๆ การเปลี่ยนแปลงพลังงานที่เกิดจากการ</a:t>
            </a:r>
            <a:r>
              <a:rPr lang="th-TH" dirty="0" smtClean="0">
                <a:latin typeface="TH SarabunPSK" pitchFamily="34" charset="-34"/>
                <a:cs typeface="TH SarabunPSK" pitchFamily="34" charset="-34"/>
              </a:rPr>
              <a:t>แปลงรูป</a:t>
            </a:r>
            <a:r>
              <a:rPr lang="th-TH" dirty="0">
                <a:latin typeface="TH SarabunPSK" pitchFamily="34" charset="-34"/>
                <a:cs typeface="TH SarabunPSK" pitchFamily="34" charset="-34"/>
              </a:rPr>
              <a:t>ทางเคมี ซึ่งเรียกว่า “เมแทบอลิซึม” </a:t>
            </a:r>
          </a:p>
          <a:p>
            <a:endParaRPr lang="th-TH" sz="1400" dirty="0">
              <a:latin typeface="TH SarabunPSK" pitchFamily="34" charset="-34"/>
              <a:cs typeface="TH SarabunPSK" pitchFamily="34" charset="-34"/>
            </a:endParaRPr>
          </a:p>
          <a:p>
            <a:pPr marL="0" indent="0">
              <a:buNone/>
            </a:pPr>
            <a:r>
              <a:rPr lang="th-TH" dirty="0" smtClean="0">
                <a:latin typeface="TH SarabunPSK" pitchFamily="34" charset="-34"/>
                <a:cs typeface="TH SarabunPSK" pitchFamily="34" charset="-34"/>
              </a:rPr>
              <a:t>	3</a:t>
            </a:r>
            <a:r>
              <a:rPr lang="th-TH" dirty="0">
                <a:latin typeface="TH SarabunPSK" pitchFamily="34" charset="-34"/>
                <a:cs typeface="TH SarabunPSK" pitchFamily="34" charset="-34"/>
              </a:rPr>
              <a:t>. ระดับควบคุม </a:t>
            </a:r>
            <a:r>
              <a:rPr lang="th-TH" dirty="0" smtClean="0">
                <a:latin typeface="TH SarabunPSK" pitchFamily="34" charset="-34"/>
                <a:cs typeface="TH SarabunPSK" pitchFamily="34" charset="-34"/>
              </a:rPr>
              <a:t>ศึกษากลไกต่าง </a:t>
            </a:r>
            <a:r>
              <a:rPr lang="th-TH" dirty="0">
                <a:latin typeface="TH SarabunPSK" pitchFamily="34" charset="-34"/>
                <a:cs typeface="TH SarabunPSK" pitchFamily="34" charset="-34"/>
              </a:rPr>
              <a:t>ๆ ที่ควบคุมกระบวนการเมแทบอลิซึม ให้เกิดอย่างมีระเบียบแบบแผน การรักษาสมดุลต่าง ๆ ของร่างกาย</a:t>
            </a:r>
          </a:p>
          <a:p>
            <a:endParaRPr lang="en-US" dirty="0">
              <a:latin typeface="TH SarabunPSK" pitchFamily="34" charset="-34"/>
              <a:cs typeface="TH SarabunPSK" pitchFamily="34" charset="-34"/>
            </a:endParaRPr>
          </a:p>
          <a:p>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39120205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202" y="980633"/>
            <a:ext cx="576064" cy="576064"/>
          </a:xfrm>
          <a:prstGeom prst="ellipse">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2123" y="252243"/>
            <a:ext cx="1160474" cy="94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b="1" dirty="0" smtClean="0">
                <a:latin typeface="TH SarabunPSK" pitchFamily="34" charset="-34"/>
                <a:cs typeface="TH SarabunPSK" pitchFamily="34" charset="-34"/>
              </a:rPr>
              <a:t>1.4 </a:t>
            </a:r>
            <a:r>
              <a:rPr lang="th-TH" sz="3600" b="1" dirty="0">
                <a:latin typeface="TH SarabunPSK" pitchFamily="34" charset="-34"/>
                <a:cs typeface="TH SarabunPSK" pitchFamily="34" charset="-34"/>
              </a:rPr>
              <a:t>ความสำคัญและประโยชน์ของชีวเคมี </a:t>
            </a:r>
          </a:p>
        </p:txBody>
      </p:sp>
      <p:sp>
        <p:nvSpPr>
          <p:cNvPr id="3" name="Slide Number Placeholder 2"/>
          <p:cNvSpPr>
            <a:spLocks noGrp="1"/>
          </p:cNvSpPr>
          <p:nvPr>
            <p:ph type="sldNum" sz="quarter" idx="12"/>
          </p:nvPr>
        </p:nvSpPr>
        <p:spPr/>
        <p:txBody>
          <a:bodyPr/>
          <a:lstStyle/>
          <a:p>
            <a:fld id="{D2865FEE-8CC4-48B3-8997-EB4168360413}" type="slidenum">
              <a:rPr lang="th-TH" smtClean="0"/>
              <a:t>21</a:t>
            </a:fld>
            <a:endParaRPr lang="th-TH"/>
          </a:p>
        </p:txBody>
      </p:sp>
      <p:sp>
        <p:nvSpPr>
          <p:cNvPr id="4" name="Content Placeholder 3"/>
          <p:cNvSpPr>
            <a:spLocks noGrp="1"/>
          </p:cNvSpPr>
          <p:nvPr>
            <p:ph sz="quarter" idx="1"/>
          </p:nvPr>
        </p:nvSpPr>
        <p:spPr>
          <a:xfrm>
            <a:off x="179512" y="1412776"/>
            <a:ext cx="8784976" cy="4968552"/>
          </a:xfrm>
        </p:spPr>
        <p:txBody>
          <a:bodyPr>
            <a:normAutofit/>
          </a:bodyPr>
          <a:lstStyle/>
          <a:p>
            <a:pPr marL="0" indent="0" algn="just">
              <a:buNone/>
            </a:pPr>
            <a:r>
              <a:rPr lang="th-TH" dirty="0" smtClean="0">
                <a:latin typeface="TH SarabunPSK" pitchFamily="34" charset="-34"/>
                <a:cs typeface="TH SarabunPSK" pitchFamily="34" charset="-34"/>
              </a:rPr>
              <a:t>	ความรู้</a:t>
            </a:r>
            <a:r>
              <a:rPr lang="th-TH" dirty="0">
                <a:latin typeface="TH SarabunPSK" pitchFamily="34" charset="-34"/>
                <a:cs typeface="TH SarabunPSK" pitchFamily="34" charset="-34"/>
              </a:rPr>
              <a:t>ด้าน</a:t>
            </a:r>
            <a:r>
              <a:rPr lang="th-TH" dirty="0" smtClean="0">
                <a:latin typeface="TH SarabunPSK" pitchFamily="34" charset="-34"/>
                <a:cs typeface="TH SarabunPSK" pitchFamily="34" charset="-34"/>
              </a:rPr>
              <a:t>ชีวเคมีสามารถใช้ประโยชน์ในหลายๆ ด้าน </a:t>
            </a:r>
            <a:r>
              <a:rPr lang="th-TH" dirty="0">
                <a:latin typeface="TH SarabunPSK" pitchFamily="34" charset="-34"/>
                <a:cs typeface="TH SarabunPSK" pitchFamily="34" charset="-34"/>
              </a:rPr>
              <a:t>เช่น</a:t>
            </a:r>
          </a:p>
          <a:p>
            <a:pPr marL="0" indent="0" algn="just">
              <a:buNone/>
            </a:pPr>
            <a:r>
              <a:rPr lang="th-TH"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1</a:t>
            </a:r>
            <a:r>
              <a:rPr lang="th-TH" b="1" dirty="0">
                <a:latin typeface="TH SarabunPSK" pitchFamily="34" charset="-34"/>
                <a:cs typeface="TH SarabunPSK" pitchFamily="34" charset="-34"/>
              </a:rPr>
              <a:t>. ทาง</a:t>
            </a:r>
            <a:r>
              <a:rPr lang="th-TH" b="1" dirty="0" smtClean="0">
                <a:latin typeface="TH SarabunPSK" pitchFamily="34" charset="-34"/>
                <a:cs typeface="TH SarabunPSK" pitchFamily="34" charset="-34"/>
              </a:rPr>
              <a:t>การแพทย์</a:t>
            </a:r>
            <a:r>
              <a:rPr lang="en-US" b="1" dirty="0" smtClean="0">
                <a:latin typeface="TH SarabunPSK" pitchFamily="34" charset="-34"/>
                <a:cs typeface="TH SarabunPSK" pitchFamily="34" charset="-34"/>
              </a:rPr>
              <a:t> </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ชีวเคมีเป็นศาสตร์ที่สามารถอธิบาย</a:t>
            </a:r>
            <a:r>
              <a:rPr lang="th-TH" dirty="0">
                <a:latin typeface="TH SarabunPSK" pitchFamily="34" charset="-34"/>
                <a:cs typeface="TH SarabunPSK" pitchFamily="34" charset="-34"/>
              </a:rPr>
              <a:t>พฤติกรรมทาง</a:t>
            </a:r>
            <a:r>
              <a:rPr lang="th-TH" dirty="0" smtClean="0">
                <a:latin typeface="TH SarabunPSK" pitchFamily="34" charset="-34"/>
                <a:cs typeface="TH SarabunPSK" pitchFamily="34" charset="-34"/>
              </a:rPr>
              <a:t>สรีรวิทยาของสิ่งมีชีวิตตั้งแต่ระดับเซลล์จนถึงระดับ</a:t>
            </a:r>
            <a:r>
              <a:rPr lang="th-TH" dirty="0">
                <a:latin typeface="TH SarabunPSK" pitchFamily="34" charset="-34"/>
                <a:cs typeface="TH SarabunPSK" pitchFamily="34" charset="-34"/>
              </a:rPr>
              <a:t>โมเลกุล </a:t>
            </a:r>
            <a:r>
              <a:rPr lang="th-TH" dirty="0" smtClean="0">
                <a:latin typeface="TH SarabunPSK" pitchFamily="34" charset="-34"/>
                <a:cs typeface="TH SarabunPSK" pitchFamily="34" charset="-34"/>
              </a:rPr>
              <a:t>ได้แก่ เมแทบอลิซึมของสารอาหาร ฮอร์โมน การหายใจ สมดุลเคมีในร่างกาย กลไกการตอบสนองต่อสิ่งแปลกปลอมประเภทสารเคมีและจุลินทรีย์ การสืบพันธุ์ของไวรัส รวมถึงความผิดปกติทางพันธุกรรมของมนุษย์ เป็นต้น ความรู้ทางชีวเคมีจึงสามารถนำมาเพื่อประยุกต์วิธีการรักษาโรค การวินิจฉัยโรค รวมทั้งการผลิตยาชนิดใหม่ๆ </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536" y="4179877"/>
            <a:ext cx="201622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5537" y="5590420"/>
            <a:ext cx="2016224" cy="461665"/>
          </a:xfrm>
          <a:prstGeom prst="rect">
            <a:avLst/>
          </a:prstGeom>
          <a:solidFill>
            <a:schemeClr val="bg1">
              <a:lumMod val="75000"/>
            </a:schemeClr>
          </a:solidFill>
        </p:spPr>
        <p:txBody>
          <a:bodyPr wrap="square">
            <a:spAutoFit/>
          </a:bodyPr>
          <a:lstStyle/>
          <a:p>
            <a:r>
              <a:rPr lang="en-US" sz="2400" b="1" dirty="0">
                <a:latin typeface="TH SarabunPSK" pitchFamily="34" charset="-34"/>
                <a:cs typeface="TH SarabunPSK" pitchFamily="34" charset="-34"/>
              </a:rPr>
              <a:t>Diagnostic Test Kit</a:t>
            </a:r>
            <a:endParaRPr lang="th-TH" sz="2400" b="1" dirty="0">
              <a:latin typeface="TH SarabunPSK" pitchFamily="34" charset="-34"/>
              <a:cs typeface="TH SarabunPSK" pitchFamily="34" charset="-34"/>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91" y="4187314"/>
            <a:ext cx="1847685" cy="149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08290" y="5603184"/>
            <a:ext cx="1847686" cy="461665"/>
          </a:xfrm>
          <a:prstGeom prst="rect">
            <a:avLst/>
          </a:prstGeom>
          <a:solidFill>
            <a:schemeClr val="bg1">
              <a:lumMod val="75000"/>
            </a:schemeClr>
          </a:solidFill>
        </p:spPr>
        <p:txBody>
          <a:bodyPr wrap="square">
            <a:spAutoFit/>
          </a:bodyPr>
          <a:lstStyle/>
          <a:p>
            <a:r>
              <a:rPr lang="en-US" sz="2400" b="1" dirty="0" smtClean="0">
                <a:latin typeface="TH SarabunPSK" pitchFamily="34" charset="-34"/>
                <a:cs typeface="TH SarabunPSK" pitchFamily="34" charset="-34"/>
              </a:rPr>
              <a:t>Gene Therapy</a:t>
            </a:r>
            <a:endParaRPr lang="th-TH" sz="2400" b="1" dirty="0">
              <a:latin typeface="TH SarabunPSK" pitchFamily="34" charset="-34"/>
              <a:cs typeface="TH SarabunPSK" pitchFamily="34" charset="-34"/>
            </a:endParaRPr>
          </a:p>
        </p:txBody>
      </p:sp>
      <p:pic>
        <p:nvPicPr>
          <p:cNvPr id="1030" name="Picture 6" descr="http://t0.gstatic.com/images?q=tbn:ANd9GcQiHdF5B-DGU6iOgYToiHnjXtWFkdlzPGNGtKXP0tJX2f2aIyk2">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434"/>
          <a:stretch/>
        </p:blipFill>
        <p:spPr bwMode="auto">
          <a:xfrm>
            <a:off x="4561859" y="4187314"/>
            <a:ext cx="1234277" cy="14158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72000" y="5603184"/>
            <a:ext cx="2448272" cy="461665"/>
          </a:xfrm>
          <a:prstGeom prst="rect">
            <a:avLst/>
          </a:prstGeom>
          <a:solidFill>
            <a:schemeClr val="bg1">
              <a:lumMod val="75000"/>
            </a:schemeClr>
          </a:solidFill>
        </p:spPr>
        <p:txBody>
          <a:bodyPr wrap="square">
            <a:spAutoFit/>
          </a:bodyPr>
          <a:lstStyle/>
          <a:p>
            <a:r>
              <a:rPr lang="en-US" sz="2400" b="1" dirty="0">
                <a:latin typeface="TH SarabunPSK" pitchFamily="34" charset="-34"/>
                <a:cs typeface="TH SarabunPSK" pitchFamily="34" charset="-34"/>
              </a:rPr>
              <a:t>Diagnostic </a:t>
            </a:r>
            <a:r>
              <a:rPr lang="en-US" sz="2400" b="1" dirty="0" smtClean="0">
                <a:latin typeface="TH SarabunPSK" pitchFamily="34" charset="-34"/>
                <a:cs typeface="TH SarabunPSK" pitchFamily="34" charset="-34"/>
              </a:rPr>
              <a:t>Techniques</a:t>
            </a:r>
            <a:endParaRPr lang="th-TH" sz="2400" b="1" dirty="0">
              <a:latin typeface="TH SarabunPSK" pitchFamily="34" charset="-34"/>
              <a:cs typeface="TH SarabunPSK" pitchFamily="34" charset="-34"/>
            </a:endParaRPr>
          </a:p>
        </p:txBody>
      </p:sp>
      <p:sp>
        <p:nvSpPr>
          <p:cNvPr id="11" name="AutoShape 8" descr="http://t0.gstatic.com/images?q=tbn:ANd9GcR6JJY7skrAnrFtS9HDzlIMRueGzKFr7TdKJkclEwCwMql8IK6B"/>
          <p:cNvSpPr>
            <a:spLocks noChangeAspect="1" noChangeArrowheads="1"/>
          </p:cNvSpPr>
          <p:nvPr/>
        </p:nvSpPr>
        <p:spPr bwMode="auto">
          <a:xfrm>
            <a:off x="98425" y="-2270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1033"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r="23748"/>
          <a:stretch/>
        </p:blipFill>
        <p:spPr bwMode="auto">
          <a:xfrm>
            <a:off x="5796137" y="4187314"/>
            <a:ext cx="1224136" cy="141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2267" r="6160"/>
          <a:stretch/>
        </p:blipFill>
        <p:spPr bwMode="auto">
          <a:xfrm>
            <a:off x="7164749" y="4208004"/>
            <a:ext cx="1710594" cy="1403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7174068" y="5611110"/>
            <a:ext cx="1701275" cy="461665"/>
          </a:xfrm>
          <a:prstGeom prst="rect">
            <a:avLst/>
          </a:prstGeom>
          <a:solidFill>
            <a:schemeClr val="bg1">
              <a:lumMod val="75000"/>
            </a:schemeClr>
          </a:solidFill>
        </p:spPr>
        <p:txBody>
          <a:bodyPr wrap="square">
            <a:spAutoFit/>
          </a:bodyPr>
          <a:lstStyle/>
          <a:p>
            <a:r>
              <a:rPr lang="en-US" sz="2400" b="1" dirty="0" smtClean="0">
                <a:latin typeface="TH SarabunPSK" pitchFamily="34" charset="-34"/>
                <a:cs typeface="TH SarabunPSK" pitchFamily="34" charset="-34"/>
              </a:rPr>
              <a:t>Drug Discovery</a:t>
            </a:r>
            <a:endParaRPr lang="th-TH" sz="2400" b="1" dirty="0">
              <a:latin typeface="TH SarabunPSK" pitchFamily="34" charset="-34"/>
              <a:cs typeface="TH SarabunPSK" pitchFamily="34" charset="-34"/>
            </a:endParaRPr>
          </a:p>
        </p:txBody>
      </p:sp>
    </p:spTree>
    <p:extLst>
      <p:ext uri="{BB962C8B-B14F-4D97-AF65-F5344CB8AC3E}">
        <p14:creationId xmlns:p14="http://schemas.microsoft.com/office/powerpoint/2010/main" val="2806840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27016" y="5854362"/>
            <a:ext cx="2031457" cy="400110"/>
          </a:xfrm>
          <a:prstGeom prst="rect">
            <a:avLst/>
          </a:prstGeom>
          <a:solidFill>
            <a:srgbClr val="92D050"/>
          </a:solidFill>
          <a:ln>
            <a:noFill/>
          </a:ln>
        </p:spPr>
        <p:txBody>
          <a:bodyPr wrap="square" rtlCol="0">
            <a:spAutoFit/>
          </a:bodyPr>
          <a:lstStyle/>
          <a:p>
            <a:pPr algn="ctr"/>
            <a:r>
              <a:rPr lang="en-US" sz="2000" b="1" dirty="0">
                <a:latin typeface="TH SarabunPSK" pitchFamily="34" charset="-34"/>
                <a:cs typeface="TH SarabunPSK" pitchFamily="34" charset="-34"/>
              </a:rPr>
              <a:t>Rice (</a:t>
            </a:r>
            <a:r>
              <a:rPr lang="en-US" sz="2000" b="1" i="1" dirty="0" err="1">
                <a:latin typeface="TH SarabunPSK" pitchFamily="34" charset="-34"/>
                <a:cs typeface="TH SarabunPSK" pitchFamily="34" charset="-34"/>
              </a:rPr>
              <a:t>Oryza</a:t>
            </a:r>
            <a:r>
              <a:rPr lang="en-US" sz="2000" b="1" i="1" dirty="0">
                <a:latin typeface="TH SarabunPSK" pitchFamily="34" charset="-34"/>
                <a:cs typeface="TH SarabunPSK" pitchFamily="34" charset="-34"/>
              </a:rPr>
              <a:t> sativa</a:t>
            </a:r>
            <a:r>
              <a:rPr lang="en-US" sz="2000" b="1" dirty="0">
                <a:latin typeface="TH SarabunPSK" pitchFamily="34" charset="-34"/>
                <a:cs typeface="TH SarabunPSK" pitchFamily="34" charset="-34"/>
              </a:rPr>
              <a:t>)</a:t>
            </a:r>
            <a:endParaRPr lang="th-TH" sz="2000" b="1" dirty="0">
              <a:latin typeface="TH SarabunPSK" pitchFamily="34" charset="-34"/>
              <a:cs typeface="TH SarabunPSK" pitchFamily="34" charset="-34"/>
            </a:endParaRPr>
          </a:p>
        </p:txBody>
      </p:sp>
      <p:sp>
        <p:nvSpPr>
          <p:cNvPr id="2" name="Title 1"/>
          <p:cNvSpPr>
            <a:spLocks noGrp="1"/>
          </p:cNvSpPr>
          <p:nvPr>
            <p:ph type="title"/>
          </p:nvPr>
        </p:nvSpPr>
        <p:spPr/>
        <p:txBody>
          <a:bodyPr>
            <a:normAutofit/>
          </a:bodyPr>
          <a:lstStyle/>
          <a:p>
            <a:r>
              <a:rPr lang="en-US" sz="3600" b="1" dirty="0" smtClean="0">
                <a:latin typeface="TH SarabunPSK" pitchFamily="34" charset="-34"/>
                <a:cs typeface="TH SarabunPSK" pitchFamily="34" charset="-34"/>
              </a:rPr>
              <a:t>1.4 </a:t>
            </a:r>
            <a:r>
              <a:rPr lang="th-TH" sz="3600" b="1" dirty="0">
                <a:latin typeface="TH SarabunPSK" pitchFamily="34" charset="-34"/>
                <a:cs typeface="TH SarabunPSK" pitchFamily="34" charset="-34"/>
              </a:rPr>
              <a:t>ความสำคัญและประโยชน์ของ</a:t>
            </a:r>
            <a:r>
              <a:rPr lang="th-TH" sz="3600" b="1" dirty="0" smtClean="0">
                <a:latin typeface="TH SarabunPSK" pitchFamily="34" charset="-34"/>
                <a:cs typeface="TH SarabunPSK" pitchFamily="34" charset="-34"/>
              </a:rPr>
              <a:t>ชีวเคมี (ต่อ) </a:t>
            </a:r>
            <a:endParaRPr lang="th-TH" sz="36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22</a:t>
            </a:fld>
            <a:endParaRPr lang="th-TH"/>
          </a:p>
        </p:txBody>
      </p:sp>
      <p:sp>
        <p:nvSpPr>
          <p:cNvPr id="4" name="Content Placeholder 3"/>
          <p:cNvSpPr>
            <a:spLocks noGrp="1"/>
          </p:cNvSpPr>
          <p:nvPr>
            <p:ph sz="quarter" idx="1"/>
          </p:nvPr>
        </p:nvSpPr>
        <p:spPr>
          <a:xfrm>
            <a:off x="179512" y="1412776"/>
            <a:ext cx="8784976" cy="4968552"/>
          </a:xfrm>
        </p:spPr>
        <p:txBody>
          <a:bodyPr>
            <a:normAutofit/>
          </a:bodyPr>
          <a:lstStyle/>
          <a:p>
            <a:pPr marL="0" indent="0" algn="thaiDist">
              <a:buNone/>
            </a:pPr>
            <a:r>
              <a:rPr lang="th-TH"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2</a:t>
            </a:r>
            <a:r>
              <a:rPr lang="th-TH" b="1" dirty="0">
                <a:latin typeface="TH SarabunPSK" pitchFamily="34" charset="-34"/>
                <a:cs typeface="TH SarabunPSK" pitchFamily="34" charset="-34"/>
              </a:rPr>
              <a:t>. ทางเกษตร </a:t>
            </a:r>
            <a:r>
              <a:rPr lang="th-TH" dirty="0" smtClean="0">
                <a:latin typeface="TH SarabunPSK" pitchFamily="34" charset="-34"/>
                <a:cs typeface="TH SarabunPSK" pitchFamily="34" charset="-34"/>
              </a:rPr>
              <a:t>การศึกษาสรีรวิทยาของพืช </a:t>
            </a:r>
            <a:r>
              <a:rPr lang="th-TH" dirty="0">
                <a:latin typeface="TH SarabunPSK" pitchFamily="34" charset="-34"/>
                <a:cs typeface="TH SarabunPSK" pitchFamily="34" charset="-34"/>
              </a:rPr>
              <a:t>เช่น การสังเคราะห์แสง การตรึงไนโตรเจน </a:t>
            </a:r>
            <a:r>
              <a:rPr lang="th-TH" dirty="0" smtClean="0">
                <a:latin typeface="TH SarabunPSK" pitchFamily="34" charset="-34"/>
                <a:cs typeface="TH SarabunPSK" pitchFamily="34" charset="-34"/>
              </a:rPr>
              <a:t>การตอบสนองต่อฮอร์โมน ต้อง</a:t>
            </a:r>
            <a:r>
              <a:rPr lang="th-TH" dirty="0">
                <a:latin typeface="TH SarabunPSK" pitchFamily="34" charset="-34"/>
                <a:cs typeface="TH SarabunPSK" pitchFamily="34" charset="-34"/>
              </a:rPr>
              <a:t>อาศัยความรู้ทางชีวเคมีมาศึกษาด้วยเพื่อให้เข้าถึงกลไกการทำงานต่าง ๆ ของพืช </a:t>
            </a:r>
            <a:r>
              <a:rPr lang="th-TH" dirty="0" smtClean="0">
                <a:latin typeface="TH SarabunPSK" pitchFamily="34" charset="-34"/>
                <a:cs typeface="TH SarabunPSK" pitchFamily="34" charset="-34"/>
              </a:rPr>
              <a:t>และสามารถประยุกต์ไปสู่การเพิ่มผลผลิตทางการเกษตร เช่น การ</a:t>
            </a:r>
            <a:r>
              <a:rPr lang="th-TH" dirty="0">
                <a:latin typeface="TH SarabunPSK" pitchFamily="34" charset="-34"/>
                <a:cs typeface="TH SarabunPSK" pitchFamily="34" charset="-34"/>
              </a:rPr>
              <a:t>ผลิตยา</a:t>
            </a:r>
            <a:r>
              <a:rPr lang="th-TH" dirty="0" smtClean="0">
                <a:latin typeface="TH SarabunPSK" pitchFamily="34" charset="-34"/>
                <a:cs typeface="TH SarabunPSK" pitchFamily="34" charset="-34"/>
              </a:rPr>
              <a:t>ปราบวัชพืช หรือยาปราบศัตรูพืช  ฮอร์โมนสำหรับกำจัด</a:t>
            </a:r>
            <a:r>
              <a:rPr lang="th-TH" dirty="0">
                <a:latin typeface="TH SarabunPSK" pitchFamily="34" charset="-34"/>
                <a:cs typeface="TH SarabunPSK" pitchFamily="34" charset="-34"/>
              </a:rPr>
              <a:t>แมลง การสกัดสารชีวภาพจากแบคทีเรียมาใช้กำจัดแมลง การผลิตพืชต้านทานโรคและ</a:t>
            </a:r>
            <a:r>
              <a:rPr lang="th-TH" dirty="0" smtClean="0">
                <a:latin typeface="TH SarabunPSK" pitchFamily="34" charset="-34"/>
                <a:cs typeface="TH SarabunPSK" pitchFamily="34" charset="-34"/>
              </a:rPr>
              <a:t>แมลงหรือพืชทนน้ำเค็มด้วยการดัดแปลงพันธุกรรม        การ</a:t>
            </a:r>
            <a:r>
              <a:rPr lang="th-TH" dirty="0">
                <a:latin typeface="TH SarabunPSK" pitchFamily="34" charset="-34"/>
                <a:cs typeface="TH SarabunPSK" pitchFamily="34" charset="-34"/>
              </a:rPr>
              <a:t>ปรับปรุงพันธุ์พืชและพันธุ์สัตว์ให้มีความแข็งแรงต้านทานโรค </a:t>
            </a:r>
            <a:r>
              <a:rPr lang="th-TH" dirty="0" smtClean="0">
                <a:latin typeface="TH SarabunPSK" pitchFamily="34" charset="-34"/>
                <a:cs typeface="TH SarabunPSK" pitchFamily="34" charset="-34"/>
              </a:rPr>
              <a:t> และการผลิตพืชที่ให้ผลผลิตมากหรือคุณค่าทางอาหารสูงเป็น</a:t>
            </a:r>
            <a:r>
              <a:rPr lang="th-TH" dirty="0">
                <a:latin typeface="TH SarabunPSK" pitchFamily="34" charset="-34"/>
                <a:cs typeface="TH SarabunPSK" pitchFamily="34" charset="-34"/>
              </a:rPr>
              <a:t>ต้น </a:t>
            </a: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26" name="Picture 2" descr="http://t0.gstatic.com/images?q=tbn:ANd9GcTND1q8wCbZ0LVTAQT98QCVbQi39rsJneVXPlFxgeBtMDIquG7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249" y="4344139"/>
            <a:ext cx="2016224" cy="151022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651" y="4051536"/>
            <a:ext cx="1988841" cy="149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4048606"/>
            <a:ext cx="2371525" cy="149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456651" y="5543961"/>
            <a:ext cx="1988842" cy="707886"/>
          </a:xfrm>
          <a:prstGeom prst="rect">
            <a:avLst/>
          </a:prstGeom>
          <a:solidFill>
            <a:srgbClr val="92D050"/>
          </a:solidFill>
          <a:ln>
            <a:noFill/>
          </a:ln>
        </p:spPr>
        <p:txBody>
          <a:bodyPr wrap="square" rtlCol="0">
            <a:spAutoFit/>
          </a:bodyPr>
          <a:lstStyle/>
          <a:p>
            <a:pPr algn="ctr"/>
            <a:r>
              <a:rPr lang="en-US" sz="2000" b="1" dirty="0">
                <a:latin typeface="TH SarabunPSK" pitchFamily="34" charset="-34"/>
                <a:cs typeface="TH SarabunPSK" pitchFamily="34" charset="-34"/>
              </a:rPr>
              <a:t>Silkworm </a:t>
            </a:r>
            <a:endParaRPr lang="en-US" sz="2000" b="1" dirty="0" smtClean="0">
              <a:latin typeface="TH SarabunPSK" pitchFamily="34" charset="-34"/>
              <a:cs typeface="TH SarabunPSK" pitchFamily="34" charset="-34"/>
            </a:endParaRPr>
          </a:p>
          <a:p>
            <a:pPr algn="ctr"/>
            <a:r>
              <a:rPr lang="en-US" sz="2000" b="1" dirty="0" smtClean="0">
                <a:latin typeface="TH SarabunPSK" pitchFamily="34" charset="-34"/>
                <a:cs typeface="TH SarabunPSK" pitchFamily="34" charset="-34"/>
              </a:rPr>
              <a:t>(</a:t>
            </a:r>
            <a:r>
              <a:rPr lang="en-US" sz="2000" b="1" i="1" dirty="0" err="1">
                <a:latin typeface="TH SarabunPSK" pitchFamily="34" charset="-34"/>
                <a:cs typeface="TH SarabunPSK" pitchFamily="34" charset="-34"/>
              </a:rPr>
              <a:t>Bombyx</a:t>
            </a:r>
            <a:r>
              <a:rPr lang="en-US" sz="2000" b="1" i="1" dirty="0">
                <a:latin typeface="TH SarabunPSK" pitchFamily="34" charset="-34"/>
                <a:cs typeface="TH SarabunPSK" pitchFamily="34" charset="-34"/>
              </a:rPr>
              <a:t> </a:t>
            </a:r>
            <a:r>
              <a:rPr lang="en-US" sz="2000" b="1" i="1" dirty="0" err="1">
                <a:latin typeface="TH SarabunPSK" pitchFamily="34" charset="-34"/>
                <a:cs typeface="TH SarabunPSK" pitchFamily="34" charset="-34"/>
              </a:rPr>
              <a:t>mor</a:t>
            </a:r>
            <a:r>
              <a:rPr lang="en-US" sz="2000" b="1" dirty="0" err="1">
                <a:latin typeface="TH SarabunPSK" pitchFamily="34" charset="-34"/>
                <a:cs typeface="TH SarabunPSK" pitchFamily="34" charset="-34"/>
              </a:rPr>
              <a:t>i</a:t>
            </a:r>
            <a:r>
              <a:rPr lang="en-US" sz="2000" b="1" dirty="0">
                <a:latin typeface="TH SarabunPSK" pitchFamily="34" charset="-34"/>
                <a:cs typeface="TH SarabunPSK" pitchFamily="34" charset="-34"/>
              </a:rPr>
              <a:t>)</a:t>
            </a:r>
            <a:endParaRPr lang="th-TH" sz="2000" b="1" dirty="0">
              <a:latin typeface="TH SarabunPSK" pitchFamily="34" charset="-34"/>
              <a:cs typeface="TH SarabunPSK" pitchFamily="34" charset="-34"/>
            </a:endParaRPr>
          </a:p>
        </p:txBody>
      </p:sp>
      <p:sp>
        <p:nvSpPr>
          <p:cNvPr id="7" name="Rectangle 6"/>
          <p:cNvSpPr/>
          <p:nvPr/>
        </p:nvSpPr>
        <p:spPr>
          <a:xfrm>
            <a:off x="6516215" y="5540237"/>
            <a:ext cx="2371525" cy="707886"/>
          </a:xfrm>
          <a:prstGeom prst="rect">
            <a:avLst/>
          </a:prstGeom>
          <a:solidFill>
            <a:srgbClr val="92D050"/>
          </a:solidFill>
        </p:spPr>
        <p:txBody>
          <a:bodyPr wrap="square">
            <a:spAutoFit/>
          </a:bodyPr>
          <a:lstStyle/>
          <a:p>
            <a:pPr algn="ctr"/>
            <a:r>
              <a:rPr lang="en-US" sz="2000" b="1" dirty="0" smtClean="0">
                <a:latin typeface="TH SarabunPSK" pitchFamily="34" charset="-34"/>
                <a:cs typeface="TH SarabunPSK" pitchFamily="34" charset="-34"/>
              </a:rPr>
              <a:t>Black </a:t>
            </a:r>
            <a:r>
              <a:rPr lang="en-US" sz="2000" b="1" dirty="0">
                <a:latin typeface="TH SarabunPSK" pitchFamily="34" charset="-34"/>
                <a:cs typeface="TH SarabunPSK" pitchFamily="34" charset="-34"/>
              </a:rPr>
              <a:t>Tiger </a:t>
            </a:r>
            <a:r>
              <a:rPr lang="en-US" sz="2000" b="1" dirty="0" smtClean="0">
                <a:latin typeface="TH SarabunPSK" pitchFamily="34" charset="-34"/>
                <a:cs typeface="TH SarabunPSK" pitchFamily="34" charset="-34"/>
              </a:rPr>
              <a:t>Shrimp</a:t>
            </a:r>
          </a:p>
          <a:p>
            <a:pPr algn="ctr"/>
            <a:r>
              <a:rPr lang="en-US" sz="2000" b="1" dirty="0" smtClean="0">
                <a:latin typeface="TH SarabunPSK" pitchFamily="34" charset="-34"/>
                <a:cs typeface="TH SarabunPSK" pitchFamily="34" charset="-34"/>
              </a:rPr>
              <a:t>(</a:t>
            </a:r>
            <a:r>
              <a:rPr lang="en-US" sz="2000" b="1" i="1" dirty="0" err="1" smtClean="0">
                <a:latin typeface="TH SarabunPSK" pitchFamily="34" charset="-34"/>
                <a:cs typeface="TH SarabunPSK" pitchFamily="34" charset="-34"/>
              </a:rPr>
              <a:t>Penaeus</a:t>
            </a:r>
            <a:r>
              <a:rPr lang="en-US" sz="2000" b="1" i="1" dirty="0" smtClean="0">
                <a:latin typeface="TH SarabunPSK" pitchFamily="34" charset="-34"/>
                <a:cs typeface="TH SarabunPSK" pitchFamily="34" charset="-34"/>
              </a:rPr>
              <a:t> </a:t>
            </a:r>
            <a:r>
              <a:rPr lang="en-US" sz="2000" b="1" i="1" dirty="0" err="1" smtClean="0">
                <a:latin typeface="TH SarabunPSK" pitchFamily="34" charset="-34"/>
                <a:cs typeface="TH SarabunPSK" pitchFamily="34" charset="-34"/>
              </a:rPr>
              <a:t>monodon</a:t>
            </a:r>
            <a:r>
              <a:rPr lang="en-US" sz="2000" b="1" i="1" dirty="0" smtClean="0">
                <a:latin typeface="TH SarabunPSK" pitchFamily="34" charset="-34"/>
                <a:cs typeface="TH SarabunPSK" pitchFamily="34" charset="-34"/>
              </a:rPr>
              <a:t>) </a:t>
            </a:r>
            <a:endParaRPr lang="th-TH" sz="2000" b="1" i="1" dirty="0">
              <a:latin typeface="TH SarabunPSK" pitchFamily="34" charset="-34"/>
              <a:cs typeface="TH SarabunPSK" pitchFamily="34" charset="-34"/>
            </a:endParaRPr>
          </a:p>
        </p:txBody>
      </p:sp>
      <p:sp>
        <p:nvSpPr>
          <p:cNvPr id="16" name="TextBox 15"/>
          <p:cNvSpPr txBox="1"/>
          <p:nvPr/>
        </p:nvSpPr>
        <p:spPr>
          <a:xfrm>
            <a:off x="252736" y="5868876"/>
            <a:ext cx="2016224" cy="369332"/>
          </a:xfrm>
          <a:prstGeom prst="rect">
            <a:avLst/>
          </a:prstGeom>
          <a:solidFill>
            <a:srgbClr val="92D050"/>
          </a:solidFill>
          <a:ln>
            <a:noFill/>
          </a:ln>
        </p:spPr>
        <p:txBody>
          <a:bodyPr wrap="square" rtlCol="0">
            <a:spAutoFit/>
          </a:bodyPr>
          <a:lstStyle/>
          <a:p>
            <a:pPr algn="ctr"/>
            <a:r>
              <a:rPr lang="en-US" sz="1800" b="1" dirty="0" smtClean="0">
                <a:latin typeface="TH SarabunPSK" pitchFamily="34" charset="-34"/>
                <a:cs typeface="TH SarabunPSK" pitchFamily="34" charset="-34"/>
              </a:rPr>
              <a:t>Soybean (</a:t>
            </a:r>
            <a:r>
              <a:rPr lang="en-US" sz="1800" b="1" i="1" dirty="0" smtClean="0">
                <a:latin typeface="TH SarabunPSK" pitchFamily="34" charset="-34"/>
                <a:cs typeface="TH SarabunPSK" pitchFamily="34" charset="-34"/>
              </a:rPr>
              <a:t>Glycine max</a:t>
            </a:r>
            <a:r>
              <a:rPr lang="en-US" sz="1800" b="1" dirty="0" smtClean="0">
                <a:latin typeface="TH SarabunPSK" pitchFamily="34" charset="-34"/>
                <a:cs typeface="TH SarabunPSK" pitchFamily="34" charset="-34"/>
              </a:rPr>
              <a:t>)</a:t>
            </a:r>
            <a:endParaRPr lang="th-TH" sz="1800" b="1" dirty="0">
              <a:latin typeface="TH SarabunPSK" pitchFamily="34" charset="-34"/>
              <a:cs typeface="TH SarabunPSK" pitchFamily="34" charset="-34"/>
            </a:endParaRPr>
          </a:p>
        </p:txBody>
      </p:sp>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736" y="4344139"/>
            <a:ext cx="2016224" cy="152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648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latin typeface="TH SarabunPSK" pitchFamily="34" charset="-34"/>
                <a:cs typeface="TH SarabunPSK" pitchFamily="34" charset="-34"/>
              </a:rPr>
              <a:t>1.4 </a:t>
            </a:r>
            <a:r>
              <a:rPr lang="th-TH" sz="3600" b="1" dirty="0">
                <a:latin typeface="TH SarabunPSK" pitchFamily="34" charset="-34"/>
                <a:cs typeface="TH SarabunPSK" pitchFamily="34" charset="-34"/>
              </a:rPr>
              <a:t>ความสำคัญและประโยชน์ของชีวเคมี (ต่อ) </a:t>
            </a:r>
          </a:p>
        </p:txBody>
      </p:sp>
      <p:sp>
        <p:nvSpPr>
          <p:cNvPr id="3" name="Slide Number Placeholder 2"/>
          <p:cNvSpPr>
            <a:spLocks noGrp="1"/>
          </p:cNvSpPr>
          <p:nvPr>
            <p:ph type="sldNum" sz="quarter" idx="12"/>
          </p:nvPr>
        </p:nvSpPr>
        <p:spPr/>
        <p:txBody>
          <a:bodyPr/>
          <a:lstStyle/>
          <a:p>
            <a:fld id="{D2865FEE-8CC4-48B3-8997-EB4168360413}" type="slidenum">
              <a:rPr lang="th-TH" smtClean="0"/>
              <a:t>23</a:t>
            </a:fld>
            <a:endParaRPr lang="th-TH"/>
          </a:p>
        </p:txBody>
      </p:sp>
      <p:sp>
        <p:nvSpPr>
          <p:cNvPr id="4" name="Content Placeholder 3"/>
          <p:cNvSpPr>
            <a:spLocks noGrp="1"/>
          </p:cNvSpPr>
          <p:nvPr>
            <p:ph sz="quarter" idx="1"/>
          </p:nvPr>
        </p:nvSpPr>
        <p:spPr>
          <a:xfrm>
            <a:off x="179512" y="1412776"/>
            <a:ext cx="8784976" cy="4968552"/>
          </a:xfrm>
        </p:spPr>
        <p:txBody>
          <a:bodyPr>
            <a:normAutofit/>
          </a:bodyPr>
          <a:lstStyle/>
          <a:p>
            <a:pPr marL="0" indent="0">
              <a:buNone/>
            </a:pPr>
            <a:r>
              <a:rPr lang="th-TH" dirty="0" smtClean="0">
                <a:latin typeface="TH SarabunPSK" pitchFamily="34" charset="-34"/>
                <a:cs typeface="TH SarabunPSK" pitchFamily="34" charset="-34"/>
              </a:rPr>
              <a:t>	3</a:t>
            </a:r>
            <a:r>
              <a:rPr lang="th-TH" dirty="0">
                <a:latin typeface="TH SarabunPSK" pitchFamily="34" charset="-34"/>
                <a:cs typeface="TH SarabunPSK" pitchFamily="34" charset="-34"/>
              </a:rPr>
              <a:t>. อุตสาหกรรมอาหาร </a:t>
            </a:r>
            <a:r>
              <a:rPr lang="th-TH" dirty="0" smtClean="0">
                <a:latin typeface="TH SarabunPSK" pitchFamily="34" charset="-34"/>
                <a:cs typeface="TH SarabunPSK" pitchFamily="34" charset="-34"/>
              </a:rPr>
              <a:t>การผลิตอาหารหลายชนิดใช้องค์ความรู้ทางชีวเคมีเช่น </a:t>
            </a:r>
            <a:r>
              <a:rPr lang="th-TH" dirty="0">
                <a:latin typeface="TH SarabunPSK" pitchFamily="34" charset="-34"/>
                <a:cs typeface="TH SarabunPSK" pitchFamily="34" charset="-34"/>
              </a:rPr>
              <a:t>การ</a:t>
            </a:r>
            <a:r>
              <a:rPr lang="th-TH" dirty="0" smtClean="0">
                <a:latin typeface="TH SarabunPSK" pitchFamily="34" charset="-34"/>
                <a:cs typeface="TH SarabunPSK" pitchFamily="34" charset="-34"/>
              </a:rPr>
              <a:t>หมักเครื่องดื่มแอลกอฮอล์ การผลิต</a:t>
            </a:r>
            <a:r>
              <a:rPr lang="th-TH" dirty="0">
                <a:latin typeface="TH SarabunPSK" pitchFamily="34" charset="-34"/>
                <a:cs typeface="TH SarabunPSK" pitchFamily="34" charset="-34"/>
              </a:rPr>
              <a:t>น้ำส้มสายชู การผลิตผงชู</a:t>
            </a:r>
            <a:r>
              <a:rPr lang="th-TH" dirty="0" smtClean="0">
                <a:latin typeface="TH SarabunPSK" pitchFamily="34" charset="-34"/>
                <a:cs typeface="TH SarabunPSK" pitchFamily="34" charset="-34"/>
              </a:rPr>
              <a:t>รสและซอสปรุงรสจากถั่วเหลือง  มากไปกว่านั้นยังมีการเทคโนโลยีการใช้เอนไซม์เพื่อแปรรูปอาหารเพื่อเพิ่มมูลค่าและใช้สารบางชนิดยับยั้งเอนไซม์ในอาหารเพื่อเป็นการถนอมอาหาร</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684999"/>
            <a:ext cx="2592288" cy="153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t2.gstatic.com/images?q=tbn:ANd9GcQSS6BdDe_5PrqfQdMlrT-3Qz12s7O7rFAuUhQlf2vTyQ_eGZ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282" y="3688275"/>
            <a:ext cx="2539649" cy="15860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5245266"/>
            <a:ext cx="2592288" cy="461665"/>
          </a:xfrm>
          <a:prstGeom prst="rect">
            <a:avLst/>
          </a:prstGeom>
          <a:solidFill>
            <a:schemeClr val="accent5">
              <a:lumMod val="75000"/>
            </a:schemeClr>
          </a:solidFill>
        </p:spPr>
        <p:txBody>
          <a:bodyPr wrap="square">
            <a:spAutoFit/>
          </a:bodyPr>
          <a:lstStyle/>
          <a:p>
            <a:pPr algn="ctr"/>
            <a:r>
              <a:rPr lang="en-US" sz="2400" b="1" dirty="0">
                <a:solidFill>
                  <a:schemeClr val="accent3">
                    <a:lumMod val="40000"/>
                    <a:lumOff val="60000"/>
                  </a:schemeClr>
                </a:solidFill>
                <a:latin typeface="TH SarabunPSK" pitchFamily="34" charset="-34"/>
                <a:cs typeface="TH SarabunPSK" pitchFamily="34" charset="-34"/>
              </a:rPr>
              <a:t>Alcoholic beverage</a:t>
            </a:r>
            <a:endParaRPr lang="th-TH" sz="2400" b="1" dirty="0">
              <a:solidFill>
                <a:schemeClr val="accent3">
                  <a:lumMod val="40000"/>
                  <a:lumOff val="60000"/>
                </a:schemeClr>
              </a:solidFill>
              <a:latin typeface="TH SarabunPSK" pitchFamily="34" charset="-34"/>
              <a:cs typeface="TH SarabunPSK" pitchFamily="34" charset="-34"/>
            </a:endParaRPr>
          </a:p>
        </p:txBody>
      </p:sp>
      <p:sp>
        <p:nvSpPr>
          <p:cNvPr id="8" name="Rectangle 7"/>
          <p:cNvSpPr/>
          <p:nvPr/>
        </p:nvSpPr>
        <p:spPr>
          <a:xfrm>
            <a:off x="2944281" y="5274294"/>
            <a:ext cx="2539649" cy="461665"/>
          </a:xfrm>
          <a:prstGeom prst="rect">
            <a:avLst/>
          </a:prstGeom>
          <a:solidFill>
            <a:schemeClr val="accent5">
              <a:lumMod val="75000"/>
            </a:schemeClr>
          </a:solidFill>
        </p:spPr>
        <p:txBody>
          <a:bodyPr wrap="square">
            <a:spAutoFit/>
          </a:bodyPr>
          <a:lstStyle/>
          <a:p>
            <a:pPr algn="ctr"/>
            <a:r>
              <a:rPr lang="en-US" sz="2400" b="1" dirty="0">
                <a:solidFill>
                  <a:schemeClr val="accent3">
                    <a:lumMod val="40000"/>
                    <a:lumOff val="60000"/>
                  </a:schemeClr>
                </a:solidFill>
                <a:latin typeface="TH SarabunPSK" pitchFamily="34" charset="-34"/>
                <a:cs typeface="TH SarabunPSK" pitchFamily="34" charset="-34"/>
              </a:rPr>
              <a:t>Soy sauce </a:t>
            </a:r>
            <a:endParaRPr lang="th-TH" sz="2400" b="1" dirty="0">
              <a:solidFill>
                <a:schemeClr val="accent3">
                  <a:lumMod val="40000"/>
                  <a:lumOff val="60000"/>
                </a:schemeClr>
              </a:solidFill>
              <a:latin typeface="TH SarabunPSK" pitchFamily="34" charset="-34"/>
              <a:cs typeface="TH SarabunPSK" pitchFamily="34" charset="-34"/>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667" y="3213973"/>
            <a:ext cx="1079774" cy="2060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235" y="3219850"/>
            <a:ext cx="2060540" cy="205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662499" y="5277359"/>
            <a:ext cx="3118644" cy="461665"/>
          </a:xfrm>
          <a:prstGeom prst="rect">
            <a:avLst/>
          </a:prstGeom>
          <a:solidFill>
            <a:schemeClr val="accent5">
              <a:lumMod val="75000"/>
            </a:schemeClr>
          </a:solidFill>
        </p:spPr>
        <p:txBody>
          <a:bodyPr wrap="square">
            <a:spAutoFit/>
          </a:bodyPr>
          <a:lstStyle/>
          <a:p>
            <a:pPr algn="ctr"/>
            <a:r>
              <a:rPr lang="en-US" sz="2400" b="1" dirty="0" smtClean="0">
                <a:solidFill>
                  <a:schemeClr val="tx2">
                    <a:lumMod val="20000"/>
                    <a:lumOff val="80000"/>
                  </a:schemeClr>
                </a:solidFill>
                <a:latin typeface="TH SarabunPSK" pitchFamily="34" charset="-34"/>
                <a:cs typeface="TH SarabunPSK" pitchFamily="34" charset="-34"/>
              </a:rPr>
              <a:t>High </a:t>
            </a:r>
            <a:r>
              <a:rPr lang="en-US" sz="2400" b="1" dirty="0">
                <a:solidFill>
                  <a:schemeClr val="tx2">
                    <a:lumMod val="20000"/>
                    <a:lumOff val="80000"/>
                  </a:schemeClr>
                </a:solidFill>
                <a:latin typeface="TH SarabunPSK" pitchFamily="34" charset="-34"/>
                <a:cs typeface="TH SarabunPSK" pitchFamily="34" charset="-34"/>
              </a:rPr>
              <a:t>fructose corn syrup </a:t>
            </a:r>
            <a:endParaRPr lang="th-TH" sz="2400" b="1" dirty="0">
              <a:solidFill>
                <a:schemeClr val="tx2">
                  <a:lumMod val="20000"/>
                  <a:lumOff val="80000"/>
                </a:schemeClr>
              </a:solidFill>
              <a:latin typeface="TH SarabunPSK" pitchFamily="34" charset="-34"/>
              <a:cs typeface="TH SarabunPSK" pitchFamily="34" charset="-34"/>
            </a:endParaRPr>
          </a:p>
        </p:txBody>
      </p:sp>
    </p:spTree>
    <p:extLst>
      <p:ext uri="{BB962C8B-B14F-4D97-AF65-F5344CB8AC3E}">
        <p14:creationId xmlns:p14="http://schemas.microsoft.com/office/powerpoint/2010/main" val="1036648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latin typeface="TH SarabunPSK" pitchFamily="34" charset="-34"/>
                <a:cs typeface="TH SarabunPSK" pitchFamily="34" charset="-34"/>
              </a:rPr>
              <a:t>1.4 </a:t>
            </a:r>
            <a:r>
              <a:rPr lang="th-TH" sz="3600" b="1" dirty="0">
                <a:latin typeface="TH SarabunPSK" pitchFamily="34" charset="-34"/>
                <a:cs typeface="TH SarabunPSK" pitchFamily="34" charset="-34"/>
              </a:rPr>
              <a:t>ความสำคัญและประโยชน์ของชีวเคมี (ต่อ) </a:t>
            </a:r>
          </a:p>
        </p:txBody>
      </p:sp>
      <p:sp>
        <p:nvSpPr>
          <p:cNvPr id="3" name="Slide Number Placeholder 2"/>
          <p:cNvSpPr>
            <a:spLocks noGrp="1"/>
          </p:cNvSpPr>
          <p:nvPr>
            <p:ph type="sldNum" sz="quarter" idx="12"/>
          </p:nvPr>
        </p:nvSpPr>
        <p:spPr/>
        <p:txBody>
          <a:bodyPr/>
          <a:lstStyle/>
          <a:p>
            <a:fld id="{D2865FEE-8CC4-48B3-8997-EB4168360413}" type="slidenum">
              <a:rPr lang="th-TH" smtClean="0"/>
              <a:t>24</a:t>
            </a:fld>
            <a:endParaRPr lang="th-TH"/>
          </a:p>
        </p:txBody>
      </p:sp>
      <p:sp>
        <p:nvSpPr>
          <p:cNvPr id="4" name="Content Placeholder 3"/>
          <p:cNvSpPr>
            <a:spLocks noGrp="1"/>
          </p:cNvSpPr>
          <p:nvPr>
            <p:ph sz="quarter" idx="1"/>
          </p:nvPr>
        </p:nvSpPr>
        <p:spPr>
          <a:xfrm>
            <a:off x="179512" y="1412776"/>
            <a:ext cx="8784976" cy="4968552"/>
          </a:xfrm>
        </p:spPr>
        <p:txBody>
          <a:bodyPr>
            <a:normAutofit/>
          </a:bodyPr>
          <a:lstStyle/>
          <a:p>
            <a:pPr marL="0" indent="0">
              <a:buNone/>
            </a:pPr>
            <a:r>
              <a:rPr lang="th-TH" dirty="0" smtClean="0">
                <a:latin typeface="TH SarabunPSK" pitchFamily="34" charset="-34"/>
                <a:cs typeface="TH SarabunPSK" pitchFamily="34" charset="-34"/>
              </a:rPr>
              <a:t>	</a:t>
            </a:r>
            <a:r>
              <a:rPr lang="en-US" dirty="0" smtClean="0">
                <a:latin typeface="TH SarabunPSK" pitchFamily="34" charset="-34"/>
                <a:cs typeface="TH SarabunPSK" pitchFamily="34" charset="-34"/>
              </a:rPr>
              <a:t>4</a:t>
            </a:r>
            <a:r>
              <a:rPr lang="th-TH" dirty="0" smtClean="0">
                <a:latin typeface="TH SarabunPSK" pitchFamily="34" charset="-34"/>
                <a:cs typeface="TH SarabunPSK" pitchFamily="34" charset="-34"/>
              </a:rPr>
              <a:t>. ด้านพลังงาน  ตัวอย่างการวิจัยทางชีวเคมีเพื่อพัฒนาพลังงานทดแทนเช่น การผลิตไบโอดีเซลจากพืชน้ำมัน  การผลิตเอทนอลจากแป้งและเซลลูโลสโดยใช้จุลินทรีย์ การผลิตไฮโดรเจนจากสาหร่าย  </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84843"/>
            <a:ext cx="2202327"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519" y="4499990"/>
            <a:ext cx="4207797" cy="954107"/>
          </a:xfrm>
          <a:prstGeom prst="rect">
            <a:avLst/>
          </a:prstGeom>
          <a:solidFill>
            <a:schemeClr val="tx2">
              <a:lumMod val="60000"/>
              <a:lumOff val="40000"/>
            </a:schemeClr>
          </a:solidFill>
        </p:spPr>
        <p:txBody>
          <a:bodyPr wrap="square">
            <a:spAutoFit/>
          </a:bodyPr>
          <a:lstStyle/>
          <a:p>
            <a:pPr algn="ctr"/>
            <a:r>
              <a:rPr lang="en-US" b="1" dirty="0">
                <a:latin typeface="TH SarabunPSK" pitchFamily="34" charset="-34"/>
                <a:cs typeface="TH SarabunPSK" pitchFamily="34" charset="-34"/>
              </a:rPr>
              <a:t>Algae </a:t>
            </a:r>
            <a:r>
              <a:rPr lang="en-US" b="1" dirty="0" smtClean="0">
                <a:latin typeface="TH SarabunPSK" pitchFamily="34" charset="-34"/>
                <a:cs typeface="TH SarabunPSK" pitchFamily="34" charset="-34"/>
              </a:rPr>
              <a:t>Energy</a:t>
            </a:r>
          </a:p>
          <a:p>
            <a:pPr algn="ctr"/>
            <a:r>
              <a:rPr lang="th-TH" b="1"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Biodiesel , Hydrogen</a:t>
            </a:r>
            <a:r>
              <a:rPr lang="th-TH" b="1" dirty="0" smtClean="0">
                <a:latin typeface="TH SarabunPSK" pitchFamily="34" charset="-34"/>
                <a:cs typeface="TH SarabunPSK" pitchFamily="34" charset="-34"/>
              </a:rPr>
              <a:t>)</a:t>
            </a:r>
            <a:endParaRPr lang="th-TH" b="1" dirty="0">
              <a:latin typeface="TH SarabunPSK" pitchFamily="34" charset="-34"/>
              <a:cs typeface="TH SarabunPSK" pitchFamily="34" charset="-34"/>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26" y="3071240"/>
            <a:ext cx="2024062"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84401" y="4499759"/>
            <a:ext cx="1988836" cy="954107"/>
          </a:xfrm>
          <a:prstGeom prst="rect">
            <a:avLst/>
          </a:prstGeom>
          <a:solidFill>
            <a:schemeClr val="tx2">
              <a:lumMod val="60000"/>
              <a:lumOff val="40000"/>
            </a:schemeClr>
          </a:solidFill>
        </p:spPr>
        <p:txBody>
          <a:bodyPr wrap="square" rtlCol="0">
            <a:spAutoFit/>
          </a:bodyPr>
          <a:lstStyle/>
          <a:p>
            <a:pPr algn="ctr"/>
            <a:r>
              <a:rPr lang="en-US" b="1" dirty="0" smtClean="0">
                <a:latin typeface="TH SarabunPSK" pitchFamily="34" charset="-34"/>
                <a:cs typeface="TH SarabunPSK" pitchFamily="34" charset="-34"/>
              </a:rPr>
              <a:t>Ethanol from</a:t>
            </a:r>
          </a:p>
          <a:p>
            <a:pPr algn="ctr"/>
            <a:r>
              <a:rPr lang="en-US" b="1" dirty="0" smtClean="0">
                <a:latin typeface="TH SarabunPSK" pitchFamily="34" charset="-34"/>
                <a:cs typeface="TH SarabunPSK" pitchFamily="34" charset="-34"/>
              </a:rPr>
              <a:t>cassava </a:t>
            </a:r>
            <a:endParaRPr lang="th-TH" b="1" dirty="0">
              <a:latin typeface="TH SarabunPSK" pitchFamily="34" charset="-34"/>
              <a:cs typeface="TH SarabunPSK" pitchFamily="34" charset="-34"/>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3068960"/>
            <a:ext cx="2232248" cy="143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516216" y="4514273"/>
            <a:ext cx="2263761" cy="523220"/>
          </a:xfrm>
          <a:prstGeom prst="rect">
            <a:avLst/>
          </a:prstGeom>
          <a:solidFill>
            <a:schemeClr val="tx2">
              <a:lumMod val="60000"/>
              <a:lumOff val="40000"/>
            </a:schemeClr>
          </a:solidFill>
        </p:spPr>
        <p:txBody>
          <a:bodyPr wrap="none">
            <a:spAutoFit/>
          </a:bodyPr>
          <a:lstStyle/>
          <a:p>
            <a:r>
              <a:rPr lang="en-US" b="1" dirty="0" smtClean="0">
                <a:latin typeface="TH SarabunPSK" pitchFamily="34" charset="-34"/>
                <a:cs typeface="TH SarabunPSK" pitchFamily="34" charset="-34"/>
              </a:rPr>
              <a:t>Cellulosic Ethanol</a:t>
            </a:r>
            <a:endParaRPr lang="th-TH" b="1" dirty="0">
              <a:latin typeface="TH SarabunPSK" pitchFamily="34" charset="-34"/>
              <a:cs typeface="TH SarabunPSK" pitchFamily="34" charset="-34"/>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149" y="3080551"/>
            <a:ext cx="2262168" cy="142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3018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66776"/>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latin typeface="TH SarabunPSK" pitchFamily="34" charset="-34"/>
                <a:cs typeface="TH SarabunPSK" pitchFamily="34" charset="-34"/>
              </a:rPr>
              <a:t>1.4 </a:t>
            </a:r>
            <a:r>
              <a:rPr lang="th-TH" sz="3600" b="1" dirty="0">
                <a:latin typeface="TH SarabunPSK" pitchFamily="34" charset="-34"/>
                <a:cs typeface="TH SarabunPSK" pitchFamily="34" charset="-34"/>
              </a:rPr>
              <a:t>ความสำคัญและประโยชน์ของชีวเคมี (ต่อ) </a:t>
            </a:r>
          </a:p>
        </p:txBody>
      </p:sp>
      <p:sp>
        <p:nvSpPr>
          <p:cNvPr id="3" name="Slide Number Placeholder 2"/>
          <p:cNvSpPr>
            <a:spLocks noGrp="1"/>
          </p:cNvSpPr>
          <p:nvPr>
            <p:ph type="sldNum" sz="quarter" idx="12"/>
          </p:nvPr>
        </p:nvSpPr>
        <p:spPr/>
        <p:txBody>
          <a:bodyPr/>
          <a:lstStyle/>
          <a:p>
            <a:fld id="{D2865FEE-8CC4-48B3-8997-EB4168360413}" type="slidenum">
              <a:rPr lang="th-TH" smtClean="0"/>
              <a:t>25</a:t>
            </a:fld>
            <a:endParaRPr lang="th-TH"/>
          </a:p>
        </p:txBody>
      </p:sp>
      <p:sp>
        <p:nvSpPr>
          <p:cNvPr id="4" name="Content Placeholder 3"/>
          <p:cNvSpPr>
            <a:spLocks noGrp="1"/>
          </p:cNvSpPr>
          <p:nvPr>
            <p:ph sz="quarter" idx="1"/>
          </p:nvPr>
        </p:nvSpPr>
        <p:spPr>
          <a:xfrm>
            <a:off x="179512" y="1412776"/>
            <a:ext cx="8784976" cy="4968552"/>
          </a:xfrm>
        </p:spPr>
        <p:txBody>
          <a:bodyPr>
            <a:normAutofit/>
          </a:bodyPr>
          <a:lstStyle/>
          <a:p>
            <a:pPr marL="0" indent="0">
              <a:buNone/>
            </a:pPr>
            <a:r>
              <a:rPr lang="th-TH" dirty="0" smtClean="0">
                <a:latin typeface="TH SarabunPSK" pitchFamily="34" charset="-34"/>
                <a:cs typeface="TH SarabunPSK" pitchFamily="34" charset="-34"/>
              </a:rPr>
              <a:t>	</a:t>
            </a:r>
            <a:r>
              <a:rPr lang="en-US" dirty="0" smtClean="0">
                <a:latin typeface="TH SarabunPSK" pitchFamily="34" charset="-34"/>
                <a:cs typeface="TH SarabunPSK" pitchFamily="34" charset="-34"/>
              </a:rPr>
              <a:t>4</a:t>
            </a:r>
            <a:r>
              <a:rPr lang="th-TH" dirty="0" smtClean="0">
                <a:latin typeface="TH SarabunPSK" pitchFamily="34" charset="-34"/>
                <a:cs typeface="TH SarabunPSK" pitchFamily="34" charset="-34"/>
              </a:rPr>
              <a:t>. ด้านสิ่งแวดล้อม ความรู้ทางชีวเคมียังเกี่ยวข้องกับการสิ่งแวดล้อมในเชิงการบำบัดสารมลพิษที่ปนเปื้อนในสิ่งแวดล้อม โดยการใช้จุลินทรีย์ธรรมชาติหรือดัดแปลงพันธุกรรมใช้ย่อยสลายสารมลพิษในดิน น้ำ และอากาศ </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88" y="2780928"/>
            <a:ext cx="2016224" cy="30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121" y="2780928"/>
            <a:ext cx="1679103" cy="30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752" y="2779106"/>
            <a:ext cx="4457071" cy="303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2104" y="5802498"/>
            <a:ext cx="8433719" cy="523220"/>
          </a:xfrm>
          <a:prstGeom prst="rect">
            <a:avLst/>
          </a:prstGeom>
          <a:solidFill>
            <a:schemeClr val="accent1">
              <a:lumMod val="50000"/>
            </a:schemeClr>
          </a:solidFill>
        </p:spPr>
        <p:txBody>
          <a:bodyPr wrap="square" rtlCol="0">
            <a:spAutoFit/>
          </a:bodyPr>
          <a:lstStyle/>
          <a:p>
            <a:pPr algn="ctr"/>
            <a:r>
              <a:rPr lang="en-US" b="1" dirty="0" smtClean="0">
                <a:solidFill>
                  <a:schemeClr val="tx2">
                    <a:lumMod val="20000"/>
                    <a:lumOff val="80000"/>
                  </a:schemeClr>
                </a:solidFill>
                <a:latin typeface="TH SarabunPSK" pitchFamily="34" charset="-34"/>
                <a:cs typeface="TH SarabunPSK" pitchFamily="34" charset="-34"/>
              </a:rPr>
              <a:t>Bioremediation</a:t>
            </a:r>
            <a:endParaRPr lang="th-TH" b="1" dirty="0">
              <a:solidFill>
                <a:schemeClr val="tx2">
                  <a:lumMod val="20000"/>
                  <a:lumOff val="80000"/>
                </a:schemeClr>
              </a:solidFill>
              <a:latin typeface="TH SarabunPSK" pitchFamily="34" charset="-34"/>
              <a:cs typeface="TH SarabunPSK" pitchFamily="34" charset="-34"/>
            </a:endParaRPr>
          </a:p>
        </p:txBody>
      </p:sp>
    </p:spTree>
    <p:extLst>
      <p:ext uri="{BB962C8B-B14F-4D97-AF65-F5344CB8AC3E}">
        <p14:creationId xmlns:p14="http://schemas.microsoft.com/office/powerpoint/2010/main" val="3563564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7660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26</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 name="Rectangle 4"/>
          <p:cNvSpPr/>
          <p:nvPr/>
        </p:nvSpPr>
        <p:spPr>
          <a:xfrm>
            <a:off x="2378479" y="1844824"/>
            <a:ext cx="6385081" cy="2369880"/>
          </a:xfrm>
          <a:prstGeom prst="rect">
            <a:avLst/>
          </a:prstGeom>
        </p:spPr>
        <p:txBody>
          <a:bodyPr wrap="none">
            <a:spAutoFit/>
          </a:bodyPr>
          <a:lstStyle/>
          <a:p>
            <a:r>
              <a:rPr lang="th-TH" b="1" dirty="0">
                <a:latin typeface="TH SarabunPSK" pitchFamily="34" charset="-34"/>
                <a:cs typeface="TH SarabunPSK" pitchFamily="34" charset="-34"/>
              </a:rPr>
              <a:t>ศาสตราจารย์ ดร. ม.ร.ว. ชิษณุสรร สวัสดิ</a:t>
            </a:r>
            <a:r>
              <a:rPr lang="th-TH" b="1" dirty="0" smtClean="0">
                <a:latin typeface="TH SarabunPSK" pitchFamily="34" charset="-34"/>
                <a:cs typeface="TH SarabunPSK" pitchFamily="34" charset="-34"/>
              </a:rPr>
              <a:t>วัตน์</a:t>
            </a:r>
          </a:p>
          <a:p>
            <a:r>
              <a:rPr lang="th-TH" sz="2000" dirty="0" smtClean="0">
                <a:latin typeface="TH SarabunPSK" pitchFamily="34" charset="-34"/>
                <a:cs typeface="TH SarabunPSK" pitchFamily="34" charset="-34"/>
              </a:rPr>
              <a:t>พ.ศ. </a:t>
            </a:r>
            <a:r>
              <a:rPr lang="th-TH" sz="2000" dirty="0">
                <a:latin typeface="TH SarabunPSK" pitchFamily="34" charset="-34"/>
                <a:cs typeface="TH SarabunPSK" pitchFamily="34" charset="-34"/>
              </a:rPr>
              <a:t>2544 - เมธีวิจัยอาวุโส สกว. สำนักงานกองทุนสนับสนุนการวิจัย (สาขาชีวเคมี)</a:t>
            </a:r>
          </a:p>
          <a:p>
            <a:r>
              <a:rPr lang="th-TH" sz="2000" dirty="0" smtClean="0">
                <a:latin typeface="TH SarabunPSK" pitchFamily="34" charset="-34"/>
                <a:cs typeface="TH SarabunPSK" pitchFamily="34" charset="-34"/>
              </a:rPr>
              <a:t>พ.ศ. </a:t>
            </a:r>
            <a:r>
              <a:rPr lang="th-TH" sz="2000" dirty="0">
                <a:latin typeface="TH SarabunPSK" pitchFamily="34" charset="-34"/>
                <a:cs typeface="TH SarabunPSK" pitchFamily="34" charset="-34"/>
              </a:rPr>
              <a:t>2545 - รางวัล นักวิทยาศาสตร์ดีเด่น ของ มูลนิธิส่งเสริมวิทยาศาสตร์และ</a:t>
            </a:r>
            <a:r>
              <a:rPr lang="th-TH" sz="2000" dirty="0" smtClean="0">
                <a:latin typeface="TH SarabunPSK" pitchFamily="34" charset="-34"/>
                <a:cs typeface="TH SarabunPSK" pitchFamily="34" charset="-34"/>
              </a:rPr>
              <a:t>เทคโนโลยี</a:t>
            </a:r>
          </a:p>
          <a:p>
            <a:r>
              <a:rPr lang="th-TH" sz="2000" dirty="0">
                <a:latin typeface="TH SarabunPSK" pitchFamily="34" charset="-34"/>
                <a:cs typeface="TH SarabunPSK" pitchFamily="34" charset="-34"/>
              </a:rPr>
              <a:t>	</a:t>
            </a:r>
            <a:r>
              <a:rPr lang="th-TH" sz="2000" dirty="0" smtClean="0">
                <a:latin typeface="TH SarabunPSK" pitchFamily="34" charset="-34"/>
                <a:cs typeface="TH SarabunPSK" pitchFamily="34" charset="-34"/>
              </a:rPr>
              <a:t>ใน</a:t>
            </a:r>
            <a:r>
              <a:rPr lang="th-TH" sz="2000" dirty="0">
                <a:latin typeface="TH SarabunPSK" pitchFamily="34" charset="-34"/>
                <a:cs typeface="TH SarabunPSK" pitchFamily="34" charset="-34"/>
              </a:rPr>
              <a:t>พระบรม</a:t>
            </a:r>
            <a:r>
              <a:rPr lang="th-TH" sz="2000" dirty="0" smtClean="0">
                <a:latin typeface="TH SarabunPSK" pitchFamily="34" charset="-34"/>
                <a:cs typeface="TH SarabunPSK" pitchFamily="34" charset="-34"/>
              </a:rPr>
              <a:t>ราชูปถัมภ์</a:t>
            </a:r>
          </a:p>
          <a:p>
            <a:r>
              <a:rPr lang="th-TH" sz="2000" dirty="0" smtClean="0">
                <a:latin typeface="TH SarabunPSK" pitchFamily="34" charset="-34"/>
                <a:cs typeface="TH SarabunPSK" pitchFamily="34" charset="-34"/>
              </a:rPr>
              <a:t>พ.ศ. </a:t>
            </a:r>
            <a:r>
              <a:rPr lang="th-TH" sz="2000" dirty="0">
                <a:latin typeface="TH SarabunPSK" pitchFamily="34" charset="-34"/>
                <a:cs typeface="TH SarabunPSK" pitchFamily="34" charset="-34"/>
              </a:rPr>
              <a:t>2547 - เมธีวิจัยอาวุโส สกว. สำนักงานกองทุนสนับสนุนการวิจัย (สาขาวิทยาการโปรตีน)</a:t>
            </a:r>
          </a:p>
          <a:p>
            <a:r>
              <a:rPr lang="th-TH" sz="2000" dirty="0" smtClean="0">
                <a:latin typeface="TH SarabunPSK" pitchFamily="34" charset="-34"/>
                <a:cs typeface="TH SarabunPSK" pitchFamily="34" charset="-34"/>
              </a:rPr>
              <a:t>พ.ศ. </a:t>
            </a:r>
            <a:r>
              <a:rPr lang="th-TH" sz="2000" dirty="0">
                <a:latin typeface="TH SarabunPSK" pitchFamily="34" charset="-34"/>
                <a:cs typeface="TH SarabunPSK" pitchFamily="34" charset="-34"/>
              </a:rPr>
              <a:t>2548 - ได้รับพระราชทานเหรียญดุษฎีมาลา เข็มศิลปวิทยา สาขาวิทยาศาสตร์</a:t>
            </a:r>
          </a:p>
          <a:p>
            <a:endParaRPr lang="th-TH" sz="2000" dirty="0">
              <a:latin typeface="TH SarabunPSK" pitchFamily="34" charset="-34"/>
              <a:cs typeface="TH SarabunPSK" pitchFamily="34" charset="-34"/>
            </a:endParaRPr>
          </a:p>
        </p:txBody>
      </p:sp>
      <p:sp>
        <p:nvSpPr>
          <p:cNvPr id="4" name="Rectangle 3"/>
          <p:cNvSpPr/>
          <p:nvPr/>
        </p:nvSpPr>
        <p:spPr>
          <a:xfrm>
            <a:off x="397277" y="4077072"/>
            <a:ext cx="8567209" cy="1200329"/>
          </a:xfrm>
          <a:prstGeom prst="rect">
            <a:avLst/>
          </a:prstGeom>
        </p:spPr>
        <p:txBody>
          <a:bodyPr wrap="square">
            <a:spAutoFit/>
          </a:bodyPr>
          <a:lstStyle/>
          <a:p>
            <a:r>
              <a:rPr lang="th-TH" sz="2400" dirty="0" smtClean="0">
                <a:latin typeface="TH SarabunPSK" pitchFamily="34" charset="-34"/>
                <a:cs typeface="TH SarabunPSK" pitchFamily="34" charset="-34"/>
              </a:rPr>
              <a:t>หัวหน้าห้องปฏิบัติการชีวเคมี สถาบันวิจัยจุฬาภรณ์  เป็นนักวิจัยไทยที่มีผลงานดีเด่นในสาขาชีวเคมี และชีวเคมีศึกษา มีความสนใจเป็นพิเศษเกี่ยวกับโปรตีนและเอนไซม์ </a:t>
            </a:r>
          </a:p>
          <a:p>
            <a:endParaRPr lang="th-TH" sz="2400" dirty="0">
              <a:latin typeface="TH SarabunPSK" pitchFamily="34" charset="-34"/>
              <a:cs typeface="TH SarabunPSK" pitchFamily="34" charset="-34"/>
            </a:endParaRPr>
          </a:p>
        </p:txBody>
      </p:sp>
      <p:sp>
        <p:nvSpPr>
          <p:cNvPr id="7" name="Rectangle 6"/>
          <p:cNvSpPr/>
          <p:nvPr/>
        </p:nvSpPr>
        <p:spPr>
          <a:xfrm>
            <a:off x="397278" y="4927313"/>
            <a:ext cx="8495202" cy="1569660"/>
          </a:xfrm>
          <a:prstGeom prst="rect">
            <a:avLst/>
          </a:prstGeom>
        </p:spPr>
        <p:txBody>
          <a:bodyPr wrap="square">
            <a:spAutoFit/>
          </a:bodyPr>
          <a:lstStyle/>
          <a:p>
            <a:r>
              <a:rPr lang="th-TH" sz="2400" b="1" dirty="0" smtClean="0">
                <a:latin typeface="TH SarabunPSK" pitchFamily="34" charset="-34"/>
                <a:cs typeface="TH SarabunPSK" pitchFamily="34" charset="-34"/>
              </a:rPr>
              <a:t>งานวิจัยและ</a:t>
            </a:r>
            <a:r>
              <a:rPr lang="th-TH" sz="2400" b="1" dirty="0">
                <a:latin typeface="TH SarabunPSK" pitchFamily="34" charset="-34"/>
                <a:cs typeface="TH SarabunPSK" pitchFamily="34" charset="-34"/>
              </a:rPr>
              <a:t>ความเชี่ยวชาญ </a:t>
            </a:r>
          </a:p>
          <a:p>
            <a:pPr marL="342900" indent="-342900">
              <a:buFont typeface="Arial" pitchFamily="34" charset="0"/>
              <a:buChar char="•"/>
            </a:pPr>
            <a:r>
              <a:rPr lang="th-TH" sz="2400" dirty="0" smtClean="0">
                <a:latin typeface="TH SarabunPSK" pitchFamily="34" charset="-34"/>
                <a:cs typeface="TH SarabunPSK" pitchFamily="34" charset="-34"/>
              </a:rPr>
              <a:t>ศึกษา</a:t>
            </a:r>
            <a:r>
              <a:rPr lang="th-TH" sz="2400" dirty="0">
                <a:latin typeface="TH SarabunPSK" pitchFamily="34" charset="-34"/>
                <a:cs typeface="TH SarabunPSK" pitchFamily="34" charset="-34"/>
              </a:rPr>
              <a:t>โปรตีนและเอนไซม์ในโรคความผิดปกติของกระบวนการ</a:t>
            </a:r>
            <a:r>
              <a:rPr lang="th-TH" sz="2400" dirty="0" smtClean="0">
                <a:latin typeface="TH SarabunPSK" pitchFamily="34" charset="-34"/>
                <a:cs typeface="TH SarabunPSK" pitchFamily="34" charset="-34"/>
              </a:rPr>
              <a:t>เมแทบอลิซึม </a:t>
            </a:r>
          </a:p>
          <a:p>
            <a:pPr marL="342900" indent="-342900">
              <a:buFont typeface="Arial" pitchFamily="34" charset="0"/>
              <a:buChar char="•"/>
            </a:pPr>
            <a:r>
              <a:rPr lang="th-TH" sz="2400" dirty="0">
                <a:latin typeface="TH SarabunPSK" pitchFamily="34" charset="-34"/>
                <a:cs typeface="TH SarabunPSK" pitchFamily="34" charset="-34"/>
              </a:rPr>
              <a:t>ศึกษาโครงสร้างการทำงานของเอนไซม์ไกลโคซิเดสและสารจำพวกไกลโคไซด์ </a:t>
            </a:r>
            <a:endParaRPr lang="th-TH" sz="2400" dirty="0" smtClean="0">
              <a:latin typeface="TH SarabunPSK" pitchFamily="34" charset="-34"/>
              <a:cs typeface="TH SarabunPSK" pitchFamily="34" charset="-34"/>
            </a:endParaRPr>
          </a:p>
          <a:p>
            <a:pPr marL="342900" indent="-342900">
              <a:buFont typeface="Arial" pitchFamily="34" charset="0"/>
              <a:buChar char="•"/>
            </a:pPr>
            <a:r>
              <a:rPr lang="th-TH" sz="2400" dirty="0">
                <a:latin typeface="TH SarabunPSK" pitchFamily="34" charset="-34"/>
                <a:cs typeface="TH SarabunPSK" pitchFamily="34" charset="-34"/>
              </a:rPr>
              <a:t>การพัฒนาเทคนิคด้านโปรตีโอมิกส์ในการวิจัยโรคมะเร็ง </a:t>
            </a:r>
          </a:p>
        </p:txBody>
      </p:sp>
      <p:pic>
        <p:nvPicPr>
          <p:cNvPr id="3074" name="Picture 2" descr="http://t0.gstatic.com/images?q=tbn:ANd9GcSY5IQ7r51b940PBeezTe4z7UmuU-6h57MD3vW6pgHmLF0al2J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07" y="1772022"/>
            <a:ext cx="19812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5904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0" name="Rectangle 9"/>
          <p:cNvSpPr/>
          <p:nvPr/>
        </p:nvSpPr>
        <p:spPr>
          <a:xfrm>
            <a:off x="2336305" y="4418515"/>
            <a:ext cx="6390456" cy="892552"/>
          </a:xfrm>
          <a:prstGeom prst="rect">
            <a:avLst/>
          </a:prstGeom>
        </p:spPr>
        <p:txBody>
          <a:bodyPr wrap="square">
            <a:spAutoFit/>
          </a:bodyPr>
          <a:lstStyle/>
          <a:p>
            <a:r>
              <a:rPr lang="th-TH" b="1" dirty="0" smtClean="0">
                <a:latin typeface="TH SarabunPSK" pitchFamily="34" charset="-34"/>
                <a:cs typeface="TH SarabunPSK" pitchFamily="34" charset="-34"/>
              </a:rPr>
              <a:t>ศาสตราจารย์ ดร. จิ</a:t>
            </a:r>
            <a:r>
              <a:rPr lang="th-TH" b="1" dirty="0">
                <a:latin typeface="TH SarabunPSK" pitchFamily="34" charset="-34"/>
                <a:cs typeface="TH SarabunPSK" pitchFamily="34" charset="-34"/>
              </a:rPr>
              <a:t>ระพันธ์ กรึง</a:t>
            </a:r>
            <a:r>
              <a:rPr lang="th-TH" b="1" dirty="0" smtClean="0">
                <a:latin typeface="TH SarabunPSK" pitchFamily="34" charset="-34"/>
                <a:cs typeface="TH SarabunPSK" pitchFamily="34" charset="-34"/>
              </a:rPr>
              <a:t>ไกร </a:t>
            </a:r>
          </a:p>
          <a:p>
            <a:r>
              <a:rPr lang="th-TH" sz="2400" dirty="0" smtClean="0">
                <a:latin typeface="TH SarabunPSK" pitchFamily="34" charset="-34"/>
                <a:cs typeface="TH SarabunPSK" pitchFamily="34" charset="-34"/>
              </a:rPr>
              <a:t>ภาควิชา</a:t>
            </a:r>
            <a:r>
              <a:rPr lang="th-TH" sz="2400" dirty="0">
                <a:latin typeface="TH SarabunPSK" pitchFamily="34" charset="-34"/>
                <a:cs typeface="TH SarabunPSK" pitchFamily="34" charset="-34"/>
              </a:rPr>
              <a:t>ชีวเคมี คณะแพทยศาสตร์ จุฬาลงกรณ์มหาวิทยาลัย</a:t>
            </a:r>
          </a:p>
        </p:txBody>
      </p:sp>
      <p:sp>
        <p:nvSpPr>
          <p:cNvPr id="11" name="Rectangle 10"/>
          <p:cNvSpPr/>
          <p:nvPr/>
        </p:nvSpPr>
        <p:spPr>
          <a:xfrm>
            <a:off x="2347959" y="5159889"/>
            <a:ext cx="5953426" cy="461665"/>
          </a:xfrm>
          <a:prstGeom prst="rect">
            <a:avLst/>
          </a:prstGeom>
        </p:spPr>
        <p:txBody>
          <a:bodyPr wrap="square">
            <a:spAutoFit/>
          </a:bodyPr>
          <a:lstStyle/>
          <a:p>
            <a:r>
              <a:rPr lang="th-TH" sz="2400" dirty="0" smtClean="0">
                <a:latin typeface="TH SarabunPSK" pitchFamily="34" charset="-34"/>
                <a:cs typeface="TH SarabunPSK" pitchFamily="34" charset="-34"/>
              </a:rPr>
              <a:t>งานวิจัยและความเชี่ยวชาญ </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ชีวเคมี</a:t>
            </a:r>
            <a:r>
              <a:rPr lang="th-TH" sz="2400" dirty="0">
                <a:latin typeface="TH SarabunPSK" pitchFamily="34" charset="-34"/>
                <a:cs typeface="TH SarabunPSK" pitchFamily="34" charset="-34"/>
              </a:rPr>
              <a:t>และอณูชีววิทยาของเชื้อมาลาเรีย </a:t>
            </a:r>
          </a:p>
        </p:txBody>
      </p:sp>
      <p:sp>
        <p:nvSpPr>
          <p:cNvPr id="13" name="Rectangle 12"/>
          <p:cNvSpPr/>
          <p:nvPr/>
        </p:nvSpPr>
        <p:spPr>
          <a:xfrm>
            <a:off x="2347959" y="1583123"/>
            <a:ext cx="3980577" cy="892552"/>
          </a:xfrm>
          <a:prstGeom prst="rect">
            <a:avLst/>
          </a:prstGeom>
        </p:spPr>
        <p:txBody>
          <a:bodyPr wrap="none">
            <a:spAutoFit/>
          </a:bodyPr>
          <a:lstStyle/>
          <a:p>
            <a:r>
              <a:rPr lang="th-TH" b="1" dirty="0" smtClean="0">
                <a:latin typeface="TH SarabunPSK" pitchFamily="34" charset="-34"/>
                <a:cs typeface="TH SarabunPSK" pitchFamily="34" charset="-34"/>
              </a:rPr>
              <a:t>ศาสตราจารย์ ดร.</a:t>
            </a:r>
            <a:r>
              <a:rPr lang="th-TH" b="1" dirty="0">
                <a:latin typeface="TH SarabunPSK" pitchFamily="34" charset="-34"/>
                <a:cs typeface="TH SarabunPSK" pitchFamily="34" charset="-34"/>
              </a:rPr>
              <a:t>เพทาย เย็นจิต</a:t>
            </a:r>
            <a:r>
              <a:rPr lang="th-TH" b="1" dirty="0" smtClean="0">
                <a:latin typeface="TH SarabunPSK" pitchFamily="34" charset="-34"/>
                <a:cs typeface="TH SarabunPSK" pitchFamily="34" charset="-34"/>
              </a:rPr>
              <a:t>โสมนัส</a:t>
            </a:r>
          </a:p>
          <a:p>
            <a:r>
              <a:rPr lang="th-TH" sz="2400" b="1" dirty="0" smtClean="0">
                <a:latin typeface="TH SarabunPSK" pitchFamily="34" charset="-34"/>
                <a:cs typeface="TH SarabunPSK" pitchFamily="34" charset="-34"/>
              </a:rPr>
              <a:t>เมธี</a:t>
            </a:r>
            <a:r>
              <a:rPr lang="th-TH" sz="2400" b="1" dirty="0">
                <a:latin typeface="TH SarabunPSK" pitchFamily="34" charset="-34"/>
                <a:cs typeface="TH SarabunPSK" pitchFamily="34" charset="-34"/>
              </a:rPr>
              <a:t>วิจัยอาวุโส </a:t>
            </a:r>
            <a:r>
              <a:rPr lang="th-TH" sz="2400" b="1" dirty="0" smtClean="0">
                <a:latin typeface="TH SarabunPSK" pitchFamily="34" charset="-34"/>
                <a:cs typeface="TH SarabunPSK" pitchFamily="34" charset="-34"/>
              </a:rPr>
              <a:t>สกว. ประจำปี </a:t>
            </a:r>
            <a:r>
              <a:rPr lang="en-US" sz="2400" b="1" dirty="0" smtClean="0">
                <a:latin typeface="TH SarabunPSK" pitchFamily="34" charset="-34"/>
                <a:cs typeface="TH SarabunPSK" pitchFamily="34" charset="-34"/>
              </a:rPr>
              <a:t>2550</a:t>
            </a:r>
            <a:r>
              <a:rPr lang="th-TH" sz="2400" b="1" dirty="0" smtClean="0">
                <a:latin typeface="TH SarabunPSK" pitchFamily="34" charset="-34"/>
                <a:cs typeface="TH SarabunPSK" pitchFamily="34" charset="-34"/>
              </a:rPr>
              <a:t> </a:t>
            </a:r>
            <a:endParaRPr lang="th-TH" sz="2400" b="1" dirty="0">
              <a:latin typeface="TH SarabunPSK" pitchFamily="34" charset="-34"/>
              <a:cs typeface="TH SarabunPSK" pitchFamily="34" charset="-34"/>
            </a:endParaRPr>
          </a:p>
        </p:txBody>
      </p:sp>
      <p:sp>
        <p:nvSpPr>
          <p:cNvPr id="14" name="Rectangle 13"/>
          <p:cNvSpPr/>
          <p:nvPr/>
        </p:nvSpPr>
        <p:spPr>
          <a:xfrm>
            <a:off x="2336305" y="2475675"/>
            <a:ext cx="6524358" cy="1569660"/>
          </a:xfrm>
          <a:prstGeom prst="rect">
            <a:avLst/>
          </a:prstGeom>
        </p:spPr>
        <p:txBody>
          <a:bodyPr wrap="square">
            <a:spAutoFit/>
          </a:bodyPr>
          <a:lstStyle/>
          <a:p>
            <a:pPr algn="thaiDist"/>
            <a:r>
              <a:rPr lang="th-TH" sz="2400" dirty="0">
                <a:latin typeface="TH SarabunPSK" pitchFamily="34" charset="-34"/>
                <a:cs typeface="TH SarabunPSK" pitchFamily="34" charset="-34"/>
              </a:rPr>
              <a:t>รองผู้อำนวยการหน่วยปฏิบัติการเทคโนโลยีชีวภาพ</a:t>
            </a:r>
            <a:r>
              <a:rPr lang="th-TH" sz="2400" dirty="0" smtClean="0">
                <a:latin typeface="TH SarabunPSK" pitchFamily="34" charset="-34"/>
                <a:cs typeface="TH SarabunPSK" pitchFamily="34" charset="-34"/>
              </a:rPr>
              <a:t>การแพทย์ (</a:t>
            </a:r>
            <a:r>
              <a:rPr lang="en-US" sz="2400" dirty="0" smtClean="0">
                <a:latin typeface="TH SarabunPSK" pitchFamily="34" charset="-34"/>
                <a:cs typeface="TH SarabunPSK" pitchFamily="34" charset="-34"/>
              </a:rPr>
              <a:t>BIOTEC</a:t>
            </a:r>
            <a:r>
              <a:rPr lang="th-TH" sz="2400" dirty="0" smtClean="0">
                <a:latin typeface="TH SarabunPSK" pitchFamily="34" charset="-34"/>
                <a:cs typeface="TH SarabunPSK" pitchFamily="34" charset="-34"/>
              </a:rPr>
              <a:t>) และ</a:t>
            </a:r>
            <a:r>
              <a:rPr lang="th-TH" sz="2400" dirty="0">
                <a:latin typeface="TH SarabunPSK" pitchFamily="34" charset="-34"/>
                <a:cs typeface="TH SarabunPSK" pitchFamily="34" charset="-34"/>
              </a:rPr>
              <a:t>คณะแพทยศาสตร์ศิริราชพยาบาล </a:t>
            </a:r>
            <a:r>
              <a:rPr lang="th-TH" sz="2400" dirty="0" smtClean="0">
                <a:latin typeface="TH SarabunPSK" pitchFamily="34" charset="-34"/>
                <a:cs typeface="TH SarabunPSK" pitchFamily="34" charset="-34"/>
              </a:rPr>
              <a:t>มหาวิทยาลัยมหิดล</a:t>
            </a:r>
          </a:p>
          <a:p>
            <a:pPr algn="thaiDist"/>
            <a:r>
              <a:rPr lang="th-TH" sz="2400" dirty="0">
                <a:latin typeface="TH SarabunPSK" pitchFamily="34" charset="-34"/>
                <a:cs typeface="TH SarabunPSK" pitchFamily="34" charset="-34"/>
              </a:rPr>
              <a:t>งานวิจัยและความ</a:t>
            </a:r>
            <a:r>
              <a:rPr lang="th-TH" sz="2400" dirty="0" smtClean="0">
                <a:latin typeface="TH SarabunPSK" pitchFamily="34" charset="-34"/>
                <a:cs typeface="TH SarabunPSK" pitchFamily="34" charset="-34"/>
              </a:rPr>
              <a:t>เชี่ยวชาญ </a:t>
            </a:r>
            <a:r>
              <a:rPr lang="en-US" sz="2400" dirty="0" smtClean="0">
                <a:latin typeface="TH SarabunPSK" pitchFamily="34" charset="-34"/>
                <a:cs typeface="TH SarabunPSK" pitchFamily="34" charset="-34"/>
              </a:rPr>
              <a:t>: </a:t>
            </a:r>
            <a:r>
              <a:rPr lang="th-TH" sz="2400" dirty="0">
                <a:latin typeface="TH SarabunPSK" pitchFamily="34" charset="-34"/>
                <a:cs typeface="TH SarabunPSK" pitchFamily="34" charset="-34"/>
              </a:rPr>
              <a:t>อณูพันธุศาสตร์โรคพันธุกรรมที่เกิดจากยีนเดี่ยว อณูชีววิทยาของการเกิดโรคไตผิดปกติในการขับกรดในผู้ป่วยเด็กไทย</a:t>
            </a:r>
          </a:p>
        </p:txBody>
      </p:sp>
      <p:pic>
        <p:nvPicPr>
          <p:cNvPr id="4097" name="Picture 1" descr="http://biochem.md.chula.ac.th/image/Teacher/Jiraphan.jpg"/>
          <p:cNvPicPr>
            <a:picLocks noChangeAspect="1" noChangeArrowheads="1"/>
          </p:cNvPicPr>
          <p:nvPr/>
        </p:nvPicPr>
        <p:blipFill rotWithShape="1">
          <a:blip r:embed="rId2">
            <a:extLst>
              <a:ext uri="{28A0092B-C50C-407E-A947-70E740481C1C}">
                <a14:useLocalDpi xmlns:a14="http://schemas.microsoft.com/office/drawing/2010/main" val="0"/>
              </a:ext>
            </a:extLst>
          </a:blip>
          <a:srcRect b="17444"/>
          <a:stretch/>
        </p:blipFill>
        <p:spPr bwMode="auto">
          <a:xfrm>
            <a:off x="334330" y="4217745"/>
            <a:ext cx="1931987" cy="21866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546"/>
          <a:stretch/>
        </p:blipFill>
        <p:spPr bwMode="auto">
          <a:xfrm>
            <a:off x="334329" y="1713206"/>
            <a:ext cx="1931987" cy="2186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229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4202" y="983926"/>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28</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1"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9580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12" name="Slide Number Placeholder 2"/>
          <p:cNvSpPr txBox="1">
            <a:spLocks/>
          </p:cNvSpPr>
          <p:nvPr/>
        </p:nvSpPr>
        <p:spPr>
          <a:xfrm>
            <a:off x="4361688" y="1026372"/>
            <a:ext cx="457200" cy="441325"/>
          </a:xfrm>
          <a:prstGeom prst="rect">
            <a:avLst/>
          </a:prstGeom>
        </p:spPr>
        <p:txBody>
          <a:bodyPr vert="horz" lIns="45720" rIns="45720" anchor="ctr">
            <a:normAutofit/>
          </a:bodyPr>
          <a:lstStyle>
            <a:defPPr>
              <a:defRPr lang="th-TH"/>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fld id="{D2865FEE-8CC4-48B3-8997-EB4168360413}" type="slidenum">
              <a:rPr lang="th-TH" smtClean="0"/>
              <a:pPr/>
              <a:t>28</a:t>
            </a:fld>
            <a:endParaRPr lang="th-TH"/>
          </a:p>
        </p:txBody>
      </p:sp>
      <p:sp>
        <p:nvSpPr>
          <p:cNvPr id="14" name="Rectangle 13"/>
          <p:cNvSpPr/>
          <p:nvPr/>
        </p:nvSpPr>
        <p:spPr>
          <a:xfrm>
            <a:off x="2339752" y="1524311"/>
            <a:ext cx="6264695" cy="892552"/>
          </a:xfrm>
          <a:prstGeom prst="rect">
            <a:avLst/>
          </a:prstGeom>
        </p:spPr>
        <p:txBody>
          <a:bodyPr wrap="square">
            <a:spAutoFit/>
          </a:bodyPr>
          <a:lstStyle/>
          <a:p>
            <a:r>
              <a:rPr lang="th-TH" b="1" dirty="0" smtClean="0">
                <a:latin typeface="TH SarabunPSK" pitchFamily="34" charset="-34"/>
                <a:cs typeface="TH SarabunPSK" pitchFamily="34" charset="-34"/>
              </a:rPr>
              <a:t>ศาสตราจารย์ </a:t>
            </a:r>
            <a:r>
              <a:rPr lang="th-TH" b="1" dirty="0">
                <a:latin typeface="TH SarabunPSK" pitchFamily="34" charset="-34"/>
                <a:cs typeface="TH SarabunPSK" pitchFamily="34" charset="-34"/>
              </a:rPr>
              <a:t>ดร.อัญชลี </a:t>
            </a:r>
            <a:r>
              <a:rPr lang="th-TH" b="1" dirty="0" smtClean="0">
                <a:latin typeface="TH SarabunPSK" pitchFamily="34" charset="-34"/>
                <a:cs typeface="TH SarabunPSK" pitchFamily="34" charset="-34"/>
              </a:rPr>
              <a:t>ทัศนาขจร</a:t>
            </a:r>
          </a:p>
          <a:p>
            <a:r>
              <a:rPr lang="th-TH" sz="2400" b="1" dirty="0" smtClean="0">
                <a:latin typeface="TH SarabunPSK" pitchFamily="34" charset="-34"/>
                <a:cs typeface="TH SarabunPSK" pitchFamily="34" charset="-34"/>
              </a:rPr>
              <a:t>นักวิจัย</a:t>
            </a:r>
            <a:r>
              <a:rPr lang="th-TH" sz="2400" b="1" dirty="0">
                <a:latin typeface="TH SarabunPSK" pitchFamily="34" charset="-34"/>
                <a:cs typeface="TH SarabunPSK" pitchFamily="34" charset="-34"/>
              </a:rPr>
              <a:t>แห่งชาติ ประจำปี 2553 สาขาเกษตรศาสตร์และ</a:t>
            </a:r>
            <a:r>
              <a:rPr lang="th-TH" sz="2400" b="1" dirty="0" smtClean="0">
                <a:latin typeface="TH SarabunPSK" pitchFamily="34" charset="-34"/>
                <a:cs typeface="TH SarabunPSK" pitchFamily="34" charset="-34"/>
              </a:rPr>
              <a:t>ชีววิทยา</a:t>
            </a:r>
            <a:endParaRPr lang="th-TH" sz="2400" b="1" dirty="0">
              <a:latin typeface="TH SarabunPSK" pitchFamily="34" charset="-34"/>
              <a:cs typeface="TH SarabunPSK" pitchFamily="34" charset="-34"/>
            </a:endParaRPr>
          </a:p>
        </p:txBody>
      </p:sp>
      <p:sp>
        <p:nvSpPr>
          <p:cNvPr id="15" name="Rectangle 14"/>
          <p:cNvSpPr/>
          <p:nvPr/>
        </p:nvSpPr>
        <p:spPr>
          <a:xfrm>
            <a:off x="2370731" y="2416863"/>
            <a:ext cx="6487501" cy="1200329"/>
          </a:xfrm>
          <a:prstGeom prst="rect">
            <a:avLst/>
          </a:prstGeom>
        </p:spPr>
        <p:txBody>
          <a:bodyPr wrap="square">
            <a:spAutoFit/>
          </a:bodyPr>
          <a:lstStyle/>
          <a:p>
            <a:r>
              <a:rPr lang="th-TH" sz="2400" dirty="0" smtClean="0">
                <a:latin typeface="TH SarabunPSK" pitchFamily="34" charset="-34"/>
                <a:cs typeface="TH SarabunPSK" pitchFamily="34" charset="-34"/>
              </a:rPr>
              <a:t>หัวหน้าภาควิชาชีวคมีเคมี </a:t>
            </a:r>
            <a:r>
              <a:rPr lang="th-TH" sz="2400" dirty="0">
                <a:latin typeface="TH SarabunPSK" pitchFamily="34" charset="-34"/>
                <a:cs typeface="TH SarabunPSK" pitchFamily="34" charset="-34"/>
              </a:rPr>
              <a:t>คณะวิทยาศาสตร์ จุฬาลงกรณ์</a:t>
            </a:r>
            <a:r>
              <a:rPr lang="th-TH" sz="2400" dirty="0" smtClean="0">
                <a:latin typeface="TH SarabunPSK" pitchFamily="34" charset="-34"/>
                <a:cs typeface="TH SarabunPSK" pitchFamily="34" charset="-34"/>
              </a:rPr>
              <a:t>มหาวิทยาลัย และ </a:t>
            </a:r>
            <a:r>
              <a:rPr lang="th-TH" sz="2400" dirty="0">
                <a:latin typeface="TH SarabunPSK" pitchFamily="34" charset="-34"/>
                <a:cs typeface="TH SarabunPSK" pitchFamily="34" charset="-34"/>
              </a:rPr>
              <a:t>ผู้อำนวยการศูนย์เชี่ยวชาญเฉพาะทางด้านอณูชีววิทยาและจีโนมกุ้ง </a:t>
            </a:r>
            <a:endParaRPr lang="th-TH" sz="2400" dirty="0" smtClean="0">
              <a:latin typeface="TH SarabunPSK" pitchFamily="34" charset="-34"/>
              <a:cs typeface="TH SarabunPSK" pitchFamily="34" charset="-34"/>
            </a:endParaRPr>
          </a:p>
          <a:p>
            <a:r>
              <a:rPr lang="th-TH" sz="2400" dirty="0" smtClean="0">
                <a:latin typeface="TH SarabunPSK" pitchFamily="34" charset="-34"/>
                <a:cs typeface="TH SarabunPSK" pitchFamily="34" charset="-34"/>
              </a:rPr>
              <a:t>งานวิจัยและความเชี่ยวชาญ </a:t>
            </a:r>
            <a:r>
              <a:rPr lang="en-US" sz="2400" b="1"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อณูชีววิทยา</a:t>
            </a:r>
            <a:r>
              <a:rPr lang="th-TH" sz="2400" dirty="0">
                <a:latin typeface="TH SarabunPSK" pitchFamily="34" charset="-34"/>
                <a:cs typeface="TH SarabunPSK" pitchFamily="34" charset="-34"/>
              </a:rPr>
              <a:t>และพันธุศาสตร์ใน</a:t>
            </a:r>
            <a:r>
              <a:rPr lang="th-TH" sz="2400" dirty="0" smtClean="0">
                <a:latin typeface="TH SarabunPSK" pitchFamily="34" charset="-34"/>
                <a:cs typeface="TH SarabunPSK" pitchFamily="34" charset="-34"/>
              </a:rPr>
              <a:t>กุ้ง</a:t>
            </a:r>
            <a:endParaRPr lang="th-TH" sz="2400" dirty="0">
              <a:latin typeface="TH SarabunPSK" pitchFamily="34" charset="-34"/>
              <a:cs typeface="TH SarabunPSK" pitchFamily="34" charset="-34"/>
            </a:endParaRPr>
          </a:p>
        </p:txBody>
      </p:sp>
      <p:pic>
        <p:nvPicPr>
          <p:cNvPr id="1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61" r="3761" b="10133"/>
          <a:stretch/>
        </p:blipFill>
        <p:spPr bwMode="auto">
          <a:xfrm>
            <a:off x="281212" y="3982173"/>
            <a:ext cx="1770510" cy="214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338441" y="4425493"/>
            <a:ext cx="6808274" cy="1261884"/>
          </a:xfrm>
          <a:prstGeom prst="rect">
            <a:avLst/>
          </a:prstGeom>
        </p:spPr>
        <p:txBody>
          <a:bodyPr wrap="none">
            <a:spAutoFit/>
          </a:bodyPr>
          <a:lstStyle/>
          <a:p>
            <a:r>
              <a:rPr lang="th-TH" b="1" dirty="0">
                <a:latin typeface="TH SarabunPSK" pitchFamily="34" charset="-34"/>
                <a:cs typeface="TH SarabunPSK" pitchFamily="34" charset="-34"/>
              </a:rPr>
              <a:t>ศาสตราจารย์ </a:t>
            </a:r>
            <a:r>
              <a:rPr lang="th-TH" b="1" dirty="0" smtClean="0">
                <a:latin typeface="TH SarabunPSK" pitchFamily="34" charset="-34"/>
                <a:cs typeface="TH SarabunPSK" pitchFamily="34" charset="-34"/>
              </a:rPr>
              <a:t> ดร. สุมาลี </a:t>
            </a:r>
            <a:r>
              <a:rPr lang="th-TH" b="1" dirty="0">
                <a:latin typeface="TH SarabunPSK" pitchFamily="34" charset="-34"/>
                <a:cs typeface="TH SarabunPSK" pitchFamily="34" charset="-34"/>
              </a:rPr>
              <a:t>ตั้งประดับ</a:t>
            </a:r>
            <a:r>
              <a:rPr lang="th-TH" b="1" dirty="0" smtClean="0">
                <a:latin typeface="TH SarabunPSK" pitchFamily="34" charset="-34"/>
                <a:cs typeface="TH SarabunPSK" pitchFamily="34" charset="-34"/>
              </a:rPr>
              <a:t>กุล</a:t>
            </a:r>
          </a:p>
          <a:p>
            <a:r>
              <a:rPr lang="th-TH" sz="2400" b="1" dirty="0" smtClean="0">
                <a:latin typeface="TH SarabunPSK" pitchFamily="34" charset="-34"/>
                <a:cs typeface="TH SarabunPSK" pitchFamily="34" charset="-34"/>
              </a:rPr>
              <a:t>ภาควิชาชีวเคมี คณะวิทยาศาสตร์ มหาวิทยาลัยมหิดล</a:t>
            </a:r>
          </a:p>
          <a:p>
            <a:r>
              <a:rPr lang="th-TH" sz="2400" dirty="0">
                <a:latin typeface="TH SarabunPSK" pitchFamily="34" charset="-34"/>
                <a:cs typeface="TH SarabunPSK" pitchFamily="34" charset="-34"/>
              </a:rPr>
              <a:t>งานวิจัยและความเชี่ยวชาญ </a:t>
            </a:r>
            <a:r>
              <a:rPr lang="en-US" sz="2400" b="1" dirty="0" smtClean="0">
                <a:latin typeface="TH SarabunPSK" pitchFamily="34" charset="-34"/>
                <a:cs typeface="TH SarabunPSK" pitchFamily="34" charset="-34"/>
              </a:rPr>
              <a:t>:</a:t>
            </a:r>
            <a:r>
              <a:rPr lang="th-TH" sz="2400" b="1" dirty="0">
                <a:latin typeface="TH SarabunPSK" pitchFamily="34" charset="-34"/>
                <a:cs typeface="TH SarabunPSK" pitchFamily="34" charset="-34"/>
              </a:rPr>
              <a:t> </a:t>
            </a:r>
            <a:r>
              <a:rPr lang="th-TH" sz="2400" dirty="0">
                <a:latin typeface="TH SarabunPSK" pitchFamily="34" charset="-34"/>
                <a:cs typeface="TH SarabunPSK" pitchFamily="34" charset="-34"/>
              </a:rPr>
              <a:t>อณู</a:t>
            </a:r>
            <a:r>
              <a:rPr lang="th-TH" sz="2400" dirty="0" smtClean="0">
                <a:latin typeface="TH SarabunPSK" pitchFamily="34" charset="-34"/>
                <a:cs typeface="TH SarabunPSK" pitchFamily="34" charset="-34"/>
              </a:rPr>
              <a:t>ชีววิทยาของเชื้อ </a:t>
            </a:r>
            <a:r>
              <a:rPr lang="en-US" sz="2400" i="1" dirty="0" err="1" smtClean="0">
                <a:latin typeface="TH SarabunPSK" pitchFamily="34" charset="-34"/>
                <a:cs typeface="TH SarabunPSK" pitchFamily="34" charset="-34"/>
              </a:rPr>
              <a:t>Burkholderia</a:t>
            </a:r>
            <a:r>
              <a:rPr lang="en-US" sz="2400" i="1" dirty="0" smtClean="0">
                <a:latin typeface="TH SarabunPSK" pitchFamily="34" charset="-34"/>
                <a:cs typeface="TH SarabunPSK" pitchFamily="34" charset="-34"/>
              </a:rPr>
              <a:t> </a:t>
            </a:r>
            <a:r>
              <a:rPr lang="en-US" sz="2400" i="1" dirty="0" err="1">
                <a:latin typeface="TH SarabunPSK" pitchFamily="34" charset="-34"/>
                <a:cs typeface="TH SarabunPSK" pitchFamily="34" charset="-34"/>
              </a:rPr>
              <a:t>pseudomallei</a:t>
            </a:r>
            <a:r>
              <a:rPr lang="en-US" sz="2400" i="1" dirty="0">
                <a:latin typeface="TH SarabunPSK" pitchFamily="34" charset="-34"/>
                <a:cs typeface="TH SarabunPSK" pitchFamily="34" charset="-34"/>
              </a:rPr>
              <a:t> </a:t>
            </a:r>
            <a:endParaRPr lang="th-TH" sz="2400" i="1" dirty="0">
              <a:latin typeface="TH SarabunPSK" pitchFamily="34" charset="-34"/>
              <a:cs typeface="TH SarabunPSK" pitchFamily="34" charset="-34"/>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20" b="14331"/>
          <a:stretch/>
        </p:blipFill>
        <p:spPr bwMode="auto">
          <a:xfrm>
            <a:off x="281211" y="1448760"/>
            <a:ext cx="1770510" cy="198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898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29</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Rectangle 3"/>
          <p:cNvSpPr/>
          <p:nvPr/>
        </p:nvSpPr>
        <p:spPr>
          <a:xfrm>
            <a:off x="2091438" y="1704742"/>
            <a:ext cx="7067961" cy="1631216"/>
          </a:xfrm>
          <a:prstGeom prst="rect">
            <a:avLst/>
          </a:prstGeom>
        </p:spPr>
        <p:txBody>
          <a:bodyPr wrap="none">
            <a:spAutoFit/>
          </a:bodyPr>
          <a:lstStyle/>
          <a:p>
            <a:r>
              <a:rPr lang="th-TH" b="1" dirty="0">
                <a:latin typeface="TH SarabunPSK" pitchFamily="34" charset="-34"/>
                <a:cs typeface="TH SarabunPSK" pitchFamily="34" charset="-34"/>
              </a:rPr>
              <a:t>ศาสตราจารย์ ดร. อรัญ อินเจริญ</a:t>
            </a:r>
            <a:r>
              <a:rPr lang="th-TH" b="1" dirty="0" smtClean="0">
                <a:latin typeface="TH SarabunPSK" pitchFamily="34" charset="-34"/>
                <a:cs typeface="TH SarabunPSK" pitchFamily="34" charset="-34"/>
              </a:rPr>
              <a:t>ศักดิ์</a:t>
            </a:r>
          </a:p>
          <a:p>
            <a:r>
              <a:rPr lang="th-TH" sz="2400" b="1" dirty="0">
                <a:latin typeface="TH SarabunPSK" pitchFamily="34" charset="-34"/>
                <a:cs typeface="TH SarabunPSK" pitchFamily="34" charset="-34"/>
              </a:rPr>
              <a:t>ภาควิชาชีวคมีเคมี คณะวิทยาศาสตร์ จุฬาลงกรณ์มหาวิทยาลัย </a:t>
            </a:r>
            <a:endParaRPr lang="th-TH" sz="2400" b="1" dirty="0" smtClean="0">
              <a:latin typeface="TH SarabunPSK" pitchFamily="34" charset="-34"/>
              <a:cs typeface="TH SarabunPSK" pitchFamily="34" charset="-34"/>
            </a:endParaRPr>
          </a:p>
          <a:p>
            <a:r>
              <a:rPr lang="th-TH" sz="2400" dirty="0">
                <a:latin typeface="TH SarabunPSK" pitchFamily="34" charset="-34"/>
                <a:cs typeface="TH SarabunPSK" pitchFamily="34" charset="-34"/>
              </a:rPr>
              <a:t>งานวิจัยและความเชี่ยวชาญ </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 ชีวเคมีของสาหร่ายและการตอบสนองต่อสภาวะเครียด</a:t>
            </a:r>
          </a:p>
          <a:p>
            <a:r>
              <a:rPr lang="th-TH" sz="2400" dirty="0" smtClean="0">
                <a:latin typeface="TH SarabunPSK" pitchFamily="34" charset="-34"/>
                <a:cs typeface="TH SarabunPSK" pitchFamily="34" charset="-34"/>
              </a:rPr>
              <a:t>การขนส่งแลกเปลี่ยนโมเลกุลสารผ่านเมมเบรน</a:t>
            </a:r>
            <a:endParaRPr lang="th-TH" sz="2400" dirty="0">
              <a:latin typeface="TH SarabunPSK" pitchFamily="34" charset="-34"/>
              <a:cs typeface="TH SarabunPSK" pitchFamily="34" charset="-34"/>
            </a:endParaRPr>
          </a:p>
        </p:txBody>
      </p:sp>
      <p:sp>
        <p:nvSpPr>
          <p:cNvPr id="9" name="Rectangle 8"/>
          <p:cNvSpPr/>
          <p:nvPr/>
        </p:nvSpPr>
        <p:spPr>
          <a:xfrm>
            <a:off x="2122773" y="4221088"/>
            <a:ext cx="7036626" cy="1631216"/>
          </a:xfrm>
          <a:prstGeom prst="rect">
            <a:avLst/>
          </a:prstGeom>
        </p:spPr>
        <p:txBody>
          <a:bodyPr wrap="square">
            <a:spAutoFit/>
          </a:bodyPr>
          <a:lstStyle/>
          <a:p>
            <a:r>
              <a:rPr lang="th-TH" b="1" dirty="0" smtClean="0">
                <a:latin typeface="TH SarabunPSK" pitchFamily="34" charset="-34"/>
                <a:cs typeface="TH SarabunPSK" pitchFamily="34" charset="-34"/>
              </a:rPr>
              <a:t>ศาสตราจารย์ ดร. เปี่ยม</a:t>
            </a:r>
            <a:r>
              <a:rPr lang="th-TH" b="1" dirty="0">
                <a:latin typeface="TH SarabunPSK" pitchFamily="34" charset="-34"/>
                <a:cs typeface="TH SarabunPSK" pitchFamily="34" charset="-34"/>
              </a:rPr>
              <a:t>สุข พงศ์สวัสดิ์ </a:t>
            </a:r>
            <a:endParaRPr lang="th-TH" b="1" dirty="0" smtClean="0">
              <a:latin typeface="TH SarabunPSK" pitchFamily="34" charset="-34"/>
              <a:cs typeface="TH SarabunPSK" pitchFamily="34" charset="-34"/>
            </a:endParaRPr>
          </a:p>
          <a:p>
            <a:r>
              <a:rPr lang="th-TH" sz="2400" b="1" dirty="0">
                <a:latin typeface="TH SarabunPSK" pitchFamily="34" charset="-34"/>
                <a:cs typeface="TH SarabunPSK" pitchFamily="34" charset="-34"/>
              </a:rPr>
              <a:t>ภาควิชาชีวคมีเคมี คณะวิทยาศาสตร์ จุฬาลงกรณ์มหาวิทยาลัย </a:t>
            </a:r>
          </a:p>
          <a:p>
            <a:r>
              <a:rPr lang="th-TH" sz="2400" dirty="0">
                <a:latin typeface="TH SarabunPSK" pitchFamily="34" charset="-34"/>
                <a:cs typeface="TH SarabunPSK" pitchFamily="34" charset="-34"/>
              </a:rPr>
              <a:t>งานวิจัยและความเชี่ยวชาญ </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 คาร์โบไฮเดรตและ</a:t>
            </a:r>
            <a:r>
              <a:rPr lang="th-TH" sz="2400" dirty="0">
                <a:latin typeface="TH SarabunPSK" pitchFamily="34" charset="-34"/>
                <a:cs typeface="TH SarabunPSK" pitchFamily="34" charset="-34"/>
              </a:rPr>
              <a:t>เทคโนโลยีเอนไซม์ที่เกี่ยวข้องกับไซโคลเดกซ์ทริน</a:t>
            </a:r>
            <a:endParaRPr lang="th-TH" b="1" dirty="0">
              <a:latin typeface="TH SarabunPSK" pitchFamily="34" charset="-34"/>
              <a:cs typeface="TH SarabunPSK" pitchFamily="34" charset="-34"/>
            </a:endParaRPr>
          </a:p>
        </p:txBody>
      </p:sp>
      <p:pic>
        <p:nvPicPr>
          <p:cNvPr id="5122" name="Picture 2" descr="http://mis.sc.chula.ac.th/photo/358.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42" t="7798" r="3607" b="24663"/>
          <a:stretch/>
        </p:blipFill>
        <p:spPr bwMode="auto">
          <a:xfrm>
            <a:off x="308968" y="3936967"/>
            <a:ext cx="1739520" cy="21994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c.chula.ac.th/department/Biochemistry/Images/Faculty%20members%20-%20large/ajaran.gif">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50" b="7750"/>
          <a:stretch/>
        </p:blipFill>
        <p:spPr bwMode="auto">
          <a:xfrm>
            <a:off x="311100" y="1556792"/>
            <a:ext cx="1735257" cy="219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86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66776"/>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402932"/>
            <a:ext cx="8784976" cy="707886"/>
          </a:xfrm>
          <a:prstGeom prst="rect">
            <a:avLst/>
          </a:prstGeom>
          <a:noFill/>
        </p:spPr>
        <p:txBody>
          <a:bodyPr wrap="square" rtlCol="0">
            <a:spAutoFit/>
          </a:bodyPr>
          <a:lstStyle/>
          <a:p>
            <a:pPr algn="ctr"/>
            <a:r>
              <a:rPr lang="th-TH" sz="4000" b="1" dirty="0" smtClean="0">
                <a:latin typeface="TH SarabunPSK" pitchFamily="34" charset="-34"/>
                <a:cs typeface="TH SarabunPSK" pitchFamily="34" charset="-34"/>
              </a:rPr>
              <a:t>การวัดผลและประเมินผล</a:t>
            </a:r>
            <a:endParaRPr lang="en-US" sz="4000" b="1" dirty="0">
              <a:latin typeface="TH SarabunPSK" pitchFamily="34" charset="-34"/>
              <a:cs typeface="TH SarabunPSK" pitchFamily="34" charset="-34"/>
            </a:endParaRPr>
          </a:p>
        </p:txBody>
      </p:sp>
      <p:sp>
        <p:nvSpPr>
          <p:cNvPr id="5" name="Rectangle 4"/>
          <p:cNvSpPr/>
          <p:nvPr/>
        </p:nvSpPr>
        <p:spPr>
          <a:xfrm>
            <a:off x="359532" y="1484784"/>
            <a:ext cx="8424936" cy="3970318"/>
          </a:xfrm>
          <a:prstGeom prst="rect">
            <a:avLst/>
          </a:prstGeom>
        </p:spPr>
        <p:txBody>
          <a:bodyPr wrap="square">
            <a:spAutoFit/>
          </a:bodyPr>
          <a:lstStyle/>
          <a:p>
            <a:r>
              <a:rPr lang="th-TH" b="1" dirty="0" smtClean="0">
                <a:latin typeface="TH SarabunPSK" pitchFamily="34" charset="-34"/>
                <a:cs typeface="TH SarabunPSK" pitchFamily="34" charset="-34"/>
              </a:rPr>
              <a:t>การ</a:t>
            </a:r>
            <a:r>
              <a:rPr lang="th-TH" b="1" dirty="0">
                <a:latin typeface="TH SarabunPSK" pitchFamily="34" charset="-34"/>
                <a:cs typeface="TH SarabunPSK" pitchFamily="34" charset="-34"/>
              </a:rPr>
              <a:t>วัดผล</a:t>
            </a:r>
            <a:endParaRPr lang="en-US" b="1" dirty="0">
              <a:latin typeface="TH SarabunPSK" pitchFamily="34" charset="-34"/>
              <a:cs typeface="TH SarabunPSK" pitchFamily="34" charset="-34"/>
            </a:endParaRPr>
          </a:p>
          <a:p>
            <a:r>
              <a:rPr lang="en-US" b="1" dirty="0">
                <a:latin typeface="TH SarabunPSK" pitchFamily="34" charset="-34"/>
                <a:cs typeface="TH SarabunPSK" pitchFamily="34" charset="-34"/>
              </a:rPr>
              <a:t>  1.  </a:t>
            </a:r>
            <a:r>
              <a:rPr lang="th-TH" b="1" dirty="0">
                <a:latin typeface="TH SarabunPSK" pitchFamily="34" charset="-34"/>
                <a:cs typeface="TH SarabunPSK" pitchFamily="34" charset="-34"/>
              </a:rPr>
              <a:t>คะแนนระหว่างภาคเรียน	</a:t>
            </a:r>
            <a:r>
              <a:rPr lang="en-US" b="1" dirty="0">
                <a:latin typeface="TH SarabunPSK" pitchFamily="34" charset="-34"/>
                <a:cs typeface="TH SarabunPSK" pitchFamily="34" charset="-34"/>
              </a:rPr>
              <a:t>7</a:t>
            </a:r>
            <a:r>
              <a:rPr lang="en-US" b="1" dirty="0" smtClean="0">
                <a:latin typeface="TH SarabunPSK" pitchFamily="34" charset="-34"/>
                <a:cs typeface="TH SarabunPSK" pitchFamily="34" charset="-34"/>
              </a:rPr>
              <a:t>0     </a:t>
            </a:r>
            <a:r>
              <a:rPr lang="th-TH" b="1" dirty="0">
                <a:latin typeface="TH SarabunPSK" pitchFamily="34" charset="-34"/>
                <a:cs typeface="TH SarabunPSK" pitchFamily="34" charset="-34"/>
              </a:rPr>
              <a:t>คะแนน </a:t>
            </a:r>
            <a:endParaRPr lang="en-US" dirty="0">
              <a:latin typeface="TH SarabunPSK" pitchFamily="34" charset="-34"/>
              <a:cs typeface="TH SarabunPSK" pitchFamily="34" charset="-34"/>
            </a:endParaRPr>
          </a:p>
          <a:p>
            <a:r>
              <a:rPr lang="en-US" dirty="0" smtClean="0">
                <a:latin typeface="TH SarabunPSK" pitchFamily="34" charset="-34"/>
                <a:cs typeface="TH SarabunPSK" pitchFamily="34" charset="-34"/>
              </a:rPr>
              <a:t>	1.1  </a:t>
            </a:r>
            <a:r>
              <a:rPr lang="th-TH" dirty="0">
                <a:latin typeface="TH SarabunPSK" pitchFamily="34" charset="-34"/>
                <a:cs typeface="TH SarabunPSK" pitchFamily="34" charset="-34"/>
              </a:rPr>
              <a:t>การเข้าฟังบรรยายและเข้าปฏิบัติการ </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  10      </a:t>
            </a:r>
            <a:r>
              <a:rPr lang="th-TH" dirty="0" smtClean="0">
                <a:latin typeface="TH SarabunPSK" pitchFamily="34" charset="-34"/>
                <a:cs typeface="TH SarabunPSK" pitchFamily="34" charset="-34"/>
              </a:rPr>
              <a:t>คะแนน</a:t>
            </a:r>
            <a:endParaRPr lang="en-US" dirty="0">
              <a:latin typeface="TH SarabunPSK" pitchFamily="34" charset="-34"/>
              <a:cs typeface="TH SarabunPSK" pitchFamily="34" charset="-34"/>
            </a:endParaRPr>
          </a:p>
          <a:p>
            <a:r>
              <a:rPr lang="en-US" dirty="0" smtClean="0">
                <a:latin typeface="TH SarabunPSK" pitchFamily="34" charset="-34"/>
                <a:cs typeface="TH SarabunPSK" pitchFamily="34" charset="-34"/>
              </a:rPr>
              <a:t>	1.2  </a:t>
            </a:r>
            <a:r>
              <a:rPr lang="th-TH" dirty="0">
                <a:latin typeface="TH SarabunPSK" pitchFamily="34" charset="-34"/>
                <a:cs typeface="TH SarabunPSK" pitchFamily="34" charset="-34"/>
              </a:rPr>
              <a:t>การศึกษาค้นคว้าเฉพาะ</a:t>
            </a:r>
            <a:r>
              <a:rPr lang="th-TH" dirty="0" smtClean="0">
                <a:latin typeface="TH SarabunPSK" pitchFamily="34" charset="-34"/>
                <a:cs typeface="TH SarabunPSK" pitchFamily="34" charset="-34"/>
              </a:rPr>
              <a:t>เรื่อง</a:t>
            </a:r>
            <a:r>
              <a:rPr lang="en-US" dirty="0" smtClean="0">
                <a:latin typeface="TH SarabunPSK" pitchFamily="34" charset="-34"/>
                <a:cs typeface="TH SarabunPSK" pitchFamily="34" charset="-34"/>
              </a:rPr>
              <a:t> (</a:t>
            </a:r>
            <a:r>
              <a:rPr lang="th-TH" dirty="0">
                <a:latin typeface="TH SarabunPSK" pitchFamily="34" charset="-34"/>
                <a:cs typeface="TH SarabunPSK" pitchFamily="34" charset="-34"/>
              </a:rPr>
              <a:t>รายงาน</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              10      </a:t>
            </a:r>
            <a:r>
              <a:rPr lang="th-TH" dirty="0" smtClean="0">
                <a:latin typeface="TH SarabunPSK" pitchFamily="34" charset="-34"/>
                <a:cs typeface="TH SarabunPSK" pitchFamily="34" charset="-34"/>
              </a:rPr>
              <a:t>คะแนน</a:t>
            </a:r>
            <a:endParaRPr lang="en-US" dirty="0">
              <a:latin typeface="TH SarabunPSK" pitchFamily="34" charset="-34"/>
              <a:cs typeface="TH SarabunPSK" pitchFamily="34" charset="-34"/>
            </a:endParaRPr>
          </a:p>
          <a:p>
            <a:r>
              <a:rPr lang="en-US" dirty="0" smtClean="0">
                <a:latin typeface="TH SarabunPSK" pitchFamily="34" charset="-34"/>
                <a:cs typeface="TH SarabunPSK" pitchFamily="34" charset="-34"/>
              </a:rPr>
              <a:t>	1.3  </a:t>
            </a:r>
            <a:r>
              <a:rPr lang="th-TH" dirty="0">
                <a:latin typeface="TH SarabunPSK" pitchFamily="34" charset="-34"/>
                <a:cs typeface="TH SarabunPSK" pitchFamily="34" charset="-34"/>
              </a:rPr>
              <a:t>การฝึกปฏิบัติการ (รายงานผลการทดลอง)</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	  15      </a:t>
            </a:r>
            <a:r>
              <a:rPr lang="th-TH" dirty="0">
                <a:latin typeface="TH SarabunPSK" pitchFamily="34" charset="-34"/>
                <a:cs typeface="TH SarabunPSK" pitchFamily="34" charset="-34"/>
              </a:rPr>
              <a:t>คะแนน</a:t>
            </a:r>
            <a:endParaRPr lang="en-US" dirty="0">
              <a:latin typeface="TH SarabunPSK" pitchFamily="34" charset="-34"/>
              <a:cs typeface="TH SarabunPSK" pitchFamily="34" charset="-34"/>
            </a:endParaRPr>
          </a:p>
          <a:p>
            <a:r>
              <a:rPr lang="en-US" dirty="0" smtClean="0">
                <a:latin typeface="TH SarabunPSK" pitchFamily="34" charset="-34"/>
                <a:cs typeface="TH SarabunPSK" pitchFamily="34" charset="-34"/>
              </a:rPr>
              <a:t>	1.4  </a:t>
            </a:r>
            <a:r>
              <a:rPr lang="th-TH" dirty="0">
                <a:latin typeface="TH SarabunPSK" pitchFamily="34" charset="-34"/>
                <a:cs typeface="TH SarabunPSK" pitchFamily="34" charset="-34"/>
              </a:rPr>
              <a:t>การสอบกลางภาคเรียน	 		 </a:t>
            </a:r>
            <a:r>
              <a:rPr lang="en-US" dirty="0" smtClean="0">
                <a:latin typeface="TH SarabunPSK" pitchFamily="34" charset="-34"/>
                <a:cs typeface="TH SarabunPSK" pitchFamily="34" charset="-34"/>
              </a:rPr>
              <a:t>	  35      </a:t>
            </a:r>
            <a:r>
              <a:rPr lang="th-TH" dirty="0" smtClean="0">
                <a:latin typeface="TH SarabunPSK" pitchFamily="34" charset="-34"/>
                <a:cs typeface="TH SarabunPSK" pitchFamily="34" charset="-34"/>
              </a:rPr>
              <a:t>คะแนน</a:t>
            </a:r>
            <a:endParaRPr lang="en-US" dirty="0" smtClean="0">
              <a:latin typeface="TH SarabunPSK" pitchFamily="34" charset="-34"/>
              <a:cs typeface="TH SarabunPSK" pitchFamily="34" charset="-34"/>
            </a:endParaRPr>
          </a:p>
          <a:p>
            <a:r>
              <a:rPr lang="en-US" b="1" dirty="0" smtClean="0">
                <a:latin typeface="TH SarabunPSK" pitchFamily="34" charset="-34"/>
                <a:cs typeface="TH SarabunPSK" pitchFamily="34" charset="-34"/>
              </a:rPr>
              <a:t>  2.  </a:t>
            </a:r>
            <a:r>
              <a:rPr lang="th-TH" b="1" dirty="0" smtClean="0">
                <a:latin typeface="TH SarabunPSK" pitchFamily="34" charset="-34"/>
                <a:cs typeface="TH SarabunPSK" pitchFamily="34" charset="-34"/>
              </a:rPr>
              <a:t>คะแนนสอบปลายภาคเรียน</a:t>
            </a:r>
            <a:r>
              <a:rPr lang="en-US" b="1" dirty="0" smtClean="0">
                <a:latin typeface="TH SarabunPSK" pitchFamily="34" charset="-34"/>
                <a:cs typeface="TH SarabunPSK" pitchFamily="34" charset="-34"/>
              </a:rPr>
              <a:t>	30 </a:t>
            </a:r>
            <a:r>
              <a:rPr lang="th-TH" b="1" dirty="0" smtClean="0">
                <a:latin typeface="TH SarabunPSK" pitchFamily="34" charset="-34"/>
                <a:cs typeface="TH SarabunPSK" pitchFamily="34" charset="-34"/>
              </a:rPr>
              <a:t>    คะแนน</a:t>
            </a:r>
          </a:p>
          <a:p>
            <a:endParaRPr lang="th-TH" b="1" dirty="0" smtClean="0">
              <a:latin typeface="TH SarabunPSK" pitchFamily="34" charset="-34"/>
              <a:cs typeface="TH SarabunPSK" pitchFamily="34" charset="-34"/>
            </a:endParaRPr>
          </a:p>
          <a:p>
            <a:r>
              <a:rPr lang="th-TH" b="1" dirty="0">
                <a:latin typeface="TH SarabunPSK" pitchFamily="34" charset="-34"/>
                <a:cs typeface="TH SarabunPSK" pitchFamily="34" charset="-34"/>
              </a:rPr>
              <a:t> </a:t>
            </a:r>
            <a:r>
              <a:rPr lang="th-TH" b="1" dirty="0" smtClean="0">
                <a:latin typeface="TH SarabunPSK" pitchFamily="34" charset="-34"/>
                <a:cs typeface="TH SarabunPSK" pitchFamily="34" charset="-34"/>
              </a:rPr>
              <a:t>                                     รวม </a:t>
            </a:r>
            <a:r>
              <a:rPr lang="en-US" b="1" dirty="0" smtClean="0">
                <a:latin typeface="TH SarabunPSK" pitchFamily="34" charset="-34"/>
                <a:cs typeface="TH SarabunPSK" pitchFamily="34" charset="-34"/>
              </a:rPr>
              <a:t>100 </a:t>
            </a:r>
            <a:r>
              <a:rPr lang="th-TH" b="1" dirty="0" smtClean="0">
                <a:latin typeface="TH SarabunPSK" pitchFamily="34" charset="-34"/>
                <a:cs typeface="TH SarabunPSK" pitchFamily="34" charset="-34"/>
              </a:rPr>
              <a:t>    คะแนน</a:t>
            </a:r>
            <a:endParaRPr lang="en-US" dirty="0">
              <a:latin typeface="TH SarabunPSK" pitchFamily="34" charset="-34"/>
              <a:cs typeface="TH SarabunPSK" pitchFamily="34" charset="-34"/>
            </a:endParaRPr>
          </a:p>
        </p:txBody>
      </p:sp>
      <p:sp>
        <p:nvSpPr>
          <p:cNvPr id="9" name="Slide Number Placeholder 8"/>
          <p:cNvSpPr>
            <a:spLocks noGrp="1"/>
          </p:cNvSpPr>
          <p:nvPr>
            <p:ph type="sldNum" sz="quarter" idx="12"/>
          </p:nvPr>
        </p:nvSpPr>
        <p:spPr/>
        <p:txBody>
          <a:bodyPr/>
          <a:lstStyle/>
          <a:p>
            <a:fld id="{D2865FEE-8CC4-48B3-8997-EB4168360413}" type="slidenum">
              <a:rPr lang="th-TH" smtClean="0"/>
              <a:t>3</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1740610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1290"/>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30</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Rectangle 3"/>
          <p:cNvSpPr/>
          <p:nvPr/>
        </p:nvSpPr>
        <p:spPr>
          <a:xfrm>
            <a:off x="2123727" y="1557354"/>
            <a:ext cx="6798656" cy="830997"/>
          </a:xfrm>
          <a:prstGeom prst="rect">
            <a:avLst/>
          </a:prstGeom>
        </p:spPr>
        <p:txBody>
          <a:bodyPr wrap="none">
            <a:spAutoFit/>
          </a:bodyPr>
          <a:lstStyle/>
          <a:p>
            <a:r>
              <a:rPr lang="th-TH" b="1" dirty="0">
                <a:latin typeface="TH SarabunPSK" pitchFamily="34" charset="-34"/>
                <a:cs typeface="TH SarabunPSK" pitchFamily="34" charset="-34"/>
              </a:rPr>
              <a:t>ศาสตราจารย์ ดร. วิชัย บุญ</a:t>
            </a:r>
            <a:r>
              <a:rPr lang="th-TH" b="1" dirty="0" smtClean="0">
                <a:latin typeface="TH SarabunPSK" pitchFamily="34" charset="-34"/>
                <a:cs typeface="TH SarabunPSK" pitchFamily="34" charset="-34"/>
              </a:rPr>
              <a:t>แสง</a:t>
            </a:r>
          </a:p>
          <a:p>
            <a:r>
              <a:rPr lang="th-TH" sz="2000" b="1" dirty="0">
                <a:latin typeface="TH SarabunPSK" pitchFamily="34" charset="-34"/>
                <a:cs typeface="TH SarabunPSK" pitchFamily="34" charset="-34"/>
              </a:rPr>
              <a:t>รางวัลนักวิจัยดีเด่นแห่งชาติ จากสำนักงานคณะกรรมการการวิจัยแห่งชาติ ประจำปี พ.ศ. 2543 </a:t>
            </a:r>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60" y="1587054"/>
            <a:ext cx="1584176" cy="207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123727" y="4005064"/>
            <a:ext cx="6755375" cy="2000548"/>
          </a:xfrm>
          <a:prstGeom prst="rect">
            <a:avLst/>
          </a:prstGeom>
        </p:spPr>
        <p:txBody>
          <a:bodyPr wrap="none">
            <a:spAutoFit/>
          </a:bodyPr>
          <a:lstStyle/>
          <a:p>
            <a:r>
              <a:rPr lang="th-TH" b="1" dirty="0">
                <a:latin typeface="TH SarabunPSK" pitchFamily="34" charset="-34"/>
                <a:cs typeface="TH SarabunPSK" pitchFamily="34" charset="-34"/>
              </a:rPr>
              <a:t>รอง</a:t>
            </a:r>
            <a:r>
              <a:rPr lang="th-TH" b="1" dirty="0" smtClean="0">
                <a:latin typeface="TH SarabunPSK" pitchFamily="34" charset="-34"/>
                <a:cs typeface="TH SarabunPSK" pitchFamily="34" charset="-34"/>
              </a:rPr>
              <a:t>ศาสตราจารย์ ดร. </a:t>
            </a:r>
            <a:r>
              <a:rPr lang="th-TH" b="1" dirty="0">
                <a:latin typeface="TH SarabunPSK" pitchFamily="34" charset="-34"/>
                <a:cs typeface="TH SarabunPSK" pitchFamily="34" charset="-34"/>
              </a:rPr>
              <a:t>วันชัย ดีเอกนาม</a:t>
            </a:r>
            <a:r>
              <a:rPr lang="th-TH" b="1" dirty="0" smtClean="0">
                <a:latin typeface="TH SarabunPSK" pitchFamily="34" charset="-34"/>
                <a:cs typeface="TH SarabunPSK" pitchFamily="34" charset="-34"/>
              </a:rPr>
              <a:t>กูล</a:t>
            </a:r>
          </a:p>
          <a:p>
            <a:r>
              <a:rPr lang="th-TH" sz="2400" b="1" dirty="0" smtClean="0">
                <a:latin typeface="TH SarabunPSK" pitchFamily="34" charset="-34"/>
                <a:cs typeface="TH SarabunPSK" pitchFamily="34" charset="-34"/>
              </a:rPr>
              <a:t>ภาควิชาเภสัชเวทและพฤกษศาสตร์ คณะเภสัชศาสตร์ จุฬาลงกรณ์มหาวิทยาลัย</a:t>
            </a:r>
          </a:p>
          <a:p>
            <a:r>
              <a:rPr lang="th-TH" sz="2400" dirty="0">
                <a:latin typeface="TH SarabunPSK" pitchFamily="34" charset="-34"/>
                <a:cs typeface="TH SarabunPSK" pitchFamily="34" charset="-34"/>
              </a:rPr>
              <a:t>งานวิจัยและความเชี่ยวชาญ</a:t>
            </a:r>
            <a:r>
              <a:rPr lang="en-US" sz="2400" dirty="0">
                <a:latin typeface="TH SarabunPSK" pitchFamily="34" charset="-34"/>
                <a:cs typeface="TH SarabunPSK" pitchFamily="34" charset="-34"/>
              </a:rPr>
              <a:t> </a:t>
            </a:r>
            <a:r>
              <a:rPr lang="en-US" sz="2400" dirty="0" smtClean="0">
                <a:latin typeface="TH SarabunPSK" pitchFamily="34" charset="-34"/>
                <a:cs typeface="TH SarabunPSK" pitchFamily="34" charset="-34"/>
              </a:rPr>
              <a:t>:</a:t>
            </a:r>
            <a:r>
              <a:rPr lang="th-TH" sz="2400" dirty="0">
                <a:latin typeface="TH SarabunPSK" pitchFamily="34" charset="-34"/>
                <a:cs typeface="TH SarabunPSK" pitchFamily="34" charset="-34"/>
              </a:rPr>
              <a:t> กลไกการ</a:t>
            </a:r>
            <a:r>
              <a:rPr lang="th-TH" sz="2400" dirty="0" smtClean="0">
                <a:latin typeface="TH SarabunPSK" pitchFamily="34" charset="-34"/>
                <a:cs typeface="TH SarabunPSK" pitchFamily="34" charset="-34"/>
              </a:rPr>
              <a:t>สังเคราะห์สารประกอบ</a:t>
            </a:r>
            <a:r>
              <a:rPr lang="th-TH" sz="2400" dirty="0">
                <a:latin typeface="TH SarabunPSK" pitchFamily="34" charset="-34"/>
                <a:cs typeface="TH SarabunPSK" pitchFamily="34" charset="-34"/>
              </a:rPr>
              <a:t>ทุติย</a:t>
            </a:r>
            <a:r>
              <a:rPr lang="th-TH" sz="2400" dirty="0" smtClean="0">
                <a:latin typeface="TH SarabunPSK" pitchFamily="34" charset="-34"/>
                <a:cs typeface="TH SarabunPSK" pitchFamily="34" charset="-34"/>
              </a:rPr>
              <a:t>ภูมิในพืช </a:t>
            </a:r>
          </a:p>
          <a:p>
            <a:r>
              <a:rPr lang="th-TH" sz="2400" dirty="0" smtClean="0">
                <a:latin typeface="TH SarabunPSK" pitchFamily="34" charset="-34"/>
                <a:cs typeface="TH SarabunPSK" pitchFamily="34" charset="-34"/>
              </a:rPr>
              <a:t>การผลิตสารประกอบทุติยภูมิด้วยวิธีเทคโนโลยีชีวภาพ </a:t>
            </a:r>
            <a:r>
              <a:rPr lang="th-TH" sz="2400" dirty="0">
                <a:latin typeface="TH SarabunPSK" pitchFamily="34" charset="-34"/>
                <a:cs typeface="TH SarabunPSK" pitchFamily="34" charset="-34"/>
              </a:rPr>
              <a:t>การพัฒนาเทคนิค</a:t>
            </a:r>
            <a:r>
              <a:rPr lang="th-TH" sz="2400" dirty="0" smtClean="0">
                <a:latin typeface="TH SarabunPSK" pitchFamily="34" charset="-34"/>
                <a:cs typeface="TH SarabunPSK" pitchFamily="34" charset="-34"/>
              </a:rPr>
              <a:t>การ</a:t>
            </a:r>
          </a:p>
          <a:p>
            <a:r>
              <a:rPr lang="th-TH" sz="2400" dirty="0" smtClean="0">
                <a:latin typeface="TH SarabunPSK" pitchFamily="34" charset="-34"/>
                <a:cs typeface="TH SarabunPSK" pitchFamily="34" charset="-34"/>
              </a:rPr>
              <a:t>วิเคราะห์</a:t>
            </a:r>
            <a:r>
              <a:rPr lang="th-TH" sz="2400" dirty="0">
                <a:latin typeface="TH SarabunPSK" pitchFamily="34" charset="-34"/>
                <a:cs typeface="TH SarabunPSK" pitchFamily="34" charset="-34"/>
              </a:rPr>
              <a:t>ปริมาณสารออกฤทธิ์ทางชีวภาพ </a:t>
            </a:r>
            <a:endParaRPr lang="th-TH" sz="2400" b="1" dirty="0">
              <a:latin typeface="TH SarabunPSK" pitchFamily="34" charset="-34"/>
              <a:cs typeface="TH SarabunPSK" pitchFamily="34" charset="-34"/>
            </a:endParaRPr>
          </a:p>
        </p:txBody>
      </p:sp>
      <p:pic>
        <p:nvPicPr>
          <p:cNvPr id="9" name="Picture 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501" t="4609" r="7560"/>
          <a:stretch/>
        </p:blipFill>
        <p:spPr bwMode="auto">
          <a:xfrm>
            <a:off x="363960" y="4005064"/>
            <a:ext cx="1656184" cy="205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23727" y="2353645"/>
            <a:ext cx="6624737" cy="1323439"/>
          </a:xfrm>
          <a:prstGeom prst="rect">
            <a:avLst/>
          </a:prstGeom>
        </p:spPr>
        <p:txBody>
          <a:bodyPr wrap="square">
            <a:spAutoFit/>
          </a:bodyPr>
          <a:lstStyle/>
          <a:p>
            <a:r>
              <a:rPr lang="th-TH" sz="2000" dirty="0" smtClean="0">
                <a:latin typeface="TH SarabunPSK" pitchFamily="34" charset="-34"/>
                <a:cs typeface="TH SarabunPSK" pitchFamily="34" charset="-34"/>
              </a:rPr>
              <a:t>งานวิจัยและความเชี่ยวชาญ</a:t>
            </a:r>
            <a:r>
              <a:rPr lang="en-US" sz="2000" dirty="0" smtClean="0">
                <a:latin typeface="TH SarabunPSK" pitchFamily="34" charset="-34"/>
                <a:cs typeface="TH SarabunPSK" pitchFamily="34" charset="-34"/>
              </a:rPr>
              <a:t> : </a:t>
            </a:r>
            <a:r>
              <a:rPr lang="th-TH" sz="2000" dirty="0" smtClean="0">
                <a:latin typeface="TH SarabunPSK" pitchFamily="34" charset="-34"/>
                <a:cs typeface="TH SarabunPSK" pitchFamily="34" charset="-34"/>
              </a:rPr>
              <a:t>การ</a:t>
            </a:r>
            <a:r>
              <a:rPr lang="th-TH" sz="2000" dirty="0">
                <a:latin typeface="TH SarabunPSK" pitchFamily="34" charset="-34"/>
                <a:cs typeface="TH SarabunPSK" pitchFamily="34" charset="-34"/>
              </a:rPr>
              <a:t>พัฒนา </a:t>
            </a:r>
            <a:r>
              <a:rPr lang="en-US" sz="2000" dirty="0">
                <a:latin typeface="TH SarabunPSK" pitchFamily="34" charset="-34"/>
                <a:cs typeface="TH SarabunPSK" pitchFamily="34" charset="-34"/>
              </a:rPr>
              <a:t>DNA probe </a:t>
            </a:r>
            <a:r>
              <a:rPr lang="th-TH" sz="2000" dirty="0">
                <a:latin typeface="TH SarabunPSK" pitchFamily="34" charset="-34"/>
                <a:cs typeface="TH SarabunPSK" pitchFamily="34" charset="-34"/>
              </a:rPr>
              <a:t>และเทคนิค </a:t>
            </a:r>
            <a:r>
              <a:rPr lang="en-US" sz="2000" dirty="0">
                <a:latin typeface="TH SarabunPSK" pitchFamily="34" charset="-34"/>
                <a:cs typeface="TH SarabunPSK" pitchFamily="34" charset="-34"/>
              </a:rPr>
              <a:t>Polymerase Chain Reaction (PCR) </a:t>
            </a:r>
            <a:r>
              <a:rPr lang="th-TH" sz="2000" dirty="0">
                <a:latin typeface="TH SarabunPSK" pitchFamily="34" charset="-34"/>
                <a:cs typeface="TH SarabunPSK" pitchFamily="34" charset="-34"/>
              </a:rPr>
              <a:t>เพื่อนำมาใช้ในการตรวจหาเชื้อมาลาเรียในคนและยุงพาหะ การนำเทคโนโลยีลายพิมพ์ดีเอ็นเอเพื่อพิสูจน์บุคคล </a:t>
            </a:r>
            <a:r>
              <a:rPr lang="th-TH" sz="2000" dirty="0" smtClean="0">
                <a:latin typeface="TH SarabunPSK" pitchFamily="34" charset="-34"/>
                <a:cs typeface="TH SarabunPSK" pitchFamily="34" charset="-34"/>
              </a:rPr>
              <a:t>การ</a:t>
            </a:r>
            <a:r>
              <a:rPr lang="th-TH" sz="2000" dirty="0">
                <a:latin typeface="TH SarabunPSK" pitchFamily="34" charset="-34"/>
                <a:cs typeface="TH SarabunPSK" pitchFamily="34" charset="-34"/>
              </a:rPr>
              <a:t>ตรวจวินิจฉัยโรคหัวเหลือง โรคตัวแดงดวงขาว และโรคกุ้งแคระในกุ้งกุลาดำ </a:t>
            </a:r>
          </a:p>
        </p:txBody>
      </p:sp>
    </p:spTree>
    <p:extLst>
      <p:ext uri="{BB962C8B-B14F-4D97-AF65-F5344CB8AC3E}">
        <p14:creationId xmlns:p14="http://schemas.microsoft.com/office/powerpoint/2010/main" val="3662145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547"/>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6">
                    <a:lumMod val="50000"/>
                  </a:schemeClr>
                </a:solidFill>
                <a:latin typeface="TH SarabunPSK" pitchFamily="34" charset="-34"/>
                <a:cs typeface="TH SarabunPSK" pitchFamily="34" charset="-34"/>
              </a:rPr>
              <a:t>1.5 </a:t>
            </a:r>
            <a:r>
              <a:rPr lang="th-TH" b="1" dirty="0" smtClean="0">
                <a:solidFill>
                  <a:schemeClr val="accent6">
                    <a:lumMod val="50000"/>
                  </a:schemeClr>
                </a:solidFill>
                <a:latin typeface="TH SarabunPSK" pitchFamily="34" charset="-34"/>
                <a:cs typeface="TH SarabunPSK" pitchFamily="34" charset="-34"/>
              </a:rPr>
              <a:t>นักชีวเคมีไทยและผลงานวิจัยระดับชาติและนานาชาติ</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31</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7" name="Rectangle 6"/>
          <p:cNvSpPr/>
          <p:nvPr/>
        </p:nvSpPr>
        <p:spPr>
          <a:xfrm>
            <a:off x="179512" y="3212976"/>
            <a:ext cx="8712968" cy="3046988"/>
          </a:xfrm>
          <a:prstGeom prst="rect">
            <a:avLst/>
          </a:prstGeom>
        </p:spPr>
        <p:txBody>
          <a:bodyPr wrap="square">
            <a:spAutoFit/>
          </a:bodyPr>
          <a:lstStyle/>
          <a:p>
            <a:r>
              <a:rPr lang="th-TH" sz="2400" b="1" dirty="0" smtClean="0">
                <a:latin typeface="TH SarabunPSK" pitchFamily="34" charset="-34"/>
                <a:cs typeface="TH SarabunPSK" pitchFamily="34" charset="-34"/>
              </a:rPr>
              <a:t>                        </a:t>
            </a:r>
          </a:p>
          <a:p>
            <a:pPr algn="thaiDist"/>
            <a:r>
              <a:rPr lang="th-TH" sz="2400" b="1"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นักวิจัย</a:t>
            </a:r>
            <a:r>
              <a:rPr lang="th-TH" sz="2400" dirty="0">
                <a:latin typeface="TH SarabunPSK" pitchFamily="34" charset="-34"/>
                <a:cs typeface="TH SarabunPSK" pitchFamily="34" charset="-34"/>
              </a:rPr>
              <a:t>จากศูนย์เชี่ยวชาญเฉพาะทางด้านอณูชีววิทยาและจีโนมกุ้ง หน่วยงานภายใต้ความร่วมมือระหว่างศูนย์พันธุวิศวกรรมและเทคโนโลยีชีวภาพแห่งชาติ (ไบโอเทค) สำนักงานพัฒนาวิทยาศาสตร์และเทคโนโลยีแห่งชาติ (สวทช.) และจุฬาลงกรณ์มหาวิทยาลัย ได้รับรางวัล นักชีวเคมีและชีววิทยาโมเลกุลดาวรุ่ง (</a:t>
            </a:r>
            <a:r>
              <a:rPr lang="en-US" sz="2400" dirty="0">
                <a:latin typeface="TH SarabunPSK" pitchFamily="34" charset="-34"/>
                <a:cs typeface="TH SarabunPSK" pitchFamily="34" charset="-34"/>
              </a:rPr>
              <a:t>Young BMB Award) </a:t>
            </a:r>
            <a:r>
              <a:rPr lang="th-TH" sz="2400" dirty="0">
                <a:latin typeface="TH SarabunPSK" pitchFamily="34" charset="-34"/>
                <a:cs typeface="TH SarabunPSK" pitchFamily="34" charset="-34"/>
              </a:rPr>
              <a:t>ประจำปี พ.ศ. 2554 จากสาขาชีวเคมีและชีววิทยาโมเลกุล สมาคมวิทยาศาสตร์แห่งประเทศไทยในพระบรมราชูปถัมภ์ จากผลงานวิจัยเรื่อง "งานวิจัยด้านชีววิทยาโมเลกุลในกุ้งและสัตว์น้ำ: การศึกษาหน้าที่และกลไกการทำงานของยีนและโปรตีน</a:t>
            </a:r>
            <a:r>
              <a:rPr lang="th-TH" sz="2400" dirty="0" smtClean="0">
                <a:latin typeface="TH SarabunPSK" pitchFamily="34" charset="-34"/>
                <a:cs typeface="TH SarabunPSK" pitchFamily="34" charset="-34"/>
              </a:rPr>
              <a:t>ที่เกี่ยวข้อง</a:t>
            </a:r>
            <a:r>
              <a:rPr lang="th-TH" sz="2400" dirty="0">
                <a:latin typeface="TH SarabunPSK" pitchFamily="34" charset="-34"/>
                <a:cs typeface="TH SarabunPSK" pitchFamily="34" charset="-34"/>
              </a:rPr>
              <a:t>กับการต้าน</a:t>
            </a:r>
            <a:r>
              <a:rPr lang="th-TH" sz="2400" dirty="0" smtClean="0">
                <a:latin typeface="TH SarabunPSK" pitchFamily="34" charset="-34"/>
                <a:cs typeface="TH SarabunPSK" pitchFamily="34" charset="-34"/>
              </a:rPr>
              <a:t>โรค“</a:t>
            </a:r>
          </a:p>
          <a:p>
            <a:pPr algn="thaiDist"/>
            <a:r>
              <a:rPr lang="th-TH" sz="2000" i="1" dirty="0" smtClean="0">
                <a:latin typeface="TH SarabunPSK" pitchFamily="34" charset="-34"/>
                <a:cs typeface="TH SarabunPSK" pitchFamily="34" charset="-34"/>
              </a:rPr>
              <a:t>ข้อมูลจาก </a:t>
            </a:r>
            <a:r>
              <a:rPr lang="en-US" sz="2000" i="1" dirty="0" smtClean="0">
                <a:latin typeface="TH SarabunPSK" pitchFamily="34" charset="-34"/>
                <a:cs typeface="TH SarabunPSK" pitchFamily="34" charset="-34"/>
              </a:rPr>
              <a:t>: </a:t>
            </a:r>
            <a:r>
              <a:rPr lang="th-TH" sz="2000" i="1" dirty="0">
                <a:latin typeface="TH SarabunPSK" pitchFamily="34" charset="-34"/>
                <a:cs typeface="TH SarabunPSK" pitchFamily="34" charset="-34"/>
              </a:rPr>
              <a:t>สำนักงานพัฒนาวิทยาศาสตร์และเทคโนโลยีแห่งชาติ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27583"/>
            <a:ext cx="1555463" cy="184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195735" y="2064444"/>
            <a:ext cx="5137945" cy="954107"/>
          </a:xfrm>
          <a:prstGeom prst="rect">
            <a:avLst/>
          </a:prstGeom>
          <a:noFill/>
        </p:spPr>
        <p:txBody>
          <a:bodyPr wrap="none" rtlCol="0">
            <a:spAutoFit/>
          </a:bodyPr>
          <a:lstStyle/>
          <a:p>
            <a:r>
              <a:rPr lang="th-TH" b="1" dirty="0">
                <a:latin typeface="TH SarabunPSK" pitchFamily="34" charset="-34"/>
                <a:cs typeface="TH SarabunPSK" pitchFamily="34" charset="-34"/>
              </a:rPr>
              <a:t>ดร. ปิติ อ่ำ</a:t>
            </a:r>
            <a:r>
              <a:rPr lang="th-TH" b="1" dirty="0" smtClean="0">
                <a:latin typeface="TH SarabunPSK" pitchFamily="34" charset="-34"/>
                <a:cs typeface="TH SarabunPSK" pitchFamily="34" charset="-34"/>
              </a:rPr>
              <a:t>พายัพ</a:t>
            </a:r>
          </a:p>
          <a:p>
            <a:r>
              <a:rPr lang="th-TH" b="1" dirty="0" smtClean="0">
                <a:latin typeface="TH SarabunPSK" pitchFamily="34" charset="-34"/>
                <a:cs typeface="TH SarabunPSK" pitchFamily="34" charset="-34"/>
              </a:rPr>
              <a:t>รางวัล</a:t>
            </a:r>
            <a:r>
              <a:rPr lang="th-TH" dirty="0"/>
              <a:t>นักชีวเคมีและชีววิทยาโมเลกุลดาว</a:t>
            </a:r>
            <a:r>
              <a:rPr lang="th-TH" dirty="0" smtClean="0"/>
              <a:t>รุ่ง ปี </a:t>
            </a:r>
            <a:r>
              <a:rPr lang="en-US" b="1" dirty="0" smtClean="0">
                <a:latin typeface="TH SarabunPSK" pitchFamily="34" charset="-34"/>
                <a:cs typeface="TH SarabunPSK" pitchFamily="34" charset="-34"/>
              </a:rPr>
              <a:t>2554</a:t>
            </a:r>
            <a:endParaRPr lang="th-TH" b="1" dirty="0">
              <a:latin typeface="TH SarabunPSK" pitchFamily="34" charset="-34"/>
              <a:cs typeface="TH SarabunPSK" pitchFamily="34" charset="-34"/>
            </a:endParaRPr>
          </a:p>
        </p:txBody>
      </p:sp>
    </p:spTree>
    <p:extLst>
      <p:ext uri="{BB962C8B-B14F-4D97-AF65-F5344CB8AC3E}">
        <p14:creationId xmlns:p14="http://schemas.microsoft.com/office/powerpoint/2010/main" val="1903438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230"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smtClean="0">
                <a:solidFill>
                  <a:schemeClr val="tx1"/>
                </a:solidFill>
                <a:latin typeface="TH SarabunPSK" pitchFamily="34" charset="-34"/>
                <a:cs typeface="TH SarabunPSK" pitchFamily="34" charset="-34"/>
              </a:rPr>
              <a:t>ใบงาน</a:t>
            </a:r>
            <a:r>
              <a:rPr lang="en-US" b="1" dirty="0" smtClean="0">
                <a:solidFill>
                  <a:schemeClr val="tx1"/>
                </a:solidFill>
                <a:latin typeface="TH SarabunPSK" pitchFamily="34" charset="-34"/>
                <a:cs typeface="TH SarabunPSK" pitchFamily="34" charset="-34"/>
              </a:rPr>
              <a:t>: </a:t>
            </a:r>
            <a:r>
              <a:rPr lang="th-TH" b="1" dirty="0" smtClean="0">
                <a:solidFill>
                  <a:schemeClr val="tx1"/>
                </a:solidFill>
                <a:latin typeface="TH SarabunPSK" pitchFamily="34" charset="-34"/>
                <a:cs typeface="TH SarabunPSK" pitchFamily="34" charset="-34"/>
              </a:rPr>
              <a:t>ศึกษาค้นคว้าเพิ่มเติม</a:t>
            </a:r>
            <a:endParaRPr lang="th-TH" b="1" dirty="0">
              <a:solidFill>
                <a:schemeClr val="tx1"/>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a:xfrm>
            <a:off x="4372662" y="1051967"/>
            <a:ext cx="457200" cy="441325"/>
          </a:xfrm>
        </p:spPr>
        <p:txBody>
          <a:bodyPr/>
          <a:lstStyle/>
          <a:p>
            <a:fld id="{D2865FEE-8CC4-48B3-8997-EB4168360413}" type="slidenum">
              <a:rPr lang="th-TH" smtClean="0"/>
              <a:t>32</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99254" y="1768168"/>
            <a:ext cx="8693226" cy="4616648"/>
          </a:xfrm>
          <a:prstGeom prst="rect">
            <a:avLst/>
          </a:prstGeom>
          <a:noFill/>
        </p:spPr>
        <p:txBody>
          <a:bodyPr wrap="square" rtlCol="0">
            <a:spAutoFit/>
          </a:bodyPr>
          <a:lstStyle/>
          <a:p>
            <a:pPr marL="514350" indent="-514350">
              <a:buAutoNum type="arabicPeriod"/>
            </a:pPr>
            <a:r>
              <a:rPr lang="th-TH" dirty="0" smtClean="0">
                <a:latin typeface="TH SarabunPSK" pitchFamily="34" charset="-34"/>
                <a:cs typeface="TH SarabunPSK" pitchFamily="34" charset="-34"/>
              </a:rPr>
              <a:t>ให้นักศึกษาสืบค้นหัวข้อวิจัยทางชีวเคมีที่ตนเองสนใจ  </a:t>
            </a:r>
            <a:r>
              <a:rPr lang="en-US" dirty="0" smtClean="0">
                <a:latin typeface="TH SarabunPSK" pitchFamily="34" charset="-34"/>
                <a:cs typeface="TH SarabunPSK" pitchFamily="34" charset="-34"/>
              </a:rPr>
              <a:t>1 </a:t>
            </a:r>
            <a:r>
              <a:rPr lang="th-TH" dirty="0" smtClean="0">
                <a:latin typeface="TH SarabunPSK" pitchFamily="34" charset="-34"/>
                <a:cs typeface="TH SarabunPSK" pitchFamily="34" charset="-34"/>
              </a:rPr>
              <a:t>เรื่อง  </a:t>
            </a:r>
          </a:p>
          <a:p>
            <a:r>
              <a:rPr lang="th-TH" dirty="0" smtClean="0">
                <a:latin typeface="TH SarabunPSK" pitchFamily="34" charset="-34"/>
                <a:cs typeface="TH SarabunPSK" pitchFamily="34" charset="-34"/>
              </a:rPr>
              <a:t>       โดยมีสาระพอสังเขปดังนี้</a:t>
            </a:r>
          </a:p>
          <a:p>
            <a:r>
              <a:rPr lang="th-TH" dirty="0">
                <a:latin typeface="TH SarabunPSK" pitchFamily="34" charset="-34"/>
                <a:cs typeface="TH SarabunPSK" pitchFamily="34" charset="-34"/>
              </a:rPr>
              <a:t>	</a:t>
            </a:r>
            <a:r>
              <a:rPr lang="en-US" dirty="0" smtClean="0">
                <a:latin typeface="TH SarabunPSK" pitchFamily="34" charset="-34"/>
                <a:cs typeface="TH SarabunPSK" pitchFamily="34" charset="-34"/>
              </a:rPr>
              <a:t>1.1 </a:t>
            </a:r>
            <a:r>
              <a:rPr lang="th-TH" b="1" dirty="0" smtClean="0">
                <a:latin typeface="TH SarabunPSK" pitchFamily="34" charset="-34"/>
                <a:cs typeface="TH SarabunPSK" pitchFamily="34" charset="-34"/>
              </a:rPr>
              <a:t>บทนำ </a:t>
            </a:r>
            <a:r>
              <a:rPr lang="th-TH" dirty="0" smtClean="0">
                <a:latin typeface="TH SarabunPSK" pitchFamily="34" charset="-34"/>
                <a:cs typeface="TH SarabunPSK" pitchFamily="34" charset="-34"/>
              </a:rPr>
              <a:t>เพื่อให้ความรู้พื้นฐานของงานวิจัย</a:t>
            </a:r>
          </a:p>
          <a:p>
            <a:r>
              <a:rPr lang="th-TH" dirty="0">
                <a:latin typeface="TH SarabunPSK" pitchFamily="34" charset="-34"/>
                <a:cs typeface="TH SarabunPSK" pitchFamily="34" charset="-34"/>
              </a:rPr>
              <a:t>	</a:t>
            </a:r>
            <a:r>
              <a:rPr lang="en-US" dirty="0" smtClean="0">
                <a:latin typeface="TH SarabunPSK" pitchFamily="34" charset="-34"/>
                <a:cs typeface="TH SarabunPSK" pitchFamily="34" charset="-34"/>
              </a:rPr>
              <a:t>1.2 </a:t>
            </a:r>
            <a:r>
              <a:rPr lang="th-TH" b="1" dirty="0" smtClean="0">
                <a:latin typeface="TH SarabunPSK" pitchFamily="34" charset="-34"/>
                <a:cs typeface="TH SarabunPSK" pitchFamily="34" charset="-34"/>
              </a:rPr>
              <a:t>เนื้อเรื่อง </a:t>
            </a:r>
            <a:r>
              <a:rPr lang="th-TH" dirty="0" smtClean="0">
                <a:latin typeface="TH SarabunPSK" pitchFamily="34" charset="-34"/>
                <a:cs typeface="TH SarabunPSK" pitchFamily="34" charset="-34"/>
              </a:rPr>
              <a:t>ได้แก่ ประวัติการเริ่มวิจัยตั้งแต่ในอดีต</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เทคนิคทางการวิจัย </a:t>
            </a:r>
          </a:p>
          <a:p>
            <a:r>
              <a:rPr lang="th-TH" dirty="0">
                <a:latin typeface="TH SarabunPSK" pitchFamily="34" charset="-34"/>
                <a:cs typeface="TH SarabunPSK" pitchFamily="34" charset="-34"/>
              </a:rPr>
              <a:t> </a:t>
            </a:r>
            <a:r>
              <a:rPr lang="th-TH" dirty="0" smtClean="0">
                <a:latin typeface="TH SarabunPSK" pitchFamily="34" charset="-34"/>
                <a:cs typeface="TH SarabunPSK" pitchFamily="34" charset="-34"/>
              </a:rPr>
              <a:t>                ปัญหาวิจัยและความรู้ที่ค้นพบใหม่</a:t>
            </a:r>
            <a:r>
              <a:rPr lang="en-US" dirty="0" smtClean="0">
                <a:latin typeface="TH SarabunPSK" pitchFamily="34" charset="-34"/>
                <a:cs typeface="TH SarabunPSK" pitchFamily="34" charset="-34"/>
              </a:rPr>
              <a:t>   </a:t>
            </a:r>
            <a:r>
              <a:rPr lang="th-TH" dirty="0">
                <a:latin typeface="TH SarabunPSK" pitchFamily="34" charset="-34"/>
                <a:cs typeface="TH SarabunPSK" pitchFamily="34" charset="-34"/>
              </a:rPr>
              <a:t>(</a:t>
            </a:r>
            <a:r>
              <a:rPr lang="th-TH" dirty="0" smtClean="0">
                <a:latin typeface="TH SarabunPSK" pitchFamily="34" charset="-34"/>
                <a:cs typeface="TH SarabunPSK" pitchFamily="34" charset="-34"/>
              </a:rPr>
              <a:t>สามารถมีหลายหัวข้อย่อยได้)</a:t>
            </a:r>
          </a:p>
          <a:p>
            <a:r>
              <a:rPr lang="th-TH" dirty="0" smtClean="0">
                <a:latin typeface="TH SarabunPSK" pitchFamily="34" charset="-34"/>
                <a:cs typeface="TH SarabunPSK" pitchFamily="34" charset="-34"/>
              </a:rPr>
              <a:t>                 (สืบค้นจากบทความในวาสารวิชาการต่างๆ ทั้งในประเทศและต่างประเทศ)</a:t>
            </a:r>
            <a:r>
              <a:rPr lang="en-US" dirty="0" smtClean="0">
                <a:latin typeface="TH SarabunPSK" pitchFamily="34" charset="-34"/>
                <a:cs typeface="TH SarabunPSK" pitchFamily="34" charset="-34"/>
              </a:rPr>
              <a:t> </a:t>
            </a:r>
          </a:p>
          <a:p>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  	</a:t>
            </a:r>
            <a:r>
              <a:rPr lang="en-US" dirty="0" smtClean="0">
                <a:latin typeface="TH SarabunPSK" pitchFamily="34" charset="-34"/>
                <a:cs typeface="TH SarabunPSK" pitchFamily="34" charset="-34"/>
              </a:rPr>
              <a:t>1.3 </a:t>
            </a:r>
            <a:r>
              <a:rPr lang="th-TH" b="1" dirty="0" smtClean="0">
                <a:latin typeface="TH SarabunPSK" pitchFamily="34" charset="-34"/>
                <a:cs typeface="TH SarabunPSK" pitchFamily="34" charset="-34"/>
              </a:rPr>
              <a:t>สรุป</a:t>
            </a:r>
            <a:r>
              <a:rPr lang="th-TH" dirty="0" smtClean="0">
                <a:latin typeface="TH SarabunPSK" pitchFamily="34" charset="-34"/>
                <a:cs typeface="TH SarabunPSK" pitchFamily="34" charset="-34"/>
              </a:rPr>
              <a:t>  ได้แก่ ผลสัมฤทธิ์ของงานวิจัยที่ประจักษ์ในปัจจุบัน</a:t>
            </a:r>
          </a:p>
          <a:p>
            <a:endParaRPr lang="th-TH" sz="1800" dirty="0">
              <a:latin typeface="TH SarabunPSK" pitchFamily="34" charset="-34"/>
              <a:cs typeface="TH SarabunPSK" pitchFamily="34" charset="-34"/>
            </a:endParaRPr>
          </a:p>
          <a:p>
            <a:r>
              <a:rPr lang="th-TH" sz="2400" b="1" dirty="0" smtClean="0">
                <a:latin typeface="TH SarabunPSK" pitchFamily="34" charset="-34"/>
                <a:cs typeface="TH SarabunPSK" pitchFamily="34" charset="-34"/>
              </a:rPr>
              <a:t>งานชิ้นนี้ต้องการฝึกให้นักศึกษา</a:t>
            </a:r>
          </a:p>
          <a:p>
            <a:r>
              <a:rPr lang="th-TH" sz="2400" b="1" dirty="0" smtClean="0">
                <a:latin typeface="TH SarabunPSK" pitchFamily="34" charset="-34"/>
                <a:cs typeface="TH SarabunPSK" pitchFamily="34" charset="-34"/>
              </a:rPr>
              <a:t>รู้จักการสืบค้น  อ่านบทความ(ภาษาอังกฤษ)  การเรียบเรียงประโยคในงานเขียน และการอ้างอิงผลงานวิชาการที่ถูกต้อง   </a:t>
            </a:r>
            <a:r>
              <a:rPr lang="th-TH" sz="2400" b="1" dirty="0" smtClean="0">
                <a:solidFill>
                  <a:srgbClr val="FF0000"/>
                </a:solidFill>
                <a:latin typeface="TH SarabunPSK" pitchFamily="34" charset="-34"/>
                <a:cs typeface="TH SarabunPSK" pitchFamily="34" charset="-34"/>
              </a:rPr>
              <a:t>กำหนดส่งก่อนวันสอบปลายภาค  </a:t>
            </a:r>
            <a:r>
              <a:rPr lang="en-US" sz="2400" b="1" dirty="0">
                <a:solidFill>
                  <a:srgbClr val="FF0000"/>
                </a:solidFill>
                <a:latin typeface="TH SarabunPSK" pitchFamily="34" charset="-34"/>
                <a:cs typeface="TH SarabunPSK" pitchFamily="34" charset="-34"/>
              </a:rPr>
              <a:t>(</a:t>
            </a:r>
            <a:r>
              <a:rPr lang="en-US" sz="2400" b="1" dirty="0" smtClean="0">
                <a:solidFill>
                  <a:srgbClr val="FF0000"/>
                </a:solidFill>
                <a:latin typeface="TH SarabunPSK" pitchFamily="34" charset="-34"/>
                <a:cs typeface="TH SarabunPSK" pitchFamily="34" charset="-34"/>
              </a:rPr>
              <a:t>10 </a:t>
            </a:r>
            <a:r>
              <a:rPr lang="th-TH" sz="2400" b="1" dirty="0" smtClean="0">
                <a:solidFill>
                  <a:srgbClr val="FF0000"/>
                </a:solidFill>
                <a:latin typeface="TH SarabunPSK" pitchFamily="34" charset="-34"/>
                <a:cs typeface="TH SarabunPSK" pitchFamily="34" charset="-34"/>
              </a:rPr>
              <a:t>คะแนน</a:t>
            </a:r>
            <a:r>
              <a:rPr lang="th-TH" sz="2400" b="1" dirty="0">
                <a:solidFill>
                  <a:srgbClr val="FF0000"/>
                </a:solidFill>
                <a:latin typeface="TH SarabunPSK" pitchFamily="34" charset="-34"/>
                <a:cs typeface="TH SarabunPSK" pitchFamily="34" charset="-34"/>
              </a:rPr>
              <a:t>)</a:t>
            </a:r>
          </a:p>
        </p:txBody>
      </p:sp>
    </p:spTree>
    <p:extLst>
      <p:ext uri="{BB962C8B-B14F-4D97-AF65-F5344CB8AC3E}">
        <p14:creationId xmlns:p14="http://schemas.microsoft.com/office/powerpoint/2010/main" val="1853590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7830"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33</a:t>
            </a:fld>
            <a:endParaRPr lang="th-TH"/>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340" y="1935156"/>
            <a:ext cx="2143453" cy="274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3159" t="13880" r="18679"/>
          <a:stretch/>
        </p:blipFill>
        <p:spPr bwMode="auto">
          <a:xfrm>
            <a:off x="4510178" y="1942672"/>
            <a:ext cx="2172706" cy="274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768" y="1942673"/>
            <a:ext cx="2069210" cy="2745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48603" y="324277"/>
            <a:ext cx="2454518" cy="646331"/>
          </a:xfrm>
          <a:prstGeom prst="rect">
            <a:avLst/>
          </a:prstGeom>
          <a:noFill/>
        </p:spPr>
        <p:txBody>
          <a:bodyPr wrap="none" rtlCol="0">
            <a:spAutoFit/>
          </a:bodyPr>
          <a:lstStyle/>
          <a:p>
            <a:r>
              <a:rPr lang="th-TH" sz="3600" b="1" dirty="0" smtClean="0">
                <a:latin typeface="TH SarabunPSK" pitchFamily="34" charset="-34"/>
                <a:cs typeface="TH SarabunPSK" pitchFamily="34" charset="-34"/>
              </a:rPr>
              <a:t>ตำราอ่านประกอบ</a:t>
            </a:r>
            <a:endParaRPr lang="th-TH" sz="3600" b="1" dirty="0">
              <a:latin typeface="TH SarabunPSK" pitchFamily="34" charset="-34"/>
              <a:cs typeface="TH SarabunPSK" pitchFamily="34" charset="-34"/>
            </a:endParaRPr>
          </a:p>
        </p:txBody>
      </p:sp>
      <p:pic>
        <p:nvPicPr>
          <p:cNvPr id="1741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120" y="1942673"/>
            <a:ext cx="2061580" cy="273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60384" y="5079120"/>
            <a:ext cx="6840760" cy="1261884"/>
          </a:xfrm>
          <a:prstGeom prst="rect">
            <a:avLst/>
          </a:prstGeom>
        </p:spPr>
        <p:txBody>
          <a:bodyPr wrap="square">
            <a:spAutoFit/>
          </a:bodyPr>
          <a:lstStyle/>
          <a:p>
            <a:r>
              <a:rPr lang="en-US" sz="2400" b="1" dirty="0" smtClean="0">
                <a:latin typeface="TH SarabunPSK" pitchFamily="34" charset="-34"/>
                <a:cs typeface="TH SarabunPSK" pitchFamily="34" charset="-34"/>
              </a:rPr>
              <a:t>Website </a:t>
            </a:r>
            <a:r>
              <a:rPr lang="th-TH" sz="2400" b="1" dirty="0" smtClean="0">
                <a:latin typeface="TH SarabunPSK" pitchFamily="34" charset="-34"/>
                <a:cs typeface="TH SarabunPSK" pitchFamily="34" charset="-34"/>
              </a:rPr>
              <a:t>ที่สามารถใช้สืบค้นบทความวิชาการเพิ่มเติม</a:t>
            </a:r>
            <a:endParaRPr lang="en-US" sz="2400" b="1" dirty="0" smtClean="0">
              <a:latin typeface="TH SarabunPSK" pitchFamily="34" charset="-34"/>
              <a:cs typeface="TH SarabunPSK" pitchFamily="34" charset="-34"/>
            </a:endParaRPr>
          </a:p>
          <a:p>
            <a:r>
              <a:rPr lang="en-US" sz="2400" b="1" dirty="0">
                <a:latin typeface="TH SarabunPSK" pitchFamily="34" charset="-34"/>
                <a:cs typeface="TH SarabunPSK" pitchFamily="34" charset="-34"/>
              </a:rPr>
              <a:t>The National Center for </a:t>
            </a:r>
            <a:r>
              <a:rPr lang="en-US" sz="2400" b="1" dirty="0" smtClean="0">
                <a:latin typeface="TH SarabunPSK" pitchFamily="34" charset="-34"/>
                <a:cs typeface="TH SarabunPSK" pitchFamily="34" charset="-34"/>
              </a:rPr>
              <a:t>Biotechnology Information (NCBI)    </a:t>
            </a:r>
            <a:r>
              <a:rPr lang="en-US" b="1" dirty="0" smtClean="0">
                <a:latin typeface="TH SarabunPSK" pitchFamily="34" charset="-34"/>
                <a:cs typeface="TH SarabunPSK" pitchFamily="34" charset="-34"/>
              </a:rPr>
              <a:t>http</a:t>
            </a:r>
            <a:r>
              <a:rPr lang="en-US" b="1" dirty="0">
                <a:latin typeface="TH SarabunPSK" pitchFamily="34" charset="-34"/>
                <a:cs typeface="TH SarabunPSK" pitchFamily="34" charset="-34"/>
              </a:rPr>
              <a:t>://www.ncbi.nlm.nih.gov/</a:t>
            </a:r>
            <a:endParaRPr lang="th-TH" b="1" dirty="0">
              <a:latin typeface="TH SarabunPSK" pitchFamily="34" charset="-34"/>
              <a:cs typeface="TH SarabunPSK" pitchFamily="34" charset="-34"/>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5100794"/>
            <a:ext cx="965887" cy="119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3155891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843"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4000" b="1" dirty="0" smtClean="0">
                <a:solidFill>
                  <a:schemeClr val="tx1">
                    <a:lumMod val="95000"/>
                    <a:lumOff val="5000"/>
                  </a:schemeClr>
                </a:solidFill>
                <a:latin typeface="TH SarabunPSK" pitchFamily="34" charset="-34"/>
                <a:cs typeface="TH SarabunPSK" pitchFamily="34" charset="-34"/>
              </a:rPr>
              <a:t>เอกสารอ้างอิง</a:t>
            </a:r>
            <a:endParaRPr lang="th-TH" sz="4000" b="1" dirty="0">
              <a:solidFill>
                <a:schemeClr val="tx1">
                  <a:lumMod val="95000"/>
                  <a:lumOff val="5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34</a:t>
            </a:fld>
            <a:endParaRPr lang="th-TH"/>
          </a:p>
        </p:txBody>
      </p:sp>
      <p:sp>
        <p:nvSpPr>
          <p:cNvPr id="4" name="Content Placeholder 3"/>
          <p:cNvSpPr>
            <a:spLocks noGrp="1"/>
          </p:cNvSpPr>
          <p:nvPr>
            <p:ph sz="quarter" idx="1"/>
          </p:nvPr>
        </p:nvSpPr>
        <p:spPr/>
        <p:txBody>
          <a:bodyPr>
            <a:normAutofit/>
          </a:bodyPr>
          <a:lstStyle/>
          <a:p>
            <a:r>
              <a:rPr lang="en-US" dirty="0">
                <a:latin typeface="TH SarabunPSK" pitchFamily="34" charset="-34"/>
                <a:cs typeface="TH SarabunPSK" pitchFamily="34" charset="-34"/>
              </a:rPr>
              <a:t>Jeremy M Berg, John L </a:t>
            </a:r>
            <a:r>
              <a:rPr lang="en-US" dirty="0" err="1">
                <a:latin typeface="TH SarabunPSK" pitchFamily="34" charset="-34"/>
                <a:cs typeface="TH SarabunPSK" pitchFamily="34" charset="-34"/>
              </a:rPr>
              <a:t>Tymoczko</a:t>
            </a:r>
            <a:r>
              <a:rPr lang="en-US" dirty="0">
                <a:latin typeface="TH SarabunPSK" pitchFamily="34" charset="-34"/>
                <a:cs typeface="TH SarabunPSK" pitchFamily="34" charset="-34"/>
              </a:rPr>
              <a:t>, and </a:t>
            </a:r>
            <a:r>
              <a:rPr lang="en-US" dirty="0" err="1">
                <a:latin typeface="TH SarabunPSK" pitchFamily="34" charset="-34"/>
                <a:cs typeface="TH SarabunPSK" pitchFamily="34" charset="-34"/>
              </a:rPr>
              <a:t>Lubert</a:t>
            </a:r>
            <a:r>
              <a:rPr lang="en-US" dirty="0">
                <a:latin typeface="TH SarabunPSK" pitchFamily="34" charset="-34"/>
                <a:cs typeface="TH SarabunPSK" pitchFamily="34" charset="-34"/>
              </a:rPr>
              <a:t> </a:t>
            </a:r>
            <a:r>
              <a:rPr lang="en-US" dirty="0" err="1" smtClean="0">
                <a:latin typeface="TH SarabunPSK" pitchFamily="34" charset="-34"/>
                <a:cs typeface="TH SarabunPSK" pitchFamily="34" charset="-34"/>
              </a:rPr>
              <a:t>Stryer</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2002).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5</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a:t>
            </a:r>
            <a:r>
              <a:rPr lang="en-US" dirty="0" smtClean="0">
                <a:latin typeface="TH SarabunPSK" pitchFamily="34" charset="-34"/>
                <a:cs typeface="TH SarabunPSK" pitchFamily="34" charset="-34"/>
              </a:rPr>
              <a:t>W. H. Freeman.</a:t>
            </a:r>
          </a:p>
          <a:p>
            <a:r>
              <a:rPr lang="nl-NL" dirty="0" smtClean="0">
                <a:latin typeface="TH SarabunPSK" pitchFamily="34" charset="-34"/>
                <a:cs typeface="TH SarabunPSK" pitchFamily="34" charset="-34"/>
              </a:rPr>
              <a:t>Donald </a:t>
            </a:r>
            <a:r>
              <a:rPr lang="nl-NL" dirty="0">
                <a:latin typeface="TH SarabunPSK" pitchFamily="34" charset="-34"/>
                <a:cs typeface="TH SarabunPSK" pitchFamily="34" charset="-34"/>
              </a:rPr>
              <a:t>Voet, Judith G. </a:t>
            </a:r>
            <a:r>
              <a:rPr lang="nl-NL" dirty="0" smtClean="0">
                <a:latin typeface="TH SarabunPSK" pitchFamily="34" charset="-34"/>
                <a:cs typeface="TH SarabunPSK" pitchFamily="34" charset="-34"/>
              </a:rPr>
              <a:t>Voet.,</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a:t>
            </a:r>
            <a:r>
              <a:rPr lang="en-US" dirty="0" smtClean="0">
                <a:latin typeface="TH SarabunPSK" pitchFamily="34" charset="-34"/>
                <a:cs typeface="TH SarabunPSK" pitchFamily="34" charset="-34"/>
              </a:rPr>
              <a:t>2011). </a:t>
            </a:r>
            <a:r>
              <a:rPr lang="en-US" b="1" dirty="0" smtClean="0">
                <a:latin typeface="TH SarabunPSK" pitchFamily="34" charset="-34"/>
                <a:cs typeface="TH SarabunPSK" pitchFamily="34" charset="-34"/>
              </a:rPr>
              <a:t>Biochemistry</a:t>
            </a:r>
            <a:r>
              <a:rPr lang="en-US" dirty="0" smtClean="0">
                <a:latin typeface="TH SarabunPSK" pitchFamily="34" charset="-34"/>
                <a:cs typeface="TH SarabunPSK" pitchFamily="34" charset="-34"/>
              </a:rPr>
              <a:t>, 4</a:t>
            </a:r>
            <a:r>
              <a:rPr lang="en-US" baseline="30000" dirty="0" smtClean="0">
                <a:latin typeface="TH SarabunPSK" pitchFamily="34" charset="-34"/>
                <a:cs typeface="TH SarabunPSK" pitchFamily="34" charset="-34"/>
              </a:rPr>
              <a:t>th</a:t>
            </a:r>
            <a:r>
              <a:rPr lang="en-US" dirty="0" smtClean="0">
                <a:latin typeface="TH SarabunPSK" pitchFamily="34" charset="-34"/>
                <a:cs typeface="TH SarabunPSK" pitchFamily="34" charset="-34"/>
              </a:rPr>
              <a:t> edition, </a:t>
            </a:r>
            <a:r>
              <a:rPr lang="en-US" dirty="0">
                <a:latin typeface="TH SarabunPSK" pitchFamily="34" charset="-34"/>
                <a:cs typeface="TH SarabunPSK" pitchFamily="34" charset="-34"/>
              </a:rPr>
              <a:t>John Wiley &amp; </a:t>
            </a:r>
            <a:r>
              <a:rPr lang="en-US" dirty="0" smtClean="0">
                <a:latin typeface="TH SarabunPSK" pitchFamily="34" charset="-34"/>
                <a:cs typeface="TH SarabunPSK" pitchFamily="34" charset="-34"/>
              </a:rPr>
              <a:t>Sons.</a:t>
            </a:r>
          </a:p>
          <a:p>
            <a:r>
              <a:rPr lang="en-US" dirty="0">
                <a:latin typeface="TH SarabunPSK" pitchFamily="34" charset="-34"/>
                <a:cs typeface="TH SarabunPSK" pitchFamily="34" charset="-34"/>
              </a:rPr>
              <a:t>Mary K. Campbell and Shawn O. Farrell., (2011).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7</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Thomson-Brooks/Cole.</a:t>
            </a:r>
          </a:p>
          <a:p>
            <a:r>
              <a:rPr lang="en-US" dirty="0" smtClean="0">
                <a:latin typeface="TH SarabunPSK" pitchFamily="34" charset="-34"/>
                <a:cs typeface="TH SarabunPSK" pitchFamily="34" charset="-34"/>
              </a:rPr>
              <a:t>David </a:t>
            </a:r>
            <a:r>
              <a:rPr lang="en-US" dirty="0">
                <a:latin typeface="TH SarabunPSK" pitchFamily="34" charset="-34"/>
                <a:cs typeface="TH SarabunPSK" pitchFamily="34" charset="-34"/>
              </a:rPr>
              <a:t>L. Nelson, Michael M. </a:t>
            </a:r>
            <a:r>
              <a:rPr lang="en-US" dirty="0" smtClean="0">
                <a:latin typeface="TH SarabunPSK" pitchFamily="34" charset="-34"/>
                <a:cs typeface="TH SarabunPSK" pitchFamily="34" charset="-34"/>
              </a:rPr>
              <a:t>Cox.,(</a:t>
            </a:r>
            <a:r>
              <a:rPr lang="en-US" dirty="0">
                <a:latin typeface="TH SarabunPSK" pitchFamily="34" charset="-34"/>
                <a:cs typeface="TH SarabunPSK" pitchFamily="34" charset="-34"/>
              </a:rPr>
              <a:t>2012). </a:t>
            </a:r>
            <a:r>
              <a:rPr lang="en-US" b="1" dirty="0" err="1">
                <a:latin typeface="TH SarabunPSK" pitchFamily="34" charset="-34"/>
                <a:cs typeface="TH SarabunPSK" pitchFamily="34" charset="-34"/>
              </a:rPr>
              <a:t>Lehninger</a:t>
            </a:r>
            <a:r>
              <a:rPr lang="en-US" b="1" dirty="0">
                <a:latin typeface="TH SarabunPSK" pitchFamily="34" charset="-34"/>
                <a:cs typeface="TH SarabunPSK" pitchFamily="34" charset="-34"/>
              </a:rPr>
              <a:t> Principles of Biochemistry</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6</a:t>
            </a:r>
            <a:r>
              <a:rPr lang="en-US" baseline="30000" dirty="0" smtClean="0">
                <a:latin typeface="TH SarabunPSK" pitchFamily="34" charset="-34"/>
                <a:cs typeface="TH SarabunPSK" pitchFamily="34" charset="-34"/>
              </a:rPr>
              <a:t>th </a:t>
            </a:r>
            <a:r>
              <a:rPr lang="en-US" dirty="0" smtClean="0">
                <a:latin typeface="TH SarabunPSK" pitchFamily="34" charset="-34"/>
                <a:cs typeface="TH SarabunPSK" pitchFamily="34" charset="-34"/>
              </a:rPr>
              <a:t>edition, W</a:t>
            </a:r>
            <a:r>
              <a:rPr lang="en-US" dirty="0">
                <a:latin typeface="TH SarabunPSK" pitchFamily="34" charset="-34"/>
                <a:cs typeface="TH SarabunPSK" pitchFamily="34" charset="-34"/>
              </a:rPr>
              <a:t>. H. </a:t>
            </a:r>
            <a:r>
              <a:rPr lang="en-US" dirty="0" smtClean="0">
                <a:latin typeface="TH SarabunPSK" pitchFamily="34" charset="-34"/>
                <a:cs typeface="TH SarabunPSK" pitchFamily="34" charset="-34"/>
              </a:rPr>
              <a:t>Freeman.</a:t>
            </a:r>
          </a:p>
          <a:p>
            <a:r>
              <a:rPr lang="en-US" dirty="0" smtClean="0">
                <a:latin typeface="TH SarabunPSK" pitchFamily="34" charset="-34"/>
                <a:cs typeface="TH SarabunPSK" pitchFamily="34" charset="-34"/>
              </a:rPr>
              <a:t>Wikipedia</a:t>
            </a:r>
            <a:r>
              <a:rPr lang="en-US" dirty="0">
                <a:latin typeface="TH SarabunPSK" pitchFamily="34" charset="-34"/>
                <a:cs typeface="TH SarabunPSK" pitchFamily="34" charset="-34"/>
              </a:rPr>
              <a:t>, the free encyclopedia</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743527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9"/>
          <p:cNvSpPr>
            <a:spLocks noGrp="1"/>
          </p:cNvSpPr>
          <p:nvPr>
            <p:ph type="ftr" sz="quarter" idx="11"/>
          </p:nvPr>
        </p:nvSpPr>
        <p:spPr>
          <a:xfrm>
            <a:off x="3679860" y="64070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84930" y="185284"/>
            <a:ext cx="1080120"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55576" y="1708747"/>
            <a:ext cx="3642594" cy="300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6">
            <a:clrChange>
              <a:clrFrom>
                <a:srgbClr val="203703"/>
              </a:clrFrom>
              <a:clrTo>
                <a:srgbClr val="203703">
                  <a:alpha val="0"/>
                </a:srgbClr>
              </a:clrTo>
            </a:clrChang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298716" y="1708747"/>
            <a:ext cx="3563416" cy="3008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013445" y="4552502"/>
            <a:ext cx="143480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r="394"/>
          <a:stretch/>
        </p:blipFill>
        <p:spPr bwMode="auto">
          <a:xfrm>
            <a:off x="5415238" y="4738560"/>
            <a:ext cx="1795628" cy="143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0949" y="4742371"/>
            <a:ext cx="1798645" cy="142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3" name="Picture 13"/>
          <p:cNvPicPr>
            <a:picLocks noChangeAspect="1" noChangeArrowheads="1"/>
          </p:cNvPicPr>
          <p:nvPr/>
        </p:nvPicPr>
        <p:blipFill rotWithShape="1">
          <a:blip r:embed="rId11">
            <a:extLst>
              <a:ext uri="{28A0092B-C50C-407E-A947-70E740481C1C}">
                <a14:useLocalDpi xmlns:a14="http://schemas.microsoft.com/office/drawing/2010/main" val="0"/>
              </a:ext>
            </a:extLst>
          </a:blip>
          <a:srcRect r="12383"/>
          <a:stretch/>
        </p:blipFill>
        <p:spPr bwMode="auto">
          <a:xfrm>
            <a:off x="7208446" y="4743790"/>
            <a:ext cx="1756604" cy="142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5"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512" y="4735213"/>
            <a:ext cx="1656184" cy="143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6058790"/>
            <a:ext cx="8640960" cy="369332"/>
          </a:xfrm>
          <a:prstGeom prst="rect">
            <a:avLst/>
          </a:prstGeom>
          <a:noFill/>
        </p:spPr>
        <p:txBody>
          <a:bodyPr wrap="square" rtlCol="0">
            <a:spAutoFit/>
          </a:bodyPr>
          <a:lstStyle/>
          <a:p>
            <a:r>
              <a:rPr lang="en-US" sz="1800" b="1" dirty="0" smtClean="0">
                <a:latin typeface="TH SarabunPSK" pitchFamily="34" charset="-34"/>
                <a:cs typeface="TH SarabunPSK" pitchFamily="34" charset="-34"/>
              </a:rPr>
              <a:t>Red blood cell                Bacteria cell	      Pollen		   Sperm 		 Cyanobacteria</a:t>
            </a:r>
            <a:endParaRPr lang="th-TH" sz="1800" b="1" dirty="0">
              <a:latin typeface="TH SarabunPSK" pitchFamily="34" charset="-34"/>
              <a:cs typeface="TH SarabunPSK" pitchFamily="34" charset="-34"/>
            </a:endParaRPr>
          </a:p>
        </p:txBody>
      </p:sp>
      <p:sp>
        <p:nvSpPr>
          <p:cNvPr id="4" name="Rectangle 3"/>
          <p:cNvSpPr/>
          <p:nvPr/>
        </p:nvSpPr>
        <p:spPr>
          <a:xfrm>
            <a:off x="1894040" y="655728"/>
            <a:ext cx="5816250" cy="584775"/>
          </a:xfrm>
          <a:prstGeom prst="rect">
            <a:avLst/>
          </a:prstGeom>
          <a:solidFill>
            <a:schemeClr val="bg1"/>
          </a:solidFill>
        </p:spPr>
        <p:txBody>
          <a:bodyPr wrap="square">
            <a:spAutoFit/>
          </a:bodyPr>
          <a:lstStyle/>
          <a:p>
            <a:r>
              <a:rPr lang="en-US" sz="32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Cell and the </a:t>
            </a:r>
            <a:r>
              <a:rPr lang="en-US" sz="32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Fundamental Unit of Life </a:t>
            </a:r>
            <a:endParaRPr lang="th-TH" sz="32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2" name="Title 1"/>
          <p:cNvSpPr>
            <a:spLocks noGrp="1"/>
          </p:cNvSpPr>
          <p:nvPr>
            <p:ph type="title"/>
          </p:nvPr>
        </p:nvSpPr>
        <p:spPr>
          <a:xfrm>
            <a:off x="301752" y="103905"/>
            <a:ext cx="8534400" cy="758952"/>
          </a:xfrm>
        </p:spPr>
        <p:txBody>
          <a:bodyPr>
            <a:normAutofit fontScale="90000"/>
          </a:bodyPr>
          <a:lstStyle/>
          <a:p>
            <a:pPr algn="l">
              <a:tabLst>
                <a:tab pos="1973263" algn="l"/>
              </a:tabLst>
            </a:pPr>
            <a:r>
              <a:rPr lang="th-TH" sz="44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บทที่ </a:t>
            </a:r>
            <a:r>
              <a:rPr lang="en-US" sz="44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2</a:t>
            </a:r>
            <a:r>
              <a:rPr lang="th-TH"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r>
              <a:rPr lang="en-US" sz="44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en-US" sz="4400" b="1" dirty="0">
                <a:solidFill>
                  <a:schemeClr val="accent6">
                    <a:lumMod val="50000"/>
                  </a:schemeClr>
                </a:solidFill>
                <a:latin typeface="TH SarabunPSK" pitchFamily="34" charset="-34"/>
                <a:cs typeface="TH SarabunPSK" pitchFamily="34" charset="-34"/>
              </a:rPr>
              <a:t> </a:t>
            </a:r>
            <a:r>
              <a:rPr lang="th-TH" sz="4400" b="1" dirty="0">
                <a:solidFill>
                  <a:schemeClr val="accent6">
                    <a:lumMod val="50000"/>
                  </a:schemeClr>
                </a:solidFill>
                <a:latin typeface="TH SarabunPSK" pitchFamily="34" charset="-34"/>
                <a:cs typeface="TH SarabunPSK" pitchFamily="34" charset="-34"/>
              </a:rPr>
              <a:t>เซลล์และองค์ประกอบพื้นฐานของสิ่งมีชีวิต </a:t>
            </a:r>
            <a:r>
              <a:rPr lang="th-TH" sz="4400" b="1" dirty="0" smtClean="0">
                <a:solidFill>
                  <a:schemeClr val="accent6">
                    <a:lumMod val="50000"/>
                  </a:schemeClr>
                </a:solidFill>
                <a:latin typeface="TH SarabunPSK" pitchFamily="34" charset="-34"/>
                <a:cs typeface="TH SarabunPSK" pitchFamily="34" charset="-34"/>
              </a:rPr>
              <a:t> </a:t>
            </a:r>
            <a:endParaRPr lang="th-TH" sz="4000" dirty="0"/>
          </a:p>
        </p:txBody>
      </p:sp>
    </p:spTree>
    <p:extLst>
      <p:ext uri="{BB962C8B-B14F-4D97-AF65-F5344CB8AC3E}">
        <p14:creationId xmlns:p14="http://schemas.microsoft.com/office/powerpoint/2010/main" val="1903438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482"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3600" b="1" dirty="0">
                <a:solidFill>
                  <a:schemeClr val="accent6">
                    <a:lumMod val="50000"/>
                  </a:schemeClr>
                </a:solidFill>
                <a:latin typeface="TH SarabunPSK" pitchFamily="34" charset="-34"/>
                <a:cs typeface="TH SarabunPSK" pitchFamily="34" charset="-34"/>
              </a:rPr>
              <a:t>2.1 กำเนิด</a:t>
            </a:r>
            <a:r>
              <a:rPr lang="th-TH" sz="3600" b="1" dirty="0" smtClean="0">
                <a:solidFill>
                  <a:schemeClr val="accent6">
                    <a:lumMod val="50000"/>
                  </a:schemeClr>
                </a:solidFill>
                <a:latin typeface="TH SarabunPSK" pitchFamily="34" charset="-34"/>
                <a:cs typeface="TH SarabunPSK" pitchFamily="34" charset="-34"/>
              </a:rPr>
              <a:t>ของชีวโมเลกุล </a:t>
            </a:r>
            <a:r>
              <a:rPr lang="en-US" sz="3600" b="1" dirty="0" smtClean="0">
                <a:solidFill>
                  <a:schemeClr val="accent6">
                    <a:lumMod val="50000"/>
                  </a:schemeClr>
                </a:solidFill>
                <a:latin typeface="TH SarabunPSK" pitchFamily="34" charset="-34"/>
                <a:cs typeface="TH SarabunPSK" pitchFamily="34" charset="-34"/>
              </a:rPr>
              <a:t>(Origin </a:t>
            </a:r>
            <a:r>
              <a:rPr lang="en-US" sz="3600" b="1" dirty="0">
                <a:solidFill>
                  <a:schemeClr val="accent6">
                    <a:lumMod val="50000"/>
                  </a:schemeClr>
                </a:solidFill>
                <a:latin typeface="TH SarabunPSK" pitchFamily="34" charset="-34"/>
                <a:cs typeface="TH SarabunPSK" pitchFamily="34" charset="-34"/>
              </a:rPr>
              <a:t>of </a:t>
            </a:r>
            <a:r>
              <a:rPr lang="en-US" sz="3600" b="1" dirty="0" smtClean="0">
                <a:solidFill>
                  <a:schemeClr val="accent6">
                    <a:lumMod val="50000"/>
                  </a:schemeClr>
                </a:solidFill>
                <a:latin typeface="TH SarabunPSK" pitchFamily="34" charset="-34"/>
                <a:cs typeface="TH SarabunPSK" pitchFamily="34" charset="-34"/>
              </a:rPr>
              <a:t>Biomolecules)</a:t>
            </a:r>
            <a:endParaRPr lang="th-TH" sz="3600"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36</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Rectangle 3"/>
          <p:cNvSpPr/>
          <p:nvPr/>
        </p:nvSpPr>
        <p:spPr>
          <a:xfrm>
            <a:off x="289582" y="1557721"/>
            <a:ext cx="8674906" cy="523220"/>
          </a:xfrm>
          <a:prstGeom prst="rect">
            <a:avLst/>
          </a:prstGeom>
        </p:spPr>
        <p:txBody>
          <a:bodyPr wrap="square">
            <a:spAutoFit/>
          </a:bodyPr>
          <a:lstStyle/>
          <a:p>
            <a:r>
              <a:rPr lang="th-TH" b="1" dirty="0" smtClean="0">
                <a:latin typeface="TH SarabunPSK" pitchFamily="34" charset="-34"/>
                <a:cs typeface="TH SarabunPSK" pitchFamily="34" charset="-34"/>
              </a:rPr>
              <a:t>สมมติฐานของ โอพาริน</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ฮอลเดน  </a:t>
            </a:r>
            <a:r>
              <a:rPr lang="en-US" b="1" dirty="0">
                <a:latin typeface="TH SarabunPSK" pitchFamily="34" charset="-34"/>
                <a:cs typeface="TH SarabunPSK" pitchFamily="34" charset="-34"/>
              </a:rPr>
              <a:t>(</a:t>
            </a:r>
            <a:r>
              <a:rPr lang="en-US" b="1" dirty="0" smtClean="0">
                <a:latin typeface="TH SarabunPSK" pitchFamily="34" charset="-34"/>
                <a:cs typeface="TH SarabunPSK" pitchFamily="34" charset="-34"/>
              </a:rPr>
              <a:t>The </a:t>
            </a:r>
            <a:r>
              <a:rPr lang="en-US" b="1" dirty="0" err="1">
                <a:latin typeface="TH SarabunPSK" pitchFamily="34" charset="-34"/>
                <a:cs typeface="TH SarabunPSK" pitchFamily="34" charset="-34"/>
              </a:rPr>
              <a:t>Oparin</a:t>
            </a:r>
            <a:r>
              <a:rPr lang="en-US" b="1" dirty="0">
                <a:latin typeface="TH SarabunPSK" pitchFamily="34" charset="-34"/>
                <a:cs typeface="TH SarabunPSK" pitchFamily="34" charset="-34"/>
              </a:rPr>
              <a:t>-Haldane </a:t>
            </a:r>
            <a:r>
              <a:rPr lang="en-US" b="1" dirty="0" smtClean="0">
                <a:latin typeface="TH SarabunPSK" pitchFamily="34" charset="-34"/>
                <a:cs typeface="TH SarabunPSK" pitchFamily="34" charset="-34"/>
              </a:rPr>
              <a:t>Hypothesis) </a:t>
            </a:r>
            <a:endParaRPr lang="th-TH" b="1" dirty="0">
              <a:latin typeface="TH SarabunPSK" pitchFamily="34" charset="-34"/>
              <a:cs typeface="TH SarabunPSK" pitchFamily="34" charset="-34"/>
            </a:endParaRPr>
          </a:p>
        </p:txBody>
      </p:sp>
      <p:sp>
        <p:nvSpPr>
          <p:cNvPr id="5" name="TextBox 4"/>
          <p:cNvSpPr txBox="1"/>
          <p:nvPr/>
        </p:nvSpPr>
        <p:spPr>
          <a:xfrm>
            <a:off x="251230" y="2274838"/>
            <a:ext cx="8670567" cy="3785652"/>
          </a:xfrm>
          <a:prstGeom prst="rect">
            <a:avLst/>
          </a:prstGeom>
          <a:noFill/>
        </p:spPr>
        <p:txBody>
          <a:bodyPr wrap="square" rtlCol="0">
            <a:spAutoFit/>
          </a:bodyPr>
          <a:lstStyle/>
          <a:p>
            <a:pPr algn="thaiDist"/>
            <a:r>
              <a:rPr lang="th-TH" sz="2400" dirty="0" smtClean="0">
                <a:latin typeface="TH SarabunPSK" pitchFamily="34" charset="-34"/>
                <a:cs typeface="TH SarabunPSK" pitchFamily="34" charset="-34"/>
              </a:rPr>
              <a:t>	ในราวปี ค.ศ. </a:t>
            </a:r>
            <a:r>
              <a:rPr lang="en-US" sz="2400" dirty="0" smtClean="0">
                <a:latin typeface="TH SarabunPSK" pitchFamily="34" charset="-34"/>
                <a:cs typeface="TH SarabunPSK" pitchFamily="34" charset="-34"/>
              </a:rPr>
              <a:t>1922-1929 Alexander </a:t>
            </a:r>
            <a:r>
              <a:rPr lang="en-US" sz="2400" dirty="0" err="1">
                <a:latin typeface="TH SarabunPSK" pitchFamily="34" charset="-34"/>
                <a:cs typeface="TH SarabunPSK" pitchFamily="34" charset="-34"/>
              </a:rPr>
              <a:t>Ivanovich</a:t>
            </a:r>
            <a:r>
              <a:rPr lang="en-US" sz="2400" dirty="0">
                <a:latin typeface="TH SarabunPSK" pitchFamily="34" charset="-34"/>
                <a:cs typeface="TH SarabunPSK" pitchFamily="34" charset="-34"/>
              </a:rPr>
              <a:t> </a:t>
            </a:r>
            <a:r>
              <a:rPr lang="en-US" sz="2400" dirty="0" err="1" smtClean="0">
                <a:latin typeface="TH SarabunPSK" pitchFamily="34" charset="-34"/>
                <a:cs typeface="TH SarabunPSK" pitchFamily="34" charset="-34"/>
              </a:rPr>
              <a:t>Oparin</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นักเคมีชาวรัสเซีย</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และ</a:t>
            </a:r>
            <a:endParaRPr lang="en-US" sz="2400" dirty="0" smtClean="0">
              <a:latin typeface="TH SarabunPSK" pitchFamily="34" charset="-34"/>
              <a:cs typeface="TH SarabunPSK" pitchFamily="34" charset="-34"/>
            </a:endParaRPr>
          </a:p>
          <a:p>
            <a:pPr algn="thaiDist"/>
            <a:r>
              <a:rPr lang="en-US" sz="2400" dirty="0" smtClean="0">
                <a:latin typeface="TH SarabunPSK" pitchFamily="34" charset="-34"/>
                <a:cs typeface="TH SarabunPSK" pitchFamily="34" charset="-34"/>
              </a:rPr>
              <a:t>John </a:t>
            </a:r>
            <a:r>
              <a:rPr lang="en-US" sz="2400" dirty="0">
                <a:latin typeface="TH SarabunPSK" pitchFamily="34" charset="-34"/>
                <a:cs typeface="TH SarabunPSK" pitchFamily="34" charset="-34"/>
              </a:rPr>
              <a:t>Burdon Sanderson Haldane </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นักพันธุศาสตร์ชาวอังกฤษ</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ได้เสนอแนวคิดที่มีความคล้ายคลึงกับ</a:t>
            </a:r>
          </a:p>
          <a:p>
            <a:pPr algn="thaiDist"/>
            <a:r>
              <a:rPr lang="th-TH" sz="2400" dirty="0" smtClean="0">
                <a:latin typeface="TH SarabunPSK" pitchFamily="34" charset="-34"/>
                <a:cs typeface="TH SarabunPSK" pitchFamily="34" charset="-34"/>
              </a:rPr>
              <a:t>เกี่ยวกับสมมติฐานกำเนิดของชีวิต  โดยเสนอว่าเมื่อครั้งสมัยโลกยุคดึกดำบรรพ์ บรรยากาศมีความแปรปรวน</a:t>
            </a:r>
          </a:p>
          <a:p>
            <a:pPr algn="thaiDist"/>
            <a:r>
              <a:rPr lang="th-TH" sz="2400" dirty="0" smtClean="0">
                <a:latin typeface="TH SarabunPSK" pitchFamily="34" charset="-34"/>
                <a:cs typeface="TH SarabunPSK" pitchFamily="34" charset="-34"/>
              </a:rPr>
              <a:t>มีภูเขาไฟระเบิด  อุณหภูมิสูง มีประจุไฟฟ้าในบรรยากาศจากฟ้าผ่า ได้รับรังสีอัลตราไวโอเลตจากดวงอาทิตย์ มีสสารโมเลกุลเล็กๆ เช่น ก๊าซไฮโดรเจน </a:t>
            </a:r>
            <a:r>
              <a:rPr lang="en-US" sz="2400" dirty="0" smtClean="0">
                <a:latin typeface="TH SarabunPSK" pitchFamily="34" charset="-34"/>
                <a:cs typeface="TH SarabunPSK" pitchFamily="34" charset="-34"/>
              </a:rPr>
              <a:t>(H</a:t>
            </a:r>
            <a:r>
              <a:rPr lang="en-US" sz="2400" baseline="-25000" dirty="0" smtClean="0">
                <a:latin typeface="TH SarabunPSK" pitchFamily="34" charset="-34"/>
                <a:cs typeface="TH SarabunPSK" pitchFamily="34" charset="-34"/>
              </a:rPr>
              <a:t>2</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 มีเทน </a:t>
            </a:r>
            <a:r>
              <a:rPr lang="en-US" sz="2400" dirty="0" smtClean="0">
                <a:latin typeface="TH SarabunPSK" pitchFamily="34" charset="-34"/>
                <a:cs typeface="TH SarabunPSK" pitchFamily="34" charset="-34"/>
              </a:rPr>
              <a:t>(CH</a:t>
            </a:r>
            <a:r>
              <a:rPr lang="en-US" sz="2400" baseline="-25000" dirty="0">
                <a:latin typeface="TH SarabunPSK" pitchFamily="34" charset="-34"/>
                <a:cs typeface="TH SarabunPSK" pitchFamily="34" charset="-34"/>
              </a:rPr>
              <a:t>4</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 คาร์บอนไดออกไซด์</a:t>
            </a:r>
            <a:r>
              <a:rPr lang="en-US" sz="2400" dirty="0">
                <a:latin typeface="TH SarabunPSK" pitchFamily="34" charset="-34"/>
                <a:cs typeface="TH SarabunPSK" pitchFamily="34" charset="-34"/>
              </a:rPr>
              <a:t> </a:t>
            </a:r>
            <a:r>
              <a:rPr lang="en-US" sz="2400" dirty="0" smtClean="0">
                <a:latin typeface="TH SarabunPSK" pitchFamily="34" charset="-34"/>
                <a:cs typeface="TH SarabunPSK" pitchFamily="34" charset="-34"/>
              </a:rPr>
              <a:t>(CO</a:t>
            </a:r>
            <a:r>
              <a:rPr lang="en-US" sz="2400" baseline="-25000" dirty="0" smtClean="0">
                <a:latin typeface="TH SarabunPSK" pitchFamily="34" charset="-34"/>
                <a:cs typeface="TH SarabunPSK" pitchFamily="34" charset="-34"/>
              </a:rPr>
              <a:t>2</a:t>
            </a:r>
            <a:r>
              <a:rPr lang="en-US" sz="2400" dirty="0">
                <a:latin typeface="TH SarabunPSK" pitchFamily="34" charset="-34"/>
                <a:cs typeface="TH SarabunPSK" pitchFamily="34" charset="-34"/>
              </a:rPr>
              <a:t>)</a:t>
            </a:r>
            <a:r>
              <a:rPr lang="th-TH" sz="2400" dirty="0" smtClean="0">
                <a:latin typeface="TH SarabunPSK" pitchFamily="34" charset="-34"/>
                <a:cs typeface="TH SarabunPSK" pitchFamily="34" charset="-34"/>
              </a:rPr>
              <a:t> แอมโมเนีย </a:t>
            </a:r>
            <a:r>
              <a:rPr lang="en-US" sz="2400" dirty="0" smtClean="0">
                <a:latin typeface="TH SarabunPSK" pitchFamily="34" charset="-34"/>
                <a:cs typeface="TH SarabunPSK" pitchFamily="34" charset="-34"/>
              </a:rPr>
              <a:t>(NH</a:t>
            </a:r>
            <a:r>
              <a:rPr lang="en-US" sz="2400" baseline="-25000" dirty="0">
                <a:latin typeface="TH SarabunPSK" pitchFamily="34" charset="-34"/>
                <a:cs typeface="TH SarabunPSK" pitchFamily="34" charset="-34"/>
              </a:rPr>
              <a:t>3</a:t>
            </a:r>
            <a:r>
              <a:rPr lang="en-US" sz="2400" dirty="0" smtClean="0">
                <a:latin typeface="TH SarabunPSK" pitchFamily="34" charset="-34"/>
                <a:cs typeface="TH SarabunPSK" pitchFamily="34" charset="-34"/>
              </a:rPr>
              <a:t>)</a:t>
            </a:r>
            <a:r>
              <a:rPr lang="th-TH" sz="2400" dirty="0" smtClean="0">
                <a:latin typeface="TH SarabunPSK" pitchFamily="34" charset="-34"/>
                <a:cs typeface="TH SarabunPSK" pitchFamily="34" charset="-34"/>
              </a:rPr>
              <a:t> และน้ำ </a:t>
            </a:r>
            <a:r>
              <a:rPr lang="en-US" sz="2400" dirty="0" smtClean="0">
                <a:latin typeface="TH SarabunPSK" pitchFamily="34" charset="-34"/>
                <a:cs typeface="TH SarabunPSK" pitchFamily="34" charset="-34"/>
              </a:rPr>
              <a:t>(H</a:t>
            </a:r>
            <a:r>
              <a:rPr lang="en-US" sz="2400" baseline="-25000" dirty="0" smtClean="0">
                <a:latin typeface="TH SarabunPSK" pitchFamily="34" charset="-34"/>
                <a:cs typeface="TH SarabunPSK" pitchFamily="34" charset="-34"/>
              </a:rPr>
              <a:t>2</a:t>
            </a:r>
            <a:r>
              <a:rPr lang="en-US" sz="2400" dirty="0" smtClean="0">
                <a:latin typeface="TH SarabunPSK" pitchFamily="34" charset="-34"/>
                <a:cs typeface="TH SarabunPSK" pitchFamily="34" charset="-34"/>
              </a:rPr>
              <a:t>O)</a:t>
            </a:r>
            <a:r>
              <a:rPr lang="th-TH" sz="2400" dirty="0" smtClean="0">
                <a:latin typeface="TH SarabunPSK" pitchFamily="34" charset="-34"/>
                <a:cs typeface="TH SarabunPSK" pitchFamily="34" charset="-34"/>
              </a:rPr>
              <a:t> </a:t>
            </a:r>
            <a:r>
              <a:rPr lang="th-TH" sz="2400" dirty="0">
                <a:latin typeface="TH SarabunPSK" pitchFamily="34" charset="-34"/>
                <a:cs typeface="TH SarabunPSK" pitchFamily="34" charset="-34"/>
              </a:rPr>
              <a:t>เป็นต้น </a:t>
            </a:r>
            <a:r>
              <a:rPr lang="th-TH" sz="2400" dirty="0" smtClean="0">
                <a:latin typeface="TH SarabunPSK" pitchFamily="34" charset="-34"/>
                <a:cs typeface="TH SarabunPSK" pitchFamily="34" charset="-34"/>
              </a:rPr>
              <a:t>และใน</a:t>
            </a:r>
            <a:r>
              <a:rPr lang="th-TH" sz="2400" dirty="0">
                <a:latin typeface="TH SarabunPSK" pitchFamily="34" charset="-34"/>
                <a:cs typeface="TH SarabunPSK" pitchFamily="34" charset="-34"/>
              </a:rPr>
              <a:t>อากาศแทบจะไม่มีโมเลกุลก๊าซออกซิเจน </a:t>
            </a:r>
            <a:r>
              <a:rPr lang="th-TH" sz="2400" dirty="0" smtClean="0">
                <a:latin typeface="TH SarabunPSK" pitchFamily="34" charset="-34"/>
                <a:cs typeface="TH SarabunPSK" pitchFamily="34" charset="-34"/>
              </a:rPr>
              <a:t>(</a:t>
            </a:r>
            <a:r>
              <a:rPr lang="en-US" sz="2400" dirty="0" smtClean="0">
                <a:latin typeface="TH SarabunPSK" pitchFamily="34" charset="-34"/>
                <a:cs typeface="TH SarabunPSK" pitchFamily="34" charset="-34"/>
              </a:rPr>
              <a:t>O</a:t>
            </a:r>
            <a:r>
              <a:rPr lang="en-US" sz="2400" baseline="-25000" dirty="0" smtClean="0">
                <a:latin typeface="TH SarabunPSK" pitchFamily="34" charset="-34"/>
                <a:cs typeface="TH SarabunPSK" pitchFamily="34" charset="-34"/>
              </a:rPr>
              <a:t>2</a:t>
            </a:r>
            <a:r>
              <a:rPr lang="th-TH" sz="2400" dirty="0" smtClean="0">
                <a:latin typeface="TH SarabunPSK" pitchFamily="34" charset="-34"/>
                <a:cs typeface="TH SarabunPSK" pitchFamily="34" charset="-34"/>
              </a:rPr>
              <a:t>)  สสารเหล่านี้สามารถทำปฏิกิริยากับภายใต้สภาวะดังกล่าว เกิดเป็นสารประกอบอินทรีย์  ในขณะที่น้ำทะเลมีลักษณะเป็นซุปร้อน (</a:t>
            </a:r>
            <a:r>
              <a:rPr lang="en-US" sz="2400" dirty="0" smtClean="0">
                <a:latin typeface="TH SarabunPSK" pitchFamily="34" charset="-34"/>
                <a:cs typeface="TH SarabunPSK" pitchFamily="34" charset="-34"/>
              </a:rPr>
              <a:t>hot dilute soup</a:t>
            </a:r>
            <a:r>
              <a:rPr lang="th-TH" sz="2400" dirty="0" smtClean="0">
                <a:latin typeface="TH SarabunPSK" pitchFamily="34" charset="-34"/>
                <a:cs typeface="TH SarabunPSK" pitchFamily="34" charset="-34"/>
              </a:rPr>
              <a:t>) ที่ประกอบไปด้วยโมเลกุลของสารอินทรีย์ทั้งโมโนเมอร์และพอลิเมอร์ เมื่อโมเลกุล       พอลิเมอร์ประเภทไขมันมีความซับซ้อนมากขึ้นมีลักษณะเป็นเยื่อหุ้มห้อหุ้มโมเลกุลสารอินทรีย์ต่างๆไว้ ในที่สุดก็มีวิวัฒนาการเป็นเซลล์สิ่งมีชีวิตอย่างง่ายๆขึ้น  </a:t>
            </a:r>
            <a:endParaRPr lang="th-TH" sz="2400" dirty="0">
              <a:latin typeface="TH SarabunPSK" pitchFamily="34" charset="-34"/>
              <a:cs typeface="TH SarabunPSK" pitchFamily="34" charset="-34"/>
            </a:endParaRPr>
          </a:p>
        </p:txBody>
      </p:sp>
    </p:spTree>
    <p:extLst>
      <p:ext uri="{BB962C8B-B14F-4D97-AF65-F5344CB8AC3E}">
        <p14:creationId xmlns:p14="http://schemas.microsoft.com/office/powerpoint/2010/main" val="1903438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930" y="95301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37</a:t>
            </a:fld>
            <a:endParaRPr lang="th-TH"/>
          </a:p>
        </p:txBody>
      </p:sp>
      <p:sp>
        <p:nvSpPr>
          <p:cNvPr id="4" name="Content Placeholder 3"/>
          <p:cNvSpPr>
            <a:spLocks noGrp="1"/>
          </p:cNvSpPr>
          <p:nvPr>
            <p:ph sz="quarter" idx="1"/>
          </p:nvPr>
        </p:nvSpPr>
        <p:spPr/>
        <p:txBody>
          <a:bodyPr/>
          <a:lstStyle/>
          <a:p>
            <a:pPr marL="0" indent="0">
              <a:buNone/>
            </a:pPr>
            <a:r>
              <a:rPr lang="th-TH" sz="2800" b="1" dirty="0" smtClean="0">
                <a:latin typeface="TH SarabunPSK" pitchFamily="34" charset="-34"/>
                <a:cs typeface="TH SarabunPSK" pitchFamily="34" charset="-34"/>
              </a:rPr>
              <a:t>การทดลองของมิลเลอร์</a:t>
            </a:r>
            <a:r>
              <a:rPr lang="en-US" sz="2800" b="1" dirty="0" smtClean="0">
                <a:latin typeface="TH SarabunPSK" pitchFamily="34" charset="-34"/>
                <a:cs typeface="TH SarabunPSK" pitchFamily="34" charset="-34"/>
              </a:rPr>
              <a:t>-</a:t>
            </a:r>
            <a:r>
              <a:rPr lang="th-TH" sz="2800" b="1" dirty="0" smtClean="0">
                <a:latin typeface="TH SarabunPSK" pitchFamily="34" charset="-34"/>
                <a:cs typeface="TH SarabunPSK" pitchFamily="34" charset="-34"/>
              </a:rPr>
              <a:t>อูเรย์  </a:t>
            </a:r>
            <a:r>
              <a:rPr lang="en-US" sz="2800" b="1" dirty="0">
                <a:latin typeface="TH SarabunPSK" pitchFamily="34" charset="-34"/>
                <a:cs typeface="TH SarabunPSK" pitchFamily="34" charset="-34"/>
              </a:rPr>
              <a:t>(</a:t>
            </a:r>
            <a:r>
              <a:rPr lang="en-US" sz="2800" b="1" dirty="0" smtClean="0">
                <a:latin typeface="TH SarabunPSK" pitchFamily="34" charset="-34"/>
                <a:cs typeface="TH SarabunPSK" pitchFamily="34" charset="-34"/>
              </a:rPr>
              <a:t>The </a:t>
            </a:r>
            <a:r>
              <a:rPr lang="en-US" sz="2800" b="1" dirty="0">
                <a:latin typeface="TH SarabunPSK" pitchFamily="34" charset="-34"/>
                <a:cs typeface="TH SarabunPSK" pitchFamily="34" charset="-34"/>
              </a:rPr>
              <a:t>Miller-Urey </a:t>
            </a:r>
            <a:r>
              <a:rPr lang="en-US" sz="2800" b="1" dirty="0" smtClean="0">
                <a:latin typeface="TH SarabunPSK" pitchFamily="34" charset="-34"/>
                <a:cs typeface="TH SarabunPSK" pitchFamily="34" charset="-34"/>
              </a:rPr>
              <a:t>Experiment)</a:t>
            </a:r>
            <a:endParaRPr lang="th-TH" sz="2800" b="1" dirty="0">
              <a:latin typeface="TH SarabunPSK" pitchFamily="34" charset="-34"/>
              <a:cs typeface="TH SarabunPSK" pitchFamily="34" charset="-34"/>
            </a:endParaRPr>
          </a:p>
          <a:p>
            <a:pPr marL="0" indent="0">
              <a:buNone/>
            </a:pPr>
            <a:r>
              <a:rPr lang="th-TH" dirty="0" smtClean="0">
                <a:latin typeface="TH SarabunPSK" pitchFamily="34" charset="-34"/>
                <a:cs typeface="TH SarabunPSK" pitchFamily="34" charset="-34"/>
              </a:rPr>
              <a:t>ในปี ค.ศ. </a:t>
            </a:r>
            <a:r>
              <a:rPr lang="en-US" dirty="0">
                <a:latin typeface="TH SarabunPSK" pitchFamily="34" charset="-34"/>
                <a:cs typeface="TH SarabunPSK" pitchFamily="34" charset="-34"/>
              </a:rPr>
              <a:t>1952 </a:t>
            </a:r>
            <a:r>
              <a:rPr lang="en-US" dirty="0" smtClean="0">
                <a:latin typeface="TH SarabunPSK" pitchFamily="34" charset="-34"/>
                <a:cs typeface="TH SarabunPSK" pitchFamily="34" charset="-34"/>
              </a:rPr>
              <a:t> Harold </a:t>
            </a:r>
            <a:r>
              <a:rPr lang="en-US" dirty="0">
                <a:latin typeface="TH SarabunPSK" pitchFamily="34" charset="-34"/>
                <a:cs typeface="TH SarabunPSK" pitchFamily="34" charset="-34"/>
              </a:rPr>
              <a:t>Clayton Urey </a:t>
            </a:r>
            <a:r>
              <a:rPr lang="th-TH" dirty="0" smtClean="0">
                <a:latin typeface="TH SarabunPSK" pitchFamily="34" charset="-34"/>
                <a:cs typeface="TH SarabunPSK" pitchFamily="34" charset="-34"/>
              </a:rPr>
              <a:t>(นักเคมีฟิสิกส์ชาวอเมริกัน) ได้คิดทำ</a:t>
            </a:r>
            <a:r>
              <a:rPr lang="th-TH" dirty="0">
                <a:latin typeface="TH SarabunPSK" pitchFamily="34" charset="-34"/>
                <a:cs typeface="TH SarabunPSK" pitchFamily="34" charset="-34"/>
              </a:rPr>
              <a:t>การทดลองเพื่อพิสูจน์สมมติฐานของ โอพาริน-ฮอลเดน </a:t>
            </a:r>
            <a:r>
              <a:rPr lang="th-TH" dirty="0" smtClean="0">
                <a:latin typeface="TH SarabunPSK" pitchFamily="34" charset="-34"/>
                <a:cs typeface="TH SarabunPSK" pitchFamily="34" charset="-34"/>
              </a:rPr>
              <a:t>โดยได้คำนวณปริมาณก๊าซแต่ละชนิดให้ใกล้เคียงกับบรรยากาศของโลกยุคโลกดึกดำบรรพ์ และได้มอบหมายให้ลูกศิษย์คือ </a:t>
            </a:r>
            <a:r>
              <a:rPr lang="en-US" dirty="0">
                <a:latin typeface="TH SarabunPSK" pitchFamily="34" charset="-34"/>
                <a:cs typeface="TH SarabunPSK" pitchFamily="34" charset="-34"/>
              </a:rPr>
              <a:t>Stanley Lloyd Miller (</a:t>
            </a:r>
            <a:r>
              <a:rPr lang="th-TH" dirty="0">
                <a:latin typeface="TH SarabunPSK" pitchFamily="34" charset="-34"/>
                <a:cs typeface="TH SarabunPSK" pitchFamily="34" charset="-34"/>
              </a:rPr>
              <a:t>นัก</a:t>
            </a:r>
            <a:r>
              <a:rPr lang="th-TH" dirty="0" smtClean="0">
                <a:latin typeface="TH SarabunPSK" pitchFamily="34" charset="-34"/>
                <a:cs typeface="TH SarabunPSK" pitchFamily="34" charset="-34"/>
              </a:rPr>
              <a:t>เคมีชาว</a:t>
            </a:r>
            <a:r>
              <a:rPr lang="th-TH" dirty="0">
                <a:latin typeface="TH SarabunPSK" pitchFamily="34" charset="-34"/>
                <a:cs typeface="TH SarabunPSK" pitchFamily="34" charset="-34"/>
              </a:rPr>
              <a:t>อเมริกัน) </a:t>
            </a:r>
            <a:r>
              <a:rPr lang="th-TH" dirty="0" smtClean="0">
                <a:latin typeface="TH SarabunPSK" pitchFamily="34" charset="-34"/>
                <a:cs typeface="TH SarabunPSK" pitchFamily="34" charset="-34"/>
              </a:rPr>
              <a:t>เป็นผู้ทำการทดลอง</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96" y="3995492"/>
            <a:ext cx="17145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551" y="4005867"/>
            <a:ext cx="1584176"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459727" y="4472751"/>
            <a:ext cx="2376264" cy="1508105"/>
          </a:xfrm>
          <a:prstGeom prst="rect">
            <a:avLst/>
          </a:prstGeom>
        </p:spPr>
        <p:txBody>
          <a:bodyPr wrap="square">
            <a:spAutoFit/>
          </a:bodyPr>
          <a:lstStyle/>
          <a:p>
            <a:r>
              <a:rPr lang="en-US" sz="2000" b="1" dirty="0">
                <a:latin typeface="TH SarabunPSK" pitchFamily="34" charset="-34"/>
                <a:cs typeface="TH SarabunPSK" pitchFamily="34" charset="-34"/>
              </a:rPr>
              <a:t>Stanley Lloyd Miller</a:t>
            </a:r>
            <a:endParaRPr lang="en-US" sz="2000" b="1" dirty="0" smtClean="0">
              <a:latin typeface="TH SarabunPSK" pitchFamily="34" charset="-34"/>
              <a:cs typeface="TH SarabunPSK" pitchFamily="34" charset="-34"/>
            </a:endParaRPr>
          </a:p>
          <a:p>
            <a:r>
              <a:rPr lang="en-US" sz="1800" dirty="0" smtClean="0">
                <a:latin typeface="TH SarabunPSK" pitchFamily="34" charset="-34"/>
                <a:cs typeface="TH SarabunPSK" pitchFamily="34" charset="-34"/>
              </a:rPr>
              <a:t>Born  : March </a:t>
            </a:r>
            <a:r>
              <a:rPr lang="en-US" sz="1800" dirty="0">
                <a:latin typeface="TH SarabunPSK" pitchFamily="34" charset="-34"/>
                <a:cs typeface="TH SarabunPSK" pitchFamily="34" charset="-34"/>
              </a:rPr>
              <a:t>7, </a:t>
            </a:r>
            <a:r>
              <a:rPr lang="en-US" sz="1800" dirty="0" smtClean="0">
                <a:latin typeface="TH SarabunPSK" pitchFamily="34" charset="-34"/>
                <a:cs typeface="TH SarabunPSK" pitchFamily="34" charset="-34"/>
              </a:rPr>
              <a:t>1930 ; USA</a:t>
            </a:r>
            <a:endParaRPr lang="en-US" sz="1800" dirty="0">
              <a:latin typeface="TH SarabunPSK" pitchFamily="34" charset="-34"/>
              <a:cs typeface="TH SarabunPSK" pitchFamily="34" charset="-34"/>
            </a:endParaRPr>
          </a:p>
          <a:p>
            <a:r>
              <a:rPr lang="en-US" sz="1800" dirty="0">
                <a:latin typeface="TH SarabunPSK" pitchFamily="34" charset="-34"/>
                <a:cs typeface="TH SarabunPSK" pitchFamily="34" charset="-34"/>
              </a:rPr>
              <a:t>Died </a:t>
            </a:r>
            <a:r>
              <a:rPr lang="en-US" sz="1800" dirty="0" smtClean="0">
                <a:latin typeface="TH SarabunPSK" pitchFamily="34" charset="-34"/>
                <a:cs typeface="TH SarabunPSK" pitchFamily="34" charset="-34"/>
              </a:rPr>
              <a:t>  : May </a:t>
            </a:r>
            <a:r>
              <a:rPr lang="en-US" sz="1800" dirty="0">
                <a:latin typeface="TH SarabunPSK" pitchFamily="34" charset="-34"/>
                <a:cs typeface="TH SarabunPSK" pitchFamily="34" charset="-34"/>
              </a:rPr>
              <a:t>20, </a:t>
            </a:r>
            <a:r>
              <a:rPr lang="en-US" sz="1800" dirty="0" smtClean="0">
                <a:latin typeface="TH SarabunPSK" pitchFamily="34" charset="-34"/>
                <a:cs typeface="TH SarabunPSK" pitchFamily="34" charset="-34"/>
              </a:rPr>
              <a:t>2007</a:t>
            </a:r>
          </a:p>
          <a:p>
            <a:r>
              <a:rPr lang="en-US" sz="1800" dirty="0" smtClean="0">
                <a:latin typeface="TH SarabunPSK" pitchFamily="34" charset="-34"/>
                <a:cs typeface="TH SarabunPSK" pitchFamily="34" charset="-34"/>
              </a:rPr>
              <a:t>Fields : Chemistry </a:t>
            </a:r>
          </a:p>
          <a:p>
            <a:endParaRPr lang="en-US" sz="1800" dirty="0">
              <a:latin typeface="TH SarabunPSK" pitchFamily="34" charset="-34"/>
              <a:cs typeface="TH SarabunPSK" pitchFamily="34" charset="-34"/>
            </a:endParaRPr>
          </a:p>
        </p:txBody>
      </p:sp>
      <p:sp>
        <p:nvSpPr>
          <p:cNvPr id="10" name="Rectangle 9"/>
          <p:cNvSpPr/>
          <p:nvPr/>
        </p:nvSpPr>
        <p:spPr>
          <a:xfrm>
            <a:off x="2100825" y="4471401"/>
            <a:ext cx="4572000" cy="1231106"/>
          </a:xfrm>
          <a:prstGeom prst="rect">
            <a:avLst/>
          </a:prstGeom>
        </p:spPr>
        <p:txBody>
          <a:bodyPr>
            <a:spAutoFit/>
          </a:bodyPr>
          <a:lstStyle/>
          <a:p>
            <a:r>
              <a:rPr lang="en-US" sz="2000" b="1" dirty="0">
                <a:latin typeface="TH SarabunPSK" pitchFamily="34" charset="-34"/>
                <a:cs typeface="TH SarabunPSK" pitchFamily="34" charset="-34"/>
              </a:rPr>
              <a:t>Harold Clayton Urey</a:t>
            </a:r>
            <a:endParaRPr lang="en-US" sz="2000" b="1" dirty="0" smtClean="0">
              <a:latin typeface="TH SarabunPSK" pitchFamily="34" charset="-34"/>
              <a:cs typeface="TH SarabunPSK" pitchFamily="34" charset="-34"/>
            </a:endParaRPr>
          </a:p>
          <a:p>
            <a:r>
              <a:rPr lang="en-US" sz="1800" dirty="0" smtClean="0">
                <a:latin typeface="TH SarabunPSK" pitchFamily="34" charset="-34"/>
                <a:cs typeface="TH SarabunPSK" pitchFamily="34" charset="-34"/>
              </a:rPr>
              <a:t>Born : April </a:t>
            </a:r>
            <a:r>
              <a:rPr lang="en-US" sz="1800" dirty="0">
                <a:latin typeface="TH SarabunPSK" pitchFamily="34" charset="-34"/>
                <a:cs typeface="TH SarabunPSK" pitchFamily="34" charset="-34"/>
              </a:rPr>
              <a:t>29, </a:t>
            </a:r>
            <a:r>
              <a:rPr lang="en-US" sz="1800" dirty="0" smtClean="0">
                <a:latin typeface="TH SarabunPSK" pitchFamily="34" charset="-34"/>
                <a:cs typeface="TH SarabunPSK" pitchFamily="34" charset="-34"/>
              </a:rPr>
              <a:t>1893 ; USA </a:t>
            </a:r>
            <a:endParaRPr lang="en-US" sz="1800" dirty="0">
              <a:latin typeface="TH SarabunPSK" pitchFamily="34" charset="-34"/>
              <a:cs typeface="TH SarabunPSK" pitchFamily="34" charset="-34"/>
            </a:endParaRPr>
          </a:p>
          <a:p>
            <a:r>
              <a:rPr lang="en-US" sz="1800" dirty="0">
                <a:latin typeface="TH SarabunPSK" pitchFamily="34" charset="-34"/>
                <a:cs typeface="TH SarabunPSK" pitchFamily="34" charset="-34"/>
              </a:rPr>
              <a:t>Died </a:t>
            </a:r>
            <a:r>
              <a:rPr lang="en-US" sz="1800" dirty="0" smtClean="0">
                <a:latin typeface="TH SarabunPSK" pitchFamily="34" charset="-34"/>
                <a:cs typeface="TH SarabunPSK" pitchFamily="34" charset="-34"/>
              </a:rPr>
              <a:t> : January </a:t>
            </a:r>
            <a:r>
              <a:rPr lang="en-US" sz="1800" dirty="0">
                <a:latin typeface="TH SarabunPSK" pitchFamily="34" charset="-34"/>
                <a:cs typeface="TH SarabunPSK" pitchFamily="34" charset="-34"/>
              </a:rPr>
              <a:t>5, </a:t>
            </a:r>
            <a:r>
              <a:rPr lang="en-US" sz="1800" dirty="0" smtClean="0">
                <a:latin typeface="TH SarabunPSK" pitchFamily="34" charset="-34"/>
                <a:cs typeface="TH SarabunPSK" pitchFamily="34" charset="-34"/>
              </a:rPr>
              <a:t>1981 </a:t>
            </a:r>
            <a:endParaRPr lang="en-US" sz="1800" dirty="0">
              <a:latin typeface="TH SarabunPSK" pitchFamily="34" charset="-34"/>
              <a:cs typeface="TH SarabunPSK" pitchFamily="34" charset="-34"/>
            </a:endParaRPr>
          </a:p>
          <a:p>
            <a:r>
              <a:rPr lang="en-US" sz="1800" dirty="0" smtClean="0">
                <a:latin typeface="TH SarabunPSK" pitchFamily="34" charset="-34"/>
                <a:cs typeface="TH SarabunPSK" pitchFamily="34" charset="-34"/>
              </a:rPr>
              <a:t>Fields: </a:t>
            </a:r>
            <a:r>
              <a:rPr lang="en-US" sz="1800" dirty="0">
                <a:latin typeface="TH SarabunPSK" pitchFamily="34" charset="-34"/>
                <a:cs typeface="TH SarabunPSK" pitchFamily="34" charset="-34"/>
              </a:rPr>
              <a:t>Physical chemistry </a:t>
            </a:r>
          </a:p>
        </p:txBody>
      </p:sp>
      <p:pic>
        <p:nvPicPr>
          <p:cNvPr id="1030" name="Picture 6" descr="C:\Users\HP\Pictures\585px-Harold_Urey_signature_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36969">
            <a:off x="1853389" y="5916481"/>
            <a:ext cx="1359657" cy="3951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6948" y="6371043"/>
            <a:ext cx="2702984" cy="369332"/>
          </a:xfrm>
          <a:prstGeom prst="rect">
            <a:avLst/>
          </a:prstGeom>
        </p:spPr>
        <p:txBody>
          <a:bodyPr wrap="none">
            <a:spAutoFit/>
          </a:bodyPr>
          <a:lstStyle/>
          <a:p>
            <a:r>
              <a:rPr lang="en-US" sz="1800" dirty="0">
                <a:latin typeface="TH SarabunPSK" pitchFamily="34" charset="-34"/>
                <a:cs typeface="TH SarabunPSK" pitchFamily="34" charset="-34"/>
              </a:rPr>
              <a:t> </a:t>
            </a:r>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http://history.nasa.gov</a:t>
            </a:r>
            <a:endParaRPr lang="th-TH" sz="1800" dirty="0">
              <a:latin typeface="TH SarabunPSK" pitchFamily="34" charset="-34"/>
              <a:cs typeface="TH SarabunPSK" pitchFamily="34" charset="-34"/>
            </a:endParaRPr>
          </a:p>
        </p:txBody>
      </p:sp>
      <p:sp>
        <p:nvSpPr>
          <p:cNvPr id="14" name="Title 1"/>
          <p:cNvSpPr txBox="1">
            <a:spLocks/>
          </p:cNvSpPr>
          <p:nvPr/>
        </p:nvSpPr>
        <p:spPr>
          <a:xfrm>
            <a:off x="454152" y="157490"/>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sz="3600" b="1" dirty="0" smtClean="0">
                <a:solidFill>
                  <a:schemeClr val="accent6">
                    <a:lumMod val="50000"/>
                  </a:schemeClr>
                </a:solidFill>
                <a:latin typeface="TH SarabunPSK" pitchFamily="34" charset="-34"/>
                <a:cs typeface="TH SarabunPSK" pitchFamily="34" charset="-34"/>
              </a:rPr>
              <a:t>2.1 กำเนิดของชีวโมเลกุล </a:t>
            </a:r>
            <a:r>
              <a:rPr lang="en-US" sz="3600" b="1" dirty="0" smtClean="0">
                <a:solidFill>
                  <a:schemeClr val="accent6">
                    <a:lumMod val="50000"/>
                  </a:schemeClr>
                </a:solidFill>
                <a:latin typeface="TH SarabunPSK" pitchFamily="34" charset="-34"/>
                <a:cs typeface="TH SarabunPSK" pitchFamily="34" charset="-34"/>
              </a:rPr>
              <a:t>(Origin of Biomolecules)</a:t>
            </a:r>
            <a:endParaRPr lang="th-TH" sz="3600" b="1" dirty="0">
              <a:solidFill>
                <a:schemeClr val="accent6">
                  <a:lumMod val="50000"/>
                </a:schemeClr>
              </a:solidFill>
              <a:latin typeface="TH SarabunPSK" pitchFamily="34" charset="-34"/>
              <a:cs typeface="TH SarabunPSK" pitchFamily="34" charset="-34"/>
            </a:endParaRPr>
          </a:p>
        </p:txBody>
      </p:sp>
      <p:sp>
        <p:nvSpPr>
          <p:cNvPr id="15" name="Rectangle 14"/>
          <p:cNvSpPr/>
          <p:nvPr/>
        </p:nvSpPr>
        <p:spPr>
          <a:xfrm>
            <a:off x="4721352" y="6114038"/>
            <a:ext cx="3438762" cy="646331"/>
          </a:xfrm>
          <a:prstGeom prst="rect">
            <a:avLst/>
          </a:prstGeom>
        </p:spPr>
        <p:txBody>
          <a:bodyPr wrap="none">
            <a:spAutoFit/>
          </a:bodyPr>
          <a:lstStyle/>
          <a:p>
            <a:r>
              <a:rPr lang="en-US" sz="1800" dirty="0">
                <a:latin typeface="TH SarabunPSK" pitchFamily="34" charset="-34"/>
                <a:cs typeface="TH SarabunPSK" pitchFamily="34" charset="-34"/>
              </a:rPr>
              <a:t> </a:t>
            </a:r>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a:t>
            </a:r>
            <a:r>
              <a:rPr lang="en-US" sz="1800" dirty="0">
                <a:latin typeface="TH SarabunPSK" pitchFamily="34" charset="-34"/>
                <a:cs typeface="TH SarabunPSK" pitchFamily="34" charset="-34"/>
              </a:rPr>
              <a:t>Wikipedia, the free encyclopedia</a:t>
            </a:r>
          </a:p>
          <a:p>
            <a:endParaRPr lang="th-TH" sz="1800" dirty="0">
              <a:latin typeface="TH SarabunPSK" pitchFamily="34" charset="-34"/>
              <a:cs typeface="TH SarabunPSK" pitchFamily="34" charset="-34"/>
            </a:endParaRPr>
          </a:p>
        </p:txBody>
      </p:sp>
    </p:spTree>
    <p:extLst>
      <p:ext uri="{BB962C8B-B14F-4D97-AF65-F5344CB8AC3E}">
        <p14:creationId xmlns:p14="http://schemas.microsoft.com/office/powerpoint/2010/main" val="1903438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930" y="95301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38</a:t>
            </a:fld>
            <a:endParaRPr lang="th-TH"/>
          </a:p>
        </p:txBody>
      </p:sp>
      <p:sp>
        <p:nvSpPr>
          <p:cNvPr id="4" name="Content Placeholder 3"/>
          <p:cNvSpPr>
            <a:spLocks noGrp="1"/>
          </p:cNvSpPr>
          <p:nvPr>
            <p:ph sz="quarter" idx="1"/>
          </p:nvPr>
        </p:nvSpPr>
        <p:spPr>
          <a:xfrm>
            <a:off x="320040" y="1412776"/>
            <a:ext cx="8503920" cy="4572000"/>
          </a:xfrm>
        </p:spPr>
        <p:txBody>
          <a:bodyPr/>
          <a:lstStyle/>
          <a:p>
            <a:pPr marL="0" indent="0">
              <a:buNone/>
            </a:pPr>
            <a:r>
              <a:rPr lang="th-TH" sz="2400" b="1" dirty="0" smtClean="0">
                <a:latin typeface="TH SarabunPSK" pitchFamily="34" charset="-34"/>
                <a:cs typeface="TH SarabunPSK" pitchFamily="34" charset="-34"/>
              </a:rPr>
              <a:t>การทดลองของมิลเลอร์</a:t>
            </a:r>
            <a:r>
              <a:rPr lang="en-US" sz="2400" b="1" dirty="0" smtClean="0">
                <a:latin typeface="TH SarabunPSK" pitchFamily="34" charset="-34"/>
                <a:cs typeface="TH SarabunPSK" pitchFamily="34" charset="-34"/>
              </a:rPr>
              <a:t>-</a:t>
            </a:r>
            <a:r>
              <a:rPr lang="th-TH" sz="2400" b="1" dirty="0" smtClean="0">
                <a:latin typeface="TH SarabunPSK" pitchFamily="34" charset="-34"/>
                <a:cs typeface="TH SarabunPSK" pitchFamily="34" charset="-34"/>
              </a:rPr>
              <a:t>อูเรย์  </a:t>
            </a:r>
            <a:r>
              <a:rPr lang="en-US" sz="2400" b="1" dirty="0">
                <a:latin typeface="TH SarabunPSK" pitchFamily="34" charset="-34"/>
                <a:cs typeface="TH SarabunPSK" pitchFamily="34" charset="-34"/>
              </a:rPr>
              <a:t>(</a:t>
            </a:r>
            <a:r>
              <a:rPr lang="en-US" sz="2400" b="1" dirty="0" smtClean="0">
                <a:latin typeface="TH SarabunPSK" pitchFamily="34" charset="-34"/>
                <a:cs typeface="TH SarabunPSK" pitchFamily="34" charset="-34"/>
              </a:rPr>
              <a:t>The </a:t>
            </a:r>
            <a:r>
              <a:rPr lang="en-US" sz="2400" b="1" dirty="0">
                <a:latin typeface="TH SarabunPSK" pitchFamily="34" charset="-34"/>
                <a:cs typeface="TH SarabunPSK" pitchFamily="34" charset="-34"/>
              </a:rPr>
              <a:t>Miller-Urey </a:t>
            </a:r>
            <a:r>
              <a:rPr lang="en-US" sz="2400" b="1" dirty="0" smtClean="0">
                <a:latin typeface="TH SarabunPSK" pitchFamily="34" charset="-34"/>
                <a:cs typeface="TH SarabunPSK" pitchFamily="34" charset="-34"/>
              </a:rPr>
              <a:t>Experiment)</a:t>
            </a:r>
            <a:endParaRPr lang="th-TH" sz="2400" b="1" dirty="0">
              <a:latin typeface="TH SarabunPSK" pitchFamily="34" charset="-34"/>
              <a:cs typeface="TH SarabunPSK" pitchFamily="34" charset="-34"/>
            </a:endParaRPr>
          </a:p>
          <a:p>
            <a:pPr marL="0" indent="0">
              <a:buNone/>
            </a:pP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2056"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t="1534" b="2208"/>
          <a:stretch/>
        </p:blipFill>
        <p:spPr bwMode="auto">
          <a:xfrm>
            <a:off x="179512" y="1858617"/>
            <a:ext cx="6104384" cy="451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318742" y="1780151"/>
            <a:ext cx="2645746" cy="4524315"/>
          </a:xfrm>
          <a:prstGeom prst="rect">
            <a:avLst/>
          </a:prstGeom>
        </p:spPr>
        <p:txBody>
          <a:bodyPr wrap="square">
            <a:spAutoFit/>
          </a:bodyPr>
          <a:lstStyle/>
          <a:p>
            <a:r>
              <a:rPr lang="en-US" sz="2400" b="1" dirty="0">
                <a:latin typeface="TH SarabunPSK" pitchFamily="34" charset="-34"/>
                <a:cs typeface="TH SarabunPSK" pitchFamily="34" charset="-34"/>
              </a:rPr>
              <a:t>Analysis of the aqueous solution showed that the following had also been </a:t>
            </a:r>
            <a:r>
              <a:rPr lang="en-US" sz="2400" b="1" dirty="0" err="1">
                <a:latin typeface="TH SarabunPSK" pitchFamily="34" charset="-34"/>
                <a:cs typeface="TH SarabunPSK" pitchFamily="34" charset="-34"/>
              </a:rPr>
              <a:t>synthesised</a:t>
            </a:r>
            <a:r>
              <a:rPr lang="en-US" sz="2400" b="1" dirty="0" smtClean="0">
                <a:latin typeface="TH SarabunPSK" pitchFamily="34" charset="-34"/>
                <a:cs typeface="TH SarabunPSK" pitchFamily="34" charset="-34"/>
              </a:rPr>
              <a:t>:</a:t>
            </a:r>
            <a:endParaRPr lang="en-US" sz="2400" b="1" dirty="0">
              <a:latin typeface="TH SarabunPSK" pitchFamily="34" charset="-34"/>
              <a:cs typeface="TH SarabunPSK" pitchFamily="34" charset="-34"/>
            </a:endParaRPr>
          </a:p>
          <a:p>
            <a:endParaRPr lang="en-US" sz="1400" dirty="0">
              <a:latin typeface="TH SarabunPSK" pitchFamily="34" charset="-34"/>
              <a:cs typeface="TH SarabunPSK" pitchFamily="34" charset="-34"/>
            </a:endParaRPr>
          </a:p>
          <a:p>
            <a:pPr marL="342900" indent="-342900">
              <a:buFont typeface="Arial" pitchFamily="34" charset="0"/>
              <a:buChar char="•"/>
            </a:pPr>
            <a:r>
              <a:rPr lang="en-US" sz="2400" b="1" dirty="0">
                <a:solidFill>
                  <a:srgbClr val="FF0000"/>
                </a:solidFill>
                <a:latin typeface="TH SarabunPSK" pitchFamily="34" charset="-34"/>
                <a:cs typeface="TH SarabunPSK" pitchFamily="34" charset="-34"/>
              </a:rPr>
              <a:t>25 amino acids (the main ones being glycine, alanine and aspartic acid) </a:t>
            </a:r>
          </a:p>
          <a:p>
            <a:pPr marL="342900" indent="-342900">
              <a:buFont typeface="Arial" pitchFamily="34" charset="0"/>
              <a:buChar char="•"/>
            </a:pPr>
            <a:r>
              <a:rPr lang="en-US" sz="2400" b="1" dirty="0">
                <a:solidFill>
                  <a:srgbClr val="FF0000"/>
                </a:solidFill>
                <a:latin typeface="TH SarabunPSK" pitchFamily="34" charset="-34"/>
                <a:cs typeface="TH SarabunPSK" pitchFamily="34" charset="-34"/>
              </a:rPr>
              <a:t>Several fatty acids </a:t>
            </a:r>
          </a:p>
          <a:p>
            <a:pPr marL="342900" indent="-342900">
              <a:buFont typeface="Arial" pitchFamily="34" charset="0"/>
              <a:buChar char="•"/>
            </a:pPr>
            <a:r>
              <a:rPr lang="en-US" sz="2400" b="1" dirty="0" err="1">
                <a:solidFill>
                  <a:srgbClr val="FF0000"/>
                </a:solidFill>
                <a:latin typeface="TH SarabunPSK" pitchFamily="34" charset="-34"/>
                <a:cs typeface="TH SarabunPSK" pitchFamily="34" charset="-34"/>
              </a:rPr>
              <a:t>Hydroxy</a:t>
            </a:r>
            <a:r>
              <a:rPr lang="en-US" sz="2400" b="1" dirty="0">
                <a:solidFill>
                  <a:srgbClr val="FF0000"/>
                </a:solidFill>
                <a:latin typeface="TH SarabunPSK" pitchFamily="34" charset="-34"/>
                <a:cs typeface="TH SarabunPSK" pitchFamily="34" charset="-34"/>
              </a:rPr>
              <a:t> acids </a:t>
            </a:r>
          </a:p>
          <a:p>
            <a:pPr marL="342900" indent="-342900">
              <a:buFont typeface="Arial" pitchFamily="34" charset="0"/>
              <a:buChar char="•"/>
            </a:pPr>
            <a:r>
              <a:rPr lang="en-US" sz="2400" b="1" dirty="0">
                <a:solidFill>
                  <a:srgbClr val="FF0000"/>
                </a:solidFill>
                <a:latin typeface="TH SarabunPSK" pitchFamily="34" charset="-34"/>
                <a:cs typeface="TH SarabunPSK" pitchFamily="34" charset="-34"/>
              </a:rPr>
              <a:t>Amide products. </a:t>
            </a:r>
          </a:p>
        </p:txBody>
      </p:sp>
      <p:sp>
        <p:nvSpPr>
          <p:cNvPr id="10" name="Title 1"/>
          <p:cNvSpPr txBox="1">
            <a:spLocks/>
          </p:cNvSpPr>
          <p:nvPr/>
        </p:nvSpPr>
        <p:spPr>
          <a:xfrm>
            <a:off x="304800" y="20930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sz="3600" b="1" dirty="0" smtClean="0">
                <a:solidFill>
                  <a:schemeClr val="accent6">
                    <a:lumMod val="50000"/>
                  </a:schemeClr>
                </a:solidFill>
                <a:latin typeface="TH SarabunPSK" pitchFamily="34" charset="-34"/>
                <a:cs typeface="TH SarabunPSK" pitchFamily="34" charset="-34"/>
              </a:rPr>
              <a:t>2.1 กำเนิดของชีวโมเลกุล </a:t>
            </a:r>
            <a:r>
              <a:rPr lang="en-US" sz="3600" b="1" dirty="0" smtClean="0">
                <a:solidFill>
                  <a:schemeClr val="accent6">
                    <a:lumMod val="50000"/>
                  </a:schemeClr>
                </a:solidFill>
                <a:latin typeface="TH SarabunPSK" pitchFamily="34" charset="-34"/>
                <a:cs typeface="TH SarabunPSK" pitchFamily="34" charset="-34"/>
              </a:rPr>
              <a:t>(Origin of Biomolecules)</a:t>
            </a:r>
            <a:endParaRPr lang="th-TH" sz="3600" b="1" dirty="0">
              <a:solidFill>
                <a:schemeClr val="accent6">
                  <a:lumMod val="50000"/>
                </a:schemeClr>
              </a:solidFill>
              <a:latin typeface="TH SarabunPSK" pitchFamily="34" charset="-34"/>
              <a:cs typeface="TH SarabunPSK" pitchFamily="34" charset="-34"/>
            </a:endParaRPr>
          </a:p>
        </p:txBody>
      </p:sp>
      <p:sp>
        <p:nvSpPr>
          <p:cNvPr id="11" name="Rectangle 10"/>
          <p:cNvSpPr/>
          <p:nvPr/>
        </p:nvSpPr>
        <p:spPr>
          <a:xfrm>
            <a:off x="116948" y="6371043"/>
            <a:ext cx="3038011" cy="646331"/>
          </a:xfrm>
          <a:prstGeom prst="rect">
            <a:avLst/>
          </a:prstGeom>
        </p:spPr>
        <p:txBody>
          <a:bodyPr wrap="none">
            <a:spAutoFit/>
          </a:bodyPr>
          <a:lstStyle/>
          <a:p>
            <a:r>
              <a:rPr lang="en-US" sz="1800" dirty="0">
                <a:latin typeface="TH SarabunPSK" pitchFamily="34" charset="-34"/>
                <a:cs typeface="TH SarabunPSK" pitchFamily="34" charset="-34"/>
              </a:rPr>
              <a:t> </a:t>
            </a:r>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a:t>
            </a:r>
            <a:r>
              <a:rPr lang="en-US" sz="1800" dirty="0">
                <a:latin typeface="TH SarabunPSK" pitchFamily="34" charset="-34"/>
                <a:cs typeface="TH SarabunPSK" pitchFamily="34" charset="-34"/>
              </a:rPr>
              <a:t>http://www.studyblue.com</a:t>
            </a:r>
          </a:p>
          <a:p>
            <a:endParaRPr lang="th-TH" sz="1800" dirty="0">
              <a:latin typeface="TH SarabunPSK" pitchFamily="34" charset="-34"/>
              <a:cs typeface="TH SarabunPSK" pitchFamily="34" charset="-34"/>
            </a:endParaRPr>
          </a:p>
        </p:txBody>
      </p:sp>
    </p:spTree>
    <p:extLst>
      <p:ext uri="{BB962C8B-B14F-4D97-AF65-F5344CB8AC3E}">
        <p14:creationId xmlns:p14="http://schemas.microsoft.com/office/powerpoint/2010/main" val="9738194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930" y="95301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39</a:t>
            </a:fld>
            <a:endParaRPr lang="th-TH"/>
          </a:p>
        </p:txBody>
      </p:sp>
      <p:sp>
        <p:nvSpPr>
          <p:cNvPr id="4" name="Content Placeholder 3"/>
          <p:cNvSpPr>
            <a:spLocks noGrp="1"/>
          </p:cNvSpPr>
          <p:nvPr>
            <p:ph sz="quarter" idx="1"/>
          </p:nvPr>
        </p:nvSpPr>
        <p:spPr>
          <a:xfrm>
            <a:off x="320040" y="1412776"/>
            <a:ext cx="8503920" cy="4572000"/>
          </a:xfrm>
        </p:spPr>
        <p:txBody>
          <a:bodyPr>
            <a:noAutofit/>
          </a:bodyPr>
          <a:lstStyle/>
          <a:p>
            <a:pPr marL="0" indent="0">
              <a:buNone/>
            </a:pPr>
            <a:r>
              <a:rPr lang="th-TH" sz="2800" dirty="0">
                <a:latin typeface="TH SarabunPSK" pitchFamily="34" charset="-34"/>
                <a:cs typeface="TH SarabunPSK" pitchFamily="34" charset="-34"/>
              </a:rPr>
              <a:t>	</a:t>
            </a:r>
            <a:r>
              <a:rPr lang="th-TH" sz="2600" dirty="0" smtClean="0">
                <a:latin typeface="TH SarabunPSK" pitchFamily="34" charset="-34"/>
                <a:cs typeface="TH SarabunPSK" pitchFamily="34" charset="-34"/>
              </a:rPr>
              <a:t>นอกจากการทดลองของ </a:t>
            </a:r>
            <a:r>
              <a:rPr lang="th-TH" sz="2600" dirty="0">
                <a:latin typeface="TH SarabunPSK" pitchFamily="34" charset="-34"/>
                <a:cs typeface="TH SarabunPSK" pitchFamily="34" charset="-34"/>
              </a:rPr>
              <a:t>มิลเลอร์</a:t>
            </a:r>
            <a:r>
              <a:rPr lang="en-US" sz="2600" dirty="0">
                <a:latin typeface="TH SarabunPSK" pitchFamily="34" charset="-34"/>
                <a:cs typeface="TH SarabunPSK" pitchFamily="34" charset="-34"/>
              </a:rPr>
              <a:t>-</a:t>
            </a:r>
            <a:r>
              <a:rPr lang="th-TH" sz="2600" dirty="0">
                <a:latin typeface="TH SarabunPSK" pitchFamily="34" charset="-34"/>
                <a:cs typeface="TH SarabunPSK" pitchFamily="34" charset="-34"/>
              </a:rPr>
              <a:t>อูเรย์ </a:t>
            </a:r>
            <a:r>
              <a:rPr lang="th-TH" sz="2600" dirty="0" smtClean="0">
                <a:latin typeface="TH SarabunPSK" pitchFamily="34" charset="-34"/>
                <a:cs typeface="TH SarabunPSK" pitchFamily="34" charset="-34"/>
              </a:rPr>
              <a:t>แล้ว ได้มีผู้ทำการทดลองซ้ำเพื่อยืนยัน</a:t>
            </a:r>
            <a:r>
              <a:rPr lang="th-TH" sz="2600" dirty="0">
                <a:latin typeface="TH SarabunPSK" pitchFamily="34" charset="-34"/>
                <a:cs typeface="TH SarabunPSK" pitchFamily="34" charset="-34"/>
              </a:rPr>
              <a:t>สมมติฐานของโอพาริน-ฮอลเดน </a:t>
            </a:r>
            <a:r>
              <a:rPr lang="th-TH" sz="2600" dirty="0" smtClean="0">
                <a:latin typeface="TH SarabunPSK" pitchFamily="34" charset="-34"/>
                <a:cs typeface="TH SarabunPSK" pitchFamily="34" charset="-34"/>
              </a:rPr>
              <a:t>ได้แก่ </a:t>
            </a:r>
            <a:endParaRPr lang="en-US" sz="2600" dirty="0" smtClean="0">
              <a:latin typeface="TH SarabunPSK" pitchFamily="34" charset="-34"/>
              <a:cs typeface="TH SarabunPSK" pitchFamily="34" charset="-34"/>
            </a:endParaRPr>
          </a:p>
          <a:p>
            <a:endParaRPr lang="en-US" sz="1400" dirty="0">
              <a:latin typeface="TH SarabunPSK" pitchFamily="34" charset="-34"/>
              <a:cs typeface="TH SarabunPSK" pitchFamily="34" charset="-34"/>
            </a:endParaRPr>
          </a:p>
          <a:p>
            <a:r>
              <a:rPr lang="th-TH" sz="2600" dirty="0" smtClean="0">
                <a:latin typeface="TH SarabunPSK" pitchFamily="34" charset="-34"/>
                <a:cs typeface="TH SarabunPSK" pitchFamily="34" charset="-34"/>
              </a:rPr>
              <a:t>ปี ค.ศ. </a:t>
            </a:r>
            <a:r>
              <a:rPr lang="en-US" sz="2600" dirty="0" smtClean="0">
                <a:latin typeface="TH SarabunPSK" pitchFamily="34" charset="-34"/>
                <a:cs typeface="TH SarabunPSK" pitchFamily="34" charset="-34"/>
              </a:rPr>
              <a:t>1950s Sidney </a:t>
            </a:r>
            <a:r>
              <a:rPr lang="en-US" sz="2600" dirty="0">
                <a:latin typeface="TH SarabunPSK" pitchFamily="34" charset="-34"/>
                <a:cs typeface="TH SarabunPSK" pitchFamily="34" charset="-34"/>
              </a:rPr>
              <a:t>Walter Fox </a:t>
            </a:r>
            <a:r>
              <a:rPr lang="th-TH" sz="2600" dirty="0" smtClean="0">
                <a:latin typeface="TH SarabunPSK" pitchFamily="34" charset="-34"/>
                <a:cs typeface="TH SarabunPSK" pitchFamily="34" charset="-34"/>
              </a:rPr>
              <a:t> (นักชีวเคมีชาวอเมริกัน) ทดลองเพิ่มเติมและพบว่าว่ามีกรดอะมิโนและสารที่มีลักษณะคล้ายโปรตีนเกิดขึ้นเรียกว่า </a:t>
            </a:r>
            <a:r>
              <a:rPr lang="en-US" sz="2600" dirty="0" err="1" smtClean="0">
                <a:latin typeface="TH SarabunPSK" pitchFamily="34" charset="-34"/>
                <a:cs typeface="TH SarabunPSK" pitchFamily="34" charset="-34"/>
              </a:rPr>
              <a:t>proteinoids</a:t>
            </a:r>
            <a:r>
              <a:rPr lang="th-TH" sz="2600" dirty="0" smtClean="0">
                <a:latin typeface="TH SarabunPSK" pitchFamily="34" charset="-34"/>
                <a:cs typeface="TH SarabunPSK" pitchFamily="34" charset="-34"/>
              </a:rPr>
              <a:t> และสามารถจำลองการเกิดเซลล์โดยการสร้าง </a:t>
            </a:r>
            <a:r>
              <a:rPr lang="en-US" sz="2600" dirty="0">
                <a:latin typeface="TH SarabunPSK" pitchFamily="34" charset="-34"/>
                <a:cs typeface="TH SarabunPSK" pitchFamily="34" charset="-34"/>
              </a:rPr>
              <a:t>microsphere </a:t>
            </a:r>
            <a:r>
              <a:rPr lang="th-TH" sz="2600" dirty="0" smtClean="0">
                <a:latin typeface="TH SarabunPSK" pitchFamily="34" charset="-34"/>
                <a:cs typeface="TH SarabunPSK" pitchFamily="34" charset="-34"/>
              </a:rPr>
              <a:t>หรือ</a:t>
            </a:r>
            <a:r>
              <a:rPr lang="en-US" sz="2600" dirty="0" smtClean="0">
                <a:latin typeface="TH SarabunPSK" pitchFamily="34" charset="-34"/>
                <a:cs typeface="TH SarabunPSK" pitchFamily="34" charset="-34"/>
              </a:rPr>
              <a:t> </a:t>
            </a:r>
            <a:r>
              <a:rPr lang="en-US" sz="2600" dirty="0" err="1" smtClean="0">
                <a:latin typeface="TH SarabunPSK" pitchFamily="34" charset="-34"/>
                <a:cs typeface="TH SarabunPSK" pitchFamily="34" charset="-34"/>
              </a:rPr>
              <a:t>protocell</a:t>
            </a:r>
            <a:r>
              <a:rPr lang="en-US" sz="2600" dirty="0" smtClean="0">
                <a:latin typeface="TH SarabunPSK" pitchFamily="34" charset="-34"/>
                <a:cs typeface="TH SarabunPSK" pitchFamily="34" charset="-34"/>
              </a:rPr>
              <a:t> </a:t>
            </a:r>
            <a:r>
              <a:rPr lang="th-TH" sz="2600" dirty="0" smtClean="0">
                <a:latin typeface="TH SarabunPSK" pitchFamily="34" charset="-34"/>
                <a:cs typeface="TH SarabunPSK" pitchFamily="34" charset="-34"/>
              </a:rPr>
              <a:t>จาก </a:t>
            </a:r>
            <a:r>
              <a:rPr lang="en-US" sz="2600" dirty="0" err="1">
                <a:latin typeface="TH SarabunPSK" pitchFamily="34" charset="-34"/>
                <a:cs typeface="TH SarabunPSK" pitchFamily="34" charset="-34"/>
              </a:rPr>
              <a:t>proteinoids</a:t>
            </a:r>
            <a:endParaRPr lang="th-TH" sz="2600" dirty="0" smtClean="0">
              <a:latin typeface="TH SarabunPSK" pitchFamily="34" charset="-34"/>
              <a:cs typeface="TH SarabunPSK" pitchFamily="34" charset="-34"/>
            </a:endParaRPr>
          </a:p>
          <a:p>
            <a:endParaRPr lang="th-TH" sz="1600" dirty="0">
              <a:latin typeface="TH SarabunPSK" pitchFamily="34" charset="-34"/>
              <a:cs typeface="TH SarabunPSK" pitchFamily="34" charset="-34"/>
            </a:endParaRPr>
          </a:p>
          <a:p>
            <a:r>
              <a:rPr lang="th-TH" sz="2600" dirty="0">
                <a:latin typeface="TH SarabunPSK" pitchFamily="34" charset="-34"/>
                <a:cs typeface="TH SarabunPSK" pitchFamily="34" charset="-34"/>
              </a:rPr>
              <a:t>ปี ค.ศ. </a:t>
            </a:r>
            <a:r>
              <a:rPr lang="th-TH" sz="2600" dirty="0" smtClean="0">
                <a:latin typeface="TH SarabunPSK" pitchFamily="34" charset="-34"/>
                <a:cs typeface="TH SarabunPSK" pitchFamily="34" charset="-34"/>
              </a:rPr>
              <a:t>1</a:t>
            </a:r>
            <a:r>
              <a:rPr lang="en-US" sz="2600" dirty="0" smtClean="0">
                <a:latin typeface="TH SarabunPSK" pitchFamily="34" charset="-34"/>
                <a:cs typeface="TH SarabunPSK" pitchFamily="34" charset="-34"/>
              </a:rPr>
              <a:t>963 </a:t>
            </a:r>
            <a:r>
              <a:rPr lang="en-US" sz="2600" dirty="0">
                <a:latin typeface="TH SarabunPSK" pitchFamily="34" charset="-34"/>
                <a:cs typeface="TH SarabunPSK" pitchFamily="34" charset="-34"/>
              </a:rPr>
              <a:t>Cyril </a:t>
            </a:r>
            <a:r>
              <a:rPr lang="en-US" sz="2600" dirty="0" err="1">
                <a:latin typeface="TH SarabunPSK" pitchFamily="34" charset="-34"/>
                <a:cs typeface="TH SarabunPSK" pitchFamily="34" charset="-34"/>
              </a:rPr>
              <a:t>Ponnamperuma</a:t>
            </a:r>
            <a:r>
              <a:rPr lang="th-TH" sz="2600" dirty="0">
                <a:latin typeface="TH SarabunPSK" pitchFamily="34" charset="-34"/>
                <a:cs typeface="TH SarabunPSK" pitchFamily="34" charset="-34"/>
              </a:rPr>
              <a:t> (นักเคมีชาวศรี</a:t>
            </a:r>
            <a:r>
              <a:rPr lang="th-TH" sz="2600" dirty="0" smtClean="0">
                <a:latin typeface="TH SarabunPSK" pitchFamily="34" charset="-34"/>
                <a:cs typeface="TH SarabunPSK" pitchFamily="34" charset="-34"/>
              </a:rPr>
              <a:t>ลังกา</a:t>
            </a:r>
            <a:r>
              <a:rPr lang="en-US" sz="2600" dirty="0" smtClean="0">
                <a:latin typeface="TH SarabunPSK" pitchFamily="34" charset="-34"/>
                <a:cs typeface="TH SarabunPSK" pitchFamily="34" charset="-34"/>
              </a:rPr>
              <a:t>, </a:t>
            </a:r>
            <a:r>
              <a:rPr lang="th-TH" sz="2600" dirty="0" smtClean="0">
                <a:latin typeface="TH SarabunPSK" pitchFamily="34" charset="-34"/>
                <a:cs typeface="TH SarabunPSK" pitchFamily="34" charset="-34"/>
              </a:rPr>
              <a:t>นักวิทยาศาสตร์ของ </a:t>
            </a:r>
            <a:r>
              <a:rPr lang="en-US" sz="2600" dirty="0" smtClean="0">
                <a:latin typeface="TH SarabunPSK" pitchFamily="34" charset="-34"/>
                <a:cs typeface="TH SarabunPSK" pitchFamily="34" charset="-34"/>
              </a:rPr>
              <a:t>NASA</a:t>
            </a:r>
            <a:r>
              <a:rPr lang="th-TH" sz="2600" dirty="0" smtClean="0">
                <a:latin typeface="TH SarabunPSK" pitchFamily="34" charset="-34"/>
                <a:cs typeface="TH SarabunPSK" pitchFamily="34" charset="-34"/>
              </a:rPr>
              <a:t>) ใช้อุปกรณ์ชุดการ</a:t>
            </a:r>
            <a:r>
              <a:rPr lang="th-TH" sz="2600" dirty="0">
                <a:latin typeface="TH SarabunPSK" pitchFamily="34" charset="-34"/>
                <a:cs typeface="TH SarabunPSK" pitchFamily="34" charset="-34"/>
              </a:rPr>
              <a:t>ทดลองของมิลเลอร์-</a:t>
            </a:r>
            <a:r>
              <a:rPr lang="th-TH" sz="2600" dirty="0" smtClean="0">
                <a:latin typeface="TH SarabunPSK" pitchFamily="34" charset="-34"/>
                <a:cs typeface="TH SarabunPSK" pitchFamily="34" charset="-34"/>
              </a:rPr>
              <a:t>อูเรย์ จำลองสภาวะบรรยากาศ</a:t>
            </a:r>
            <a:br>
              <a:rPr lang="th-TH" sz="2600" dirty="0" smtClean="0">
                <a:latin typeface="TH SarabunPSK" pitchFamily="34" charset="-34"/>
                <a:cs typeface="TH SarabunPSK" pitchFamily="34" charset="-34"/>
              </a:rPr>
            </a:br>
            <a:r>
              <a:rPr lang="th-TH" sz="2600" dirty="0" smtClean="0">
                <a:latin typeface="TH SarabunPSK" pitchFamily="34" charset="-34"/>
                <a:cs typeface="TH SarabunPSK" pitchFamily="34" charset="-34"/>
              </a:rPr>
              <a:t>โลกยุคแรกๆ และพบผลิตภัณฑ์เป็นกรดนิวคลีอิกซึ่งเป็นโมเลกุลพื้นฐานของสารพันธุกรรมหรือ </a:t>
            </a:r>
            <a:r>
              <a:rPr lang="en-US" sz="2600" dirty="0" smtClean="0">
                <a:latin typeface="TH SarabunPSK" pitchFamily="34" charset="-34"/>
                <a:cs typeface="TH SarabunPSK" pitchFamily="34" charset="-34"/>
              </a:rPr>
              <a:t>DNA</a:t>
            </a:r>
            <a:r>
              <a:rPr lang="th-TH" sz="2600" dirty="0" smtClean="0">
                <a:latin typeface="TH SarabunPSK" pitchFamily="34" charset="-34"/>
                <a:cs typeface="TH SarabunPSK" pitchFamily="34" charset="-34"/>
              </a:rPr>
              <a:t> นับเป็นการยืนยันสมมติฐาน</a:t>
            </a:r>
            <a:r>
              <a:rPr lang="th-TH" sz="2600" dirty="0">
                <a:latin typeface="TH SarabunPSK" pitchFamily="34" charset="-34"/>
                <a:cs typeface="TH SarabunPSK" pitchFamily="34" charset="-34"/>
              </a:rPr>
              <a:t>ของการกำเนิดสิ่งมีชีวิตบน</a:t>
            </a:r>
            <a:r>
              <a:rPr lang="th-TH" sz="2600" dirty="0" smtClean="0">
                <a:latin typeface="TH SarabunPSK" pitchFamily="34" charset="-34"/>
                <a:cs typeface="TH SarabunPSK" pitchFamily="34" charset="-34"/>
              </a:rPr>
              <a:t>โลกของ</a:t>
            </a:r>
            <a:r>
              <a:rPr lang="th-TH" sz="2600" dirty="0">
                <a:latin typeface="TH SarabunPSK" pitchFamily="34" charset="-34"/>
                <a:cs typeface="TH SarabunPSK" pitchFamily="34" charset="-34"/>
              </a:rPr>
              <a:t>โอพาริน-ฮอล</a:t>
            </a:r>
            <a:r>
              <a:rPr lang="th-TH" sz="2600" dirty="0" smtClean="0">
                <a:latin typeface="TH SarabunPSK" pitchFamily="34" charset="-34"/>
                <a:cs typeface="TH SarabunPSK" pitchFamily="34" charset="-34"/>
              </a:rPr>
              <a:t>เดน</a:t>
            </a:r>
            <a:endParaRPr lang="en-US" sz="2600" dirty="0" smtClean="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8" name="Title 1"/>
          <p:cNvSpPr>
            <a:spLocks noGrp="1"/>
          </p:cNvSpPr>
          <p:nvPr>
            <p:ph type="title"/>
          </p:nvPr>
        </p:nvSpPr>
        <p:spPr>
          <a:xfrm>
            <a:off x="301752" y="228600"/>
            <a:ext cx="8534400" cy="758952"/>
          </a:xfrm>
        </p:spPr>
        <p:txBody>
          <a:bodyPr>
            <a:normAutofit/>
          </a:bodyPr>
          <a:lstStyle/>
          <a:p>
            <a:r>
              <a:rPr lang="th-TH" sz="3600" b="1" dirty="0">
                <a:solidFill>
                  <a:schemeClr val="accent6">
                    <a:lumMod val="50000"/>
                  </a:schemeClr>
                </a:solidFill>
                <a:latin typeface="TH SarabunPSK" pitchFamily="34" charset="-34"/>
                <a:cs typeface="TH SarabunPSK" pitchFamily="34" charset="-34"/>
              </a:rPr>
              <a:t>2.1 กำเนิด</a:t>
            </a:r>
            <a:r>
              <a:rPr lang="th-TH" sz="3600" b="1" dirty="0" smtClean="0">
                <a:solidFill>
                  <a:schemeClr val="accent6">
                    <a:lumMod val="50000"/>
                  </a:schemeClr>
                </a:solidFill>
                <a:latin typeface="TH SarabunPSK" pitchFamily="34" charset="-34"/>
                <a:cs typeface="TH SarabunPSK" pitchFamily="34" charset="-34"/>
              </a:rPr>
              <a:t>ของชีวโมเลกุล </a:t>
            </a:r>
            <a:r>
              <a:rPr lang="en-US" sz="3600" b="1" dirty="0" smtClean="0">
                <a:solidFill>
                  <a:schemeClr val="accent6">
                    <a:lumMod val="50000"/>
                  </a:schemeClr>
                </a:solidFill>
                <a:latin typeface="TH SarabunPSK" pitchFamily="34" charset="-34"/>
                <a:cs typeface="TH SarabunPSK" pitchFamily="34" charset="-34"/>
              </a:rPr>
              <a:t>(Origin </a:t>
            </a:r>
            <a:r>
              <a:rPr lang="en-US" sz="3600" b="1" dirty="0">
                <a:solidFill>
                  <a:schemeClr val="accent6">
                    <a:lumMod val="50000"/>
                  </a:schemeClr>
                </a:solidFill>
                <a:latin typeface="TH SarabunPSK" pitchFamily="34" charset="-34"/>
                <a:cs typeface="TH SarabunPSK" pitchFamily="34" charset="-34"/>
              </a:rPr>
              <a:t>of </a:t>
            </a:r>
            <a:r>
              <a:rPr lang="en-US" sz="3600" b="1" dirty="0" smtClean="0">
                <a:solidFill>
                  <a:schemeClr val="accent6">
                    <a:lumMod val="50000"/>
                  </a:schemeClr>
                </a:solidFill>
                <a:latin typeface="TH SarabunPSK" pitchFamily="34" charset="-34"/>
                <a:cs typeface="TH SarabunPSK" pitchFamily="34" charset="-34"/>
              </a:rPr>
              <a:t>Biomolecules)</a:t>
            </a:r>
            <a:endParaRPr lang="th-TH" sz="3600" b="1" dirty="0">
              <a:solidFill>
                <a:schemeClr val="accent6">
                  <a:lumMod val="50000"/>
                </a:schemeClr>
              </a:solidFill>
              <a:latin typeface="TH SarabunPSK" pitchFamily="34" charset="-34"/>
              <a:cs typeface="TH SarabunPSK" pitchFamily="34" charset="-34"/>
            </a:endParaRPr>
          </a:p>
        </p:txBody>
      </p:sp>
    </p:spTree>
    <p:extLst>
      <p:ext uri="{BB962C8B-B14F-4D97-AF65-F5344CB8AC3E}">
        <p14:creationId xmlns:p14="http://schemas.microsoft.com/office/powerpoint/2010/main" val="3741067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67972"/>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467544" y="1556792"/>
            <a:ext cx="8503920" cy="4572000"/>
          </a:xfrm>
        </p:spPr>
        <p:txBody>
          <a:bodyPr>
            <a:noAutofit/>
          </a:bodyPr>
          <a:lstStyle/>
          <a:p>
            <a:r>
              <a:rPr lang="th-TH" sz="3200" b="1" dirty="0" smtClean="0">
                <a:latin typeface="TH SarabunPSK" pitchFamily="34" charset="-34"/>
                <a:cs typeface="TH SarabunPSK" pitchFamily="34" charset="-34"/>
              </a:rPr>
              <a:t>คะแนน</a:t>
            </a:r>
            <a:r>
              <a:rPr lang="th-TH" sz="3200" b="1" dirty="0">
                <a:latin typeface="TH SarabunPSK" pitchFamily="34" charset="-34"/>
                <a:cs typeface="TH SarabunPSK" pitchFamily="34" charset="-34"/>
              </a:rPr>
              <a:t>ระหว่าง    85 - 100		ได้ระดับ	 </a:t>
            </a:r>
            <a:r>
              <a:rPr lang="en-US" sz="3200" b="1" dirty="0">
                <a:latin typeface="TH SarabunPSK" pitchFamily="34" charset="-34"/>
                <a:cs typeface="TH SarabunPSK" pitchFamily="34" charset="-34"/>
              </a:rPr>
              <a:t>A</a:t>
            </a:r>
          </a:p>
          <a:p>
            <a:r>
              <a:rPr lang="th-TH" sz="3200" b="1" dirty="0">
                <a:latin typeface="TH SarabunPSK" pitchFamily="34" charset="-34"/>
                <a:cs typeface="TH SarabunPSK" pitchFamily="34" charset="-34"/>
              </a:rPr>
              <a:t>คะแนนระหว่าง    80 - 84		ได้ระดับ	 </a:t>
            </a:r>
            <a:r>
              <a:rPr lang="en-US" sz="3200" b="1" dirty="0">
                <a:latin typeface="TH SarabunPSK" pitchFamily="34" charset="-34"/>
                <a:cs typeface="TH SarabunPSK" pitchFamily="34" charset="-34"/>
              </a:rPr>
              <a:t>B+</a:t>
            </a:r>
          </a:p>
          <a:p>
            <a:r>
              <a:rPr lang="th-TH" sz="3200" b="1" dirty="0">
                <a:latin typeface="TH SarabunPSK" pitchFamily="34" charset="-34"/>
                <a:cs typeface="TH SarabunPSK" pitchFamily="34" charset="-34"/>
              </a:rPr>
              <a:t>คะแนนระหว่าง    </a:t>
            </a:r>
            <a:r>
              <a:rPr lang="th-TH" sz="3200" b="1" dirty="0" smtClean="0">
                <a:latin typeface="TH SarabunPSK" pitchFamily="34" charset="-34"/>
                <a:cs typeface="TH SarabunPSK" pitchFamily="34" charset="-34"/>
              </a:rPr>
              <a:t>7</a:t>
            </a:r>
            <a:r>
              <a:rPr lang="en-US" sz="3200" b="1" dirty="0" smtClean="0">
                <a:latin typeface="TH SarabunPSK" pitchFamily="34" charset="-34"/>
                <a:cs typeface="TH SarabunPSK" pitchFamily="34" charset="-34"/>
              </a:rPr>
              <a:t>5</a:t>
            </a:r>
            <a:r>
              <a:rPr lang="th-TH" sz="3200" b="1" dirty="0" smtClean="0">
                <a:latin typeface="TH SarabunPSK" pitchFamily="34" charset="-34"/>
                <a:cs typeface="TH SarabunPSK" pitchFamily="34" charset="-34"/>
              </a:rPr>
              <a:t> – 7</a:t>
            </a:r>
            <a:r>
              <a:rPr lang="en-US" sz="3200" b="1" dirty="0" smtClean="0">
                <a:latin typeface="TH SarabunPSK" pitchFamily="34" charset="-34"/>
                <a:cs typeface="TH SarabunPSK" pitchFamily="34" charset="-34"/>
              </a:rPr>
              <a:t>9</a:t>
            </a:r>
            <a:r>
              <a:rPr lang="th-TH" sz="3200" b="1" dirty="0">
                <a:latin typeface="TH SarabunPSK" pitchFamily="34" charset="-34"/>
                <a:cs typeface="TH SarabunPSK" pitchFamily="34" charset="-34"/>
              </a:rPr>
              <a:t>		ได้ระดับ	 </a:t>
            </a:r>
            <a:r>
              <a:rPr lang="en-US" sz="3200" b="1" dirty="0">
                <a:latin typeface="TH SarabunPSK" pitchFamily="34" charset="-34"/>
                <a:cs typeface="TH SarabunPSK" pitchFamily="34" charset="-34"/>
              </a:rPr>
              <a:t>B</a:t>
            </a:r>
          </a:p>
          <a:p>
            <a:r>
              <a:rPr lang="th-TH" sz="3200" b="1" dirty="0">
                <a:latin typeface="TH SarabunPSK" pitchFamily="34" charset="-34"/>
                <a:cs typeface="TH SarabunPSK" pitchFamily="34" charset="-34"/>
              </a:rPr>
              <a:t>คะแนนระหว่าง    </a:t>
            </a:r>
            <a:r>
              <a:rPr lang="th-TH" sz="3200" b="1" dirty="0" smtClean="0">
                <a:latin typeface="TH SarabunPSK" pitchFamily="34" charset="-34"/>
                <a:cs typeface="TH SarabunPSK" pitchFamily="34" charset="-34"/>
              </a:rPr>
              <a:t>7</a:t>
            </a:r>
            <a:r>
              <a:rPr lang="en-US" sz="3200" b="1" dirty="0" smtClean="0">
                <a:latin typeface="TH SarabunPSK" pitchFamily="34" charset="-34"/>
                <a:cs typeface="TH SarabunPSK" pitchFamily="34" charset="-34"/>
              </a:rPr>
              <a:t>0</a:t>
            </a:r>
            <a:r>
              <a:rPr lang="th-TH" sz="3200" b="1" dirty="0" smtClean="0">
                <a:latin typeface="TH SarabunPSK" pitchFamily="34" charset="-34"/>
                <a:cs typeface="TH SarabunPSK" pitchFamily="34" charset="-34"/>
              </a:rPr>
              <a:t> – 7</a:t>
            </a:r>
            <a:r>
              <a:rPr lang="en-US" sz="3200" b="1" dirty="0" smtClean="0">
                <a:latin typeface="TH SarabunPSK" pitchFamily="34" charset="-34"/>
                <a:cs typeface="TH SarabunPSK" pitchFamily="34" charset="-34"/>
              </a:rPr>
              <a:t>4</a:t>
            </a:r>
            <a:r>
              <a:rPr lang="th-TH" sz="3200" b="1" dirty="0">
                <a:latin typeface="TH SarabunPSK" pitchFamily="34" charset="-34"/>
                <a:cs typeface="TH SarabunPSK" pitchFamily="34" charset="-34"/>
              </a:rPr>
              <a:t>		ได้ระดับ	 </a:t>
            </a:r>
            <a:r>
              <a:rPr lang="en-US" sz="3200" b="1" dirty="0">
                <a:latin typeface="TH SarabunPSK" pitchFamily="34" charset="-34"/>
                <a:cs typeface="TH SarabunPSK" pitchFamily="34" charset="-34"/>
              </a:rPr>
              <a:t>C+</a:t>
            </a:r>
          </a:p>
          <a:p>
            <a:r>
              <a:rPr lang="th-TH" sz="3200" b="1" dirty="0">
                <a:latin typeface="TH SarabunPSK" pitchFamily="34" charset="-34"/>
                <a:cs typeface="TH SarabunPSK" pitchFamily="34" charset="-34"/>
              </a:rPr>
              <a:t>คะแนนระหว่าง    65 - 69		ได้ระดับ	 </a:t>
            </a:r>
            <a:r>
              <a:rPr lang="en-US" sz="3200" b="1" dirty="0">
                <a:latin typeface="TH SarabunPSK" pitchFamily="34" charset="-34"/>
                <a:cs typeface="TH SarabunPSK" pitchFamily="34" charset="-34"/>
              </a:rPr>
              <a:t>C</a:t>
            </a:r>
          </a:p>
          <a:p>
            <a:r>
              <a:rPr lang="th-TH" sz="3200" b="1" dirty="0">
                <a:latin typeface="TH SarabunPSK" pitchFamily="34" charset="-34"/>
                <a:cs typeface="TH SarabunPSK" pitchFamily="34" charset="-34"/>
              </a:rPr>
              <a:t>คะแนนระหว่าง    60 – 64	 	ได้ระดับ  </a:t>
            </a:r>
            <a:r>
              <a:rPr lang="en-US" sz="3200" b="1" dirty="0">
                <a:latin typeface="TH SarabunPSK" pitchFamily="34" charset="-34"/>
                <a:cs typeface="TH SarabunPSK" pitchFamily="34" charset="-34"/>
              </a:rPr>
              <a:t>D</a:t>
            </a:r>
          </a:p>
          <a:p>
            <a:r>
              <a:rPr lang="th-TH" sz="3200" b="1" dirty="0">
                <a:latin typeface="TH SarabunPSK" pitchFamily="34" charset="-34"/>
                <a:cs typeface="TH SarabunPSK" pitchFamily="34" charset="-34"/>
              </a:rPr>
              <a:t>คะแนนระหว่าง    55 – 59	 	ได้ระดับ	 </a:t>
            </a:r>
            <a:r>
              <a:rPr lang="en-US" sz="3200" b="1" dirty="0">
                <a:latin typeface="TH SarabunPSK" pitchFamily="34" charset="-34"/>
                <a:cs typeface="TH SarabunPSK" pitchFamily="34" charset="-34"/>
              </a:rPr>
              <a:t>D+</a:t>
            </a:r>
          </a:p>
          <a:p>
            <a:r>
              <a:rPr lang="th-TH" sz="3200" b="1" dirty="0">
                <a:latin typeface="TH SarabunPSK" pitchFamily="34" charset="-34"/>
                <a:cs typeface="TH SarabunPSK" pitchFamily="34" charset="-34"/>
              </a:rPr>
              <a:t>คะแนนระหว่าง      0 – 54	 	ได้ระดับ  </a:t>
            </a:r>
            <a:r>
              <a:rPr lang="en-US" sz="3200" b="1" dirty="0">
                <a:latin typeface="TH SarabunPSK" pitchFamily="34" charset="-34"/>
                <a:cs typeface="TH SarabunPSK" pitchFamily="34" charset="-34"/>
              </a:rPr>
              <a:t>F</a:t>
            </a:r>
          </a:p>
          <a:p>
            <a:endParaRPr lang="th-TH" sz="3200" b="1" dirty="0">
              <a:latin typeface="TH SarabunPSK" pitchFamily="34" charset="-34"/>
              <a:cs typeface="TH SarabunPSK" pitchFamily="34" charset="-34"/>
            </a:endParaRPr>
          </a:p>
        </p:txBody>
      </p:sp>
      <p:sp>
        <p:nvSpPr>
          <p:cNvPr id="4" name="Rectangle 3"/>
          <p:cNvSpPr/>
          <p:nvPr/>
        </p:nvSpPr>
        <p:spPr>
          <a:xfrm>
            <a:off x="179512" y="332656"/>
            <a:ext cx="8784976" cy="707886"/>
          </a:xfrm>
          <a:prstGeom prst="rect">
            <a:avLst/>
          </a:prstGeom>
        </p:spPr>
        <p:txBody>
          <a:bodyPr wrap="square">
            <a:spAutoFit/>
          </a:bodyPr>
          <a:lstStyle/>
          <a:p>
            <a:pPr algn="ctr"/>
            <a:r>
              <a:rPr lang="th-TH" sz="4000" b="1" dirty="0">
                <a:latin typeface="TH SarabunPSK" pitchFamily="34" charset="-34"/>
                <a:cs typeface="TH SarabunPSK" pitchFamily="34" charset="-34"/>
              </a:rPr>
              <a:t>การประเมินผล</a:t>
            </a:r>
          </a:p>
        </p:txBody>
      </p:sp>
      <p:sp>
        <p:nvSpPr>
          <p:cNvPr id="8" name="Slide Number Placeholder 7"/>
          <p:cNvSpPr>
            <a:spLocks noGrp="1"/>
          </p:cNvSpPr>
          <p:nvPr>
            <p:ph type="sldNum" sz="quarter" idx="12"/>
          </p:nvPr>
        </p:nvSpPr>
        <p:spPr/>
        <p:txBody>
          <a:bodyPr/>
          <a:lstStyle/>
          <a:p>
            <a:fld id="{D2865FEE-8CC4-48B3-8997-EB4168360413}" type="slidenum">
              <a:rPr lang="th-TH" smtClean="0"/>
              <a:t>4</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1659233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55236"/>
            <a:ext cx="8534400" cy="758952"/>
          </a:xfrm>
        </p:spPr>
        <p:txBody>
          <a:bodyPr>
            <a:normAutofit fontScale="90000"/>
          </a:bodyPr>
          <a:lstStyle/>
          <a:p>
            <a:r>
              <a:rPr lang="th-TH" b="1" dirty="0">
                <a:solidFill>
                  <a:schemeClr val="accent6">
                    <a:lumMod val="50000"/>
                  </a:schemeClr>
                </a:solidFill>
                <a:latin typeface="TH SarabunPSK" pitchFamily="34" charset="-34"/>
                <a:cs typeface="TH SarabunPSK" pitchFamily="34" charset="-34"/>
              </a:rPr>
              <a:t>2.2 องค์ประกอบของเซลล์และหน้าที่ของออร์</a:t>
            </a:r>
            <a:r>
              <a:rPr lang="th-TH" b="1" dirty="0" smtClean="0">
                <a:solidFill>
                  <a:schemeClr val="accent6">
                    <a:lumMod val="50000"/>
                  </a:schemeClr>
                </a:solidFill>
                <a:latin typeface="TH SarabunPSK" pitchFamily="34" charset="-34"/>
                <a:cs typeface="TH SarabunPSK" pitchFamily="34" charset="-34"/>
              </a:rPr>
              <a:t>แกเนลล์</a:t>
            </a:r>
            <a:br>
              <a:rPr lang="th-TH" b="1" dirty="0" smtClean="0">
                <a:solidFill>
                  <a:schemeClr val="accent6">
                    <a:lumMod val="50000"/>
                  </a:schemeClr>
                </a:solidFill>
                <a:latin typeface="TH SarabunPSK" pitchFamily="34" charset="-34"/>
                <a:cs typeface="TH SarabunPSK" pitchFamily="34" charset="-34"/>
              </a:rPr>
            </a:br>
            <a:r>
              <a:rPr lang="en-US" b="1" dirty="0">
                <a:solidFill>
                  <a:schemeClr val="accent6">
                    <a:lumMod val="50000"/>
                  </a:schemeClr>
                </a:solidFill>
                <a:latin typeface="TH SarabunPSK" pitchFamily="34" charset="-34"/>
                <a:cs typeface="TH SarabunPSK" pitchFamily="34" charset="-34"/>
              </a:rPr>
              <a:t>Cell Components and </a:t>
            </a:r>
            <a:r>
              <a:rPr lang="en-US" b="1" dirty="0" smtClean="0">
                <a:solidFill>
                  <a:schemeClr val="accent6">
                    <a:lumMod val="50000"/>
                  </a:schemeClr>
                </a:solidFill>
                <a:latin typeface="TH SarabunPSK" pitchFamily="34" charset="-34"/>
                <a:cs typeface="TH SarabunPSK" pitchFamily="34" charset="-34"/>
              </a:rPr>
              <a:t>Functions</a:t>
            </a:r>
            <a:r>
              <a:rPr lang="th-TH" b="1" dirty="0" smtClean="0">
                <a:solidFill>
                  <a:schemeClr val="accent6">
                    <a:lumMod val="50000"/>
                  </a:schemeClr>
                </a:solidFill>
                <a:latin typeface="TH SarabunPSK" pitchFamily="34" charset="-34"/>
                <a:cs typeface="TH SarabunPSK" pitchFamily="34" charset="-34"/>
              </a:rPr>
              <a:t> </a:t>
            </a:r>
            <a:r>
              <a:rPr lang="en-US" b="1" dirty="0">
                <a:solidFill>
                  <a:schemeClr val="accent6">
                    <a:lumMod val="50000"/>
                  </a:schemeClr>
                </a:solidFill>
                <a:latin typeface="TH SarabunPSK" pitchFamily="34" charset="-34"/>
                <a:cs typeface="TH SarabunPSK" pitchFamily="34" charset="-34"/>
              </a:rPr>
              <a:t>of O</a:t>
            </a:r>
            <a:r>
              <a:rPr lang="en-US" b="1" dirty="0" smtClean="0">
                <a:solidFill>
                  <a:schemeClr val="accent6">
                    <a:lumMod val="50000"/>
                  </a:schemeClr>
                </a:solidFill>
                <a:latin typeface="TH SarabunPSK" pitchFamily="34" charset="-34"/>
                <a:cs typeface="TH SarabunPSK" pitchFamily="34" charset="-34"/>
              </a:rPr>
              <a:t>rganelles</a:t>
            </a:r>
            <a:endParaRPr lang="th-TH" b="1" dirty="0">
              <a:solidFill>
                <a:schemeClr val="accent6">
                  <a:lumMod val="50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a:xfrm>
            <a:off x="4343400" y="1048097"/>
            <a:ext cx="457200" cy="441325"/>
          </a:xfrm>
        </p:spPr>
        <p:txBody>
          <a:bodyPr/>
          <a:lstStyle/>
          <a:p>
            <a:fld id="{D2865FEE-8CC4-48B3-8997-EB4168360413}" type="slidenum">
              <a:rPr lang="th-TH" smtClean="0"/>
              <a:t>40</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3080"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2293" t="2150" r="3664" b="2697"/>
          <a:stretch/>
        </p:blipFill>
        <p:spPr bwMode="auto">
          <a:xfrm>
            <a:off x="251520" y="1412775"/>
            <a:ext cx="3744416" cy="495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8596" y="1580323"/>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9" name="Picture 1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3745" y="254176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0" name="Picture 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7769" y="4293534"/>
            <a:ext cx="1535946" cy="13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1" name="Picture 1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9001" y="3819618"/>
            <a:ext cx="1333681" cy="160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54633">
            <a:off x="4071454" y="2708021"/>
            <a:ext cx="25527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3" name="Picture 2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1195" y="4154284"/>
            <a:ext cx="892550" cy="674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386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18954" y="1642975"/>
            <a:ext cx="7357178" cy="1631216"/>
          </a:xfrm>
          <a:prstGeom prst="rect">
            <a:avLst/>
          </a:prstGeom>
          <a:gradFill>
            <a:gsLst>
              <a:gs pos="0">
                <a:schemeClr val="accent1">
                  <a:lumMod val="60000"/>
                  <a:lumOff val="40000"/>
                </a:schemeClr>
              </a:gs>
              <a:gs pos="64999">
                <a:srgbClr val="F0EBD5"/>
              </a:gs>
              <a:gs pos="100000">
                <a:srgbClr val="D1C39F"/>
              </a:gs>
            </a:gsLst>
            <a:lin ang="5400000" scaled="0"/>
          </a:gradFill>
        </p:spPr>
        <p:txBody>
          <a:bodyPr wrap="square" rtlCol="0">
            <a:spAutoFit/>
          </a:bodyPr>
          <a:lstStyle/>
          <a:p>
            <a:r>
              <a:rPr lang="th-TH" sz="2000" dirty="0">
                <a:latin typeface="TH SarabunPSK" pitchFamily="34" charset="-34"/>
                <a:cs typeface="TH SarabunPSK" pitchFamily="34" charset="-34"/>
              </a:rPr>
              <a:t>สารตัวกลางใน</a:t>
            </a:r>
            <a:r>
              <a:rPr lang="th-TH" sz="2000" dirty="0" smtClean="0">
                <a:latin typeface="TH SarabunPSK" pitchFamily="34" charset="-34"/>
                <a:cs typeface="TH SarabunPSK" pitchFamily="34" charset="-34"/>
              </a:rPr>
              <a:t>วิถี  (</a:t>
            </a:r>
            <a:r>
              <a:rPr lang="en-US" sz="2000" dirty="0">
                <a:latin typeface="TH SarabunPSK" pitchFamily="34" charset="-34"/>
                <a:cs typeface="TH SarabunPSK" pitchFamily="34" charset="-34"/>
              </a:rPr>
              <a:t>Metabolic </a:t>
            </a:r>
            <a:r>
              <a:rPr lang="en-US" sz="2000" dirty="0" smtClean="0">
                <a:latin typeface="TH SarabunPSK" pitchFamily="34" charset="-34"/>
                <a:cs typeface="TH SarabunPSK" pitchFamily="34" charset="-34"/>
              </a:rPr>
              <a:t>intermediate)</a:t>
            </a:r>
            <a:r>
              <a:rPr lang="th-TH" sz="2000" dirty="0" smtClean="0">
                <a:latin typeface="TH SarabunPSK" pitchFamily="34" charset="-34"/>
                <a:cs typeface="TH SarabunPSK" pitchFamily="34" charset="-34"/>
              </a:rPr>
              <a:t>   โมเลกุลขนาด </a:t>
            </a:r>
            <a:r>
              <a:rPr lang="th-TH" sz="2000" dirty="0">
                <a:latin typeface="TH SarabunPSK" pitchFamily="34" charset="-34"/>
                <a:cs typeface="TH SarabunPSK" pitchFamily="34" charset="-34"/>
              </a:rPr>
              <a:t>50 – 250 </a:t>
            </a:r>
            <a:r>
              <a:rPr lang="en-US" sz="2000" dirty="0" err="1" smtClean="0">
                <a:latin typeface="TH SarabunPSK" pitchFamily="34" charset="-34"/>
                <a:cs typeface="TH SarabunPSK" pitchFamily="34" charset="-34"/>
              </a:rPr>
              <a:t>kDa</a:t>
            </a:r>
            <a:endParaRPr lang="en-US" sz="2000" dirty="0">
              <a:latin typeface="TH SarabunPSK" pitchFamily="34" charset="-34"/>
              <a:cs typeface="TH SarabunPSK" pitchFamily="34" charset="-34"/>
            </a:endParaRPr>
          </a:p>
          <a:p>
            <a:endParaRPr lang="en-US" sz="2000" dirty="0" smtClean="0">
              <a:latin typeface="TH SarabunPSK" pitchFamily="34" charset="-34"/>
              <a:cs typeface="TH SarabunPSK" pitchFamily="34" charset="-34"/>
            </a:endParaRPr>
          </a:p>
          <a:p>
            <a:endParaRPr lang="en-US" sz="2000" dirty="0">
              <a:latin typeface="TH SarabunPSK" pitchFamily="34" charset="-34"/>
              <a:cs typeface="TH SarabunPSK" pitchFamily="34" charset="-34"/>
            </a:endParaRPr>
          </a:p>
          <a:p>
            <a:endParaRPr lang="en-US" sz="2000" dirty="0" smtClean="0">
              <a:latin typeface="TH SarabunPSK" pitchFamily="34" charset="-34"/>
              <a:cs typeface="TH SarabunPSK" pitchFamily="34" charset="-34"/>
            </a:endParaRPr>
          </a:p>
          <a:p>
            <a:endParaRPr lang="en-US" sz="2000" dirty="0">
              <a:latin typeface="TH SarabunPSK" pitchFamily="34" charset="-34"/>
              <a:cs typeface="TH SarabunPSK" pitchFamily="34" charset="-34"/>
            </a:endParaRPr>
          </a:p>
        </p:txBody>
      </p:sp>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41</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8"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5" name="TextBox 4"/>
          <p:cNvSpPr txBox="1"/>
          <p:nvPr/>
        </p:nvSpPr>
        <p:spPr>
          <a:xfrm>
            <a:off x="173850" y="1158458"/>
            <a:ext cx="2223686" cy="461665"/>
          </a:xfrm>
          <a:prstGeom prst="rect">
            <a:avLst/>
          </a:prstGeom>
          <a:solidFill>
            <a:schemeClr val="bg2"/>
          </a:solidFill>
        </p:spPr>
        <p:txBody>
          <a:bodyPr wrap="none" rtlCol="0">
            <a:spAutoFit/>
          </a:bodyPr>
          <a:lstStyle/>
          <a:p>
            <a:r>
              <a:rPr lang="th-TH" sz="2400" b="1" dirty="0" smtClean="0">
                <a:latin typeface="TH SarabunPSK" pitchFamily="34" charset="-34"/>
                <a:cs typeface="TH SarabunPSK" pitchFamily="34" charset="-34"/>
              </a:rPr>
              <a:t>ระดับโมเลกุลในสิ่งมีชีวิต</a:t>
            </a:r>
            <a:endParaRPr lang="th-TH" sz="2400" b="1" dirty="0">
              <a:latin typeface="TH SarabunPSK" pitchFamily="34" charset="-34"/>
              <a:cs typeface="TH SarabunPSK" pitchFamily="34" charset="-34"/>
            </a:endParaRPr>
          </a:p>
        </p:txBody>
      </p:sp>
      <p:sp>
        <p:nvSpPr>
          <p:cNvPr id="18" name="TextBox 17"/>
          <p:cNvSpPr txBox="1"/>
          <p:nvPr/>
        </p:nvSpPr>
        <p:spPr>
          <a:xfrm>
            <a:off x="183458" y="1656699"/>
            <a:ext cx="1095540" cy="3216265"/>
          </a:xfrm>
          <a:prstGeom prst="rect">
            <a:avLst/>
          </a:prstGeom>
          <a:gradFill flip="none" rotWithShape="1">
            <a:gsLst>
              <a:gs pos="94000">
                <a:schemeClr val="accent1">
                  <a:tint val="66000"/>
                  <a:satMod val="160000"/>
                  <a:alpha val="23000"/>
                </a:schemeClr>
              </a:gs>
              <a:gs pos="1000">
                <a:schemeClr val="accent1">
                  <a:tint val="44500"/>
                  <a:satMod val="160000"/>
                </a:schemeClr>
              </a:gs>
              <a:gs pos="75000">
                <a:schemeClr val="accent1">
                  <a:tint val="23500"/>
                  <a:satMod val="160000"/>
                </a:schemeClr>
              </a:gs>
            </a:gsLst>
            <a:lin ang="5400000" scaled="1"/>
            <a:tileRect/>
          </a:gradFill>
        </p:spPr>
        <p:txBody>
          <a:bodyPr wrap="square" rtlCol="0">
            <a:spAutoFit/>
          </a:bodyPr>
          <a:lstStyle/>
          <a:p>
            <a:pPr algn="ctr">
              <a:lnSpc>
                <a:spcPct val="150000"/>
              </a:lnSpc>
            </a:pPr>
            <a:r>
              <a:rPr lang="en-US" sz="1400" dirty="0" smtClean="0"/>
              <a:t>H</a:t>
            </a:r>
            <a:r>
              <a:rPr lang="en-US" sz="1400" baseline="-25000" dirty="0" smtClean="0"/>
              <a:t>2</a:t>
            </a:r>
            <a:r>
              <a:rPr lang="en-US" sz="1400" dirty="0" smtClean="0"/>
              <a:t>O</a:t>
            </a:r>
            <a:endParaRPr lang="en-US" sz="1400" dirty="0"/>
          </a:p>
          <a:p>
            <a:pPr algn="ctr">
              <a:lnSpc>
                <a:spcPct val="150000"/>
              </a:lnSpc>
            </a:pPr>
            <a:r>
              <a:rPr lang="en-US" sz="1400" dirty="0"/>
              <a:t>NH</a:t>
            </a:r>
            <a:r>
              <a:rPr lang="en-US" sz="1400" baseline="-25000" dirty="0"/>
              <a:t>3</a:t>
            </a:r>
          </a:p>
          <a:p>
            <a:pPr algn="ctr">
              <a:lnSpc>
                <a:spcPct val="150000"/>
              </a:lnSpc>
            </a:pPr>
            <a:r>
              <a:rPr lang="en-US" sz="1400" dirty="0" smtClean="0"/>
              <a:t>CO</a:t>
            </a:r>
            <a:r>
              <a:rPr lang="en-US" sz="1400" baseline="-25000" dirty="0" smtClean="0"/>
              <a:t>2</a:t>
            </a:r>
            <a:endParaRPr lang="th-TH" sz="1400" dirty="0" smtClean="0">
              <a:latin typeface="TH SarabunPSK" pitchFamily="34" charset="-34"/>
              <a:cs typeface="TH SarabunPSK" pitchFamily="34" charset="-34"/>
            </a:endParaRPr>
          </a:p>
          <a:p>
            <a:r>
              <a:rPr lang="th-TH" sz="2000" dirty="0" smtClean="0">
                <a:latin typeface="TH SarabunPSK" pitchFamily="34" charset="-34"/>
                <a:cs typeface="TH SarabunPSK" pitchFamily="34" charset="-34"/>
              </a:rPr>
              <a:t>สารตั้งต้นในธรรมชาติ</a:t>
            </a:r>
          </a:p>
          <a:p>
            <a:r>
              <a:rPr lang="en-US" sz="2000" dirty="0" smtClean="0">
                <a:latin typeface="TH SarabunPSK" pitchFamily="34" charset="-34"/>
                <a:cs typeface="TH SarabunPSK" pitchFamily="34" charset="-34"/>
              </a:rPr>
              <a:t>(Precursor)</a:t>
            </a:r>
          </a:p>
          <a:p>
            <a:r>
              <a:rPr lang="th-TH" sz="2000" dirty="0" smtClean="0">
                <a:latin typeface="TH SarabunPSK" pitchFamily="34" charset="-34"/>
                <a:cs typeface="TH SarabunPSK" pitchFamily="34" charset="-34"/>
              </a:rPr>
              <a:t>โมเลกุลขนาดเล็ก </a:t>
            </a:r>
            <a:r>
              <a:rPr lang="en-US" sz="2000" dirty="0" smtClean="0">
                <a:latin typeface="TH SarabunPSK" pitchFamily="34" charset="-34"/>
                <a:cs typeface="TH SarabunPSK" pitchFamily="34" charset="-34"/>
              </a:rPr>
              <a:t>18</a:t>
            </a:r>
            <a:r>
              <a:rPr lang="th-TH" sz="2000" dirty="0" smtClean="0">
                <a:latin typeface="TH SarabunPSK" pitchFamily="34" charset="-34"/>
                <a:cs typeface="TH SarabunPSK" pitchFamily="34" charset="-34"/>
              </a:rPr>
              <a:t> </a:t>
            </a:r>
            <a:r>
              <a:rPr lang="en-US" sz="2000" dirty="0" smtClean="0">
                <a:latin typeface="TH SarabunPSK" pitchFamily="34" charset="-34"/>
                <a:cs typeface="TH SarabunPSK" pitchFamily="34" charset="-34"/>
              </a:rPr>
              <a:t>– 50 </a:t>
            </a:r>
            <a:r>
              <a:rPr lang="en-US" sz="2000" dirty="0" err="1" smtClean="0">
                <a:latin typeface="TH SarabunPSK" pitchFamily="34" charset="-34"/>
                <a:cs typeface="TH SarabunPSK" pitchFamily="34" charset="-34"/>
              </a:rPr>
              <a:t>kDa</a:t>
            </a:r>
            <a:endParaRPr lang="en-US" sz="2000" dirty="0" smtClean="0">
              <a:latin typeface="TH SarabunPSK" pitchFamily="34" charset="-34"/>
              <a:cs typeface="TH SarabunPSK" pitchFamily="34" charset="-34"/>
            </a:endParaRPr>
          </a:p>
          <a:p>
            <a:endParaRPr lang="en-US" sz="2000" dirty="0">
              <a:latin typeface="TH SarabunPSK" pitchFamily="34" charset="-34"/>
              <a:cs typeface="TH SarabunPSK" pitchFamily="34" charset="-34"/>
            </a:endParaRPr>
          </a:p>
        </p:txBody>
      </p:sp>
      <p:pic>
        <p:nvPicPr>
          <p:cNvPr id="6146" name="Picture 2" descr="File:Carbamoylphosphat deprotoniert.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098" y="2166417"/>
            <a:ext cx="992752" cy="58960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553127" y="2773945"/>
            <a:ext cx="1587294" cy="253916"/>
          </a:xfrm>
          <a:prstGeom prst="rect">
            <a:avLst/>
          </a:prstGeom>
          <a:solidFill>
            <a:schemeClr val="accent1">
              <a:lumMod val="75000"/>
            </a:schemeClr>
          </a:solidFill>
        </p:spPr>
        <p:txBody>
          <a:bodyPr wrap="none">
            <a:spAutoFit/>
          </a:bodyPr>
          <a:lstStyle/>
          <a:p>
            <a:r>
              <a:rPr lang="en-US" sz="1050" b="1" dirty="0" err="1">
                <a:latin typeface="+mj-lt"/>
                <a:cs typeface="TH SarabunPSK" pitchFamily="34" charset="-34"/>
              </a:rPr>
              <a:t>Carbamoylphosphat</a:t>
            </a:r>
            <a:endParaRPr lang="th-TH" sz="1050" b="1" dirty="0">
              <a:latin typeface="+mj-lt"/>
              <a:cs typeface="TH SarabunPSK" pitchFamily="34" charset="-34"/>
            </a:endParaRPr>
          </a:p>
        </p:txBody>
      </p:sp>
      <p:sp>
        <p:nvSpPr>
          <p:cNvPr id="24" name="Rectangle 23"/>
          <p:cNvSpPr/>
          <p:nvPr/>
        </p:nvSpPr>
        <p:spPr>
          <a:xfrm>
            <a:off x="3018755" y="2772952"/>
            <a:ext cx="657552" cy="253916"/>
          </a:xfrm>
          <a:prstGeom prst="rect">
            <a:avLst/>
          </a:prstGeom>
          <a:solidFill>
            <a:schemeClr val="accent1">
              <a:lumMod val="75000"/>
            </a:schemeClr>
          </a:solidFill>
        </p:spPr>
        <p:txBody>
          <a:bodyPr wrap="none">
            <a:spAutoFit/>
          </a:bodyPr>
          <a:lstStyle/>
          <a:p>
            <a:r>
              <a:rPr lang="en-US" sz="1050" b="1" dirty="0" smtClean="0">
                <a:latin typeface="+mj-lt"/>
                <a:cs typeface="TH SarabunPSK" pitchFamily="34" charset="-34"/>
              </a:rPr>
              <a:t>Ribose</a:t>
            </a:r>
            <a:endParaRPr lang="th-TH" sz="1050" b="1" dirty="0">
              <a:latin typeface="+mj-lt"/>
              <a:cs typeface="TH SarabunPSK" pitchFamily="34" charset="-34"/>
            </a:endParaRPr>
          </a:p>
        </p:txBody>
      </p:sp>
      <p:pic>
        <p:nvPicPr>
          <p:cNvPr id="26" name="Picture 5" descr="File:Beta-D-Ribopyranose.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901" y="2163595"/>
            <a:ext cx="690805" cy="58960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File:Alpha-ketoglutaric acid.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8701" y="2166417"/>
            <a:ext cx="1051085" cy="47692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707706" y="2753199"/>
            <a:ext cx="1550424" cy="261610"/>
          </a:xfrm>
          <a:prstGeom prst="rect">
            <a:avLst/>
          </a:prstGeom>
          <a:solidFill>
            <a:schemeClr val="accent2">
              <a:lumMod val="75000"/>
            </a:schemeClr>
          </a:solidFill>
        </p:spPr>
        <p:txBody>
          <a:bodyPr wrap="none">
            <a:spAutoFit/>
          </a:bodyPr>
          <a:lstStyle/>
          <a:p>
            <a:r>
              <a:rPr lang="en-US" sz="1100" b="1" dirty="0">
                <a:latin typeface="Times New Roman"/>
                <a:cs typeface="Times New Roman"/>
              </a:rPr>
              <a:t>α</a:t>
            </a:r>
            <a:r>
              <a:rPr lang="en-US" sz="1100" b="1" dirty="0" smtClean="0"/>
              <a:t>-</a:t>
            </a:r>
            <a:r>
              <a:rPr lang="en-US" sz="1100" b="1" dirty="0" err="1" smtClean="0"/>
              <a:t>ketoglutaric</a:t>
            </a:r>
            <a:r>
              <a:rPr lang="en-US" sz="1100" b="1" dirty="0" smtClean="0"/>
              <a:t> </a:t>
            </a:r>
            <a:r>
              <a:rPr lang="en-US" sz="1100" b="1" dirty="0"/>
              <a:t>acid</a:t>
            </a:r>
            <a:endParaRPr lang="th-TH" sz="1100" b="1" dirty="0"/>
          </a:p>
        </p:txBody>
      </p:sp>
      <p:pic>
        <p:nvPicPr>
          <p:cNvPr id="6153" name="Picture 9" descr="File:Pyruvic-acid-2D-skeletal.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8587" y="2040448"/>
            <a:ext cx="660466" cy="60677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305561" y="2759394"/>
            <a:ext cx="1055097" cy="253916"/>
          </a:xfrm>
          <a:prstGeom prst="rect">
            <a:avLst/>
          </a:prstGeom>
          <a:solidFill>
            <a:schemeClr val="tx2">
              <a:lumMod val="60000"/>
              <a:lumOff val="40000"/>
            </a:schemeClr>
          </a:solidFill>
        </p:spPr>
        <p:txBody>
          <a:bodyPr wrap="none">
            <a:spAutoFit/>
          </a:bodyPr>
          <a:lstStyle/>
          <a:p>
            <a:r>
              <a:rPr lang="en-US" sz="1050" b="1" dirty="0"/>
              <a:t>Pyruvic-acid</a:t>
            </a:r>
            <a:endParaRPr lang="th-TH" sz="1050" b="1" dirty="0"/>
          </a:p>
        </p:txBody>
      </p:sp>
      <p:pic>
        <p:nvPicPr>
          <p:cNvPr id="6155" name="Picture 11" descr="File:Malic acid2.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3192" y="2089985"/>
            <a:ext cx="1046899" cy="55336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336677" y="2757046"/>
            <a:ext cx="893193" cy="253916"/>
          </a:xfrm>
          <a:prstGeom prst="rect">
            <a:avLst/>
          </a:prstGeom>
          <a:solidFill>
            <a:schemeClr val="tx2">
              <a:lumMod val="60000"/>
              <a:lumOff val="40000"/>
            </a:schemeClr>
          </a:solidFill>
        </p:spPr>
        <p:txBody>
          <a:bodyPr wrap="none">
            <a:spAutoFit/>
          </a:bodyPr>
          <a:lstStyle/>
          <a:p>
            <a:r>
              <a:rPr lang="en-US" sz="1050" b="1" dirty="0"/>
              <a:t>Malic </a:t>
            </a:r>
            <a:r>
              <a:rPr lang="en-US" sz="1050" b="1" dirty="0" smtClean="0"/>
              <a:t>acid</a:t>
            </a:r>
            <a:endParaRPr lang="th-TH" sz="1050" b="1" dirty="0"/>
          </a:p>
        </p:txBody>
      </p:sp>
      <p:pic>
        <p:nvPicPr>
          <p:cNvPr id="6157" name="Picture 13" descr="File:Acetate-anion-canonical-form-2D-skeletal.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6244" y="2063198"/>
            <a:ext cx="517416" cy="443499"/>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File:Malonate.png">
            <a:hlinkClick r:id="rId15"/>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9060" y="1979111"/>
            <a:ext cx="957072" cy="52758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989286" y="2746460"/>
            <a:ext cx="867545" cy="261610"/>
          </a:xfrm>
          <a:prstGeom prst="rect">
            <a:avLst/>
          </a:prstGeom>
          <a:solidFill>
            <a:srgbClr val="9933FF"/>
          </a:solidFill>
        </p:spPr>
        <p:txBody>
          <a:bodyPr wrap="none">
            <a:spAutoFit/>
          </a:bodyPr>
          <a:lstStyle/>
          <a:p>
            <a:r>
              <a:rPr lang="en-US" sz="1050" b="1" dirty="0" err="1"/>
              <a:t>Malonate</a:t>
            </a:r>
            <a:endParaRPr lang="th-TH" sz="1050" b="1" dirty="0"/>
          </a:p>
        </p:txBody>
      </p:sp>
      <p:sp>
        <p:nvSpPr>
          <p:cNvPr id="38" name="Rectangle 37"/>
          <p:cNvSpPr/>
          <p:nvPr/>
        </p:nvSpPr>
        <p:spPr>
          <a:xfrm>
            <a:off x="7323437" y="2751915"/>
            <a:ext cx="699230" cy="253916"/>
          </a:xfrm>
          <a:prstGeom prst="rect">
            <a:avLst/>
          </a:prstGeom>
          <a:solidFill>
            <a:srgbClr val="9933FF"/>
          </a:solidFill>
        </p:spPr>
        <p:txBody>
          <a:bodyPr wrap="none">
            <a:spAutoFit/>
          </a:bodyPr>
          <a:lstStyle/>
          <a:p>
            <a:r>
              <a:rPr lang="en-US" sz="1050" b="1" dirty="0" smtClean="0"/>
              <a:t>Acetate</a:t>
            </a:r>
            <a:endParaRPr lang="th-TH" sz="1050" b="1" dirty="0"/>
          </a:p>
        </p:txBody>
      </p:sp>
      <p:sp>
        <p:nvSpPr>
          <p:cNvPr id="33" name="Right Arrow 32"/>
          <p:cNvSpPr/>
          <p:nvPr/>
        </p:nvSpPr>
        <p:spPr>
          <a:xfrm>
            <a:off x="1187624" y="2242904"/>
            <a:ext cx="432048" cy="630748"/>
          </a:xfrm>
          <a:prstGeom prst="rightArrow">
            <a:avLst/>
          </a:prstGeom>
          <a:gradFill flip="none" rotWithShape="1">
            <a:gsLst>
              <a:gs pos="63000">
                <a:schemeClr val="accent1">
                  <a:lumMod val="60000"/>
                  <a:lumOff val="40000"/>
                </a:schemeClr>
              </a:gs>
              <a:gs pos="0">
                <a:srgbClr val="F0EBD5"/>
              </a:gs>
              <a:gs pos="100000">
                <a:srgbClr val="D1C39F"/>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TextBox 33"/>
          <p:cNvSpPr txBox="1"/>
          <p:nvPr/>
        </p:nvSpPr>
        <p:spPr>
          <a:xfrm>
            <a:off x="1482022" y="3411004"/>
            <a:ext cx="7357178" cy="40011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3500000" scaled="1"/>
            <a:tileRect/>
          </a:gradFill>
        </p:spPr>
        <p:txBody>
          <a:bodyPr wrap="square" rtlCol="0">
            <a:spAutoFit/>
          </a:bodyPr>
          <a:lstStyle/>
          <a:p>
            <a:r>
              <a:rPr lang="th-TH" sz="2000" dirty="0" smtClean="0">
                <a:latin typeface="TH SarabunPSK" pitchFamily="34" charset="-34"/>
                <a:cs typeface="TH SarabunPSK" pitchFamily="34" charset="-34"/>
              </a:rPr>
              <a:t>โมเลกุลหน่วยโครงสร้าง (</a:t>
            </a:r>
            <a:r>
              <a:rPr lang="en-US" sz="2000" dirty="0" smtClean="0">
                <a:latin typeface="TH SarabunPSK" pitchFamily="34" charset="-34"/>
                <a:cs typeface="TH SarabunPSK" pitchFamily="34" charset="-34"/>
              </a:rPr>
              <a:t>Building block molecule</a:t>
            </a:r>
            <a:r>
              <a:rPr lang="th-TH" sz="2000" dirty="0" smtClean="0">
                <a:latin typeface="TH SarabunPSK" pitchFamily="34" charset="-34"/>
                <a:cs typeface="TH SarabunPSK" pitchFamily="34" charset="-34"/>
              </a:rPr>
              <a:t>) โมเลกุลขนาด </a:t>
            </a:r>
            <a:r>
              <a:rPr lang="en-US" sz="2000" dirty="0" smtClean="0">
                <a:latin typeface="TH SarabunPSK" pitchFamily="34" charset="-34"/>
                <a:cs typeface="TH SarabunPSK" pitchFamily="34" charset="-34"/>
              </a:rPr>
              <a:t>10</a:t>
            </a:r>
            <a:r>
              <a:rPr lang="th-TH" sz="2000" dirty="0" smtClean="0">
                <a:latin typeface="TH SarabunPSK" pitchFamily="34" charset="-34"/>
                <a:cs typeface="TH SarabunPSK" pitchFamily="34" charset="-34"/>
              </a:rPr>
              <a:t>0 – </a:t>
            </a:r>
            <a:r>
              <a:rPr lang="en-US" sz="2000" dirty="0" smtClean="0">
                <a:latin typeface="TH SarabunPSK" pitchFamily="34" charset="-34"/>
                <a:cs typeface="TH SarabunPSK" pitchFamily="34" charset="-34"/>
              </a:rPr>
              <a:t>3</a:t>
            </a:r>
            <a:r>
              <a:rPr lang="th-TH" sz="2000" dirty="0" smtClean="0">
                <a:latin typeface="TH SarabunPSK" pitchFamily="34" charset="-34"/>
                <a:cs typeface="TH SarabunPSK" pitchFamily="34" charset="-34"/>
              </a:rPr>
              <a:t>50 </a:t>
            </a:r>
            <a:r>
              <a:rPr lang="en-US" sz="2000" dirty="0" err="1" smtClean="0">
                <a:latin typeface="TH SarabunPSK" pitchFamily="34" charset="-34"/>
                <a:cs typeface="TH SarabunPSK" pitchFamily="34" charset="-34"/>
              </a:rPr>
              <a:t>kDa</a:t>
            </a:r>
            <a:endParaRPr lang="en-US" sz="2000" dirty="0" smtClean="0">
              <a:latin typeface="TH SarabunPSK" pitchFamily="34" charset="-34"/>
              <a:cs typeface="TH SarabunPSK" pitchFamily="34" charset="-34"/>
            </a:endParaRPr>
          </a:p>
        </p:txBody>
      </p:sp>
      <p:sp>
        <p:nvSpPr>
          <p:cNvPr id="39" name="Rectangle 38"/>
          <p:cNvSpPr/>
          <p:nvPr/>
        </p:nvSpPr>
        <p:spPr>
          <a:xfrm>
            <a:off x="1884820" y="3894011"/>
            <a:ext cx="1263487" cy="461665"/>
          </a:xfrm>
          <a:prstGeom prst="rect">
            <a:avLst/>
          </a:prstGeom>
          <a:solidFill>
            <a:schemeClr val="accent1">
              <a:lumMod val="75000"/>
            </a:schemeClr>
          </a:solidFill>
        </p:spPr>
        <p:txBody>
          <a:bodyPr wrap="none">
            <a:spAutoFit/>
          </a:bodyPr>
          <a:lstStyle/>
          <a:p>
            <a:r>
              <a:rPr lang="en-US" sz="2400" b="1" dirty="0">
                <a:latin typeface="TH SarabunPSK" pitchFamily="34" charset="-34"/>
                <a:cs typeface="TH SarabunPSK" pitchFamily="34" charset="-34"/>
              </a:rPr>
              <a:t>Nucleotide</a:t>
            </a:r>
            <a:endParaRPr lang="th-TH" sz="2400" dirty="0"/>
          </a:p>
        </p:txBody>
      </p:sp>
      <p:sp>
        <p:nvSpPr>
          <p:cNvPr id="40" name="Rectangle 39"/>
          <p:cNvSpPr/>
          <p:nvPr/>
        </p:nvSpPr>
        <p:spPr>
          <a:xfrm>
            <a:off x="3792929" y="3894010"/>
            <a:ext cx="1367682" cy="461665"/>
          </a:xfrm>
          <a:prstGeom prst="rect">
            <a:avLst/>
          </a:prstGeom>
          <a:solidFill>
            <a:schemeClr val="accent2">
              <a:lumMod val="75000"/>
            </a:schemeClr>
          </a:solidFill>
        </p:spPr>
        <p:txBody>
          <a:bodyPr wrap="none">
            <a:spAutoFit/>
          </a:bodyPr>
          <a:lstStyle/>
          <a:p>
            <a:r>
              <a:rPr lang="en-US" sz="2400" b="1" dirty="0">
                <a:latin typeface="TH SarabunPSK" pitchFamily="34" charset="-34"/>
                <a:cs typeface="TH SarabunPSK" pitchFamily="34" charset="-34"/>
              </a:rPr>
              <a:t>Amino acid </a:t>
            </a:r>
            <a:endParaRPr lang="th-TH" sz="2400" dirty="0"/>
          </a:p>
        </p:txBody>
      </p:sp>
      <p:sp>
        <p:nvSpPr>
          <p:cNvPr id="41" name="Rectangle 40"/>
          <p:cNvSpPr/>
          <p:nvPr/>
        </p:nvSpPr>
        <p:spPr>
          <a:xfrm>
            <a:off x="5435628" y="3919719"/>
            <a:ext cx="1784463" cy="461665"/>
          </a:xfrm>
          <a:prstGeom prst="rect">
            <a:avLst/>
          </a:prstGeom>
          <a:solidFill>
            <a:schemeClr val="bg1">
              <a:lumMod val="65000"/>
            </a:schemeClr>
          </a:solidFill>
        </p:spPr>
        <p:txBody>
          <a:bodyPr wrap="none">
            <a:spAutoFit/>
          </a:bodyPr>
          <a:lstStyle/>
          <a:p>
            <a:r>
              <a:rPr lang="en-US" sz="2400" b="1" dirty="0">
                <a:latin typeface="TH SarabunPSK" pitchFamily="34" charset="-34"/>
                <a:cs typeface="TH SarabunPSK" pitchFamily="34" charset="-34"/>
              </a:rPr>
              <a:t>Monosaccharide</a:t>
            </a:r>
            <a:endParaRPr lang="th-TH" sz="2400" dirty="0"/>
          </a:p>
        </p:txBody>
      </p:sp>
      <p:sp>
        <p:nvSpPr>
          <p:cNvPr id="42" name="Rectangle 41"/>
          <p:cNvSpPr/>
          <p:nvPr/>
        </p:nvSpPr>
        <p:spPr>
          <a:xfrm>
            <a:off x="7634952" y="3914847"/>
            <a:ext cx="1151277" cy="461665"/>
          </a:xfrm>
          <a:prstGeom prst="rect">
            <a:avLst/>
          </a:prstGeom>
          <a:solidFill>
            <a:srgbClr val="9933FF"/>
          </a:solidFill>
        </p:spPr>
        <p:txBody>
          <a:bodyPr wrap="none">
            <a:spAutoFit/>
          </a:bodyPr>
          <a:lstStyle/>
          <a:p>
            <a:r>
              <a:rPr lang="en-US" sz="2400" b="1" dirty="0">
                <a:latin typeface="TH SarabunPSK" pitchFamily="34" charset="-34"/>
                <a:cs typeface="TH SarabunPSK" pitchFamily="34" charset="-34"/>
              </a:rPr>
              <a:t>Fatty acid</a:t>
            </a:r>
          </a:p>
        </p:txBody>
      </p:sp>
      <p:sp>
        <p:nvSpPr>
          <p:cNvPr id="53" name="Right Arrow 52"/>
          <p:cNvSpPr/>
          <p:nvPr/>
        </p:nvSpPr>
        <p:spPr>
          <a:xfrm rot="5400000">
            <a:off x="2331824" y="2953181"/>
            <a:ext cx="432048" cy="630748"/>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Right Arrow 53"/>
          <p:cNvSpPr/>
          <p:nvPr/>
        </p:nvSpPr>
        <p:spPr>
          <a:xfrm rot="5400000">
            <a:off x="4260746" y="2958817"/>
            <a:ext cx="432048" cy="630748"/>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Right Arrow 54"/>
          <p:cNvSpPr/>
          <p:nvPr/>
        </p:nvSpPr>
        <p:spPr>
          <a:xfrm rot="5400000">
            <a:off x="6111835" y="2953181"/>
            <a:ext cx="432048" cy="630748"/>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Right Arrow 55"/>
          <p:cNvSpPr/>
          <p:nvPr/>
        </p:nvSpPr>
        <p:spPr>
          <a:xfrm rot="5400000">
            <a:off x="7989277" y="2960040"/>
            <a:ext cx="432048" cy="630748"/>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TextBox 56"/>
          <p:cNvSpPr txBox="1"/>
          <p:nvPr/>
        </p:nvSpPr>
        <p:spPr>
          <a:xfrm>
            <a:off x="1506673" y="4472854"/>
            <a:ext cx="7357178" cy="40011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p:spPr>
        <p:txBody>
          <a:bodyPr wrap="square" rtlCol="0">
            <a:spAutoFit/>
          </a:bodyPr>
          <a:lstStyle/>
          <a:p>
            <a:r>
              <a:rPr lang="th-TH" sz="2000" dirty="0" smtClean="0">
                <a:latin typeface="TH SarabunPSK" pitchFamily="34" charset="-34"/>
                <a:cs typeface="TH SarabunPSK" pitchFamily="34" charset="-34"/>
              </a:rPr>
              <a:t>สารชีวโมเลกุลขนาดใหญ่ (</a:t>
            </a:r>
            <a:r>
              <a:rPr lang="en-US" sz="2000" dirty="0" smtClean="0">
                <a:latin typeface="TH SarabunPSK" pitchFamily="34" charset="-34"/>
                <a:cs typeface="TH SarabunPSK" pitchFamily="34" charset="-34"/>
              </a:rPr>
              <a:t>Macromolecule</a:t>
            </a:r>
            <a:r>
              <a:rPr lang="th-TH" sz="2000" dirty="0" smtClean="0">
                <a:latin typeface="TH SarabunPSK" pitchFamily="34" charset="-34"/>
                <a:cs typeface="TH SarabunPSK" pitchFamily="34" charset="-34"/>
              </a:rPr>
              <a:t>) โมเลกุลขนาด </a:t>
            </a:r>
            <a:r>
              <a:rPr lang="en-US" sz="2000" dirty="0" smtClean="0">
                <a:latin typeface="TH SarabunPSK" pitchFamily="34" charset="-34"/>
                <a:cs typeface="TH SarabunPSK" pitchFamily="34" charset="-34"/>
              </a:rPr>
              <a:t>10</a:t>
            </a:r>
            <a:r>
              <a:rPr lang="en-US" sz="2000" baseline="30000" dirty="0">
                <a:latin typeface="TH SarabunPSK" pitchFamily="34" charset="-34"/>
                <a:cs typeface="TH SarabunPSK" pitchFamily="34" charset="-34"/>
              </a:rPr>
              <a:t>3</a:t>
            </a:r>
            <a:r>
              <a:rPr lang="th-TH" sz="2000" dirty="0" smtClean="0">
                <a:latin typeface="TH SarabunPSK" pitchFamily="34" charset="-34"/>
                <a:cs typeface="TH SarabunPSK" pitchFamily="34" charset="-34"/>
              </a:rPr>
              <a:t> – </a:t>
            </a:r>
            <a:r>
              <a:rPr lang="en-US" sz="2000" dirty="0" smtClean="0">
                <a:latin typeface="TH SarabunPSK" pitchFamily="34" charset="-34"/>
                <a:cs typeface="TH SarabunPSK" pitchFamily="34" charset="-34"/>
              </a:rPr>
              <a:t>10</a:t>
            </a:r>
            <a:r>
              <a:rPr lang="en-US" sz="2000" baseline="30000" dirty="0" smtClean="0">
                <a:latin typeface="TH SarabunPSK" pitchFamily="34" charset="-34"/>
                <a:cs typeface="TH SarabunPSK" pitchFamily="34" charset="-34"/>
              </a:rPr>
              <a:t>9</a:t>
            </a:r>
            <a:r>
              <a:rPr lang="th-TH" sz="2000" dirty="0" smtClean="0">
                <a:latin typeface="TH SarabunPSK" pitchFamily="34" charset="-34"/>
                <a:cs typeface="TH SarabunPSK" pitchFamily="34" charset="-34"/>
              </a:rPr>
              <a:t> </a:t>
            </a:r>
            <a:r>
              <a:rPr lang="en-US" sz="2000" dirty="0" err="1" smtClean="0">
                <a:latin typeface="TH SarabunPSK" pitchFamily="34" charset="-34"/>
                <a:cs typeface="TH SarabunPSK" pitchFamily="34" charset="-34"/>
              </a:rPr>
              <a:t>kDa</a:t>
            </a:r>
            <a:endParaRPr lang="en-US" sz="2000" dirty="0" smtClean="0">
              <a:latin typeface="TH SarabunPSK" pitchFamily="34" charset="-34"/>
              <a:cs typeface="TH SarabunPSK" pitchFamily="34" charset="-34"/>
            </a:endParaRPr>
          </a:p>
        </p:txBody>
      </p:sp>
      <p:sp>
        <p:nvSpPr>
          <p:cNvPr id="58" name="Rectangle 57"/>
          <p:cNvSpPr/>
          <p:nvPr/>
        </p:nvSpPr>
        <p:spPr>
          <a:xfrm>
            <a:off x="2223730" y="5101440"/>
            <a:ext cx="611065" cy="461665"/>
          </a:xfrm>
          <a:prstGeom prst="rect">
            <a:avLst/>
          </a:prstGeom>
          <a:solidFill>
            <a:schemeClr val="accent1">
              <a:lumMod val="75000"/>
            </a:schemeClr>
          </a:solidFill>
        </p:spPr>
        <p:txBody>
          <a:bodyPr wrap="none">
            <a:spAutoFit/>
          </a:bodyPr>
          <a:lstStyle/>
          <a:p>
            <a:r>
              <a:rPr lang="en-US" sz="2400" b="1" dirty="0" smtClean="0">
                <a:latin typeface="TH SarabunPSK" pitchFamily="34" charset="-34"/>
                <a:cs typeface="TH SarabunPSK" pitchFamily="34" charset="-34"/>
              </a:rPr>
              <a:t>DNA</a:t>
            </a:r>
            <a:endParaRPr lang="th-TH" sz="2400" dirty="0"/>
          </a:p>
        </p:txBody>
      </p:sp>
      <p:sp>
        <p:nvSpPr>
          <p:cNvPr id="59" name="Rectangle 58"/>
          <p:cNvSpPr/>
          <p:nvPr/>
        </p:nvSpPr>
        <p:spPr>
          <a:xfrm>
            <a:off x="3985058" y="5101439"/>
            <a:ext cx="886781" cy="461665"/>
          </a:xfrm>
          <a:prstGeom prst="rect">
            <a:avLst/>
          </a:prstGeom>
          <a:solidFill>
            <a:schemeClr val="accent2">
              <a:lumMod val="75000"/>
            </a:schemeClr>
          </a:solidFill>
        </p:spPr>
        <p:txBody>
          <a:bodyPr wrap="none">
            <a:spAutoFit/>
          </a:bodyPr>
          <a:lstStyle/>
          <a:p>
            <a:r>
              <a:rPr lang="en-US" sz="2400" b="1" dirty="0" smtClean="0">
                <a:latin typeface="TH SarabunPSK" pitchFamily="34" charset="-34"/>
                <a:cs typeface="TH SarabunPSK" pitchFamily="34" charset="-34"/>
              </a:rPr>
              <a:t>Protein</a:t>
            </a:r>
            <a:endParaRPr lang="th-TH" sz="2400" dirty="0"/>
          </a:p>
        </p:txBody>
      </p:sp>
      <p:sp>
        <p:nvSpPr>
          <p:cNvPr id="37" name="Rectangle 36"/>
          <p:cNvSpPr/>
          <p:nvPr/>
        </p:nvSpPr>
        <p:spPr>
          <a:xfrm>
            <a:off x="5516455" y="5101438"/>
            <a:ext cx="1648208" cy="461665"/>
          </a:xfrm>
          <a:prstGeom prst="rect">
            <a:avLst/>
          </a:prstGeom>
          <a:solidFill>
            <a:schemeClr val="bg1">
              <a:lumMod val="65000"/>
            </a:schemeClr>
          </a:solidFill>
        </p:spPr>
        <p:txBody>
          <a:bodyPr wrap="none">
            <a:spAutoFit/>
          </a:bodyPr>
          <a:lstStyle/>
          <a:p>
            <a:r>
              <a:rPr lang="en-US" sz="2400" b="1" dirty="0" smtClean="0">
                <a:latin typeface="TH SarabunPSK" pitchFamily="34" charset="-34"/>
                <a:cs typeface="TH SarabunPSK" pitchFamily="34" charset="-34"/>
              </a:rPr>
              <a:t>Polysaccharide</a:t>
            </a:r>
            <a:endParaRPr lang="th-TH" sz="2400" dirty="0"/>
          </a:p>
        </p:txBody>
      </p:sp>
      <p:sp>
        <p:nvSpPr>
          <p:cNvPr id="44" name="Rectangle 43"/>
          <p:cNvSpPr/>
          <p:nvPr/>
        </p:nvSpPr>
        <p:spPr>
          <a:xfrm>
            <a:off x="7919060" y="5101129"/>
            <a:ext cx="662361" cy="461665"/>
          </a:xfrm>
          <a:prstGeom prst="rect">
            <a:avLst/>
          </a:prstGeom>
          <a:solidFill>
            <a:srgbClr val="9933FF"/>
          </a:solidFill>
        </p:spPr>
        <p:txBody>
          <a:bodyPr wrap="none">
            <a:spAutoFit/>
          </a:bodyPr>
          <a:lstStyle/>
          <a:p>
            <a:r>
              <a:rPr lang="en-US" sz="2400" b="1" dirty="0" smtClean="0">
                <a:latin typeface="TH SarabunPSK" pitchFamily="34" charset="-34"/>
                <a:cs typeface="TH SarabunPSK" pitchFamily="34" charset="-34"/>
              </a:rPr>
              <a:t>Lipid</a:t>
            </a:r>
            <a:endParaRPr lang="en-US" sz="2400" b="1" dirty="0">
              <a:latin typeface="TH SarabunPSK" pitchFamily="34" charset="-34"/>
              <a:cs typeface="TH SarabunPSK" pitchFamily="34" charset="-34"/>
            </a:endParaRPr>
          </a:p>
        </p:txBody>
      </p:sp>
      <p:sp>
        <p:nvSpPr>
          <p:cNvPr id="45" name="Right Arrow 44"/>
          <p:cNvSpPr/>
          <p:nvPr/>
        </p:nvSpPr>
        <p:spPr>
          <a:xfrm rot="5400000">
            <a:off x="2331824" y="4705903"/>
            <a:ext cx="432048" cy="630748"/>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Right Arrow 45"/>
          <p:cNvSpPr/>
          <p:nvPr/>
        </p:nvSpPr>
        <p:spPr>
          <a:xfrm rot="5400000">
            <a:off x="4260746" y="4711539"/>
            <a:ext cx="432048" cy="630748"/>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Right Arrow 46"/>
          <p:cNvSpPr/>
          <p:nvPr/>
        </p:nvSpPr>
        <p:spPr>
          <a:xfrm rot="5400000">
            <a:off x="6128403" y="4705903"/>
            <a:ext cx="432048" cy="630748"/>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Right Arrow 47"/>
          <p:cNvSpPr/>
          <p:nvPr/>
        </p:nvSpPr>
        <p:spPr>
          <a:xfrm rot="5400000">
            <a:off x="8018410" y="4712762"/>
            <a:ext cx="432048" cy="630748"/>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TextBox 48"/>
          <p:cNvSpPr txBox="1"/>
          <p:nvPr/>
        </p:nvSpPr>
        <p:spPr>
          <a:xfrm>
            <a:off x="1429051" y="5558641"/>
            <a:ext cx="7357178" cy="40011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8100000" scaled="1"/>
            <a:tileRect/>
          </a:gradFill>
        </p:spPr>
        <p:txBody>
          <a:bodyPr wrap="square" rtlCol="0">
            <a:spAutoFit/>
          </a:bodyPr>
          <a:lstStyle/>
          <a:p>
            <a:r>
              <a:rPr lang="th-TH" sz="2000" dirty="0" smtClean="0">
                <a:latin typeface="TH SarabunPSK" pitchFamily="34" charset="-34"/>
                <a:cs typeface="TH SarabunPSK" pitchFamily="34" charset="-34"/>
              </a:rPr>
              <a:t>ระบบสารชีวโมเลกุลขนาดใหญ่ (</a:t>
            </a:r>
            <a:r>
              <a:rPr lang="en-US" sz="2000" dirty="0" err="1" smtClean="0">
                <a:latin typeface="TH SarabunPSK" pitchFamily="34" charset="-34"/>
                <a:cs typeface="TH SarabunPSK" pitchFamily="34" charset="-34"/>
              </a:rPr>
              <a:t>Supramolecular</a:t>
            </a:r>
            <a:r>
              <a:rPr lang="en-US" sz="2000" dirty="0" smtClean="0">
                <a:latin typeface="TH SarabunPSK" pitchFamily="34" charset="-34"/>
                <a:cs typeface="TH SarabunPSK" pitchFamily="34" charset="-34"/>
              </a:rPr>
              <a:t> system</a:t>
            </a:r>
            <a:r>
              <a:rPr lang="th-TH" sz="2000" dirty="0" smtClean="0">
                <a:latin typeface="TH SarabunPSK" pitchFamily="34" charset="-34"/>
                <a:cs typeface="TH SarabunPSK" pitchFamily="34" charset="-34"/>
              </a:rPr>
              <a:t>) โมเลกุลขนาด </a:t>
            </a:r>
            <a:r>
              <a:rPr lang="en-US" sz="2000" dirty="0" smtClean="0">
                <a:latin typeface="TH SarabunPSK" pitchFamily="34" charset="-34"/>
                <a:cs typeface="TH SarabunPSK" pitchFamily="34" charset="-34"/>
              </a:rPr>
              <a:t>10</a:t>
            </a:r>
            <a:r>
              <a:rPr lang="en-US" sz="2000" baseline="30000" dirty="0" smtClean="0">
                <a:latin typeface="TH SarabunPSK" pitchFamily="34" charset="-34"/>
                <a:cs typeface="TH SarabunPSK" pitchFamily="34" charset="-34"/>
              </a:rPr>
              <a:t>6</a:t>
            </a:r>
            <a:r>
              <a:rPr lang="th-TH" sz="2000" dirty="0" smtClean="0">
                <a:latin typeface="TH SarabunPSK" pitchFamily="34" charset="-34"/>
                <a:cs typeface="TH SarabunPSK" pitchFamily="34" charset="-34"/>
              </a:rPr>
              <a:t> – </a:t>
            </a:r>
            <a:r>
              <a:rPr lang="en-US" sz="2000" dirty="0" smtClean="0">
                <a:latin typeface="TH SarabunPSK" pitchFamily="34" charset="-34"/>
                <a:cs typeface="TH SarabunPSK" pitchFamily="34" charset="-34"/>
              </a:rPr>
              <a:t>10</a:t>
            </a:r>
            <a:r>
              <a:rPr lang="en-US" sz="2000" baseline="30000" dirty="0" smtClean="0">
                <a:latin typeface="TH SarabunPSK" pitchFamily="34" charset="-34"/>
                <a:cs typeface="TH SarabunPSK" pitchFamily="34" charset="-34"/>
              </a:rPr>
              <a:t>9</a:t>
            </a:r>
            <a:r>
              <a:rPr lang="th-TH" sz="2000" dirty="0" smtClean="0">
                <a:latin typeface="TH SarabunPSK" pitchFamily="34" charset="-34"/>
                <a:cs typeface="TH SarabunPSK" pitchFamily="34" charset="-34"/>
              </a:rPr>
              <a:t> </a:t>
            </a:r>
            <a:r>
              <a:rPr lang="en-US" sz="2000" dirty="0" err="1" smtClean="0">
                <a:latin typeface="TH SarabunPSK" pitchFamily="34" charset="-34"/>
                <a:cs typeface="TH SarabunPSK" pitchFamily="34" charset="-34"/>
              </a:rPr>
              <a:t>kDa</a:t>
            </a:r>
            <a:endParaRPr lang="en-US" sz="2000" dirty="0" smtClean="0">
              <a:latin typeface="TH SarabunPSK" pitchFamily="34" charset="-34"/>
              <a:cs typeface="TH SarabunPSK" pitchFamily="34" charset="-34"/>
            </a:endParaRPr>
          </a:p>
        </p:txBody>
      </p:sp>
      <p:sp>
        <p:nvSpPr>
          <p:cNvPr id="4" name="TextBox 3"/>
          <p:cNvSpPr txBox="1"/>
          <p:nvPr/>
        </p:nvSpPr>
        <p:spPr>
          <a:xfrm>
            <a:off x="1701274" y="5987663"/>
            <a:ext cx="5163602" cy="400110"/>
          </a:xfrm>
          <a:prstGeom prst="rect">
            <a:avLst/>
          </a:prstGeom>
          <a:solidFill>
            <a:schemeClr val="accent4">
              <a:lumMod val="60000"/>
              <a:lumOff val="40000"/>
            </a:schemeClr>
          </a:solidFill>
        </p:spPr>
        <p:txBody>
          <a:bodyPr wrap="square" rtlCol="0">
            <a:spAutoFit/>
          </a:bodyPr>
          <a:lstStyle/>
          <a:p>
            <a:r>
              <a:rPr lang="en-US" sz="2000" dirty="0" smtClean="0">
                <a:latin typeface="TH SarabunPSK" pitchFamily="34" charset="-34"/>
                <a:cs typeface="TH SarabunPSK" pitchFamily="34" charset="-34"/>
              </a:rPr>
              <a:t>Complex Molecular </a:t>
            </a:r>
            <a:r>
              <a:rPr lang="en-US" sz="2000" dirty="0">
                <a:latin typeface="TH SarabunPSK" pitchFamily="34" charset="-34"/>
                <a:cs typeface="TH SarabunPSK" pitchFamily="34" charset="-34"/>
              </a:rPr>
              <a:t>M</a:t>
            </a:r>
            <a:r>
              <a:rPr lang="en-US" sz="2000" dirty="0" smtClean="0">
                <a:latin typeface="TH SarabunPSK" pitchFamily="34" charset="-34"/>
                <a:cs typeface="TH SarabunPSK" pitchFamily="34" charset="-34"/>
              </a:rPr>
              <a:t>achine  ex. Enzyme complex , Ribosome</a:t>
            </a:r>
            <a:endParaRPr lang="th-TH" sz="2000" dirty="0">
              <a:latin typeface="TH SarabunPSK" pitchFamily="34" charset="-34"/>
              <a:cs typeface="TH SarabunPSK" pitchFamily="34" charset="-34"/>
            </a:endParaRPr>
          </a:p>
        </p:txBody>
      </p:sp>
      <p:sp>
        <p:nvSpPr>
          <p:cNvPr id="50" name="Right Arrow 49"/>
          <p:cNvSpPr/>
          <p:nvPr/>
        </p:nvSpPr>
        <p:spPr>
          <a:xfrm>
            <a:off x="6864876" y="5877768"/>
            <a:ext cx="432048" cy="630748"/>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 name="TextBox 8"/>
          <p:cNvSpPr txBox="1"/>
          <p:nvPr/>
        </p:nvSpPr>
        <p:spPr>
          <a:xfrm>
            <a:off x="7296924" y="6019546"/>
            <a:ext cx="1535998" cy="400110"/>
          </a:xfrm>
          <a:prstGeom prst="rect">
            <a:avLst/>
          </a:prstGeom>
          <a:solidFill>
            <a:schemeClr val="accent4">
              <a:lumMod val="50000"/>
            </a:schemeClr>
          </a:solidFill>
        </p:spPr>
        <p:txBody>
          <a:bodyPr wrap="none" rtlCol="0">
            <a:spAutoFit/>
          </a:bodyPr>
          <a:lstStyle/>
          <a:p>
            <a:r>
              <a:rPr lang="en-US" sz="2000" b="1" dirty="0" smtClean="0">
                <a:solidFill>
                  <a:schemeClr val="bg1"/>
                </a:solidFill>
                <a:latin typeface="TH SarabunPSK" pitchFamily="34" charset="-34"/>
                <a:cs typeface="TH SarabunPSK" pitchFamily="34" charset="-34"/>
              </a:rPr>
              <a:t>Organelles , Cell</a:t>
            </a:r>
            <a:endParaRPr lang="th-TH" sz="2000" b="1" dirty="0">
              <a:solidFill>
                <a:schemeClr val="bg1"/>
              </a:solidFill>
              <a:latin typeface="TH SarabunPSK" pitchFamily="34" charset="-34"/>
              <a:cs typeface="TH SarabunPSK" pitchFamily="34" charset="-34"/>
            </a:endParaRPr>
          </a:p>
        </p:txBody>
      </p:sp>
    </p:spTree>
    <p:extLst>
      <p:ext uri="{BB962C8B-B14F-4D97-AF65-F5344CB8AC3E}">
        <p14:creationId xmlns:p14="http://schemas.microsoft.com/office/powerpoint/2010/main" val="2820414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78497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42</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 name="Rectangle 4"/>
          <p:cNvSpPr/>
          <p:nvPr/>
        </p:nvSpPr>
        <p:spPr>
          <a:xfrm>
            <a:off x="5913399" y="5733256"/>
            <a:ext cx="3001143" cy="523220"/>
          </a:xfrm>
          <a:prstGeom prst="rect">
            <a:avLst/>
          </a:prstGeom>
        </p:spPr>
        <p:txBody>
          <a:bodyPr wrap="none">
            <a:spAutoFit/>
          </a:bodyPr>
          <a:lstStyle/>
          <a:p>
            <a:r>
              <a:rPr lang="th-TH" b="1" dirty="0" smtClean="0">
                <a:latin typeface="TH SarabunPSK" pitchFamily="34" charset="-34"/>
                <a:cs typeface="TH SarabunPSK" pitchFamily="34" charset="-34"/>
              </a:rPr>
              <a:t>ขนาดของเซลล์ (</a:t>
            </a:r>
            <a:r>
              <a:rPr lang="en-US" b="1" dirty="0" smtClean="0">
                <a:latin typeface="TH SarabunPSK" pitchFamily="34" charset="-34"/>
                <a:cs typeface="TH SarabunPSK" pitchFamily="34" charset="-34"/>
              </a:rPr>
              <a:t>Cell Size)</a:t>
            </a:r>
            <a:endParaRPr lang="th-TH" b="1" dirty="0">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8" name="Rectangle 7"/>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2820414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43</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4" name="TextBox 3"/>
          <p:cNvSpPr txBox="1"/>
          <p:nvPr/>
        </p:nvSpPr>
        <p:spPr>
          <a:xfrm>
            <a:off x="304800" y="1916832"/>
            <a:ext cx="8534400" cy="1200329"/>
          </a:xfrm>
          <a:prstGeom prst="rect">
            <a:avLst/>
          </a:prstGeom>
          <a:noFill/>
        </p:spPr>
        <p:txBody>
          <a:bodyPr wrap="square" rtlCol="0">
            <a:spAutoFit/>
          </a:bodyPr>
          <a:lstStyle/>
          <a:p>
            <a:pPr algn="thaiDist"/>
            <a:r>
              <a:rPr lang="th-TH" sz="2400" dirty="0" smtClean="0">
                <a:latin typeface="TH SarabunPSK" pitchFamily="34" charset="-34"/>
                <a:cs typeface="TH SarabunPSK" pitchFamily="34" charset="-34"/>
              </a:rPr>
              <a:t>	เซลล์ประกอบไปด้วยออร์แกเนลล์ </a:t>
            </a:r>
            <a:r>
              <a:rPr lang="en-US" sz="2400" dirty="0" smtClean="0">
                <a:latin typeface="TH SarabunPSK" pitchFamily="34" charset="-34"/>
                <a:cs typeface="TH SarabunPSK" pitchFamily="34" charset="-34"/>
              </a:rPr>
              <a:t>(organelle</a:t>
            </a:r>
            <a:r>
              <a:rPr lang="th-TH" sz="2400" dirty="0">
                <a:latin typeface="TH SarabunPSK" pitchFamily="34" charset="-34"/>
                <a:cs typeface="TH SarabunPSK" pitchFamily="34" charset="-34"/>
              </a:rPr>
              <a:t>)</a:t>
            </a:r>
            <a:r>
              <a:rPr lang="th-TH" sz="2400" b="1" dirty="0" smtClean="0">
                <a:solidFill>
                  <a:schemeClr val="accent6">
                    <a:lumMod val="50000"/>
                  </a:schemeClr>
                </a:solidFill>
                <a:latin typeface="TH SarabunPSK" pitchFamily="34" charset="-34"/>
                <a:cs typeface="TH SarabunPSK" pitchFamily="34" charset="-34"/>
              </a:rPr>
              <a:t> </a:t>
            </a:r>
            <a:r>
              <a:rPr lang="th-TH" sz="2400" dirty="0" smtClean="0">
                <a:latin typeface="TH SarabunPSK" pitchFamily="34" charset="-34"/>
                <a:cs typeface="TH SarabunPSK" pitchFamily="34" charset="-34"/>
              </a:rPr>
              <a:t>หรือโครงสร้างเล็กๆภายใน</a:t>
            </a:r>
            <a:r>
              <a:rPr lang="th-TH" sz="2400" dirty="0">
                <a:latin typeface="TH SarabunPSK" pitchFamily="34" charset="-34"/>
                <a:cs typeface="TH SarabunPSK" pitchFamily="34" charset="-34"/>
              </a:rPr>
              <a:t>เซลล์ที่ทำหน้าที่</a:t>
            </a:r>
            <a:r>
              <a:rPr lang="th-TH" sz="2400" dirty="0" smtClean="0">
                <a:latin typeface="TH SarabunPSK" pitchFamily="34" charset="-34"/>
                <a:cs typeface="TH SarabunPSK" pitchFamily="34" charset="-34"/>
              </a:rPr>
              <a:t>เฉพาะอย่าง เปรียบเสมือนเป็นอวัยวะ (</a:t>
            </a:r>
            <a:r>
              <a:rPr lang="en-US" sz="2400" dirty="0" smtClean="0">
                <a:latin typeface="TH SarabunPSK" pitchFamily="34" charset="-34"/>
                <a:cs typeface="TH SarabunPSK" pitchFamily="34" charset="-34"/>
              </a:rPr>
              <a:t>organ</a:t>
            </a:r>
            <a:r>
              <a:rPr lang="th-TH" sz="2400" dirty="0" smtClean="0">
                <a:latin typeface="TH SarabunPSK" pitchFamily="34" charset="-34"/>
                <a:cs typeface="TH SarabunPSK" pitchFamily="34" charset="-34"/>
              </a:rPr>
              <a:t>) ของเซลล์ แต่ละออแกเนลล์มีขอบเขตเป็นเยื่อหุ้ม มีโครงสร้างและหน้าที่ที่แตกต่างกัน  แต่ทำงานสัมพันธ์เพื่อความดำรงอยู่ของเซลล์</a:t>
            </a:r>
            <a:endParaRPr lang="th-TH" sz="2400" dirty="0">
              <a:latin typeface="TH SarabunPSK" pitchFamily="34" charset="-34"/>
              <a:cs typeface="TH SarabunPSK" pitchFamily="34" charset="-34"/>
            </a:endParaRPr>
          </a:p>
        </p:txBody>
      </p:sp>
      <p:sp>
        <p:nvSpPr>
          <p:cNvPr id="12" name="Rectangle 11"/>
          <p:cNvSpPr/>
          <p:nvPr/>
        </p:nvSpPr>
        <p:spPr>
          <a:xfrm>
            <a:off x="225962" y="3734736"/>
            <a:ext cx="8640960" cy="2462213"/>
          </a:xfrm>
          <a:prstGeom prst="rect">
            <a:avLst/>
          </a:prstGeom>
        </p:spPr>
        <p:txBody>
          <a:bodyPr wrap="square">
            <a:spAutoFit/>
          </a:bodyPr>
          <a:lstStyle/>
          <a:p>
            <a:pPr algn="just"/>
            <a:r>
              <a:rPr lang="en-US" sz="2200" dirty="0" smtClean="0">
                <a:latin typeface="TH SarabunPSK" pitchFamily="34" charset="-34"/>
                <a:cs typeface="TH SarabunPSK" pitchFamily="34" charset="-34"/>
              </a:rPr>
              <a:t>	In </a:t>
            </a:r>
            <a:r>
              <a:rPr lang="en-US" sz="2200" dirty="0">
                <a:latin typeface="TH SarabunPSK" pitchFamily="34" charset="-34"/>
                <a:cs typeface="TH SarabunPSK" pitchFamily="34" charset="-34"/>
              </a:rPr>
              <a:t>cell biology, an organelle </a:t>
            </a:r>
            <a:r>
              <a:rPr lang="en-US" sz="2200" dirty="0" smtClean="0">
                <a:latin typeface="TH SarabunPSK" pitchFamily="34" charset="-34"/>
                <a:cs typeface="TH SarabunPSK" pitchFamily="34" charset="-34"/>
              </a:rPr>
              <a:t> </a:t>
            </a:r>
            <a:r>
              <a:rPr lang="en-US" sz="2200" dirty="0">
                <a:latin typeface="TH SarabunPSK" pitchFamily="34" charset="-34"/>
                <a:cs typeface="TH SarabunPSK" pitchFamily="34" charset="-34"/>
              </a:rPr>
              <a:t>is a specialized subunit within a cell that has a specific function, and is usually separately enclosed within its own lipid bilayer</a:t>
            </a:r>
            <a:r>
              <a:rPr lang="en-US" sz="2200" dirty="0" smtClean="0">
                <a:latin typeface="TH SarabunPSK" pitchFamily="34" charset="-34"/>
                <a:cs typeface="TH SarabunPSK" pitchFamily="34" charset="-34"/>
              </a:rPr>
              <a:t>.</a:t>
            </a:r>
            <a:endParaRPr lang="en-US" sz="2200" dirty="0">
              <a:latin typeface="TH SarabunPSK" pitchFamily="34" charset="-34"/>
              <a:cs typeface="TH SarabunPSK" pitchFamily="34" charset="-34"/>
            </a:endParaRPr>
          </a:p>
          <a:p>
            <a:pPr algn="just"/>
            <a:r>
              <a:rPr lang="en-US" sz="2200" dirty="0">
                <a:latin typeface="TH SarabunPSK" pitchFamily="34" charset="-34"/>
                <a:cs typeface="TH SarabunPSK" pitchFamily="34" charset="-34"/>
              </a:rPr>
              <a:t>The name organelle comes from the idea that these structures are to cells what an organ is to the body (hence the name organelle, the suffix -</a:t>
            </a:r>
            <a:r>
              <a:rPr lang="en-US" sz="2200" dirty="0" err="1">
                <a:latin typeface="TH SarabunPSK" pitchFamily="34" charset="-34"/>
                <a:cs typeface="TH SarabunPSK" pitchFamily="34" charset="-34"/>
              </a:rPr>
              <a:t>elle</a:t>
            </a:r>
            <a:r>
              <a:rPr lang="en-US" sz="2200" dirty="0">
                <a:latin typeface="TH SarabunPSK" pitchFamily="34" charset="-34"/>
                <a:cs typeface="TH SarabunPSK" pitchFamily="34" charset="-34"/>
              </a:rPr>
              <a:t> being a diminutive). Organelles are identified by microscopy, and can also be purified by cell fractionation. There are many types of organelles, particularly in eukaryotic cells. While Prokaryotes do not possess organelles per se, some do contain protein-based </a:t>
            </a:r>
            <a:r>
              <a:rPr lang="en-US" sz="2200" dirty="0" err="1">
                <a:latin typeface="TH SarabunPSK" pitchFamily="34" charset="-34"/>
                <a:cs typeface="TH SarabunPSK" pitchFamily="34" charset="-34"/>
              </a:rPr>
              <a:t>microcompartments</a:t>
            </a:r>
            <a:r>
              <a:rPr lang="en-US" sz="2200" dirty="0">
                <a:latin typeface="TH SarabunPSK" pitchFamily="34" charset="-34"/>
                <a:cs typeface="TH SarabunPSK" pitchFamily="34" charset="-34"/>
              </a:rPr>
              <a:t>, which are thought to act as primitive organelles</a:t>
            </a:r>
          </a:p>
        </p:txBody>
      </p:sp>
      <p:sp>
        <p:nvSpPr>
          <p:cNvPr id="13" name="TextBox 12"/>
          <p:cNvSpPr txBox="1"/>
          <p:nvPr/>
        </p:nvSpPr>
        <p:spPr>
          <a:xfrm>
            <a:off x="303044" y="3427243"/>
            <a:ext cx="2265364" cy="461665"/>
          </a:xfrm>
          <a:prstGeom prst="rect">
            <a:avLst/>
          </a:prstGeom>
          <a:noFill/>
        </p:spPr>
        <p:txBody>
          <a:bodyPr wrap="none" rtlCol="0">
            <a:spAutoFit/>
          </a:bodyPr>
          <a:lstStyle/>
          <a:p>
            <a:r>
              <a:rPr lang="th-TH" sz="2400" b="1" dirty="0" smtClean="0">
                <a:latin typeface="TH SarabunPSK" pitchFamily="34" charset="-34"/>
                <a:cs typeface="TH SarabunPSK" pitchFamily="34" charset="-34"/>
              </a:rPr>
              <a:t>นักศึกษาฝึกอ่านและแปล</a:t>
            </a:r>
            <a:endParaRPr lang="th-TH" sz="2400" b="1" dirty="0">
              <a:latin typeface="TH SarabunPSK" pitchFamily="34" charset="-34"/>
              <a:cs typeface="TH SarabunPSK" pitchFamily="34" charset="-34"/>
            </a:endParaRPr>
          </a:p>
        </p:txBody>
      </p:sp>
      <p:sp>
        <p:nvSpPr>
          <p:cNvPr id="14" name="Rectangle 13"/>
          <p:cNvSpPr/>
          <p:nvPr/>
        </p:nvSpPr>
        <p:spPr>
          <a:xfrm>
            <a:off x="225962" y="6093296"/>
            <a:ext cx="4572000" cy="338554"/>
          </a:xfrm>
          <a:prstGeom prst="rect">
            <a:avLst/>
          </a:prstGeom>
        </p:spPr>
        <p:txBody>
          <a:bodyPr>
            <a:spAutoFit/>
          </a:bodyPr>
          <a:lstStyle/>
          <a:p>
            <a:r>
              <a:rPr lang="th-TH" sz="1600" dirty="0" smtClean="0">
                <a:latin typeface="TH SarabunPSK" pitchFamily="34" charset="-34"/>
                <a:cs typeface="TH SarabunPSK" pitchFamily="34" charset="-34"/>
              </a:rPr>
              <a:t>ที่มา </a:t>
            </a:r>
            <a:r>
              <a:rPr lang="en-US" sz="1600" dirty="0" smtClean="0">
                <a:latin typeface="TH SarabunPSK" pitchFamily="34" charset="-34"/>
                <a:cs typeface="TH SarabunPSK" pitchFamily="34" charset="-34"/>
              </a:rPr>
              <a:t>: http://en.wikipedia.org/wiki/Organelle</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2315166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44</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4" name="TextBox 3"/>
          <p:cNvSpPr txBox="1"/>
          <p:nvPr/>
        </p:nvSpPr>
        <p:spPr>
          <a:xfrm>
            <a:off x="159891" y="1412776"/>
            <a:ext cx="4699248" cy="461665"/>
          </a:xfrm>
          <a:prstGeom prst="rect">
            <a:avLst/>
          </a:prstGeom>
          <a:noFill/>
        </p:spPr>
        <p:txBody>
          <a:bodyPr wrap="square" rtlCol="0">
            <a:spAutoFit/>
          </a:bodyPr>
          <a:lstStyle/>
          <a:p>
            <a:r>
              <a:rPr lang="th-TH" sz="2400" b="1" dirty="0" smtClean="0">
                <a:latin typeface="TH SarabunPSK" pitchFamily="34" charset="-34"/>
                <a:cs typeface="TH SarabunPSK" pitchFamily="34" charset="-34"/>
              </a:rPr>
              <a:t>ตัวอย่างของออร์แกเนลในเซลล์สัตว์</a:t>
            </a:r>
            <a:endParaRPr lang="th-TH" sz="2400" b="1" dirty="0">
              <a:latin typeface="TH SarabunPSK" pitchFamily="34" charset="-34"/>
              <a:cs typeface="TH SarabunPSK" pitchFamily="34" charset="-34"/>
            </a:endParaRPr>
          </a:p>
        </p:txBody>
      </p:sp>
      <p:pic>
        <p:nvPicPr>
          <p:cNvPr id="2050" name="Picture 2" descr="http://www.biologyjunction.com/images/04-05A-AnimalCell-L.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608" y="1363798"/>
            <a:ext cx="6984776" cy="49909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9891" y="6354738"/>
            <a:ext cx="4136069" cy="276999"/>
          </a:xfrm>
          <a:prstGeom prst="rect">
            <a:avLst/>
          </a:prstGeom>
        </p:spPr>
        <p:txBody>
          <a:bodyPr wrap="none">
            <a:spAutoFit/>
          </a:bodyPr>
          <a:lstStyle/>
          <a:p>
            <a:r>
              <a:rPr lang="th-TH" sz="1200" b="1" dirty="0" smtClean="0">
                <a:latin typeface="TH SarabunPSK" pitchFamily="34" charset="-34"/>
                <a:cs typeface="TH SarabunPSK" pitchFamily="34" charset="-34"/>
              </a:rPr>
              <a:t>ที่มาของภาพ </a:t>
            </a:r>
            <a:r>
              <a:rPr lang="en-US" sz="1200" b="1" dirty="0" smtClean="0">
                <a:latin typeface="TH SarabunPSK" pitchFamily="34" charset="-34"/>
                <a:cs typeface="TH SarabunPSK" pitchFamily="34" charset="-34"/>
              </a:rPr>
              <a:t>: Copyright </a:t>
            </a:r>
            <a:r>
              <a:rPr lang="en-US" sz="1200" b="1" dirty="0">
                <a:latin typeface="TH SarabunPSK" pitchFamily="34" charset="-34"/>
                <a:cs typeface="TH SarabunPSK" pitchFamily="34" charset="-34"/>
              </a:rPr>
              <a:t>Pearson Education, </a:t>
            </a:r>
            <a:r>
              <a:rPr lang="en-US" sz="1200" b="1" dirty="0" err="1" smtClean="0">
                <a:latin typeface="TH SarabunPSK" pitchFamily="34" charset="-34"/>
                <a:cs typeface="TH SarabunPSK" pitchFamily="34" charset="-34"/>
              </a:rPr>
              <a:t>Inc</a:t>
            </a:r>
            <a:r>
              <a:rPr lang="en-US" sz="1200" b="1" dirty="0">
                <a:latin typeface="TH SarabunPSK" pitchFamily="34" charset="-34"/>
                <a:cs typeface="TH SarabunPSK" pitchFamily="34" charset="-34"/>
              </a:rPr>
              <a:t> : http://www.biologyjunction.com</a:t>
            </a:r>
            <a:endParaRPr lang="th-TH" sz="1200" b="1" dirty="0">
              <a:latin typeface="TH SarabunPSK" pitchFamily="34" charset="-34"/>
              <a:cs typeface="TH SarabunPSK" pitchFamily="34" charset="-34"/>
            </a:endParaRPr>
          </a:p>
        </p:txBody>
      </p:sp>
    </p:spTree>
    <p:extLst>
      <p:ext uri="{BB962C8B-B14F-4D97-AF65-F5344CB8AC3E}">
        <p14:creationId xmlns:p14="http://schemas.microsoft.com/office/powerpoint/2010/main" val="3801865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45</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4" name="TextBox 3"/>
          <p:cNvSpPr txBox="1"/>
          <p:nvPr/>
        </p:nvSpPr>
        <p:spPr>
          <a:xfrm>
            <a:off x="159891" y="1325959"/>
            <a:ext cx="4699248" cy="461665"/>
          </a:xfrm>
          <a:prstGeom prst="rect">
            <a:avLst/>
          </a:prstGeom>
          <a:noFill/>
        </p:spPr>
        <p:txBody>
          <a:bodyPr wrap="square" rtlCol="0">
            <a:spAutoFit/>
          </a:bodyPr>
          <a:lstStyle/>
          <a:p>
            <a:r>
              <a:rPr lang="th-TH" sz="2400" b="1" dirty="0" smtClean="0">
                <a:latin typeface="TH SarabunPSK" pitchFamily="34" charset="-34"/>
                <a:cs typeface="TH SarabunPSK" pitchFamily="34" charset="-34"/>
              </a:rPr>
              <a:t>ตัวอย่างของออร์แกเนลในเซลล์พืช</a:t>
            </a:r>
            <a:endParaRPr lang="th-TH" sz="2400" b="1" dirty="0">
              <a:latin typeface="TH SarabunPSK" pitchFamily="34" charset="-34"/>
              <a:cs typeface="TH SarabunPSK" pitchFamily="34" charset="-34"/>
            </a:endParaRPr>
          </a:p>
        </p:txBody>
      </p:sp>
      <p:pic>
        <p:nvPicPr>
          <p:cNvPr id="3074" name="Picture 2" descr="http://kabupatenklaten.com/wp-content/uploads/2012/11/Plant-Cell-Structures-and-Organelles.jpg">
            <a:hlinkClick r:id="rId3"/>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416" t="2038" r="1874" b="2735"/>
          <a:stretch/>
        </p:blipFill>
        <p:spPr bwMode="auto">
          <a:xfrm>
            <a:off x="834617" y="1643607"/>
            <a:ext cx="6788983" cy="45611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9891" y="6354738"/>
            <a:ext cx="3850926" cy="276999"/>
          </a:xfrm>
          <a:prstGeom prst="rect">
            <a:avLst/>
          </a:prstGeom>
        </p:spPr>
        <p:txBody>
          <a:bodyPr wrap="none">
            <a:spAutoFit/>
          </a:bodyPr>
          <a:lstStyle/>
          <a:p>
            <a:r>
              <a:rPr lang="th-TH" sz="1200" b="1" dirty="0" smtClean="0">
                <a:latin typeface="TH SarabunPSK" pitchFamily="34" charset="-34"/>
                <a:cs typeface="TH SarabunPSK" pitchFamily="34" charset="-34"/>
              </a:rPr>
              <a:t>ที่มาของภาพ </a:t>
            </a:r>
            <a:r>
              <a:rPr lang="en-US" sz="1200" b="1" dirty="0" smtClean="0">
                <a:latin typeface="TH SarabunPSK" pitchFamily="34" charset="-34"/>
                <a:cs typeface="TH SarabunPSK" pitchFamily="34" charset="-34"/>
              </a:rPr>
              <a:t>Copyright </a:t>
            </a:r>
            <a:r>
              <a:rPr lang="en-US" sz="1200" b="1" dirty="0">
                <a:latin typeface="TH SarabunPSK" pitchFamily="34" charset="-34"/>
                <a:cs typeface="TH SarabunPSK" pitchFamily="34" charset="-34"/>
              </a:rPr>
              <a:t>© 2010 - TutorVista.com : http://www.tutorvista.com</a:t>
            </a:r>
            <a:endParaRPr lang="th-TH" sz="1200" b="1" dirty="0">
              <a:latin typeface="TH SarabunPSK" pitchFamily="34" charset="-34"/>
              <a:cs typeface="TH SarabunPSK" pitchFamily="34" charset="-34"/>
            </a:endParaRPr>
          </a:p>
        </p:txBody>
      </p:sp>
    </p:spTree>
    <p:extLst>
      <p:ext uri="{BB962C8B-B14F-4D97-AF65-F5344CB8AC3E}">
        <p14:creationId xmlns:p14="http://schemas.microsoft.com/office/powerpoint/2010/main" val="2193055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46</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8" name="Rectangle 7"/>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pic>
        <p:nvPicPr>
          <p:cNvPr id="5122" name="Picture 2" descr="the plasma membrane is composed of a phospholipid bilayer. in the bilayer, the two long hydrophobic tails of phospholipids face toward the center, and the hydrophilic head group faces the exterior. Integral membrane proteins and protein channels span the entire bilayer. Protein channels have a pore in the middle. Peripheral membrane proteins sit on the surface of the phospholipids and are associated with the head groups. On the exterior side of the membrane, carbohydrates are attached to certain proteins and lipids. Filaments of the cytoskeleton line the interior of the membrane."/>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1691" y="2116273"/>
            <a:ext cx="5912477" cy="29036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84167" y="2060848"/>
            <a:ext cx="2788173" cy="2554545"/>
          </a:xfrm>
          <a:prstGeom prst="rect">
            <a:avLst/>
          </a:prstGeom>
        </p:spPr>
        <p:txBody>
          <a:bodyPr wrap="square">
            <a:spAutoFit/>
          </a:bodyPr>
          <a:lstStyle/>
          <a:p>
            <a:pPr algn="thaiDist"/>
            <a:r>
              <a:rPr lang="en-US" sz="2000" b="1"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โครงสร้างของเยื่อหุ้มเซลล์ อธิบายด้วยแบบจำลอง </a:t>
            </a:r>
            <a:r>
              <a:rPr lang="en-US" sz="2000" dirty="0">
                <a:latin typeface="TH SarabunPSK" pitchFamily="34" charset="-34"/>
                <a:cs typeface="TH SarabunPSK" pitchFamily="34" charset="-34"/>
              </a:rPr>
              <a:t>t</a:t>
            </a:r>
            <a:r>
              <a:rPr lang="en-US" sz="2000" dirty="0" smtClean="0">
                <a:latin typeface="TH SarabunPSK" pitchFamily="34" charset="-34"/>
                <a:cs typeface="TH SarabunPSK" pitchFamily="34" charset="-34"/>
              </a:rPr>
              <a:t>he </a:t>
            </a:r>
            <a:r>
              <a:rPr lang="en-US" sz="2000" dirty="0">
                <a:latin typeface="TH SarabunPSK" pitchFamily="34" charset="-34"/>
                <a:cs typeface="TH SarabunPSK" pitchFamily="34" charset="-34"/>
              </a:rPr>
              <a:t>fluid mosaic model </a:t>
            </a:r>
            <a:r>
              <a:rPr lang="th-TH" sz="2000" dirty="0" smtClean="0">
                <a:latin typeface="TH SarabunPSK" pitchFamily="34" charset="-34"/>
                <a:cs typeface="TH SarabunPSK" pitchFamily="34" charset="-34"/>
              </a:rPr>
              <a:t>ซึ่งประกอบไปด้วยโครงสร้างที่เลื่อนไหลได้ ของชีวโมเลกุลต่างๆ เช่น </a:t>
            </a:r>
            <a:r>
              <a:rPr lang="en-US" sz="2000" dirty="0" smtClean="0">
                <a:latin typeface="TH SarabunPSK" pitchFamily="34" charset="-34"/>
                <a:cs typeface="TH SarabunPSK" pitchFamily="34" charset="-34"/>
              </a:rPr>
              <a:t> </a:t>
            </a:r>
            <a:r>
              <a:rPr lang="th-TH" sz="2000" dirty="0" smtClean="0">
                <a:latin typeface="TH SarabunPSK" pitchFamily="34" charset="-34"/>
                <a:cs typeface="TH SarabunPSK" pitchFamily="34" charset="-34"/>
              </a:rPr>
              <a:t>ฟอสโฟลิพิด (</a:t>
            </a:r>
            <a:r>
              <a:rPr lang="en-US" sz="2000" dirty="0" smtClean="0">
                <a:latin typeface="TH SarabunPSK" pitchFamily="34" charset="-34"/>
                <a:cs typeface="TH SarabunPSK" pitchFamily="34" charset="-34"/>
              </a:rPr>
              <a:t>phospholipids) </a:t>
            </a:r>
            <a:r>
              <a:rPr lang="th-TH" sz="2000" dirty="0" smtClean="0">
                <a:latin typeface="TH SarabunPSK" pitchFamily="34" charset="-34"/>
                <a:cs typeface="TH SarabunPSK" pitchFamily="34" charset="-34"/>
              </a:rPr>
              <a:t>คอเรสเทอรอล (</a:t>
            </a:r>
            <a:r>
              <a:rPr lang="en-US" sz="2000" dirty="0" smtClean="0">
                <a:latin typeface="TH SarabunPSK" pitchFamily="34" charset="-34"/>
                <a:cs typeface="TH SarabunPSK" pitchFamily="34" charset="-34"/>
              </a:rPr>
              <a:t>cholesterol)  </a:t>
            </a:r>
            <a:r>
              <a:rPr lang="th-TH" sz="2000" dirty="0" smtClean="0">
                <a:latin typeface="TH SarabunPSK" pitchFamily="34" charset="-34"/>
                <a:cs typeface="TH SarabunPSK" pitchFamily="34" charset="-34"/>
              </a:rPr>
              <a:t>โปรตีน </a:t>
            </a:r>
            <a:r>
              <a:rPr lang="en-US" sz="2000" dirty="0">
                <a:latin typeface="TH SarabunPSK" pitchFamily="34" charset="-34"/>
                <a:cs typeface="TH SarabunPSK" pitchFamily="34" charset="-34"/>
              </a:rPr>
              <a:t>(</a:t>
            </a:r>
            <a:r>
              <a:rPr lang="en-US" sz="2000" dirty="0" smtClean="0">
                <a:latin typeface="TH SarabunPSK" pitchFamily="34" charset="-34"/>
                <a:cs typeface="TH SarabunPSK" pitchFamily="34" charset="-34"/>
              </a:rPr>
              <a:t>proteins) </a:t>
            </a:r>
            <a:r>
              <a:rPr lang="th-TH" sz="2000" dirty="0" smtClean="0">
                <a:latin typeface="TH SarabunPSK" pitchFamily="34" charset="-34"/>
                <a:cs typeface="TH SarabunPSK" pitchFamily="34" charset="-34"/>
              </a:rPr>
              <a:t>และ</a:t>
            </a:r>
            <a:r>
              <a:rPr lang="en-US" sz="2000" dirty="0" smtClean="0">
                <a:latin typeface="TH SarabunPSK" pitchFamily="34" charset="-34"/>
                <a:cs typeface="TH SarabunPSK" pitchFamily="34" charset="-34"/>
              </a:rPr>
              <a:t> </a:t>
            </a:r>
            <a:r>
              <a:rPr lang="th-TH" sz="2000" dirty="0" smtClean="0">
                <a:latin typeface="TH SarabunPSK" pitchFamily="34" charset="-34"/>
                <a:cs typeface="TH SarabunPSK" pitchFamily="34" charset="-34"/>
              </a:rPr>
              <a:t>คาร์โบไฮเดรต (</a:t>
            </a:r>
            <a:r>
              <a:rPr lang="en-US" sz="2000" dirty="0" smtClean="0">
                <a:latin typeface="TH SarabunPSK" pitchFamily="34" charset="-34"/>
                <a:cs typeface="TH SarabunPSK" pitchFamily="34" charset="-34"/>
              </a:rPr>
              <a:t>carbohydrates)</a:t>
            </a:r>
            <a:endParaRPr lang="th-TH" sz="2000" dirty="0">
              <a:latin typeface="TH SarabunPSK" pitchFamily="34" charset="-34"/>
              <a:cs typeface="TH SarabunPSK" pitchFamily="34" charset="-34"/>
            </a:endParaRPr>
          </a:p>
        </p:txBody>
      </p:sp>
      <p:sp>
        <p:nvSpPr>
          <p:cNvPr id="4" name="Rectangle 3"/>
          <p:cNvSpPr/>
          <p:nvPr/>
        </p:nvSpPr>
        <p:spPr>
          <a:xfrm>
            <a:off x="192598" y="1331447"/>
            <a:ext cx="2305439" cy="584775"/>
          </a:xfrm>
          <a:prstGeom prst="rect">
            <a:avLst/>
          </a:prstGeom>
        </p:spPr>
        <p:txBody>
          <a:bodyPr wrap="none">
            <a:spAutoFit/>
          </a:bodyPr>
          <a:lstStyle/>
          <a:p>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Cell Membrane </a:t>
            </a:r>
            <a:endParaRPr lang="th-TH"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5" name="Rectangle 4"/>
          <p:cNvSpPr/>
          <p:nvPr/>
        </p:nvSpPr>
        <p:spPr>
          <a:xfrm>
            <a:off x="5848809" y="1591165"/>
            <a:ext cx="3267322" cy="400110"/>
          </a:xfrm>
          <a:prstGeom prst="rect">
            <a:avLst/>
          </a:prstGeom>
        </p:spPr>
        <p:txBody>
          <a:bodyPr wrap="square">
            <a:spAutoFit/>
          </a:bodyPr>
          <a:lstStyle/>
          <a:p>
            <a:r>
              <a:rPr lang="en-US" sz="2000" b="1" dirty="0">
                <a:latin typeface="TH SarabunPSK" pitchFamily="34" charset="-34"/>
                <a:cs typeface="TH SarabunPSK" pitchFamily="34" charset="-34"/>
              </a:rPr>
              <a:t>Cell Membrane  / plasma membrane </a:t>
            </a:r>
            <a:endParaRPr lang="th-TH" sz="2000" b="1" dirty="0">
              <a:latin typeface="TH SarabunPSK" pitchFamily="34" charset="-34"/>
              <a:cs typeface="TH SarabunPSK" pitchFamily="34" charset="-34"/>
            </a:endParaRPr>
          </a:p>
        </p:txBody>
      </p:sp>
      <p:sp>
        <p:nvSpPr>
          <p:cNvPr id="12" name="TextBox 11"/>
          <p:cNvSpPr txBox="1"/>
          <p:nvPr/>
        </p:nvSpPr>
        <p:spPr>
          <a:xfrm>
            <a:off x="385030" y="5020359"/>
            <a:ext cx="8496237" cy="1200329"/>
          </a:xfrm>
          <a:prstGeom prst="rect">
            <a:avLst/>
          </a:prstGeom>
          <a:noFill/>
        </p:spPr>
        <p:txBody>
          <a:bodyPr wrap="none" rtlCol="0">
            <a:spAutoFit/>
          </a:bodyPr>
          <a:lstStyle/>
          <a:p>
            <a:pPr marL="457200" indent="-457200">
              <a:buFont typeface="Wingdings" pitchFamily="2" charset="2"/>
              <a:buChar char="Ø"/>
            </a:pPr>
            <a:r>
              <a:rPr lang="th-TH" sz="2400" dirty="0" smtClean="0">
                <a:latin typeface="TH SarabunPSK" pitchFamily="34" charset="-34"/>
                <a:cs typeface="TH SarabunPSK" pitchFamily="34" charset="-34"/>
              </a:rPr>
              <a:t>ห่อหุ้มของเหลวและออร์แกเนลของเซลล์ </a:t>
            </a:r>
          </a:p>
          <a:p>
            <a:pPr marL="457200" indent="-457200">
              <a:buFont typeface="Wingdings" pitchFamily="2" charset="2"/>
              <a:buChar char="Ø"/>
            </a:pPr>
            <a:r>
              <a:rPr lang="th-TH" sz="2400" dirty="0" smtClean="0">
                <a:latin typeface="TH SarabunPSK" pitchFamily="34" charset="-34"/>
                <a:cs typeface="TH SarabunPSK" pitchFamily="34" charset="-34"/>
              </a:rPr>
              <a:t>มีคุณสมบัติเยื่อเลือกผ่าน (</a:t>
            </a:r>
            <a:r>
              <a:rPr lang="en-US" sz="2400" dirty="0">
                <a:latin typeface="TH SarabunPSK" pitchFamily="34" charset="-34"/>
                <a:cs typeface="TH SarabunPSK" pitchFamily="34" charset="-34"/>
              </a:rPr>
              <a:t>Semipermeable </a:t>
            </a:r>
            <a:r>
              <a:rPr lang="en-US" sz="2400" dirty="0" smtClean="0">
                <a:latin typeface="TH SarabunPSK" pitchFamily="34" charset="-34"/>
                <a:cs typeface="TH SarabunPSK" pitchFamily="34" charset="-34"/>
              </a:rPr>
              <a:t>membrane</a:t>
            </a:r>
            <a:r>
              <a:rPr lang="th-TH" sz="2400" dirty="0" smtClean="0">
                <a:latin typeface="TH SarabunPSK" pitchFamily="34" charset="-34"/>
                <a:cs typeface="TH SarabunPSK" pitchFamily="34" charset="-34"/>
              </a:rPr>
              <a:t>)</a:t>
            </a:r>
          </a:p>
          <a:p>
            <a:pPr marL="457200" indent="-457200">
              <a:buFont typeface="Wingdings" pitchFamily="2" charset="2"/>
              <a:buChar char="Ø"/>
            </a:pPr>
            <a:r>
              <a:rPr lang="th-TH" sz="2400" dirty="0" smtClean="0">
                <a:latin typeface="TH SarabunPSK" pitchFamily="34" charset="-34"/>
                <a:cs typeface="TH SarabunPSK" pitchFamily="34" charset="-34"/>
              </a:rPr>
              <a:t>มีโปรตีนบนผิวเยื่อหุ้มเซลล์ ทำหน้าที่เป็นตัวรับสัญญาณ หรือ เกี่ยวข้องกับระบบขนส่งสารผ่านเซลล์</a:t>
            </a:r>
          </a:p>
        </p:txBody>
      </p:sp>
    </p:spTree>
    <p:extLst>
      <p:ext uri="{BB962C8B-B14F-4D97-AF65-F5344CB8AC3E}">
        <p14:creationId xmlns:p14="http://schemas.microsoft.com/office/powerpoint/2010/main" val="2315166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47</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8" name="Rectangle 7"/>
          <p:cNvSpPr/>
          <p:nvPr/>
        </p:nvSpPr>
        <p:spPr>
          <a:xfrm>
            <a:off x="206796" y="3677562"/>
            <a:ext cx="3201517" cy="246221"/>
          </a:xfrm>
          <a:prstGeom prst="rect">
            <a:avLst/>
          </a:prstGeom>
        </p:spPr>
        <p:txBody>
          <a:bodyPr wrap="none">
            <a:spAutoFit/>
          </a:bodyPr>
          <a:lstStyle/>
          <a:p>
            <a:r>
              <a:rPr lang="th-TH" sz="1000" b="1" dirty="0" smtClean="0">
                <a:latin typeface="TH SarabunPSK" pitchFamily="34" charset="-34"/>
                <a:cs typeface="TH SarabunPSK" pitchFamily="34" charset="-34"/>
              </a:rPr>
              <a:t>ที่มาของภาพ </a:t>
            </a:r>
            <a:r>
              <a:rPr lang="en-US" sz="1000" b="1" dirty="0" smtClean="0">
                <a:latin typeface="TH SarabunPSK" pitchFamily="34" charset="-34"/>
                <a:cs typeface="TH SarabunPSK" pitchFamily="34" charset="-34"/>
              </a:rPr>
              <a:t>: </a:t>
            </a:r>
            <a:r>
              <a:rPr lang="en-US" sz="1000" b="1" dirty="0">
                <a:latin typeface="TH SarabunPSK" pitchFamily="34" charset="-34"/>
                <a:cs typeface="TH SarabunPSK" pitchFamily="34" charset="-34"/>
              </a:rPr>
              <a:t>http://</a:t>
            </a:r>
            <a:r>
              <a:rPr lang="en-US" sz="1000" b="1" dirty="0" smtClean="0">
                <a:latin typeface="TH SarabunPSK" pitchFamily="34" charset="-34"/>
                <a:cs typeface="TH SarabunPSK" pitchFamily="34" charset="-34"/>
              </a:rPr>
              <a:t>ghr.nlm.nih.gov/handbook/illustrations/cellcytoplasm</a:t>
            </a:r>
            <a:endParaRPr lang="th-TH" sz="1000" b="1" dirty="0">
              <a:latin typeface="TH SarabunPSK" pitchFamily="34" charset="-34"/>
              <a:cs typeface="TH SarabunPSK" pitchFamily="34" charset="-34"/>
            </a:endParaRPr>
          </a:p>
        </p:txBody>
      </p:sp>
      <p:sp>
        <p:nvSpPr>
          <p:cNvPr id="9" name="Rectangle 8"/>
          <p:cNvSpPr/>
          <p:nvPr/>
        </p:nvSpPr>
        <p:spPr>
          <a:xfrm>
            <a:off x="192598" y="1267649"/>
            <a:ext cx="1582484" cy="584775"/>
          </a:xfrm>
          <a:prstGeom prst="rect">
            <a:avLst/>
          </a:prstGeom>
        </p:spPr>
        <p:txBody>
          <a:bodyPr wrap="none">
            <a:spAutoFit/>
          </a:bodyPr>
          <a:lstStyle/>
          <a:p>
            <a:r>
              <a:rPr lang="en-US" sz="32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Cytoplasm</a:t>
            </a:r>
            <a:endParaRPr lang="th-TH"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pic>
        <p:nvPicPr>
          <p:cNvPr id="1026" name="Picture 2" descr="http://ghr.nlm.nih.gov/handbook/illustrations/cellcytoplasm.jpg">
            <a:hlinkClick r:id="rId4"/>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0169" y="1852424"/>
            <a:ext cx="3067456" cy="1825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95936" y="1920880"/>
            <a:ext cx="4843264" cy="4001095"/>
          </a:xfrm>
          <a:prstGeom prst="rect">
            <a:avLst/>
          </a:prstGeom>
        </p:spPr>
        <p:txBody>
          <a:bodyPr wrap="square">
            <a:spAutoFit/>
          </a:bodyPr>
          <a:lstStyle/>
          <a:p>
            <a:pPr algn="thaiDist"/>
            <a:r>
              <a:rPr lang="th-TH" sz="2400" b="1" dirty="0" smtClean="0">
                <a:latin typeface="TH SarabunPSK" pitchFamily="34" charset="-34"/>
                <a:cs typeface="TH SarabunPSK" pitchFamily="34" charset="-34"/>
              </a:rPr>
              <a:t>ไซโตพลาสซึม </a:t>
            </a:r>
            <a:r>
              <a:rPr lang="th-TH" sz="2000" b="1" dirty="0" smtClean="0">
                <a:latin typeface="TH SarabunPSK" pitchFamily="34" charset="-34"/>
                <a:cs typeface="TH SarabunPSK" pitchFamily="34" charset="-34"/>
              </a:rPr>
              <a:t>เป็นส่วนประกอบที่อยู่ระหว่างเยื่อหุ้มเซลล์และเยื่อหุ้มนิวเครียส ประกอบด้วย</a:t>
            </a:r>
          </a:p>
          <a:p>
            <a:pPr algn="thaiDist"/>
            <a:endParaRPr lang="th-TH" sz="1050" b="1" dirty="0" smtClean="0">
              <a:latin typeface="TH SarabunPSK" pitchFamily="34" charset="-34"/>
              <a:cs typeface="TH SarabunPSK" pitchFamily="34" charset="-34"/>
            </a:endParaRPr>
          </a:p>
          <a:p>
            <a:pPr marL="342900" indent="-342900" algn="thaiDist">
              <a:buFont typeface="Arial" pitchFamily="34" charset="0"/>
              <a:buChar char="•"/>
            </a:pPr>
            <a:r>
              <a:rPr lang="en-US" sz="2000" b="1" dirty="0" smtClean="0">
                <a:latin typeface="TH SarabunPSK" pitchFamily="34" charset="-34"/>
                <a:cs typeface="TH SarabunPSK" pitchFamily="34" charset="-34"/>
              </a:rPr>
              <a:t>Cytosol</a:t>
            </a:r>
            <a:r>
              <a:rPr lang="th-TH" sz="2000" b="1" dirty="0" smtClean="0">
                <a:latin typeface="TH SarabunPSK" pitchFamily="34" charset="-34"/>
                <a:cs typeface="TH SarabunPSK" pitchFamily="34" charset="-34"/>
              </a:rPr>
              <a:t> </a:t>
            </a:r>
            <a:r>
              <a:rPr lang="th-TH" sz="2000" b="1" dirty="0">
                <a:latin typeface="TH SarabunPSK" pitchFamily="34" charset="-34"/>
                <a:cs typeface="TH SarabunPSK" pitchFamily="34" charset="-34"/>
              </a:rPr>
              <a:t>ของไหลคล้ายเจล </a:t>
            </a:r>
            <a:r>
              <a:rPr lang="th-TH" sz="2000" b="1" dirty="0" smtClean="0">
                <a:latin typeface="TH SarabunPSK" pitchFamily="34" charset="-34"/>
                <a:cs typeface="TH SarabunPSK" pitchFamily="34" charset="-34"/>
              </a:rPr>
              <a:t>ที่มีองค์ประกอบเป็น น้ำ โปรตีน เกลือแร่ สารอินทรีย์ต่าง นอกจากนี้ยังมีโปรตีนเส้นใยที่ทำหน้าที่เป็นโครงสร้างค้ำจุนเซลล์ (</a:t>
            </a:r>
            <a:r>
              <a:rPr lang="en-US" sz="2000" b="1" dirty="0">
                <a:latin typeface="TH SarabunPSK" pitchFamily="34" charset="-34"/>
                <a:cs typeface="TH SarabunPSK" pitchFamily="34" charset="-34"/>
              </a:rPr>
              <a:t>cytoskeleton</a:t>
            </a:r>
            <a:r>
              <a:rPr lang="th-TH" sz="2000" b="1" dirty="0" smtClean="0">
                <a:latin typeface="TH SarabunPSK" pitchFamily="34" charset="-34"/>
                <a:cs typeface="TH SarabunPSK" pitchFamily="34" charset="-34"/>
              </a:rPr>
              <a:t>)</a:t>
            </a:r>
            <a:r>
              <a:rPr lang="en-US" sz="2000" b="1" dirty="0" smtClean="0">
                <a:latin typeface="TH SarabunPSK" pitchFamily="34" charset="-34"/>
                <a:cs typeface="TH SarabunPSK" pitchFamily="34" charset="-34"/>
              </a:rPr>
              <a:t> </a:t>
            </a:r>
          </a:p>
          <a:p>
            <a:pPr algn="thaiDist"/>
            <a:endParaRPr lang="en-US" sz="900" b="1" dirty="0" smtClean="0">
              <a:latin typeface="TH SarabunPSK" pitchFamily="34" charset="-34"/>
              <a:cs typeface="TH SarabunPSK" pitchFamily="34" charset="-34"/>
            </a:endParaRPr>
          </a:p>
          <a:p>
            <a:pPr marL="342900" indent="-342900" algn="thaiDist">
              <a:buFont typeface="Arial" pitchFamily="34" charset="0"/>
              <a:buChar char="•"/>
            </a:pPr>
            <a:r>
              <a:rPr lang="en-US" sz="2000" b="1" dirty="0" smtClean="0">
                <a:latin typeface="TH SarabunPSK" pitchFamily="34" charset="-34"/>
                <a:cs typeface="TH SarabunPSK" pitchFamily="34" charset="-34"/>
              </a:rPr>
              <a:t>Organelles </a:t>
            </a:r>
            <a:r>
              <a:rPr lang="th-TH" sz="2000" b="1" dirty="0" smtClean="0">
                <a:latin typeface="TH SarabunPSK" pitchFamily="34" charset="-34"/>
                <a:cs typeface="TH SarabunPSK" pitchFamily="34" charset="-34"/>
              </a:rPr>
              <a:t>ออร์แกเนลล์ชนิดต่างๆที่มีเยื่อหุ้ม</a:t>
            </a:r>
          </a:p>
          <a:p>
            <a:pPr algn="thaiDist"/>
            <a:endParaRPr lang="th-TH" sz="1050" b="1" dirty="0" smtClean="0">
              <a:latin typeface="TH SarabunPSK" pitchFamily="34" charset="-34"/>
              <a:cs typeface="TH SarabunPSK" pitchFamily="34" charset="-34"/>
            </a:endParaRPr>
          </a:p>
          <a:p>
            <a:pPr marL="342900" indent="-342900" algn="thaiDist">
              <a:buFont typeface="Arial" pitchFamily="34" charset="0"/>
              <a:buChar char="•"/>
            </a:pPr>
            <a:r>
              <a:rPr lang="th-TH" sz="2000" b="1" dirty="0" smtClean="0">
                <a:latin typeface="TH SarabunPSK" pitchFamily="34" charset="-34"/>
                <a:cs typeface="TH SarabunPSK" pitchFamily="34" charset="-34"/>
              </a:rPr>
              <a:t> </a:t>
            </a:r>
            <a:r>
              <a:rPr lang="en-US" sz="2000" b="1" dirty="0" smtClean="0">
                <a:latin typeface="TH SarabunPSK" pitchFamily="34" charset="-34"/>
                <a:cs typeface="TH SarabunPSK" pitchFamily="34" charset="-34"/>
              </a:rPr>
              <a:t>Cytoplasmic inclusions </a:t>
            </a:r>
            <a:r>
              <a:rPr lang="th-TH" sz="2000" b="1" dirty="0" smtClean="0">
                <a:latin typeface="TH SarabunPSK" pitchFamily="34" charset="-34"/>
                <a:cs typeface="TH SarabunPSK" pitchFamily="34" charset="-34"/>
              </a:rPr>
              <a:t>เป็นอนุภาคเล็กๆที่ไม่ละลายน้ำ แขวนลอยอยู่ในไซโตพลาสซึม ในเซลล์พืชได้แก่ผลึก </a:t>
            </a:r>
            <a:r>
              <a:rPr lang="en-US" sz="2000" b="1" dirty="0">
                <a:latin typeface="TH SarabunPSK" pitchFamily="34" charset="-34"/>
                <a:cs typeface="TH SarabunPSK" pitchFamily="34" charset="-34"/>
              </a:rPr>
              <a:t>calcium oxalate </a:t>
            </a:r>
            <a:r>
              <a:rPr lang="th-TH" sz="2000" b="1" dirty="0" smtClean="0">
                <a:latin typeface="TH SarabunPSK" pitchFamily="34" charset="-34"/>
                <a:cs typeface="TH SarabunPSK" pitchFamily="34" charset="-34"/>
              </a:rPr>
              <a:t>หรือ</a:t>
            </a:r>
            <a:r>
              <a:rPr lang="en-US" sz="2000" b="1" dirty="0" smtClean="0">
                <a:latin typeface="TH SarabunPSK" pitchFamily="34" charset="-34"/>
                <a:cs typeface="TH SarabunPSK" pitchFamily="34" charset="-34"/>
              </a:rPr>
              <a:t> </a:t>
            </a:r>
            <a:r>
              <a:rPr lang="en-US" sz="2000" b="1" dirty="0">
                <a:latin typeface="TH SarabunPSK" pitchFamily="34" charset="-34"/>
                <a:cs typeface="TH SarabunPSK" pitchFamily="34" charset="-34"/>
              </a:rPr>
              <a:t>silicon dioxide </a:t>
            </a:r>
            <a:r>
              <a:rPr lang="th-TH" sz="2000" b="1" dirty="0">
                <a:latin typeface="TH SarabunPSK" pitchFamily="34" charset="-34"/>
                <a:cs typeface="TH SarabunPSK" pitchFamily="34" charset="-34"/>
              </a:rPr>
              <a:t> </a:t>
            </a:r>
            <a:r>
              <a:rPr lang="th-TH" sz="2000" b="1" dirty="0" smtClean="0">
                <a:latin typeface="TH SarabunPSK" pitchFamily="34" charset="-34"/>
                <a:cs typeface="TH SarabunPSK" pitchFamily="34" charset="-34"/>
              </a:rPr>
              <a:t>เม็ดแป้ง รงควัตถุ (</a:t>
            </a:r>
            <a:r>
              <a:rPr lang="en-US" sz="2000" b="1" dirty="0">
                <a:latin typeface="TH SarabunPSK" pitchFamily="34" charset="-34"/>
                <a:cs typeface="TH SarabunPSK" pitchFamily="34" charset="-34"/>
              </a:rPr>
              <a:t>p</a:t>
            </a:r>
            <a:r>
              <a:rPr lang="en-US" sz="2000" b="1" dirty="0" smtClean="0">
                <a:latin typeface="TH SarabunPSK" pitchFamily="34" charset="-34"/>
                <a:cs typeface="TH SarabunPSK" pitchFamily="34" charset="-34"/>
              </a:rPr>
              <a:t>igments</a:t>
            </a:r>
            <a:r>
              <a:rPr lang="th-TH" sz="2000" b="1" dirty="0" smtClean="0">
                <a:latin typeface="TH SarabunPSK" pitchFamily="34" charset="-34"/>
                <a:cs typeface="TH SarabunPSK" pitchFamily="34" charset="-34"/>
              </a:rPr>
              <a:t>)   ในเซลล์สัตว์ได้แก่  ไกลโคเจน ไขมัน เป็นต้น</a:t>
            </a:r>
            <a:endParaRPr lang="en-US" sz="2000" b="1" dirty="0" smtClean="0">
              <a:latin typeface="TH SarabunPSK" pitchFamily="34" charset="-34"/>
              <a:cs typeface="TH SarabunPSK" pitchFamily="34" charset="-34"/>
            </a:endParaRPr>
          </a:p>
          <a:p>
            <a:pPr algn="thaiDist"/>
            <a:endParaRPr lang="en-US" sz="2000" b="1" dirty="0">
              <a:latin typeface="TH SarabunPSK" pitchFamily="34" charset="-34"/>
              <a:cs typeface="TH SarabunPSK" pitchFamily="34" charset="-34"/>
            </a:endParaRPr>
          </a:p>
        </p:txBody>
      </p:sp>
      <p:pic>
        <p:nvPicPr>
          <p:cNvPr id="1029" name="Picture 5" descr="C:\Users\HP\Desktop\Microscope\ผลึก ว่านกาบหอย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150" t="16060" r="20519" b="32265"/>
          <a:stretch/>
        </p:blipFill>
        <p:spPr bwMode="auto">
          <a:xfrm>
            <a:off x="271939" y="4144073"/>
            <a:ext cx="3003917" cy="22247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71939" y="6280521"/>
            <a:ext cx="3035686" cy="492443"/>
          </a:xfrm>
          <a:prstGeom prst="rect">
            <a:avLst/>
          </a:prstGeom>
        </p:spPr>
        <p:txBody>
          <a:bodyPr wrap="square">
            <a:spAutoFit/>
          </a:bodyPr>
          <a:lstStyle/>
          <a:p>
            <a:pPr algn="ctr"/>
            <a:r>
              <a:rPr lang="th-TH" sz="1400" b="1" dirty="0" smtClean="0">
                <a:latin typeface="TH SarabunPSK" pitchFamily="34" charset="-34"/>
                <a:cs typeface="TH SarabunPSK" pitchFamily="34" charset="-34"/>
              </a:rPr>
              <a:t>ผลึก </a:t>
            </a:r>
            <a:r>
              <a:rPr lang="en-US" sz="1400" b="1" dirty="0" smtClean="0">
                <a:latin typeface="TH SarabunPSK" pitchFamily="34" charset="-34"/>
                <a:cs typeface="TH SarabunPSK" pitchFamily="34" charset="-34"/>
              </a:rPr>
              <a:t>Calcium oxalate </a:t>
            </a:r>
            <a:r>
              <a:rPr lang="th-TH" sz="1400" b="1" dirty="0" smtClean="0">
                <a:latin typeface="TH SarabunPSK" pitchFamily="34" charset="-34"/>
                <a:cs typeface="TH SarabunPSK" pitchFamily="34" charset="-34"/>
              </a:rPr>
              <a:t>ในเซลล์ว่านกาบหอย</a:t>
            </a:r>
          </a:p>
          <a:p>
            <a:pPr algn="ctr"/>
            <a:r>
              <a:rPr lang="th-TH" sz="1200" b="1" dirty="0" smtClean="0">
                <a:latin typeface="TH SarabunPSK" pitchFamily="34" charset="-34"/>
                <a:cs typeface="TH SarabunPSK" pitchFamily="34" charset="-34"/>
              </a:rPr>
              <a:t>ภาพโดย วรวัฒน์ พรหมเด่น  กุมภาพันธ์  พ.ศ. </a:t>
            </a:r>
            <a:r>
              <a:rPr lang="en-US" sz="1200" b="1" dirty="0" smtClean="0">
                <a:latin typeface="TH SarabunPSK" pitchFamily="34" charset="-34"/>
                <a:cs typeface="TH SarabunPSK" pitchFamily="34" charset="-34"/>
              </a:rPr>
              <a:t>2556</a:t>
            </a:r>
            <a:endParaRPr lang="th-TH" sz="1200" b="1" dirty="0">
              <a:latin typeface="TH SarabunPSK" pitchFamily="34" charset="-34"/>
              <a:cs typeface="TH SarabunPSK" pitchFamily="34" charset="-34"/>
            </a:endParaRPr>
          </a:p>
        </p:txBody>
      </p:sp>
    </p:spTree>
    <p:extLst>
      <p:ext uri="{BB962C8B-B14F-4D97-AF65-F5344CB8AC3E}">
        <p14:creationId xmlns:p14="http://schemas.microsoft.com/office/powerpoint/2010/main" val="4246686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48</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8" name="Rectangle 7"/>
          <p:cNvSpPr/>
          <p:nvPr/>
        </p:nvSpPr>
        <p:spPr>
          <a:xfrm>
            <a:off x="173088" y="6364004"/>
            <a:ext cx="2302233" cy="276999"/>
          </a:xfrm>
          <a:prstGeom prst="rect">
            <a:avLst/>
          </a:prstGeom>
        </p:spPr>
        <p:txBody>
          <a:bodyPr wrap="none">
            <a:spAutoFit/>
          </a:bodyPr>
          <a:lstStyle/>
          <a:p>
            <a:r>
              <a:rPr lang="th-TH" sz="1200" b="1" dirty="0" smtClean="0">
                <a:latin typeface="TH SarabunPSK" pitchFamily="34" charset="-34"/>
                <a:cs typeface="TH SarabunPSK" pitchFamily="34" charset="-34"/>
              </a:rPr>
              <a:t>ที่มาของภาพ </a:t>
            </a:r>
            <a:r>
              <a:rPr lang="en-US" sz="1200" b="1" dirty="0" smtClean="0">
                <a:latin typeface="TH SarabunPSK" pitchFamily="34" charset="-34"/>
                <a:cs typeface="TH SarabunPSK" pitchFamily="34" charset="-34"/>
              </a:rPr>
              <a:t>: </a:t>
            </a:r>
            <a:r>
              <a:rPr lang="en-US" sz="1200" b="1" dirty="0" err="1" smtClean="0">
                <a:latin typeface="TH SarabunPSK" pitchFamily="34" charset="-34"/>
                <a:cs typeface="TH SarabunPSK" pitchFamily="34" charset="-34"/>
              </a:rPr>
              <a:t>Connexions</a:t>
            </a:r>
            <a:r>
              <a:rPr lang="en-US" sz="1200" b="1" baseline="30000" dirty="0" smtClean="0">
                <a:latin typeface="TH SarabunPSK" pitchFamily="34" charset="-34"/>
                <a:cs typeface="TH SarabunPSK" pitchFamily="34" charset="-34"/>
              </a:rPr>
              <a:t>® </a:t>
            </a:r>
            <a:r>
              <a:rPr lang="en-US" sz="1200" b="1" dirty="0">
                <a:latin typeface="TH SarabunPSK" pitchFamily="34" charset="-34"/>
                <a:cs typeface="TH SarabunPSK" pitchFamily="34" charset="-34"/>
              </a:rPr>
              <a:t> , http://cnx.org/</a:t>
            </a:r>
            <a:endParaRPr lang="th-TH" sz="1200" b="1" dirty="0">
              <a:latin typeface="TH SarabunPSK" pitchFamily="34" charset="-34"/>
              <a:cs typeface="TH SarabunPSK" pitchFamily="34" charset="-34"/>
            </a:endParaRPr>
          </a:p>
        </p:txBody>
      </p:sp>
      <p:pic>
        <p:nvPicPr>
          <p:cNvPr id="12290" name="Picture 2" descr="Microfilaments line the inside of the plasma membrane, whereas microfilaments radiate out from the center of the cell. Intermediate filaments form a network throughout the cell that holds organelles in place."/>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4800" y="1426344"/>
            <a:ext cx="3763144" cy="4791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ile:FluorescentCell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9465" y="1609724"/>
            <a:ext cx="3717329" cy="37173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68471" y="5373216"/>
            <a:ext cx="4699248" cy="646331"/>
          </a:xfrm>
          <a:prstGeom prst="rect">
            <a:avLst/>
          </a:prstGeom>
        </p:spPr>
        <p:txBody>
          <a:bodyPr wrap="square">
            <a:spAutoFit/>
          </a:bodyPr>
          <a:lstStyle/>
          <a:p>
            <a:r>
              <a:rPr lang="en-US" sz="1800" b="1" dirty="0">
                <a:latin typeface="TH SarabunPSK" pitchFamily="34" charset="-34"/>
                <a:cs typeface="TH SarabunPSK" pitchFamily="34" charset="-34"/>
              </a:rPr>
              <a:t>The eukaryotic cytoskeleton. Actin filaments are shown in red, microtubules in green, and the nuclei are in blue.</a:t>
            </a:r>
            <a:endParaRPr lang="th-TH" sz="1800" b="1" dirty="0">
              <a:latin typeface="TH SarabunPSK" pitchFamily="34" charset="-34"/>
              <a:cs typeface="TH SarabunPSK" pitchFamily="34" charset="-34"/>
            </a:endParaRPr>
          </a:p>
        </p:txBody>
      </p:sp>
      <p:sp>
        <p:nvSpPr>
          <p:cNvPr id="12" name="Rectangle 11"/>
          <p:cNvSpPr/>
          <p:nvPr/>
        </p:nvSpPr>
        <p:spPr>
          <a:xfrm>
            <a:off x="4355976" y="5953722"/>
            <a:ext cx="2838701" cy="276999"/>
          </a:xfrm>
          <a:prstGeom prst="rect">
            <a:avLst/>
          </a:prstGeom>
        </p:spPr>
        <p:txBody>
          <a:bodyPr wrap="square">
            <a:spAutoFit/>
          </a:bodyPr>
          <a:lstStyle/>
          <a:p>
            <a:r>
              <a:rPr lang="th-TH" sz="1200" dirty="0" smtClean="0">
                <a:latin typeface="TH SarabunPSK" pitchFamily="34" charset="-34"/>
                <a:cs typeface="TH SarabunPSK" pitchFamily="34" charset="-34"/>
              </a:rPr>
              <a:t>ที่มา</a:t>
            </a:r>
            <a:r>
              <a:rPr lang="th-TH" sz="1200" dirty="0">
                <a:latin typeface="TH SarabunPSK" pitchFamily="34" charset="-34"/>
                <a:cs typeface="TH SarabunPSK" pitchFamily="34" charset="-34"/>
              </a:rPr>
              <a:t>ของภาพ </a:t>
            </a:r>
            <a:r>
              <a:rPr lang="en-US" sz="1200" dirty="0">
                <a:latin typeface="TH SarabunPSK" pitchFamily="34" charset="-34"/>
                <a:cs typeface="TH SarabunPSK" pitchFamily="34" charset="-34"/>
              </a:rPr>
              <a:t>: </a:t>
            </a:r>
            <a:r>
              <a:rPr lang="en-US" sz="1200" dirty="0" smtClean="0">
                <a:latin typeface="TH SarabunPSK" pitchFamily="34" charset="-34"/>
                <a:cs typeface="TH SarabunPSK" pitchFamily="34" charset="-34"/>
              </a:rPr>
              <a:t>http</a:t>
            </a:r>
            <a:r>
              <a:rPr lang="en-US" sz="1200" dirty="0">
                <a:latin typeface="TH SarabunPSK" pitchFamily="34" charset="-34"/>
                <a:cs typeface="TH SarabunPSK" pitchFamily="34" charset="-34"/>
              </a:rPr>
              <a:t>://rsb.info.nih.gov/ij/images/</a:t>
            </a:r>
            <a:endParaRPr lang="th-TH" sz="1200" dirty="0">
              <a:latin typeface="TH SarabunPSK" pitchFamily="34" charset="-34"/>
              <a:cs typeface="TH SarabunPSK" pitchFamily="34" charset="-34"/>
            </a:endParaRPr>
          </a:p>
        </p:txBody>
      </p:sp>
    </p:spTree>
    <p:extLst>
      <p:ext uri="{BB962C8B-B14F-4D97-AF65-F5344CB8AC3E}">
        <p14:creationId xmlns:p14="http://schemas.microsoft.com/office/powerpoint/2010/main" val="4288008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49</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8" name="Rectangle 7"/>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pic>
        <p:nvPicPr>
          <p:cNvPr id="10242" name="Picture 2" descr="In this illustration, chromatin floats in the nucleoplasm. The nucleoid is depicted as a dense, circular region inside the nucleus. The double nuclear membrane is perforated with protein-lined por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005" y="1738982"/>
            <a:ext cx="3881536" cy="26172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rt b: This image shows paired chromosomes."/>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183" y="2014952"/>
            <a:ext cx="2339287" cy="22680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rt a: In this illustration, DNA tightly coiled into two thick cylinders is shown in the upper right. A close-up shows how the DNA is coiled around proteins called histones."/>
          <p:cNvPicPr>
            <a:picLocks noChangeAspect="1" noChangeArrowheads="1"/>
          </p:cNvPicPr>
          <p:nvPr/>
        </p:nvPicPr>
        <p:blipFill rotWithShape="1">
          <a:blip r:embed="rId6" cstate="print">
            <a:clrChange>
              <a:clrFrom>
                <a:srgbClr val="C7E1EE"/>
              </a:clrFrom>
              <a:clrTo>
                <a:srgbClr val="C7E1EE">
                  <a:alpha val="0"/>
                </a:srgbClr>
              </a:clrTo>
            </a:clrChange>
            <a:extLst>
              <a:ext uri="{28A0092B-C50C-407E-A947-70E740481C1C}">
                <a14:useLocalDpi xmlns:a14="http://schemas.microsoft.com/office/drawing/2010/main" val="0"/>
              </a:ext>
            </a:extLst>
          </a:blip>
          <a:srcRect l="1101" t="-1260" r="-1101" b="1260"/>
          <a:stretch/>
        </p:blipFill>
        <p:spPr bwMode="auto">
          <a:xfrm>
            <a:off x="4228880" y="1969704"/>
            <a:ext cx="2392101" cy="23400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2598" y="1267649"/>
            <a:ext cx="1234633" cy="584775"/>
          </a:xfrm>
          <a:prstGeom prst="rect">
            <a:avLst/>
          </a:prstGeom>
        </p:spPr>
        <p:txBody>
          <a:bodyPr wrap="none">
            <a:spAutoFit/>
          </a:bodyPr>
          <a:lstStyle/>
          <a:p>
            <a:r>
              <a:rPr lang="en-US" sz="32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Nucleus</a:t>
            </a:r>
            <a:endParaRPr lang="th-TH"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2" name="TextBox 1"/>
          <p:cNvSpPr txBox="1"/>
          <p:nvPr/>
        </p:nvSpPr>
        <p:spPr>
          <a:xfrm>
            <a:off x="5711072" y="2194231"/>
            <a:ext cx="785793" cy="307777"/>
          </a:xfrm>
          <a:prstGeom prst="rect">
            <a:avLst/>
          </a:prstGeom>
          <a:solidFill>
            <a:schemeClr val="bg2"/>
          </a:solidFill>
        </p:spPr>
        <p:txBody>
          <a:bodyPr wrap="none" rtlCol="0">
            <a:spAutoFit/>
          </a:bodyPr>
          <a:lstStyle/>
          <a:p>
            <a:r>
              <a:rPr lang="en-US" sz="1400" b="1" dirty="0" smtClean="0">
                <a:latin typeface="TH SarabunPSK" pitchFamily="34" charset="-34"/>
                <a:cs typeface="TH SarabunPSK" pitchFamily="34" charset="-34"/>
              </a:rPr>
              <a:t>Chromatin</a:t>
            </a:r>
            <a:endParaRPr lang="th-TH" sz="1400" b="1" dirty="0">
              <a:latin typeface="TH SarabunPSK" pitchFamily="34" charset="-34"/>
              <a:cs typeface="TH SarabunPSK" pitchFamily="34" charset="-34"/>
            </a:endParaRPr>
          </a:p>
        </p:txBody>
      </p:sp>
      <p:sp>
        <p:nvSpPr>
          <p:cNvPr id="12" name="TextBox 11"/>
          <p:cNvSpPr txBox="1"/>
          <p:nvPr/>
        </p:nvSpPr>
        <p:spPr>
          <a:xfrm>
            <a:off x="4524865" y="3153122"/>
            <a:ext cx="433132" cy="307777"/>
          </a:xfrm>
          <a:prstGeom prst="rect">
            <a:avLst/>
          </a:prstGeom>
          <a:solidFill>
            <a:schemeClr val="bg2"/>
          </a:solidFill>
        </p:spPr>
        <p:txBody>
          <a:bodyPr wrap="none" rtlCol="0">
            <a:spAutoFit/>
          </a:bodyPr>
          <a:lstStyle/>
          <a:p>
            <a:r>
              <a:rPr lang="en-US" sz="1400" b="1" dirty="0" smtClean="0">
                <a:latin typeface="TH SarabunPSK" pitchFamily="34" charset="-34"/>
                <a:cs typeface="TH SarabunPSK" pitchFamily="34" charset="-34"/>
              </a:rPr>
              <a:t>DNA</a:t>
            </a:r>
            <a:endParaRPr lang="th-TH" sz="1400" b="1" dirty="0">
              <a:latin typeface="TH SarabunPSK" pitchFamily="34" charset="-34"/>
              <a:cs typeface="TH SarabunPSK" pitchFamily="34" charset="-34"/>
            </a:endParaRPr>
          </a:p>
        </p:txBody>
      </p:sp>
      <p:sp>
        <p:nvSpPr>
          <p:cNvPr id="4" name="Rectangle 3"/>
          <p:cNvSpPr/>
          <p:nvPr/>
        </p:nvSpPr>
        <p:spPr>
          <a:xfrm>
            <a:off x="4217461" y="2923484"/>
            <a:ext cx="259822" cy="720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TextBox 14"/>
          <p:cNvSpPr txBox="1"/>
          <p:nvPr/>
        </p:nvSpPr>
        <p:spPr>
          <a:xfrm>
            <a:off x="7452320" y="1802473"/>
            <a:ext cx="1007007" cy="307777"/>
          </a:xfrm>
          <a:prstGeom prst="rect">
            <a:avLst/>
          </a:prstGeom>
          <a:solidFill>
            <a:schemeClr val="bg2"/>
          </a:solidFill>
        </p:spPr>
        <p:txBody>
          <a:bodyPr wrap="none" rtlCol="0">
            <a:spAutoFit/>
          </a:bodyPr>
          <a:lstStyle/>
          <a:p>
            <a:r>
              <a:rPr lang="en-US" sz="1400" b="1" dirty="0" smtClean="0">
                <a:latin typeface="TH SarabunPSK" pitchFamily="34" charset="-34"/>
                <a:cs typeface="TH SarabunPSK" pitchFamily="34" charset="-34"/>
              </a:rPr>
              <a:t>Chromosomes</a:t>
            </a:r>
            <a:endParaRPr lang="th-TH" sz="1400" b="1" dirty="0">
              <a:latin typeface="TH SarabunPSK" pitchFamily="34" charset="-34"/>
              <a:cs typeface="TH SarabunPSK" pitchFamily="34" charset="-34"/>
            </a:endParaRPr>
          </a:p>
        </p:txBody>
      </p:sp>
      <p:sp>
        <p:nvSpPr>
          <p:cNvPr id="5" name="TextBox 4"/>
          <p:cNvSpPr txBox="1"/>
          <p:nvPr/>
        </p:nvSpPr>
        <p:spPr>
          <a:xfrm>
            <a:off x="8588278" y="4099498"/>
            <a:ext cx="407484" cy="253916"/>
          </a:xfrm>
          <a:prstGeom prst="rect">
            <a:avLst/>
          </a:prstGeom>
          <a:solidFill>
            <a:schemeClr val="bg2"/>
          </a:solidFill>
          <a:ln>
            <a:solidFill>
              <a:schemeClr val="bg2"/>
            </a:solidFill>
          </a:ln>
        </p:spPr>
        <p:txBody>
          <a:bodyPr wrap="none" rtlCol="0">
            <a:spAutoFit/>
          </a:bodyPr>
          <a:lstStyle/>
          <a:p>
            <a:r>
              <a:rPr lang="en-US" sz="1050" b="1" dirty="0" smtClean="0">
                <a:latin typeface="TH SarabunPSK" pitchFamily="34" charset="-34"/>
                <a:cs typeface="TH SarabunPSK" pitchFamily="34" charset="-34"/>
              </a:rPr>
              <a:t>1 µm</a:t>
            </a:r>
            <a:endParaRPr lang="th-TH" sz="1050" b="1" dirty="0">
              <a:latin typeface="TH SarabunPSK" pitchFamily="34" charset="-34"/>
              <a:cs typeface="TH SarabunPSK" pitchFamily="34" charset="-34"/>
            </a:endParaRPr>
          </a:p>
        </p:txBody>
      </p:sp>
      <p:sp>
        <p:nvSpPr>
          <p:cNvPr id="9" name="Rectangle 8"/>
          <p:cNvSpPr/>
          <p:nvPr/>
        </p:nvSpPr>
        <p:spPr>
          <a:xfrm>
            <a:off x="6476953" y="3595316"/>
            <a:ext cx="124116" cy="7100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TextBox 15"/>
          <p:cNvSpPr txBox="1"/>
          <p:nvPr/>
        </p:nvSpPr>
        <p:spPr>
          <a:xfrm>
            <a:off x="422789" y="4653136"/>
            <a:ext cx="2008883" cy="1323439"/>
          </a:xfrm>
          <a:prstGeom prst="rect">
            <a:avLst/>
          </a:prstGeom>
          <a:noFill/>
        </p:spPr>
        <p:txBody>
          <a:bodyPr wrap="none" rtlCol="0">
            <a:spAutoFit/>
          </a:bodyPr>
          <a:lstStyle/>
          <a:p>
            <a:pPr marL="457200" indent="-457200">
              <a:buFont typeface="Wingdings" pitchFamily="2" charset="2"/>
              <a:buChar char="Ø"/>
            </a:pPr>
            <a:r>
              <a:rPr lang="en-US" sz="2000" b="1" dirty="0" smtClean="0">
                <a:latin typeface="TH SarabunPSK" pitchFamily="34" charset="-34"/>
                <a:cs typeface="TH SarabunPSK" pitchFamily="34" charset="-34"/>
              </a:rPr>
              <a:t>Nucleolus</a:t>
            </a:r>
          </a:p>
          <a:p>
            <a:pPr marL="457200" indent="-457200">
              <a:buFont typeface="Wingdings" pitchFamily="2" charset="2"/>
              <a:buChar char="Ø"/>
            </a:pPr>
            <a:r>
              <a:rPr lang="en-US" sz="2000" b="1" dirty="0" smtClean="0">
                <a:latin typeface="TH SarabunPSK" pitchFamily="34" charset="-34"/>
                <a:cs typeface="TH SarabunPSK" pitchFamily="34" charset="-34"/>
              </a:rPr>
              <a:t>Nucleoplasm</a:t>
            </a:r>
          </a:p>
          <a:p>
            <a:pPr marL="457200" indent="-457200">
              <a:buFont typeface="Wingdings" pitchFamily="2" charset="2"/>
              <a:buChar char="Ø"/>
            </a:pPr>
            <a:r>
              <a:rPr lang="en-US" sz="2000" b="1" dirty="0" smtClean="0">
                <a:latin typeface="TH SarabunPSK" pitchFamily="34" charset="-34"/>
                <a:cs typeface="TH SarabunPSK" pitchFamily="34" charset="-34"/>
              </a:rPr>
              <a:t>Nuclear pore</a:t>
            </a:r>
          </a:p>
          <a:p>
            <a:pPr marL="457200" indent="-457200">
              <a:buFont typeface="Wingdings" pitchFamily="2" charset="2"/>
              <a:buChar char="Ø"/>
            </a:pPr>
            <a:r>
              <a:rPr lang="en-US" sz="2000" b="1" dirty="0" smtClean="0">
                <a:latin typeface="TH SarabunPSK" pitchFamily="34" charset="-34"/>
                <a:cs typeface="TH SarabunPSK" pitchFamily="34" charset="-34"/>
              </a:rPr>
              <a:t>Nuclear envelop</a:t>
            </a:r>
          </a:p>
        </p:txBody>
      </p:sp>
      <p:sp>
        <p:nvSpPr>
          <p:cNvPr id="20" name="TextBox 19"/>
          <p:cNvSpPr txBox="1"/>
          <p:nvPr/>
        </p:nvSpPr>
        <p:spPr>
          <a:xfrm>
            <a:off x="3953555" y="4668032"/>
            <a:ext cx="1824538" cy="1015663"/>
          </a:xfrm>
          <a:prstGeom prst="rect">
            <a:avLst/>
          </a:prstGeom>
          <a:noFill/>
        </p:spPr>
        <p:txBody>
          <a:bodyPr wrap="none" rtlCol="0">
            <a:spAutoFit/>
          </a:bodyPr>
          <a:lstStyle/>
          <a:p>
            <a:pPr marL="457200" indent="-457200">
              <a:buFont typeface="Wingdings" pitchFamily="2" charset="2"/>
              <a:buChar char="Ø"/>
            </a:pPr>
            <a:r>
              <a:rPr lang="en-US" sz="2000" b="1" dirty="0" smtClean="0">
                <a:latin typeface="TH SarabunPSK" pitchFamily="34" charset="-34"/>
                <a:cs typeface="TH SarabunPSK" pitchFamily="34" charset="-34"/>
              </a:rPr>
              <a:t>Chromosomes</a:t>
            </a:r>
          </a:p>
          <a:p>
            <a:pPr marL="457200" indent="-457200">
              <a:buFont typeface="Wingdings" pitchFamily="2" charset="2"/>
              <a:buChar char="Ø"/>
            </a:pPr>
            <a:r>
              <a:rPr lang="en-US" sz="2000" b="1" dirty="0" smtClean="0">
                <a:latin typeface="TH SarabunPSK" pitchFamily="34" charset="-34"/>
                <a:cs typeface="TH SarabunPSK" pitchFamily="34" charset="-34"/>
              </a:rPr>
              <a:t>Chromatin</a:t>
            </a:r>
            <a:endParaRPr lang="en-US" sz="2000" b="1" dirty="0">
              <a:latin typeface="TH SarabunPSK" pitchFamily="34" charset="-34"/>
              <a:cs typeface="TH SarabunPSK" pitchFamily="34" charset="-34"/>
            </a:endParaRPr>
          </a:p>
          <a:p>
            <a:pPr marL="457200" indent="-457200">
              <a:buFont typeface="Wingdings" pitchFamily="2" charset="2"/>
              <a:buChar char="Ø"/>
            </a:pPr>
            <a:r>
              <a:rPr lang="en-US" sz="2000" b="1" dirty="0" smtClean="0">
                <a:latin typeface="TH SarabunPSK" pitchFamily="34" charset="-34"/>
                <a:cs typeface="TH SarabunPSK" pitchFamily="34" charset="-34"/>
              </a:rPr>
              <a:t>DNA</a:t>
            </a:r>
          </a:p>
        </p:txBody>
      </p:sp>
    </p:spTree>
    <p:extLst>
      <p:ext uri="{BB962C8B-B14F-4D97-AF65-F5344CB8AC3E}">
        <p14:creationId xmlns:p14="http://schemas.microsoft.com/office/powerpoint/2010/main" val="4288008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6621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3600" b="1" dirty="0" smtClean="0">
                <a:solidFill>
                  <a:srgbClr val="FF0000"/>
                </a:solidFill>
                <a:latin typeface="TH SarabunPSK" pitchFamily="34" charset="-34"/>
                <a:cs typeface="TH SarabunPSK" pitchFamily="34" charset="-34"/>
              </a:rPr>
              <a:t>ข้อตกลงในการเรียน</a:t>
            </a:r>
            <a:endParaRPr lang="th-TH" sz="3600" b="1" dirty="0">
              <a:solidFill>
                <a:srgbClr val="FF0000"/>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5</a:t>
            </a:fld>
            <a:endParaRPr lang="th-TH"/>
          </a:p>
        </p:txBody>
      </p:sp>
      <p:sp>
        <p:nvSpPr>
          <p:cNvPr id="4" name="Content Placeholder 3"/>
          <p:cNvSpPr>
            <a:spLocks noGrp="1"/>
          </p:cNvSpPr>
          <p:nvPr>
            <p:ph sz="quarter" idx="1"/>
          </p:nvPr>
        </p:nvSpPr>
        <p:spPr/>
        <p:txBody>
          <a:bodyPr>
            <a:normAutofit lnSpcReduction="10000"/>
          </a:bodyPr>
          <a:lstStyle/>
          <a:p>
            <a:pPr algn="thaiDist"/>
            <a:r>
              <a:rPr lang="th-TH" dirty="0" smtClean="0">
                <a:latin typeface="TH SarabunPSK" pitchFamily="34" charset="-34"/>
                <a:cs typeface="TH SarabunPSK" pitchFamily="34" charset="-34"/>
              </a:rPr>
              <a:t>เนื่องด้วยนโยบายของมหาวิทยาลัย มีเป้าหมายพัฒนาคุณภาพนักศึกษาด้าน</a:t>
            </a:r>
            <a:r>
              <a:rPr lang="th-TH" dirty="0">
                <a:latin typeface="TH SarabunPSK" pitchFamily="34" charset="-34"/>
                <a:cs typeface="TH SarabunPSK" pitchFamily="34" charset="-34"/>
              </a:rPr>
              <a:t>ทักษะภาษาอังกฤษ </a:t>
            </a:r>
            <a:r>
              <a:rPr lang="th-TH" dirty="0" smtClean="0">
                <a:latin typeface="TH SarabunPSK" pitchFamily="34" charset="-34"/>
                <a:cs typeface="TH SarabunPSK" pitchFamily="34" charset="-34"/>
              </a:rPr>
              <a:t>ให้</a:t>
            </a:r>
            <a:r>
              <a:rPr lang="th-TH" dirty="0">
                <a:latin typeface="TH SarabunPSK" pitchFamily="34" charset="-34"/>
                <a:cs typeface="TH SarabunPSK" pitchFamily="34" charset="-34"/>
              </a:rPr>
              <a:t>พร้อมกับการแข่งขันในยุคประชาคมอาเซียนปี 2558 </a:t>
            </a:r>
            <a:r>
              <a:rPr lang="th-TH" dirty="0" smtClean="0">
                <a:latin typeface="TH SarabunPSK" pitchFamily="34" charset="-34"/>
                <a:cs typeface="TH SarabunPSK" pitchFamily="34" charset="-34"/>
              </a:rPr>
              <a:t>ดังนั้นการสอดแทรกเนื้อหาภาษาอังกฤษในบทเรียนจะสามารถทำให้นักศึกษาได้ซึมซับทักษะการอ่าน การฟัง และการเขียน ภาษาอังกฤษไปพร้อมกับการเรียนรู้เนื้อหารายวิชาหลัก</a:t>
            </a:r>
          </a:p>
          <a:p>
            <a:pPr algn="thaiDist"/>
            <a:endParaRPr lang="th-TH" sz="700" dirty="0" smtClean="0">
              <a:latin typeface="TH SarabunPSK" pitchFamily="34" charset="-34"/>
              <a:cs typeface="TH SarabunPSK" pitchFamily="34" charset="-34"/>
            </a:endParaRPr>
          </a:p>
          <a:p>
            <a:pPr algn="thaiDist"/>
            <a:r>
              <a:rPr lang="th-TH" dirty="0" smtClean="0">
                <a:latin typeface="TH SarabunPSK" pitchFamily="34" charset="-34"/>
                <a:cs typeface="TH SarabunPSK" pitchFamily="34" charset="-34"/>
              </a:rPr>
              <a:t>ในรายวิชานี้อาจารย์ผู้สอนจะมีการสอดแทรกเนื้อหาบางหน้าเป็นภาษาอังกฤษ ซึ่งเป็นประโยคที่ไม่ซับซ้อน นักศึกษาสามารถติดตามได้ไม่ยากเกินไป ขอให้นักศึกษาตั้งใจฟังความหมายในขณะที่อาจารย์กำลังสอน  และสังเกตรูปประโยคที่นิยมใช้ในบทความวิทยาศาสตร์ พร้อมทั้งจดบันทึกอย่างสม่ำเสมอ</a:t>
            </a:r>
          </a:p>
          <a:p>
            <a:pPr algn="thaiDist"/>
            <a:endParaRPr lang="th-TH" sz="1200" dirty="0">
              <a:latin typeface="TH SarabunPSK" pitchFamily="34" charset="-34"/>
              <a:cs typeface="TH SarabunPSK" pitchFamily="34" charset="-34"/>
            </a:endParaRPr>
          </a:p>
          <a:p>
            <a:pPr algn="thaiDist"/>
            <a:r>
              <a:rPr lang="th-TH" dirty="0" smtClean="0">
                <a:latin typeface="TH SarabunPSK" pitchFamily="34" charset="-34"/>
                <a:cs typeface="TH SarabunPSK" pitchFamily="34" charset="-34"/>
              </a:rPr>
              <a:t>นักศึกษาไม่ควรท้อแท้  บทเรียนเหล่านี้จะทำให้นักศึกษาคุ้นเคยกับภาษาอังกฤษ ซึ่งจะเป็นประโยชน์อย่างยิ่งกับนักศึกษาในภายภาคหน้า</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26" name="Picture 2" descr="C:\Users\HP\เอกสารการศึกษา สมัครงาน\Aun_signature.jpg"/>
          <p:cNvPicPr>
            <a:picLocks noChangeAspect="1" noChangeArrowheads="1"/>
          </p:cNvPicPr>
          <p:nvPr/>
        </p:nvPicPr>
        <p:blipFill>
          <a:blip r:embed="rId3" cstate="print">
            <a:duotone>
              <a:prstClr val="black"/>
              <a:schemeClr val="bg2">
                <a:lumMod val="50000"/>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56176" y="5661248"/>
            <a:ext cx="2543884" cy="51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3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P\Desktop\Microscope\Onion-4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6" t="23381" r="756" b="23381"/>
          <a:stretch/>
        </p:blipFill>
        <p:spPr bwMode="auto">
          <a:xfrm>
            <a:off x="2548920" y="1461350"/>
            <a:ext cx="3756991" cy="1523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50</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
        <p:nvSpPr>
          <p:cNvPr id="2" name="Rectangle 1"/>
          <p:cNvSpPr/>
          <p:nvPr/>
        </p:nvSpPr>
        <p:spPr>
          <a:xfrm>
            <a:off x="189858" y="3515261"/>
            <a:ext cx="8625136" cy="2862322"/>
          </a:xfrm>
          <a:prstGeom prst="rect">
            <a:avLst/>
          </a:prstGeom>
        </p:spPr>
        <p:txBody>
          <a:bodyPr wrap="square">
            <a:spAutoFit/>
          </a:bodyPr>
          <a:lstStyle/>
          <a:p>
            <a:pPr algn="thaiDist"/>
            <a:r>
              <a:rPr lang="th-TH" sz="1800" dirty="0" smtClean="0">
                <a:latin typeface="TH SarabunPSK" pitchFamily="34" charset="-34"/>
                <a:cs typeface="TH SarabunPSK" pitchFamily="34" charset="-34"/>
              </a:rPr>
              <a:t>	นิวเคลียส (</a:t>
            </a:r>
            <a:r>
              <a:rPr lang="en-US" sz="1800" dirty="0" smtClean="0">
                <a:latin typeface="TH SarabunPSK" pitchFamily="34" charset="-34"/>
                <a:cs typeface="TH SarabunPSK" pitchFamily="34" charset="-34"/>
              </a:rPr>
              <a:t>nucleus</a:t>
            </a:r>
            <a:r>
              <a:rPr lang="en-US" sz="1800" dirty="0">
                <a:latin typeface="TH SarabunPSK" pitchFamily="34" charset="-34"/>
                <a:cs typeface="TH SarabunPSK" pitchFamily="34" charset="-34"/>
              </a:rPr>
              <a:t>) </a:t>
            </a:r>
            <a:r>
              <a:rPr lang="th-TH" sz="1800" dirty="0">
                <a:latin typeface="TH SarabunPSK" pitchFamily="34" charset="-34"/>
                <a:cs typeface="TH SarabunPSK" pitchFamily="34" charset="-34"/>
              </a:rPr>
              <a:t>คือออร์แกเนลล์ที่มีเยื่อหุ้มพบในเซลล์ยูแคริโอต ภายในบรรจุสารพันธุกรรม (</a:t>
            </a:r>
            <a:r>
              <a:rPr lang="en-US" sz="1800" dirty="0">
                <a:latin typeface="TH SarabunPSK" pitchFamily="34" charset="-34"/>
                <a:cs typeface="TH SarabunPSK" pitchFamily="34" charset="-34"/>
              </a:rPr>
              <a:t>genetic material) </a:t>
            </a:r>
            <a:r>
              <a:rPr lang="th-TH" sz="1800" dirty="0">
                <a:latin typeface="TH SarabunPSK" pitchFamily="34" charset="-34"/>
                <a:cs typeface="TH SarabunPSK" pitchFamily="34" charset="-34"/>
              </a:rPr>
              <a:t>ซึ่งจัดเรียงตัวเป็นดีเอ็นเอ (</a:t>
            </a:r>
            <a:r>
              <a:rPr lang="en-US" sz="1800" dirty="0">
                <a:latin typeface="TH SarabunPSK" pitchFamily="34" charset="-34"/>
                <a:cs typeface="TH SarabunPSK" pitchFamily="34" charset="-34"/>
              </a:rPr>
              <a:t>DNA) </a:t>
            </a:r>
            <a:r>
              <a:rPr lang="th-TH" sz="1800" dirty="0">
                <a:latin typeface="TH SarabunPSK" pitchFamily="34" charset="-34"/>
                <a:cs typeface="TH SarabunPSK" pitchFamily="34" charset="-34"/>
              </a:rPr>
              <a:t>สายยาวรวมตัวกับโปรตีนหลายชนิด เช่น ฮิสโตน (</a:t>
            </a:r>
            <a:r>
              <a:rPr lang="en-US" sz="1800" dirty="0">
                <a:latin typeface="TH SarabunPSK" pitchFamily="34" charset="-34"/>
                <a:cs typeface="TH SarabunPSK" pitchFamily="34" charset="-34"/>
              </a:rPr>
              <a:t>histone) </a:t>
            </a:r>
            <a:r>
              <a:rPr lang="th-TH" sz="1800" dirty="0">
                <a:latin typeface="TH SarabunPSK" pitchFamily="34" charset="-34"/>
                <a:cs typeface="TH SarabunPSK" pitchFamily="34" charset="-34"/>
              </a:rPr>
              <a:t>เป็นโครโมโซม (</a:t>
            </a:r>
            <a:r>
              <a:rPr lang="en-US" sz="1800" dirty="0">
                <a:latin typeface="TH SarabunPSK" pitchFamily="34" charset="-34"/>
                <a:cs typeface="TH SarabunPSK" pitchFamily="34" charset="-34"/>
              </a:rPr>
              <a:t>chromosome) </a:t>
            </a:r>
            <a:r>
              <a:rPr lang="th-TH" sz="1800" dirty="0">
                <a:latin typeface="TH SarabunPSK" pitchFamily="34" charset="-34"/>
                <a:cs typeface="TH SarabunPSK" pitchFamily="34" charset="-34"/>
              </a:rPr>
              <a:t>ยีน (</a:t>
            </a:r>
            <a:r>
              <a:rPr lang="en-US" sz="1800" dirty="0">
                <a:latin typeface="TH SarabunPSK" pitchFamily="34" charset="-34"/>
                <a:cs typeface="TH SarabunPSK" pitchFamily="34" charset="-34"/>
              </a:rPr>
              <a:t>gene) </a:t>
            </a:r>
            <a:r>
              <a:rPr lang="th-TH" sz="1800" dirty="0">
                <a:latin typeface="TH SarabunPSK" pitchFamily="34" charset="-34"/>
                <a:cs typeface="TH SarabunPSK" pitchFamily="34" charset="-34"/>
              </a:rPr>
              <a:t>ต่างๆ ภายในโครโมโซมเหล่านี้ รวมเรียกว่า นิวเคลียส จีโนม (</a:t>
            </a:r>
            <a:r>
              <a:rPr lang="en-US" sz="1800" dirty="0">
                <a:latin typeface="TH SarabunPSK" pitchFamily="34" charset="-34"/>
                <a:cs typeface="TH SarabunPSK" pitchFamily="34" charset="-34"/>
              </a:rPr>
              <a:t>nuclear genome) </a:t>
            </a:r>
            <a:r>
              <a:rPr lang="th-TH" sz="1800" dirty="0">
                <a:latin typeface="TH SarabunPSK" pitchFamily="34" charset="-34"/>
                <a:cs typeface="TH SarabunPSK" pitchFamily="34" charset="-34"/>
              </a:rPr>
              <a:t>หน้าที่ของนิวเคลียสคือการคงสภาพการรวมตัวของยีนเหล่านี้และควบคุมการทำงานของเซลล์โดยการควบคุมการแสดงออกของยีน (</a:t>
            </a:r>
            <a:r>
              <a:rPr lang="en-US" sz="1800" dirty="0">
                <a:latin typeface="TH SarabunPSK" pitchFamily="34" charset="-34"/>
                <a:cs typeface="TH SarabunPSK" pitchFamily="34" charset="-34"/>
              </a:rPr>
              <a:t>gene expression)</a:t>
            </a:r>
          </a:p>
          <a:p>
            <a:pPr algn="thaiDist"/>
            <a:r>
              <a:rPr lang="en-US" sz="1800" dirty="0">
                <a:latin typeface="TH SarabunPSK" pitchFamily="34" charset="-34"/>
                <a:cs typeface="TH SarabunPSK" pitchFamily="34" charset="-34"/>
              </a:rPr>
              <a:t> </a:t>
            </a:r>
            <a:r>
              <a:rPr lang="th-TH" sz="1800" dirty="0" smtClean="0">
                <a:latin typeface="TH SarabunPSK" pitchFamily="34" charset="-34"/>
                <a:cs typeface="TH SarabunPSK" pitchFamily="34" charset="-34"/>
              </a:rPr>
              <a:t>	โครงสร้าง</a:t>
            </a:r>
            <a:r>
              <a:rPr lang="th-TH" sz="1800" dirty="0">
                <a:latin typeface="TH SarabunPSK" pitchFamily="34" charset="-34"/>
                <a:cs typeface="TH SarabunPSK" pitchFamily="34" charset="-34"/>
              </a:rPr>
              <a:t>หลักของนิวเคลียสคือ เยื่อหุ้มนิวเคลียส (</a:t>
            </a:r>
            <a:r>
              <a:rPr lang="en-US" sz="1800" dirty="0">
                <a:latin typeface="TH SarabunPSK" pitchFamily="34" charset="-34"/>
                <a:cs typeface="TH SarabunPSK" pitchFamily="34" charset="-34"/>
              </a:rPr>
              <a:t>nuclear envelope) </a:t>
            </a:r>
            <a:r>
              <a:rPr lang="th-TH" sz="1800" dirty="0">
                <a:latin typeface="TH SarabunPSK" pitchFamily="34" charset="-34"/>
                <a:cs typeface="TH SarabunPSK" pitchFamily="34" charset="-34"/>
              </a:rPr>
              <a:t>ซึ่งเป็นเยื่อสองชั้นที่หุ้มทั้งออร์แกเนลล์และทำหน้าที่แยกองค์ประกอบภายในออกจากไซโทพลาซึม (</a:t>
            </a:r>
            <a:r>
              <a:rPr lang="en-US" sz="1800" dirty="0">
                <a:latin typeface="TH SarabunPSK" pitchFamily="34" charset="-34"/>
                <a:cs typeface="TH SarabunPSK" pitchFamily="34" charset="-34"/>
              </a:rPr>
              <a:t>cytoplasm) </a:t>
            </a:r>
            <a:r>
              <a:rPr lang="th-TH" sz="1800" dirty="0">
                <a:latin typeface="TH SarabunPSK" pitchFamily="34" charset="-34"/>
                <a:cs typeface="TH SarabunPSK" pitchFamily="34" charset="-34"/>
              </a:rPr>
              <a:t>อีกโครงสร้างหนึ่งคือ นิวเคลียร์ลามินา (</a:t>
            </a:r>
            <a:r>
              <a:rPr lang="en-US" sz="1800" dirty="0">
                <a:latin typeface="TH SarabunPSK" pitchFamily="34" charset="-34"/>
                <a:cs typeface="TH SarabunPSK" pitchFamily="34" charset="-34"/>
              </a:rPr>
              <a:t>nuclear lamina) </a:t>
            </a:r>
            <a:r>
              <a:rPr lang="th-TH" sz="1800" dirty="0">
                <a:latin typeface="TH SarabunPSK" pitchFamily="34" charset="-34"/>
                <a:cs typeface="TH SarabunPSK" pitchFamily="34" charset="-34"/>
              </a:rPr>
              <a:t>ซึ่งเป็นโครงสร้างร่างแหภายในนิวเคลียส ทำหน้าที่เป็นโครงร่างค้ำจุน ให้ความแข็งแรงแก่นิวเคลียส คล้ายไซโทสเกลเลตอน (</a:t>
            </a:r>
            <a:r>
              <a:rPr lang="en-US" sz="1800" dirty="0">
                <a:latin typeface="TH SarabunPSK" pitchFamily="34" charset="-34"/>
                <a:cs typeface="TH SarabunPSK" pitchFamily="34" charset="-34"/>
              </a:rPr>
              <a:t>cytoskeleton) </a:t>
            </a:r>
            <a:r>
              <a:rPr lang="th-TH" sz="1800" dirty="0">
                <a:latin typeface="TH SarabunPSK" pitchFamily="34" charset="-34"/>
                <a:cs typeface="TH SarabunPSK" pitchFamily="34" charset="-34"/>
              </a:rPr>
              <a:t>ภายในเซลล์ เนื่องจากเยื่อหุ้มนิวเคลียสมีลักษณะเป็นเยื่อเลือกผ่านที่โมเลกุลส่วนใหญ่ผ่านทะลุเข้าออกไม่ได้ ดังนั้นเยื่อหุ้มนิวเคลียสจึงต้องมีนิวเคลียร์พอร์ (</a:t>
            </a:r>
            <a:r>
              <a:rPr lang="en-US" sz="1800" dirty="0">
                <a:latin typeface="TH SarabunPSK" pitchFamily="34" charset="-34"/>
                <a:cs typeface="TH SarabunPSK" pitchFamily="34" charset="-34"/>
              </a:rPr>
              <a:t>nuclear pore) </a:t>
            </a:r>
            <a:r>
              <a:rPr lang="th-TH" sz="1800" dirty="0">
                <a:latin typeface="TH SarabunPSK" pitchFamily="34" charset="-34"/>
                <a:cs typeface="TH SarabunPSK" pitchFamily="34" charset="-34"/>
              </a:rPr>
              <a:t>หรือช่องที่จะให้สารเคลื่อนผ่านเยื่อ ช่องเหล่านี้ทะลุผ่านเยื่อทั้งสองของเยื่อหุ้มนิวเคลียสให้โมเลกุลขนาดเล็กและไอออนเคลื่อนที่เข้าออกนิวเคลียสได้ การเคลื่อนที่เข้าออกของสารโมเลกุลใหญ่ เช่น โปรตีน ต้องมีการควบคุมและต้องใช้โปรตีนช่วยขนส่งสาร (</a:t>
            </a:r>
            <a:r>
              <a:rPr lang="en-US" sz="1800" dirty="0">
                <a:latin typeface="TH SarabunPSK" pitchFamily="34" charset="-34"/>
                <a:cs typeface="TH SarabunPSK" pitchFamily="34" charset="-34"/>
              </a:rPr>
              <a:t>carrier proteins)</a:t>
            </a:r>
          </a:p>
        </p:txBody>
      </p:sp>
      <p:pic>
        <p:nvPicPr>
          <p:cNvPr id="3074" name="Picture 2" descr="http://upload.wikimedia.org/wikipedia/commons/thumb/6/6c/HeLa_cells_stained_with_Hoechst_33258.jpg/350px-HeLa_cells_stained_with_Hoechst_33258.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4799" y="1461350"/>
            <a:ext cx="2109719" cy="1523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7905" y="2911269"/>
            <a:ext cx="1996614" cy="707886"/>
          </a:xfrm>
          <a:prstGeom prst="rect">
            <a:avLst/>
          </a:prstGeom>
        </p:spPr>
        <p:txBody>
          <a:bodyPr wrap="square">
            <a:spAutoFit/>
          </a:bodyPr>
          <a:lstStyle/>
          <a:p>
            <a:pPr algn="ctr"/>
            <a:r>
              <a:rPr lang="th-TH" sz="1400" dirty="0">
                <a:latin typeface="TH SarabunPSK" pitchFamily="34" charset="-34"/>
                <a:cs typeface="TH SarabunPSK" pitchFamily="34" charset="-34"/>
              </a:rPr>
              <a:t>เซลล์ </a:t>
            </a:r>
            <a:r>
              <a:rPr lang="en-US" sz="1400" dirty="0" err="1">
                <a:latin typeface="TH SarabunPSK" pitchFamily="34" charset="-34"/>
                <a:cs typeface="TH SarabunPSK" pitchFamily="34" charset="-34"/>
              </a:rPr>
              <a:t>HeLa</a:t>
            </a:r>
            <a:r>
              <a:rPr lang="en-US" sz="1400" dirty="0">
                <a:latin typeface="TH SarabunPSK" pitchFamily="34" charset="-34"/>
                <a:cs typeface="TH SarabunPSK" pitchFamily="34" charset="-34"/>
              </a:rPr>
              <a:t> </a:t>
            </a:r>
            <a:r>
              <a:rPr lang="th-TH" sz="1400" dirty="0">
                <a:latin typeface="TH SarabunPSK" pitchFamily="34" charset="-34"/>
                <a:cs typeface="TH SarabunPSK" pitchFamily="34" charset="-34"/>
              </a:rPr>
              <a:t>ย้อมดีเอ็นเอ</a:t>
            </a:r>
            <a:r>
              <a:rPr lang="th-TH" sz="1400" dirty="0" smtClean="0">
                <a:latin typeface="TH SarabunPSK" pitchFamily="34" charset="-34"/>
                <a:cs typeface="TH SarabunPSK" pitchFamily="34" charset="-34"/>
              </a:rPr>
              <a:t>ด้วย</a:t>
            </a:r>
          </a:p>
          <a:p>
            <a:pPr algn="ctr"/>
            <a:r>
              <a:rPr lang="th-TH" sz="1400" dirty="0" smtClean="0">
                <a:latin typeface="TH SarabunPSK" pitchFamily="34" charset="-34"/>
                <a:cs typeface="TH SarabunPSK" pitchFamily="34" charset="-34"/>
              </a:rPr>
              <a:t>สี</a:t>
            </a:r>
            <a:r>
              <a:rPr lang="th-TH" sz="1400" dirty="0">
                <a:latin typeface="TH SarabunPSK" pitchFamily="34" charset="-34"/>
                <a:cs typeface="TH SarabunPSK" pitchFamily="34" charset="-34"/>
              </a:rPr>
              <a:t>ย้อม </a:t>
            </a:r>
            <a:r>
              <a:rPr lang="en-US" sz="1400" dirty="0">
                <a:latin typeface="TH SarabunPSK" pitchFamily="34" charset="-34"/>
                <a:cs typeface="TH SarabunPSK" pitchFamily="34" charset="-34"/>
              </a:rPr>
              <a:t>Blue </a:t>
            </a:r>
            <a:r>
              <a:rPr lang="en-US" sz="1400" dirty="0" smtClean="0">
                <a:latin typeface="TH SarabunPSK" pitchFamily="34" charset="-34"/>
                <a:cs typeface="TH SarabunPSK" pitchFamily="34" charset="-34"/>
              </a:rPr>
              <a:t>Hoechst</a:t>
            </a:r>
          </a:p>
          <a:p>
            <a:pPr algn="ctr"/>
            <a:r>
              <a:rPr lang="en-US" sz="1050" dirty="0">
                <a:latin typeface="TH SarabunPSK" pitchFamily="34" charset="-34"/>
                <a:cs typeface="TH SarabunPSK" pitchFamily="34" charset="-34"/>
              </a:rPr>
              <a:t>Wikipedia, the free encyclopedia</a:t>
            </a:r>
            <a:endParaRPr lang="th-TH" sz="1050" dirty="0">
              <a:latin typeface="TH SarabunPSK" pitchFamily="34" charset="-34"/>
              <a:cs typeface="TH SarabunPSK" pitchFamily="34" charset="-34"/>
            </a:endParaRPr>
          </a:p>
        </p:txBody>
      </p:sp>
      <p:sp>
        <p:nvSpPr>
          <p:cNvPr id="12" name="Rectangle 11"/>
          <p:cNvSpPr/>
          <p:nvPr/>
        </p:nvSpPr>
        <p:spPr>
          <a:xfrm>
            <a:off x="2414519" y="2922468"/>
            <a:ext cx="3756990" cy="492443"/>
          </a:xfrm>
          <a:prstGeom prst="rect">
            <a:avLst/>
          </a:prstGeom>
        </p:spPr>
        <p:txBody>
          <a:bodyPr wrap="square">
            <a:spAutoFit/>
          </a:bodyPr>
          <a:lstStyle/>
          <a:p>
            <a:pPr algn="ctr"/>
            <a:r>
              <a:rPr lang="th-TH" sz="1400" dirty="0" smtClean="0">
                <a:latin typeface="TH SarabunPSK" pitchFamily="34" charset="-34"/>
                <a:cs typeface="TH SarabunPSK" pitchFamily="34" charset="-34"/>
              </a:rPr>
              <a:t>เซลล์เยื่อหอมย้อมด้วยสารละลายไอโอดีน แสดงส่วนนิวเครียส</a:t>
            </a:r>
          </a:p>
          <a:p>
            <a:pPr algn="ctr"/>
            <a:r>
              <a:rPr lang="th-TH" sz="1100" dirty="0" smtClean="0">
                <a:latin typeface="TH SarabunPSK" pitchFamily="34" charset="-34"/>
                <a:cs typeface="TH SarabunPSK" pitchFamily="34" charset="-34"/>
              </a:rPr>
              <a:t>ภาพโดย วรวัฒน์ พรหมเด่น  </a:t>
            </a:r>
            <a:r>
              <a:rPr lang="en-US" sz="1100" dirty="0" smtClean="0">
                <a:latin typeface="TH SarabunPSK" pitchFamily="34" charset="-34"/>
                <a:cs typeface="TH SarabunPSK" pitchFamily="34" charset="-34"/>
              </a:rPr>
              <a:t>; </a:t>
            </a:r>
            <a:r>
              <a:rPr lang="th-TH" sz="1100" dirty="0" smtClean="0">
                <a:latin typeface="TH SarabunPSK" pitchFamily="34" charset="-34"/>
                <a:cs typeface="TH SarabunPSK" pitchFamily="34" charset="-34"/>
              </a:rPr>
              <a:t>มกราคม </a:t>
            </a:r>
            <a:r>
              <a:rPr lang="en-US" sz="1100" dirty="0" smtClean="0">
                <a:latin typeface="TH SarabunPSK" pitchFamily="34" charset="-34"/>
                <a:cs typeface="TH SarabunPSK" pitchFamily="34" charset="-34"/>
              </a:rPr>
              <a:t>2556</a:t>
            </a:r>
            <a:endParaRPr lang="th-TH" sz="1100" dirty="0">
              <a:latin typeface="TH SarabunPSK" pitchFamily="34" charset="-34"/>
              <a:cs typeface="TH SarabunPSK" pitchFamily="34" charset="-34"/>
            </a:endParaRPr>
          </a:p>
        </p:txBody>
      </p:sp>
      <p:pic>
        <p:nvPicPr>
          <p:cNvPr id="2050" name="Picture 2" descr="Human chromosomes. (Color enhanced scanning electron micrograph (SEM) of a human chromosomes. A chromosome is formed from a DNA molecule strand containing gene segments that carry portions of hereditary information. Hum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123" b="5459"/>
          <a:stretch/>
        </p:blipFill>
        <p:spPr bwMode="auto">
          <a:xfrm>
            <a:off x="6395363" y="1461350"/>
            <a:ext cx="2504417" cy="15231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331470" y="2929839"/>
            <a:ext cx="2525050" cy="692497"/>
          </a:xfrm>
          <a:prstGeom prst="rect">
            <a:avLst/>
          </a:prstGeom>
          <a:noFill/>
        </p:spPr>
        <p:txBody>
          <a:bodyPr wrap="none" rtlCol="0">
            <a:spAutoFit/>
          </a:bodyPr>
          <a:lstStyle/>
          <a:p>
            <a:r>
              <a:rPr lang="en-US" sz="1400" dirty="0">
                <a:latin typeface="TH SarabunPSK" pitchFamily="34" charset="-34"/>
                <a:cs typeface="TH SarabunPSK" pitchFamily="34" charset="-34"/>
              </a:rPr>
              <a:t>Human </a:t>
            </a:r>
            <a:r>
              <a:rPr lang="en-US" sz="1400" dirty="0" smtClean="0">
                <a:latin typeface="TH SarabunPSK" pitchFamily="34" charset="-34"/>
                <a:cs typeface="TH SarabunPSK" pitchFamily="34" charset="-34"/>
              </a:rPr>
              <a:t>chromosomes </a:t>
            </a:r>
            <a:r>
              <a:rPr lang="th-TH" sz="1400" dirty="0" smtClean="0">
                <a:latin typeface="TH SarabunPSK" pitchFamily="34" charset="-34"/>
                <a:cs typeface="TH SarabunPSK" pitchFamily="34" charset="-34"/>
              </a:rPr>
              <a:t>ถ่ายโดยกล้องจุลทรรศน์</a:t>
            </a:r>
          </a:p>
          <a:p>
            <a:r>
              <a:rPr lang="th-TH" sz="1400" dirty="0" smtClean="0">
                <a:latin typeface="TH SarabunPSK" pitchFamily="34" charset="-34"/>
                <a:cs typeface="TH SarabunPSK" pitchFamily="34" charset="-34"/>
              </a:rPr>
              <a:t>อิเล็กตรอนแบบส่องกราด (ตกแต่งสี)   </a:t>
            </a:r>
          </a:p>
          <a:p>
            <a:r>
              <a:rPr lang="th-TH" sz="1000" dirty="0" smtClean="0">
                <a:latin typeface="TH SarabunPSK" pitchFamily="34" charset="-34"/>
                <a:cs typeface="TH SarabunPSK" pitchFamily="34" charset="-34"/>
              </a:rPr>
              <a:t>ภาพจาก</a:t>
            </a:r>
            <a:r>
              <a:rPr lang="en-US" sz="1000" dirty="0" smtClean="0">
                <a:latin typeface="TH SarabunPSK" pitchFamily="34" charset="-34"/>
                <a:cs typeface="TH SarabunPSK" pitchFamily="34" charset="-34"/>
              </a:rPr>
              <a:t> http</a:t>
            </a:r>
            <a:r>
              <a:rPr lang="en-US" sz="1000" dirty="0">
                <a:latin typeface="TH SarabunPSK" pitchFamily="34" charset="-34"/>
                <a:cs typeface="TH SarabunPSK" pitchFamily="34" charset="-34"/>
              </a:rPr>
              <a:t>://www.visualphotos.com/</a:t>
            </a:r>
            <a:endParaRPr lang="th-TH" sz="1000" dirty="0">
              <a:latin typeface="TH SarabunPSK" pitchFamily="34" charset="-34"/>
              <a:cs typeface="TH SarabunPSK" pitchFamily="34" charset="-34"/>
            </a:endParaRPr>
          </a:p>
        </p:txBody>
      </p:sp>
    </p:spTree>
    <p:extLst>
      <p:ext uri="{BB962C8B-B14F-4D97-AF65-F5344CB8AC3E}">
        <p14:creationId xmlns:p14="http://schemas.microsoft.com/office/powerpoint/2010/main" val="42466867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51</a:t>
            </a:fld>
            <a:endParaRPr lang="th-TH"/>
          </a:p>
        </p:txBody>
      </p:sp>
      <p:pic>
        <p:nvPicPr>
          <p:cNvPr id="5" name="Picture 5" descr="http://t1.gstatic.com/images?q=tbn:ANd9GcSaduzeu3Qa5Ebi8SUxRFDVpF1KlPud2Ue_w-dUT20IpwGGmV04IA"/>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r="1598" b="2210"/>
          <a:stretch/>
        </p:blipFill>
        <p:spPr bwMode="auto">
          <a:xfrm>
            <a:off x="372817" y="1484784"/>
            <a:ext cx="3805787" cy="27363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764" y="4869160"/>
            <a:ext cx="3767540" cy="1477328"/>
          </a:xfrm>
          <a:prstGeom prst="rect">
            <a:avLst/>
          </a:prstGeom>
        </p:spPr>
        <p:txBody>
          <a:bodyPr wrap="square">
            <a:spAutoFit/>
          </a:bodyPr>
          <a:lstStyle/>
          <a:p>
            <a:pPr algn="thaiDist"/>
            <a:r>
              <a:rPr lang="en-US" sz="1800" dirty="0">
                <a:latin typeface="TH SarabunPSK" pitchFamily="34" charset="-34"/>
                <a:cs typeface="TH SarabunPSK" pitchFamily="34" charset="-34"/>
              </a:rPr>
              <a:t>Swiss mouse embryo cells stained with </a:t>
            </a:r>
            <a:r>
              <a:rPr lang="en-US" sz="1800" dirty="0" err="1">
                <a:latin typeface="TH SarabunPSK" pitchFamily="34" charset="-34"/>
                <a:cs typeface="TH SarabunPSK" pitchFamily="34" charset="-34"/>
              </a:rPr>
              <a:t>MitoTracker</a:t>
            </a:r>
            <a:r>
              <a:rPr lang="en-US" sz="1800" dirty="0">
                <a:latin typeface="TH SarabunPSK" pitchFamily="34" charset="-34"/>
                <a:cs typeface="TH SarabunPSK" pitchFamily="34" charset="-34"/>
              </a:rPr>
              <a:t> Red </a:t>
            </a:r>
            <a:r>
              <a:rPr lang="en-US" sz="1800" dirty="0" err="1">
                <a:latin typeface="TH SarabunPSK" pitchFamily="34" charset="-34"/>
                <a:cs typeface="TH SarabunPSK" pitchFamily="34" charset="-34"/>
              </a:rPr>
              <a:t>CMXRos</a:t>
            </a:r>
            <a:r>
              <a:rPr lang="en-US" sz="1800" dirty="0">
                <a:latin typeface="TH SarabunPSK" pitchFamily="34" charset="-34"/>
                <a:cs typeface="TH SarabunPSK" pitchFamily="34" charset="-34"/>
              </a:rPr>
              <a:t>, </a:t>
            </a:r>
            <a:r>
              <a:rPr lang="en-US" sz="1800" dirty="0" err="1">
                <a:latin typeface="TH SarabunPSK" pitchFamily="34" charset="-34"/>
                <a:cs typeface="TH SarabunPSK" pitchFamily="34" charset="-34"/>
              </a:rPr>
              <a:t>Alexa</a:t>
            </a:r>
            <a:r>
              <a:rPr lang="en-US" sz="1800" dirty="0">
                <a:latin typeface="TH SarabunPSK" pitchFamily="34" charset="-34"/>
                <a:cs typeface="TH SarabunPSK" pitchFamily="34" charset="-34"/>
              </a:rPr>
              <a:t> Fluor 488 conjugated to </a:t>
            </a:r>
            <a:r>
              <a:rPr lang="en-US" sz="1800" dirty="0" err="1">
                <a:latin typeface="TH SarabunPSK" pitchFamily="34" charset="-34"/>
                <a:cs typeface="TH SarabunPSK" pitchFamily="34" charset="-34"/>
              </a:rPr>
              <a:t>phalloidin</a:t>
            </a:r>
            <a:r>
              <a:rPr lang="en-US" sz="1800" dirty="0">
                <a:latin typeface="TH SarabunPSK" pitchFamily="34" charset="-34"/>
                <a:cs typeface="TH SarabunPSK" pitchFamily="34" charset="-34"/>
              </a:rPr>
              <a:t>, and DAPI, which target the intracellular mitochondrial network, cytoskeletal actin filaments, and nucleus, respectively. </a:t>
            </a:r>
            <a:endParaRPr lang="th-TH" sz="1800" dirty="0">
              <a:latin typeface="TH SarabunPSK" pitchFamily="34" charset="-34"/>
              <a:cs typeface="TH SarabunPSK" pitchFamily="34" charset="-34"/>
            </a:endParaRPr>
          </a:p>
        </p:txBody>
      </p:sp>
      <p:sp>
        <p:nvSpPr>
          <p:cNvPr id="7" name="Rectangle 6"/>
          <p:cNvSpPr/>
          <p:nvPr/>
        </p:nvSpPr>
        <p:spPr>
          <a:xfrm>
            <a:off x="354764" y="4208894"/>
            <a:ext cx="3767540" cy="707886"/>
          </a:xfrm>
          <a:prstGeom prst="rect">
            <a:avLst/>
          </a:prstGeom>
        </p:spPr>
        <p:txBody>
          <a:bodyPr wrap="square">
            <a:spAutoFit/>
          </a:bodyPr>
          <a:lstStyle/>
          <a:p>
            <a:r>
              <a:rPr lang="en-US" sz="2000" b="1" dirty="0">
                <a:latin typeface="TH SarabunPSK" pitchFamily="34" charset="-34"/>
                <a:cs typeface="TH SarabunPSK" pitchFamily="34" charset="-34"/>
              </a:rPr>
              <a:t>Albino Swiss Mouse Embryo Cell Nuclei, Mitochondria, and Actin</a:t>
            </a:r>
            <a:endParaRPr lang="th-TH" sz="2000" b="1" dirty="0">
              <a:latin typeface="TH SarabunPSK" pitchFamily="34" charset="-34"/>
              <a:cs typeface="TH SarabunPSK" pitchFamily="34" charset="-34"/>
            </a:endParaRPr>
          </a:p>
        </p:txBody>
      </p:sp>
      <p:sp>
        <p:nvSpPr>
          <p:cNvPr id="8" name="Rectangle 7"/>
          <p:cNvSpPr/>
          <p:nvPr/>
        </p:nvSpPr>
        <p:spPr>
          <a:xfrm>
            <a:off x="363892" y="6346488"/>
            <a:ext cx="4572000" cy="307777"/>
          </a:xfrm>
          <a:prstGeom prst="rect">
            <a:avLst/>
          </a:prstGeom>
        </p:spPr>
        <p:txBody>
          <a:bodyPr>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http://www.microscopyu.com</a:t>
            </a:r>
            <a:endParaRPr lang="th-TH" sz="1400" dirty="0">
              <a:latin typeface="TH SarabunPSK" pitchFamily="34" charset="-34"/>
              <a:cs typeface="TH SarabunPSK" pitchFamily="34" charset="-34"/>
            </a:endParaRPr>
          </a:p>
        </p:txBody>
      </p:sp>
      <p:pic>
        <p:nvPicPr>
          <p:cNvPr id="1026" name="Picture 2" descr="http://www.microscopy-uk.org.uk/micropolitan/botany/mitosis_onio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892" y="1533158"/>
            <a:ext cx="3884580" cy="27403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12158" y="4848401"/>
            <a:ext cx="3980322" cy="1477328"/>
          </a:xfrm>
          <a:prstGeom prst="rect">
            <a:avLst/>
          </a:prstGeom>
        </p:spPr>
        <p:txBody>
          <a:bodyPr wrap="square">
            <a:spAutoFit/>
          </a:bodyPr>
          <a:lstStyle/>
          <a:p>
            <a:pPr algn="thaiDist"/>
            <a:r>
              <a:rPr lang="en-US" sz="1800" dirty="0">
                <a:latin typeface="TH SarabunPSK" pitchFamily="34" charset="-34"/>
                <a:cs typeface="TH SarabunPSK" pitchFamily="34" charset="-34"/>
              </a:rPr>
              <a:t>In the cells of the root tip of an onion chromosomes can be made visible quite easily. They can be seen during various phases of mitosis: the chromosomes in the cell's nucleus copy themselves. </a:t>
            </a:r>
          </a:p>
          <a:p>
            <a:pPr algn="thaiDist"/>
            <a:endParaRPr lang="en-US" sz="1800" dirty="0">
              <a:latin typeface="TH SarabunPSK" pitchFamily="34" charset="-34"/>
              <a:cs typeface="TH SarabunPSK" pitchFamily="34" charset="-34"/>
            </a:endParaRPr>
          </a:p>
        </p:txBody>
      </p:sp>
      <p:sp>
        <p:nvSpPr>
          <p:cNvPr id="11" name="Rectangle 10"/>
          <p:cNvSpPr/>
          <p:nvPr/>
        </p:nvSpPr>
        <p:spPr>
          <a:xfrm>
            <a:off x="4899684" y="4286375"/>
            <a:ext cx="4572000" cy="400110"/>
          </a:xfrm>
          <a:prstGeom prst="rect">
            <a:avLst/>
          </a:prstGeom>
        </p:spPr>
        <p:txBody>
          <a:bodyPr>
            <a:spAutoFit/>
          </a:bodyPr>
          <a:lstStyle/>
          <a:p>
            <a:r>
              <a:rPr lang="en-US" sz="2000" b="1" dirty="0">
                <a:latin typeface="TH SarabunPSK" pitchFamily="34" charset="-34"/>
                <a:cs typeface="TH SarabunPSK" pitchFamily="34" charset="-34"/>
              </a:rPr>
              <a:t>Mitosis in Onion Root Tip Cells</a:t>
            </a:r>
            <a:endParaRPr lang="th-TH" sz="2000" b="1" dirty="0">
              <a:latin typeface="TH SarabunPSK" pitchFamily="34" charset="-34"/>
              <a:cs typeface="TH SarabunPSK" pitchFamily="34" charset="-34"/>
            </a:endParaRPr>
          </a:p>
        </p:txBody>
      </p:sp>
      <p:sp>
        <p:nvSpPr>
          <p:cNvPr id="13"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spTree>
    <p:extLst>
      <p:ext uri="{BB962C8B-B14F-4D97-AF65-F5344CB8AC3E}">
        <p14:creationId xmlns:p14="http://schemas.microsoft.com/office/powerpoint/2010/main" val="1080657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52</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pic>
        <p:nvPicPr>
          <p:cNvPr id="8196" name="Picture 4" descr="http://academic.pgcc.edu/~kroberts/Lecture/Chapter%203/03-37_Chloroplasts_L.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975054"/>
            <a:ext cx="5238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2598" y="1267649"/>
            <a:ext cx="1704313" cy="584775"/>
          </a:xfrm>
          <a:prstGeom prst="rect">
            <a:avLst/>
          </a:prstGeom>
        </p:spPr>
        <p:txBody>
          <a:bodyPr wrap="none">
            <a:spAutoFit/>
          </a:bodyPr>
          <a:lstStyle/>
          <a:p>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Chloroplast</a:t>
            </a:r>
            <a:endParaRPr lang="th-TH"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2" name="Rectangle 11"/>
          <p:cNvSpPr/>
          <p:nvPr/>
        </p:nvSpPr>
        <p:spPr>
          <a:xfrm>
            <a:off x="5652120" y="1852424"/>
            <a:ext cx="3347864" cy="3539430"/>
          </a:xfrm>
          <a:prstGeom prst="rect">
            <a:avLst/>
          </a:prstGeom>
        </p:spPr>
        <p:txBody>
          <a:bodyPr wrap="square">
            <a:spAutoFit/>
          </a:bodyPr>
          <a:lstStyle/>
          <a:p>
            <a:pPr algn="thaiDist"/>
            <a:r>
              <a:rPr lang="th-TH" sz="2400" b="1" dirty="0">
                <a:latin typeface="TH SarabunPSK" pitchFamily="34" charset="-34"/>
                <a:cs typeface="TH SarabunPSK" pitchFamily="34" charset="-34"/>
              </a:rPr>
              <a:t>คลอโรพลาสต์ </a:t>
            </a:r>
            <a:r>
              <a:rPr lang="th-TH" sz="2000" dirty="0">
                <a:latin typeface="TH SarabunPSK" pitchFamily="34" charset="-34"/>
                <a:cs typeface="TH SarabunPSK" pitchFamily="34" charset="-34"/>
              </a:rPr>
              <a:t>เป็นออร์แกแนลล์</a:t>
            </a:r>
            <a:r>
              <a:rPr lang="th-TH" sz="2000" dirty="0" smtClean="0">
                <a:latin typeface="TH SarabunPSK" pitchFamily="34" charset="-34"/>
                <a:cs typeface="TH SarabunPSK" pitchFamily="34" charset="-34"/>
              </a:rPr>
              <a:t>ภายใน        ไซ</a:t>
            </a:r>
            <a:r>
              <a:rPr lang="th-TH" sz="2000" dirty="0">
                <a:latin typeface="TH SarabunPSK" pitchFamily="34" charset="-34"/>
                <a:cs typeface="TH SarabunPSK" pitchFamily="34" charset="-34"/>
              </a:rPr>
              <a:t>โทพลาสซึม ชนิดเยื่อยูนิตสองชั้น </a:t>
            </a:r>
            <a:r>
              <a:rPr lang="th-TH" sz="2000" dirty="0" smtClean="0">
                <a:latin typeface="TH SarabunPSK" pitchFamily="34" charset="-34"/>
                <a:cs typeface="TH SarabunPSK" pitchFamily="34" charset="-34"/>
              </a:rPr>
              <a:t>(</a:t>
            </a:r>
            <a:r>
              <a:rPr lang="en-US" sz="2000" dirty="0" smtClean="0">
                <a:latin typeface="TH SarabunPSK" pitchFamily="34" charset="-34"/>
                <a:cs typeface="TH SarabunPSK" pitchFamily="34" charset="-34"/>
              </a:rPr>
              <a:t>double </a:t>
            </a:r>
            <a:r>
              <a:rPr lang="en-US" sz="2000" dirty="0">
                <a:latin typeface="TH SarabunPSK" pitchFamily="34" charset="-34"/>
                <a:cs typeface="TH SarabunPSK" pitchFamily="34" charset="-34"/>
              </a:rPr>
              <a:t>unit membrane) </a:t>
            </a:r>
            <a:r>
              <a:rPr lang="th-TH" sz="2000" dirty="0">
                <a:latin typeface="TH SarabunPSK" pitchFamily="34" charset="-34"/>
                <a:cs typeface="TH SarabunPSK" pitchFamily="34" charset="-34"/>
              </a:rPr>
              <a:t>ภายในเป็นของเหลวที่เรียกว่า </a:t>
            </a:r>
            <a:r>
              <a:rPr lang="th-TH" sz="2000" dirty="0" smtClean="0">
                <a:latin typeface="TH SarabunPSK" pitchFamily="34" charset="-34"/>
                <a:cs typeface="TH SarabunPSK" pitchFamily="34" charset="-34"/>
              </a:rPr>
              <a:t>สโตรมา (</a:t>
            </a:r>
            <a:r>
              <a:rPr lang="en-US" sz="2000" dirty="0" err="1" smtClean="0">
                <a:latin typeface="TH SarabunPSK" pitchFamily="34" charset="-34"/>
                <a:cs typeface="TH SarabunPSK" pitchFamily="34" charset="-34"/>
              </a:rPr>
              <a:t>stroma</a:t>
            </a:r>
            <a:r>
              <a:rPr lang="en-US" sz="2000" dirty="0">
                <a:latin typeface="TH SarabunPSK" pitchFamily="34" charset="-34"/>
                <a:cs typeface="TH SarabunPSK" pitchFamily="34" charset="-34"/>
              </a:rPr>
              <a:t>) </a:t>
            </a:r>
            <a:r>
              <a:rPr lang="th-TH" sz="2000" dirty="0">
                <a:latin typeface="TH SarabunPSK" pitchFamily="34" charset="-34"/>
                <a:cs typeface="TH SarabunPSK" pitchFamily="34" charset="-34"/>
              </a:rPr>
              <a:t>ภายในสโตรมานี้มีชั้นที่พับไปมา เรียกว่า</a:t>
            </a:r>
            <a:r>
              <a:rPr lang="th-TH" sz="2000" dirty="0" smtClean="0">
                <a:latin typeface="TH SarabunPSK" pitchFamily="34" charset="-34"/>
                <a:cs typeface="TH SarabunPSK" pitchFamily="34" charset="-34"/>
              </a:rPr>
              <a:t>กรานุม (</a:t>
            </a:r>
            <a:r>
              <a:rPr lang="en-US" sz="2000" dirty="0" smtClean="0">
                <a:latin typeface="TH SarabunPSK" pitchFamily="34" charset="-34"/>
                <a:cs typeface="TH SarabunPSK" pitchFamily="34" charset="-34"/>
              </a:rPr>
              <a:t>granum</a:t>
            </a:r>
            <a:r>
              <a:rPr lang="th-TH" sz="2000" dirty="0" smtClean="0">
                <a:latin typeface="TH SarabunPSK" pitchFamily="34" charset="-34"/>
                <a:cs typeface="TH SarabunPSK" pitchFamily="34" charset="-34"/>
              </a:rPr>
              <a:t>) </a:t>
            </a:r>
            <a:r>
              <a:rPr lang="th-TH" sz="2000" dirty="0">
                <a:latin typeface="TH SarabunPSK" pitchFamily="34" charset="-34"/>
                <a:cs typeface="TH SarabunPSK" pitchFamily="34" charset="-34"/>
              </a:rPr>
              <a:t>บริเวณผิวขอ</a:t>
            </a:r>
            <a:r>
              <a:rPr lang="th-TH" sz="2000" dirty="0" smtClean="0">
                <a:latin typeface="TH SarabunPSK" pitchFamily="34" charset="-34"/>
                <a:cs typeface="TH SarabunPSK" pitchFamily="34" charset="-34"/>
              </a:rPr>
              <a:t>งกรานุมนี้</a:t>
            </a:r>
            <a:r>
              <a:rPr lang="th-TH" sz="2000" dirty="0">
                <a:latin typeface="TH SarabunPSK" pitchFamily="34" charset="-34"/>
                <a:cs typeface="TH SarabunPSK" pitchFamily="34" charset="-34"/>
              </a:rPr>
              <a:t>เรียกว่า ไทลา</a:t>
            </a:r>
            <a:r>
              <a:rPr lang="th-TH" sz="2000" dirty="0" smtClean="0">
                <a:latin typeface="TH SarabunPSK" pitchFamily="34" charset="-34"/>
                <a:cs typeface="TH SarabunPSK" pitchFamily="34" charset="-34"/>
              </a:rPr>
              <a:t>คอยด์ (</a:t>
            </a:r>
            <a:r>
              <a:rPr lang="en-US" sz="2000" dirty="0" smtClean="0">
                <a:latin typeface="TH SarabunPSK" pitchFamily="34" charset="-34"/>
                <a:cs typeface="TH SarabunPSK" pitchFamily="34" charset="-34"/>
              </a:rPr>
              <a:t>thylakoid</a:t>
            </a:r>
            <a:r>
              <a:rPr lang="th-TH" sz="2000" dirty="0" smtClean="0">
                <a:latin typeface="TH SarabunPSK" pitchFamily="34" charset="-34"/>
                <a:cs typeface="TH SarabunPSK" pitchFamily="34" charset="-34"/>
              </a:rPr>
              <a:t>) </a:t>
            </a:r>
            <a:r>
              <a:rPr lang="th-TH" sz="2000" dirty="0">
                <a:latin typeface="TH SarabunPSK" pitchFamily="34" charset="-34"/>
                <a:cs typeface="TH SarabunPSK" pitchFamily="34" charset="-34"/>
              </a:rPr>
              <a:t>ซึ่งเป็นที่อยู่ของรงควัตถุสำหรับการสังเคราะห์แสง ระหว่างกรานูลมีเยื่อที่เชื่อมโยงแต่ละ</a:t>
            </a:r>
            <a:r>
              <a:rPr lang="th-TH" sz="2000" dirty="0" smtClean="0">
                <a:latin typeface="TH SarabunPSK" pitchFamily="34" charset="-34"/>
                <a:cs typeface="TH SarabunPSK" pitchFamily="34" charset="-34"/>
              </a:rPr>
              <a:t>กรานุมไว้ </a:t>
            </a:r>
            <a:r>
              <a:rPr lang="th-TH" sz="2000" dirty="0">
                <a:latin typeface="TH SarabunPSK" pitchFamily="34" charset="-34"/>
                <a:cs typeface="TH SarabunPSK" pitchFamily="34" charset="-34"/>
              </a:rPr>
              <a:t>เรียกว่าสโตรมาลาเมลลา </a:t>
            </a:r>
            <a:r>
              <a:rPr lang="th-TH" sz="2000" dirty="0" smtClean="0">
                <a:latin typeface="TH SarabunPSK" pitchFamily="34" charset="-34"/>
                <a:cs typeface="TH SarabunPSK" pitchFamily="34" charset="-34"/>
              </a:rPr>
              <a:t>(</a:t>
            </a:r>
            <a:r>
              <a:rPr lang="en-US" sz="2000" dirty="0" err="1" smtClean="0">
                <a:latin typeface="TH SarabunPSK" pitchFamily="34" charset="-34"/>
                <a:cs typeface="TH SarabunPSK" pitchFamily="34" charset="-34"/>
              </a:rPr>
              <a:t>stroma</a:t>
            </a:r>
            <a:r>
              <a:rPr lang="en-US" sz="2000" dirty="0" smtClean="0">
                <a:latin typeface="TH SarabunPSK" pitchFamily="34" charset="-34"/>
                <a:cs typeface="TH SarabunPSK" pitchFamily="34" charset="-34"/>
              </a:rPr>
              <a:t> </a:t>
            </a:r>
            <a:r>
              <a:rPr lang="en-US" sz="2000" dirty="0">
                <a:latin typeface="TH SarabunPSK" pitchFamily="34" charset="-34"/>
                <a:cs typeface="TH SarabunPSK" pitchFamily="34" charset="-34"/>
              </a:rPr>
              <a:t>lamella)</a:t>
            </a:r>
          </a:p>
          <a:p>
            <a:pPr algn="thaiDist"/>
            <a:endParaRPr lang="en-US" sz="2000" dirty="0">
              <a:latin typeface="TH SarabunPSK" pitchFamily="34" charset="-34"/>
              <a:cs typeface="TH SarabunPSK" pitchFamily="34" charset="-34"/>
            </a:endParaRPr>
          </a:p>
        </p:txBody>
      </p:sp>
      <p:sp>
        <p:nvSpPr>
          <p:cNvPr id="13" name="Rectangle 12"/>
          <p:cNvSpPr/>
          <p:nvPr/>
        </p:nvSpPr>
        <p:spPr>
          <a:xfrm>
            <a:off x="5076056" y="5261834"/>
            <a:ext cx="1877437" cy="707886"/>
          </a:xfrm>
          <a:prstGeom prst="rect">
            <a:avLst/>
          </a:prstGeom>
        </p:spPr>
        <p:txBody>
          <a:bodyPr wrap="none">
            <a:spAutoFit/>
          </a:bodyPr>
          <a:lstStyle/>
          <a:p>
            <a:pPr marL="457200" indent="-457200">
              <a:buFont typeface="Wingdings" pitchFamily="2" charset="2"/>
              <a:buChar char="Ø"/>
            </a:pPr>
            <a:r>
              <a:rPr lang="en-US" sz="2000" b="1" dirty="0" smtClean="0">
                <a:latin typeface="TH SarabunPSK" pitchFamily="34" charset="-34"/>
                <a:cs typeface="TH SarabunPSK" pitchFamily="34" charset="-34"/>
              </a:rPr>
              <a:t>Chlorophyll</a:t>
            </a:r>
          </a:p>
          <a:p>
            <a:pPr marL="457200" indent="-457200">
              <a:buFont typeface="Wingdings" pitchFamily="2" charset="2"/>
              <a:buChar char="Ø"/>
            </a:pPr>
            <a:r>
              <a:rPr lang="en-US" sz="2000" b="1" dirty="0">
                <a:latin typeface="TH SarabunPSK" pitchFamily="34" charset="-34"/>
                <a:cs typeface="TH SarabunPSK" pitchFamily="34" charset="-34"/>
              </a:rPr>
              <a:t>Photosynthesis</a:t>
            </a:r>
            <a:endParaRPr lang="th-TH" sz="2000" b="1" dirty="0">
              <a:latin typeface="TH SarabunPSK" pitchFamily="34" charset="-34"/>
              <a:cs typeface="TH SarabunPSK" pitchFamily="34" charset="-34"/>
            </a:endParaRPr>
          </a:p>
        </p:txBody>
      </p:sp>
      <p:sp>
        <p:nvSpPr>
          <p:cNvPr id="2" name="Rectangle 1"/>
          <p:cNvSpPr/>
          <p:nvPr/>
        </p:nvSpPr>
        <p:spPr>
          <a:xfrm>
            <a:off x="192598" y="6381328"/>
            <a:ext cx="2725426" cy="338554"/>
          </a:xfrm>
          <a:prstGeom prst="rect">
            <a:avLst/>
          </a:prstGeom>
        </p:spPr>
        <p:txBody>
          <a:bodyPr wrap="none">
            <a:spAutoFit/>
          </a:bodyPr>
          <a:lstStyle/>
          <a:p>
            <a:r>
              <a:rPr lang="th-TH" sz="1600" dirty="0" smtClean="0">
                <a:latin typeface="TH SarabunPSK" pitchFamily="34" charset="-34"/>
                <a:cs typeface="TH SarabunPSK" pitchFamily="34" charset="-34"/>
              </a:rPr>
              <a:t>ที่มาของภาพ</a:t>
            </a:r>
            <a:r>
              <a:rPr lang="en-US" sz="1600" dirty="0" smtClean="0">
                <a:latin typeface="TH SarabunPSK" pitchFamily="34" charset="-34"/>
                <a:cs typeface="TH SarabunPSK" pitchFamily="34" charset="-34"/>
              </a:rPr>
              <a:t> : http://academic.pgcc.edu/</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42880085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53</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pic>
        <p:nvPicPr>
          <p:cNvPr id="16386" name="Picture 2" descr="http://academic.pgcc.edu/~kroberts/Lecture/Chapter%203/03-36_Mitochondria_L.jp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2792" y="2636912"/>
            <a:ext cx="5239564" cy="33123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07360" y="1576531"/>
            <a:ext cx="3131840" cy="4524315"/>
          </a:xfrm>
          <a:prstGeom prst="rect">
            <a:avLst/>
          </a:prstGeom>
        </p:spPr>
        <p:txBody>
          <a:bodyPr wrap="square">
            <a:spAutoFit/>
          </a:bodyPr>
          <a:lstStyle/>
          <a:p>
            <a:pPr algn="thaiDist"/>
            <a:r>
              <a:rPr lang="th-TH" b="1" dirty="0">
                <a:latin typeface="TH SarabunPSK" pitchFamily="34" charset="-34"/>
                <a:cs typeface="TH SarabunPSK" pitchFamily="34" charset="-34"/>
              </a:rPr>
              <a:t>ไมโทคอนเด</a:t>
            </a:r>
            <a:r>
              <a:rPr lang="th-TH" b="1" dirty="0" smtClean="0">
                <a:latin typeface="TH SarabunPSK" pitchFamily="34" charset="-34"/>
                <a:cs typeface="TH SarabunPSK" pitchFamily="34" charset="-34"/>
              </a:rPr>
              <a:t>รีย </a:t>
            </a:r>
            <a:r>
              <a:rPr lang="th-TH" sz="2000" dirty="0" smtClean="0">
                <a:latin typeface="TH SarabunPSK" pitchFamily="34" charset="-34"/>
                <a:cs typeface="TH SarabunPSK" pitchFamily="34" charset="-34"/>
              </a:rPr>
              <a:t>ทำ</a:t>
            </a:r>
            <a:r>
              <a:rPr lang="th-TH" sz="2000" dirty="0">
                <a:latin typeface="TH SarabunPSK" pitchFamily="34" charset="-34"/>
                <a:cs typeface="TH SarabunPSK" pitchFamily="34" charset="-34"/>
              </a:rPr>
              <a:t>หน้าที่เป็น</a:t>
            </a:r>
            <a:r>
              <a:rPr lang="th-TH" sz="2000" dirty="0" smtClean="0">
                <a:latin typeface="TH SarabunPSK" pitchFamily="34" charset="-34"/>
                <a:cs typeface="TH SarabunPSK" pitchFamily="34" charset="-34"/>
              </a:rPr>
              <a:t>แหล่งผลิตพลังงาน</a:t>
            </a:r>
            <a:r>
              <a:rPr lang="th-TH" sz="2000" dirty="0">
                <a:latin typeface="TH SarabunPSK" pitchFamily="34" charset="-34"/>
                <a:cs typeface="TH SarabunPSK" pitchFamily="34" charset="-34"/>
              </a:rPr>
              <a:t>ของเซลล์ </a:t>
            </a:r>
            <a:r>
              <a:rPr lang="th-TH" sz="2000" dirty="0" smtClean="0">
                <a:latin typeface="TH SarabunPSK" pitchFamily="34" charset="-34"/>
                <a:cs typeface="TH SarabunPSK" pitchFamily="34" charset="-34"/>
              </a:rPr>
              <a:t>มี</a:t>
            </a:r>
            <a:r>
              <a:rPr lang="th-TH" sz="2000" dirty="0">
                <a:latin typeface="TH SarabunPSK" pitchFamily="34" charset="-34"/>
                <a:cs typeface="TH SarabunPSK" pitchFamily="34" charset="-34"/>
              </a:rPr>
              <a:t>รูปร่างกลมท่อนสั้น </a:t>
            </a:r>
            <a:r>
              <a:rPr lang="th-TH" sz="2000" dirty="0" smtClean="0">
                <a:latin typeface="TH SarabunPSK" pitchFamily="34" charset="-34"/>
                <a:cs typeface="TH SarabunPSK" pitchFamily="34" charset="-34"/>
              </a:rPr>
              <a:t>ยาว </a:t>
            </a:r>
            <a:r>
              <a:rPr lang="th-TH" sz="2000" dirty="0">
                <a:latin typeface="TH SarabunPSK" pitchFamily="34" charset="-34"/>
                <a:cs typeface="TH SarabunPSK" pitchFamily="34" charset="-34"/>
              </a:rPr>
              <a:t>5-7 ไมครอน มีเส้นผ่านศูนย์กลาง 0.2-1 ไมครอน ประกอบไปด้วยโปรตีน 60-65% ลิพิด 35-40% มีเยื่อหุ้มสองชั้น (</a:t>
            </a:r>
            <a:r>
              <a:rPr lang="en-US" sz="2000" dirty="0">
                <a:latin typeface="TH SarabunPSK" pitchFamily="34" charset="-34"/>
                <a:cs typeface="TH SarabunPSK" pitchFamily="34" charset="-34"/>
              </a:rPr>
              <a:t>double unit membrane) </a:t>
            </a:r>
            <a:r>
              <a:rPr lang="th-TH" sz="2000" dirty="0">
                <a:latin typeface="TH SarabunPSK" pitchFamily="34" charset="-34"/>
                <a:cs typeface="TH SarabunPSK" pitchFamily="34" charset="-34"/>
              </a:rPr>
              <a:t>ชั้นนอกเรียบหนา 60-80 อังสตรอม เยื่อชั้นในพับเข้าไปเป็นรอยหยักเรียก คริสตี (</a:t>
            </a:r>
            <a:r>
              <a:rPr lang="en-US" sz="2000" dirty="0">
                <a:latin typeface="TH SarabunPSK" pitchFamily="34" charset="-34"/>
                <a:cs typeface="TH SarabunPSK" pitchFamily="34" charset="-34"/>
              </a:rPr>
              <a:t>cristae) </a:t>
            </a:r>
            <a:r>
              <a:rPr lang="th-TH" sz="2000" dirty="0">
                <a:latin typeface="TH SarabunPSK" pitchFamily="34" charset="-34"/>
                <a:cs typeface="TH SarabunPSK" pitchFamily="34" charset="-34"/>
              </a:rPr>
              <a:t>หนา 60-80 อังสตรอม ภายในบรรจุของเหลวประกอบไปด้วยสารหลายชนิดเรียก แมทริกซ์ (</a:t>
            </a:r>
            <a:r>
              <a:rPr lang="en-US" sz="2000" dirty="0">
                <a:latin typeface="TH SarabunPSK" pitchFamily="34" charset="-34"/>
                <a:cs typeface="TH SarabunPSK" pitchFamily="34" charset="-34"/>
              </a:rPr>
              <a:t>matrix</a:t>
            </a:r>
            <a:r>
              <a:rPr lang="en-US" sz="2000" dirty="0" smtClean="0">
                <a:latin typeface="TH SarabunPSK" pitchFamily="34" charset="-34"/>
                <a:cs typeface="TH SarabunPSK" pitchFamily="34" charset="-34"/>
              </a:rPr>
              <a:t>)</a:t>
            </a:r>
            <a:endParaRPr lang="en-US" sz="2000" dirty="0">
              <a:latin typeface="TH SarabunPSK" pitchFamily="34" charset="-34"/>
              <a:cs typeface="TH SarabunPSK" pitchFamily="34" charset="-34"/>
            </a:endParaRPr>
          </a:p>
          <a:p>
            <a:pPr algn="thaiDist"/>
            <a:r>
              <a:rPr lang="th-TH" sz="2000" dirty="0">
                <a:latin typeface="TH SarabunPSK" pitchFamily="34" charset="-34"/>
                <a:cs typeface="TH SarabunPSK" pitchFamily="34" charset="-34"/>
              </a:rPr>
              <a:t>ภายในไมโทคอนเดรียสามารถพบ </a:t>
            </a:r>
            <a:r>
              <a:rPr lang="en-US" sz="2000" dirty="0">
                <a:latin typeface="TH SarabunPSK" pitchFamily="34" charset="-34"/>
                <a:cs typeface="TH SarabunPSK" pitchFamily="34" charset="-34"/>
              </a:rPr>
              <a:t>DNA </a:t>
            </a:r>
            <a:r>
              <a:rPr lang="th-TH" sz="2000" dirty="0">
                <a:latin typeface="TH SarabunPSK" pitchFamily="34" charset="-34"/>
                <a:cs typeface="TH SarabunPSK" pitchFamily="34" charset="-34"/>
              </a:rPr>
              <a:t>ได้เช่นเดียวกับในนิวเคลียสและคลอโรพลาสต์ โดยเรียกว่า </a:t>
            </a:r>
            <a:r>
              <a:rPr lang="en-US" sz="2000" dirty="0" err="1" smtClean="0">
                <a:latin typeface="TH SarabunPSK" pitchFamily="34" charset="-34"/>
                <a:cs typeface="TH SarabunPSK" pitchFamily="34" charset="-34"/>
              </a:rPr>
              <a:t>mtDNA</a:t>
            </a:r>
            <a:endParaRPr lang="en-US" sz="2000" dirty="0">
              <a:latin typeface="TH SarabunPSK" pitchFamily="34" charset="-34"/>
              <a:cs typeface="TH SarabunPSK" pitchFamily="34" charset="-34"/>
            </a:endParaRPr>
          </a:p>
          <a:p>
            <a:pPr algn="thaiDist"/>
            <a:endParaRPr lang="th-TH" sz="2000" dirty="0">
              <a:latin typeface="TH SarabunPSK" pitchFamily="34" charset="-34"/>
              <a:cs typeface="TH SarabunPSK" pitchFamily="34" charset="-34"/>
            </a:endParaRPr>
          </a:p>
        </p:txBody>
      </p:sp>
      <p:sp>
        <p:nvSpPr>
          <p:cNvPr id="10" name="Rectangle 9"/>
          <p:cNvSpPr/>
          <p:nvPr/>
        </p:nvSpPr>
        <p:spPr>
          <a:xfrm>
            <a:off x="192598" y="1267649"/>
            <a:ext cx="1915909" cy="584775"/>
          </a:xfrm>
          <a:prstGeom prst="rect">
            <a:avLst/>
          </a:prstGeom>
        </p:spPr>
        <p:txBody>
          <a:bodyPr wrap="none">
            <a:spAutoFit/>
          </a:bodyPr>
          <a:lstStyle/>
          <a:p>
            <a:r>
              <a:rPr lang="en-US" sz="32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Mitochondria</a:t>
            </a:r>
            <a:endParaRPr lang="th-TH"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2" name="Rectangle 11"/>
          <p:cNvSpPr/>
          <p:nvPr/>
        </p:nvSpPr>
        <p:spPr>
          <a:xfrm>
            <a:off x="192598" y="6381328"/>
            <a:ext cx="2725426" cy="338554"/>
          </a:xfrm>
          <a:prstGeom prst="rect">
            <a:avLst/>
          </a:prstGeom>
        </p:spPr>
        <p:txBody>
          <a:bodyPr wrap="none">
            <a:spAutoFit/>
          </a:bodyPr>
          <a:lstStyle/>
          <a:p>
            <a:r>
              <a:rPr lang="th-TH" sz="1600" dirty="0" smtClean="0">
                <a:latin typeface="TH SarabunPSK" pitchFamily="34" charset="-34"/>
                <a:cs typeface="TH SarabunPSK" pitchFamily="34" charset="-34"/>
              </a:rPr>
              <a:t>ที่มาของภาพ</a:t>
            </a:r>
            <a:r>
              <a:rPr lang="en-US" sz="1600" dirty="0" smtClean="0">
                <a:latin typeface="TH SarabunPSK" pitchFamily="34" charset="-34"/>
                <a:cs typeface="TH SarabunPSK" pitchFamily="34" charset="-34"/>
              </a:rPr>
              <a:t> : http://academic.pgcc.edu/</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3674293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54</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pic>
        <p:nvPicPr>
          <p:cNvPr id="13314" name="Picture 2" descr="http://academic.pgcc.edu/~kroberts/Lecture/Chapter%203/03-34_Vacuole_L.jp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5176" y="1988840"/>
            <a:ext cx="4356484" cy="31683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2598" y="1267649"/>
            <a:ext cx="1361270" cy="584775"/>
          </a:xfrm>
          <a:prstGeom prst="rect">
            <a:avLst/>
          </a:prstGeom>
        </p:spPr>
        <p:txBody>
          <a:bodyPr wrap="none">
            <a:spAutoFit/>
          </a:bodyPr>
          <a:lstStyle/>
          <a:p>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Vacuoles</a:t>
            </a:r>
          </a:p>
        </p:txBody>
      </p:sp>
      <p:sp>
        <p:nvSpPr>
          <p:cNvPr id="4" name="Rectangle 3"/>
          <p:cNvSpPr/>
          <p:nvPr/>
        </p:nvSpPr>
        <p:spPr>
          <a:xfrm>
            <a:off x="4644008" y="1700808"/>
            <a:ext cx="4320480" cy="4062651"/>
          </a:xfrm>
          <a:prstGeom prst="rect">
            <a:avLst/>
          </a:prstGeom>
        </p:spPr>
        <p:txBody>
          <a:bodyPr wrap="square">
            <a:spAutoFit/>
          </a:bodyPr>
          <a:lstStyle/>
          <a:p>
            <a:pPr algn="thaiDist"/>
            <a:r>
              <a:rPr lang="th-TH" sz="2400" b="1" dirty="0">
                <a:latin typeface="TH SarabunPSK" pitchFamily="34" charset="-34"/>
                <a:cs typeface="TH SarabunPSK" pitchFamily="34" charset="-34"/>
              </a:rPr>
              <a:t>แวคิว</a:t>
            </a:r>
            <a:r>
              <a:rPr lang="th-TH" sz="2400" b="1" dirty="0" smtClean="0">
                <a:latin typeface="TH SarabunPSK" pitchFamily="34" charset="-34"/>
                <a:cs typeface="TH SarabunPSK" pitchFamily="34" charset="-34"/>
              </a:rPr>
              <a:t>โอล</a:t>
            </a:r>
            <a:r>
              <a:rPr lang="th-TH" sz="2000" b="1" dirty="0" smtClean="0">
                <a:latin typeface="TH SarabunPSK" pitchFamily="34" charset="-34"/>
                <a:cs typeface="TH SarabunPSK" pitchFamily="34" charset="-34"/>
              </a:rPr>
              <a:t> </a:t>
            </a:r>
            <a:r>
              <a:rPr lang="th-TH" sz="1800" dirty="0" smtClean="0">
                <a:latin typeface="TH SarabunPSK" pitchFamily="34" charset="-34"/>
                <a:cs typeface="TH SarabunPSK" pitchFamily="34" charset="-34"/>
              </a:rPr>
              <a:t>มีลักษณะเป็น</a:t>
            </a:r>
            <a:r>
              <a:rPr lang="th-TH" sz="1800" dirty="0">
                <a:latin typeface="TH SarabunPSK" pitchFamily="34" charset="-34"/>
                <a:cs typeface="TH SarabunPSK" pitchFamily="34" charset="-34"/>
              </a:rPr>
              <a:t>ช่องๆ ล้อมรอบด้วยเมมเบรนชนิดเยื่อยูนิตชั้นเดียว อยู่ภายในเซลล์ยูแคริโอต (</a:t>
            </a:r>
            <a:r>
              <a:rPr lang="en-US" sz="1800" dirty="0">
                <a:latin typeface="TH SarabunPSK" pitchFamily="34" charset="-34"/>
                <a:cs typeface="TH SarabunPSK" pitchFamily="34" charset="-34"/>
              </a:rPr>
              <a:t>eukaryotic cell) </a:t>
            </a:r>
            <a:r>
              <a:rPr lang="th-TH" sz="1800" dirty="0">
                <a:latin typeface="TH SarabunPSK" pitchFamily="34" charset="-34"/>
                <a:cs typeface="TH SarabunPSK" pitchFamily="34" charset="-34"/>
              </a:rPr>
              <a:t>บางชนิด พบในเซลล์พืชส่วนใหญ่และสัตว์หลายชนิด โดยแวคิวโอลในสัตว์มักเล็กกว่าในพืช แวคิวโอลสามารถทำหน้าที่เป็นที่เก็บ หลั่ง และถ่ายของเหลวภายในเซลล์ แวคิวโอลและสารภายในถือว่าแตกต่างจากไซโตพลาสซึม สามารถแบ่งออกได้ 4 ประเภท คือ</a:t>
            </a:r>
          </a:p>
          <a:p>
            <a:pPr algn="thaiDist"/>
            <a:r>
              <a:rPr lang="th-TH" sz="1800" dirty="0">
                <a:latin typeface="TH SarabunPSK" pitchFamily="34" charset="-34"/>
                <a:cs typeface="TH SarabunPSK" pitchFamily="34" charset="-34"/>
              </a:rPr>
              <a:t> 1</a:t>
            </a:r>
            <a:r>
              <a:rPr lang="th-TH" sz="1800" dirty="0" smtClean="0">
                <a:latin typeface="TH SarabunPSK" pitchFamily="34" charset="-34"/>
                <a:cs typeface="TH SarabunPSK" pitchFamily="34" charset="-34"/>
              </a:rPr>
              <a:t>.</a:t>
            </a:r>
            <a:r>
              <a:rPr lang="en-US" sz="1800" dirty="0" smtClean="0">
                <a:latin typeface="TH SarabunPSK" pitchFamily="34" charset="-34"/>
                <a:cs typeface="TH SarabunPSK" pitchFamily="34" charset="-34"/>
              </a:rPr>
              <a:t> Contractile </a:t>
            </a:r>
            <a:r>
              <a:rPr lang="en-US" sz="1800" dirty="0">
                <a:latin typeface="TH SarabunPSK" pitchFamily="34" charset="-34"/>
                <a:cs typeface="TH SarabunPSK" pitchFamily="34" charset="-34"/>
              </a:rPr>
              <a:t>vacuole </a:t>
            </a:r>
            <a:r>
              <a:rPr lang="th-TH" sz="1800" dirty="0">
                <a:latin typeface="TH SarabunPSK" pitchFamily="34" charset="-34"/>
                <a:cs typeface="TH SarabunPSK" pitchFamily="34" charset="-34"/>
              </a:rPr>
              <a:t>จะพบในสิ่งมีชีวิตเซลล์เดียว ในอาณาจักรโพรทิสตา ทำหน้าหน้าทีรักษาสมดุลของน้ำ</a:t>
            </a:r>
          </a:p>
          <a:p>
            <a:pPr algn="thaiDist"/>
            <a:r>
              <a:rPr lang="th-TH" sz="1800" dirty="0">
                <a:latin typeface="TH SarabunPSK" pitchFamily="34" charset="-34"/>
                <a:cs typeface="TH SarabunPSK" pitchFamily="34" charset="-34"/>
              </a:rPr>
              <a:t> 2</a:t>
            </a:r>
            <a:r>
              <a:rPr lang="th-TH" sz="1800" dirty="0" smtClean="0">
                <a:latin typeface="TH SarabunPSK" pitchFamily="34" charset="-34"/>
                <a:cs typeface="TH SarabunPSK" pitchFamily="34" charset="-34"/>
              </a:rPr>
              <a:t>.</a:t>
            </a:r>
            <a:r>
              <a:rPr lang="en-US" sz="1800" dirty="0" smtClean="0">
                <a:latin typeface="TH SarabunPSK" pitchFamily="34" charset="-34"/>
                <a:cs typeface="TH SarabunPSK" pitchFamily="34" charset="-34"/>
              </a:rPr>
              <a:t> Food </a:t>
            </a:r>
            <a:r>
              <a:rPr lang="en-US" sz="1800" dirty="0">
                <a:latin typeface="TH SarabunPSK" pitchFamily="34" charset="-34"/>
                <a:cs typeface="TH SarabunPSK" pitchFamily="34" charset="-34"/>
              </a:rPr>
              <a:t>vacuole </a:t>
            </a:r>
            <a:r>
              <a:rPr lang="th-TH" sz="1800" dirty="0">
                <a:latin typeface="TH SarabunPSK" pitchFamily="34" charset="-34"/>
                <a:cs typeface="TH SarabunPSK" pitchFamily="34" charset="-34"/>
              </a:rPr>
              <a:t>บรรจุอาหาร พบในเซลล์เม็ดลือดขาวบนสิ่งมีชีวิตเซลล์เดียวหรือสัตว์เลี้ยงลูกด้วยนม นอกจากนี้เราอาจแบ่งได้อีก เช่น </a:t>
            </a:r>
            <a:r>
              <a:rPr lang="en-US" sz="1800" dirty="0">
                <a:latin typeface="TH SarabunPSK" pitchFamily="34" charset="-34"/>
                <a:cs typeface="TH SarabunPSK" pitchFamily="34" charset="-34"/>
              </a:rPr>
              <a:t>Fat vacuole</a:t>
            </a:r>
          </a:p>
          <a:p>
            <a:pPr algn="thaiDist"/>
            <a:r>
              <a:rPr lang="en-US" sz="1800" dirty="0">
                <a:latin typeface="TH SarabunPSK" pitchFamily="34" charset="-34"/>
                <a:cs typeface="TH SarabunPSK" pitchFamily="34" charset="-34"/>
              </a:rPr>
              <a:t> 3</a:t>
            </a:r>
            <a:r>
              <a:rPr lang="en-US" sz="1800" dirty="0" smtClean="0">
                <a:latin typeface="TH SarabunPSK" pitchFamily="34" charset="-34"/>
                <a:cs typeface="TH SarabunPSK" pitchFamily="34" charset="-34"/>
              </a:rPr>
              <a:t>. Sap </a:t>
            </a:r>
            <a:r>
              <a:rPr lang="en-US" sz="1800" dirty="0">
                <a:latin typeface="TH SarabunPSK" pitchFamily="34" charset="-34"/>
                <a:cs typeface="TH SarabunPSK" pitchFamily="34" charset="-34"/>
              </a:rPr>
              <a:t>vacuole </a:t>
            </a:r>
            <a:r>
              <a:rPr lang="th-TH" sz="1800" dirty="0">
                <a:latin typeface="TH SarabunPSK" pitchFamily="34" charset="-34"/>
                <a:cs typeface="TH SarabunPSK" pitchFamily="34" charset="-34"/>
              </a:rPr>
              <a:t>จะเจอในเซลล์พืช ทำหน้าที่สะสมสีไอออน น้ำตาล กรดอะมิโน สะสมผลึกสารพิษในเซลล์</a:t>
            </a:r>
          </a:p>
          <a:p>
            <a:pPr algn="thaiDist"/>
            <a:r>
              <a:rPr lang="th-TH" sz="1800" dirty="0">
                <a:latin typeface="TH SarabunPSK" pitchFamily="34" charset="-34"/>
                <a:cs typeface="TH SarabunPSK" pitchFamily="34" charset="-34"/>
              </a:rPr>
              <a:t> 4</a:t>
            </a:r>
            <a:r>
              <a:rPr lang="th-TH" sz="1800" dirty="0" smtClean="0">
                <a:latin typeface="TH SarabunPSK" pitchFamily="34" charset="-34"/>
                <a:cs typeface="TH SarabunPSK" pitchFamily="34" charset="-34"/>
              </a:rPr>
              <a:t>.</a:t>
            </a:r>
            <a:r>
              <a:rPr lang="en-US" sz="1800" dirty="0" smtClean="0">
                <a:latin typeface="TH SarabunPSK" pitchFamily="34" charset="-34"/>
                <a:cs typeface="TH SarabunPSK" pitchFamily="34" charset="-34"/>
              </a:rPr>
              <a:t> Gas </a:t>
            </a:r>
            <a:r>
              <a:rPr lang="en-US" sz="1800" dirty="0">
                <a:latin typeface="TH SarabunPSK" pitchFamily="34" charset="-34"/>
                <a:cs typeface="TH SarabunPSK" pitchFamily="34" charset="-34"/>
              </a:rPr>
              <a:t>vacuole </a:t>
            </a:r>
            <a:r>
              <a:rPr lang="th-TH" sz="1800" dirty="0">
                <a:latin typeface="TH SarabunPSK" pitchFamily="34" charset="-34"/>
                <a:cs typeface="TH SarabunPSK" pitchFamily="34" charset="-34"/>
              </a:rPr>
              <a:t>สำหรับสะสมแก๊สต่างๆ</a:t>
            </a:r>
          </a:p>
        </p:txBody>
      </p:sp>
      <p:sp>
        <p:nvSpPr>
          <p:cNvPr id="12" name="Rectangle 11"/>
          <p:cNvSpPr/>
          <p:nvPr/>
        </p:nvSpPr>
        <p:spPr>
          <a:xfrm>
            <a:off x="192598" y="6381328"/>
            <a:ext cx="2725426" cy="338554"/>
          </a:xfrm>
          <a:prstGeom prst="rect">
            <a:avLst/>
          </a:prstGeom>
        </p:spPr>
        <p:txBody>
          <a:bodyPr wrap="none">
            <a:spAutoFit/>
          </a:bodyPr>
          <a:lstStyle/>
          <a:p>
            <a:r>
              <a:rPr lang="th-TH" sz="1600" dirty="0" smtClean="0">
                <a:latin typeface="TH SarabunPSK" pitchFamily="34" charset="-34"/>
                <a:cs typeface="TH SarabunPSK" pitchFamily="34" charset="-34"/>
              </a:rPr>
              <a:t>ที่มาของภาพ</a:t>
            </a:r>
            <a:r>
              <a:rPr lang="en-US" sz="1600" dirty="0" smtClean="0">
                <a:latin typeface="TH SarabunPSK" pitchFamily="34" charset="-34"/>
                <a:cs typeface="TH SarabunPSK" pitchFamily="34" charset="-34"/>
              </a:rPr>
              <a:t> : http://academic.pgcc.edu/</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4469340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55</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pic>
        <p:nvPicPr>
          <p:cNvPr id="7170" name="Picture 2" descr="http://academic.pgcc.edu/~kroberts/Lecture/Chapter%203/03-32_ER_L.jpg"/>
          <p:cNvPicPr>
            <a:picLocks noChangeAspect="1" noChangeArrowheads="1"/>
          </p:cNvPicPr>
          <p:nvPr/>
        </p:nvPicPr>
        <p:blipFill>
          <a:blip r:embed="rId3" cstate="print">
            <a:clrChange>
              <a:clrFrom>
                <a:srgbClr val="FFFDDB"/>
              </a:clrFrom>
              <a:clrTo>
                <a:srgbClr val="FFFDDB">
                  <a:alpha val="0"/>
                </a:srgbClr>
              </a:clrTo>
            </a:clrChang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6029" y="1852424"/>
            <a:ext cx="4728303" cy="34387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2598" y="1267649"/>
            <a:ext cx="3376245" cy="584775"/>
          </a:xfrm>
          <a:prstGeom prst="rect">
            <a:avLst/>
          </a:prstGeom>
        </p:spPr>
        <p:txBody>
          <a:bodyPr wrap="none">
            <a:spAutoFit/>
          </a:bodyPr>
          <a:lstStyle/>
          <a:p>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Endoplasmic Reticulum </a:t>
            </a:r>
          </a:p>
        </p:txBody>
      </p:sp>
      <p:sp>
        <p:nvSpPr>
          <p:cNvPr id="10" name="Rectangle 9"/>
          <p:cNvSpPr/>
          <p:nvPr/>
        </p:nvSpPr>
        <p:spPr>
          <a:xfrm>
            <a:off x="192598" y="6381328"/>
            <a:ext cx="2725426" cy="338554"/>
          </a:xfrm>
          <a:prstGeom prst="rect">
            <a:avLst/>
          </a:prstGeom>
        </p:spPr>
        <p:txBody>
          <a:bodyPr wrap="none">
            <a:spAutoFit/>
          </a:bodyPr>
          <a:lstStyle/>
          <a:p>
            <a:r>
              <a:rPr lang="th-TH" sz="1600" dirty="0" smtClean="0">
                <a:latin typeface="TH SarabunPSK" pitchFamily="34" charset="-34"/>
                <a:cs typeface="TH SarabunPSK" pitchFamily="34" charset="-34"/>
              </a:rPr>
              <a:t>ที่มาของภาพ</a:t>
            </a:r>
            <a:r>
              <a:rPr lang="en-US" sz="1600" dirty="0" smtClean="0">
                <a:latin typeface="TH SarabunPSK" pitchFamily="34" charset="-34"/>
                <a:cs typeface="TH SarabunPSK" pitchFamily="34" charset="-34"/>
              </a:rPr>
              <a:t> : http://academic.pgcc.edu/</a:t>
            </a:r>
            <a:endParaRPr lang="th-TH" sz="1600" dirty="0">
              <a:latin typeface="TH SarabunPSK" pitchFamily="34" charset="-34"/>
              <a:cs typeface="TH SarabunPSK" pitchFamily="34" charset="-34"/>
            </a:endParaRPr>
          </a:p>
        </p:txBody>
      </p:sp>
      <p:sp>
        <p:nvSpPr>
          <p:cNvPr id="2" name="Rectangle 1"/>
          <p:cNvSpPr/>
          <p:nvPr/>
        </p:nvSpPr>
        <p:spPr>
          <a:xfrm>
            <a:off x="5148064" y="1628800"/>
            <a:ext cx="3866444" cy="1384995"/>
          </a:xfrm>
          <a:prstGeom prst="rect">
            <a:avLst/>
          </a:prstGeom>
        </p:spPr>
        <p:txBody>
          <a:bodyPr wrap="square">
            <a:spAutoFit/>
          </a:bodyPr>
          <a:lstStyle/>
          <a:p>
            <a:pPr algn="just"/>
            <a:r>
              <a:rPr lang="th-TH" sz="2400" b="1" dirty="0">
                <a:latin typeface="TH SarabunPSK" pitchFamily="34" charset="-34"/>
                <a:cs typeface="TH SarabunPSK" pitchFamily="34" charset="-34"/>
              </a:rPr>
              <a:t>เอนโดพลาสมิกเรติคูลัม </a:t>
            </a:r>
            <a:r>
              <a:rPr lang="th-TH" sz="2000" dirty="0" smtClean="0">
                <a:latin typeface="TH SarabunPSK" pitchFamily="34" charset="-34"/>
                <a:cs typeface="TH SarabunPSK" pitchFamily="34" charset="-34"/>
              </a:rPr>
              <a:t>เป็น</a:t>
            </a:r>
            <a:r>
              <a:rPr lang="th-TH" sz="2000" dirty="0">
                <a:latin typeface="TH SarabunPSK" pitchFamily="34" charset="-34"/>
                <a:cs typeface="TH SarabunPSK" pitchFamily="34" charset="-34"/>
              </a:rPr>
              <a:t>ออร์แกเนลล์ ที่มีผนังบาง 2 ชั้น มีความหนาน้อยกว่าเยื่อหุ้มเซลล์ มีลักษณะ เป็นท่อขดพับไปมา เป็นออร์แกเนลล์ ที่เกี่ยวข้อง</a:t>
            </a:r>
            <a:r>
              <a:rPr lang="th-TH" sz="2000" dirty="0" smtClean="0">
                <a:latin typeface="TH SarabunPSK" pitchFamily="34" charset="-34"/>
                <a:cs typeface="TH SarabunPSK" pitchFamily="34" charset="-34"/>
              </a:rPr>
              <a:t>กับ</a:t>
            </a:r>
          </a:p>
          <a:p>
            <a:pPr algn="just"/>
            <a:r>
              <a:rPr lang="th-TH" sz="2000" dirty="0" smtClean="0">
                <a:latin typeface="TH SarabunPSK" pitchFamily="34" charset="-34"/>
                <a:cs typeface="TH SarabunPSK" pitchFamily="34" charset="-34"/>
              </a:rPr>
              <a:t>การสังเคราะห์สารต่างๆและโปรตีน</a:t>
            </a:r>
            <a:endParaRPr lang="th-TH" sz="1800" dirty="0">
              <a:latin typeface="TH SarabunPSK" pitchFamily="34" charset="-34"/>
              <a:cs typeface="TH SarabunPSK" pitchFamily="34" charset="-34"/>
            </a:endParaRPr>
          </a:p>
        </p:txBody>
      </p:sp>
      <p:sp>
        <p:nvSpPr>
          <p:cNvPr id="4" name="Rectangle 3"/>
          <p:cNvSpPr/>
          <p:nvPr/>
        </p:nvSpPr>
        <p:spPr>
          <a:xfrm>
            <a:off x="4844332" y="4691025"/>
            <a:ext cx="4377901" cy="1323439"/>
          </a:xfrm>
          <a:prstGeom prst="rect">
            <a:avLst/>
          </a:prstGeom>
        </p:spPr>
        <p:txBody>
          <a:bodyPr wrap="square">
            <a:spAutoFit/>
          </a:bodyPr>
          <a:lstStyle/>
          <a:p>
            <a:pPr marL="285750" indent="-285750">
              <a:buFont typeface="Wingdings" pitchFamily="2" charset="2"/>
              <a:buChar char="Ø"/>
            </a:pPr>
            <a:r>
              <a:rPr lang="th-TH" sz="2000" dirty="0">
                <a:latin typeface="TH SarabunPSK" pitchFamily="34" charset="-34"/>
                <a:cs typeface="TH SarabunPSK" pitchFamily="34" charset="-34"/>
              </a:rPr>
              <a:t>เอนโดพ</a:t>
            </a:r>
            <a:r>
              <a:rPr lang="th-TH" sz="2000" dirty="0" smtClean="0">
                <a:latin typeface="TH SarabunPSK" pitchFamily="34" charset="-34"/>
                <a:cs typeface="TH SarabunPSK" pitchFamily="34" charset="-34"/>
              </a:rPr>
              <a:t>ลาสมิกเร</a:t>
            </a:r>
            <a:r>
              <a:rPr lang="th-TH" sz="2000" dirty="0">
                <a:latin typeface="TH SarabunPSK" pitchFamily="34" charset="-34"/>
                <a:cs typeface="TH SarabunPSK" pitchFamily="34" charset="-34"/>
              </a:rPr>
              <a:t>ติคูลัมแบบขรุขระ (</a:t>
            </a:r>
            <a:r>
              <a:rPr lang="en-US" sz="2000" dirty="0">
                <a:latin typeface="TH SarabunPSK" pitchFamily="34" charset="-34"/>
                <a:cs typeface="TH SarabunPSK" pitchFamily="34" charset="-34"/>
              </a:rPr>
              <a:t>rough endoplasmic reticulum : RER) </a:t>
            </a:r>
            <a:r>
              <a:rPr lang="th-TH" sz="2000" dirty="0">
                <a:latin typeface="TH SarabunPSK" pitchFamily="34" charset="-34"/>
                <a:cs typeface="TH SarabunPSK" pitchFamily="34" charset="-34"/>
              </a:rPr>
              <a:t>เป็นชนิดที่มี ไรโบโซมเกาะ หน้าที่ การสังเคราะห์โปรตีน ของไรโบโซมที่เกาะอยู่ โดยมีกอลจิบอดี (</a:t>
            </a:r>
            <a:r>
              <a:rPr lang="en-US" sz="2000" dirty="0" err="1">
                <a:latin typeface="TH SarabunPSK" pitchFamily="34" charset="-34"/>
                <a:cs typeface="TH SarabunPSK" pitchFamily="34" charset="-34"/>
              </a:rPr>
              <a:t>golgi</a:t>
            </a:r>
            <a:r>
              <a:rPr lang="en-US" sz="2000" dirty="0">
                <a:latin typeface="TH SarabunPSK" pitchFamily="34" charset="-34"/>
                <a:cs typeface="TH SarabunPSK" pitchFamily="34" charset="-34"/>
              </a:rPr>
              <a:t> body) </a:t>
            </a:r>
            <a:r>
              <a:rPr lang="th-TH" sz="2000" dirty="0">
                <a:latin typeface="TH SarabunPSK" pitchFamily="34" charset="-34"/>
                <a:cs typeface="TH SarabunPSK" pitchFamily="34" charset="-34"/>
              </a:rPr>
              <a:t>เป็นตัวสะสม </a:t>
            </a:r>
          </a:p>
        </p:txBody>
      </p:sp>
      <p:sp>
        <p:nvSpPr>
          <p:cNvPr id="5" name="Rectangle 4"/>
          <p:cNvSpPr/>
          <p:nvPr/>
        </p:nvSpPr>
        <p:spPr>
          <a:xfrm>
            <a:off x="4894352" y="3317106"/>
            <a:ext cx="4120156" cy="1323439"/>
          </a:xfrm>
          <a:prstGeom prst="rect">
            <a:avLst/>
          </a:prstGeom>
        </p:spPr>
        <p:txBody>
          <a:bodyPr wrap="square">
            <a:spAutoFit/>
          </a:bodyPr>
          <a:lstStyle/>
          <a:p>
            <a:pPr marL="285750" indent="-285750">
              <a:buFont typeface="Wingdings" pitchFamily="2" charset="2"/>
              <a:buChar char="Ø"/>
            </a:pPr>
            <a:r>
              <a:rPr lang="th-TH" sz="2000" dirty="0">
                <a:latin typeface="TH SarabunPSK" pitchFamily="34" charset="-34"/>
                <a:cs typeface="TH SarabunPSK" pitchFamily="34" charset="-34"/>
              </a:rPr>
              <a:t>เอนโดพลาสมิก เรติคูลัมแบบเรียบ (</a:t>
            </a:r>
            <a:r>
              <a:rPr lang="en-US" sz="2000" dirty="0">
                <a:latin typeface="TH SarabunPSK" pitchFamily="34" charset="-34"/>
                <a:cs typeface="TH SarabunPSK" pitchFamily="34" charset="-34"/>
              </a:rPr>
              <a:t>smooth endoplasmic reticulum : SER) </a:t>
            </a:r>
            <a:r>
              <a:rPr lang="th-TH" sz="2000" dirty="0">
                <a:latin typeface="TH SarabunPSK" pitchFamily="34" charset="-34"/>
                <a:cs typeface="TH SarabunPSK" pitchFamily="34" charset="-34"/>
              </a:rPr>
              <a:t>เป็นชนิดที่ไม่มี ไรโบโซมเกาะ พบมากในเซลล์ที่มีหน้าที่กำจัดสารพิษ และสร้างสารสเตอรอยด์ </a:t>
            </a:r>
          </a:p>
        </p:txBody>
      </p:sp>
    </p:spTree>
    <p:extLst>
      <p:ext uri="{BB962C8B-B14F-4D97-AF65-F5344CB8AC3E}">
        <p14:creationId xmlns:p14="http://schemas.microsoft.com/office/powerpoint/2010/main" val="42880085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075"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2865FEE-8CC4-48B3-8997-EB4168360413}" type="slidenum">
              <a:rPr lang="th-TH" smtClean="0"/>
              <a:t>56</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1" name="Title 1"/>
          <p:cNvSpPr txBox="1">
            <a:spLocks/>
          </p:cNvSpPr>
          <p:nvPr/>
        </p:nvSpPr>
        <p:spPr>
          <a:xfrm>
            <a:off x="304800" y="317136"/>
            <a:ext cx="8534400" cy="758952"/>
          </a:xfrm>
          <a:prstGeom prst="rect">
            <a:avLst/>
          </a:prstGeom>
        </p:spPr>
        <p:txBody>
          <a:bodyPr vert="horz" anchor="b">
            <a:normAutofit fontScale="82500" lnSpcReduction="2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th-TH" b="1" dirty="0" smtClean="0">
                <a:solidFill>
                  <a:schemeClr val="accent6">
                    <a:lumMod val="50000"/>
                  </a:schemeClr>
                </a:solidFill>
                <a:latin typeface="TH SarabunPSK" pitchFamily="34" charset="-34"/>
                <a:cs typeface="TH SarabunPSK" pitchFamily="34" charset="-34"/>
              </a:rPr>
              <a:t>2.2 องค์ประกอบของเซลล์และหน้าที่ของออร์แกเนลล์  (ต่อ)</a:t>
            </a:r>
            <a:br>
              <a:rPr lang="th-TH" b="1" dirty="0" smtClean="0">
                <a:solidFill>
                  <a:schemeClr val="accent6">
                    <a:lumMod val="50000"/>
                  </a:schemeClr>
                </a:solidFill>
                <a:latin typeface="TH SarabunPSK" pitchFamily="34" charset="-34"/>
                <a:cs typeface="TH SarabunPSK" pitchFamily="34" charset="-34"/>
              </a:rPr>
            </a:br>
            <a:r>
              <a:rPr lang="en-US" b="1" dirty="0" smtClean="0">
                <a:solidFill>
                  <a:schemeClr val="accent6">
                    <a:lumMod val="50000"/>
                  </a:schemeClr>
                </a:solidFill>
                <a:latin typeface="TH SarabunPSK" pitchFamily="34" charset="-34"/>
                <a:cs typeface="TH SarabunPSK" pitchFamily="34" charset="-34"/>
              </a:rPr>
              <a:t>Cell Components and Functions</a:t>
            </a:r>
            <a:r>
              <a:rPr lang="th-TH" b="1" dirty="0" smtClean="0">
                <a:solidFill>
                  <a:schemeClr val="accent6">
                    <a:lumMod val="50000"/>
                  </a:schemeClr>
                </a:solidFill>
                <a:latin typeface="TH SarabunPSK" pitchFamily="34" charset="-34"/>
                <a:cs typeface="TH SarabunPSK" pitchFamily="34" charset="-34"/>
              </a:rPr>
              <a:t> </a:t>
            </a:r>
            <a:r>
              <a:rPr lang="en-US" b="1" dirty="0" smtClean="0">
                <a:solidFill>
                  <a:schemeClr val="accent6">
                    <a:lumMod val="50000"/>
                  </a:schemeClr>
                </a:solidFill>
                <a:latin typeface="TH SarabunPSK" pitchFamily="34" charset="-34"/>
                <a:cs typeface="TH SarabunPSK" pitchFamily="34" charset="-34"/>
              </a:rPr>
              <a:t>of Organelles</a:t>
            </a:r>
            <a:endParaRPr lang="th-TH" b="1" dirty="0">
              <a:solidFill>
                <a:schemeClr val="accent6">
                  <a:lumMod val="50000"/>
                </a:schemeClr>
              </a:solidFill>
              <a:latin typeface="TH SarabunPSK" pitchFamily="34" charset="-34"/>
              <a:cs typeface="TH SarabunPSK" pitchFamily="34" charset="-34"/>
            </a:endParaRPr>
          </a:p>
        </p:txBody>
      </p:sp>
      <p:pic>
        <p:nvPicPr>
          <p:cNvPr id="14338" name="Picture 2" descr="http://academic.pgcc.edu/~kroberts/Lecture/Chapter%203/03-33_GolgiBody_L.jp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40263" y="2281861"/>
            <a:ext cx="4390327" cy="3379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3997" y="1412776"/>
            <a:ext cx="6429965" cy="584775"/>
          </a:xfrm>
          <a:prstGeom prst="rect">
            <a:avLst/>
          </a:prstGeom>
        </p:spPr>
        <p:txBody>
          <a:bodyPr wrap="none">
            <a:spAutoFit/>
          </a:bodyPr>
          <a:lstStyle/>
          <a:p>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Golgi body / Golgi Apparatus / </a:t>
            </a:r>
            <a:r>
              <a:rPr lang="en-US" sz="32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Golgi </a:t>
            </a:r>
            <a:r>
              <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rPr>
              <a:t>complex </a:t>
            </a:r>
            <a:r>
              <a:rPr lang="en-US" sz="32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  </a:t>
            </a:r>
            <a:endParaRPr lang="en-US" sz="32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2" name="Rectangle 1"/>
          <p:cNvSpPr/>
          <p:nvPr/>
        </p:nvSpPr>
        <p:spPr>
          <a:xfrm>
            <a:off x="4589889" y="2065495"/>
            <a:ext cx="4345632" cy="2062103"/>
          </a:xfrm>
          <a:prstGeom prst="rect">
            <a:avLst/>
          </a:prstGeom>
        </p:spPr>
        <p:txBody>
          <a:bodyPr wrap="square">
            <a:spAutoFit/>
          </a:bodyPr>
          <a:lstStyle/>
          <a:p>
            <a:pPr algn="thaiDist"/>
            <a:r>
              <a:rPr lang="th-TH" sz="2000" b="1" dirty="0">
                <a:latin typeface="TH SarabunPSK" pitchFamily="34" charset="-34"/>
                <a:cs typeface="TH SarabunPSK" pitchFamily="34" charset="-34"/>
              </a:rPr>
              <a:t>กอลจิบอดี </a:t>
            </a:r>
            <a:r>
              <a:rPr lang="th-TH" sz="1800" dirty="0">
                <a:latin typeface="TH SarabunPSK" pitchFamily="34" charset="-34"/>
                <a:cs typeface="TH SarabunPSK" pitchFamily="34" charset="-34"/>
              </a:rPr>
              <a:t>มีรูปร่างเป็นลักษณะคล้ายชามซึ่งเรียกว่า ซิสเทอร์นา (</a:t>
            </a:r>
            <a:r>
              <a:rPr lang="en-US" sz="1800" dirty="0">
                <a:latin typeface="TH SarabunPSK" pitchFamily="34" charset="-34"/>
                <a:cs typeface="TH SarabunPSK" pitchFamily="34" charset="-34"/>
              </a:rPr>
              <a:t>cisterna </a:t>
            </a:r>
            <a:r>
              <a:rPr lang="th-TH" sz="1800" dirty="0">
                <a:latin typeface="TH SarabunPSK" pitchFamily="34" charset="-34"/>
                <a:cs typeface="TH SarabunPSK" pitchFamily="34" charset="-34"/>
              </a:rPr>
              <a:t>หรือ </a:t>
            </a:r>
            <a:r>
              <a:rPr lang="en-US" sz="1800" dirty="0">
                <a:latin typeface="TH SarabunPSK" pitchFamily="34" charset="-34"/>
                <a:cs typeface="TH SarabunPSK" pitchFamily="34" charset="-34"/>
              </a:rPr>
              <a:t>flattened sac) </a:t>
            </a:r>
            <a:r>
              <a:rPr lang="th-TH" sz="1800" dirty="0">
                <a:latin typeface="TH SarabunPSK" pitchFamily="34" charset="-34"/>
                <a:cs typeface="TH SarabunPSK" pitchFamily="34" charset="-34"/>
              </a:rPr>
              <a:t>เป็นถุงแบนๆ หรือเป็นท่อเรียงซ้อนกัน เป็นชั้นๆ มีจำนวนไม่แน่นอน มีประมาณ 5-10 ชั้น มักพบ 2-8 อัน ตรงปลายของถุงมักโป่งออก ถุงเหล่านี้มีผนัง 2 ชั้น หรือยูนิตเมมเบรนเหมือนๆ กับเยื่อหุ้มนิวเคลียส และเยื่อหุ้มเซลล์ และมีโครงสร้างคล้าย </a:t>
            </a:r>
            <a:r>
              <a:rPr lang="en-US" sz="1800" dirty="0">
                <a:latin typeface="TH SarabunPSK" pitchFamily="34" charset="-34"/>
                <a:cs typeface="TH SarabunPSK" pitchFamily="34" charset="-34"/>
              </a:rPr>
              <a:t>SER </a:t>
            </a:r>
            <a:r>
              <a:rPr lang="th-TH" sz="1800" dirty="0">
                <a:latin typeface="TH SarabunPSK" pitchFamily="34" charset="-34"/>
                <a:cs typeface="TH SarabunPSK" pitchFamily="34" charset="-34"/>
              </a:rPr>
              <a:t>ภายในถุงมีของเหลวบรรจุอยู่ โดยทั่วไป จะพบในเซลล์สัตว์ มีกระดูกสันหลัง มากกว่าสัตว์ไม่มีกระดูกสันหลัง</a:t>
            </a:r>
          </a:p>
        </p:txBody>
      </p:sp>
      <p:sp>
        <p:nvSpPr>
          <p:cNvPr id="4" name="Rectangle 3"/>
          <p:cNvSpPr/>
          <p:nvPr/>
        </p:nvSpPr>
        <p:spPr>
          <a:xfrm>
            <a:off x="4145690" y="4127598"/>
            <a:ext cx="4896543" cy="2800767"/>
          </a:xfrm>
          <a:prstGeom prst="rect">
            <a:avLst/>
          </a:prstGeom>
        </p:spPr>
        <p:txBody>
          <a:bodyPr wrap="square">
            <a:spAutoFit/>
          </a:bodyPr>
          <a:lstStyle/>
          <a:p>
            <a:pPr marL="285750" indent="-285750" algn="just">
              <a:buFont typeface="Wingdings" pitchFamily="2" charset="2"/>
              <a:buChar char="Ø"/>
            </a:pPr>
            <a:r>
              <a:rPr lang="th-TH" sz="1600" dirty="0" smtClean="0">
                <a:latin typeface="TH SarabunPSK" pitchFamily="34" charset="-34"/>
                <a:cs typeface="TH SarabunPSK" pitchFamily="34" charset="-34"/>
              </a:rPr>
              <a:t>เก็บ</a:t>
            </a:r>
            <a:r>
              <a:rPr lang="th-TH" sz="1600" dirty="0">
                <a:latin typeface="TH SarabunPSK" pitchFamily="34" charset="-34"/>
                <a:cs typeface="TH SarabunPSK" pitchFamily="34" charset="-34"/>
              </a:rPr>
              <a:t>สะสมสาร ที่เซลล์สร้างขึ้น ก่อนที่จะปล่อยออกนอกเซลล์ ซึ่งสารส่วนใหญ่ เป็นสารโปรตีน มีการจัดเรียงตัว หรือจัดสภาพใหม่ ให้เหมาะกับสภาพของการใช้งาน</a:t>
            </a:r>
          </a:p>
          <a:p>
            <a:pPr marL="285750" indent="-285750" algn="just">
              <a:buFont typeface="Wingdings" pitchFamily="2" charset="2"/>
              <a:buChar char="Ø"/>
            </a:pPr>
            <a:r>
              <a:rPr lang="th-TH" sz="1600" dirty="0" smtClean="0">
                <a:latin typeface="TH SarabunPSK" pitchFamily="34" charset="-34"/>
                <a:cs typeface="TH SarabunPSK" pitchFamily="34" charset="-34"/>
              </a:rPr>
              <a:t>เกี่ยวข้อง</a:t>
            </a:r>
            <a:r>
              <a:rPr lang="th-TH" sz="1600" dirty="0">
                <a:latin typeface="TH SarabunPSK" pitchFamily="34" charset="-34"/>
                <a:cs typeface="TH SarabunPSK" pitchFamily="34" charset="-34"/>
              </a:rPr>
              <a:t>กับ การสร้างอะโครโซม (</a:t>
            </a:r>
            <a:r>
              <a:rPr lang="en-US" sz="1600" dirty="0">
                <a:latin typeface="TH SarabunPSK" pitchFamily="34" charset="-34"/>
                <a:cs typeface="TH SarabunPSK" pitchFamily="34" charset="-34"/>
              </a:rPr>
              <a:t>acrosome) </a:t>
            </a:r>
            <a:r>
              <a:rPr lang="th-TH" sz="1600" dirty="0">
                <a:latin typeface="TH SarabunPSK" pitchFamily="34" charset="-34"/>
                <a:cs typeface="TH SarabunPSK" pitchFamily="34" charset="-34"/>
              </a:rPr>
              <a:t>ซึ่งอยู่ที่ส่วนหัวของสเปิร์ม โดยทำหน้าที่เจาะไข่ เมื่อเกิดปฏิสนธิ ในอะโครโซมจะมีน้ำย่อย ช่วยสลายเยื่อหุ้มเซลล์ไข่</a:t>
            </a:r>
          </a:p>
          <a:p>
            <a:pPr marL="285750" indent="-285750" algn="just">
              <a:buFont typeface="Wingdings" pitchFamily="2" charset="2"/>
              <a:buChar char="Ø"/>
            </a:pPr>
            <a:r>
              <a:rPr lang="th-TH" sz="1600" dirty="0" smtClean="0">
                <a:latin typeface="TH SarabunPSK" pitchFamily="34" charset="-34"/>
                <a:cs typeface="TH SarabunPSK" pitchFamily="34" charset="-34"/>
              </a:rPr>
              <a:t>.</a:t>
            </a:r>
            <a:r>
              <a:rPr lang="th-TH" sz="1600" dirty="0">
                <a:latin typeface="TH SarabunPSK" pitchFamily="34" charset="-34"/>
                <a:cs typeface="TH SarabunPSK" pitchFamily="34" charset="-34"/>
              </a:rPr>
              <a:t>ทำหน้าที่ขับสารประกอบต่างๆ เช่น ลิปิด ฮอร์โมน เอนไซม์ที่ส่วนต่างๆ ของเซลล์ สร้างขึ้นออกทางเยื่อหุ้ม</a:t>
            </a:r>
            <a:r>
              <a:rPr lang="th-TH" sz="1600" dirty="0" smtClean="0">
                <a:latin typeface="TH SarabunPSK" pitchFamily="34" charset="-34"/>
                <a:cs typeface="TH SarabunPSK" pitchFamily="34" charset="-34"/>
              </a:rPr>
              <a:t>เซลล์ ในพืชทำ</a:t>
            </a:r>
            <a:r>
              <a:rPr lang="th-TH" sz="1600" dirty="0">
                <a:latin typeface="TH SarabunPSK" pitchFamily="34" charset="-34"/>
                <a:cs typeface="TH SarabunPSK" pitchFamily="34" charset="-34"/>
              </a:rPr>
              <a:t>หน้าที่เกี่ยวกับ การสร้างผนังเซลล์ ขึ้นมาใหม่ ในช่วงปลายของการแบ่งเซลล์ เมื่อจะสร้างเซลล์เพลท (</a:t>
            </a:r>
            <a:r>
              <a:rPr lang="en-US" sz="1600" dirty="0">
                <a:latin typeface="TH SarabunPSK" pitchFamily="34" charset="-34"/>
                <a:cs typeface="TH SarabunPSK" pitchFamily="34" charset="-34"/>
              </a:rPr>
              <a:t>cell plate) </a:t>
            </a:r>
            <a:r>
              <a:rPr lang="th-TH" sz="1600" dirty="0">
                <a:latin typeface="TH SarabunPSK" pitchFamily="34" charset="-34"/>
                <a:cs typeface="TH SarabunPSK" pitchFamily="34" charset="-34"/>
              </a:rPr>
              <a:t>กอลจิบอดีจะมารวมกัน และสร้างถุงเล็กๆ มากมาย</a:t>
            </a:r>
          </a:p>
          <a:p>
            <a:pPr algn="just"/>
            <a:r>
              <a:rPr lang="th-TH" sz="1600" dirty="0">
                <a:latin typeface="TH SarabunPSK" pitchFamily="34" charset="-34"/>
                <a:cs typeface="TH SarabunPSK" pitchFamily="34" charset="-34"/>
              </a:rPr>
              <a:t> </a:t>
            </a:r>
          </a:p>
          <a:p>
            <a:pPr algn="just"/>
            <a:endParaRPr lang="th-TH" sz="1600" dirty="0">
              <a:latin typeface="TH SarabunPSK" pitchFamily="34" charset="-34"/>
              <a:cs typeface="TH SarabunPSK" pitchFamily="34" charset="-34"/>
            </a:endParaRPr>
          </a:p>
          <a:p>
            <a:pPr algn="just"/>
            <a:endParaRPr lang="th-TH" sz="1600" dirty="0">
              <a:latin typeface="TH SarabunPSK" pitchFamily="34" charset="-34"/>
              <a:cs typeface="TH SarabunPSK" pitchFamily="34" charset="-34"/>
            </a:endParaRPr>
          </a:p>
        </p:txBody>
      </p:sp>
      <p:sp>
        <p:nvSpPr>
          <p:cNvPr id="12" name="Rectangle 11"/>
          <p:cNvSpPr/>
          <p:nvPr/>
        </p:nvSpPr>
        <p:spPr>
          <a:xfrm>
            <a:off x="192598" y="6381328"/>
            <a:ext cx="2725426" cy="338554"/>
          </a:xfrm>
          <a:prstGeom prst="rect">
            <a:avLst/>
          </a:prstGeom>
        </p:spPr>
        <p:txBody>
          <a:bodyPr wrap="none">
            <a:spAutoFit/>
          </a:bodyPr>
          <a:lstStyle/>
          <a:p>
            <a:r>
              <a:rPr lang="th-TH" sz="1600" dirty="0" smtClean="0">
                <a:latin typeface="TH SarabunPSK" pitchFamily="34" charset="-34"/>
                <a:cs typeface="TH SarabunPSK" pitchFamily="34" charset="-34"/>
              </a:rPr>
              <a:t>ที่มาของภาพ</a:t>
            </a:r>
            <a:r>
              <a:rPr lang="en-US" sz="1600" dirty="0" smtClean="0">
                <a:latin typeface="TH SarabunPSK" pitchFamily="34" charset="-34"/>
                <a:cs typeface="TH SarabunPSK" pitchFamily="34" charset="-34"/>
              </a:rPr>
              <a:t> : http://academic.pgcc.edu/</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446934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57</a:t>
            </a:fld>
            <a:endParaRPr lang="th-TH"/>
          </a:p>
        </p:txBody>
      </p:sp>
      <p:sp>
        <p:nvSpPr>
          <p:cNvPr id="4" name="Content Placeholder 3"/>
          <p:cNvSpPr>
            <a:spLocks noGrp="1"/>
          </p:cNvSpPr>
          <p:nvPr>
            <p:ph sz="quarter" idx="1"/>
          </p:nvPr>
        </p:nvSpPr>
        <p:spPr/>
        <p:txBody>
          <a:bodyPr>
            <a:normAutofit/>
          </a:bodyPr>
          <a:lstStyle/>
          <a:p>
            <a:endParaRPr lang="en-US" sz="2000" b="1" dirty="0" smtClean="0">
              <a:latin typeface="TH SarabunPSK" pitchFamily="34" charset="-34"/>
              <a:cs typeface="TH SarabunPSK" pitchFamily="34" charset="-34"/>
            </a:endParaRPr>
          </a:p>
          <a:p>
            <a:r>
              <a:rPr lang="en-US" sz="2000" b="1" dirty="0">
                <a:latin typeface="TH SarabunPSK" pitchFamily="34" charset="-34"/>
                <a:cs typeface="TH SarabunPSK" pitchFamily="34" charset="-34"/>
              </a:rPr>
              <a:t>A prokaryote </a:t>
            </a:r>
            <a:r>
              <a:rPr lang="en-US" sz="2000" dirty="0">
                <a:latin typeface="TH SarabunPSK" pitchFamily="34" charset="-34"/>
                <a:cs typeface="TH SarabunPSK" pitchFamily="34" charset="-34"/>
              </a:rPr>
              <a:t>is a simple, mostly single-celled (unicellular) organism that lacks a nucleus, or any other membrane-bound organelle. We will shortly come to see that this is significantly different in eukaryotes. Prokaryotic DNA is found in a central part of the cell: the nucleoid </a:t>
            </a:r>
            <a:endParaRPr lang="en-US" sz="2000" dirty="0" smtClean="0">
              <a:latin typeface="TH SarabunPSK" pitchFamily="34" charset="-34"/>
              <a:cs typeface="TH SarabunPSK" pitchFamily="34" charset="-34"/>
            </a:endParaRPr>
          </a:p>
          <a:p>
            <a:endParaRPr lang="en-US" sz="2000" b="1" dirty="0">
              <a:latin typeface="TH SarabunPSK" pitchFamily="34" charset="-34"/>
              <a:cs typeface="TH SarabunPSK" pitchFamily="34" charset="-34"/>
            </a:endParaRPr>
          </a:p>
          <a:p>
            <a:r>
              <a:rPr lang="en-US" sz="2000" b="1" dirty="0" smtClean="0">
                <a:latin typeface="TH SarabunPSK" pitchFamily="34" charset="-34"/>
                <a:cs typeface="TH SarabunPSK" pitchFamily="34" charset="-34"/>
              </a:rPr>
              <a:t>A </a:t>
            </a:r>
            <a:r>
              <a:rPr lang="en-US" sz="2000" b="1" i="1" dirty="0">
                <a:latin typeface="TH SarabunPSK" pitchFamily="34" charset="-34"/>
                <a:cs typeface="TH SarabunPSK" pitchFamily="34" charset="-34"/>
              </a:rPr>
              <a:t>eukaryotic cell</a:t>
            </a:r>
            <a:r>
              <a:rPr lang="en-US" sz="2000" b="1" dirty="0">
                <a:latin typeface="TH SarabunPSK" pitchFamily="34" charset="-34"/>
                <a:cs typeface="TH SarabunPSK" pitchFamily="34" charset="-34"/>
              </a:rPr>
              <a:t> </a:t>
            </a:r>
            <a:r>
              <a:rPr lang="en-US" sz="2000" dirty="0">
                <a:latin typeface="TH SarabunPSK" pitchFamily="34" charset="-34"/>
                <a:cs typeface="TH SarabunPSK" pitchFamily="34" charset="-34"/>
              </a:rPr>
              <a:t>is a cell that has a membrane-bound nucleus and several other compartments or sacs, called </a:t>
            </a:r>
            <a:r>
              <a:rPr lang="en-US" sz="2000" i="1" dirty="0">
                <a:latin typeface="TH SarabunPSK" pitchFamily="34" charset="-34"/>
                <a:cs typeface="TH SarabunPSK" pitchFamily="34" charset="-34"/>
              </a:rPr>
              <a:t>organelles</a:t>
            </a:r>
            <a:r>
              <a:rPr lang="en-US" sz="2000" dirty="0">
                <a:latin typeface="TH SarabunPSK" pitchFamily="34" charset="-34"/>
                <a:cs typeface="TH SarabunPSK" pitchFamily="34" charset="-34"/>
              </a:rPr>
              <a:t>, which have specialized functions; some organelles, but not all, are membrane bound. Because a eukaryotic cell’s nucleus is surrounded by a membrane, it is often said to have a “true nucleus.” The word “organelle” means “little organ,” and, as already mentioned, organelles have specialized cellular functions, just as the organs of </a:t>
            </a:r>
            <a:r>
              <a:rPr lang="en-US" sz="2000" dirty="0" smtClean="0">
                <a:latin typeface="TH SarabunPSK" pitchFamily="34" charset="-34"/>
                <a:cs typeface="TH SarabunPSK" pitchFamily="34" charset="-34"/>
              </a:rPr>
              <a:t>your </a:t>
            </a:r>
            <a:r>
              <a:rPr lang="en-US" sz="2000" dirty="0">
                <a:latin typeface="TH SarabunPSK" pitchFamily="34" charset="-34"/>
                <a:cs typeface="TH SarabunPSK" pitchFamily="34" charset="-34"/>
              </a:rPr>
              <a:t>body have specialized functions</a:t>
            </a:r>
            <a:r>
              <a:rPr lang="en-US" sz="2000" dirty="0" smtClean="0">
                <a:latin typeface="TH SarabunPSK" pitchFamily="34" charset="-34"/>
                <a:cs typeface="TH SarabunPSK" pitchFamily="34" charset="-34"/>
              </a:rPr>
              <a:t>.</a:t>
            </a:r>
          </a:p>
          <a:p>
            <a:endParaRPr lang="en-US" sz="2000" dirty="0">
              <a:latin typeface="TH SarabunPSK" pitchFamily="34" charset="-34"/>
              <a:cs typeface="TH SarabunPSK" pitchFamily="34" charset="-34"/>
            </a:endParaRPr>
          </a:p>
          <a:p>
            <a:endParaRPr lang="th-TH" sz="2000"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27216094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58</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8" name="Rectangle 7"/>
          <p:cNvSpPr/>
          <p:nvPr/>
        </p:nvSpPr>
        <p:spPr>
          <a:xfrm>
            <a:off x="395536" y="1574033"/>
            <a:ext cx="8352928" cy="3339376"/>
          </a:xfrm>
          <a:prstGeom prst="rect">
            <a:avLst/>
          </a:prstGeom>
        </p:spPr>
        <p:txBody>
          <a:bodyPr wrap="square">
            <a:spAutoFit/>
          </a:bodyPr>
          <a:lstStyle/>
          <a:p>
            <a:r>
              <a:rPr lang="th-TH" sz="2400" b="1" dirty="0">
                <a:latin typeface="TH SarabunPSK" pitchFamily="34" charset="-34"/>
                <a:cs typeface="TH SarabunPSK" pitchFamily="34" charset="-34"/>
              </a:rPr>
              <a:t>โปรคาริโอตหรือโพรแคริโอต </a:t>
            </a:r>
            <a:r>
              <a:rPr lang="th-TH" sz="2400" b="1" dirty="0" smtClean="0">
                <a:latin typeface="TH SarabunPSK" pitchFamily="34" charset="-34"/>
                <a:cs typeface="TH SarabunPSK" pitchFamily="34" charset="-34"/>
              </a:rPr>
              <a:t>(</a:t>
            </a:r>
            <a:r>
              <a:rPr lang="en-US" sz="2400" b="1" dirty="0" smtClean="0">
                <a:latin typeface="TH SarabunPSK" pitchFamily="34" charset="-34"/>
                <a:cs typeface="TH SarabunPSK" pitchFamily="34" charset="-34"/>
              </a:rPr>
              <a:t>prokaryote</a:t>
            </a:r>
            <a:r>
              <a:rPr lang="en-US" sz="2400" b="1" dirty="0">
                <a:latin typeface="TH SarabunPSK" pitchFamily="34" charset="-34"/>
                <a:cs typeface="TH SarabunPSK" pitchFamily="34" charset="-34"/>
              </a:rPr>
              <a:t>) </a:t>
            </a:r>
            <a:r>
              <a:rPr lang="th-TH" sz="1800" dirty="0">
                <a:latin typeface="TH SarabunPSK" pitchFamily="34" charset="-34"/>
                <a:cs typeface="TH SarabunPSK" pitchFamily="34" charset="-34"/>
              </a:rPr>
              <a:t>เป็นสิ่งมีชีวิตที่ประกอบด้วยออร์แกแนลที่ไม่มีเยื่อ</a:t>
            </a:r>
            <a:r>
              <a:rPr lang="th-TH" sz="1800" dirty="0" smtClean="0">
                <a:latin typeface="TH SarabunPSK" pitchFamily="34" charset="-34"/>
                <a:cs typeface="TH SarabunPSK" pitchFamily="34" charset="-34"/>
              </a:rPr>
              <a:t>หุ้ม  </a:t>
            </a:r>
            <a:r>
              <a:rPr lang="th-TH" sz="1800" dirty="0">
                <a:latin typeface="TH SarabunPSK" pitchFamily="34" charset="-34"/>
                <a:cs typeface="TH SarabunPSK" pitchFamily="34" charset="-34"/>
              </a:rPr>
              <a:t>ไม่มีนิวเคลียส สารพันธุกรรมกระจายอยู่ในไซโทพลาซึม </a:t>
            </a:r>
            <a:r>
              <a:rPr lang="th-TH" sz="1800" dirty="0" smtClean="0">
                <a:latin typeface="TH SarabunPSK" pitchFamily="34" charset="-34"/>
                <a:cs typeface="TH SarabunPSK" pitchFamily="34" charset="-34"/>
              </a:rPr>
              <a:t> </a:t>
            </a:r>
            <a:r>
              <a:rPr lang="th-TH" sz="1800" dirty="0">
                <a:latin typeface="TH SarabunPSK" pitchFamily="34" charset="-34"/>
                <a:cs typeface="TH SarabunPSK" pitchFamily="34" charset="-34"/>
              </a:rPr>
              <a:t>มักเป็นสิ่งมีชีวิตเซลล์เดียว  </a:t>
            </a:r>
            <a:r>
              <a:rPr lang="th-TH" sz="1800" dirty="0" smtClean="0">
                <a:latin typeface="TH SarabunPSK" pitchFamily="34" charset="-34"/>
                <a:cs typeface="TH SarabunPSK" pitchFamily="34" charset="-34"/>
              </a:rPr>
              <a:t>ตัวอย่าง</a:t>
            </a:r>
            <a:r>
              <a:rPr lang="th-TH" sz="1800" dirty="0">
                <a:latin typeface="TH SarabunPSK" pitchFamily="34" charset="-34"/>
                <a:cs typeface="TH SarabunPSK" pitchFamily="34" charset="-34"/>
              </a:rPr>
              <a:t>ของเซลล์กลุ่มนี้</a:t>
            </a:r>
            <a:r>
              <a:rPr lang="th-TH" sz="1800" dirty="0" smtClean="0">
                <a:latin typeface="TH SarabunPSK" pitchFamily="34" charset="-34"/>
                <a:cs typeface="TH SarabunPSK" pitchFamily="34" charset="-34"/>
              </a:rPr>
              <a:t>ได้แก่</a:t>
            </a:r>
          </a:p>
          <a:p>
            <a:endParaRPr lang="th-TH" sz="800" dirty="0">
              <a:latin typeface="TH SarabunPSK" pitchFamily="34" charset="-34"/>
              <a:cs typeface="TH SarabunPSK" pitchFamily="34" charset="-34"/>
            </a:endParaRPr>
          </a:p>
          <a:p>
            <a:pPr marL="285750" indent="-285750">
              <a:buFont typeface="Arial" pitchFamily="34" charset="0"/>
              <a:buChar char="•"/>
            </a:pPr>
            <a:r>
              <a:rPr lang="th-TH" sz="1800" b="1" dirty="0">
                <a:latin typeface="TH SarabunPSK" pitchFamily="34" charset="-34"/>
                <a:cs typeface="TH SarabunPSK" pitchFamily="34" charset="-34"/>
              </a:rPr>
              <a:t> </a:t>
            </a:r>
            <a:r>
              <a:rPr lang="th-TH" sz="1800" b="1" dirty="0" smtClean="0">
                <a:latin typeface="TH SarabunPSK" pitchFamily="34" charset="-34"/>
                <a:cs typeface="TH SarabunPSK" pitchFamily="34" charset="-34"/>
              </a:rPr>
              <a:t>แบคทีเรีย (</a:t>
            </a:r>
            <a:r>
              <a:rPr lang="en-US" sz="1800" b="1" dirty="0" smtClean="0">
                <a:latin typeface="TH SarabunPSK" pitchFamily="34" charset="-34"/>
                <a:cs typeface="TH SarabunPSK" pitchFamily="34" charset="-34"/>
              </a:rPr>
              <a:t>bacteria</a:t>
            </a:r>
            <a:r>
              <a:rPr lang="th-TH" sz="1800" b="1" dirty="0" smtClean="0">
                <a:latin typeface="TH SarabunPSK" pitchFamily="34" charset="-34"/>
                <a:cs typeface="TH SarabunPSK" pitchFamily="34" charset="-34"/>
              </a:rPr>
              <a:t>) </a:t>
            </a:r>
            <a:r>
              <a:rPr lang="th-TH" sz="1800" dirty="0">
                <a:latin typeface="TH SarabunPSK" pitchFamily="34" charset="-34"/>
                <a:cs typeface="TH SarabunPSK" pitchFamily="34" charset="-34"/>
              </a:rPr>
              <a:t>ประกอบด้วยเยื่อหุ้มเซลล์ และไซโทพลาสซึม โดยในไซโทพลาสซึมจะมีไรโบโซม (</a:t>
            </a:r>
            <a:r>
              <a:rPr lang="en-US" sz="1800" dirty="0">
                <a:latin typeface="TH SarabunPSK" pitchFamily="34" charset="-34"/>
                <a:cs typeface="TH SarabunPSK" pitchFamily="34" charset="-34"/>
              </a:rPr>
              <a:t>ribosome) </a:t>
            </a:r>
            <a:r>
              <a:rPr lang="th-TH" sz="1800" dirty="0">
                <a:latin typeface="TH SarabunPSK" pitchFamily="34" charset="-34"/>
                <a:cs typeface="TH SarabunPSK" pitchFamily="34" charset="-34"/>
              </a:rPr>
              <a:t>ไม่มีนิวเคลียส ส่วน </a:t>
            </a:r>
            <a:r>
              <a:rPr lang="en-US" sz="1800" dirty="0">
                <a:latin typeface="TH SarabunPSK" pitchFamily="34" charset="-34"/>
                <a:cs typeface="TH SarabunPSK" pitchFamily="34" charset="-34"/>
              </a:rPr>
              <a:t>DNA </a:t>
            </a:r>
            <a:r>
              <a:rPr lang="th-TH" sz="1800" dirty="0">
                <a:latin typeface="TH SarabunPSK" pitchFamily="34" charset="-34"/>
                <a:cs typeface="TH SarabunPSK" pitchFamily="34" charset="-34"/>
              </a:rPr>
              <a:t>จะเป็นรูปวงแหวนพันอยู่กับโปรตีน อยู่ในไซโทพลาสซึมเรียกว่านิวคลีออยด์ (</a:t>
            </a:r>
            <a:r>
              <a:rPr lang="en-US" sz="1800" dirty="0" err="1">
                <a:latin typeface="TH SarabunPSK" pitchFamily="34" charset="-34"/>
                <a:cs typeface="TH SarabunPSK" pitchFamily="34" charset="-34"/>
              </a:rPr>
              <a:t>neucleoid</a:t>
            </a:r>
            <a:r>
              <a:rPr lang="en-US" sz="1800" dirty="0">
                <a:latin typeface="TH SarabunPSK" pitchFamily="34" charset="-34"/>
                <a:cs typeface="TH SarabunPSK" pitchFamily="34" charset="-34"/>
              </a:rPr>
              <a:t>) </a:t>
            </a:r>
            <a:r>
              <a:rPr lang="th-TH" sz="1800" dirty="0">
                <a:latin typeface="TH SarabunPSK" pitchFamily="34" charset="-34"/>
                <a:cs typeface="TH SarabunPSK" pitchFamily="34" charset="-34"/>
              </a:rPr>
              <a:t>ด้านนอกของเยื่อหุ้มเซลล์ จะมีผนังเซลล์ประกอบด้วยเปบทิโดไกลแคน แบคทีเรียแกรมลบจะมีเยื่อหุ้มด้านนอกผนังเซลล์ (</a:t>
            </a:r>
            <a:r>
              <a:rPr lang="en-US" sz="1800" dirty="0">
                <a:latin typeface="TH SarabunPSK" pitchFamily="34" charset="-34"/>
                <a:cs typeface="TH SarabunPSK" pitchFamily="34" charset="-34"/>
              </a:rPr>
              <a:t>outer membrane) </a:t>
            </a:r>
            <a:r>
              <a:rPr lang="th-TH" sz="1800" dirty="0">
                <a:latin typeface="TH SarabunPSK" pitchFamily="34" charset="-34"/>
                <a:cs typeface="TH SarabunPSK" pitchFamily="34" charset="-34"/>
              </a:rPr>
              <a:t>อีกชั้น แต่แบคทีเรียแกรมบวกไม่มี ทำให้ย้อมติดสีแกรม</a:t>
            </a:r>
            <a:r>
              <a:rPr lang="th-TH" sz="1800" dirty="0" smtClean="0">
                <a:latin typeface="TH SarabunPSK" pitchFamily="34" charset="-34"/>
                <a:cs typeface="TH SarabunPSK" pitchFamily="34" charset="-34"/>
              </a:rPr>
              <a:t>ต่างกัน</a:t>
            </a:r>
          </a:p>
          <a:p>
            <a:endParaRPr lang="th-TH" sz="700" dirty="0">
              <a:latin typeface="TH SarabunPSK" pitchFamily="34" charset="-34"/>
              <a:cs typeface="TH SarabunPSK" pitchFamily="34" charset="-34"/>
            </a:endParaRPr>
          </a:p>
          <a:p>
            <a:pPr marL="285750" indent="-285750">
              <a:buFont typeface="Arial" pitchFamily="34" charset="0"/>
              <a:buChar char="•"/>
            </a:pPr>
            <a:r>
              <a:rPr lang="th-TH" sz="1800" dirty="0">
                <a:latin typeface="TH SarabunPSK" pitchFamily="34" charset="-34"/>
                <a:cs typeface="TH SarabunPSK" pitchFamily="34" charset="-34"/>
              </a:rPr>
              <a:t> </a:t>
            </a:r>
            <a:r>
              <a:rPr lang="th-TH" sz="1800" b="1" dirty="0">
                <a:latin typeface="TH SarabunPSK" pitchFamily="34" charset="-34"/>
                <a:cs typeface="TH SarabunPSK" pitchFamily="34" charset="-34"/>
              </a:rPr>
              <a:t>อาร์</a:t>
            </a:r>
            <a:r>
              <a:rPr lang="th-TH" sz="1800" b="1" dirty="0" smtClean="0">
                <a:latin typeface="TH SarabunPSK" pitchFamily="34" charset="-34"/>
                <a:cs typeface="TH SarabunPSK" pitchFamily="34" charset="-34"/>
              </a:rPr>
              <a:t>เคีย (</a:t>
            </a:r>
            <a:r>
              <a:rPr lang="en-US" sz="1800" b="1" dirty="0" err="1" smtClean="0">
                <a:latin typeface="TH SarabunPSK" pitchFamily="34" charset="-34"/>
                <a:cs typeface="TH SarabunPSK" pitchFamily="34" charset="-34"/>
              </a:rPr>
              <a:t>archaea</a:t>
            </a:r>
            <a:r>
              <a:rPr lang="th-TH" sz="1800" b="1" dirty="0" smtClean="0">
                <a:latin typeface="TH SarabunPSK" pitchFamily="34" charset="-34"/>
                <a:cs typeface="TH SarabunPSK" pitchFamily="34" charset="-34"/>
              </a:rPr>
              <a:t>) </a:t>
            </a:r>
            <a:r>
              <a:rPr lang="th-TH" sz="1800" dirty="0">
                <a:latin typeface="TH SarabunPSK" pitchFamily="34" charset="-34"/>
                <a:cs typeface="TH SarabunPSK" pitchFamily="34" charset="-34"/>
              </a:rPr>
              <a:t>เป็นแบคทีเรียที่พบในสภาพแวดล้อมที่ผิดธรรมชาติเช่น </a:t>
            </a:r>
            <a:r>
              <a:rPr lang="th-TH" sz="1800" dirty="0" smtClean="0">
                <a:latin typeface="TH SarabunPSK" pitchFamily="34" charset="-34"/>
                <a:cs typeface="TH SarabunPSK" pitchFamily="34" charset="-34"/>
              </a:rPr>
              <a:t>อาร์</a:t>
            </a:r>
            <a:r>
              <a:rPr lang="th-TH" sz="1800" dirty="0">
                <a:latin typeface="TH SarabunPSK" pitchFamily="34" charset="-34"/>
                <a:cs typeface="TH SarabunPSK" pitchFamily="34" charset="-34"/>
              </a:rPr>
              <a:t>เคียที่อยู่ในสภาพเค็มจัด (</a:t>
            </a:r>
            <a:r>
              <a:rPr lang="en-US" sz="1800" dirty="0">
                <a:latin typeface="TH SarabunPSK" pitchFamily="34" charset="-34"/>
                <a:cs typeface="TH SarabunPSK" pitchFamily="34" charset="-34"/>
              </a:rPr>
              <a:t>extreme halophiles)</a:t>
            </a:r>
            <a:r>
              <a:rPr lang="th-TH" sz="1800" dirty="0" smtClean="0">
                <a:latin typeface="TH SarabunPSK" pitchFamily="34" charset="-34"/>
                <a:cs typeface="TH SarabunPSK" pitchFamily="34" charset="-34"/>
              </a:rPr>
              <a:t> </a:t>
            </a:r>
            <a:r>
              <a:rPr lang="th-TH" sz="1800" dirty="0">
                <a:latin typeface="TH SarabunPSK" pitchFamily="34" charset="-34"/>
                <a:cs typeface="TH SarabunPSK" pitchFamily="34" charset="-34"/>
              </a:rPr>
              <a:t>เป็นกรด</a:t>
            </a:r>
            <a:r>
              <a:rPr lang="th-TH" sz="1800" dirty="0" smtClean="0">
                <a:latin typeface="TH SarabunPSK" pitchFamily="34" charset="-34"/>
                <a:cs typeface="TH SarabunPSK" pitchFamily="34" charset="-34"/>
              </a:rPr>
              <a:t>จัด (</a:t>
            </a:r>
            <a:r>
              <a:rPr lang="en-US" sz="1800" dirty="0" err="1">
                <a:latin typeface="TH SarabunPSK" pitchFamily="34" charset="-34"/>
                <a:cs typeface="TH SarabunPSK" pitchFamily="34" charset="-34"/>
              </a:rPr>
              <a:t>Acidophile</a:t>
            </a:r>
            <a:r>
              <a:rPr lang="th-TH" sz="1800" dirty="0" smtClean="0">
                <a:latin typeface="TH SarabunPSK" pitchFamily="34" charset="-34"/>
                <a:cs typeface="TH SarabunPSK" pitchFamily="34" charset="-34"/>
              </a:rPr>
              <a:t>) </a:t>
            </a:r>
            <a:r>
              <a:rPr lang="th-TH" sz="1800" dirty="0">
                <a:latin typeface="TH SarabunPSK" pitchFamily="34" charset="-34"/>
                <a:cs typeface="TH SarabunPSK" pitchFamily="34" charset="-34"/>
              </a:rPr>
              <a:t>อุณหภูมิ</a:t>
            </a:r>
            <a:r>
              <a:rPr lang="th-TH" sz="1800" dirty="0" smtClean="0">
                <a:latin typeface="TH SarabunPSK" pitchFamily="34" charset="-34"/>
                <a:cs typeface="TH SarabunPSK" pitchFamily="34" charset="-34"/>
              </a:rPr>
              <a:t>สูง</a:t>
            </a:r>
            <a:r>
              <a:rPr lang="en-US" sz="1800" dirty="0" smtClean="0">
                <a:latin typeface="TH SarabunPSK" pitchFamily="34" charset="-34"/>
                <a:cs typeface="TH SarabunPSK" pitchFamily="34" charset="-34"/>
              </a:rPr>
              <a:t> (</a:t>
            </a:r>
            <a:r>
              <a:rPr lang="en-US" sz="1800" dirty="0" err="1">
                <a:latin typeface="TH SarabunPSK" pitchFamily="34" charset="-34"/>
                <a:cs typeface="TH SarabunPSK" pitchFamily="34" charset="-34"/>
              </a:rPr>
              <a:t>exthreme</a:t>
            </a:r>
            <a:r>
              <a:rPr lang="en-US" sz="1800" dirty="0">
                <a:latin typeface="TH SarabunPSK" pitchFamily="34" charset="-34"/>
                <a:cs typeface="TH SarabunPSK" pitchFamily="34" charset="-34"/>
              </a:rPr>
              <a:t> </a:t>
            </a:r>
            <a:r>
              <a:rPr lang="en-US" sz="1800" dirty="0" err="1">
                <a:latin typeface="TH SarabunPSK" pitchFamily="34" charset="-34"/>
                <a:cs typeface="TH SarabunPSK" pitchFamily="34" charset="-34"/>
              </a:rPr>
              <a:t>thermophilies</a:t>
            </a:r>
            <a:r>
              <a:rPr lang="en-US" sz="1800" dirty="0">
                <a:latin typeface="TH SarabunPSK" pitchFamily="34" charset="-34"/>
                <a:cs typeface="TH SarabunPSK" pitchFamily="34" charset="-34"/>
              </a:rPr>
              <a:t>) </a:t>
            </a:r>
            <a:r>
              <a:rPr lang="th-TH" sz="1800" dirty="0" smtClean="0">
                <a:latin typeface="TH SarabunPSK" pitchFamily="34" charset="-34"/>
                <a:cs typeface="TH SarabunPSK" pitchFamily="34" charset="-34"/>
              </a:rPr>
              <a:t> </a:t>
            </a:r>
            <a:r>
              <a:rPr lang="th-TH" sz="1800" dirty="0">
                <a:latin typeface="TH SarabunPSK" pitchFamily="34" charset="-34"/>
                <a:cs typeface="TH SarabunPSK" pitchFamily="34" charset="-34"/>
              </a:rPr>
              <a:t>องค์ประกอบของเยื่อหุ้มเซลล์และผนังเซลล์ต่างจากแบคทีเรีย</a:t>
            </a:r>
            <a:r>
              <a:rPr lang="th-TH" sz="1800" dirty="0" smtClean="0">
                <a:latin typeface="TH SarabunPSK" pitchFamily="34" charset="-34"/>
                <a:cs typeface="TH SarabunPSK" pitchFamily="34" charset="-34"/>
              </a:rPr>
              <a:t>ทั่วไป</a:t>
            </a:r>
          </a:p>
          <a:p>
            <a:endParaRPr lang="th-TH" sz="900" dirty="0">
              <a:latin typeface="TH SarabunPSK" pitchFamily="34" charset="-34"/>
              <a:cs typeface="TH SarabunPSK" pitchFamily="34" charset="-34"/>
            </a:endParaRPr>
          </a:p>
          <a:p>
            <a:pPr marL="285750" indent="-285750">
              <a:buFont typeface="Arial" pitchFamily="34" charset="0"/>
              <a:buChar char="•"/>
            </a:pPr>
            <a:r>
              <a:rPr lang="th-TH" sz="1800" b="1" dirty="0" smtClean="0">
                <a:latin typeface="TH SarabunPSK" pitchFamily="34" charset="-34"/>
                <a:cs typeface="TH SarabunPSK" pitchFamily="34" charset="-34"/>
              </a:rPr>
              <a:t>สาหร่าย</a:t>
            </a:r>
            <a:r>
              <a:rPr lang="th-TH" sz="1800" b="1" dirty="0">
                <a:latin typeface="TH SarabunPSK" pitchFamily="34" charset="-34"/>
                <a:cs typeface="TH SarabunPSK" pitchFamily="34" charset="-34"/>
              </a:rPr>
              <a:t>สีเขียวแกมน้ำ</a:t>
            </a:r>
            <a:r>
              <a:rPr lang="th-TH" sz="1800" b="1" dirty="0" smtClean="0">
                <a:latin typeface="TH SarabunPSK" pitchFamily="34" charset="-34"/>
                <a:cs typeface="TH SarabunPSK" pitchFamily="34" charset="-34"/>
              </a:rPr>
              <a:t>เงิน </a:t>
            </a:r>
            <a:r>
              <a:rPr lang="en-US" sz="1800" b="1" dirty="0" smtClean="0">
                <a:latin typeface="TH SarabunPSK" pitchFamily="34" charset="-34"/>
                <a:cs typeface="TH SarabunPSK" pitchFamily="34" charset="-34"/>
              </a:rPr>
              <a:t>(blue-green </a:t>
            </a:r>
            <a:r>
              <a:rPr lang="en-US" sz="1800" b="1" dirty="0">
                <a:latin typeface="TH SarabunPSK" pitchFamily="34" charset="-34"/>
                <a:cs typeface="TH SarabunPSK" pitchFamily="34" charset="-34"/>
              </a:rPr>
              <a:t>algae </a:t>
            </a:r>
            <a:r>
              <a:rPr lang="th-TH" sz="1800" b="1" dirty="0">
                <a:latin typeface="TH SarabunPSK" pitchFamily="34" charset="-34"/>
                <a:cs typeface="TH SarabunPSK" pitchFamily="34" charset="-34"/>
              </a:rPr>
              <a:t>หรือ </a:t>
            </a:r>
            <a:r>
              <a:rPr lang="en-US" sz="1800" b="1" dirty="0" smtClean="0">
                <a:latin typeface="TH SarabunPSK" pitchFamily="34" charset="-34"/>
                <a:cs typeface="TH SarabunPSK" pitchFamily="34" charset="-34"/>
              </a:rPr>
              <a:t>cyanobacteria</a:t>
            </a:r>
            <a:r>
              <a:rPr lang="th-TH" sz="1800" b="1" dirty="0" smtClean="0">
                <a:latin typeface="TH SarabunPSK" pitchFamily="34" charset="-34"/>
                <a:cs typeface="TH SarabunPSK" pitchFamily="34" charset="-34"/>
              </a:rPr>
              <a:t>) </a:t>
            </a:r>
            <a:r>
              <a:rPr lang="th-TH" sz="1800" dirty="0">
                <a:latin typeface="TH SarabunPSK" pitchFamily="34" charset="-34"/>
                <a:cs typeface="TH SarabunPSK" pitchFamily="34" charset="-34"/>
              </a:rPr>
              <a:t>เป็นโปรคาริโอตที่สังเคราะห์แสง</a:t>
            </a:r>
            <a:r>
              <a:rPr lang="th-TH" sz="1800" dirty="0" smtClean="0">
                <a:latin typeface="TH SarabunPSK" pitchFamily="34" charset="-34"/>
                <a:cs typeface="TH SarabunPSK" pitchFamily="34" charset="-34"/>
              </a:rPr>
              <a:t>ได้ </a:t>
            </a:r>
            <a:endParaRPr lang="th-TH" sz="1800" dirty="0">
              <a:latin typeface="TH SarabunPSK" pitchFamily="34" charset="-34"/>
              <a:cs typeface="TH SarabunPSK" pitchFamily="34" charset="-34"/>
            </a:endParaRPr>
          </a:p>
        </p:txBody>
      </p:sp>
      <p:pic>
        <p:nvPicPr>
          <p:cNvPr id="3074" name="Picture 2" descr="e.coli image from http://www.foodpoisonblog.co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40" b="6016"/>
          <a:stretch/>
        </p:blipFill>
        <p:spPr bwMode="auto">
          <a:xfrm>
            <a:off x="395536" y="4907932"/>
            <a:ext cx="1333873" cy="13338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5536" y="6381328"/>
            <a:ext cx="1229824" cy="276999"/>
          </a:xfrm>
          <a:prstGeom prst="rect">
            <a:avLst/>
          </a:prstGeom>
        </p:spPr>
        <p:txBody>
          <a:bodyPr wrap="none">
            <a:spAutoFit/>
          </a:bodyPr>
          <a:lstStyle/>
          <a:p>
            <a:r>
              <a:rPr lang="en-US" sz="1200" dirty="0">
                <a:latin typeface="TH SarabunPSK" pitchFamily="34" charset="-34"/>
                <a:cs typeface="TH SarabunPSK" pitchFamily="34" charset="-34"/>
              </a:rPr>
              <a:t>http://asymptotia.com</a:t>
            </a:r>
            <a:endParaRPr lang="th-TH" sz="1200" dirty="0">
              <a:latin typeface="TH SarabunPSK" pitchFamily="34" charset="-34"/>
              <a:cs typeface="TH SarabunPSK" pitchFamily="34" charset="-34"/>
            </a:endParaRPr>
          </a:p>
        </p:txBody>
      </p:sp>
      <p:sp>
        <p:nvSpPr>
          <p:cNvPr id="10" name="Rectangle 9"/>
          <p:cNvSpPr/>
          <p:nvPr/>
        </p:nvSpPr>
        <p:spPr>
          <a:xfrm>
            <a:off x="373020" y="6111386"/>
            <a:ext cx="1378904" cy="369332"/>
          </a:xfrm>
          <a:prstGeom prst="rect">
            <a:avLst/>
          </a:prstGeom>
        </p:spPr>
        <p:txBody>
          <a:bodyPr wrap="none">
            <a:spAutoFit/>
          </a:bodyPr>
          <a:lstStyle/>
          <a:p>
            <a:r>
              <a:rPr lang="en-US" sz="1800" b="1" i="1" dirty="0">
                <a:latin typeface="TH SarabunPSK" pitchFamily="34" charset="-34"/>
                <a:cs typeface="TH SarabunPSK" pitchFamily="34" charset="-34"/>
              </a:rPr>
              <a:t>Escherichia coli </a:t>
            </a:r>
            <a:endParaRPr lang="th-TH" sz="1800" b="1" i="1" dirty="0">
              <a:latin typeface="TH SarabunPSK" pitchFamily="34" charset="-34"/>
              <a:cs typeface="TH SarabunPSK" pitchFamily="34" charset="-34"/>
            </a:endParaRPr>
          </a:p>
        </p:txBody>
      </p:sp>
      <p:pic>
        <p:nvPicPr>
          <p:cNvPr id="3076" name="Picture 4" descr="http://upload.wikimedia.org/wikipedia/commons/thumb/f/f5/Grand_prismatic_spring.jpg/300px-Grand_prismatic_sprin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4894343"/>
            <a:ext cx="2099996" cy="13439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845977" y="5188056"/>
            <a:ext cx="3830479" cy="923330"/>
          </a:xfrm>
          <a:prstGeom prst="rect">
            <a:avLst/>
          </a:prstGeom>
        </p:spPr>
        <p:txBody>
          <a:bodyPr wrap="square">
            <a:spAutoFit/>
          </a:bodyPr>
          <a:lstStyle/>
          <a:p>
            <a:r>
              <a:rPr lang="en-US" sz="1800" dirty="0">
                <a:latin typeface="TH SarabunPSK" pitchFamily="34" charset="-34"/>
                <a:cs typeface="TH SarabunPSK" pitchFamily="34" charset="-34"/>
              </a:rPr>
              <a:t>Thermophiles, a type of extremophile, produce some of the bright colors of Grand Prismatic Spring, Yellowstone National Park</a:t>
            </a:r>
            <a:endParaRPr lang="th-TH" sz="1800" dirty="0">
              <a:latin typeface="TH SarabunPSK" pitchFamily="34" charset="-34"/>
              <a:cs typeface="TH SarabunPSK" pitchFamily="34" charset="-34"/>
            </a:endParaRPr>
          </a:p>
        </p:txBody>
      </p:sp>
      <p:sp>
        <p:nvSpPr>
          <p:cNvPr id="13" name="Rectangle 12"/>
          <p:cNvSpPr/>
          <p:nvPr/>
        </p:nvSpPr>
        <p:spPr>
          <a:xfrm>
            <a:off x="2629203" y="6162068"/>
            <a:ext cx="4572000" cy="338554"/>
          </a:xfrm>
          <a:prstGeom prst="rect">
            <a:avLst/>
          </a:prstGeom>
        </p:spPr>
        <p:txBody>
          <a:bodyPr>
            <a:spAutoFit/>
          </a:bodyPr>
          <a:lstStyle/>
          <a:p>
            <a:r>
              <a:rPr lang="en-US" sz="1600" dirty="0">
                <a:latin typeface="TH SarabunPSK" pitchFamily="34" charset="-34"/>
                <a:cs typeface="TH SarabunPSK" pitchFamily="34" charset="-34"/>
              </a:rPr>
              <a:t>From Wikipedia, the free encyclopedia</a:t>
            </a:r>
          </a:p>
        </p:txBody>
      </p:sp>
    </p:spTree>
    <p:extLst>
      <p:ext uri="{BB962C8B-B14F-4D97-AF65-F5344CB8AC3E}">
        <p14:creationId xmlns:p14="http://schemas.microsoft.com/office/powerpoint/2010/main" val="17800166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59</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2052" name="Picture 4" descr="In this illustration, the prokaryotic cell has an oval shape. The circular chromosome is concentrated in a region called the nucleoid. The fluid inside the cell is called the cytoplasm. Ribosomes, depicted as small circles, float in the cytoplasm. The cytoplasm is encased by a plasma membrane, which in turn is encased by a cell wall. A capsule surrounds the cell wall. The bacterium depicted has a flagellum protruding from one narrow end. Pili are small protrusions that project from the capsule in all directio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1844824"/>
            <a:ext cx="5473011" cy="38311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0555" y="2708920"/>
            <a:ext cx="2951925" cy="2554545"/>
          </a:xfrm>
          <a:prstGeom prst="rect">
            <a:avLst/>
          </a:prstGeom>
        </p:spPr>
        <p:txBody>
          <a:bodyPr wrap="square">
            <a:spAutoFit/>
          </a:bodyPr>
          <a:lstStyle/>
          <a:p>
            <a:pPr algn="thaiDist"/>
            <a:r>
              <a:rPr lang="en-US" sz="2000" dirty="0">
                <a:latin typeface="TH SarabunPSK" pitchFamily="34" charset="-34"/>
                <a:cs typeface="TH SarabunPSK" pitchFamily="34" charset="-34"/>
              </a:rPr>
              <a:t>This figure shows the generalized structure of a prokaryotic cell. All prokaryotes have chromosomal DNA localized in a nucleoid, ribosomes, a cell membrane, and a cell wall. The other structures shown are present in some, but not all, bacteria</a:t>
            </a:r>
            <a:endParaRPr lang="th-TH" sz="2000" dirty="0">
              <a:latin typeface="TH SarabunPSK" pitchFamily="34" charset="-34"/>
              <a:cs typeface="TH SarabunPSK" pitchFamily="34" charset="-34"/>
            </a:endParaRPr>
          </a:p>
        </p:txBody>
      </p:sp>
      <p:sp>
        <p:nvSpPr>
          <p:cNvPr id="5" name="Rectangle 4"/>
          <p:cNvSpPr/>
          <p:nvPr/>
        </p:nvSpPr>
        <p:spPr>
          <a:xfrm>
            <a:off x="6012458" y="1583214"/>
            <a:ext cx="2637260" cy="646331"/>
          </a:xfrm>
          <a:prstGeom prst="rect">
            <a:avLst/>
          </a:prstGeom>
        </p:spPr>
        <p:txBody>
          <a:bodyPr wrap="none">
            <a:spAutoFit/>
          </a:bodyPr>
          <a:lstStyle/>
          <a:p>
            <a:r>
              <a:rPr lang="en-US" sz="3600" b="1" dirty="0">
                <a:latin typeface="TH SarabunPSK" pitchFamily="34" charset="-34"/>
                <a:cs typeface="TH SarabunPSK" pitchFamily="34" charset="-34"/>
              </a:rPr>
              <a:t>Prokaryotic Cells</a:t>
            </a:r>
            <a:endParaRPr lang="th-TH" sz="3600" b="1" dirty="0">
              <a:latin typeface="TH SarabunPSK" pitchFamily="34" charset="-34"/>
              <a:cs typeface="TH SarabunPSK" pitchFamily="34" charset="-34"/>
            </a:endParaRPr>
          </a:p>
        </p:txBody>
      </p:sp>
      <p:sp>
        <p:nvSpPr>
          <p:cNvPr id="9" name="Rectangle 8"/>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2721609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716" y="956624"/>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40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บทที่ </a:t>
            </a:r>
            <a:r>
              <a:rPr lang="en-US" sz="40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1</a:t>
            </a:r>
            <a:r>
              <a:rPr lang="th-TH" sz="40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r>
              <a:rPr lang="en-US" sz="4000" b="1" dirty="0" smtClean="0">
                <a:solidFill>
                  <a:schemeClr val="accent6">
                    <a:lumMod val="50000"/>
                  </a:schemeClr>
                </a:solidFill>
                <a:latin typeface="TH SarabunPSK" pitchFamily="34" charset="-34"/>
                <a:cs typeface="TH SarabunPSK" pitchFamily="34" charset="-34"/>
              </a:rPr>
              <a:t>: </a:t>
            </a:r>
            <a:r>
              <a:rPr lang="th-TH" sz="4000" b="1" dirty="0" smtClean="0">
                <a:solidFill>
                  <a:schemeClr val="accent6">
                    <a:lumMod val="50000"/>
                  </a:schemeClr>
                </a:solidFill>
                <a:latin typeface="TH SarabunPSK" pitchFamily="34" charset="-34"/>
                <a:cs typeface="TH SarabunPSK" pitchFamily="34" charset="-34"/>
              </a:rPr>
              <a:t>บทนำ</a:t>
            </a:r>
            <a:endParaRPr lang="th-TH" sz="4000" b="1" dirty="0">
              <a:solidFill>
                <a:schemeClr val="accent6">
                  <a:lumMod val="50000"/>
                </a:schemeClr>
              </a:solidFill>
              <a:latin typeface="TH SarabunPSK" pitchFamily="34" charset="-34"/>
              <a:cs typeface="TH SarabunPSK" pitchFamily="34" charset="-34"/>
            </a:endParaRPr>
          </a:p>
        </p:txBody>
      </p:sp>
      <p:sp>
        <p:nvSpPr>
          <p:cNvPr id="3" name="Content Placeholder 2"/>
          <p:cNvSpPr>
            <a:spLocks noGrp="1"/>
          </p:cNvSpPr>
          <p:nvPr>
            <p:ph sz="quarter" idx="1"/>
          </p:nvPr>
        </p:nvSpPr>
        <p:spPr>
          <a:xfrm>
            <a:off x="3923928" y="2060848"/>
            <a:ext cx="4536504" cy="4572000"/>
          </a:xfrm>
        </p:spPr>
        <p:txBody>
          <a:bodyPr>
            <a:normAutofit fontScale="47500" lnSpcReduction="20000"/>
          </a:bodyPr>
          <a:lstStyle/>
          <a:p>
            <a:pPr marL="0" indent="0" algn="thaiDist">
              <a:buNone/>
            </a:pPr>
            <a:r>
              <a:rPr lang="en-US" sz="5800" b="1" dirty="0" smtClean="0">
                <a:latin typeface="TH SarabunPSK" pitchFamily="34" charset="-34"/>
                <a:cs typeface="TH SarabunPSK" pitchFamily="34" charset="-34"/>
              </a:rPr>
              <a:t>Biochemistry</a:t>
            </a:r>
            <a:r>
              <a:rPr lang="en-US" sz="5800" dirty="0" smtClean="0">
                <a:latin typeface="TH SarabunPSK" pitchFamily="34" charset="-34"/>
                <a:cs typeface="TH SarabunPSK" pitchFamily="34" charset="-34"/>
              </a:rPr>
              <a:t>, sometimes </a:t>
            </a:r>
            <a:r>
              <a:rPr lang="en-US" sz="5800" dirty="0">
                <a:latin typeface="TH SarabunPSK" pitchFamily="34" charset="-34"/>
                <a:cs typeface="TH SarabunPSK" pitchFamily="34" charset="-34"/>
              </a:rPr>
              <a:t>called biological chemistry, is the study of chemical processes in living organisms, including, but not limited to, living matter. The laws of biochemistry govern all living organisms and living processes. By controlling information flow through biochemical signaling and the flow of chemical energy through metabolism, biochemical processes give rise to the complexity of life.</a:t>
            </a:r>
            <a:endParaRPr lang="th-TH" sz="5800" dirty="0">
              <a:latin typeface="TH SarabunPSK" pitchFamily="34" charset="-34"/>
              <a:cs typeface="TH SarabunPSK" pitchFamily="34" charset="-34"/>
            </a:endParaRPr>
          </a:p>
        </p:txBody>
      </p:sp>
      <p:pic>
        <p:nvPicPr>
          <p:cNvPr id="2050" name="Picture 2" descr="http://2.bp.blogspot.com/-rkLEiw_PyP0/Tpw7K8zIwpI/AAAAAAAALj0/JsSvJCNG6Cw/s400/Moran%2Bet%2Bal.%2Bcove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32688"/>
            <a:ext cx="3484088" cy="456929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2865FEE-8CC4-48B3-8997-EB4168360413}" type="slidenum">
              <a:rPr lang="th-TH" smtClean="0"/>
              <a:t>6</a:t>
            </a:fld>
            <a:endParaRPr lang="th-TH"/>
          </a:p>
        </p:txBody>
      </p:sp>
      <p:sp>
        <p:nvSpPr>
          <p:cNvPr id="8"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84694"/>
            <a:ext cx="2271663" cy="105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381" b="2145"/>
          <a:stretch/>
        </p:blipFill>
        <p:spPr bwMode="auto">
          <a:xfrm rot="10800000">
            <a:off x="2046458" y="184692"/>
            <a:ext cx="740986" cy="103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23928" y="5914986"/>
            <a:ext cx="4572000" cy="400110"/>
          </a:xfrm>
          <a:prstGeom prst="rect">
            <a:avLst/>
          </a:prstGeom>
        </p:spPr>
        <p:txBody>
          <a:bodyPr>
            <a:spAutoFit/>
          </a:bodyPr>
          <a:lstStyle/>
          <a:p>
            <a:r>
              <a:rPr lang="en-US" sz="2000" b="1" i="1" dirty="0">
                <a:latin typeface="TH SarabunPSK" pitchFamily="34" charset="-34"/>
                <a:cs typeface="TH SarabunPSK" pitchFamily="34" charset="-34"/>
              </a:rPr>
              <a:t>From Wikipedia, the free encyclopedia</a:t>
            </a:r>
            <a:endParaRPr lang="th-TH" sz="2000" b="1" i="1" dirty="0">
              <a:latin typeface="TH SarabunPSK" pitchFamily="34" charset="-34"/>
              <a:cs typeface="TH SarabunPSK" pitchFamily="34" charset="-34"/>
            </a:endParaRPr>
          </a:p>
        </p:txBody>
      </p:sp>
      <p:sp>
        <p:nvSpPr>
          <p:cNvPr id="5" name="Rectangle 4"/>
          <p:cNvSpPr/>
          <p:nvPr/>
        </p:nvSpPr>
        <p:spPr>
          <a:xfrm>
            <a:off x="251520" y="6101528"/>
            <a:ext cx="4572000" cy="553998"/>
          </a:xfrm>
          <a:prstGeom prst="rect">
            <a:avLst/>
          </a:prstGeom>
        </p:spPr>
        <p:txBody>
          <a:bodyPr>
            <a:spAutoFit/>
          </a:bodyPr>
          <a:lstStyle/>
          <a:p>
            <a:r>
              <a:rPr lang="en-US" sz="1400" i="1" dirty="0">
                <a:latin typeface="TH SarabunPSK" pitchFamily="34" charset="-34"/>
                <a:cs typeface="TH SarabunPSK" pitchFamily="34" charset="-34"/>
              </a:rPr>
              <a:t>Laurence A. </a:t>
            </a:r>
            <a:r>
              <a:rPr lang="en-US" sz="1400" i="1" dirty="0" smtClean="0">
                <a:latin typeface="TH SarabunPSK" pitchFamily="34" charset="-34"/>
                <a:cs typeface="TH SarabunPSK" pitchFamily="34" charset="-34"/>
              </a:rPr>
              <a:t>Moran, </a:t>
            </a:r>
            <a:r>
              <a:rPr lang="en-US" sz="1400" i="1" dirty="0">
                <a:latin typeface="TH SarabunPSK" pitchFamily="34" charset="-34"/>
                <a:cs typeface="TH SarabunPSK" pitchFamily="34" charset="-34"/>
              </a:rPr>
              <a:t>Robert A </a:t>
            </a:r>
            <a:r>
              <a:rPr lang="en-US" sz="1400" i="1" dirty="0" smtClean="0">
                <a:latin typeface="TH SarabunPSK" pitchFamily="34" charset="-34"/>
                <a:cs typeface="TH SarabunPSK" pitchFamily="34" charset="-34"/>
              </a:rPr>
              <a:t>Horton, </a:t>
            </a:r>
            <a:r>
              <a:rPr lang="en-US" sz="1400" i="1" dirty="0">
                <a:latin typeface="TH SarabunPSK" pitchFamily="34" charset="-34"/>
                <a:cs typeface="TH SarabunPSK" pitchFamily="34" charset="-34"/>
              </a:rPr>
              <a:t>Gray </a:t>
            </a:r>
            <a:r>
              <a:rPr lang="en-US" sz="1400" i="1" dirty="0" err="1" smtClean="0">
                <a:latin typeface="TH SarabunPSK" pitchFamily="34" charset="-34"/>
                <a:cs typeface="TH SarabunPSK" pitchFamily="34" charset="-34"/>
              </a:rPr>
              <a:t>Scrimgeour</a:t>
            </a:r>
            <a:r>
              <a:rPr lang="en-US" sz="1400" i="1" dirty="0" smtClean="0">
                <a:latin typeface="TH SarabunPSK" pitchFamily="34" charset="-34"/>
                <a:cs typeface="TH SarabunPSK" pitchFamily="34" charset="-34"/>
              </a:rPr>
              <a:t>,</a:t>
            </a:r>
          </a:p>
          <a:p>
            <a:r>
              <a:rPr lang="en-US" sz="1400" i="1" dirty="0" smtClean="0">
                <a:latin typeface="TH SarabunPSK" pitchFamily="34" charset="-34"/>
                <a:cs typeface="TH SarabunPSK" pitchFamily="34" charset="-34"/>
              </a:rPr>
              <a:t>Marc Perry., (2011). Principles </a:t>
            </a:r>
            <a:r>
              <a:rPr lang="en-US" sz="1400" i="1" dirty="0">
                <a:latin typeface="TH SarabunPSK" pitchFamily="34" charset="-34"/>
                <a:cs typeface="TH SarabunPSK" pitchFamily="34" charset="-34"/>
              </a:rPr>
              <a:t>of Biochemistry (5th Edition</a:t>
            </a:r>
            <a:r>
              <a:rPr lang="en-US" sz="1400" i="1" dirty="0" smtClean="0">
                <a:latin typeface="TH SarabunPSK" pitchFamily="34" charset="-34"/>
                <a:cs typeface="TH SarabunPSK" pitchFamily="34" charset="-34"/>
              </a:rPr>
              <a:t>)</a:t>
            </a:r>
            <a:r>
              <a:rPr lang="en-US" sz="1600" i="1" dirty="0" smtClean="0">
                <a:latin typeface="TH SarabunPSK" pitchFamily="34" charset="-34"/>
                <a:cs typeface="TH SarabunPSK" pitchFamily="34" charset="-34"/>
              </a:rPr>
              <a:t> </a:t>
            </a:r>
            <a:endParaRPr lang="th-TH" sz="1600" i="1" dirty="0">
              <a:latin typeface="TH SarabunPSK" pitchFamily="34" charset="-34"/>
              <a:cs typeface="TH SarabunPSK" pitchFamily="34" charset="-34"/>
            </a:endParaRPr>
          </a:p>
        </p:txBody>
      </p:sp>
    </p:spTree>
    <p:extLst>
      <p:ext uri="{BB962C8B-B14F-4D97-AF65-F5344CB8AC3E}">
        <p14:creationId xmlns:p14="http://schemas.microsoft.com/office/powerpoint/2010/main" val="2780062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60</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9" name="Rectangle 8"/>
          <p:cNvSpPr/>
          <p:nvPr/>
        </p:nvSpPr>
        <p:spPr>
          <a:xfrm>
            <a:off x="173088" y="6364004"/>
            <a:ext cx="3435556"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dirty="0">
                <a:latin typeface="TH SarabunPSK" pitchFamily="34" charset="-34"/>
                <a:cs typeface="TH SarabunPSK" pitchFamily="34" charset="-34"/>
              </a:rPr>
              <a:t>Wikipedia, the free encyclopedia</a:t>
            </a:r>
          </a:p>
        </p:txBody>
      </p:sp>
      <p:sp>
        <p:nvSpPr>
          <p:cNvPr id="8" name="Rectangle 7"/>
          <p:cNvSpPr/>
          <p:nvPr/>
        </p:nvSpPr>
        <p:spPr>
          <a:xfrm>
            <a:off x="196754" y="1939592"/>
            <a:ext cx="8767734" cy="1138773"/>
          </a:xfrm>
          <a:prstGeom prst="rect">
            <a:avLst/>
          </a:prstGeom>
        </p:spPr>
        <p:txBody>
          <a:bodyPr wrap="square">
            <a:spAutoFit/>
          </a:bodyPr>
          <a:lstStyle/>
          <a:p>
            <a:r>
              <a:rPr lang="th-TH" b="1" dirty="0" smtClean="0">
                <a:latin typeface="TH SarabunPSK" pitchFamily="34" charset="-34"/>
                <a:cs typeface="TH SarabunPSK" pitchFamily="34" charset="-34"/>
              </a:rPr>
              <a:t>ยูแค</a:t>
            </a:r>
            <a:r>
              <a:rPr lang="th-TH" b="1" dirty="0">
                <a:latin typeface="TH SarabunPSK" pitchFamily="34" charset="-34"/>
                <a:cs typeface="TH SarabunPSK" pitchFamily="34" charset="-34"/>
              </a:rPr>
              <a:t>ริโอต </a:t>
            </a:r>
            <a:r>
              <a:rPr lang="th-TH" sz="2000" dirty="0" smtClean="0">
                <a:latin typeface="TH SarabunPSK" pitchFamily="34" charset="-34"/>
                <a:cs typeface="TH SarabunPSK" pitchFamily="34" charset="-34"/>
              </a:rPr>
              <a:t>คือ</a:t>
            </a:r>
            <a:r>
              <a:rPr lang="th-TH" sz="2000" dirty="0">
                <a:latin typeface="TH SarabunPSK" pitchFamily="34" charset="-34"/>
                <a:cs typeface="TH SarabunPSK" pitchFamily="34" charset="-34"/>
              </a:rPr>
              <a:t>สิ่งมีชีวิตที่มีเซลล์สลับซับซ้อน โดยลักษณะเด่นของเซลล์ </a:t>
            </a:r>
            <a:r>
              <a:rPr lang="th-TH" sz="2000" dirty="0" smtClean="0">
                <a:latin typeface="TH SarabunPSK" pitchFamily="34" charset="-34"/>
                <a:cs typeface="TH SarabunPSK" pitchFamily="34" charset="-34"/>
              </a:rPr>
              <a:t>มีขนาด</a:t>
            </a:r>
            <a:r>
              <a:rPr lang="th-TH" sz="2000" dirty="0">
                <a:latin typeface="TH SarabunPSK" pitchFamily="34" charset="-34"/>
                <a:cs typeface="TH SarabunPSK" pitchFamily="34" charset="-34"/>
              </a:rPr>
              <a:t>ใหญ่มีเยื่อหุ้มนิวเคลียส มีโครโมโซมจำนวนหลายชุด บรรจุอยู่ในนิวเคลียสอีกที</a:t>
            </a:r>
            <a:r>
              <a:rPr lang="th-TH" sz="2000" dirty="0" smtClean="0">
                <a:latin typeface="TH SarabunPSK" pitchFamily="34" charset="-34"/>
                <a:cs typeface="TH SarabunPSK" pitchFamily="34" charset="-34"/>
              </a:rPr>
              <a:t>หนึ่ง มีออร์แกเนลที่มีเยื่อหุ้มมีขอบเขต สามารถจำแนกชนิดและลักษณะของออร์แกเนลที่ทำหน้าที่ต่างๆได้ชัดเจน</a:t>
            </a:r>
            <a:endParaRPr lang="th-TH" sz="2000" dirty="0">
              <a:latin typeface="TH SarabunPSK" pitchFamily="34" charset="-34"/>
              <a:cs typeface="TH SarabunPSK" pitchFamily="34" charset="-34"/>
            </a:endParaRPr>
          </a:p>
        </p:txBody>
      </p:sp>
      <p:sp>
        <p:nvSpPr>
          <p:cNvPr id="10" name="Rectangle 9"/>
          <p:cNvSpPr/>
          <p:nvPr/>
        </p:nvSpPr>
        <p:spPr>
          <a:xfrm>
            <a:off x="204730" y="1412776"/>
            <a:ext cx="2191626" cy="584775"/>
          </a:xfrm>
          <a:prstGeom prst="rect">
            <a:avLst/>
          </a:prstGeom>
        </p:spPr>
        <p:txBody>
          <a:bodyPr wrap="none">
            <a:spAutoFit/>
          </a:bodyPr>
          <a:lstStyle/>
          <a:p>
            <a:r>
              <a:rPr lang="en-US" sz="3200" b="1" dirty="0">
                <a:effectLst>
                  <a:outerShdw blurRad="38100" dist="38100" dir="2700000" algn="tl">
                    <a:srgbClr val="000000">
                      <a:alpha val="43137"/>
                    </a:srgbClr>
                  </a:outerShdw>
                </a:effectLst>
                <a:latin typeface="TH SarabunPSK" pitchFamily="34" charset="-34"/>
                <a:cs typeface="TH SarabunPSK" pitchFamily="34" charset="-34"/>
              </a:rPr>
              <a:t>Eukaryotic cell </a:t>
            </a:r>
            <a:endParaRPr lang="th-TH" sz="3200" dirty="0"/>
          </a:p>
        </p:txBody>
      </p:sp>
      <p:pic>
        <p:nvPicPr>
          <p:cNvPr id="4098" name="Picture 2" descr="File:Collapsed tree labels simplified.png">
            <a:hlinkClick r:id="rId4"/>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9552" y="2780928"/>
            <a:ext cx="5443264" cy="359255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06684" y="3448878"/>
            <a:ext cx="2477616" cy="2246769"/>
          </a:xfrm>
          <a:prstGeom prst="rect">
            <a:avLst/>
          </a:prstGeom>
        </p:spPr>
        <p:txBody>
          <a:bodyPr wrap="square">
            <a:spAutoFit/>
          </a:bodyPr>
          <a:lstStyle/>
          <a:p>
            <a:pPr algn="thaiDist"/>
            <a:r>
              <a:rPr lang="en-US" sz="2000" b="1" dirty="0">
                <a:latin typeface="TH SarabunPSK" pitchFamily="34" charset="-34"/>
                <a:cs typeface="TH SarabunPSK" pitchFamily="34" charset="-34"/>
              </a:rPr>
              <a:t>Phylogenetic tree showing the relationship between the eukaryotes and other forms of life</a:t>
            </a:r>
            <a:r>
              <a:rPr lang="en-US" sz="2000" b="1" dirty="0" smtClean="0">
                <a:latin typeface="TH SarabunPSK" pitchFamily="34" charset="-34"/>
                <a:cs typeface="TH SarabunPSK" pitchFamily="34" charset="-34"/>
              </a:rPr>
              <a:t>. </a:t>
            </a:r>
            <a:r>
              <a:rPr lang="en-US" sz="2000" b="1" dirty="0" smtClean="0">
                <a:solidFill>
                  <a:srgbClr val="FF0000"/>
                </a:solidFill>
                <a:latin typeface="TH SarabunPSK" pitchFamily="34" charset="-34"/>
                <a:cs typeface="TH SarabunPSK" pitchFamily="34" charset="-34"/>
              </a:rPr>
              <a:t>Eukaryotes</a:t>
            </a:r>
            <a:r>
              <a:rPr lang="en-US" sz="2000" b="1" dirty="0" smtClean="0">
                <a:latin typeface="TH SarabunPSK" pitchFamily="34" charset="-34"/>
                <a:cs typeface="TH SarabunPSK" pitchFamily="34" charset="-34"/>
              </a:rPr>
              <a:t>, </a:t>
            </a:r>
            <a:r>
              <a:rPr lang="en-US" sz="2000" b="1" dirty="0" err="1" smtClean="0">
                <a:solidFill>
                  <a:srgbClr val="00B050"/>
                </a:solidFill>
                <a:latin typeface="TH SarabunPSK" pitchFamily="34" charset="-34"/>
                <a:cs typeface="TH SarabunPSK" pitchFamily="34" charset="-34"/>
              </a:rPr>
              <a:t>archaea</a:t>
            </a:r>
            <a:r>
              <a:rPr lang="en-US" sz="2000" b="1" dirty="0" smtClean="0">
                <a:latin typeface="TH SarabunPSK" pitchFamily="34" charset="-34"/>
                <a:cs typeface="TH SarabunPSK" pitchFamily="34" charset="-34"/>
              </a:rPr>
              <a:t> and </a:t>
            </a:r>
            <a:r>
              <a:rPr lang="en-US" sz="2000" b="1" dirty="0">
                <a:solidFill>
                  <a:srgbClr val="0070C0"/>
                </a:solidFill>
                <a:latin typeface="TH SarabunPSK" pitchFamily="34" charset="-34"/>
                <a:cs typeface="TH SarabunPSK" pitchFamily="34" charset="-34"/>
              </a:rPr>
              <a:t>bacteria</a:t>
            </a:r>
            <a:r>
              <a:rPr lang="en-US" sz="2000" b="1" dirty="0" smtClean="0">
                <a:latin typeface="TH SarabunPSK" pitchFamily="34" charset="-34"/>
                <a:cs typeface="TH SarabunPSK" pitchFamily="34" charset="-34"/>
              </a:rPr>
              <a:t>  </a:t>
            </a:r>
            <a:r>
              <a:rPr lang="en-US" sz="2000" b="1" dirty="0">
                <a:latin typeface="TH SarabunPSK" pitchFamily="34" charset="-34"/>
                <a:cs typeface="TH SarabunPSK" pitchFamily="34" charset="-34"/>
              </a:rPr>
              <a:t>are colored red</a:t>
            </a:r>
            <a:r>
              <a:rPr lang="en-US" sz="2000" b="1" dirty="0" smtClean="0">
                <a:latin typeface="TH SarabunPSK" pitchFamily="34" charset="-34"/>
                <a:cs typeface="TH SarabunPSK" pitchFamily="34" charset="-34"/>
              </a:rPr>
              <a:t>, green </a:t>
            </a:r>
            <a:r>
              <a:rPr lang="en-US" sz="2000" b="1" dirty="0">
                <a:latin typeface="TH SarabunPSK" pitchFamily="34" charset="-34"/>
                <a:cs typeface="TH SarabunPSK" pitchFamily="34" charset="-34"/>
              </a:rPr>
              <a:t>and </a:t>
            </a:r>
            <a:r>
              <a:rPr lang="en-US" sz="2000" b="1" dirty="0" smtClean="0">
                <a:latin typeface="TH SarabunPSK" pitchFamily="34" charset="-34"/>
                <a:cs typeface="TH SarabunPSK" pitchFamily="34" charset="-34"/>
              </a:rPr>
              <a:t>blue, respectively.</a:t>
            </a:r>
            <a:endParaRPr lang="th-TH" sz="2000" b="1" dirty="0">
              <a:latin typeface="TH SarabunPSK" pitchFamily="34" charset="-34"/>
              <a:cs typeface="TH SarabunPSK" pitchFamily="34" charset="-34"/>
            </a:endParaRPr>
          </a:p>
        </p:txBody>
      </p:sp>
    </p:spTree>
    <p:extLst>
      <p:ext uri="{BB962C8B-B14F-4D97-AF65-F5344CB8AC3E}">
        <p14:creationId xmlns:p14="http://schemas.microsoft.com/office/powerpoint/2010/main" val="17984526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61</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3076" name="Picture 4" descr="Part a: This illustration shows a typical eukaryotic cell, which is egg shaped. The fluid inside the cell is called the cytoplasm, and the cell is surrounded by a cell membrane. The nucleus takes up about one-half of the width of the cell. Inside the nucleus is the chromatin, which is comprised of DNA and associated proteins. A region of the chromatin is condensed into the nucleolus, a structure in which ribosomes are synthesized. The nucleus is encased in a nuclear envelope, which is perforated by protein-lined pores that allow entry of material into the nucleus.  The nucleus is surrounded by the rough and smooth endoplasmic reticulum, or ER. The smooth ER is the site of lipid synthesis. The rough ER has embedded ribosomes that give it a bumpy appearance. It synthesizes membrane and secretory proteins. Besides the ER, many other organelles float inside the cytoplasm. These include the Golgi apparatus, which modifies proteins and lipids synthesized in the ER. The Golgi apparatus is made of layers of flat membranes. Mitochondria, which produce energy for the cell, have an outer membrane and a highly folded inner membrane. Other, smaller organelles include peroxisomes that metabolize waste, lysosomes that digest food, and vacuoles. Ribosomes, responsible for protein synthesis, also float freely in the cytoplasm and are depicted as small dots. The last cellular component shown is the cytoskeleton, which has four different types of components: microfilaments, intermediate filaments, microtubules, and centrosomes. Microfilaments are fibrous proteins that line the cell membrane and make up the cellular cortex. Intermediate filaments are fibrous proteins that hold organelles in place. Microtubules form the mitotic spindle and maintain cell shape. Centrosomes are made of two tubular structures at right angles to one another. They form the microtubule-organiz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443359"/>
            <a:ext cx="4492575" cy="49046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1553599"/>
            <a:ext cx="2255746" cy="584775"/>
          </a:xfrm>
          <a:prstGeom prst="rect">
            <a:avLst/>
          </a:prstGeom>
        </p:spPr>
        <p:txBody>
          <a:bodyPr wrap="none">
            <a:spAutoFit/>
          </a:bodyPr>
          <a:lstStyle/>
          <a:p>
            <a:r>
              <a:rPr lang="en-US" sz="3200" b="1" dirty="0">
                <a:effectLst>
                  <a:outerShdw blurRad="38100" dist="38100" dir="2700000" algn="tl">
                    <a:srgbClr val="000000">
                      <a:alpha val="43137"/>
                    </a:srgbClr>
                  </a:outerShdw>
                </a:effectLst>
                <a:latin typeface="TH SarabunPSK" pitchFamily="34" charset="-34"/>
                <a:cs typeface="TH SarabunPSK" pitchFamily="34" charset="-34"/>
              </a:rPr>
              <a:t>Eukaryotic Cells</a:t>
            </a:r>
            <a:endParaRPr lang="th-TH" sz="3200" b="1"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5" name="Rectangle 4"/>
          <p:cNvSpPr/>
          <p:nvPr/>
        </p:nvSpPr>
        <p:spPr>
          <a:xfrm>
            <a:off x="165886" y="3664866"/>
            <a:ext cx="2282997" cy="461665"/>
          </a:xfrm>
          <a:prstGeom prst="rect">
            <a:avLst/>
          </a:prstGeom>
          <a:solidFill>
            <a:schemeClr val="accent3">
              <a:lumMod val="75000"/>
            </a:schemeClr>
          </a:solidFill>
          <a:ln>
            <a:solidFill>
              <a:schemeClr val="tx2">
                <a:lumMod val="60000"/>
                <a:lumOff val="40000"/>
              </a:schemeClr>
            </a:solidFill>
          </a:ln>
        </p:spPr>
        <p:txBody>
          <a:bodyPr wrap="none">
            <a:spAutoFit/>
          </a:bodyPr>
          <a:lstStyle/>
          <a:p>
            <a:r>
              <a:rPr lang="en-US" sz="2400" b="1" dirty="0" smtClean="0">
                <a:latin typeface="TH SarabunPSK" pitchFamily="34" charset="-34"/>
                <a:cs typeface="TH SarabunPSK" pitchFamily="34" charset="-34"/>
              </a:rPr>
              <a:t>A </a:t>
            </a:r>
            <a:r>
              <a:rPr lang="en-US" sz="2400" b="1" dirty="0">
                <a:latin typeface="TH SarabunPSK" pitchFamily="34" charset="-34"/>
                <a:cs typeface="TH SarabunPSK" pitchFamily="34" charset="-34"/>
              </a:rPr>
              <a:t>typical animal cell </a:t>
            </a:r>
            <a:endParaRPr lang="th-TH" sz="2400" b="1" dirty="0">
              <a:latin typeface="TH SarabunPSK" pitchFamily="34" charset="-34"/>
              <a:cs typeface="TH SarabunPSK" pitchFamily="34" charset="-34"/>
            </a:endParaRPr>
          </a:p>
        </p:txBody>
      </p:sp>
      <p:sp>
        <p:nvSpPr>
          <p:cNvPr id="9" name="Rectangle 8"/>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2721609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a:solidFill>
                  <a:schemeClr val="accent5">
                    <a:lumMod val="50000"/>
                  </a:schemeClr>
                </a:solidFill>
                <a:latin typeface="TH SarabunPSK" pitchFamily="34" charset="-34"/>
                <a:cs typeface="TH SarabunPSK" pitchFamily="34" charset="-34"/>
              </a:rPr>
              <a:t>2.3 เซลล์โพรแคริโอตและเซลล์ยูแคริโอต</a:t>
            </a:r>
          </a:p>
        </p:txBody>
      </p:sp>
      <p:sp>
        <p:nvSpPr>
          <p:cNvPr id="3" name="Slide Number Placeholder 2"/>
          <p:cNvSpPr>
            <a:spLocks noGrp="1"/>
          </p:cNvSpPr>
          <p:nvPr>
            <p:ph type="sldNum" sz="quarter" idx="12"/>
          </p:nvPr>
        </p:nvSpPr>
        <p:spPr/>
        <p:txBody>
          <a:bodyPr/>
          <a:lstStyle/>
          <a:p>
            <a:fld id="{D2865FEE-8CC4-48B3-8997-EB4168360413}" type="slidenum">
              <a:rPr lang="th-TH" smtClean="0"/>
              <a:t>62</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4098" name="Picture 2" descr="Part b: This illustration depicts a typical eukaryotic plant cell. The nucleus of a plant cell contains chromatin and a nucleolus, the same as in an animal cell. Other structures that a plant cell has in common with an animal cell include rough and smooth ER, the Golgi apparatus, mitochondria, peroxisomes, and ribosomes. The fluid inside the plant cell is called the cytoplasm, just as in an animal cell. The plant cell has three of the four cytoskeletal components found in animal cells: microtubules, intermediate filaments, and microfilaments. Plant cells do not have centrosomes. Plants have five structures not found in animals cells: plasmodesmata, chloroplasts, plastids, a central vacuole, and a cell wall. Plasmodesmata form channels between adjacent plant cells. Chloroplasts are responsible for photosynthesis; they have an outer membrane, an inner membrane, and stack of membranes inside the inner membrane. The central vacuole is a very large, fluid-filled structure that maintains pressure against the cell wall. Plastids store pigments. The cell wall is localized outside the cell memb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576670"/>
            <a:ext cx="5581828" cy="47525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1553599"/>
            <a:ext cx="2255746" cy="584775"/>
          </a:xfrm>
          <a:prstGeom prst="rect">
            <a:avLst/>
          </a:prstGeom>
        </p:spPr>
        <p:txBody>
          <a:bodyPr wrap="none">
            <a:spAutoFit/>
          </a:bodyPr>
          <a:lstStyle/>
          <a:p>
            <a:r>
              <a:rPr lang="en-US" sz="3200" b="1" dirty="0">
                <a:effectLst>
                  <a:outerShdw blurRad="38100" dist="38100" dir="2700000" algn="tl">
                    <a:srgbClr val="000000">
                      <a:alpha val="43137"/>
                    </a:srgbClr>
                  </a:outerShdw>
                </a:effectLst>
                <a:latin typeface="TH SarabunPSK" pitchFamily="34" charset="-34"/>
                <a:cs typeface="TH SarabunPSK" pitchFamily="34" charset="-34"/>
              </a:rPr>
              <a:t>Eukaryotic Cells</a:t>
            </a:r>
            <a:endParaRPr lang="th-TH" sz="3200" b="1"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9" name="Rectangle 8"/>
          <p:cNvSpPr/>
          <p:nvPr/>
        </p:nvSpPr>
        <p:spPr>
          <a:xfrm>
            <a:off x="182148" y="3502426"/>
            <a:ext cx="2138727" cy="461665"/>
          </a:xfrm>
          <a:prstGeom prst="rect">
            <a:avLst/>
          </a:prstGeom>
          <a:solidFill>
            <a:schemeClr val="accent3">
              <a:lumMod val="75000"/>
            </a:schemeClr>
          </a:solidFill>
          <a:ln>
            <a:solidFill>
              <a:schemeClr val="tx2">
                <a:lumMod val="60000"/>
                <a:lumOff val="40000"/>
              </a:schemeClr>
            </a:solidFill>
          </a:ln>
        </p:spPr>
        <p:txBody>
          <a:bodyPr wrap="none">
            <a:spAutoFit/>
          </a:bodyPr>
          <a:lstStyle/>
          <a:p>
            <a:r>
              <a:rPr lang="en-US" sz="2400" b="1" dirty="0" smtClean="0">
                <a:latin typeface="TH SarabunPSK" pitchFamily="34" charset="-34"/>
                <a:cs typeface="TH SarabunPSK" pitchFamily="34" charset="-34"/>
              </a:rPr>
              <a:t>A </a:t>
            </a:r>
            <a:r>
              <a:rPr lang="en-US" sz="2400" b="1" dirty="0">
                <a:latin typeface="TH SarabunPSK" pitchFamily="34" charset="-34"/>
                <a:cs typeface="TH SarabunPSK" pitchFamily="34" charset="-34"/>
              </a:rPr>
              <a:t>typical </a:t>
            </a:r>
            <a:r>
              <a:rPr lang="en-US" sz="2400" b="1" dirty="0" smtClean="0">
                <a:latin typeface="TH SarabunPSK" pitchFamily="34" charset="-34"/>
                <a:cs typeface="TH SarabunPSK" pitchFamily="34" charset="-34"/>
              </a:rPr>
              <a:t>plant cell </a:t>
            </a:r>
            <a:endParaRPr lang="th-TH" sz="2400" b="1" dirty="0">
              <a:latin typeface="TH SarabunPSK" pitchFamily="34" charset="-34"/>
              <a:cs typeface="TH SarabunPSK" pitchFamily="34" charset="-34"/>
            </a:endParaRPr>
          </a:p>
        </p:txBody>
      </p:sp>
      <p:sp>
        <p:nvSpPr>
          <p:cNvPr id="4" name="Rectangle 3"/>
          <p:cNvSpPr/>
          <p:nvPr/>
        </p:nvSpPr>
        <p:spPr>
          <a:xfrm>
            <a:off x="182148" y="3964091"/>
            <a:ext cx="2138727" cy="2031325"/>
          </a:xfrm>
          <a:prstGeom prst="rect">
            <a:avLst/>
          </a:prstGeom>
        </p:spPr>
        <p:txBody>
          <a:bodyPr wrap="square">
            <a:spAutoFit/>
          </a:bodyPr>
          <a:lstStyle/>
          <a:p>
            <a:pPr algn="just"/>
            <a:r>
              <a:rPr lang="en-US" sz="1800" dirty="0">
                <a:latin typeface="TH SarabunPSK" pitchFamily="34" charset="-34"/>
                <a:cs typeface="TH SarabunPSK" pitchFamily="34" charset="-34"/>
              </a:rPr>
              <a:t>The plant cell has a cell wall, chloroplasts, plastids, and </a:t>
            </a:r>
            <a:r>
              <a:rPr lang="en-US" sz="1800" b="1" dirty="0">
                <a:latin typeface="TH SarabunPSK" pitchFamily="34" charset="-34"/>
                <a:cs typeface="TH SarabunPSK" pitchFamily="34" charset="-34"/>
              </a:rPr>
              <a:t>a</a:t>
            </a:r>
            <a:r>
              <a:rPr lang="en-US" sz="1800" dirty="0">
                <a:latin typeface="TH SarabunPSK" pitchFamily="34" charset="-34"/>
                <a:cs typeface="TH SarabunPSK" pitchFamily="34" charset="-34"/>
              </a:rPr>
              <a:t> </a:t>
            </a:r>
            <a:r>
              <a:rPr lang="en-US" sz="1800" b="1" dirty="0" smtClean="0">
                <a:latin typeface="TH SarabunPSK" pitchFamily="34" charset="-34"/>
                <a:cs typeface="TH SarabunPSK" pitchFamily="34" charset="-34"/>
              </a:rPr>
              <a:t>central vacuole-structures</a:t>
            </a:r>
            <a:r>
              <a:rPr lang="en-US" sz="18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not found in animal cells</a:t>
            </a:r>
            <a:r>
              <a:rPr lang="en-US" sz="1800" b="1" dirty="0" smtClean="0">
                <a:latin typeface="TH SarabunPSK" pitchFamily="34" charset="-34"/>
                <a:cs typeface="TH SarabunPSK" pitchFamily="34" charset="-34"/>
              </a:rPr>
              <a:t>.</a:t>
            </a:r>
            <a:r>
              <a:rPr lang="en-US" sz="1800" dirty="0" smtClean="0">
                <a:latin typeface="TH SarabunPSK" pitchFamily="34" charset="-34"/>
                <a:cs typeface="TH SarabunPSK" pitchFamily="34" charset="-34"/>
              </a:rPr>
              <a:t> Plant </a:t>
            </a:r>
            <a:r>
              <a:rPr lang="en-US" sz="1800" dirty="0">
                <a:latin typeface="TH SarabunPSK" pitchFamily="34" charset="-34"/>
                <a:cs typeface="TH SarabunPSK" pitchFamily="34" charset="-34"/>
              </a:rPr>
              <a:t>cells do not have lysosomes or centrosomes.</a:t>
            </a:r>
            <a:endParaRPr lang="th-TH" sz="1800" dirty="0">
              <a:latin typeface="TH SarabunPSK" pitchFamily="34" charset="-34"/>
              <a:cs typeface="TH SarabunPSK" pitchFamily="34" charset="-34"/>
            </a:endParaRPr>
          </a:p>
        </p:txBody>
      </p:sp>
      <p:sp>
        <p:nvSpPr>
          <p:cNvPr id="10" name="Rectangle 9"/>
          <p:cNvSpPr/>
          <p:nvPr/>
        </p:nvSpPr>
        <p:spPr>
          <a:xfrm>
            <a:off x="173088" y="6364004"/>
            <a:ext cx="3347391" cy="369332"/>
          </a:xfrm>
          <a:prstGeom prst="rect">
            <a:avLst/>
          </a:prstGeom>
        </p:spPr>
        <p:txBody>
          <a:bodyPr wrap="none">
            <a:spAutoFit/>
          </a:bodyPr>
          <a:lstStyle/>
          <a:p>
            <a:r>
              <a:rPr lang="th-TH" sz="1800" b="1" dirty="0" smtClean="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b="1" dirty="0" err="1" smtClean="0">
                <a:latin typeface="TH SarabunPSK" pitchFamily="34" charset="-34"/>
                <a:cs typeface="TH SarabunPSK" pitchFamily="34" charset="-34"/>
              </a:rPr>
              <a:t>Connexions</a:t>
            </a:r>
            <a:r>
              <a:rPr lang="en-US" sz="1800" b="1" baseline="30000" dirty="0" smtClean="0">
                <a:latin typeface="TH SarabunPSK" pitchFamily="34" charset="-34"/>
                <a:cs typeface="TH SarabunPSK" pitchFamily="34" charset="-34"/>
              </a:rPr>
              <a:t>® </a:t>
            </a:r>
            <a:r>
              <a:rPr lang="en-US" sz="1800" b="1" dirty="0">
                <a:latin typeface="TH SarabunPSK" pitchFamily="34" charset="-34"/>
                <a:cs typeface="TH SarabunPSK" pitchFamily="34" charset="-34"/>
              </a:rPr>
              <a:t> , http://cnx.org/</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27216094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b="1" dirty="0" smtClean="0">
                <a:solidFill>
                  <a:schemeClr val="tx1"/>
                </a:solidFill>
                <a:latin typeface="TH SarabunPSK" pitchFamily="34" charset="-34"/>
                <a:cs typeface="TH SarabunPSK" pitchFamily="34" charset="-34"/>
              </a:rPr>
              <a:t>ปฏิบัติการประจำบทเรียน</a:t>
            </a:r>
            <a:endParaRPr lang="th-TH" b="1" dirty="0">
              <a:solidFill>
                <a:schemeClr val="tx1"/>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63</a:t>
            </a:fld>
            <a:endParaRPr lang="th-TH"/>
          </a:p>
        </p:txBody>
      </p:sp>
      <p:sp>
        <p:nvSpPr>
          <p:cNvPr id="4" name="Content Placeholder 3"/>
          <p:cNvSpPr>
            <a:spLocks noGrp="1"/>
          </p:cNvSpPr>
          <p:nvPr>
            <p:ph sz="quarter" idx="1"/>
          </p:nvPr>
        </p:nvSpPr>
        <p:spPr/>
        <p:txBody>
          <a:bodyPr>
            <a:normAutofit/>
          </a:bodyPr>
          <a:lstStyle/>
          <a:p>
            <a:r>
              <a:rPr lang="th-TH" sz="2800" dirty="0" smtClean="0">
                <a:latin typeface="TH SarabunPSK" pitchFamily="34" charset="-34"/>
                <a:cs typeface="TH SarabunPSK" pitchFamily="34" charset="-34"/>
              </a:rPr>
              <a:t>ให้นักศึกษาเตรียมตัวอย่างเพื่อศึกษาองค์ประกอบของเซลล์ต่างๆ ผ่านกล้องจุลทรรศน์ดังนี้</a:t>
            </a:r>
          </a:p>
          <a:p>
            <a:pPr marL="0" indent="0">
              <a:buNone/>
            </a:pPr>
            <a:r>
              <a:rPr lang="en-US" sz="2800" b="1" dirty="0">
                <a:latin typeface="TH SarabunPSK" pitchFamily="34" charset="-34"/>
                <a:cs typeface="TH SarabunPSK" pitchFamily="34" charset="-34"/>
              </a:rPr>
              <a:t>Prokaryotic </a:t>
            </a:r>
            <a:r>
              <a:rPr lang="en-US" sz="2800" b="1" dirty="0" smtClean="0">
                <a:latin typeface="TH SarabunPSK" pitchFamily="34" charset="-34"/>
                <a:cs typeface="TH SarabunPSK" pitchFamily="34" charset="-34"/>
              </a:rPr>
              <a:t>cell</a:t>
            </a:r>
            <a:endParaRPr lang="en-US" sz="2800" b="1" dirty="0">
              <a:latin typeface="TH SarabunPSK" pitchFamily="34" charset="-34"/>
              <a:cs typeface="TH SarabunPSK" pitchFamily="34" charset="-34"/>
            </a:endParaRPr>
          </a:p>
          <a:p>
            <a:pPr marL="514350" indent="-514350">
              <a:buFont typeface="+mj-lt"/>
              <a:buAutoNum type="arabicPeriod"/>
            </a:pPr>
            <a:r>
              <a:rPr lang="th-TH" sz="2800" b="1" dirty="0" smtClean="0">
                <a:latin typeface="TH SarabunPSK" pitchFamily="34" charset="-34"/>
                <a:cs typeface="TH SarabunPSK" pitchFamily="34" charset="-34"/>
              </a:rPr>
              <a:t>เซลล์แบคทีเรียแกรมลบ </a:t>
            </a:r>
            <a:r>
              <a:rPr lang="en-US" sz="2800" b="1" i="1" dirty="0" smtClean="0">
                <a:latin typeface="TH SarabunPSK" pitchFamily="34" charset="-34"/>
                <a:cs typeface="TH SarabunPSK" pitchFamily="34" charset="-34"/>
              </a:rPr>
              <a:t>E. coli   </a:t>
            </a:r>
            <a:endParaRPr lang="th-TH" sz="1800" b="1" dirty="0">
              <a:latin typeface="TH SarabunPSK" pitchFamily="34" charset="-34"/>
              <a:cs typeface="TH SarabunPSK" pitchFamily="34" charset="-34"/>
            </a:endParaRPr>
          </a:p>
          <a:p>
            <a:pPr marL="514350" indent="-514350">
              <a:buFont typeface="+mj-lt"/>
              <a:buAutoNum type="arabicPeriod"/>
            </a:pPr>
            <a:r>
              <a:rPr lang="th-TH" sz="2800" b="1" dirty="0" smtClean="0">
                <a:latin typeface="TH SarabunPSK" pitchFamily="34" charset="-34"/>
                <a:cs typeface="TH SarabunPSK" pitchFamily="34" charset="-34"/>
              </a:rPr>
              <a:t>เซลล์</a:t>
            </a:r>
            <a:r>
              <a:rPr lang="th-TH" sz="2800" b="1" dirty="0">
                <a:latin typeface="TH SarabunPSK" pitchFamily="34" charset="-34"/>
                <a:cs typeface="TH SarabunPSK" pitchFamily="34" charset="-34"/>
              </a:rPr>
              <a:t>แบคทีเรียแก</a:t>
            </a:r>
            <a:r>
              <a:rPr lang="th-TH" sz="2800" b="1" dirty="0" smtClean="0">
                <a:latin typeface="TH SarabunPSK" pitchFamily="34" charset="-34"/>
                <a:cs typeface="TH SarabunPSK" pitchFamily="34" charset="-34"/>
              </a:rPr>
              <a:t>รมบวก </a:t>
            </a:r>
            <a:r>
              <a:rPr lang="en-US" sz="2800" b="1" i="1" dirty="0">
                <a:latin typeface="TH SarabunPSK" pitchFamily="34" charset="-34"/>
                <a:cs typeface="TH SarabunPSK" pitchFamily="34" charset="-34"/>
              </a:rPr>
              <a:t>Bacillus </a:t>
            </a:r>
            <a:r>
              <a:rPr lang="en-US" sz="2800" b="1" i="1" dirty="0" err="1" smtClean="0">
                <a:latin typeface="TH SarabunPSK" pitchFamily="34" charset="-34"/>
                <a:cs typeface="TH SarabunPSK" pitchFamily="34" charset="-34"/>
              </a:rPr>
              <a:t>subtilis</a:t>
            </a:r>
            <a:r>
              <a:rPr lang="en-US" sz="2800" b="1" i="1" dirty="0" smtClean="0">
                <a:latin typeface="TH SarabunPSK" pitchFamily="34" charset="-34"/>
                <a:cs typeface="TH SarabunPSK" pitchFamily="34" charset="-34"/>
              </a:rPr>
              <a:t> </a:t>
            </a:r>
          </a:p>
          <a:p>
            <a:pPr marL="0" indent="0">
              <a:buNone/>
            </a:pPr>
            <a:r>
              <a:rPr lang="en-US" sz="2800" b="1" i="1" dirty="0" smtClean="0">
                <a:latin typeface="TH SarabunPSK" pitchFamily="34" charset="-34"/>
                <a:cs typeface="TH SarabunPSK" pitchFamily="34" charset="-34"/>
              </a:rPr>
              <a:t>Eukaryotic cell</a:t>
            </a:r>
          </a:p>
          <a:p>
            <a:pPr marL="514350" indent="-514350">
              <a:buFont typeface="+mj-lt"/>
              <a:buAutoNum type="arabicPeriod"/>
            </a:pPr>
            <a:r>
              <a:rPr lang="th-TH" sz="2800" b="1" dirty="0" smtClean="0">
                <a:latin typeface="TH SarabunPSK" pitchFamily="34" charset="-34"/>
                <a:cs typeface="TH SarabunPSK" pitchFamily="34" charset="-34"/>
              </a:rPr>
              <a:t>เซลล์พืช  ว่านกาบหอย  มันฝรั่ง  พริก เยื่อหอม  ปลายรากหอม</a:t>
            </a:r>
          </a:p>
          <a:p>
            <a:pPr marL="514350" indent="-514350">
              <a:buFont typeface="+mj-lt"/>
              <a:buAutoNum type="arabicPeriod"/>
            </a:pPr>
            <a:r>
              <a:rPr lang="th-TH" sz="2800" b="1" dirty="0" smtClean="0">
                <a:latin typeface="TH SarabunPSK" pitchFamily="34" charset="-34"/>
                <a:cs typeface="TH SarabunPSK" pitchFamily="34" charset="-34"/>
              </a:rPr>
              <a:t>เซลล์สัตว์  เยื่อบุข้างแก้ม  เม็ดเลือดแดง</a:t>
            </a:r>
          </a:p>
          <a:p>
            <a:pPr marL="0" indent="0">
              <a:buNone/>
            </a:pPr>
            <a:endParaRPr lang="th-TH" sz="2800" b="1" dirty="0" smtClean="0">
              <a:latin typeface="TH SarabunPSK" pitchFamily="34" charset="-34"/>
              <a:cs typeface="TH SarabunPSK" pitchFamily="34" charset="-34"/>
            </a:endParaRPr>
          </a:p>
          <a:p>
            <a:endParaRPr lang="th-TH" sz="2800" dirty="0">
              <a:latin typeface="TH SarabunPSK" pitchFamily="34" charset="-34"/>
              <a:cs typeface="TH SarabunPSK" pitchFamily="34" charset="-34"/>
            </a:endParaRPr>
          </a:p>
        </p:txBody>
      </p:sp>
    </p:spTree>
    <p:extLst>
      <p:ext uri="{BB962C8B-B14F-4D97-AF65-F5344CB8AC3E}">
        <p14:creationId xmlns:p14="http://schemas.microsoft.com/office/powerpoint/2010/main" val="14168960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3230"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h-TH" b="1" dirty="0" smtClean="0">
                <a:solidFill>
                  <a:schemeClr val="tx1"/>
                </a:solidFill>
                <a:latin typeface="TH SarabunPSK" pitchFamily="34" charset="-34"/>
                <a:cs typeface="TH SarabunPSK" pitchFamily="34" charset="-34"/>
              </a:rPr>
              <a:t>คำถามทบทวน</a:t>
            </a:r>
            <a:endParaRPr lang="th-TH" b="1" dirty="0">
              <a:solidFill>
                <a:schemeClr val="tx1"/>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a:xfrm>
            <a:off x="4372662" y="1051967"/>
            <a:ext cx="457200" cy="441325"/>
          </a:xfrm>
        </p:spPr>
        <p:txBody>
          <a:bodyPr/>
          <a:lstStyle/>
          <a:p>
            <a:fld id="{D2865FEE-8CC4-48B3-8997-EB4168360413}" type="slidenum">
              <a:rPr lang="th-TH" smtClean="0"/>
              <a:t>64</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99254" y="1768168"/>
            <a:ext cx="8693226" cy="2677656"/>
          </a:xfrm>
          <a:prstGeom prst="rect">
            <a:avLst/>
          </a:prstGeom>
          <a:noFill/>
        </p:spPr>
        <p:txBody>
          <a:bodyPr wrap="square" rtlCol="0">
            <a:spAutoFit/>
          </a:bodyPr>
          <a:lstStyle/>
          <a:p>
            <a:pPr marL="457200" indent="-457200">
              <a:buAutoNum type="arabicPeriod"/>
            </a:pPr>
            <a:r>
              <a:rPr lang="th-TH" sz="2400" b="1" dirty="0" smtClean="0">
                <a:latin typeface="TH SarabunPSK" pitchFamily="34" charset="-34"/>
                <a:cs typeface="TH SarabunPSK" pitchFamily="34" charset="-34"/>
              </a:rPr>
              <a:t>จงบอกความแตกต่างระหว่าง เซลล์ชนิด </a:t>
            </a:r>
            <a:r>
              <a:rPr lang="en-US" sz="2400" b="1" dirty="0">
                <a:latin typeface="TH SarabunPSK" pitchFamily="34" charset="-34"/>
                <a:cs typeface="TH SarabunPSK" pitchFamily="34" charset="-34"/>
              </a:rPr>
              <a:t>Eukaryotic </a:t>
            </a:r>
            <a:r>
              <a:rPr lang="en-US" sz="2400" b="1" dirty="0" smtClean="0">
                <a:latin typeface="TH SarabunPSK" pitchFamily="34" charset="-34"/>
                <a:cs typeface="TH SarabunPSK" pitchFamily="34" charset="-34"/>
              </a:rPr>
              <a:t>cell </a:t>
            </a:r>
            <a:r>
              <a:rPr lang="th-TH" sz="2400" b="1" dirty="0" smtClean="0">
                <a:latin typeface="TH SarabunPSK" pitchFamily="34" charset="-34"/>
                <a:cs typeface="TH SarabunPSK" pitchFamily="34" charset="-34"/>
              </a:rPr>
              <a:t>และ </a:t>
            </a:r>
            <a:r>
              <a:rPr lang="en-US" sz="2400" b="1" dirty="0">
                <a:latin typeface="TH SarabunPSK" pitchFamily="34" charset="-34"/>
                <a:cs typeface="TH SarabunPSK" pitchFamily="34" charset="-34"/>
              </a:rPr>
              <a:t>Prokaryotic </a:t>
            </a:r>
            <a:r>
              <a:rPr lang="en-US" sz="2400" b="1" dirty="0" smtClean="0">
                <a:latin typeface="TH SarabunPSK" pitchFamily="34" charset="-34"/>
                <a:cs typeface="TH SarabunPSK" pitchFamily="34" charset="-34"/>
              </a:rPr>
              <a:t>cell</a:t>
            </a:r>
          </a:p>
          <a:p>
            <a:pPr marL="457200" indent="-457200">
              <a:buAutoNum type="arabicPeriod"/>
            </a:pPr>
            <a:r>
              <a:rPr lang="th-TH" sz="2400" b="1" dirty="0" smtClean="0">
                <a:latin typeface="TH SarabunPSK" pitchFamily="34" charset="-34"/>
                <a:cs typeface="TH SarabunPSK" pitchFamily="34" charset="-34"/>
              </a:rPr>
              <a:t>ในเซลล์สัตว์มี </a:t>
            </a:r>
            <a:r>
              <a:rPr lang="en-US" sz="2400" b="1" dirty="0" smtClean="0">
                <a:latin typeface="TH SarabunPSK" pitchFamily="34" charset="-34"/>
                <a:cs typeface="TH SarabunPSK" pitchFamily="34" charset="-34"/>
              </a:rPr>
              <a:t>vacuole </a:t>
            </a:r>
            <a:r>
              <a:rPr lang="th-TH" sz="2400" b="1" dirty="0" smtClean="0">
                <a:latin typeface="TH SarabunPSK" pitchFamily="34" charset="-34"/>
                <a:cs typeface="TH SarabunPSK" pitchFamily="34" charset="-34"/>
              </a:rPr>
              <a:t>หรือไม่ ถ้ามีจะแตกต่างจากในพืชอย่างไร</a:t>
            </a:r>
          </a:p>
          <a:p>
            <a:pPr marL="457200" indent="-457200">
              <a:buAutoNum type="arabicPeriod"/>
            </a:pPr>
            <a:r>
              <a:rPr lang="th-TH" sz="2400" b="1" dirty="0" smtClean="0">
                <a:latin typeface="TH SarabunPSK" pitchFamily="34" charset="-34"/>
                <a:cs typeface="TH SarabunPSK" pitchFamily="34" charset="-34"/>
              </a:rPr>
              <a:t>ไวรัสเป็นสิ่งมีชีวิตหรือไม่ จงอธิบายพร้อมยกเหตุผลประกอบ</a:t>
            </a:r>
          </a:p>
          <a:p>
            <a:pPr marL="457200" indent="-457200">
              <a:buAutoNum type="arabicPeriod"/>
            </a:pPr>
            <a:r>
              <a:rPr lang="th-TH" sz="2400" b="1" dirty="0" smtClean="0">
                <a:latin typeface="TH SarabunPSK" pitchFamily="34" charset="-34"/>
                <a:cs typeface="TH SarabunPSK" pitchFamily="34" charset="-34"/>
              </a:rPr>
              <a:t>เซลล์พืชมีความเหมือนและแตกต่างจากเซลล์สัตว์อย่างไรบ้าง</a:t>
            </a:r>
          </a:p>
          <a:p>
            <a:pPr marL="457200" indent="-457200">
              <a:buAutoNum type="arabicPeriod"/>
            </a:pPr>
            <a:r>
              <a:rPr lang="th-TH" sz="2400" b="1" dirty="0" smtClean="0">
                <a:latin typeface="TH SarabunPSK" pitchFamily="34" charset="-34"/>
                <a:cs typeface="TH SarabunPSK" pitchFamily="34" charset="-34"/>
              </a:rPr>
              <a:t>จงยกตัวอย่าง </a:t>
            </a:r>
            <a:r>
              <a:rPr lang="en-US" sz="2400" b="1" dirty="0" err="1" smtClean="0">
                <a:latin typeface="TH SarabunPSK" pitchFamily="34" charset="-34"/>
                <a:cs typeface="TH SarabunPSK" pitchFamily="34" charset="-34"/>
              </a:rPr>
              <a:t>archaea</a:t>
            </a:r>
            <a:r>
              <a:rPr lang="th-TH" sz="2400" b="1" dirty="0" smtClean="0">
                <a:latin typeface="TH SarabunPSK" pitchFamily="34" charset="-34"/>
                <a:cs typeface="TH SarabunPSK" pitchFamily="34" charset="-34"/>
              </a:rPr>
              <a:t>   </a:t>
            </a:r>
            <a:r>
              <a:rPr lang="en-US" sz="2400" b="1" dirty="0" smtClean="0">
                <a:latin typeface="TH SarabunPSK" pitchFamily="34" charset="-34"/>
                <a:cs typeface="TH SarabunPSK" pitchFamily="34" charset="-34"/>
              </a:rPr>
              <a:t>3 </a:t>
            </a:r>
            <a:r>
              <a:rPr lang="th-TH" sz="2400" b="1" dirty="0" smtClean="0">
                <a:latin typeface="TH SarabunPSK" pitchFamily="34" charset="-34"/>
                <a:cs typeface="TH SarabunPSK" pitchFamily="34" charset="-34"/>
              </a:rPr>
              <a:t>ชนิด โดยค้นคว้าจากแหล่งข้อมูลต่างๆ</a:t>
            </a:r>
            <a:endParaRPr lang="en-US" sz="2400" b="1" dirty="0">
              <a:latin typeface="TH SarabunPSK" pitchFamily="34" charset="-34"/>
              <a:cs typeface="TH SarabunPSK" pitchFamily="34" charset="-34"/>
            </a:endParaRPr>
          </a:p>
          <a:p>
            <a:r>
              <a:rPr lang="en-US" sz="2400" b="1" dirty="0" smtClean="0">
                <a:latin typeface="TH SarabunPSK" pitchFamily="34" charset="-34"/>
                <a:cs typeface="TH SarabunPSK" pitchFamily="34" charset="-34"/>
              </a:rPr>
              <a:t>6.    </a:t>
            </a:r>
            <a:r>
              <a:rPr lang="th-TH" sz="2400" b="1" dirty="0" smtClean="0">
                <a:latin typeface="TH SarabunPSK" pitchFamily="34" charset="-34"/>
                <a:cs typeface="TH SarabunPSK" pitchFamily="34" charset="-34"/>
              </a:rPr>
              <a:t>นักศึกษาสามารถมองเห็นออร์แกเนลใดบ้างด้วยตาผ่านกล้องจุลทรรศน์ขนาดกำลังขยาย </a:t>
            </a:r>
            <a:r>
              <a:rPr lang="en-US" sz="2400" b="1" dirty="0" smtClean="0">
                <a:latin typeface="TH SarabunPSK" pitchFamily="34" charset="-34"/>
                <a:cs typeface="TH SarabunPSK" pitchFamily="34" charset="-34"/>
              </a:rPr>
              <a:t>400 </a:t>
            </a:r>
            <a:r>
              <a:rPr lang="th-TH" sz="2400" b="1" dirty="0" smtClean="0">
                <a:latin typeface="TH SarabunPSK" pitchFamily="34" charset="-34"/>
                <a:cs typeface="TH SarabunPSK" pitchFamily="34" charset="-34"/>
              </a:rPr>
              <a:t>เท่า</a:t>
            </a:r>
            <a:endParaRPr lang="en-US" sz="2400" b="1" dirty="0">
              <a:latin typeface="TH SarabunPSK" pitchFamily="34" charset="-34"/>
              <a:cs typeface="TH SarabunPSK" pitchFamily="34" charset="-34"/>
            </a:endParaRPr>
          </a:p>
          <a:p>
            <a:endParaRPr lang="th-TH" sz="2400" b="1" dirty="0">
              <a:latin typeface="TH SarabunPSK" pitchFamily="34" charset="-34"/>
              <a:cs typeface="TH SarabunPSK" pitchFamily="34" charset="-34"/>
            </a:endParaRPr>
          </a:p>
        </p:txBody>
      </p:sp>
    </p:spTree>
    <p:extLst>
      <p:ext uri="{BB962C8B-B14F-4D97-AF65-F5344CB8AC3E}">
        <p14:creationId xmlns:p14="http://schemas.microsoft.com/office/powerpoint/2010/main" val="567389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843"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sz="4000" b="1" dirty="0" smtClean="0">
                <a:solidFill>
                  <a:schemeClr val="tx1">
                    <a:lumMod val="95000"/>
                    <a:lumOff val="5000"/>
                  </a:schemeClr>
                </a:solidFill>
                <a:latin typeface="TH SarabunPSK" pitchFamily="34" charset="-34"/>
                <a:cs typeface="TH SarabunPSK" pitchFamily="34" charset="-34"/>
              </a:rPr>
              <a:t>เอกสารอ้างอิง</a:t>
            </a:r>
            <a:endParaRPr lang="th-TH" sz="4000" b="1" dirty="0">
              <a:solidFill>
                <a:schemeClr val="tx1">
                  <a:lumMod val="95000"/>
                  <a:lumOff val="5000"/>
                </a:schemeClr>
              </a:solidFill>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65</a:t>
            </a:fld>
            <a:endParaRPr lang="th-TH"/>
          </a:p>
        </p:txBody>
      </p:sp>
      <p:sp>
        <p:nvSpPr>
          <p:cNvPr id="4" name="Content Placeholder 3"/>
          <p:cNvSpPr>
            <a:spLocks noGrp="1"/>
          </p:cNvSpPr>
          <p:nvPr>
            <p:ph sz="quarter" idx="1"/>
          </p:nvPr>
        </p:nvSpPr>
        <p:spPr/>
        <p:txBody>
          <a:bodyPr>
            <a:normAutofit/>
          </a:bodyPr>
          <a:lstStyle/>
          <a:p>
            <a:r>
              <a:rPr lang="en-US" dirty="0">
                <a:latin typeface="TH SarabunPSK" pitchFamily="34" charset="-34"/>
                <a:cs typeface="TH SarabunPSK" pitchFamily="34" charset="-34"/>
              </a:rPr>
              <a:t>Jeremy M Berg, John L </a:t>
            </a:r>
            <a:r>
              <a:rPr lang="en-US" dirty="0" err="1">
                <a:latin typeface="TH SarabunPSK" pitchFamily="34" charset="-34"/>
                <a:cs typeface="TH SarabunPSK" pitchFamily="34" charset="-34"/>
              </a:rPr>
              <a:t>Tymoczko</a:t>
            </a:r>
            <a:r>
              <a:rPr lang="en-US" dirty="0">
                <a:latin typeface="TH SarabunPSK" pitchFamily="34" charset="-34"/>
                <a:cs typeface="TH SarabunPSK" pitchFamily="34" charset="-34"/>
              </a:rPr>
              <a:t>, and </a:t>
            </a:r>
            <a:r>
              <a:rPr lang="en-US" dirty="0" err="1">
                <a:latin typeface="TH SarabunPSK" pitchFamily="34" charset="-34"/>
                <a:cs typeface="TH SarabunPSK" pitchFamily="34" charset="-34"/>
              </a:rPr>
              <a:t>Lubert</a:t>
            </a:r>
            <a:r>
              <a:rPr lang="en-US" dirty="0">
                <a:latin typeface="TH SarabunPSK" pitchFamily="34" charset="-34"/>
                <a:cs typeface="TH SarabunPSK" pitchFamily="34" charset="-34"/>
              </a:rPr>
              <a:t> </a:t>
            </a:r>
            <a:r>
              <a:rPr lang="en-US" dirty="0" err="1" smtClean="0">
                <a:latin typeface="TH SarabunPSK" pitchFamily="34" charset="-34"/>
                <a:cs typeface="TH SarabunPSK" pitchFamily="34" charset="-34"/>
              </a:rPr>
              <a:t>Stryer</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2002).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5</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a:t>
            </a:r>
            <a:r>
              <a:rPr lang="en-US" dirty="0" smtClean="0">
                <a:latin typeface="TH SarabunPSK" pitchFamily="34" charset="-34"/>
                <a:cs typeface="TH SarabunPSK" pitchFamily="34" charset="-34"/>
              </a:rPr>
              <a:t>W. H. Freeman.</a:t>
            </a:r>
          </a:p>
          <a:p>
            <a:r>
              <a:rPr lang="nl-NL" dirty="0" smtClean="0">
                <a:latin typeface="TH SarabunPSK" pitchFamily="34" charset="-34"/>
                <a:cs typeface="TH SarabunPSK" pitchFamily="34" charset="-34"/>
              </a:rPr>
              <a:t>Donald </a:t>
            </a:r>
            <a:r>
              <a:rPr lang="nl-NL" dirty="0">
                <a:latin typeface="TH SarabunPSK" pitchFamily="34" charset="-34"/>
                <a:cs typeface="TH SarabunPSK" pitchFamily="34" charset="-34"/>
              </a:rPr>
              <a:t>Voet, Judith G. </a:t>
            </a:r>
            <a:r>
              <a:rPr lang="nl-NL" dirty="0" smtClean="0">
                <a:latin typeface="TH SarabunPSK" pitchFamily="34" charset="-34"/>
                <a:cs typeface="TH SarabunPSK" pitchFamily="34" charset="-34"/>
              </a:rPr>
              <a:t>Voet.,</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a:t>
            </a:r>
            <a:r>
              <a:rPr lang="en-US" dirty="0" smtClean="0">
                <a:latin typeface="TH SarabunPSK" pitchFamily="34" charset="-34"/>
                <a:cs typeface="TH SarabunPSK" pitchFamily="34" charset="-34"/>
              </a:rPr>
              <a:t>2011). </a:t>
            </a:r>
            <a:r>
              <a:rPr lang="en-US" b="1" dirty="0" smtClean="0">
                <a:latin typeface="TH SarabunPSK" pitchFamily="34" charset="-34"/>
                <a:cs typeface="TH SarabunPSK" pitchFamily="34" charset="-34"/>
              </a:rPr>
              <a:t>Biochemistry</a:t>
            </a:r>
            <a:r>
              <a:rPr lang="en-US" dirty="0" smtClean="0">
                <a:latin typeface="TH SarabunPSK" pitchFamily="34" charset="-34"/>
                <a:cs typeface="TH SarabunPSK" pitchFamily="34" charset="-34"/>
              </a:rPr>
              <a:t>, 4</a:t>
            </a:r>
            <a:r>
              <a:rPr lang="en-US" baseline="30000" dirty="0" smtClean="0">
                <a:latin typeface="TH SarabunPSK" pitchFamily="34" charset="-34"/>
                <a:cs typeface="TH SarabunPSK" pitchFamily="34" charset="-34"/>
              </a:rPr>
              <a:t>th</a:t>
            </a:r>
            <a:r>
              <a:rPr lang="en-US" dirty="0" smtClean="0">
                <a:latin typeface="TH SarabunPSK" pitchFamily="34" charset="-34"/>
                <a:cs typeface="TH SarabunPSK" pitchFamily="34" charset="-34"/>
              </a:rPr>
              <a:t> edition, </a:t>
            </a:r>
            <a:r>
              <a:rPr lang="en-US" dirty="0">
                <a:latin typeface="TH SarabunPSK" pitchFamily="34" charset="-34"/>
                <a:cs typeface="TH SarabunPSK" pitchFamily="34" charset="-34"/>
              </a:rPr>
              <a:t>John Wiley &amp; </a:t>
            </a:r>
            <a:r>
              <a:rPr lang="en-US" dirty="0" smtClean="0">
                <a:latin typeface="TH SarabunPSK" pitchFamily="34" charset="-34"/>
                <a:cs typeface="TH SarabunPSK" pitchFamily="34" charset="-34"/>
              </a:rPr>
              <a:t>Sons.</a:t>
            </a:r>
          </a:p>
          <a:p>
            <a:r>
              <a:rPr lang="en-US" dirty="0">
                <a:latin typeface="TH SarabunPSK" pitchFamily="34" charset="-34"/>
                <a:cs typeface="TH SarabunPSK" pitchFamily="34" charset="-34"/>
              </a:rPr>
              <a:t>Mary K. Campbell and Shawn O. Farrell., (2011). </a:t>
            </a:r>
            <a:r>
              <a:rPr lang="en-US" b="1" dirty="0">
                <a:latin typeface="TH SarabunPSK" pitchFamily="34" charset="-34"/>
                <a:cs typeface="TH SarabunPSK" pitchFamily="34" charset="-34"/>
              </a:rPr>
              <a:t>Biochemistry</a:t>
            </a:r>
            <a:r>
              <a:rPr lang="en-US" dirty="0">
                <a:latin typeface="TH SarabunPSK" pitchFamily="34" charset="-34"/>
                <a:cs typeface="TH SarabunPSK" pitchFamily="34" charset="-34"/>
              </a:rPr>
              <a:t>, 7</a:t>
            </a:r>
            <a:r>
              <a:rPr lang="en-US" baseline="30000" dirty="0">
                <a:latin typeface="TH SarabunPSK" pitchFamily="34" charset="-34"/>
                <a:cs typeface="TH SarabunPSK" pitchFamily="34" charset="-34"/>
              </a:rPr>
              <a:t>th</a:t>
            </a:r>
            <a:r>
              <a:rPr lang="en-US" dirty="0">
                <a:latin typeface="TH SarabunPSK" pitchFamily="34" charset="-34"/>
                <a:cs typeface="TH SarabunPSK" pitchFamily="34" charset="-34"/>
              </a:rPr>
              <a:t> edition, Thomson-Brooks/Cole.</a:t>
            </a:r>
          </a:p>
          <a:p>
            <a:r>
              <a:rPr lang="en-US" dirty="0" smtClean="0">
                <a:latin typeface="TH SarabunPSK" pitchFamily="34" charset="-34"/>
                <a:cs typeface="TH SarabunPSK" pitchFamily="34" charset="-34"/>
              </a:rPr>
              <a:t>David </a:t>
            </a:r>
            <a:r>
              <a:rPr lang="en-US" dirty="0">
                <a:latin typeface="TH SarabunPSK" pitchFamily="34" charset="-34"/>
                <a:cs typeface="TH SarabunPSK" pitchFamily="34" charset="-34"/>
              </a:rPr>
              <a:t>L. Nelson, Michael M. </a:t>
            </a:r>
            <a:r>
              <a:rPr lang="en-US" dirty="0" smtClean="0">
                <a:latin typeface="TH SarabunPSK" pitchFamily="34" charset="-34"/>
                <a:cs typeface="TH SarabunPSK" pitchFamily="34" charset="-34"/>
              </a:rPr>
              <a:t>Cox.,(</a:t>
            </a:r>
            <a:r>
              <a:rPr lang="en-US" dirty="0">
                <a:latin typeface="TH SarabunPSK" pitchFamily="34" charset="-34"/>
                <a:cs typeface="TH SarabunPSK" pitchFamily="34" charset="-34"/>
              </a:rPr>
              <a:t>2012). </a:t>
            </a:r>
            <a:r>
              <a:rPr lang="en-US" b="1" dirty="0" err="1">
                <a:latin typeface="TH SarabunPSK" pitchFamily="34" charset="-34"/>
                <a:cs typeface="TH SarabunPSK" pitchFamily="34" charset="-34"/>
              </a:rPr>
              <a:t>Lehninger</a:t>
            </a:r>
            <a:r>
              <a:rPr lang="en-US" b="1" dirty="0">
                <a:latin typeface="TH SarabunPSK" pitchFamily="34" charset="-34"/>
                <a:cs typeface="TH SarabunPSK" pitchFamily="34" charset="-34"/>
              </a:rPr>
              <a:t> Principles of Biochemistry</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6</a:t>
            </a:r>
            <a:r>
              <a:rPr lang="en-US" baseline="30000" dirty="0" smtClean="0">
                <a:latin typeface="TH SarabunPSK" pitchFamily="34" charset="-34"/>
                <a:cs typeface="TH SarabunPSK" pitchFamily="34" charset="-34"/>
              </a:rPr>
              <a:t>th </a:t>
            </a:r>
            <a:r>
              <a:rPr lang="en-US" dirty="0" smtClean="0">
                <a:latin typeface="TH SarabunPSK" pitchFamily="34" charset="-34"/>
                <a:cs typeface="TH SarabunPSK" pitchFamily="34" charset="-34"/>
              </a:rPr>
              <a:t>edition, W</a:t>
            </a:r>
            <a:r>
              <a:rPr lang="en-US" dirty="0">
                <a:latin typeface="TH SarabunPSK" pitchFamily="34" charset="-34"/>
                <a:cs typeface="TH SarabunPSK" pitchFamily="34" charset="-34"/>
              </a:rPr>
              <a:t>. H. </a:t>
            </a:r>
            <a:r>
              <a:rPr lang="en-US" dirty="0" smtClean="0">
                <a:latin typeface="TH SarabunPSK" pitchFamily="34" charset="-34"/>
                <a:cs typeface="TH SarabunPSK" pitchFamily="34" charset="-34"/>
              </a:rPr>
              <a:t>Freeman.</a:t>
            </a:r>
          </a:p>
          <a:p>
            <a:r>
              <a:rPr lang="en-US" dirty="0" smtClean="0">
                <a:latin typeface="TH SarabunPSK" pitchFamily="34" charset="-34"/>
                <a:cs typeface="TH SarabunPSK" pitchFamily="34" charset="-34"/>
              </a:rPr>
              <a:t>Wikipedia</a:t>
            </a:r>
            <a:r>
              <a:rPr lang="en-US" dirty="0">
                <a:latin typeface="TH SarabunPSK" pitchFamily="34" charset="-34"/>
                <a:cs typeface="TH SarabunPSK" pitchFamily="34" charset="-34"/>
              </a:rPr>
              <a:t>, the free encyclopedia</a:t>
            </a:r>
            <a:endParaRPr lang="th-TH" dirty="0">
              <a:latin typeface="TH SarabunPSK" pitchFamily="34" charset="-34"/>
              <a:cs typeface="TH SarabunPSK" pitchFamily="34" charset="-34"/>
            </a:endParaRPr>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val="25884949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66</a:t>
            </a:fld>
            <a:endParaRPr lang="th-TH"/>
          </a:p>
        </p:txBody>
      </p:sp>
      <p:sp>
        <p:nvSpPr>
          <p:cNvPr id="5" name="Title 1"/>
          <p:cNvSpPr txBox="1">
            <a:spLocks/>
          </p:cNvSpPr>
          <p:nvPr/>
        </p:nvSpPr>
        <p:spPr>
          <a:xfrm>
            <a:off x="179512" y="309128"/>
            <a:ext cx="8534400" cy="758952"/>
          </a:xfrm>
          <a:prstGeom prst="rect">
            <a:avLst/>
          </a:prstGeom>
        </p:spPr>
        <p:txBody>
          <a:bodyPr vert="horz" anchor="b">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tabLst>
                <a:tab pos="1973263" algn="l"/>
              </a:tabLst>
            </a:pPr>
            <a:r>
              <a:rPr lang="th-TH"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บทที่ </a:t>
            </a:r>
            <a:r>
              <a:rPr lang="en-US"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a:t>
            </a:r>
            <a:r>
              <a:rPr lang="th-TH"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 </a:t>
            </a:r>
            <a:r>
              <a:rPr lang="en-US"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en-US" sz="4400" b="1" dirty="0" smtClean="0">
                <a:solidFill>
                  <a:schemeClr val="accent6">
                    <a:lumMod val="50000"/>
                  </a:schemeClr>
                </a:solidFill>
                <a:latin typeface="TH SarabunPSK" pitchFamily="34" charset="-34"/>
                <a:cs typeface="TH SarabunPSK" pitchFamily="34" charset="-34"/>
              </a:rPr>
              <a:t> </a:t>
            </a:r>
            <a:r>
              <a:rPr lang="th-TH" sz="4400" b="1" dirty="0" smtClean="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พันธะเคมี น้ำ กรดเบสและ</a:t>
            </a:r>
            <a:r>
              <a:rPr lang="th-TH" sz="4400" b="1" dirty="0">
                <a:solidFill>
                  <a:schemeClr val="accent6">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บัฟเฟอร์ </a:t>
            </a:r>
            <a:endParaRPr lang="th-TH" sz="40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219827"/>
            <a:ext cx="1460331" cy="9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039" name="Picture 15" descr="http://patentimages.storage.googleapis.com/WO1989003679A1/imgf000012_0001.pn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7943" y="5637842"/>
            <a:ext cx="25527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http://t2.gstatic.com/images?q=tbn:ANd9GcS0Ofrx5WtjdEPC1laRsUmKUjrq0pERXFIPnYDABqPqNz0aivB-Gg">
            <a:hlinkClick r:id="rId5"/>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13768"/>
          <a:stretch/>
        </p:blipFill>
        <p:spPr bwMode="auto">
          <a:xfrm>
            <a:off x="3995936" y="4960704"/>
            <a:ext cx="4916715" cy="642252"/>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https://www.bio.cmu.edu/courses/03231/LecF04/Lec03/PiTitrText.gif">
            <a:hlinkClick r:id="rId8"/>
          </p:cNvPr>
          <p:cNvPicPr>
            <a:picLocks noChangeAspect="1" noChangeArrowheads="1"/>
          </p:cNvPicPr>
          <p:nvPr/>
        </p:nvPicPr>
        <p:blipFill>
          <a:blip r:embed="rId9">
            <a:clrChange>
              <a:clrFrom>
                <a:srgbClr val="FAFFFF"/>
              </a:clrFrom>
              <a:clrTo>
                <a:srgbClr val="FAFFFF">
                  <a:alpha val="0"/>
                </a:srgbClr>
              </a:clrTo>
            </a:clrChange>
            <a:extLst>
              <a:ext uri="{BEBA8EAE-BF5A-486C-A8C5-ECC9F3942E4B}">
                <a14:imgProps xmlns:a14="http://schemas.microsoft.com/office/drawing/2010/main">
                  <a14:imgLayer r:embed="rId10">
                    <a14:imgEffect>
                      <a14:sharpenSoften amount="25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35901" y="1523805"/>
            <a:ext cx="447675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83237" y="1517294"/>
            <a:ext cx="3096344" cy="293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descr="http://www.chemistry-help.info/methane_covalent_bonds.gif">
            <a:hlinkClick r:id="rId13"/>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237" y="4534328"/>
            <a:ext cx="16478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ile:Phenolphthalein-low-pH-2D-skeletal.sv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31409" y="4512137"/>
            <a:ext cx="1980220" cy="187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100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67</a:t>
            </a:fld>
            <a:endParaRPr lang="th-TH"/>
          </a:p>
        </p:txBody>
      </p:sp>
      <p:sp>
        <p:nvSpPr>
          <p:cNvPr id="5" name="TextBox 4"/>
          <p:cNvSpPr txBox="1"/>
          <p:nvPr/>
        </p:nvSpPr>
        <p:spPr>
          <a:xfrm>
            <a:off x="251520" y="1556792"/>
            <a:ext cx="5041765"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1. </a:t>
            </a:r>
            <a:r>
              <a:rPr lang="th-TH" sz="3600" b="1" dirty="0" smtClean="0">
                <a:latin typeface="TH SarabunPSK" pitchFamily="34" charset="-34"/>
                <a:cs typeface="TH SarabunPSK" pitchFamily="34" charset="-34"/>
              </a:rPr>
              <a:t>พันธะโคเวเลนซ์ </a:t>
            </a:r>
            <a:r>
              <a:rPr lang="en-US" sz="3600" b="1" dirty="0" smtClean="0">
                <a:latin typeface="TH SarabunPSK" pitchFamily="34" charset="-34"/>
                <a:cs typeface="TH SarabunPSK" pitchFamily="34" charset="-34"/>
              </a:rPr>
              <a:t>(covalent bond)</a:t>
            </a:r>
            <a:endParaRPr lang="th-TH" sz="3600" b="1" dirty="0">
              <a:latin typeface="TH SarabunPSK" pitchFamily="34" charset="-34"/>
              <a:cs typeface="TH SarabunPSK" pitchFamily="34" charset="-34"/>
            </a:endParaRPr>
          </a:p>
        </p:txBody>
      </p:sp>
      <p:pic>
        <p:nvPicPr>
          <p:cNvPr id="4098" name="Picture 2" descr="http://upload.wikimedia.org/wikipedia/commons/thumb/1/19/Covalent_bond_hydrogen.svg/400px-Covalent_bond_hydrogen.svg.pn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72706" y="2564904"/>
            <a:ext cx="4689606" cy="20048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Covalent.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1365927"/>
            <a:ext cx="3181350" cy="38290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72706" y="4770870"/>
            <a:ext cx="5045784" cy="830997"/>
          </a:xfrm>
          <a:prstGeom prst="rect">
            <a:avLst/>
          </a:prstGeom>
        </p:spPr>
        <p:txBody>
          <a:bodyPr wrap="square">
            <a:spAutoFit/>
          </a:bodyPr>
          <a:lstStyle/>
          <a:p>
            <a:r>
              <a:rPr lang="en-US" sz="2400" dirty="0">
                <a:latin typeface="TH SarabunPSK" pitchFamily="34" charset="-34"/>
                <a:cs typeface="TH SarabunPSK" pitchFamily="34" charset="-34"/>
              </a:rPr>
              <a:t>A covalent bond forming H</a:t>
            </a:r>
            <a:r>
              <a:rPr lang="en-US" sz="2400" baseline="-25000" dirty="0">
                <a:latin typeface="TH SarabunPSK" pitchFamily="34" charset="-34"/>
                <a:cs typeface="TH SarabunPSK" pitchFamily="34" charset="-34"/>
              </a:rPr>
              <a:t>2</a:t>
            </a:r>
            <a:r>
              <a:rPr lang="en-US" sz="2400" dirty="0">
                <a:latin typeface="TH SarabunPSK" pitchFamily="34" charset="-34"/>
                <a:cs typeface="TH SarabunPSK" pitchFamily="34" charset="-34"/>
              </a:rPr>
              <a:t> (right) where two hydrogen atoms share the two electrons</a:t>
            </a:r>
            <a:endParaRPr lang="th-TH" sz="2400" dirty="0">
              <a:latin typeface="TH SarabunPSK" pitchFamily="34" charset="-34"/>
              <a:cs typeface="TH SarabunPSK" pitchFamily="34" charset="-34"/>
            </a:endParaRPr>
          </a:p>
        </p:txBody>
      </p:sp>
      <p:sp>
        <p:nvSpPr>
          <p:cNvPr id="8" name="Rectangle 7"/>
          <p:cNvSpPr/>
          <p:nvPr/>
        </p:nvSpPr>
        <p:spPr>
          <a:xfrm>
            <a:off x="4956795" y="5201263"/>
            <a:ext cx="4572000" cy="1200329"/>
          </a:xfrm>
          <a:prstGeom prst="rect">
            <a:avLst/>
          </a:prstGeom>
        </p:spPr>
        <p:txBody>
          <a:bodyPr>
            <a:spAutoFit/>
          </a:bodyPr>
          <a:lstStyle/>
          <a:p>
            <a:r>
              <a:rPr lang="en-US" sz="2400" dirty="0">
                <a:latin typeface="TH SarabunPSK" pitchFamily="34" charset="-34"/>
                <a:cs typeface="TH SarabunPSK" pitchFamily="34" charset="-34"/>
              </a:rPr>
              <a:t>Covalent bonding is implied in the Lewis structure by indicating electrons shared between </a:t>
            </a:r>
            <a:r>
              <a:rPr lang="en-US" sz="2400" dirty="0" smtClean="0">
                <a:latin typeface="TH SarabunPSK" pitchFamily="34" charset="-34"/>
                <a:cs typeface="TH SarabunPSK" pitchFamily="34" charset="-34"/>
              </a:rPr>
              <a:t>atoms. </a:t>
            </a:r>
            <a:endParaRPr lang="th-TH" sz="2400" dirty="0">
              <a:latin typeface="TH SarabunPSK" pitchFamily="34" charset="-34"/>
              <a:cs typeface="TH SarabunPSK" pitchFamily="34" charset="-34"/>
            </a:endParaRPr>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9" name="Rectangle 8"/>
          <p:cNvSpPr/>
          <p:nvPr/>
        </p:nvSpPr>
        <p:spPr>
          <a:xfrm>
            <a:off x="144016" y="6101048"/>
            <a:ext cx="4572000" cy="646331"/>
          </a:xfrm>
          <a:prstGeom prst="rect">
            <a:avLst/>
          </a:prstGeom>
        </p:spPr>
        <p:txBody>
          <a:bodyPr>
            <a:spAutoFit/>
          </a:bodyPr>
          <a:lstStyle/>
          <a:p>
            <a:r>
              <a:rPr lang="th-TH" sz="1800" b="1" dirty="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a:t>
            </a:r>
          </a:p>
          <a:p>
            <a:r>
              <a:rPr lang="en-US" sz="1800" dirty="0" smtClean="0">
                <a:latin typeface="TH SarabunPSK" pitchFamily="34" charset="-34"/>
                <a:cs typeface="TH SarabunPSK" pitchFamily="34" charset="-34"/>
              </a:rPr>
              <a:t>http</a:t>
            </a:r>
            <a:r>
              <a:rPr lang="en-US" sz="1800" dirty="0">
                <a:latin typeface="TH SarabunPSK" pitchFamily="34" charset="-34"/>
                <a:cs typeface="TH SarabunPSK" pitchFamily="34" charset="-34"/>
              </a:rPr>
              <a:t>://en.wikipedia.org/wiki/Covalent_bond</a:t>
            </a:r>
            <a:endParaRPr lang="th-TH" sz="1800" dirty="0">
              <a:latin typeface="TH SarabunPSK" pitchFamily="34" charset="-34"/>
              <a:cs typeface="TH SarabunPSK" pitchFamily="34" charset="-34"/>
            </a:endParaRPr>
          </a:p>
        </p:txBody>
      </p:sp>
      <p:pic>
        <p:nvPicPr>
          <p:cNvPr id="4102" name="Picture 6" descr="http://t3.gstatic.com/images?q=tbn:ANd9GcRsYvTrBReH9yVMs_maqjQdHmc_JqiXcQ176VdglJN4SrV-7eC37w"/>
          <p:cNvPicPr>
            <a:picLocks noChangeAspect="1" noChangeArrowheads="1"/>
          </p:cNvPicPr>
          <p:nvPr/>
        </p:nvPicPr>
        <p:blipFill rotWithShape="1">
          <a:blip r:embed="rId7">
            <a:extLst>
              <a:ext uri="{28A0092B-C50C-407E-A947-70E740481C1C}">
                <a14:useLocalDpi xmlns:a14="http://schemas.microsoft.com/office/drawing/2010/main" val="0"/>
              </a:ext>
            </a:extLst>
          </a:blip>
          <a:srcRect r="38716"/>
          <a:stretch/>
        </p:blipFill>
        <p:spPr bwMode="auto">
          <a:xfrm rot="16200000">
            <a:off x="7618450" y="-72979"/>
            <a:ext cx="1113336" cy="158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2407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68</a:t>
            </a:fld>
            <a:endParaRPr lang="th-TH"/>
          </a:p>
        </p:txBody>
      </p:sp>
      <p:sp>
        <p:nvSpPr>
          <p:cNvPr id="5" name="TextBox 4"/>
          <p:cNvSpPr txBox="1"/>
          <p:nvPr/>
        </p:nvSpPr>
        <p:spPr>
          <a:xfrm>
            <a:off x="251520" y="1556792"/>
            <a:ext cx="8746305" cy="584775"/>
          </a:xfrm>
          <a:prstGeom prst="rect">
            <a:avLst/>
          </a:prstGeom>
          <a:noFill/>
        </p:spPr>
        <p:txBody>
          <a:bodyPr wrap="none" rtlCol="0">
            <a:spAutoFit/>
          </a:bodyPr>
          <a:lstStyle/>
          <a:p>
            <a:r>
              <a:rPr lang="en-US" sz="3200" b="1" dirty="0">
                <a:latin typeface="TH SarabunPSK" pitchFamily="34" charset="-34"/>
                <a:cs typeface="TH SarabunPSK" pitchFamily="34" charset="-34"/>
              </a:rPr>
              <a:t>2</a:t>
            </a:r>
            <a:r>
              <a:rPr lang="en-US" sz="3200" b="1" dirty="0" smtClean="0">
                <a:latin typeface="TH SarabunPSK" pitchFamily="34" charset="-34"/>
                <a:cs typeface="TH SarabunPSK" pitchFamily="34" charset="-34"/>
              </a:rPr>
              <a:t>. </a:t>
            </a:r>
            <a:r>
              <a:rPr lang="th-TH" sz="3200" b="1" dirty="0" smtClean="0">
                <a:latin typeface="TH SarabunPSK" pitchFamily="34" charset="-34"/>
                <a:cs typeface="TH SarabunPSK" pitchFamily="34" charset="-34"/>
              </a:rPr>
              <a:t>พันธะไออนิก</a:t>
            </a:r>
            <a:r>
              <a:rPr lang="en-US" sz="3200" b="1" dirty="0" smtClean="0">
                <a:latin typeface="TH SarabunPSK" pitchFamily="34" charset="-34"/>
                <a:cs typeface="TH SarabunPSK" pitchFamily="34" charset="-34"/>
              </a:rPr>
              <a:t>( Ionic bond </a:t>
            </a:r>
            <a:r>
              <a:rPr lang="th-TH" sz="3200" b="1" dirty="0" smtClean="0">
                <a:latin typeface="TH SarabunPSK" pitchFamily="34" charset="-34"/>
                <a:cs typeface="TH SarabunPSK" pitchFamily="34" charset="-34"/>
              </a:rPr>
              <a:t>หรือ พันธะไฟฟ้าสถิตย์ </a:t>
            </a:r>
            <a:r>
              <a:rPr lang="en-US" sz="3200" b="1" dirty="0" smtClean="0">
                <a:latin typeface="TH SarabunPSK" pitchFamily="34" charset="-34"/>
                <a:cs typeface="TH SarabunPSK" pitchFamily="34" charset="-34"/>
              </a:rPr>
              <a:t>,electrostatic bond)</a:t>
            </a:r>
            <a:endParaRPr lang="th-TH" sz="3200" b="1" dirty="0">
              <a:latin typeface="TH SarabunPSK" pitchFamily="34" charset="-34"/>
              <a:cs typeface="TH SarabunPSK" pitchFamily="34" charset="-34"/>
            </a:endParaRPr>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5122" name="Picture 2" descr="File:NaF.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337" y="2420889"/>
            <a:ext cx="6991851" cy="30589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4016" y="6101048"/>
            <a:ext cx="4572000" cy="923330"/>
          </a:xfrm>
          <a:prstGeom prst="rect">
            <a:avLst/>
          </a:prstGeom>
        </p:spPr>
        <p:txBody>
          <a:bodyPr>
            <a:spAutoFit/>
          </a:bodyPr>
          <a:lstStyle/>
          <a:p>
            <a:r>
              <a:rPr lang="th-TH" sz="1800" b="1" dirty="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a:t>
            </a:r>
          </a:p>
          <a:p>
            <a:r>
              <a:rPr lang="en-US" sz="1800" b="1" dirty="0">
                <a:latin typeface="TH SarabunPSK" pitchFamily="34" charset="-34"/>
                <a:cs typeface="TH SarabunPSK" pitchFamily="34" charset="-34"/>
              </a:rPr>
              <a:t>http://en.wikipedia.org/wiki/Ionic_bond</a:t>
            </a:r>
          </a:p>
          <a:p>
            <a:endParaRPr lang="en-US" sz="1800" b="1" dirty="0" smtClean="0">
              <a:latin typeface="TH SarabunPSK" pitchFamily="34" charset="-34"/>
              <a:cs typeface="TH SarabunPSK" pitchFamily="34" charset="-34"/>
            </a:endParaRPr>
          </a:p>
        </p:txBody>
      </p:sp>
      <p:sp>
        <p:nvSpPr>
          <p:cNvPr id="6" name="Rectangle 5"/>
          <p:cNvSpPr/>
          <p:nvPr/>
        </p:nvSpPr>
        <p:spPr>
          <a:xfrm>
            <a:off x="467544" y="5517232"/>
            <a:ext cx="8568951" cy="584775"/>
          </a:xfrm>
          <a:prstGeom prst="rect">
            <a:avLst/>
          </a:prstGeom>
        </p:spPr>
        <p:txBody>
          <a:bodyPr wrap="square">
            <a:spAutoFit/>
          </a:bodyPr>
          <a:lstStyle/>
          <a:p>
            <a:r>
              <a:rPr lang="en-US" sz="3200" b="1" dirty="0">
                <a:latin typeface="TH SarabunPSK" pitchFamily="34" charset="-34"/>
                <a:cs typeface="TH SarabunPSK" pitchFamily="34" charset="-34"/>
              </a:rPr>
              <a:t>Sodium and fluorine bonding </a:t>
            </a:r>
            <a:r>
              <a:rPr lang="en-US" sz="3200" b="1" dirty="0" err="1">
                <a:latin typeface="TH SarabunPSK" pitchFamily="34" charset="-34"/>
                <a:cs typeface="TH SarabunPSK" pitchFamily="34" charset="-34"/>
              </a:rPr>
              <a:t>ionically</a:t>
            </a:r>
            <a:r>
              <a:rPr lang="en-US" sz="3200" b="1" dirty="0">
                <a:latin typeface="TH SarabunPSK" pitchFamily="34" charset="-34"/>
                <a:cs typeface="TH SarabunPSK" pitchFamily="34" charset="-34"/>
              </a:rPr>
              <a:t> to form sodium fluoride.</a:t>
            </a:r>
            <a:endParaRPr lang="th-TH" sz="3200" b="1" dirty="0">
              <a:latin typeface="TH SarabunPSK" pitchFamily="34" charset="-34"/>
              <a:cs typeface="TH SarabunPSK" pitchFamily="34" charset="-34"/>
            </a:endParaRPr>
          </a:p>
        </p:txBody>
      </p:sp>
    </p:spTree>
    <p:extLst>
      <p:ext uri="{BB962C8B-B14F-4D97-AF65-F5344CB8AC3E}">
        <p14:creationId xmlns:p14="http://schemas.microsoft.com/office/powerpoint/2010/main" val="22241247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69</a:t>
            </a:fld>
            <a:endParaRPr lang="th-TH"/>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3314" name="Picture 2" descr="http://www.bio.miami.edu/tom/courses/protected/KAR/ch02/2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29374"/>
          <a:stretch/>
        </p:blipFill>
        <p:spPr bwMode="auto">
          <a:xfrm>
            <a:off x="1714232" y="1556791"/>
            <a:ext cx="7247714" cy="45596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908720"/>
            <a:ext cx="1861407"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พันธะไออนิก</a:t>
            </a:r>
            <a:r>
              <a:rPr lang="en-US" sz="2000" b="1"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ทบทวน</a:t>
            </a:r>
            <a:r>
              <a:rPr lang="en-US" sz="2000" b="1" dirty="0" smtClean="0">
                <a:latin typeface="TH SarabunPSK" pitchFamily="34" charset="-34"/>
                <a:cs typeface="TH SarabunPSK" pitchFamily="34" charset="-34"/>
              </a:rPr>
              <a:t>) </a:t>
            </a:r>
            <a:endParaRPr lang="th-TH" sz="2000" b="1" dirty="0">
              <a:latin typeface="TH SarabunPSK" pitchFamily="34" charset="-34"/>
              <a:cs typeface="TH SarabunPSK" pitchFamily="34" charset="-34"/>
            </a:endParaRPr>
          </a:p>
        </p:txBody>
      </p:sp>
      <p:pic>
        <p:nvPicPr>
          <p:cNvPr id="10" name="Picture 2" descr="http://www.bio.miami.edu/tom/courses/protected/KAR/ch02/2_01.jpg"/>
          <p:cNvPicPr>
            <a:picLocks noChangeAspect="1" noChangeArrowheads="1"/>
          </p:cNvPicPr>
          <p:nvPr/>
        </p:nvPicPr>
        <p:blipFill rotWithShape="1">
          <a:blip r:embed="rId2">
            <a:extLst>
              <a:ext uri="{28A0092B-C50C-407E-A947-70E740481C1C}">
                <a14:useLocalDpi xmlns:a14="http://schemas.microsoft.com/office/drawing/2010/main" val="0"/>
              </a:ext>
            </a:extLst>
          </a:blip>
          <a:srcRect r="79708" b="70322"/>
          <a:stretch/>
        </p:blipFill>
        <p:spPr bwMode="auto">
          <a:xfrm>
            <a:off x="251520" y="1556791"/>
            <a:ext cx="1440160" cy="1876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750" y="6116474"/>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spTree>
    <p:extLst>
      <p:ext uri="{BB962C8B-B14F-4D97-AF65-F5344CB8AC3E}">
        <p14:creationId xmlns:p14="http://schemas.microsoft.com/office/powerpoint/2010/main" val="404580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996" y="981525"/>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th-TH" b="1" dirty="0">
                <a:latin typeface="TH SarabunPSK" pitchFamily="34" charset="-34"/>
                <a:cs typeface="TH SarabunPSK" pitchFamily="34" charset="-34"/>
              </a:rPr>
              <a:t>1.1 ความหมายของวิชา</a:t>
            </a:r>
            <a:r>
              <a:rPr lang="th-TH" b="1" dirty="0" smtClean="0">
                <a:latin typeface="TH SarabunPSK" pitchFamily="34" charset="-34"/>
                <a:cs typeface="TH SarabunPSK" pitchFamily="34" charset="-34"/>
              </a:rPr>
              <a:t>ชีวเคมี</a:t>
            </a:r>
            <a:endParaRPr lang="th-TH" b="1" dirty="0">
              <a:latin typeface="TH SarabunPSK" pitchFamily="34" charset="-34"/>
              <a:cs typeface="TH SarabunPSK" pitchFamily="34" charset="-34"/>
            </a:endParaRPr>
          </a:p>
        </p:txBody>
      </p:sp>
      <p:sp>
        <p:nvSpPr>
          <p:cNvPr id="3" name="Content Placeholder 2"/>
          <p:cNvSpPr>
            <a:spLocks noGrp="1"/>
          </p:cNvSpPr>
          <p:nvPr>
            <p:ph sz="quarter" idx="1"/>
          </p:nvPr>
        </p:nvSpPr>
        <p:spPr>
          <a:xfrm>
            <a:off x="320040" y="1412776"/>
            <a:ext cx="8503920" cy="4572000"/>
          </a:xfrm>
        </p:spPr>
        <p:txBody>
          <a:bodyPr>
            <a:noAutofit/>
          </a:bodyPr>
          <a:lstStyle/>
          <a:p>
            <a:endParaRPr lang="th-TH" sz="2800" dirty="0">
              <a:latin typeface="TH SarabunPSK" pitchFamily="34" charset="-34"/>
              <a:cs typeface="TH SarabunPSK" pitchFamily="34" charset="-34"/>
            </a:endParaRPr>
          </a:p>
          <a:p>
            <a:pPr marL="0" indent="0" algn="thaiDist">
              <a:buNone/>
            </a:pPr>
            <a:r>
              <a:rPr lang="th-TH" sz="2800" dirty="0">
                <a:latin typeface="TH SarabunPSK" pitchFamily="34" charset="-34"/>
                <a:cs typeface="TH SarabunPSK" pitchFamily="34" charset="-34"/>
              </a:rPr>
              <a:t>	ชีวเคมี  (</a:t>
            </a:r>
            <a:r>
              <a:rPr lang="en-US" sz="2800" dirty="0">
                <a:latin typeface="TH SarabunPSK" pitchFamily="34" charset="-34"/>
                <a:cs typeface="TH SarabunPSK" pitchFamily="34" charset="-34"/>
              </a:rPr>
              <a:t>Biological chemistry </a:t>
            </a:r>
            <a:r>
              <a:rPr lang="th-TH" sz="2800" dirty="0">
                <a:latin typeface="TH SarabunPSK" pitchFamily="34" charset="-34"/>
                <a:cs typeface="TH SarabunPSK" pitchFamily="34" charset="-34"/>
              </a:rPr>
              <a:t>หรือ </a:t>
            </a:r>
            <a:r>
              <a:rPr lang="en-US" sz="2800" dirty="0">
                <a:latin typeface="TH SarabunPSK" pitchFamily="34" charset="-34"/>
                <a:cs typeface="TH SarabunPSK" pitchFamily="34" charset="-34"/>
              </a:rPr>
              <a:t>Biological chemistry) </a:t>
            </a:r>
            <a:r>
              <a:rPr lang="th-TH" sz="2800" dirty="0">
                <a:latin typeface="TH SarabunPSK" pitchFamily="34" charset="-34"/>
                <a:cs typeface="TH SarabunPSK" pitchFamily="34" charset="-34"/>
              </a:rPr>
              <a:t>คือ วิชาที่ศึกษาถึงกระบวนการทางเคมีและสสารต่างๆภายในเซลล์ของสิ่งมีชีวิต ซึ่งเกี่ยวข้องโดยตรงกับการศึกษาโครงสร้างทางเคมีและหน้าที่ทางชีวภาพของสารชีวโมเลกุล (</a:t>
            </a:r>
            <a:r>
              <a:rPr lang="en-US" sz="2800" dirty="0">
                <a:latin typeface="TH SarabunPSK" pitchFamily="34" charset="-34"/>
                <a:cs typeface="TH SarabunPSK" pitchFamily="34" charset="-34"/>
              </a:rPr>
              <a:t>biomolecule) </a:t>
            </a:r>
            <a:r>
              <a:rPr lang="th-TH" sz="2800" dirty="0">
                <a:latin typeface="TH SarabunPSK" pitchFamily="34" charset="-34"/>
                <a:cs typeface="TH SarabunPSK" pitchFamily="34" charset="-34"/>
              </a:rPr>
              <a:t>ได้แก่ โปรตีน (</a:t>
            </a:r>
            <a:r>
              <a:rPr lang="en-US" sz="2800" dirty="0">
                <a:latin typeface="TH SarabunPSK" pitchFamily="34" charset="-34"/>
                <a:cs typeface="TH SarabunPSK" pitchFamily="34" charset="-34"/>
              </a:rPr>
              <a:t>protein) </a:t>
            </a:r>
            <a:r>
              <a:rPr lang="th-TH" sz="2800" dirty="0">
                <a:latin typeface="TH SarabunPSK" pitchFamily="34" charset="-34"/>
                <a:cs typeface="TH SarabunPSK" pitchFamily="34" charset="-34"/>
              </a:rPr>
              <a:t>คาร์โบไฮเดรต (</a:t>
            </a:r>
            <a:r>
              <a:rPr lang="en-US" sz="2800" dirty="0">
                <a:latin typeface="TH SarabunPSK" pitchFamily="34" charset="-34"/>
                <a:cs typeface="TH SarabunPSK" pitchFamily="34" charset="-34"/>
              </a:rPr>
              <a:t>carbohydrate)  </a:t>
            </a:r>
            <a:r>
              <a:rPr lang="th-TH" sz="2800" dirty="0">
                <a:latin typeface="TH SarabunPSK" pitchFamily="34" charset="-34"/>
                <a:cs typeface="TH SarabunPSK" pitchFamily="34" charset="-34"/>
              </a:rPr>
              <a:t>ลิพิด (</a:t>
            </a:r>
            <a:r>
              <a:rPr lang="en-US" sz="2800" dirty="0">
                <a:latin typeface="TH SarabunPSK" pitchFamily="34" charset="-34"/>
                <a:cs typeface="TH SarabunPSK" pitchFamily="34" charset="-34"/>
              </a:rPr>
              <a:t>lipid)  </a:t>
            </a:r>
            <a:r>
              <a:rPr lang="th-TH" sz="2800" dirty="0">
                <a:latin typeface="TH SarabunPSK" pitchFamily="34" charset="-34"/>
                <a:cs typeface="TH SarabunPSK" pitchFamily="34" charset="-34"/>
              </a:rPr>
              <a:t>กรดนิวคลิอิก (</a:t>
            </a:r>
            <a:r>
              <a:rPr lang="en-US" sz="2800" dirty="0">
                <a:latin typeface="TH SarabunPSK" pitchFamily="34" charset="-34"/>
                <a:cs typeface="TH SarabunPSK" pitchFamily="34" charset="-34"/>
              </a:rPr>
              <a:t>nucleic acid) </a:t>
            </a:r>
            <a:r>
              <a:rPr lang="th-TH" sz="2800" dirty="0">
                <a:latin typeface="TH SarabunPSK" pitchFamily="34" charset="-34"/>
                <a:cs typeface="TH SarabunPSK" pitchFamily="34" charset="-34"/>
              </a:rPr>
              <a:t>เป็นต้น นอกจากนี้ยังครอบคลุมถึงการรับส่งสัญญาณข้อมูลภายในเซลล์และระหว่างเซลล์ผ่านสารชีวโมเลกุล </a:t>
            </a:r>
            <a:r>
              <a:rPr lang="th-TH" sz="2800" dirty="0" smtClean="0">
                <a:latin typeface="TH SarabunPSK" pitchFamily="34" charset="-34"/>
                <a:cs typeface="TH SarabunPSK" pitchFamily="34" charset="-34"/>
              </a:rPr>
              <a:t> </a:t>
            </a:r>
            <a:r>
              <a:rPr lang="th-TH" sz="2800" dirty="0">
                <a:latin typeface="TH SarabunPSK" pitchFamily="34" charset="-34"/>
                <a:cs typeface="TH SarabunPSK" pitchFamily="34" charset="-34"/>
              </a:rPr>
              <a:t>การเปลี่ยนแปลงของสารชีวโมเลกุลให้เป็นพลังงานภายในเซลล์ผ่านกระบวนการเมแทบอลิซึม (</a:t>
            </a:r>
            <a:r>
              <a:rPr lang="en-US" sz="2800" dirty="0">
                <a:latin typeface="TH SarabunPSK" pitchFamily="34" charset="-34"/>
                <a:cs typeface="TH SarabunPSK" pitchFamily="34" charset="-34"/>
              </a:rPr>
              <a:t>metabolism) </a:t>
            </a:r>
            <a:r>
              <a:rPr lang="th-TH" sz="2800" dirty="0">
                <a:latin typeface="TH SarabunPSK" pitchFamily="34" charset="-34"/>
                <a:cs typeface="TH SarabunPSK" pitchFamily="34" charset="-34"/>
              </a:rPr>
              <a:t>โดยมีการควบคุมอย่างเป็นระบบแบบแผน ซึ่งกระบวนการทางชีวเคมีนี้เองทำให้เกิดความสลับซับซ้อนของสิ่งมีชีวิต</a:t>
            </a:r>
          </a:p>
          <a:p>
            <a:endParaRPr lang="th-TH" sz="2800" dirty="0">
              <a:latin typeface="TH SarabunPSK" pitchFamily="34" charset="-34"/>
              <a:cs typeface="TH SarabunPSK" pitchFamily="34" charset="-34"/>
            </a:endParaRPr>
          </a:p>
        </p:txBody>
      </p:sp>
      <p:sp>
        <p:nvSpPr>
          <p:cNvPr id="7" name="Slide Number Placeholder 6"/>
          <p:cNvSpPr>
            <a:spLocks noGrp="1"/>
          </p:cNvSpPr>
          <p:nvPr>
            <p:ph type="sldNum" sz="quarter" idx="12"/>
          </p:nvPr>
        </p:nvSpPr>
        <p:spPr/>
        <p:txBody>
          <a:bodyPr/>
          <a:lstStyle/>
          <a:p>
            <a:fld id="{D2865FEE-8CC4-48B3-8997-EB4168360413}" type="slidenum">
              <a:rPr lang="th-TH" smtClean="0"/>
              <a:t>7</a:t>
            </a:fld>
            <a:endParaRPr lang="th-TH"/>
          </a:p>
        </p:txBody>
      </p:sp>
      <p:sp>
        <p:nvSpPr>
          <p:cNvPr id="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338" y="203389"/>
            <a:ext cx="1281885"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6377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70</a:t>
            </a:fld>
            <a:endParaRPr lang="th-TH"/>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4338" name="Picture 2" descr="http://www.bio.miami.edu/tom/courses/protected/ECB/CH02/2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97917"/>
            <a:ext cx="6696744" cy="45960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750" y="6187724"/>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sp>
        <p:nvSpPr>
          <p:cNvPr id="9" name="TextBox 8"/>
          <p:cNvSpPr txBox="1"/>
          <p:nvPr/>
        </p:nvSpPr>
        <p:spPr>
          <a:xfrm>
            <a:off x="251520" y="932470"/>
            <a:ext cx="4158511"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เปรียบเทียบพันธะโคเวเลนซ์และพันธะไออนิก</a:t>
            </a:r>
            <a:r>
              <a:rPr lang="en-US" sz="2000" b="1"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ทบทวน</a:t>
            </a:r>
            <a:r>
              <a:rPr lang="en-US" sz="2000" b="1" dirty="0" smtClean="0">
                <a:latin typeface="TH SarabunPSK" pitchFamily="34" charset="-34"/>
                <a:cs typeface="TH SarabunPSK" pitchFamily="34" charset="-34"/>
              </a:rPr>
              <a:t>) </a:t>
            </a:r>
            <a:endParaRPr lang="th-TH" sz="2000" b="1" dirty="0">
              <a:latin typeface="TH SarabunPSK" pitchFamily="34" charset="-34"/>
              <a:cs typeface="TH SarabunPSK" pitchFamily="34" charset="-34"/>
            </a:endParaRPr>
          </a:p>
        </p:txBody>
      </p:sp>
    </p:spTree>
    <p:extLst>
      <p:ext uri="{BB962C8B-B14F-4D97-AF65-F5344CB8AC3E}">
        <p14:creationId xmlns:p14="http://schemas.microsoft.com/office/powerpoint/2010/main" val="5212262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71</a:t>
            </a:fld>
            <a:endParaRPr lang="th-TH"/>
          </a:p>
        </p:txBody>
      </p:sp>
      <p:sp>
        <p:nvSpPr>
          <p:cNvPr id="5" name="TextBox 4"/>
          <p:cNvSpPr txBox="1"/>
          <p:nvPr/>
        </p:nvSpPr>
        <p:spPr>
          <a:xfrm>
            <a:off x="251520" y="1412776"/>
            <a:ext cx="4806124" cy="2369880"/>
          </a:xfrm>
          <a:prstGeom prst="rect">
            <a:avLst/>
          </a:prstGeom>
          <a:noFill/>
        </p:spPr>
        <p:txBody>
          <a:bodyPr wrap="none" rtlCol="0">
            <a:spAutoFit/>
          </a:bodyPr>
          <a:lstStyle/>
          <a:p>
            <a:r>
              <a:rPr lang="en-US" sz="3200" b="1" dirty="0" smtClean="0">
                <a:latin typeface="TH SarabunPSK" pitchFamily="34" charset="-34"/>
                <a:cs typeface="TH SarabunPSK" pitchFamily="34" charset="-34"/>
              </a:rPr>
              <a:t>3. </a:t>
            </a:r>
            <a:r>
              <a:rPr lang="th-TH" sz="3200" b="1" dirty="0" smtClean="0">
                <a:latin typeface="TH SarabunPSK" pitchFamily="34" charset="-34"/>
                <a:cs typeface="TH SarabunPSK" pitchFamily="34" charset="-34"/>
              </a:rPr>
              <a:t>พันธะไฮโดรเจน </a:t>
            </a:r>
            <a:r>
              <a:rPr lang="en-US" sz="3200" b="1" dirty="0" smtClean="0">
                <a:latin typeface="TH SarabunPSK" pitchFamily="34" charset="-34"/>
                <a:cs typeface="TH SarabunPSK" pitchFamily="34" charset="-34"/>
              </a:rPr>
              <a:t>( Hydrogen bond)</a:t>
            </a:r>
          </a:p>
          <a:p>
            <a:r>
              <a:rPr lang="th-TH" sz="3200" b="1" dirty="0" smtClean="0">
                <a:latin typeface="TH SarabunPSK" pitchFamily="34" charset="-34"/>
                <a:cs typeface="TH SarabunPSK" pitchFamily="34" charset="-34"/>
              </a:rPr>
              <a:t>(เป็นพันธะไฟฟ้าสถิตย์ระหว่างโมเลกุล)</a:t>
            </a:r>
          </a:p>
          <a:p>
            <a:pPr marL="571500" indent="-571500">
              <a:buFont typeface="Arial" pitchFamily="34" charset="0"/>
              <a:buChar char="•"/>
            </a:pPr>
            <a:r>
              <a:rPr lang="th-TH" dirty="0" smtClean="0">
                <a:latin typeface="TH SarabunPSK" pitchFamily="34" charset="-34"/>
                <a:cs typeface="TH SarabunPSK" pitchFamily="34" charset="-34"/>
              </a:rPr>
              <a:t>แข็งแรงน้อยกว่าพันธะไออนิก</a:t>
            </a:r>
          </a:p>
          <a:p>
            <a:pPr marL="571500" indent="-571500">
              <a:buFont typeface="Arial" pitchFamily="34" charset="0"/>
              <a:buChar char="•"/>
            </a:pPr>
            <a:r>
              <a:rPr lang="en-US" dirty="0" smtClean="0">
                <a:latin typeface="TH SarabunPSK" pitchFamily="34" charset="-34"/>
                <a:cs typeface="TH SarabunPSK" pitchFamily="34" charset="-34"/>
              </a:rPr>
              <a:t>H ----- F  ,   H ----- O  ,   H ----- N</a:t>
            </a:r>
            <a:endParaRPr lang="th-TH" dirty="0" smtClean="0">
              <a:latin typeface="TH SarabunPSK" pitchFamily="34" charset="-34"/>
              <a:cs typeface="TH SarabunPSK" pitchFamily="34" charset="-34"/>
            </a:endParaRPr>
          </a:p>
          <a:p>
            <a:endParaRPr lang="th-TH" dirty="0">
              <a:latin typeface="TH SarabunPSK" pitchFamily="34" charset="-34"/>
              <a:cs typeface="TH SarabunPSK" pitchFamily="34" charset="-34"/>
            </a:endParaRPr>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2" name="Rectangle 11"/>
          <p:cNvSpPr/>
          <p:nvPr/>
        </p:nvSpPr>
        <p:spPr>
          <a:xfrm>
            <a:off x="144016" y="6101048"/>
            <a:ext cx="4572000" cy="646331"/>
          </a:xfrm>
          <a:prstGeom prst="rect">
            <a:avLst/>
          </a:prstGeom>
        </p:spPr>
        <p:txBody>
          <a:bodyPr>
            <a:spAutoFit/>
          </a:bodyPr>
          <a:lstStyle/>
          <a:p>
            <a:r>
              <a:rPr lang="th-TH" sz="1800" b="1" dirty="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a:t>
            </a:r>
          </a:p>
          <a:p>
            <a:r>
              <a:rPr lang="en-US" sz="1800" b="1" dirty="0">
                <a:latin typeface="TH SarabunPSK" pitchFamily="34" charset="-34"/>
                <a:cs typeface="TH SarabunPSK" pitchFamily="34" charset="-34"/>
              </a:rPr>
              <a:t>http://</a:t>
            </a:r>
            <a:r>
              <a:rPr lang="en-US" sz="1800" b="1" dirty="0" smtClean="0">
                <a:latin typeface="TH SarabunPSK" pitchFamily="34" charset="-34"/>
                <a:cs typeface="TH SarabunPSK" pitchFamily="34" charset="-34"/>
              </a:rPr>
              <a:t>en.wikipedia.org/wiki/Hydrogen_bond</a:t>
            </a:r>
          </a:p>
        </p:txBody>
      </p:sp>
      <p:pic>
        <p:nvPicPr>
          <p:cNvPr id="6146" name="Picture 2" descr="File:Hydrogen Bond Quadruple AngewChemIntEd 1998 v37 p75.jpg">
            <a:hlinkClick r:id="rId2"/>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2788680"/>
            <a:ext cx="4085255" cy="33123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Carboxylic acid dimers.pn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4181208"/>
            <a:ext cx="3627108" cy="166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385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72</a:t>
            </a:fld>
            <a:endParaRPr lang="th-TH"/>
          </a:p>
        </p:txBody>
      </p:sp>
      <p:sp>
        <p:nvSpPr>
          <p:cNvPr id="5" name="TextBox 4"/>
          <p:cNvSpPr txBox="1"/>
          <p:nvPr/>
        </p:nvSpPr>
        <p:spPr>
          <a:xfrm>
            <a:off x="251520" y="1412776"/>
            <a:ext cx="6619120" cy="1015663"/>
          </a:xfrm>
          <a:prstGeom prst="rect">
            <a:avLst/>
          </a:prstGeom>
          <a:noFill/>
        </p:spPr>
        <p:txBody>
          <a:bodyPr wrap="none" rtlCol="0">
            <a:spAutoFit/>
          </a:bodyPr>
          <a:lstStyle/>
          <a:p>
            <a:r>
              <a:rPr lang="en-US" sz="3200" b="1" dirty="0">
                <a:latin typeface="TH SarabunPSK" pitchFamily="34" charset="-34"/>
                <a:cs typeface="TH SarabunPSK" pitchFamily="34" charset="-34"/>
              </a:rPr>
              <a:t>4</a:t>
            </a:r>
            <a:r>
              <a:rPr lang="en-US" sz="3200" b="1" dirty="0" smtClean="0">
                <a:latin typeface="TH SarabunPSK" pitchFamily="34" charset="-34"/>
                <a:cs typeface="TH SarabunPSK" pitchFamily="34" charset="-34"/>
              </a:rPr>
              <a:t>. </a:t>
            </a:r>
            <a:r>
              <a:rPr lang="th-TH" sz="3200" b="1" dirty="0" smtClean="0">
                <a:latin typeface="TH SarabunPSK" pitchFamily="34" charset="-34"/>
                <a:cs typeface="TH SarabunPSK" pitchFamily="34" charset="-34"/>
              </a:rPr>
              <a:t>ปฏิสัมพันธ์ไฮโดรโฟบิก </a:t>
            </a:r>
            <a:r>
              <a:rPr lang="en-US" sz="3200" b="1" dirty="0" smtClean="0">
                <a:latin typeface="TH SarabunPSK" pitchFamily="34" charset="-34"/>
                <a:cs typeface="TH SarabunPSK" pitchFamily="34" charset="-34"/>
              </a:rPr>
              <a:t>(Hydrophobic interaction)</a:t>
            </a:r>
          </a:p>
          <a:p>
            <a:endParaRPr lang="th-TH" dirty="0">
              <a:latin typeface="TH SarabunPSK" pitchFamily="34" charset="-34"/>
              <a:cs typeface="TH SarabunPSK" pitchFamily="34" charset="-34"/>
            </a:endParaRPr>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7170" name="Picture 2" descr="http://library.thinkquest.org/C004535/media/hydrophobic_interaction_hold_together.gif">
            <a:hlinkClick r:id="rId2"/>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5536" y="2102338"/>
            <a:ext cx="3165544" cy="13055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scottsmithonline.com/interests/medicalschool/biology/110a/Midterm1Materials/Notes/graphics/figure%2003-22.jpg">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999" y="3535003"/>
            <a:ext cx="5832649" cy="2787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9213" y="6349653"/>
            <a:ext cx="4572000" cy="369332"/>
          </a:xfrm>
          <a:prstGeom prst="rect">
            <a:avLst/>
          </a:prstGeom>
        </p:spPr>
        <p:txBody>
          <a:bodyPr>
            <a:spAutoFit/>
          </a:bodyPr>
          <a:lstStyle/>
          <a:p>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http://www.scottsmithonline.com</a:t>
            </a:r>
            <a:endParaRPr lang="th-TH" sz="1800" dirty="0">
              <a:latin typeface="TH SarabunPSK" pitchFamily="34" charset="-34"/>
              <a:cs typeface="TH SarabunPSK" pitchFamily="34" charset="-34"/>
            </a:endParaRPr>
          </a:p>
        </p:txBody>
      </p:sp>
      <p:sp>
        <p:nvSpPr>
          <p:cNvPr id="6" name="Rectangle 5"/>
          <p:cNvSpPr/>
          <p:nvPr/>
        </p:nvSpPr>
        <p:spPr>
          <a:xfrm>
            <a:off x="4067944" y="2278067"/>
            <a:ext cx="4896544" cy="954107"/>
          </a:xfrm>
          <a:prstGeom prst="rect">
            <a:avLst/>
          </a:prstGeom>
        </p:spPr>
        <p:txBody>
          <a:bodyPr wrap="square">
            <a:spAutoFit/>
          </a:bodyPr>
          <a:lstStyle/>
          <a:p>
            <a:r>
              <a:rPr lang="en-US" dirty="0">
                <a:latin typeface="TH SarabunPSK" pitchFamily="34" charset="-34"/>
                <a:cs typeface="TH SarabunPSK" pitchFamily="34" charset="-34"/>
              </a:rPr>
              <a:t>Hydrophobic interactions can hold molecules </a:t>
            </a:r>
            <a:r>
              <a:rPr lang="en-US" dirty="0" smtClean="0">
                <a:latin typeface="TH SarabunPSK" pitchFamily="34" charset="-34"/>
                <a:cs typeface="TH SarabunPSK" pitchFamily="34" charset="-34"/>
              </a:rPr>
              <a:t>together.</a:t>
            </a:r>
            <a:endParaRPr lang="th-TH" dirty="0">
              <a:latin typeface="TH SarabunPSK" pitchFamily="34" charset="-34"/>
              <a:cs typeface="TH SarabunPSK" pitchFamily="34" charset="-34"/>
            </a:endParaRPr>
          </a:p>
        </p:txBody>
      </p:sp>
      <p:sp>
        <p:nvSpPr>
          <p:cNvPr id="8" name="TextBox 7"/>
          <p:cNvSpPr txBox="1"/>
          <p:nvPr/>
        </p:nvSpPr>
        <p:spPr>
          <a:xfrm>
            <a:off x="6087690" y="3671997"/>
            <a:ext cx="2876798" cy="2246769"/>
          </a:xfrm>
          <a:prstGeom prst="rect">
            <a:avLst/>
          </a:prstGeom>
          <a:noFill/>
        </p:spPr>
        <p:txBody>
          <a:bodyPr wrap="square" rtlCol="0">
            <a:spAutoFit/>
          </a:bodyPr>
          <a:lstStyle/>
          <a:p>
            <a:pPr algn="thaiDist"/>
            <a:r>
              <a:rPr lang="th-TH" dirty="0" smtClean="0">
                <a:latin typeface="TH SarabunPSK" pitchFamily="34" charset="-34"/>
                <a:cs typeface="TH SarabunPSK" pitchFamily="34" charset="-34"/>
              </a:rPr>
              <a:t>ในเยื่อหุ้มเซลล์มีโมเลกุลของ </a:t>
            </a:r>
            <a:r>
              <a:rPr lang="en-US" dirty="0" smtClean="0">
                <a:latin typeface="TH SarabunPSK" pitchFamily="34" charset="-34"/>
                <a:cs typeface="TH SarabunPSK" pitchFamily="34" charset="-34"/>
              </a:rPr>
              <a:t>phospholipids </a:t>
            </a:r>
            <a:r>
              <a:rPr lang="th-TH" dirty="0" smtClean="0">
                <a:latin typeface="TH SarabunPSK" pitchFamily="34" charset="-34"/>
                <a:cs typeface="TH SarabunPSK" pitchFamily="34" charset="-34"/>
              </a:rPr>
              <a:t>ที่หันส่วนที่มีขั้วเข้าหาน้ำและส่วนที่ไม่มีขั้วถูกผลักดันเข้าหากันด้วย</a:t>
            </a:r>
            <a:r>
              <a:rPr lang="th-TH" dirty="0">
                <a:latin typeface="TH SarabunPSK" pitchFamily="34" charset="-34"/>
                <a:cs typeface="TH SarabunPSK" pitchFamily="34" charset="-34"/>
              </a:rPr>
              <a:t>ปฏิสัมพันธ์ไฮโดรโฟ</a:t>
            </a:r>
            <a:r>
              <a:rPr lang="th-TH" dirty="0" smtClean="0">
                <a:latin typeface="TH SarabunPSK" pitchFamily="34" charset="-34"/>
                <a:cs typeface="TH SarabunPSK" pitchFamily="34" charset="-34"/>
              </a:rPr>
              <a:t>บิก </a:t>
            </a:r>
            <a:endParaRPr lang="th-TH" dirty="0">
              <a:latin typeface="TH SarabunPSK" pitchFamily="34" charset="-34"/>
              <a:cs typeface="TH SarabunPSK" pitchFamily="34" charset="-34"/>
            </a:endParaRPr>
          </a:p>
        </p:txBody>
      </p:sp>
    </p:spTree>
    <p:extLst>
      <p:ext uri="{BB962C8B-B14F-4D97-AF65-F5344CB8AC3E}">
        <p14:creationId xmlns:p14="http://schemas.microsoft.com/office/powerpoint/2010/main" val="11133277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73</a:t>
            </a:fld>
            <a:endParaRPr lang="th-TH"/>
          </a:p>
        </p:txBody>
      </p:sp>
      <p:sp>
        <p:nvSpPr>
          <p:cNvPr id="5" name="TextBox 4"/>
          <p:cNvSpPr txBox="1"/>
          <p:nvPr/>
        </p:nvSpPr>
        <p:spPr>
          <a:xfrm>
            <a:off x="251520" y="1317776"/>
            <a:ext cx="5607625" cy="584775"/>
          </a:xfrm>
          <a:prstGeom prst="rect">
            <a:avLst/>
          </a:prstGeom>
          <a:noFill/>
        </p:spPr>
        <p:txBody>
          <a:bodyPr wrap="none" rtlCol="0">
            <a:spAutoFit/>
          </a:bodyPr>
          <a:lstStyle/>
          <a:p>
            <a:r>
              <a:rPr lang="en-US" sz="3200" b="1" dirty="0">
                <a:latin typeface="TH SarabunPSK" pitchFamily="34" charset="-34"/>
                <a:cs typeface="TH SarabunPSK" pitchFamily="34" charset="-34"/>
              </a:rPr>
              <a:t>5</a:t>
            </a:r>
            <a:r>
              <a:rPr lang="en-US" sz="3200" b="1" dirty="0" smtClean="0">
                <a:latin typeface="TH SarabunPSK" pitchFamily="34" charset="-34"/>
                <a:cs typeface="TH SarabunPSK" pitchFamily="34" charset="-34"/>
              </a:rPr>
              <a:t>. </a:t>
            </a:r>
            <a:r>
              <a:rPr lang="th-TH" sz="3200" b="1" dirty="0" smtClean="0">
                <a:latin typeface="TH SarabunPSK" pitchFamily="34" charset="-34"/>
                <a:cs typeface="TH SarabunPSK" pitchFamily="34" charset="-34"/>
              </a:rPr>
              <a:t>แรงแวนเดอร์วาลส์ (</a:t>
            </a:r>
            <a:r>
              <a:rPr lang="en-US" sz="3200" b="1" dirty="0" smtClean="0">
                <a:latin typeface="TH SarabunPSK" pitchFamily="34" charset="-34"/>
                <a:cs typeface="TH SarabunPSK" pitchFamily="34" charset="-34"/>
              </a:rPr>
              <a:t>van der Waals force</a:t>
            </a:r>
            <a:r>
              <a:rPr lang="th-TH" sz="3200" b="1" dirty="0" smtClean="0">
                <a:latin typeface="TH SarabunPSK" pitchFamily="34" charset="-34"/>
                <a:cs typeface="TH SarabunPSK" pitchFamily="34" charset="-34"/>
              </a:rPr>
              <a:t>)</a:t>
            </a:r>
            <a:r>
              <a:rPr lang="en-US" sz="3200" b="1" dirty="0" smtClean="0">
                <a:latin typeface="TH SarabunPSK" pitchFamily="34" charset="-34"/>
                <a:cs typeface="TH SarabunPSK" pitchFamily="34" charset="-34"/>
              </a:rPr>
              <a:t> </a:t>
            </a:r>
            <a:endParaRPr lang="th-TH" dirty="0">
              <a:latin typeface="TH SarabunPSK" pitchFamily="34" charset="-34"/>
              <a:cs typeface="TH SarabunPSK" pitchFamily="34" charset="-34"/>
            </a:endParaRPr>
          </a:p>
        </p:txBody>
      </p:sp>
      <p:sp>
        <p:nvSpPr>
          <p:cNvPr id="11"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2448917" y="1981651"/>
            <a:ext cx="6438824" cy="1200329"/>
          </a:xfrm>
          <a:prstGeom prst="rect">
            <a:avLst/>
          </a:prstGeom>
          <a:noFill/>
        </p:spPr>
        <p:txBody>
          <a:bodyPr wrap="square" rtlCol="0">
            <a:spAutoFit/>
          </a:bodyPr>
          <a:lstStyle/>
          <a:p>
            <a:pPr marL="457200" indent="-457200">
              <a:buFont typeface="Arial" pitchFamily="34" charset="0"/>
              <a:buChar char="•"/>
            </a:pPr>
            <a:r>
              <a:rPr lang="th-TH" sz="2400" dirty="0" smtClean="0">
                <a:latin typeface="TH SarabunPSK" pitchFamily="34" charset="-34"/>
                <a:cs typeface="TH SarabunPSK" pitchFamily="34" charset="-34"/>
              </a:rPr>
              <a:t>เป็นแรงดึงดูดอย่างอ่อน ไม่จำเพาะ </a:t>
            </a:r>
          </a:p>
          <a:p>
            <a:pPr marL="457200" indent="-457200">
              <a:buFont typeface="Arial" pitchFamily="34" charset="0"/>
              <a:buChar char="•"/>
            </a:pPr>
            <a:r>
              <a:rPr lang="th-TH" sz="2400" dirty="0" smtClean="0">
                <a:latin typeface="TH SarabunPSK" pitchFamily="34" charset="-34"/>
                <a:cs typeface="TH SarabunPSK" pitchFamily="34" charset="-34"/>
              </a:rPr>
              <a:t>เกิดขึ้นเมื่อมีหมู่เคมี </a:t>
            </a:r>
            <a:r>
              <a:rPr lang="en-US" sz="2400" dirty="0" smtClean="0">
                <a:latin typeface="TH SarabunPSK" pitchFamily="34" charset="-34"/>
                <a:cs typeface="TH SarabunPSK" pitchFamily="34" charset="-34"/>
              </a:rPr>
              <a:t>2 </a:t>
            </a:r>
            <a:r>
              <a:rPr lang="th-TH" sz="2400" dirty="0" smtClean="0">
                <a:latin typeface="TH SarabunPSK" pitchFamily="34" charset="-34"/>
                <a:cs typeface="TH SarabunPSK" pitchFamily="34" charset="-34"/>
              </a:rPr>
              <a:t>หมู่ที่มีขั้วคู่ </a:t>
            </a:r>
            <a:r>
              <a:rPr lang="en-US" sz="2400" dirty="0" smtClean="0">
                <a:latin typeface="TH SarabunPSK" pitchFamily="34" charset="-34"/>
                <a:cs typeface="TH SarabunPSK" pitchFamily="34" charset="-34"/>
              </a:rPr>
              <a:t>(dipole)</a:t>
            </a:r>
            <a:r>
              <a:rPr lang="th-TH" sz="2400" dirty="0" smtClean="0">
                <a:latin typeface="TH SarabunPSK" pitchFamily="34" charset="-34"/>
                <a:cs typeface="TH SarabunPSK" pitchFamily="34" charset="-34"/>
              </a:rPr>
              <a:t> หรือ ที่เหนี่ยวนำให้เกิดขั้วคู่ได้ (</a:t>
            </a:r>
            <a:r>
              <a:rPr lang="en-US" sz="2400" dirty="0" smtClean="0">
                <a:latin typeface="TH SarabunPSK" pitchFamily="34" charset="-34"/>
                <a:cs typeface="TH SarabunPSK" pitchFamily="34" charset="-34"/>
              </a:rPr>
              <a:t>induced dipole</a:t>
            </a:r>
            <a:r>
              <a:rPr lang="th-TH" sz="2400" dirty="0" smtClean="0">
                <a:latin typeface="TH SarabunPSK" pitchFamily="34" charset="-34"/>
                <a:cs typeface="TH SarabunPSK" pitchFamily="34" charset="-34"/>
              </a:rPr>
              <a:t>) ที่มาอยู่ใกล้กัน </a:t>
            </a:r>
            <a:r>
              <a:rPr lang="en-US" sz="2400" dirty="0" smtClean="0">
                <a:latin typeface="TH SarabunPSK" pitchFamily="34" charset="-34"/>
                <a:cs typeface="TH SarabunPSK" pitchFamily="34" charset="-34"/>
              </a:rPr>
              <a:t>3</a:t>
            </a:r>
            <a:r>
              <a:rPr lang="th-TH" sz="2400" dirty="0" smtClean="0">
                <a:latin typeface="TH SarabunPSK" pitchFamily="34" charset="-34"/>
                <a:cs typeface="TH SarabunPSK" pitchFamily="34" charset="-34"/>
              </a:rPr>
              <a:t>-</a:t>
            </a:r>
            <a:r>
              <a:rPr lang="en-US" sz="2400" dirty="0">
                <a:latin typeface="TH SarabunPSK" pitchFamily="34" charset="-34"/>
                <a:cs typeface="TH SarabunPSK" pitchFamily="34" charset="-34"/>
              </a:rPr>
              <a:t>4 </a:t>
            </a:r>
            <a:r>
              <a:rPr lang="en-US" sz="2400" dirty="0" smtClean="0">
                <a:latin typeface="TH SarabunPSK" pitchFamily="34" charset="-34"/>
                <a:cs typeface="TH SarabunPSK" pitchFamily="34" charset="-34"/>
              </a:rPr>
              <a:t>Å</a:t>
            </a:r>
          </a:p>
        </p:txBody>
      </p:sp>
      <p:sp>
        <p:nvSpPr>
          <p:cNvPr id="7" name="Rectangle 6"/>
          <p:cNvSpPr/>
          <p:nvPr/>
        </p:nvSpPr>
        <p:spPr>
          <a:xfrm>
            <a:off x="5015794" y="3316334"/>
            <a:ext cx="3888432" cy="2677656"/>
          </a:xfrm>
          <a:prstGeom prst="rect">
            <a:avLst/>
          </a:prstGeom>
        </p:spPr>
        <p:txBody>
          <a:bodyPr wrap="square">
            <a:spAutoFit/>
          </a:bodyPr>
          <a:lstStyle/>
          <a:p>
            <a:pPr algn="thaiDist"/>
            <a:r>
              <a:rPr lang="en-US" sz="2400" b="1" dirty="0">
                <a:latin typeface="TH SarabunPSK" pitchFamily="34" charset="-34"/>
                <a:cs typeface="TH SarabunPSK" pitchFamily="34" charset="-34"/>
              </a:rPr>
              <a:t>Van Der Waals force </a:t>
            </a:r>
            <a:r>
              <a:rPr lang="en-US" sz="2400" dirty="0">
                <a:latin typeface="TH SarabunPSK" pitchFamily="34" charset="-34"/>
                <a:cs typeface="TH SarabunPSK" pitchFamily="34" charset="-34"/>
              </a:rPr>
              <a:t>is a weak attractive force between atoms or nonpolar molecules caused by an instantaneous dipole moment of one atom or molecule that induces a similar temporary dipole moment in adjacent atoms or molecules. </a:t>
            </a:r>
          </a:p>
        </p:txBody>
      </p:sp>
      <p:sp>
        <p:nvSpPr>
          <p:cNvPr id="8" name="TextBox 7"/>
          <p:cNvSpPr txBox="1"/>
          <p:nvPr/>
        </p:nvSpPr>
        <p:spPr>
          <a:xfrm>
            <a:off x="729961" y="2751093"/>
            <a:ext cx="1390633" cy="430887"/>
          </a:xfrm>
          <a:prstGeom prst="rect">
            <a:avLst/>
          </a:prstGeom>
          <a:solidFill>
            <a:schemeClr val="bg2"/>
          </a:solidFill>
        </p:spPr>
        <p:txBody>
          <a:bodyPr wrap="square" rtlCol="0">
            <a:spAutoFit/>
          </a:bodyPr>
          <a:lstStyle/>
          <a:p>
            <a:r>
              <a:rPr lang="en-US" sz="1100" b="1" dirty="0" smtClean="0">
                <a:latin typeface="Leelawadee" pitchFamily="34" charset="-34"/>
                <a:cs typeface="Leelawadee" pitchFamily="34" charset="-34"/>
              </a:rPr>
              <a:t>Chance charge </a:t>
            </a:r>
          </a:p>
          <a:p>
            <a:r>
              <a:rPr lang="en-US" sz="1100" b="1" dirty="0" smtClean="0">
                <a:latin typeface="Leelawadee" pitchFamily="34" charset="-34"/>
                <a:cs typeface="Leelawadee" pitchFamily="34" charset="-34"/>
              </a:rPr>
              <a:t>separation</a:t>
            </a:r>
            <a:endParaRPr lang="th-TH" sz="1100" b="1" dirty="0">
              <a:latin typeface="Leelawadee" pitchFamily="34" charset="-34"/>
              <a:cs typeface="Leelawadee" pitchFamily="34" charset="-34"/>
            </a:endParaRPr>
          </a:p>
        </p:txBody>
      </p:sp>
      <p:sp>
        <p:nvSpPr>
          <p:cNvPr id="9" name="Oval 8"/>
          <p:cNvSpPr/>
          <p:nvPr/>
        </p:nvSpPr>
        <p:spPr>
          <a:xfrm>
            <a:off x="387779" y="1902551"/>
            <a:ext cx="684363" cy="662353"/>
          </a:xfrm>
          <a:prstGeom prst="ellipse">
            <a:avLst/>
          </a:prstGeom>
          <a:effectLst>
            <a:glow rad="203200">
              <a:schemeClr val="accent1">
                <a:lumMod val="60000"/>
                <a:lumOff val="40000"/>
                <a:alpha val="63000"/>
              </a:schemeClr>
            </a:glow>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3" name="Straight Arrow Connector 12"/>
          <p:cNvCxnSpPr/>
          <p:nvPr/>
        </p:nvCxnSpPr>
        <p:spPr>
          <a:xfrm>
            <a:off x="715726" y="2720387"/>
            <a:ext cx="0" cy="52096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51160" y="3116698"/>
            <a:ext cx="1725937" cy="1425720"/>
            <a:chOff x="51160" y="3116698"/>
            <a:chExt cx="1725937" cy="1425720"/>
          </a:xfrm>
        </p:grpSpPr>
        <p:sp>
          <p:nvSpPr>
            <p:cNvPr id="21" name="Oval 20"/>
            <p:cNvSpPr/>
            <p:nvPr/>
          </p:nvSpPr>
          <p:spPr>
            <a:xfrm>
              <a:off x="534390" y="3548508"/>
              <a:ext cx="591901" cy="591019"/>
            </a:xfrm>
            <a:prstGeom prst="ellipse">
              <a:avLst/>
            </a:prstGeom>
            <a:effectLst>
              <a:glow rad="469900">
                <a:srgbClr val="FF0000">
                  <a:alpha val="31000"/>
                </a:srgb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Oval 19"/>
            <p:cNvSpPr/>
            <p:nvPr/>
          </p:nvSpPr>
          <p:spPr>
            <a:xfrm>
              <a:off x="729961" y="3563463"/>
              <a:ext cx="576064" cy="576064"/>
            </a:xfrm>
            <a:prstGeom prst="ellipse">
              <a:avLst/>
            </a:prstGeom>
            <a:effectLst>
              <a:glow rad="177800">
                <a:schemeClr val="accent1">
                  <a:lumMod val="60000"/>
                  <a:lumOff val="40000"/>
                  <a:alpha val="73000"/>
                </a:schemeClr>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TextBox 15"/>
            <p:cNvSpPr txBox="1"/>
            <p:nvPr/>
          </p:nvSpPr>
          <p:spPr>
            <a:xfrm>
              <a:off x="148135" y="3286898"/>
              <a:ext cx="319318" cy="523220"/>
            </a:xfrm>
            <a:prstGeom prst="rect">
              <a:avLst/>
            </a:prstGeom>
            <a:noFill/>
          </p:spPr>
          <p:txBody>
            <a:bodyPr wrap="none" rtlCol="0">
              <a:spAutoFit/>
            </a:bodyPr>
            <a:lstStyle/>
            <a:p>
              <a:r>
                <a:rPr lang="en-US" b="1" dirty="0" smtClean="0"/>
                <a:t>-</a:t>
              </a:r>
            </a:p>
          </p:txBody>
        </p:sp>
        <p:sp>
          <p:nvSpPr>
            <p:cNvPr id="23" name="TextBox 22"/>
            <p:cNvSpPr txBox="1"/>
            <p:nvPr/>
          </p:nvSpPr>
          <p:spPr>
            <a:xfrm>
              <a:off x="51160" y="3558048"/>
              <a:ext cx="319318" cy="523220"/>
            </a:xfrm>
            <a:prstGeom prst="rect">
              <a:avLst/>
            </a:prstGeom>
            <a:noFill/>
          </p:spPr>
          <p:txBody>
            <a:bodyPr wrap="none" rtlCol="0">
              <a:spAutoFit/>
            </a:bodyPr>
            <a:lstStyle/>
            <a:p>
              <a:r>
                <a:rPr lang="en-US" b="1" dirty="0" smtClean="0"/>
                <a:t>-</a:t>
              </a:r>
            </a:p>
          </p:txBody>
        </p:sp>
        <p:sp>
          <p:nvSpPr>
            <p:cNvPr id="24" name="TextBox 23"/>
            <p:cNvSpPr txBox="1"/>
            <p:nvPr/>
          </p:nvSpPr>
          <p:spPr>
            <a:xfrm>
              <a:off x="120435" y="3817323"/>
              <a:ext cx="319318" cy="523220"/>
            </a:xfrm>
            <a:prstGeom prst="rect">
              <a:avLst/>
            </a:prstGeom>
            <a:noFill/>
          </p:spPr>
          <p:txBody>
            <a:bodyPr wrap="none" rtlCol="0">
              <a:spAutoFit/>
            </a:bodyPr>
            <a:lstStyle/>
            <a:p>
              <a:r>
                <a:rPr lang="en-US" b="1" dirty="0" smtClean="0"/>
                <a:t>-</a:t>
              </a:r>
            </a:p>
          </p:txBody>
        </p:sp>
        <p:sp>
          <p:nvSpPr>
            <p:cNvPr id="25" name="TextBox 24"/>
            <p:cNvSpPr txBox="1"/>
            <p:nvPr/>
          </p:nvSpPr>
          <p:spPr>
            <a:xfrm>
              <a:off x="262935" y="4019198"/>
              <a:ext cx="319318" cy="523220"/>
            </a:xfrm>
            <a:prstGeom prst="rect">
              <a:avLst/>
            </a:prstGeom>
            <a:noFill/>
          </p:spPr>
          <p:txBody>
            <a:bodyPr wrap="none" rtlCol="0">
              <a:spAutoFit/>
            </a:bodyPr>
            <a:lstStyle/>
            <a:p>
              <a:r>
                <a:rPr lang="en-US" b="1" dirty="0" smtClean="0"/>
                <a:t>-</a:t>
              </a:r>
            </a:p>
          </p:txBody>
        </p:sp>
        <p:sp>
          <p:nvSpPr>
            <p:cNvPr id="26" name="TextBox 25"/>
            <p:cNvSpPr txBox="1"/>
            <p:nvPr/>
          </p:nvSpPr>
          <p:spPr>
            <a:xfrm>
              <a:off x="227310" y="3116698"/>
              <a:ext cx="319318" cy="523220"/>
            </a:xfrm>
            <a:prstGeom prst="rect">
              <a:avLst/>
            </a:prstGeom>
            <a:noFill/>
          </p:spPr>
          <p:txBody>
            <a:bodyPr wrap="none" rtlCol="0">
              <a:spAutoFit/>
            </a:bodyPr>
            <a:lstStyle/>
            <a:p>
              <a:r>
                <a:rPr lang="en-US" b="1" dirty="0" smtClean="0"/>
                <a:t>-</a:t>
              </a:r>
            </a:p>
          </p:txBody>
        </p:sp>
        <p:sp>
          <p:nvSpPr>
            <p:cNvPr id="27" name="TextBox 26"/>
            <p:cNvSpPr txBox="1"/>
            <p:nvPr/>
          </p:nvSpPr>
          <p:spPr>
            <a:xfrm>
              <a:off x="1306391" y="3250497"/>
              <a:ext cx="365806" cy="400110"/>
            </a:xfrm>
            <a:prstGeom prst="rect">
              <a:avLst/>
            </a:prstGeom>
            <a:noFill/>
          </p:spPr>
          <p:txBody>
            <a:bodyPr wrap="none" rtlCol="0">
              <a:spAutoFit/>
            </a:bodyPr>
            <a:lstStyle/>
            <a:p>
              <a:r>
                <a:rPr lang="en-US" sz="2000" b="1" dirty="0" smtClean="0"/>
                <a:t>+</a:t>
              </a:r>
            </a:p>
          </p:txBody>
        </p:sp>
        <p:sp>
          <p:nvSpPr>
            <p:cNvPr id="28" name="TextBox 27"/>
            <p:cNvSpPr txBox="1"/>
            <p:nvPr/>
          </p:nvSpPr>
          <p:spPr>
            <a:xfrm>
              <a:off x="1411291" y="3426647"/>
              <a:ext cx="365806" cy="400110"/>
            </a:xfrm>
            <a:prstGeom prst="rect">
              <a:avLst/>
            </a:prstGeom>
            <a:noFill/>
          </p:spPr>
          <p:txBody>
            <a:bodyPr wrap="none" rtlCol="0">
              <a:spAutoFit/>
            </a:bodyPr>
            <a:lstStyle/>
            <a:p>
              <a:r>
                <a:rPr lang="en-US" sz="2000" b="1" dirty="0" smtClean="0"/>
                <a:t>+</a:t>
              </a:r>
            </a:p>
          </p:txBody>
        </p:sp>
        <p:sp>
          <p:nvSpPr>
            <p:cNvPr id="29" name="TextBox 28"/>
            <p:cNvSpPr txBox="1"/>
            <p:nvPr/>
          </p:nvSpPr>
          <p:spPr>
            <a:xfrm>
              <a:off x="1409660" y="3671988"/>
              <a:ext cx="365806" cy="400110"/>
            </a:xfrm>
            <a:prstGeom prst="rect">
              <a:avLst/>
            </a:prstGeom>
            <a:noFill/>
          </p:spPr>
          <p:txBody>
            <a:bodyPr wrap="none" rtlCol="0">
              <a:spAutoFit/>
            </a:bodyPr>
            <a:lstStyle/>
            <a:p>
              <a:r>
                <a:rPr lang="en-US" sz="2000" b="1" dirty="0" smtClean="0"/>
                <a:t>+</a:t>
              </a:r>
            </a:p>
          </p:txBody>
        </p:sp>
        <p:sp>
          <p:nvSpPr>
            <p:cNvPr id="30" name="TextBox 29"/>
            <p:cNvSpPr txBox="1"/>
            <p:nvPr/>
          </p:nvSpPr>
          <p:spPr>
            <a:xfrm>
              <a:off x="1123122" y="3200628"/>
              <a:ext cx="365806" cy="400110"/>
            </a:xfrm>
            <a:prstGeom prst="rect">
              <a:avLst/>
            </a:prstGeom>
            <a:noFill/>
          </p:spPr>
          <p:txBody>
            <a:bodyPr wrap="none" rtlCol="0">
              <a:spAutoFit/>
            </a:bodyPr>
            <a:lstStyle/>
            <a:p>
              <a:r>
                <a:rPr lang="en-US" sz="2000" b="1" dirty="0" smtClean="0"/>
                <a:t>+</a:t>
              </a:r>
            </a:p>
          </p:txBody>
        </p:sp>
        <p:sp>
          <p:nvSpPr>
            <p:cNvPr id="31" name="TextBox 30"/>
            <p:cNvSpPr txBox="1"/>
            <p:nvPr/>
          </p:nvSpPr>
          <p:spPr>
            <a:xfrm>
              <a:off x="1306391" y="3878878"/>
              <a:ext cx="365806" cy="400110"/>
            </a:xfrm>
            <a:prstGeom prst="rect">
              <a:avLst/>
            </a:prstGeom>
            <a:noFill/>
          </p:spPr>
          <p:txBody>
            <a:bodyPr wrap="none" rtlCol="0">
              <a:spAutoFit/>
            </a:bodyPr>
            <a:lstStyle/>
            <a:p>
              <a:r>
                <a:rPr lang="en-US" sz="2000" b="1" dirty="0" smtClean="0"/>
                <a:t>+</a:t>
              </a:r>
            </a:p>
          </p:txBody>
        </p:sp>
        <p:sp>
          <p:nvSpPr>
            <p:cNvPr id="32" name="TextBox 31"/>
            <p:cNvSpPr txBox="1"/>
            <p:nvPr/>
          </p:nvSpPr>
          <p:spPr>
            <a:xfrm>
              <a:off x="1126291" y="4000848"/>
              <a:ext cx="365806" cy="400110"/>
            </a:xfrm>
            <a:prstGeom prst="rect">
              <a:avLst/>
            </a:prstGeom>
            <a:noFill/>
          </p:spPr>
          <p:txBody>
            <a:bodyPr wrap="none" rtlCol="0">
              <a:spAutoFit/>
            </a:bodyPr>
            <a:lstStyle/>
            <a:p>
              <a:r>
                <a:rPr lang="en-US" sz="2000" b="1" dirty="0" smtClean="0"/>
                <a:t>+</a:t>
              </a:r>
            </a:p>
          </p:txBody>
        </p:sp>
      </p:grpSp>
      <p:sp>
        <p:nvSpPr>
          <p:cNvPr id="33" name="TextBox 32"/>
          <p:cNvSpPr txBox="1"/>
          <p:nvPr/>
        </p:nvSpPr>
        <p:spPr>
          <a:xfrm>
            <a:off x="1753600" y="3604214"/>
            <a:ext cx="1390633" cy="430887"/>
          </a:xfrm>
          <a:prstGeom prst="rect">
            <a:avLst/>
          </a:prstGeom>
          <a:solidFill>
            <a:schemeClr val="bg2"/>
          </a:solidFill>
        </p:spPr>
        <p:txBody>
          <a:bodyPr wrap="square" rtlCol="0">
            <a:spAutoFit/>
          </a:bodyPr>
          <a:lstStyle/>
          <a:p>
            <a:r>
              <a:rPr lang="en-US" sz="1100" b="1" dirty="0" smtClean="0">
                <a:latin typeface="Leelawadee" pitchFamily="34" charset="-34"/>
                <a:cs typeface="Leelawadee" pitchFamily="34" charset="-34"/>
              </a:rPr>
              <a:t>Fluctuating</a:t>
            </a:r>
          </a:p>
          <a:p>
            <a:r>
              <a:rPr lang="en-US" sz="1100" b="1" dirty="0" smtClean="0">
                <a:latin typeface="Leelawadee" pitchFamily="34" charset="-34"/>
                <a:cs typeface="Leelawadee" pitchFamily="34" charset="-34"/>
              </a:rPr>
              <a:t>dipole</a:t>
            </a:r>
            <a:endParaRPr lang="th-TH" sz="1100" b="1" dirty="0">
              <a:latin typeface="Leelawadee" pitchFamily="34" charset="-34"/>
              <a:cs typeface="Leelawadee" pitchFamily="34" charset="-34"/>
            </a:endParaRPr>
          </a:p>
        </p:txBody>
      </p:sp>
      <p:sp>
        <p:nvSpPr>
          <p:cNvPr id="36" name="TextBox 35"/>
          <p:cNvSpPr txBox="1"/>
          <p:nvPr/>
        </p:nvSpPr>
        <p:spPr>
          <a:xfrm>
            <a:off x="3289758" y="3293606"/>
            <a:ext cx="1390633" cy="430887"/>
          </a:xfrm>
          <a:prstGeom prst="rect">
            <a:avLst/>
          </a:prstGeom>
          <a:solidFill>
            <a:schemeClr val="bg2"/>
          </a:solidFill>
        </p:spPr>
        <p:txBody>
          <a:bodyPr wrap="square" rtlCol="0">
            <a:spAutoFit/>
          </a:bodyPr>
          <a:lstStyle/>
          <a:p>
            <a:r>
              <a:rPr lang="en-US" sz="1100" b="1" dirty="0" smtClean="0">
                <a:latin typeface="Leelawadee" pitchFamily="34" charset="-34"/>
                <a:cs typeface="Leelawadee" pitchFamily="34" charset="-34"/>
              </a:rPr>
              <a:t>A second molecule</a:t>
            </a:r>
            <a:endParaRPr lang="th-TH" sz="1100" b="1" dirty="0">
              <a:latin typeface="Leelawadee" pitchFamily="34" charset="-34"/>
              <a:cs typeface="Leelawadee" pitchFamily="34" charset="-34"/>
            </a:endParaRPr>
          </a:p>
        </p:txBody>
      </p:sp>
      <p:sp>
        <p:nvSpPr>
          <p:cNvPr id="34" name="Oval 33"/>
          <p:cNvSpPr/>
          <p:nvPr/>
        </p:nvSpPr>
        <p:spPr>
          <a:xfrm>
            <a:off x="3086663" y="3808350"/>
            <a:ext cx="684363" cy="662353"/>
          </a:xfrm>
          <a:prstGeom prst="ellipse">
            <a:avLst/>
          </a:prstGeom>
          <a:effectLst>
            <a:glow rad="203200">
              <a:schemeClr val="accent1">
                <a:lumMod val="60000"/>
                <a:lumOff val="40000"/>
                <a:alpha val="63000"/>
              </a:schemeClr>
            </a:glow>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7" name="Straight Arrow Connector 36"/>
          <p:cNvCxnSpPr>
            <a:endCxn id="52" idx="0"/>
          </p:cNvCxnSpPr>
          <p:nvPr/>
        </p:nvCxnSpPr>
        <p:spPr>
          <a:xfrm flipH="1">
            <a:off x="2956919" y="4569693"/>
            <a:ext cx="244416" cy="40063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rot="165669">
            <a:off x="1672212" y="4866784"/>
            <a:ext cx="1725937" cy="1425720"/>
            <a:chOff x="51160" y="3116698"/>
            <a:chExt cx="1725937" cy="1425720"/>
          </a:xfrm>
        </p:grpSpPr>
        <p:sp>
          <p:nvSpPr>
            <p:cNvPr id="42" name="Oval 41"/>
            <p:cNvSpPr/>
            <p:nvPr/>
          </p:nvSpPr>
          <p:spPr>
            <a:xfrm>
              <a:off x="534390" y="3548508"/>
              <a:ext cx="591901" cy="591019"/>
            </a:xfrm>
            <a:prstGeom prst="ellipse">
              <a:avLst/>
            </a:prstGeom>
            <a:effectLst>
              <a:glow rad="469900">
                <a:srgbClr val="FF0000">
                  <a:alpha val="31000"/>
                </a:srgb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Oval 42"/>
            <p:cNvSpPr/>
            <p:nvPr/>
          </p:nvSpPr>
          <p:spPr>
            <a:xfrm>
              <a:off x="729961" y="3563463"/>
              <a:ext cx="576064" cy="576064"/>
            </a:xfrm>
            <a:prstGeom prst="ellipse">
              <a:avLst/>
            </a:prstGeom>
            <a:effectLst>
              <a:glow rad="177800">
                <a:schemeClr val="accent1">
                  <a:lumMod val="60000"/>
                  <a:lumOff val="40000"/>
                  <a:alpha val="73000"/>
                </a:schemeClr>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TextBox 43"/>
            <p:cNvSpPr txBox="1"/>
            <p:nvPr/>
          </p:nvSpPr>
          <p:spPr>
            <a:xfrm>
              <a:off x="148135" y="3286898"/>
              <a:ext cx="319318" cy="523220"/>
            </a:xfrm>
            <a:prstGeom prst="rect">
              <a:avLst/>
            </a:prstGeom>
            <a:noFill/>
          </p:spPr>
          <p:txBody>
            <a:bodyPr wrap="none" rtlCol="0">
              <a:spAutoFit/>
            </a:bodyPr>
            <a:lstStyle/>
            <a:p>
              <a:r>
                <a:rPr lang="en-US" b="1" dirty="0" smtClean="0"/>
                <a:t>-</a:t>
              </a:r>
            </a:p>
          </p:txBody>
        </p:sp>
        <p:sp>
          <p:nvSpPr>
            <p:cNvPr id="45" name="TextBox 44"/>
            <p:cNvSpPr txBox="1"/>
            <p:nvPr/>
          </p:nvSpPr>
          <p:spPr>
            <a:xfrm>
              <a:off x="51160" y="3558048"/>
              <a:ext cx="319318" cy="523220"/>
            </a:xfrm>
            <a:prstGeom prst="rect">
              <a:avLst/>
            </a:prstGeom>
            <a:noFill/>
          </p:spPr>
          <p:txBody>
            <a:bodyPr wrap="none" rtlCol="0">
              <a:spAutoFit/>
            </a:bodyPr>
            <a:lstStyle/>
            <a:p>
              <a:r>
                <a:rPr lang="en-US" b="1" dirty="0" smtClean="0"/>
                <a:t>-</a:t>
              </a:r>
            </a:p>
          </p:txBody>
        </p:sp>
        <p:sp>
          <p:nvSpPr>
            <p:cNvPr id="46" name="TextBox 45"/>
            <p:cNvSpPr txBox="1"/>
            <p:nvPr/>
          </p:nvSpPr>
          <p:spPr>
            <a:xfrm>
              <a:off x="120435" y="3817323"/>
              <a:ext cx="319318" cy="523220"/>
            </a:xfrm>
            <a:prstGeom prst="rect">
              <a:avLst/>
            </a:prstGeom>
            <a:noFill/>
          </p:spPr>
          <p:txBody>
            <a:bodyPr wrap="none" rtlCol="0">
              <a:spAutoFit/>
            </a:bodyPr>
            <a:lstStyle/>
            <a:p>
              <a:r>
                <a:rPr lang="en-US" b="1" dirty="0" smtClean="0"/>
                <a:t>-</a:t>
              </a:r>
            </a:p>
          </p:txBody>
        </p:sp>
        <p:sp>
          <p:nvSpPr>
            <p:cNvPr id="47" name="TextBox 46"/>
            <p:cNvSpPr txBox="1"/>
            <p:nvPr/>
          </p:nvSpPr>
          <p:spPr>
            <a:xfrm>
              <a:off x="262935" y="4019198"/>
              <a:ext cx="319318" cy="523220"/>
            </a:xfrm>
            <a:prstGeom prst="rect">
              <a:avLst/>
            </a:prstGeom>
            <a:noFill/>
          </p:spPr>
          <p:txBody>
            <a:bodyPr wrap="none" rtlCol="0">
              <a:spAutoFit/>
            </a:bodyPr>
            <a:lstStyle/>
            <a:p>
              <a:r>
                <a:rPr lang="en-US" b="1" dirty="0" smtClean="0"/>
                <a:t>-</a:t>
              </a:r>
            </a:p>
          </p:txBody>
        </p:sp>
        <p:sp>
          <p:nvSpPr>
            <p:cNvPr id="48" name="TextBox 47"/>
            <p:cNvSpPr txBox="1"/>
            <p:nvPr/>
          </p:nvSpPr>
          <p:spPr>
            <a:xfrm>
              <a:off x="227310" y="3116698"/>
              <a:ext cx="319318" cy="523220"/>
            </a:xfrm>
            <a:prstGeom prst="rect">
              <a:avLst/>
            </a:prstGeom>
            <a:noFill/>
          </p:spPr>
          <p:txBody>
            <a:bodyPr wrap="none" rtlCol="0">
              <a:spAutoFit/>
            </a:bodyPr>
            <a:lstStyle/>
            <a:p>
              <a:r>
                <a:rPr lang="en-US" b="1" dirty="0" smtClean="0"/>
                <a:t>-</a:t>
              </a:r>
            </a:p>
          </p:txBody>
        </p:sp>
        <p:sp>
          <p:nvSpPr>
            <p:cNvPr id="49" name="TextBox 48"/>
            <p:cNvSpPr txBox="1"/>
            <p:nvPr/>
          </p:nvSpPr>
          <p:spPr>
            <a:xfrm>
              <a:off x="1306391" y="3250497"/>
              <a:ext cx="365806" cy="400110"/>
            </a:xfrm>
            <a:prstGeom prst="rect">
              <a:avLst/>
            </a:prstGeom>
            <a:noFill/>
          </p:spPr>
          <p:txBody>
            <a:bodyPr wrap="none" rtlCol="0">
              <a:spAutoFit/>
            </a:bodyPr>
            <a:lstStyle/>
            <a:p>
              <a:r>
                <a:rPr lang="en-US" sz="2000" b="1" dirty="0" smtClean="0"/>
                <a:t>+</a:t>
              </a:r>
            </a:p>
          </p:txBody>
        </p:sp>
        <p:sp>
          <p:nvSpPr>
            <p:cNvPr id="50" name="TextBox 49"/>
            <p:cNvSpPr txBox="1"/>
            <p:nvPr/>
          </p:nvSpPr>
          <p:spPr>
            <a:xfrm>
              <a:off x="1411291" y="3426647"/>
              <a:ext cx="365806" cy="400110"/>
            </a:xfrm>
            <a:prstGeom prst="rect">
              <a:avLst/>
            </a:prstGeom>
            <a:noFill/>
          </p:spPr>
          <p:txBody>
            <a:bodyPr wrap="none" rtlCol="0">
              <a:spAutoFit/>
            </a:bodyPr>
            <a:lstStyle/>
            <a:p>
              <a:r>
                <a:rPr lang="en-US" sz="2000" b="1" dirty="0" smtClean="0"/>
                <a:t>+</a:t>
              </a:r>
            </a:p>
          </p:txBody>
        </p:sp>
        <p:sp>
          <p:nvSpPr>
            <p:cNvPr id="51" name="TextBox 50"/>
            <p:cNvSpPr txBox="1"/>
            <p:nvPr/>
          </p:nvSpPr>
          <p:spPr>
            <a:xfrm>
              <a:off x="1409660" y="3671988"/>
              <a:ext cx="365806" cy="400110"/>
            </a:xfrm>
            <a:prstGeom prst="rect">
              <a:avLst/>
            </a:prstGeom>
            <a:noFill/>
          </p:spPr>
          <p:txBody>
            <a:bodyPr wrap="none" rtlCol="0">
              <a:spAutoFit/>
            </a:bodyPr>
            <a:lstStyle/>
            <a:p>
              <a:r>
                <a:rPr lang="en-US" sz="2000" b="1" dirty="0" smtClean="0"/>
                <a:t>+</a:t>
              </a:r>
            </a:p>
          </p:txBody>
        </p:sp>
        <p:sp>
          <p:nvSpPr>
            <p:cNvPr id="52" name="TextBox 51"/>
            <p:cNvSpPr txBox="1"/>
            <p:nvPr/>
          </p:nvSpPr>
          <p:spPr>
            <a:xfrm>
              <a:off x="1123122" y="3200628"/>
              <a:ext cx="365806" cy="400110"/>
            </a:xfrm>
            <a:prstGeom prst="rect">
              <a:avLst/>
            </a:prstGeom>
            <a:noFill/>
          </p:spPr>
          <p:txBody>
            <a:bodyPr wrap="none" rtlCol="0">
              <a:spAutoFit/>
            </a:bodyPr>
            <a:lstStyle/>
            <a:p>
              <a:r>
                <a:rPr lang="en-US" sz="2000" b="1" dirty="0" smtClean="0"/>
                <a:t>+</a:t>
              </a:r>
            </a:p>
          </p:txBody>
        </p:sp>
        <p:sp>
          <p:nvSpPr>
            <p:cNvPr id="53" name="TextBox 52"/>
            <p:cNvSpPr txBox="1"/>
            <p:nvPr/>
          </p:nvSpPr>
          <p:spPr>
            <a:xfrm>
              <a:off x="1306391" y="3878878"/>
              <a:ext cx="365806" cy="400110"/>
            </a:xfrm>
            <a:prstGeom prst="rect">
              <a:avLst/>
            </a:prstGeom>
            <a:noFill/>
          </p:spPr>
          <p:txBody>
            <a:bodyPr wrap="none" rtlCol="0">
              <a:spAutoFit/>
            </a:bodyPr>
            <a:lstStyle/>
            <a:p>
              <a:r>
                <a:rPr lang="en-US" sz="2000" b="1" dirty="0" smtClean="0"/>
                <a:t>+</a:t>
              </a:r>
            </a:p>
          </p:txBody>
        </p:sp>
        <p:sp>
          <p:nvSpPr>
            <p:cNvPr id="54" name="TextBox 53"/>
            <p:cNvSpPr txBox="1"/>
            <p:nvPr/>
          </p:nvSpPr>
          <p:spPr>
            <a:xfrm>
              <a:off x="1126291" y="4000848"/>
              <a:ext cx="365806" cy="400110"/>
            </a:xfrm>
            <a:prstGeom prst="rect">
              <a:avLst/>
            </a:prstGeom>
            <a:noFill/>
          </p:spPr>
          <p:txBody>
            <a:bodyPr wrap="none" rtlCol="0">
              <a:spAutoFit/>
            </a:bodyPr>
            <a:lstStyle/>
            <a:p>
              <a:r>
                <a:rPr lang="en-US" sz="2000" b="1" dirty="0" smtClean="0"/>
                <a:t>+</a:t>
              </a:r>
            </a:p>
          </p:txBody>
        </p:sp>
      </p:grpSp>
      <p:grpSp>
        <p:nvGrpSpPr>
          <p:cNvPr id="55" name="Group 54"/>
          <p:cNvGrpSpPr/>
          <p:nvPr/>
        </p:nvGrpSpPr>
        <p:grpSpPr>
          <a:xfrm>
            <a:off x="146637" y="4699004"/>
            <a:ext cx="1725937" cy="1425720"/>
            <a:chOff x="51160" y="3116698"/>
            <a:chExt cx="1725937" cy="1425720"/>
          </a:xfrm>
        </p:grpSpPr>
        <p:sp>
          <p:nvSpPr>
            <p:cNvPr id="56" name="Oval 55"/>
            <p:cNvSpPr/>
            <p:nvPr/>
          </p:nvSpPr>
          <p:spPr>
            <a:xfrm>
              <a:off x="534390" y="3548508"/>
              <a:ext cx="591901" cy="591019"/>
            </a:xfrm>
            <a:prstGeom prst="ellipse">
              <a:avLst/>
            </a:prstGeom>
            <a:effectLst>
              <a:glow rad="469900">
                <a:srgbClr val="FF0000">
                  <a:alpha val="31000"/>
                </a:srgbClr>
              </a:glow>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Oval 56"/>
            <p:cNvSpPr/>
            <p:nvPr/>
          </p:nvSpPr>
          <p:spPr>
            <a:xfrm>
              <a:off x="729961" y="3563463"/>
              <a:ext cx="576064" cy="576064"/>
            </a:xfrm>
            <a:prstGeom prst="ellipse">
              <a:avLst/>
            </a:prstGeom>
            <a:effectLst>
              <a:glow rad="177800">
                <a:schemeClr val="accent1">
                  <a:lumMod val="60000"/>
                  <a:lumOff val="40000"/>
                  <a:alpha val="73000"/>
                </a:schemeClr>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TextBox 57"/>
            <p:cNvSpPr txBox="1"/>
            <p:nvPr/>
          </p:nvSpPr>
          <p:spPr>
            <a:xfrm>
              <a:off x="148135" y="3286898"/>
              <a:ext cx="319318" cy="523220"/>
            </a:xfrm>
            <a:prstGeom prst="rect">
              <a:avLst/>
            </a:prstGeom>
            <a:noFill/>
          </p:spPr>
          <p:txBody>
            <a:bodyPr wrap="none" rtlCol="0">
              <a:spAutoFit/>
            </a:bodyPr>
            <a:lstStyle/>
            <a:p>
              <a:r>
                <a:rPr lang="en-US" b="1" dirty="0" smtClean="0"/>
                <a:t>-</a:t>
              </a:r>
            </a:p>
          </p:txBody>
        </p:sp>
        <p:sp>
          <p:nvSpPr>
            <p:cNvPr id="59" name="TextBox 58"/>
            <p:cNvSpPr txBox="1"/>
            <p:nvPr/>
          </p:nvSpPr>
          <p:spPr>
            <a:xfrm>
              <a:off x="51160" y="3558048"/>
              <a:ext cx="319318" cy="523220"/>
            </a:xfrm>
            <a:prstGeom prst="rect">
              <a:avLst/>
            </a:prstGeom>
            <a:noFill/>
          </p:spPr>
          <p:txBody>
            <a:bodyPr wrap="none" rtlCol="0">
              <a:spAutoFit/>
            </a:bodyPr>
            <a:lstStyle/>
            <a:p>
              <a:r>
                <a:rPr lang="en-US" b="1" dirty="0" smtClean="0"/>
                <a:t>-</a:t>
              </a:r>
            </a:p>
          </p:txBody>
        </p:sp>
        <p:sp>
          <p:nvSpPr>
            <p:cNvPr id="60" name="TextBox 59"/>
            <p:cNvSpPr txBox="1"/>
            <p:nvPr/>
          </p:nvSpPr>
          <p:spPr>
            <a:xfrm>
              <a:off x="120435" y="3817323"/>
              <a:ext cx="319318" cy="523220"/>
            </a:xfrm>
            <a:prstGeom prst="rect">
              <a:avLst/>
            </a:prstGeom>
            <a:noFill/>
          </p:spPr>
          <p:txBody>
            <a:bodyPr wrap="none" rtlCol="0">
              <a:spAutoFit/>
            </a:bodyPr>
            <a:lstStyle/>
            <a:p>
              <a:r>
                <a:rPr lang="en-US" b="1" dirty="0" smtClean="0"/>
                <a:t>-</a:t>
              </a:r>
            </a:p>
          </p:txBody>
        </p:sp>
        <p:sp>
          <p:nvSpPr>
            <p:cNvPr id="61" name="TextBox 60"/>
            <p:cNvSpPr txBox="1"/>
            <p:nvPr/>
          </p:nvSpPr>
          <p:spPr>
            <a:xfrm>
              <a:off x="262935" y="4019198"/>
              <a:ext cx="319318" cy="523220"/>
            </a:xfrm>
            <a:prstGeom prst="rect">
              <a:avLst/>
            </a:prstGeom>
            <a:noFill/>
          </p:spPr>
          <p:txBody>
            <a:bodyPr wrap="none" rtlCol="0">
              <a:spAutoFit/>
            </a:bodyPr>
            <a:lstStyle/>
            <a:p>
              <a:r>
                <a:rPr lang="en-US" b="1" dirty="0" smtClean="0"/>
                <a:t>-</a:t>
              </a:r>
            </a:p>
          </p:txBody>
        </p:sp>
        <p:sp>
          <p:nvSpPr>
            <p:cNvPr id="62" name="TextBox 61"/>
            <p:cNvSpPr txBox="1"/>
            <p:nvPr/>
          </p:nvSpPr>
          <p:spPr>
            <a:xfrm>
              <a:off x="227310" y="3116698"/>
              <a:ext cx="319318" cy="523220"/>
            </a:xfrm>
            <a:prstGeom prst="rect">
              <a:avLst/>
            </a:prstGeom>
            <a:noFill/>
          </p:spPr>
          <p:txBody>
            <a:bodyPr wrap="none" rtlCol="0">
              <a:spAutoFit/>
            </a:bodyPr>
            <a:lstStyle/>
            <a:p>
              <a:r>
                <a:rPr lang="en-US" b="1" dirty="0" smtClean="0"/>
                <a:t>-</a:t>
              </a:r>
            </a:p>
          </p:txBody>
        </p:sp>
        <p:sp>
          <p:nvSpPr>
            <p:cNvPr id="63" name="TextBox 62"/>
            <p:cNvSpPr txBox="1"/>
            <p:nvPr/>
          </p:nvSpPr>
          <p:spPr>
            <a:xfrm>
              <a:off x="1306391" y="3250497"/>
              <a:ext cx="365806" cy="400110"/>
            </a:xfrm>
            <a:prstGeom prst="rect">
              <a:avLst/>
            </a:prstGeom>
            <a:noFill/>
          </p:spPr>
          <p:txBody>
            <a:bodyPr wrap="none" rtlCol="0">
              <a:spAutoFit/>
            </a:bodyPr>
            <a:lstStyle/>
            <a:p>
              <a:r>
                <a:rPr lang="en-US" sz="2000" b="1" dirty="0" smtClean="0"/>
                <a:t>+</a:t>
              </a:r>
            </a:p>
          </p:txBody>
        </p:sp>
        <p:sp>
          <p:nvSpPr>
            <p:cNvPr id="64" name="TextBox 63"/>
            <p:cNvSpPr txBox="1"/>
            <p:nvPr/>
          </p:nvSpPr>
          <p:spPr>
            <a:xfrm>
              <a:off x="1411291" y="3426647"/>
              <a:ext cx="365806" cy="400110"/>
            </a:xfrm>
            <a:prstGeom prst="rect">
              <a:avLst/>
            </a:prstGeom>
            <a:noFill/>
          </p:spPr>
          <p:txBody>
            <a:bodyPr wrap="none" rtlCol="0">
              <a:spAutoFit/>
            </a:bodyPr>
            <a:lstStyle/>
            <a:p>
              <a:r>
                <a:rPr lang="en-US" sz="2000" b="1" dirty="0" smtClean="0"/>
                <a:t>+</a:t>
              </a:r>
            </a:p>
          </p:txBody>
        </p:sp>
        <p:sp>
          <p:nvSpPr>
            <p:cNvPr id="65" name="TextBox 64"/>
            <p:cNvSpPr txBox="1"/>
            <p:nvPr/>
          </p:nvSpPr>
          <p:spPr>
            <a:xfrm>
              <a:off x="1409660" y="3671988"/>
              <a:ext cx="365806" cy="400110"/>
            </a:xfrm>
            <a:prstGeom prst="rect">
              <a:avLst/>
            </a:prstGeom>
            <a:noFill/>
          </p:spPr>
          <p:txBody>
            <a:bodyPr wrap="none" rtlCol="0">
              <a:spAutoFit/>
            </a:bodyPr>
            <a:lstStyle/>
            <a:p>
              <a:r>
                <a:rPr lang="en-US" sz="2000" b="1" dirty="0" smtClean="0"/>
                <a:t>+</a:t>
              </a:r>
            </a:p>
          </p:txBody>
        </p:sp>
        <p:sp>
          <p:nvSpPr>
            <p:cNvPr id="66" name="TextBox 65"/>
            <p:cNvSpPr txBox="1"/>
            <p:nvPr/>
          </p:nvSpPr>
          <p:spPr>
            <a:xfrm>
              <a:off x="1123122" y="3200628"/>
              <a:ext cx="365806" cy="400110"/>
            </a:xfrm>
            <a:prstGeom prst="rect">
              <a:avLst/>
            </a:prstGeom>
            <a:noFill/>
          </p:spPr>
          <p:txBody>
            <a:bodyPr wrap="none" rtlCol="0">
              <a:spAutoFit/>
            </a:bodyPr>
            <a:lstStyle/>
            <a:p>
              <a:r>
                <a:rPr lang="en-US" sz="2000" b="1" dirty="0" smtClean="0"/>
                <a:t>+</a:t>
              </a:r>
            </a:p>
          </p:txBody>
        </p:sp>
        <p:sp>
          <p:nvSpPr>
            <p:cNvPr id="67" name="TextBox 66"/>
            <p:cNvSpPr txBox="1"/>
            <p:nvPr/>
          </p:nvSpPr>
          <p:spPr>
            <a:xfrm>
              <a:off x="1306391" y="3878878"/>
              <a:ext cx="365806" cy="400110"/>
            </a:xfrm>
            <a:prstGeom prst="rect">
              <a:avLst/>
            </a:prstGeom>
            <a:noFill/>
          </p:spPr>
          <p:txBody>
            <a:bodyPr wrap="none" rtlCol="0">
              <a:spAutoFit/>
            </a:bodyPr>
            <a:lstStyle/>
            <a:p>
              <a:r>
                <a:rPr lang="en-US" sz="2000" b="1" dirty="0" smtClean="0"/>
                <a:t>+</a:t>
              </a:r>
            </a:p>
          </p:txBody>
        </p:sp>
        <p:sp>
          <p:nvSpPr>
            <p:cNvPr id="68" name="TextBox 67"/>
            <p:cNvSpPr txBox="1"/>
            <p:nvPr/>
          </p:nvSpPr>
          <p:spPr>
            <a:xfrm>
              <a:off x="1126291" y="4000848"/>
              <a:ext cx="365806" cy="400110"/>
            </a:xfrm>
            <a:prstGeom prst="rect">
              <a:avLst/>
            </a:prstGeom>
            <a:noFill/>
          </p:spPr>
          <p:txBody>
            <a:bodyPr wrap="none" rtlCol="0">
              <a:spAutoFit/>
            </a:bodyPr>
            <a:lstStyle/>
            <a:p>
              <a:r>
                <a:rPr lang="en-US" sz="2000" b="1" dirty="0" smtClean="0"/>
                <a:t>+</a:t>
              </a:r>
            </a:p>
          </p:txBody>
        </p:sp>
      </p:grpSp>
      <p:sp>
        <p:nvSpPr>
          <p:cNvPr id="71" name="TextBox 70"/>
          <p:cNvSpPr txBox="1"/>
          <p:nvPr/>
        </p:nvSpPr>
        <p:spPr>
          <a:xfrm>
            <a:off x="3361250" y="4642386"/>
            <a:ext cx="1570790" cy="600164"/>
          </a:xfrm>
          <a:prstGeom prst="rect">
            <a:avLst/>
          </a:prstGeom>
          <a:solidFill>
            <a:schemeClr val="bg2"/>
          </a:solidFill>
        </p:spPr>
        <p:txBody>
          <a:bodyPr wrap="square" rtlCol="0">
            <a:spAutoFit/>
          </a:bodyPr>
          <a:lstStyle/>
          <a:p>
            <a:r>
              <a:rPr lang="en-US" sz="1100" b="1" dirty="0" smtClean="0">
                <a:latin typeface="Leelawadee" pitchFamily="34" charset="-34"/>
                <a:cs typeface="Leelawadee" pitchFamily="34" charset="-34"/>
              </a:rPr>
              <a:t>Charged separation</a:t>
            </a:r>
          </a:p>
          <a:p>
            <a:r>
              <a:rPr lang="en-US" sz="1100" b="1" dirty="0" smtClean="0">
                <a:latin typeface="Leelawadee" pitchFamily="34" charset="-34"/>
                <a:cs typeface="Leelawadee" pitchFamily="34" charset="-34"/>
              </a:rPr>
              <a:t>Induced by </a:t>
            </a:r>
          </a:p>
          <a:p>
            <a:r>
              <a:rPr lang="en-US" sz="1100" b="1" dirty="0">
                <a:latin typeface="Leelawadee" pitchFamily="34" charset="-34"/>
                <a:cs typeface="Leelawadee" pitchFamily="34" charset="-34"/>
              </a:rPr>
              <a:t>t</a:t>
            </a:r>
            <a:r>
              <a:rPr lang="en-US" sz="1100" b="1" dirty="0" smtClean="0">
                <a:latin typeface="Leelawadee" pitchFamily="34" charset="-34"/>
                <a:cs typeface="Leelawadee" pitchFamily="34" charset="-34"/>
              </a:rPr>
              <a:t>he first molecule</a:t>
            </a:r>
            <a:endParaRPr lang="th-TH" sz="1100" b="1" dirty="0">
              <a:latin typeface="Leelawadee" pitchFamily="34" charset="-34"/>
              <a:cs typeface="Leelawadee" pitchFamily="34" charset="-34"/>
            </a:endParaRPr>
          </a:p>
        </p:txBody>
      </p:sp>
      <p:sp>
        <p:nvSpPr>
          <p:cNvPr id="73" name="TextBox 72"/>
          <p:cNvSpPr txBox="1"/>
          <p:nvPr/>
        </p:nvSpPr>
        <p:spPr>
          <a:xfrm>
            <a:off x="730996" y="6148474"/>
            <a:ext cx="2738650" cy="276999"/>
          </a:xfrm>
          <a:prstGeom prst="rect">
            <a:avLst/>
          </a:prstGeom>
          <a:noFill/>
        </p:spPr>
        <p:txBody>
          <a:bodyPr wrap="square" rtlCol="0">
            <a:spAutoFit/>
          </a:bodyPr>
          <a:lstStyle/>
          <a:p>
            <a:r>
              <a:rPr lang="en-US" sz="1200" b="1" dirty="0" smtClean="0">
                <a:latin typeface="Leelawadee" pitchFamily="34" charset="-34"/>
                <a:cs typeface="Leelawadee" pitchFamily="34" charset="-34"/>
              </a:rPr>
              <a:t>Van der Waals interaction</a:t>
            </a:r>
            <a:endParaRPr lang="th-TH" sz="1200" b="1" dirty="0">
              <a:latin typeface="Leelawadee" pitchFamily="34" charset="-34"/>
              <a:cs typeface="Leelawadee" pitchFamily="34" charset="-34"/>
            </a:endParaRPr>
          </a:p>
        </p:txBody>
      </p:sp>
    </p:spTree>
    <p:extLst>
      <p:ext uri="{BB962C8B-B14F-4D97-AF65-F5344CB8AC3E}">
        <p14:creationId xmlns:p14="http://schemas.microsoft.com/office/powerpoint/2010/main" val="36970004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74</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9" name="Rectangle 8"/>
          <p:cNvSpPr/>
          <p:nvPr/>
        </p:nvSpPr>
        <p:spPr>
          <a:xfrm>
            <a:off x="103625" y="6152099"/>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pic>
        <p:nvPicPr>
          <p:cNvPr id="17410" name="Picture 2" descr="http://www.bio.miami.edu/tom/courses/protected/MCB6/ch02/2-12.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1653411"/>
            <a:ext cx="5306457" cy="4089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68144" y="1653411"/>
            <a:ext cx="3097538" cy="3970318"/>
          </a:xfrm>
          <a:prstGeom prst="rect">
            <a:avLst/>
          </a:prstGeom>
        </p:spPr>
        <p:txBody>
          <a:bodyPr wrap="square">
            <a:spAutoFit/>
          </a:bodyPr>
          <a:lstStyle/>
          <a:p>
            <a:r>
              <a:rPr lang="en-US" dirty="0">
                <a:latin typeface="TH SarabunPSK" pitchFamily="34" charset="-34"/>
                <a:cs typeface="TH SarabunPSK" pitchFamily="34" charset="-34"/>
              </a:rPr>
              <a:t>The carbon-based molecules can form relatively stable interactions between each other through the combined use of the weak hydrogen bonds, ionic bonds, hydrophobic and van der Waals interactions.</a:t>
            </a:r>
            <a:endParaRPr lang="th-TH" dirty="0">
              <a:latin typeface="TH SarabunPSK" pitchFamily="34" charset="-34"/>
              <a:cs typeface="TH SarabunPSK" pitchFamily="34" charset="-34"/>
            </a:endParaRPr>
          </a:p>
        </p:txBody>
      </p:sp>
      <p:sp>
        <p:nvSpPr>
          <p:cNvPr id="10" name="Title 1"/>
          <p:cNvSpPr>
            <a:spLocks noGrp="1"/>
          </p:cNvSpPr>
          <p:nvPr>
            <p:ph type="title"/>
          </p:nvPr>
        </p:nvSpPr>
        <p:spPr>
          <a:xfrm>
            <a:off x="301752" y="228600"/>
            <a:ext cx="8534400" cy="758952"/>
          </a:xfrm>
        </p:spPr>
        <p:txBody>
          <a:bodyPr>
            <a:noAutofit/>
          </a:bodyPr>
          <a:lstStyle/>
          <a:p>
            <a:r>
              <a:rPr lang="en-US" sz="4400" b="1" dirty="0" smtClean="0">
                <a:latin typeface="TH SarabunPSK" pitchFamily="34" charset="-34"/>
                <a:cs typeface="TH SarabunPSK" pitchFamily="34" charset="-34"/>
              </a:rPr>
              <a:t>3.1 </a:t>
            </a:r>
            <a:r>
              <a:rPr lang="th-TH" sz="4400" b="1" dirty="0" smtClean="0">
                <a:latin typeface="TH SarabunPSK" pitchFamily="34" charset="-34"/>
                <a:cs typeface="TH SarabunPSK" pitchFamily="34" charset="-34"/>
              </a:rPr>
              <a:t>พันธะเคมีในระบบชีวภาพ (ต่อ)</a:t>
            </a:r>
            <a:endParaRPr lang="th-TH" sz="4400" b="1" dirty="0">
              <a:latin typeface="TH SarabunPSK" pitchFamily="34" charset="-34"/>
              <a:cs typeface="TH SarabunPSK" pitchFamily="34" charset="-34"/>
            </a:endParaRPr>
          </a:p>
        </p:txBody>
      </p:sp>
    </p:spTree>
    <p:extLst>
      <p:ext uri="{BB962C8B-B14F-4D97-AF65-F5344CB8AC3E}">
        <p14:creationId xmlns:p14="http://schemas.microsoft.com/office/powerpoint/2010/main" val="40183643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75</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 name="Rectangle 1"/>
          <p:cNvSpPr/>
          <p:nvPr/>
        </p:nvSpPr>
        <p:spPr>
          <a:xfrm>
            <a:off x="254008" y="404664"/>
            <a:ext cx="6567824" cy="646331"/>
          </a:xfrm>
          <a:prstGeom prst="rect">
            <a:avLst/>
          </a:prstGeom>
        </p:spPr>
        <p:txBody>
          <a:bodyPr wrap="none">
            <a:spAutoFit/>
          </a:bodyPr>
          <a:lstStyle/>
          <a:p>
            <a:r>
              <a:rPr lang="en-US" sz="3600" b="1" dirty="0" smtClean="0">
                <a:latin typeface="TH SarabunPSK" pitchFamily="34" charset="-34"/>
                <a:cs typeface="TH SarabunPSK" pitchFamily="34" charset="-34"/>
              </a:rPr>
              <a:t>3.2 </a:t>
            </a:r>
            <a:r>
              <a:rPr lang="th-TH" sz="3600" b="1" dirty="0">
                <a:latin typeface="TH SarabunPSK" pitchFamily="34" charset="-34"/>
                <a:cs typeface="TH SarabunPSK" pitchFamily="34" charset="-34"/>
              </a:rPr>
              <a:t>โครงสร้างและสมบัติของน้ำที่สำคัญต่อสิ่งมีชีวิต</a:t>
            </a:r>
            <a:endParaRPr lang="en-US" sz="3600" b="1" dirty="0">
              <a:latin typeface="TH SarabunPSK" pitchFamily="34" charset="-34"/>
              <a:cs typeface="TH SarabunPSK" pitchFamily="34" charset="-34"/>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34278" y="2395917"/>
            <a:ext cx="4036682" cy="646331"/>
          </a:xfrm>
          <a:prstGeom prst="rect">
            <a:avLst/>
          </a:prstGeom>
        </p:spPr>
        <p:txBody>
          <a:bodyPr wrap="none">
            <a:spAutoFit/>
          </a:bodyPr>
          <a:lstStyle/>
          <a:p>
            <a:pPr marL="457200" indent="-457200">
              <a:buFont typeface="Arial" pitchFamily="34" charset="0"/>
              <a:buChar char="•"/>
            </a:pPr>
            <a:r>
              <a:rPr lang="en-US" sz="3600" b="1" dirty="0">
                <a:latin typeface="TH SarabunPSK" pitchFamily="34" charset="-34"/>
                <a:cs typeface="TH SarabunPSK" pitchFamily="34" charset="-34"/>
              </a:rPr>
              <a:t>The molecule of water</a:t>
            </a:r>
            <a:endParaRPr lang="th-TH" sz="3600" b="1" dirty="0">
              <a:latin typeface="TH SarabunPSK" pitchFamily="34" charset="-34"/>
              <a:cs typeface="TH SarabunPSK" pitchFamily="34" charset="-34"/>
            </a:endParaRPr>
          </a:p>
        </p:txBody>
      </p:sp>
      <p:pic>
        <p:nvPicPr>
          <p:cNvPr id="2052" name="Picture 4" descr="http://www.chem1.com/acad/sci/wat-images/H2O.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92080" y="1700808"/>
            <a:ext cx="3714758" cy="26828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292080" y="4515908"/>
            <a:ext cx="3136986" cy="173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pic>
        <p:nvPicPr>
          <p:cNvPr id="23" name="Picture 4" descr="http://www.chem1.com/acad/sci/wat-images/H2Odipole.gif"/>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278" y="2935001"/>
            <a:ext cx="3060645" cy="26096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9748" y="6075189"/>
            <a:ext cx="4572000" cy="646331"/>
          </a:xfrm>
          <a:prstGeom prst="rect">
            <a:avLst/>
          </a:prstGeom>
        </p:spPr>
        <p:txBody>
          <a:bodyPr>
            <a:spAutoFit/>
          </a:bodyPr>
          <a:lstStyle/>
          <a:p>
            <a:r>
              <a:rPr lang="th-TH" sz="1800" b="1" dirty="0">
                <a:latin typeface="TH SarabunPSK" pitchFamily="34" charset="-34"/>
                <a:cs typeface="TH SarabunPSK" pitchFamily="34" charset="-34"/>
              </a:rPr>
              <a:t>ที่มาของภาพ </a:t>
            </a:r>
            <a:r>
              <a:rPr lang="en-US" sz="1800" b="1" dirty="0" smtClean="0">
                <a:latin typeface="TH SarabunPSK" pitchFamily="34" charset="-34"/>
                <a:cs typeface="TH SarabunPSK" pitchFamily="34" charset="-34"/>
              </a:rPr>
              <a:t>: </a:t>
            </a:r>
            <a:r>
              <a:rPr lang="en-US" sz="1800" dirty="0" smtClean="0">
                <a:latin typeface="TH SarabunPSK" pitchFamily="34" charset="-34"/>
                <a:cs typeface="TH SarabunPSK" pitchFamily="34" charset="-34"/>
              </a:rPr>
              <a:t>http</a:t>
            </a:r>
            <a:r>
              <a:rPr lang="en-US" sz="1800" dirty="0">
                <a:latin typeface="TH SarabunPSK" pitchFamily="34" charset="-34"/>
                <a:cs typeface="TH SarabunPSK" pitchFamily="34" charset="-34"/>
              </a:rPr>
              <a:t>://www.chem1.com/acad/sci/aboutwater.html</a:t>
            </a:r>
            <a:endParaRPr lang="th-TH" sz="1800" dirty="0">
              <a:latin typeface="TH SarabunPSK" pitchFamily="34" charset="-34"/>
              <a:cs typeface="TH SarabunPSK" pitchFamily="34" charset="-34"/>
            </a:endParaRPr>
          </a:p>
        </p:txBody>
      </p:sp>
      <p:sp>
        <p:nvSpPr>
          <p:cNvPr id="8" name="Rectangle 7"/>
          <p:cNvSpPr/>
          <p:nvPr/>
        </p:nvSpPr>
        <p:spPr>
          <a:xfrm>
            <a:off x="474049" y="5281183"/>
            <a:ext cx="4572000" cy="830997"/>
          </a:xfrm>
          <a:prstGeom prst="rect">
            <a:avLst/>
          </a:prstGeom>
        </p:spPr>
        <p:txBody>
          <a:bodyPr>
            <a:spAutoFit/>
          </a:bodyPr>
          <a:lstStyle/>
          <a:p>
            <a:r>
              <a:rPr lang="en-US" sz="2400" dirty="0">
                <a:latin typeface="TH SarabunPSK" pitchFamily="34" charset="-34"/>
                <a:cs typeface="TH SarabunPSK" pitchFamily="34" charset="-34"/>
              </a:rPr>
              <a:t>A diagram showing the partial charges on the atoms in a water molecule</a:t>
            </a:r>
            <a:endParaRPr lang="th-TH" sz="2400" dirty="0">
              <a:latin typeface="TH SarabunPSK" pitchFamily="34" charset="-34"/>
              <a:cs typeface="TH SarabunPSK" pitchFamily="34" charset="-34"/>
            </a:endParaRPr>
          </a:p>
        </p:txBody>
      </p:sp>
    </p:spTree>
    <p:extLst>
      <p:ext uri="{BB962C8B-B14F-4D97-AF65-F5344CB8AC3E}">
        <p14:creationId xmlns:p14="http://schemas.microsoft.com/office/powerpoint/2010/main" val="35985550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76</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6" name="Rectangle 5"/>
          <p:cNvSpPr/>
          <p:nvPr/>
        </p:nvSpPr>
        <p:spPr>
          <a:xfrm>
            <a:off x="261148" y="2298962"/>
            <a:ext cx="4241867" cy="646331"/>
          </a:xfrm>
          <a:prstGeom prst="rect">
            <a:avLst/>
          </a:prstGeom>
        </p:spPr>
        <p:txBody>
          <a:bodyPr wrap="none">
            <a:spAutoFit/>
          </a:bodyPr>
          <a:lstStyle/>
          <a:p>
            <a:pPr marL="457200" indent="-457200">
              <a:buFont typeface="Arial" pitchFamily="34" charset="0"/>
              <a:buChar char="•"/>
            </a:pPr>
            <a:r>
              <a:rPr lang="en-US" sz="3600" b="1" dirty="0" smtClean="0">
                <a:latin typeface="TH SarabunPSK" pitchFamily="34" charset="-34"/>
                <a:cs typeface="TH SarabunPSK" pitchFamily="34" charset="-34"/>
              </a:rPr>
              <a:t>Hydrogen bond in water</a:t>
            </a:r>
            <a:endParaRPr lang="th-TH" sz="3600" b="1" dirty="0">
              <a:latin typeface="TH SarabunPSK" pitchFamily="34" charset="-34"/>
              <a:cs typeface="TH SarabunPSK" pitchFamily="34" charset="-34"/>
            </a:endParaRPr>
          </a:p>
        </p:txBody>
      </p:sp>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4" name="Rectangle 3"/>
          <p:cNvSpPr/>
          <p:nvPr/>
        </p:nvSpPr>
        <p:spPr>
          <a:xfrm>
            <a:off x="2195736" y="5565025"/>
            <a:ext cx="6802106" cy="523220"/>
          </a:xfrm>
          <a:prstGeom prst="rect">
            <a:avLst/>
          </a:prstGeom>
        </p:spPr>
        <p:txBody>
          <a:bodyPr wrap="square">
            <a:spAutoFit/>
          </a:bodyPr>
          <a:lstStyle/>
          <a:p>
            <a:r>
              <a:rPr lang="en-US" b="1" dirty="0">
                <a:latin typeface="TH SarabunPSK" pitchFamily="34" charset="-34"/>
                <a:cs typeface="TH SarabunPSK" pitchFamily="34" charset="-34"/>
              </a:rPr>
              <a:t>Model of hydrogen bonds </a:t>
            </a:r>
            <a:r>
              <a:rPr lang="en-US" b="1" dirty="0" smtClean="0">
                <a:latin typeface="TH SarabunPSK" pitchFamily="34" charset="-34"/>
                <a:cs typeface="TH SarabunPSK" pitchFamily="34" charset="-34"/>
              </a:rPr>
              <a:t> </a:t>
            </a:r>
            <a:r>
              <a:rPr lang="en-US" b="1" dirty="0">
                <a:latin typeface="TH SarabunPSK" pitchFamily="34" charset="-34"/>
                <a:cs typeface="TH SarabunPSK" pitchFamily="34" charset="-34"/>
              </a:rPr>
              <a:t>between molecules of water</a:t>
            </a:r>
            <a:endParaRPr lang="th-TH" b="1" dirty="0">
              <a:latin typeface="TH SarabunPSK" pitchFamily="34" charset="-34"/>
              <a:cs typeface="TH SarabunPSK" pitchFamily="34" charset="-34"/>
            </a:endParaRPr>
          </a:p>
        </p:txBody>
      </p:sp>
      <p:grpSp>
        <p:nvGrpSpPr>
          <p:cNvPr id="8" name="Group 7"/>
          <p:cNvGrpSpPr/>
          <p:nvPr/>
        </p:nvGrpSpPr>
        <p:grpSpPr>
          <a:xfrm>
            <a:off x="4366770" y="1746822"/>
            <a:ext cx="3810000" cy="3781425"/>
            <a:chOff x="4366770" y="1746822"/>
            <a:chExt cx="3810000" cy="3781425"/>
          </a:xfrm>
        </p:grpSpPr>
        <p:pic>
          <p:nvPicPr>
            <p:cNvPr id="3074" name="Picture 2" descr="File:3D model hydrogen bonds in water.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770" y="1746822"/>
              <a:ext cx="3810000" cy="3781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37976" y="2667102"/>
              <a:ext cx="360040" cy="54587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 name="TextBox 4"/>
          <p:cNvSpPr txBox="1"/>
          <p:nvPr/>
        </p:nvSpPr>
        <p:spPr>
          <a:xfrm>
            <a:off x="7503391" y="2689756"/>
            <a:ext cx="1316386" cy="523220"/>
          </a:xfrm>
          <a:prstGeom prst="rect">
            <a:avLst/>
          </a:prstGeom>
          <a:noFill/>
        </p:spPr>
        <p:txBody>
          <a:bodyPr wrap="none" rtlCol="0">
            <a:spAutoFit/>
          </a:bodyPr>
          <a:lstStyle/>
          <a:p>
            <a:r>
              <a:rPr lang="en-US" b="1" dirty="0" smtClean="0">
                <a:latin typeface="TH SarabunPSK" pitchFamily="34" charset="-34"/>
                <a:cs typeface="TH SarabunPSK" pitchFamily="34" charset="-34"/>
              </a:rPr>
              <a:t>H - bonds</a:t>
            </a:r>
            <a:endParaRPr lang="th-TH" b="1" dirty="0">
              <a:latin typeface="TH SarabunPSK" pitchFamily="34" charset="-34"/>
              <a:cs typeface="TH SarabunPSK" pitchFamily="34" charset="-34"/>
            </a:endParaRPr>
          </a:p>
        </p:txBody>
      </p:sp>
      <p:sp>
        <p:nvSpPr>
          <p:cNvPr id="10" name="Rectangle 9"/>
          <p:cNvSpPr/>
          <p:nvPr/>
        </p:nvSpPr>
        <p:spPr>
          <a:xfrm>
            <a:off x="132996" y="6081422"/>
            <a:ext cx="4572000" cy="707886"/>
          </a:xfrm>
          <a:prstGeom prst="rect">
            <a:avLst/>
          </a:prstGeom>
        </p:spPr>
        <p:txBody>
          <a:bodyPr>
            <a:spAutoFit/>
          </a:bodyPr>
          <a:lstStyle/>
          <a:p>
            <a:r>
              <a:rPr lang="th-TH" sz="2000" b="1" dirty="0">
                <a:latin typeface="TH SarabunPSK" pitchFamily="34" charset="-34"/>
                <a:cs typeface="TH SarabunPSK" pitchFamily="34" charset="-34"/>
              </a:rPr>
              <a:t>ที่มาของภาพ </a:t>
            </a:r>
            <a:r>
              <a:rPr lang="en-US" sz="2000" b="1" dirty="0">
                <a:latin typeface="TH SarabunPSK" pitchFamily="34" charset="-34"/>
                <a:cs typeface="TH SarabunPSK" pitchFamily="34" charset="-34"/>
              </a:rPr>
              <a:t>: </a:t>
            </a:r>
            <a:r>
              <a:rPr lang="en-US" sz="2000" dirty="0" smtClean="0">
                <a:latin typeface="TH SarabunPSK" pitchFamily="34" charset="-34"/>
                <a:cs typeface="TH SarabunPSK" pitchFamily="34" charset="-34"/>
              </a:rPr>
              <a:t>http</a:t>
            </a:r>
            <a:r>
              <a:rPr lang="en-US" sz="2000" dirty="0">
                <a:latin typeface="TH SarabunPSK" pitchFamily="34" charset="-34"/>
                <a:cs typeface="TH SarabunPSK" pitchFamily="34" charset="-34"/>
              </a:rPr>
              <a:t>://en.wikipedia.org/wiki/Properties_of_water</a:t>
            </a:r>
            <a:endParaRPr lang="th-TH" sz="2000" dirty="0">
              <a:latin typeface="TH SarabunPSK" pitchFamily="34" charset="-34"/>
              <a:cs typeface="TH SarabunPSK" pitchFamily="34" charset="-34"/>
            </a:endParaRPr>
          </a:p>
        </p:txBody>
      </p:sp>
      <p:sp>
        <p:nvSpPr>
          <p:cNvPr id="25" name="Rectangle 24"/>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86945" y="3226716"/>
            <a:ext cx="4216070" cy="1815882"/>
          </a:xfrm>
          <a:prstGeom prst="rect">
            <a:avLst/>
          </a:prstGeom>
        </p:spPr>
        <p:txBody>
          <a:bodyPr wrap="square">
            <a:spAutoFit/>
          </a:bodyPr>
          <a:lstStyle/>
          <a:p>
            <a:r>
              <a:rPr lang="en-US" dirty="0">
                <a:latin typeface="TH SarabunPSK" pitchFamily="34" charset="-34"/>
                <a:cs typeface="TH SarabunPSK" pitchFamily="34" charset="-34"/>
              </a:rPr>
              <a:t>The boiling point of </a:t>
            </a:r>
            <a:r>
              <a:rPr lang="en-US" dirty="0" smtClean="0">
                <a:latin typeface="TH SarabunPSK" pitchFamily="34" charset="-34"/>
                <a:cs typeface="TH SarabunPSK" pitchFamily="34" charset="-34"/>
              </a:rPr>
              <a:t>water (H</a:t>
            </a:r>
            <a:r>
              <a:rPr lang="en-US" baseline="-25000" dirty="0" smtClean="0">
                <a:latin typeface="TH SarabunPSK" pitchFamily="34" charset="-34"/>
                <a:cs typeface="TH SarabunPSK" pitchFamily="34" charset="-34"/>
              </a:rPr>
              <a:t>2</a:t>
            </a:r>
            <a:r>
              <a:rPr lang="en-US" dirty="0" smtClean="0">
                <a:latin typeface="TH SarabunPSK" pitchFamily="34" charset="-34"/>
                <a:cs typeface="TH SarabunPSK" pitchFamily="34" charset="-34"/>
              </a:rPr>
              <a:t>O) is 100 </a:t>
            </a:r>
            <a:r>
              <a:rPr lang="en-US" baseline="30000" dirty="0" smtClean="0">
                <a:latin typeface="TH SarabunPSK" pitchFamily="34" charset="-34"/>
                <a:cs typeface="TH SarabunPSK" pitchFamily="34" charset="-34"/>
              </a:rPr>
              <a:t>o</a:t>
            </a:r>
            <a:r>
              <a:rPr lang="en-US" dirty="0" smtClean="0">
                <a:latin typeface="TH SarabunPSK" pitchFamily="34" charset="-34"/>
                <a:cs typeface="TH SarabunPSK" pitchFamily="34" charset="-34"/>
              </a:rPr>
              <a:t>C </a:t>
            </a:r>
            <a:r>
              <a:rPr lang="en-US" dirty="0">
                <a:latin typeface="TH SarabunPSK" pitchFamily="34" charset="-34"/>
                <a:cs typeface="TH SarabunPSK" pitchFamily="34" charset="-34"/>
              </a:rPr>
              <a:t>while that of H</a:t>
            </a:r>
            <a:r>
              <a:rPr lang="en-US" baseline="-25000" dirty="0">
                <a:latin typeface="TH SarabunPSK" pitchFamily="34" charset="-34"/>
                <a:cs typeface="TH SarabunPSK" pitchFamily="34" charset="-34"/>
              </a:rPr>
              <a:t>2</a:t>
            </a:r>
            <a:r>
              <a:rPr lang="en-US" dirty="0">
                <a:latin typeface="TH SarabunPSK" pitchFamily="34" charset="-34"/>
                <a:cs typeface="TH SarabunPSK" pitchFamily="34" charset="-34"/>
              </a:rPr>
              <a:t>S is somewhere near –60</a:t>
            </a:r>
            <a:r>
              <a:rPr lang="en-US" baseline="30000" dirty="0">
                <a:latin typeface="TH SarabunPSK" pitchFamily="34" charset="-34"/>
                <a:cs typeface="TH SarabunPSK" pitchFamily="34" charset="-34"/>
              </a:rPr>
              <a:t>o</a:t>
            </a:r>
            <a:r>
              <a:rPr lang="en-US" dirty="0">
                <a:latin typeface="TH SarabunPSK" pitchFamily="34" charset="-34"/>
                <a:cs typeface="TH SarabunPSK" pitchFamily="34" charset="-34"/>
              </a:rPr>
              <a:t>C, , a vast </a:t>
            </a:r>
            <a:r>
              <a:rPr lang="en-US" dirty="0" smtClean="0">
                <a:latin typeface="TH SarabunPSK" pitchFamily="34" charset="-34"/>
                <a:cs typeface="TH SarabunPSK" pitchFamily="34" charset="-34"/>
              </a:rPr>
              <a:t>difference !!!</a:t>
            </a:r>
            <a:endParaRPr lang="th-TH" dirty="0">
              <a:latin typeface="TH SarabunPSK" pitchFamily="34" charset="-34"/>
              <a:cs typeface="TH SarabunPSK" pitchFamily="34" charset="-34"/>
            </a:endParaRPr>
          </a:p>
        </p:txBody>
      </p:sp>
    </p:spTree>
    <p:extLst>
      <p:ext uri="{BB962C8B-B14F-4D97-AF65-F5344CB8AC3E}">
        <p14:creationId xmlns:p14="http://schemas.microsoft.com/office/powerpoint/2010/main" val="14248140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77</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6" name="Rectangle 5"/>
          <p:cNvSpPr/>
          <p:nvPr/>
        </p:nvSpPr>
        <p:spPr>
          <a:xfrm>
            <a:off x="205805" y="2351120"/>
            <a:ext cx="3443571" cy="523220"/>
          </a:xfrm>
          <a:prstGeom prst="rect">
            <a:avLst/>
          </a:prstGeom>
        </p:spPr>
        <p:txBody>
          <a:bodyPr wrap="none">
            <a:spAutoFit/>
          </a:bodyPr>
          <a:lstStyle/>
          <a:p>
            <a:pPr marL="457200" indent="-457200">
              <a:buFont typeface="Arial" pitchFamily="34" charset="0"/>
              <a:buChar char="•"/>
            </a:pPr>
            <a:r>
              <a:rPr lang="en-US" b="1" dirty="0" smtClean="0">
                <a:latin typeface="TH SarabunPSK" pitchFamily="34" charset="-34"/>
                <a:cs typeface="TH SarabunPSK" pitchFamily="34" charset="-34"/>
              </a:rPr>
              <a:t>Hydrogen bond in water</a:t>
            </a:r>
            <a:endParaRPr lang="th-TH" b="1" dirty="0">
              <a:latin typeface="TH SarabunPSK" pitchFamily="34" charset="-34"/>
              <a:cs typeface="TH SarabunPSK" pitchFamily="34" charset="-34"/>
            </a:endParaRPr>
          </a:p>
        </p:txBody>
      </p:sp>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0" name="Rectangle 9"/>
          <p:cNvSpPr/>
          <p:nvPr/>
        </p:nvSpPr>
        <p:spPr>
          <a:xfrm>
            <a:off x="132996" y="6081422"/>
            <a:ext cx="4572000" cy="707886"/>
          </a:xfrm>
          <a:prstGeom prst="rect">
            <a:avLst/>
          </a:prstGeom>
        </p:spPr>
        <p:txBody>
          <a:bodyPr>
            <a:spAutoFit/>
          </a:bodyPr>
          <a:lstStyle/>
          <a:p>
            <a:r>
              <a:rPr lang="th-TH" sz="2000" b="1" dirty="0">
                <a:latin typeface="TH SarabunPSK" pitchFamily="34" charset="-34"/>
                <a:cs typeface="TH SarabunPSK" pitchFamily="34" charset="-34"/>
              </a:rPr>
              <a:t>ที่มาของภาพ </a:t>
            </a:r>
            <a:r>
              <a:rPr lang="en-US" sz="2000" b="1" dirty="0">
                <a:latin typeface="TH SarabunPSK" pitchFamily="34" charset="-34"/>
                <a:cs typeface="TH SarabunPSK" pitchFamily="34" charset="-34"/>
              </a:rPr>
              <a:t>: </a:t>
            </a:r>
            <a:r>
              <a:rPr lang="en-US" sz="2000" dirty="0" smtClean="0">
                <a:latin typeface="TH SarabunPSK" pitchFamily="34" charset="-34"/>
                <a:cs typeface="TH SarabunPSK" pitchFamily="34" charset="-34"/>
              </a:rPr>
              <a:t>http</a:t>
            </a:r>
            <a:r>
              <a:rPr lang="en-US" sz="2000" dirty="0">
                <a:latin typeface="TH SarabunPSK" pitchFamily="34" charset="-34"/>
                <a:cs typeface="TH SarabunPSK" pitchFamily="34" charset="-34"/>
              </a:rPr>
              <a:t>://en.wikipedia.org/wiki/Properties_of_water</a:t>
            </a:r>
            <a:endParaRPr lang="th-TH" sz="2000" dirty="0">
              <a:latin typeface="TH SarabunPSK" pitchFamily="34" charset="-34"/>
              <a:cs typeface="TH SarabunPSK" pitchFamily="34" charset="-34"/>
            </a:endParaRPr>
          </a:p>
        </p:txBody>
      </p:sp>
      <p:pic>
        <p:nvPicPr>
          <p:cNvPr id="19" name="Picture 13" descr="File:Hex ice.GIF">
            <a:hlinkClick r:id="rId2"/>
          </p:cNvPr>
          <p:cNvPicPr>
            <a:picLocks noChangeAspect="1" noChangeArrowheads="1"/>
          </p:cNvPicPr>
          <p:nvPr/>
        </p:nvPicPr>
        <p:blipFill>
          <a:blip r:embed="rId3">
            <a:clrChange>
              <a:clrFrom>
                <a:srgbClr val="000099"/>
              </a:clrFrom>
              <a:clrTo>
                <a:srgbClr val="000099">
                  <a:alpha val="0"/>
                </a:srgbClr>
              </a:clrTo>
            </a:clrChange>
            <a:extLst>
              <a:ext uri="{28A0092B-C50C-407E-A947-70E740481C1C}">
                <a14:useLocalDpi xmlns:a14="http://schemas.microsoft.com/office/drawing/2010/main" val="0"/>
              </a:ext>
            </a:extLst>
          </a:blip>
          <a:srcRect/>
          <a:stretch>
            <a:fillRect/>
          </a:stretch>
        </p:blipFill>
        <p:spPr bwMode="auto">
          <a:xfrm>
            <a:off x="3851920" y="2180352"/>
            <a:ext cx="4896544" cy="41603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9552" y="2843919"/>
            <a:ext cx="3192439" cy="1815882"/>
          </a:xfrm>
          <a:prstGeom prst="rect">
            <a:avLst/>
          </a:prstGeom>
        </p:spPr>
        <p:txBody>
          <a:bodyPr wrap="square">
            <a:spAutoFit/>
          </a:bodyPr>
          <a:lstStyle/>
          <a:p>
            <a:r>
              <a:rPr lang="en-US" dirty="0">
                <a:latin typeface="TH SarabunPSK" pitchFamily="34" charset="-34"/>
                <a:cs typeface="TH SarabunPSK" pitchFamily="34" charset="-34"/>
              </a:rPr>
              <a:t>Crystal structure of hexagonal ice. Gray dashed lines indicate hydrogen bonds</a:t>
            </a:r>
            <a:endParaRPr lang="th-TH" dirty="0">
              <a:latin typeface="TH SarabunPSK" pitchFamily="34" charset="-34"/>
              <a:cs typeface="TH SarabunPSK" pitchFamily="34" charset="-34"/>
            </a:endParaRPr>
          </a:p>
        </p:txBody>
      </p:sp>
      <p:sp>
        <p:nvSpPr>
          <p:cNvPr id="16" name="Rectangle 15"/>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9518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78</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6" name="Rectangle 15"/>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bio.miami.edu/tom/courses/protected/KAR/ch02/2_08.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3528" y="2204864"/>
            <a:ext cx="5688632" cy="388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88808" y="2521059"/>
            <a:ext cx="2876874" cy="3108543"/>
          </a:xfrm>
          <a:prstGeom prst="rect">
            <a:avLst/>
          </a:prstGeom>
        </p:spPr>
        <p:txBody>
          <a:bodyPr wrap="square">
            <a:spAutoFit/>
          </a:bodyPr>
          <a:lstStyle/>
          <a:p>
            <a:r>
              <a:rPr lang="en-US" b="1" dirty="0">
                <a:latin typeface="TH SarabunPSK" pitchFamily="34" charset="-34"/>
                <a:cs typeface="TH SarabunPSK" pitchFamily="34" charset="-34"/>
              </a:rPr>
              <a:t>Water also forms transient Hydrogen bonds to polar, hydrophilic, groups on proteins, lipids, and carbohydrates and to ions in solution.</a:t>
            </a:r>
            <a:endParaRPr lang="th-TH" dirty="0">
              <a:latin typeface="TH SarabunPSK" pitchFamily="34" charset="-34"/>
              <a:cs typeface="TH SarabunPSK" pitchFamily="34" charset="-34"/>
            </a:endParaRPr>
          </a:p>
        </p:txBody>
      </p:sp>
      <p:sp>
        <p:nvSpPr>
          <p:cNvPr id="10" name="Rectangle 9"/>
          <p:cNvSpPr/>
          <p:nvPr/>
        </p:nvSpPr>
        <p:spPr>
          <a:xfrm>
            <a:off x="91750" y="6152099"/>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spTree>
    <p:extLst>
      <p:ext uri="{BB962C8B-B14F-4D97-AF65-F5344CB8AC3E}">
        <p14:creationId xmlns:p14="http://schemas.microsoft.com/office/powerpoint/2010/main" val="39318983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79</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6" name="Rectangle 15"/>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http://www.bio.miami.edu/tom/courses/protected/KAR/ch02/2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87" y="2276872"/>
            <a:ext cx="5692450" cy="39158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750" y="6163974"/>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sp>
        <p:nvSpPr>
          <p:cNvPr id="2" name="Rectangle 1"/>
          <p:cNvSpPr/>
          <p:nvPr/>
        </p:nvSpPr>
        <p:spPr>
          <a:xfrm>
            <a:off x="6015978" y="2677243"/>
            <a:ext cx="2952328" cy="2246769"/>
          </a:xfrm>
          <a:prstGeom prst="rect">
            <a:avLst/>
          </a:prstGeom>
        </p:spPr>
        <p:txBody>
          <a:bodyPr wrap="square">
            <a:spAutoFit/>
          </a:bodyPr>
          <a:lstStyle/>
          <a:p>
            <a:pPr algn="thaiDist"/>
            <a:r>
              <a:rPr lang="en-US" b="1" dirty="0" smtClean="0">
                <a:latin typeface="TH SarabunPSK" pitchFamily="34" charset="-34"/>
                <a:cs typeface="TH SarabunPSK" pitchFamily="34" charset="-34"/>
              </a:rPr>
              <a:t>Ionic </a:t>
            </a:r>
            <a:r>
              <a:rPr lang="en-US" b="1" dirty="0">
                <a:latin typeface="TH SarabunPSK" pitchFamily="34" charset="-34"/>
                <a:cs typeface="TH SarabunPSK" pitchFamily="34" charset="-34"/>
              </a:rPr>
              <a:t>bonds in water are weak, </a:t>
            </a:r>
            <a:r>
              <a:rPr lang="en-US" b="1" dirty="0" smtClean="0">
                <a:latin typeface="TH SarabunPSK" pitchFamily="34" charset="-34"/>
                <a:cs typeface="TH SarabunPSK" pitchFamily="34" charset="-34"/>
              </a:rPr>
              <a:t>they can </a:t>
            </a:r>
            <a:r>
              <a:rPr lang="en-US" b="1" dirty="0">
                <a:latin typeface="TH SarabunPSK" pitchFamily="34" charset="-34"/>
                <a:cs typeface="TH SarabunPSK" pitchFamily="34" charset="-34"/>
              </a:rPr>
              <a:t>easily be broken. As a result, ions can move quite easily through water.</a:t>
            </a:r>
            <a:endParaRPr lang="th-TH" dirty="0">
              <a:latin typeface="TH SarabunPSK" pitchFamily="34" charset="-34"/>
              <a:cs typeface="TH SarabunPSK" pitchFamily="34" charset="-34"/>
            </a:endParaRPr>
          </a:p>
        </p:txBody>
      </p:sp>
    </p:spTree>
    <p:extLst>
      <p:ext uri="{BB962C8B-B14F-4D97-AF65-F5344CB8AC3E}">
        <p14:creationId xmlns:p14="http://schemas.microsoft.com/office/powerpoint/2010/main" val="2377574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71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a:t>
            </a:r>
            <a:endParaRPr lang="th-TH" b="1" dirty="0">
              <a:latin typeface="TH SarabunPSK" pitchFamily="34" charset="-34"/>
              <a:cs typeface="TH SarabunPSK" pitchFamily="34" charset="-34"/>
            </a:endParaRPr>
          </a:p>
        </p:txBody>
      </p:sp>
      <p:sp>
        <p:nvSpPr>
          <p:cNvPr id="3" name="Content Placeholder 2"/>
          <p:cNvSpPr>
            <a:spLocks noGrp="1"/>
          </p:cNvSpPr>
          <p:nvPr>
            <p:ph sz="quarter" idx="1"/>
          </p:nvPr>
        </p:nvSpPr>
        <p:spPr/>
        <p:txBody>
          <a:bodyPr>
            <a:normAutofit/>
          </a:bodyPr>
          <a:lstStyle/>
          <a:p>
            <a:pPr marL="0" indent="0" algn="thaiDist">
              <a:buNone/>
            </a:pPr>
            <a:r>
              <a:rPr lang="th-TH" sz="3200" dirty="0" smtClean="0">
                <a:latin typeface="TH SarabunPSK" pitchFamily="34" charset="-34"/>
                <a:cs typeface="TH SarabunPSK" pitchFamily="34" charset="-34"/>
              </a:rPr>
              <a:t>	ประวัติศาสตร์</a:t>
            </a:r>
            <a:r>
              <a:rPr lang="th-TH" sz="3200" dirty="0">
                <a:latin typeface="TH SarabunPSK" pitchFamily="34" charset="-34"/>
                <a:cs typeface="TH SarabunPSK" pitchFamily="34" charset="-34"/>
              </a:rPr>
              <a:t>ของการศึกษาชีวเคมีอาจเริ่มต้นเมื่อกว่า 400 ปีก่อน และมีการใช้คำว่า “</a:t>
            </a:r>
            <a:r>
              <a:rPr lang="en-US" sz="3200" dirty="0">
                <a:latin typeface="TH SarabunPSK" pitchFamily="34" charset="-34"/>
                <a:cs typeface="TH SarabunPSK" pitchFamily="34" charset="-34"/>
              </a:rPr>
              <a:t>Biochemistry” </a:t>
            </a:r>
            <a:r>
              <a:rPr lang="th-TH" sz="3200" dirty="0">
                <a:latin typeface="TH SarabunPSK" pitchFamily="34" charset="-34"/>
                <a:cs typeface="TH SarabunPSK" pitchFamily="34" charset="-34"/>
              </a:rPr>
              <a:t>ครั้งแรกในปี ค.ศ. 1882 (พ.ศ. 2425) และมีการยอมรับโดยทั่วไปเมื่อมีการนำเสนอขึ้นอย่างเป็นทางการครั้งแรกในปี ค.ศ. 1903 (พ.ศ. </a:t>
            </a:r>
            <a:r>
              <a:rPr lang="th-TH" sz="3200" dirty="0" smtClean="0">
                <a:latin typeface="TH SarabunPSK" pitchFamily="34" charset="-34"/>
                <a:cs typeface="TH SarabunPSK" pitchFamily="34" charset="-34"/>
              </a:rPr>
              <a:t>2446) </a:t>
            </a:r>
            <a:r>
              <a:rPr lang="th-TH" sz="3200" dirty="0">
                <a:latin typeface="TH SarabunPSK" pitchFamily="34" charset="-34"/>
                <a:cs typeface="TH SarabunPSK" pitchFamily="34" charset="-34"/>
              </a:rPr>
              <a:t>โดยนักเคมีชาวเยอรมันชื่อคาร์ล นอยเบิร์ก </a:t>
            </a:r>
            <a:r>
              <a:rPr lang="th-TH" sz="3200" dirty="0" smtClean="0">
                <a:latin typeface="TH SarabunPSK" pitchFamily="34" charset="-34"/>
                <a:cs typeface="TH SarabunPSK" pitchFamily="34" charset="-34"/>
              </a:rPr>
              <a:t>(</a:t>
            </a:r>
            <a:r>
              <a:rPr lang="en-US" sz="3200" dirty="0">
                <a:latin typeface="TH SarabunPSK" pitchFamily="34" charset="-34"/>
                <a:cs typeface="TH SarabunPSK" pitchFamily="34" charset="-34"/>
              </a:rPr>
              <a:t>Carl </a:t>
            </a:r>
            <a:r>
              <a:rPr lang="en-US" sz="3200" dirty="0" err="1">
                <a:latin typeface="TH SarabunPSK" pitchFamily="34" charset="-34"/>
                <a:cs typeface="TH SarabunPSK" pitchFamily="34" charset="-34"/>
              </a:rPr>
              <a:t>Neuberg</a:t>
            </a:r>
            <a:r>
              <a:rPr lang="en-US" sz="3200" dirty="0">
                <a:latin typeface="TH SarabunPSK" pitchFamily="34" charset="-34"/>
                <a:cs typeface="TH SarabunPSK" pitchFamily="34" charset="-34"/>
              </a:rPr>
              <a:t>)</a:t>
            </a:r>
            <a:endParaRPr lang="th-TH" sz="3200" dirty="0">
              <a:latin typeface="TH SarabunPSK" pitchFamily="34" charset="-34"/>
              <a:cs typeface="TH SarabunPSK" pitchFamily="34" charset="-34"/>
            </a:endParaRPr>
          </a:p>
        </p:txBody>
      </p:sp>
      <p:sp>
        <p:nvSpPr>
          <p:cNvPr id="7" name="Slide Number Placeholder 6"/>
          <p:cNvSpPr>
            <a:spLocks noGrp="1"/>
          </p:cNvSpPr>
          <p:nvPr>
            <p:ph type="sldNum" sz="quarter" idx="12"/>
          </p:nvPr>
        </p:nvSpPr>
        <p:spPr/>
        <p:txBody>
          <a:bodyPr/>
          <a:lstStyle/>
          <a:p>
            <a:fld id="{D2865FEE-8CC4-48B3-8997-EB4168360413}" type="slidenum">
              <a:rPr lang="th-TH" smtClean="0"/>
              <a:t>8</a:t>
            </a:fld>
            <a:endParaRPr lang="th-TH"/>
          </a:p>
        </p:txBody>
      </p:sp>
      <p:pic>
        <p:nvPicPr>
          <p:cNvPr id="3074" name="Picture 2" descr="http://upload.wikimedia.org/wikipedia/en/1/11/Carl_Neuber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382" y="3676174"/>
            <a:ext cx="2050570" cy="2604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173754" y="4470454"/>
            <a:ext cx="4572000" cy="1015663"/>
          </a:xfrm>
          <a:prstGeom prst="rect">
            <a:avLst/>
          </a:prstGeom>
        </p:spPr>
        <p:txBody>
          <a:bodyPr>
            <a:spAutoFit/>
          </a:bodyPr>
          <a:lstStyle/>
          <a:p>
            <a:r>
              <a:rPr lang="en-US" sz="2000" dirty="0" smtClean="0">
                <a:latin typeface="TH SarabunPSK" pitchFamily="34" charset="-34"/>
                <a:cs typeface="TH SarabunPSK" pitchFamily="34" charset="-34"/>
              </a:rPr>
              <a:t>Born  : July 29, 1877 ; Hanover, Germany</a:t>
            </a:r>
          </a:p>
          <a:p>
            <a:r>
              <a:rPr lang="en-US" sz="2000" dirty="0" smtClean="0">
                <a:latin typeface="TH SarabunPSK" pitchFamily="34" charset="-34"/>
                <a:cs typeface="TH SarabunPSK" pitchFamily="34" charset="-34"/>
              </a:rPr>
              <a:t>Died  : May 30, 1956 (aged 78); New York, United States</a:t>
            </a:r>
          </a:p>
          <a:p>
            <a:r>
              <a:rPr lang="en-US" sz="2000" dirty="0" smtClean="0">
                <a:latin typeface="TH SarabunPSK" pitchFamily="34" charset="-34"/>
                <a:cs typeface="TH SarabunPSK" pitchFamily="34" charset="-34"/>
              </a:rPr>
              <a:t>Fields : Biochemistry</a:t>
            </a:r>
            <a:endParaRPr lang="en-US" sz="2000" dirty="0">
              <a:latin typeface="TH SarabunPSK" pitchFamily="34" charset="-34"/>
              <a:cs typeface="TH SarabunPSK" pitchFamily="34" charset="-34"/>
            </a:endParaRPr>
          </a:p>
        </p:txBody>
      </p:sp>
      <p:sp>
        <p:nvSpPr>
          <p:cNvPr id="11" name="Rectangle 10"/>
          <p:cNvSpPr/>
          <p:nvPr/>
        </p:nvSpPr>
        <p:spPr>
          <a:xfrm>
            <a:off x="4173754" y="4091814"/>
            <a:ext cx="1467068" cy="461665"/>
          </a:xfrm>
          <a:prstGeom prst="rect">
            <a:avLst/>
          </a:prstGeom>
        </p:spPr>
        <p:txBody>
          <a:bodyPr wrap="none">
            <a:spAutoFit/>
          </a:bodyPr>
          <a:lstStyle/>
          <a:p>
            <a:r>
              <a:rPr lang="en-US" sz="2400" b="1" dirty="0" smtClean="0">
                <a:latin typeface="TH SarabunPSK" pitchFamily="34" charset="-34"/>
                <a:cs typeface="TH SarabunPSK" pitchFamily="34" charset="-34"/>
              </a:rPr>
              <a:t>Carl </a:t>
            </a:r>
            <a:r>
              <a:rPr lang="en-US" sz="2400" b="1" dirty="0" err="1" smtClean="0">
                <a:latin typeface="TH SarabunPSK" pitchFamily="34" charset="-34"/>
                <a:cs typeface="TH SarabunPSK" pitchFamily="34" charset="-34"/>
              </a:rPr>
              <a:t>Neuberg</a:t>
            </a:r>
            <a:endParaRPr lang="th-TH" sz="2400" b="1" dirty="0">
              <a:latin typeface="TH SarabunPSK" pitchFamily="34" charset="-34"/>
              <a:cs typeface="TH SarabunPSK" pitchFamily="34" charset="-34"/>
            </a:endParaRPr>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Rectangle 3"/>
          <p:cNvSpPr/>
          <p:nvPr/>
        </p:nvSpPr>
        <p:spPr>
          <a:xfrm>
            <a:off x="4193079" y="5477124"/>
            <a:ext cx="6120680" cy="646331"/>
          </a:xfrm>
          <a:prstGeom prst="rect">
            <a:avLst/>
          </a:prstGeom>
        </p:spPr>
        <p:txBody>
          <a:bodyPr wrap="square">
            <a:spAutoFit/>
          </a:bodyPr>
          <a:lstStyle/>
          <a:p>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:The </a:t>
            </a:r>
            <a:r>
              <a:rPr lang="en-US" sz="1800" dirty="0">
                <a:latin typeface="TH SarabunPSK" pitchFamily="34" charset="-34"/>
                <a:cs typeface="TH SarabunPSK" pitchFamily="34" charset="-34"/>
              </a:rPr>
              <a:t>American Philosophical Society</a:t>
            </a:r>
          </a:p>
          <a:p>
            <a:r>
              <a:rPr lang="en-US" sz="1800" dirty="0">
                <a:latin typeface="TH SarabunPSK" pitchFamily="34" charset="-34"/>
                <a:cs typeface="TH SarabunPSK" pitchFamily="34" charset="-34"/>
              </a:rPr>
              <a:t> </a:t>
            </a:r>
            <a:endParaRPr lang="th-TH" sz="1800" dirty="0">
              <a:latin typeface="TH SarabunPSK" pitchFamily="34" charset="-34"/>
              <a:cs typeface="TH SarabunPSK" pitchFamily="34" charset="-34"/>
            </a:endParaRPr>
          </a:p>
        </p:txBody>
      </p:sp>
    </p:spTree>
    <p:extLst>
      <p:ext uri="{BB962C8B-B14F-4D97-AF65-F5344CB8AC3E}">
        <p14:creationId xmlns:p14="http://schemas.microsoft.com/office/powerpoint/2010/main" val="28418602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80</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2" name="Rectangle 21"/>
          <p:cNvSpPr/>
          <p:nvPr/>
        </p:nvSpPr>
        <p:spPr>
          <a:xfrm>
            <a:off x="153396" y="1408420"/>
            <a:ext cx="4052713" cy="523220"/>
          </a:xfrm>
          <a:prstGeom prst="rect">
            <a:avLst/>
          </a:prstGeom>
        </p:spPr>
        <p:txBody>
          <a:bodyPr wrap="none">
            <a:spAutoFit/>
          </a:bodyPr>
          <a:lstStyle/>
          <a:p>
            <a:r>
              <a:rPr lang="en-US"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6" name="Rectangle 15"/>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descr="http://www.bio.miami.edu/tom/courses/protected/MCB6/ch02/2-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81" y="1928671"/>
            <a:ext cx="8596587" cy="33149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3625" y="6152099"/>
            <a:ext cx="5526360" cy="307777"/>
          </a:xfrm>
          <a:prstGeom prst="rect">
            <a:avLst/>
          </a:prstGeom>
        </p:spPr>
        <p:txBody>
          <a:bodyPr wrap="square">
            <a:spAutoFit/>
          </a:bodyPr>
          <a:lstStyle/>
          <a:p>
            <a:r>
              <a:rPr lang="th-TH" sz="1400" dirty="0" smtClean="0">
                <a:latin typeface="TH SarabunPSK" pitchFamily="34" charset="-34"/>
                <a:cs typeface="TH SarabunPSK" pitchFamily="34" charset="-34"/>
              </a:rPr>
              <a:t>ที่มาของภาพ </a:t>
            </a:r>
            <a:r>
              <a:rPr lang="en-US" sz="1400" dirty="0" smtClean="0">
                <a:latin typeface="TH SarabunPSK" pitchFamily="34" charset="-34"/>
                <a:cs typeface="TH SarabunPSK" pitchFamily="34" charset="-34"/>
              </a:rPr>
              <a:t>: http://www.bio.miami.edu/tom/courses/bil255/bil255</a:t>
            </a:r>
            <a:r>
              <a:rPr lang="en-US" sz="1400" dirty="0">
                <a:latin typeface="TH SarabunPSK" pitchFamily="34" charset="-34"/>
                <a:cs typeface="TH SarabunPSK" pitchFamily="34" charset="-34"/>
              </a:rPr>
              <a:t>goods/02_bonds.html</a:t>
            </a:r>
            <a:endParaRPr lang="th-TH" sz="1400" dirty="0">
              <a:latin typeface="TH SarabunPSK" pitchFamily="34" charset="-34"/>
              <a:cs typeface="TH SarabunPSK" pitchFamily="34" charset="-34"/>
            </a:endParaRPr>
          </a:p>
        </p:txBody>
      </p:sp>
      <p:sp>
        <p:nvSpPr>
          <p:cNvPr id="2" name="Rectangle 1"/>
          <p:cNvSpPr/>
          <p:nvPr/>
        </p:nvSpPr>
        <p:spPr>
          <a:xfrm>
            <a:off x="285581" y="5049559"/>
            <a:ext cx="69789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Rectangle 3"/>
          <p:cNvSpPr/>
          <p:nvPr/>
        </p:nvSpPr>
        <p:spPr>
          <a:xfrm>
            <a:off x="281755" y="5265583"/>
            <a:ext cx="8600413" cy="923330"/>
          </a:xfrm>
          <a:prstGeom prst="rect">
            <a:avLst/>
          </a:prstGeom>
        </p:spPr>
        <p:txBody>
          <a:bodyPr wrap="square">
            <a:spAutoFit/>
          </a:bodyPr>
          <a:lstStyle/>
          <a:p>
            <a:r>
              <a:rPr lang="en-US" sz="1800" b="1" dirty="0" smtClean="0">
                <a:latin typeface="TH SarabunPSK" pitchFamily="34" charset="-34"/>
                <a:cs typeface="TH SarabunPSK" pitchFamily="34" charset="-34"/>
              </a:rPr>
              <a:t>The </a:t>
            </a:r>
            <a:r>
              <a:rPr lang="en-US" sz="1800" b="1" dirty="0">
                <a:latin typeface="TH SarabunPSK" pitchFamily="34" charset="-34"/>
                <a:cs typeface="TH SarabunPSK" pitchFamily="34" charset="-34"/>
              </a:rPr>
              <a:t>interactions between polar groups on biomolecules such as proteins and nucleic acids and between these polar groups and water, PLAY A VERY IMPORTANT ROLE IN DETERMINING AND STABILIZING THE </a:t>
            </a:r>
            <a:r>
              <a:rPr lang="en-US" sz="1800" b="1" dirty="0" smtClean="0">
                <a:latin typeface="TH SarabunPSK" pitchFamily="34" charset="-34"/>
                <a:cs typeface="TH SarabunPSK" pitchFamily="34" charset="-34"/>
              </a:rPr>
              <a:t>3-DIMENSIONAL </a:t>
            </a:r>
            <a:r>
              <a:rPr lang="en-US" sz="1800" b="1" dirty="0">
                <a:latin typeface="TH SarabunPSK" pitchFamily="34" charset="-34"/>
                <a:cs typeface="TH SarabunPSK" pitchFamily="34" charset="-34"/>
              </a:rPr>
              <a:t>STRUCTURE of biomolecules and subcellular structures.</a:t>
            </a:r>
            <a:endParaRPr lang="th-TH" sz="1800" b="1" dirty="0">
              <a:latin typeface="TH SarabunPSK" pitchFamily="34" charset="-34"/>
              <a:cs typeface="TH SarabunPSK" pitchFamily="34" charset="-34"/>
            </a:endParaRPr>
          </a:p>
        </p:txBody>
      </p:sp>
    </p:spTree>
    <p:extLst>
      <p:ext uri="{BB962C8B-B14F-4D97-AF65-F5344CB8AC3E}">
        <p14:creationId xmlns:p14="http://schemas.microsoft.com/office/powerpoint/2010/main" val="18172395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81</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2" name="Rectangle 21"/>
          <p:cNvSpPr/>
          <p:nvPr/>
        </p:nvSpPr>
        <p:spPr>
          <a:xfrm>
            <a:off x="153396" y="1408420"/>
            <a:ext cx="5147563" cy="646331"/>
          </a:xfrm>
          <a:prstGeom prst="rect">
            <a:avLst/>
          </a:prstGeom>
        </p:spPr>
        <p:txBody>
          <a:bodyPr wrap="none">
            <a:spAutoFit/>
          </a:bodyPr>
          <a:lstStyle/>
          <a:p>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Structure </a:t>
            </a:r>
            <a:r>
              <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rPr>
              <a:t>and properties of </a:t>
            </a:r>
            <a:r>
              <a:rPr lang="en-US" sz="3600" b="1" dirty="0" smtClean="0">
                <a:effectLst>
                  <a:outerShdw blurRad="76200" dist="139700" dir="4380000" sx="105000" sy="105000" algn="tl">
                    <a:srgbClr val="000000">
                      <a:alpha val="50000"/>
                    </a:srgbClr>
                  </a:outerShdw>
                </a:effectLst>
                <a:latin typeface="TH SarabunPSK" pitchFamily="34" charset="-34"/>
                <a:cs typeface="TH SarabunPSK" pitchFamily="34" charset="-34"/>
              </a:rPr>
              <a:t>water</a:t>
            </a:r>
            <a:endParaRPr lang="en-US" sz="3600" b="1" dirty="0">
              <a:effectLst>
                <a:outerShdw blurRad="76200" dist="139700" dir="4380000" sx="105000" sy="105000" algn="tl">
                  <a:srgbClr val="000000">
                    <a:alpha val="50000"/>
                  </a:srgbClr>
                </a:outerShdw>
              </a:effectLst>
              <a:latin typeface="TH SarabunPSK" pitchFamily="34" charset="-34"/>
              <a:cs typeface="TH SarabunPSK" pitchFamily="34" charset="-34"/>
            </a:endParaRPr>
          </a:p>
        </p:txBody>
      </p:sp>
      <p:sp>
        <p:nvSpPr>
          <p:cNvPr id="16" name="Rectangle 15"/>
          <p:cNvSpPr/>
          <p:nvPr/>
        </p:nvSpPr>
        <p:spPr>
          <a:xfrm>
            <a:off x="179414" y="404664"/>
            <a:ext cx="6667210" cy="600164"/>
          </a:xfrm>
          <a:prstGeom prst="rect">
            <a:avLst/>
          </a:prstGeom>
        </p:spPr>
        <p:txBody>
          <a:bodyPr wrap="none">
            <a:spAutoFit/>
          </a:bodyPr>
          <a:lstStyle/>
          <a:p>
            <a:r>
              <a:rPr lang="en-US" sz="3300" b="1" dirty="0" smtClean="0">
                <a:latin typeface="TH SarabunPSK" pitchFamily="34" charset="-34"/>
                <a:cs typeface="TH SarabunPSK" pitchFamily="34" charset="-34"/>
              </a:rPr>
              <a:t>3.2 </a:t>
            </a:r>
            <a:r>
              <a:rPr lang="th-TH" sz="3300" b="1" dirty="0">
                <a:latin typeface="TH SarabunPSK" pitchFamily="34" charset="-34"/>
                <a:cs typeface="TH SarabunPSK" pitchFamily="34" charset="-34"/>
              </a:rPr>
              <a:t>โครงสร้างและสมบัติของน้ำที่สำคัญต่อ</a:t>
            </a:r>
            <a:r>
              <a:rPr lang="th-TH" sz="3300" b="1" dirty="0" smtClean="0">
                <a:latin typeface="TH SarabunPSK" pitchFamily="34" charset="-34"/>
                <a:cs typeface="TH SarabunPSK" pitchFamily="34" charset="-34"/>
              </a:rPr>
              <a:t>สิ่งมีชีวิต (ต่อ)</a:t>
            </a:r>
            <a:endParaRPr lang="en-US" sz="3300" b="1" dirty="0">
              <a:latin typeface="TH SarabunPSK" pitchFamily="34" charset="-34"/>
              <a:cs typeface="TH SarabunPSK" pitchFamily="34" charset="-34"/>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99" b="1"/>
          <a:stretch/>
        </p:blipFill>
        <p:spPr bwMode="auto">
          <a:xfrm>
            <a:off x="6821832" y="190005"/>
            <a:ext cx="2143850" cy="10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0232" y="2636912"/>
            <a:ext cx="8642154" cy="3170099"/>
          </a:xfrm>
          <a:prstGeom prst="rect">
            <a:avLst/>
          </a:prstGeom>
          <a:noFill/>
        </p:spPr>
        <p:txBody>
          <a:bodyPr wrap="square" rtlCol="0">
            <a:spAutoFit/>
          </a:bodyPr>
          <a:lstStyle/>
          <a:p>
            <a:r>
              <a:rPr lang="th-TH" sz="3200" b="1" dirty="0" smtClean="0">
                <a:latin typeface="TH SarabunPSK" pitchFamily="34" charset="-34"/>
                <a:cs typeface="TH SarabunPSK" pitchFamily="34" charset="-34"/>
              </a:rPr>
              <a:t>สรุป</a:t>
            </a:r>
          </a:p>
          <a:p>
            <a:pPr marL="571500" indent="-571500">
              <a:buFont typeface="Wingdings" pitchFamily="2" charset="2"/>
              <a:buChar char="ü"/>
            </a:pPr>
            <a:r>
              <a:rPr lang="th-TH" sz="2400" b="1" dirty="0" smtClean="0">
                <a:latin typeface="TH SarabunPSK" pitchFamily="34" charset="-34"/>
                <a:cs typeface="TH SarabunPSK" pitchFamily="34" charset="-34"/>
              </a:rPr>
              <a:t>น้ำเป็นโมเลกุลที่มีขั้ว จึงเป็นตัวทำละลายที่ดีในระบบชีวภาพ</a:t>
            </a:r>
          </a:p>
          <a:p>
            <a:pPr marL="571500" indent="-571500">
              <a:buFont typeface="Wingdings" pitchFamily="2" charset="2"/>
              <a:buChar char="ü"/>
            </a:pPr>
            <a:r>
              <a:rPr lang="th-TH" sz="2400" b="1" dirty="0" smtClean="0">
                <a:latin typeface="TH SarabunPSK" pitchFamily="34" charset="-34"/>
                <a:cs typeface="TH SarabunPSK" pitchFamily="34" charset="-34"/>
              </a:rPr>
              <a:t>น้ำสร้างพันธะไฮโดรเจนได้ดีมาก สามารถเข้าไปสร้างพันธะไฮโดรเจนกับสารชีวโมเลกุลที่มีหมู่เคมี</a:t>
            </a:r>
          </a:p>
          <a:p>
            <a:r>
              <a:rPr lang="th-TH" sz="2400" b="1" dirty="0">
                <a:latin typeface="TH SarabunPSK" pitchFamily="34" charset="-34"/>
                <a:cs typeface="TH SarabunPSK" pitchFamily="34" charset="-34"/>
              </a:rPr>
              <a:t> </a:t>
            </a:r>
            <a:r>
              <a:rPr lang="th-TH" sz="2400" b="1" dirty="0" smtClean="0">
                <a:latin typeface="TH SarabunPSK" pitchFamily="34" charset="-34"/>
                <a:cs typeface="TH SarabunPSK" pitchFamily="34" charset="-34"/>
              </a:rPr>
              <a:t>        เช่น  </a:t>
            </a:r>
            <a:r>
              <a:rPr lang="en-US" sz="2400" b="1" dirty="0" smtClean="0">
                <a:latin typeface="TH SarabunPSK" pitchFamily="34" charset="-34"/>
                <a:cs typeface="TH SarabunPSK" pitchFamily="34" charset="-34"/>
              </a:rPr>
              <a:t>C=O  ,  OH , -COOH , -NH</a:t>
            </a:r>
            <a:r>
              <a:rPr lang="en-US" sz="2400" b="1" baseline="-25000" dirty="0" smtClean="0">
                <a:latin typeface="TH SarabunPSK" pitchFamily="34" charset="-34"/>
                <a:cs typeface="TH SarabunPSK" pitchFamily="34" charset="-34"/>
              </a:rPr>
              <a:t>2</a:t>
            </a:r>
            <a:r>
              <a:rPr lang="en-US" sz="2400" b="1" dirty="0" smtClean="0">
                <a:latin typeface="TH SarabunPSK" pitchFamily="34" charset="-34"/>
                <a:cs typeface="TH SarabunPSK" pitchFamily="34" charset="-34"/>
              </a:rPr>
              <a:t> </a:t>
            </a:r>
            <a:r>
              <a:rPr lang="th-TH" sz="2400" b="1" dirty="0" smtClean="0">
                <a:latin typeface="TH SarabunPSK" pitchFamily="34" charset="-34"/>
                <a:cs typeface="TH SarabunPSK" pitchFamily="34" charset="-34"/>
              </a:rPr>
              <a:t>เป็นต้น สารชีวโมเลกุลจึงละลายน้ำได้อย่างเหมาะสม</a:t>
            </a:r>
          </a:p>
          <a:p>
            <a:pPr marL="571500" indent="-571500">
              <a:buFont typeface="Wingdings" pitchFamily="2" charset="2"/>
              <a:buChar char="ü"/>
            </a:pPr>
            <a:r>
              <a:rPr lang="th-TH" sz="2400" b="1" dirty="0" smtClean="0">
                <a:latin typeface="TH SarabunPSK" pitchFamily="34" charset="-34"/>
                <a:cs typeface="TH SarabunPSK" pitchFamily="34" charset="-34"/>
              </a:rPr>
              <a:t>น้ำสามารถลดแรงไอออนิกระหว่างประจุ ทำให้สารชีวโมเลกุลที่มีประจุตรงข้ามกันสามารถอยู่ด้วยกันได้อย่างอิสระ</a:t>
            </a:r>
          </a:p>
          <a:p>
            <a:pPr marL="571500" indent="-571500">
              <a:buFont typeface="Wingdings" pitchFamily="2" charset="2"/>
              <a:buChar char="ü"/>
            </a:pPr>
            <a:r>
              <a:rPr lang="th-TH" sz="2400" b="1" dirty="0" smtClean="0">
                <a:latin typeface="TH SarabunPSK" pitchFamily="34" charset="-34"/>
                <a:cs typeface="TH SarabunPSK" pitchFamily="34" charset="-34"/>
              </a:rPr>
              <a:t>น้ำทำให้เกิดปฏิสัมพันธ์ไฮโดรโฟบิก ซึ่งเป็นปัจจัยกำหนดโครงสร้างของโปรตีน เยื่อหุ้มเซลล์ เยื่อหุ้มออร์แกเนลล์</a:t>
            </a:r>
          </a:p>
        </p:txBody>
      </p:sp>
      <p:pic>
        <p:nvPicPr>
          <p:cNvPr id="13" name="Picture 14"/>
          <p:cNvPicPr>
            <a:picLocks noChangeAspect="1" noChangeArrowheads="1"/>
          </p:cNvPicPr>
          <p:nvPr/>
        </p:nvPicPr>
        <p:blipFill rotWithShape="1">
          <a:blip r:embed="rId3" cstate="print">
            <a:clrChange>
              <a:clrFrom>
                <a:srgbClr val="EAEBED"/>
              </a:clrFrom>
              <a:clrTo>
                <a:srgbClr val="EAEBED">
                  <a:alpha val="0"/>
                </a:srgbClr>
              </a:clrTo>
            </a:clrChang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b="11750"/>
          <a:stretch/>
        </p:blipFill>
        <p:spPr bwMode="auto">
          <a:xfrm>
            <a:off x="5434529" y="1443665"/>
            <a:ext cx="3524479" cy="137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rotWithShape="1">
          <a:blip r:embed="rId5">
            <a:clrChange>
              <a:clrFrom>
                <a:srgbClr val="EAEBED"/>
              </a:clrFrom>
              <a:clrTo>
                <a:srgbClr val="EAEBED">
                  <a:alpha val="0"/>
                </a:srgbClr>
              </a:clrTo>
            </a:clrChang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92336" r="62175" b="154"/>
          <a:stretch/>
        </p:blipFill>
        <p:spPr bwMode="auto">
          <a:xfrm>
            <a:off x="5439508" y="2814452"/>
            <a:ext cx="3519500" cy="30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7336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82</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6" name="Rectangle 15"/>
          <p:cNvSpPr/>
          <p:nvPr/>
        </p:nvSpPr>
        <p:spPr>
          <a:xfrm>
            <a:off x="179414" y="404664"/>
            <a:ext cx="3868367" cy="600164"/>
          </a:xfrm>
          <a:prstGeom prst="rect">
            <a:avLst/>
          </a:prstGeom>
        </p:spPr>
        <p:txBody>
          <a:bodyPr wrap="none">
            <a:spAutoFit/>
          </a:bodyPr>
          <a:lstStyle/>
          <a:p>
            <a:r>
              <a:rPr lang="en-US" sz="3300" b="1" dirty="0" smtClean="0">
                <a:effectLst>
                  <a:outerShdw blurRad="38100" dist="38100" dir="2700000" algn="tl">
                    <a:srgbClr val="000000">
                      <a:alpha val="43137"/>
                    </a:srgbClr>
                  </a:outerShdw>
                </a:effectLst>
                <a:latin typeface="TH SarabunPSK" pitchFamily="34" charset="-34"/>
                <a:cs typeface="TH SarabunPSK" pitchFamily="34" charset="-34"/>
              </a:rPr>
              <a:t>3.3 </a:t>
            </a:r>
            <a:r>
              <a:rPr lang="th-TH" sz="3300" b="1" dirty="0" smtClean="0">
                <a:effectLst>
                  <a:outerShdw blurRad="38100" dist="38100" dir="2700000" algn="tl">
                    <a:srgbClr val="000000">
                      <a:alpha val="43137"/>
                    </a:srgbClr>
                  </a:outerShdw>
                </a:effectLst>
                <a:latin typeface="TH SarabunPSK" pitchFamily="34" charset="-34"/>
                <a:cs typeface="TH SarabunPSK" pitchFamily="34" charset="-34"/>
              </a:rPr>
              <a:t>หัวข้อพิเศษ </a:t>
            </a:r>
            <a:r>
              <a:rPr lang="en-US" sz="3300" b="1" dirty="0" smtClean="0">
                <a:effectLst>
                  <a:outerShdw blurRad="38100" dist="38100" dir="2700000" algn="tl">
                    <a:srgbClr val="000000">
                      <a:alpha val="43137"/>
                    </a:srgbClr>
                  </a:outerShdw>
                </a:effectLst>
                <a:latin typeface="TH SarabunPSK" pitchFamily="34" charset="-34"/>
                <a:cs typeface="TH SarabunPSK" pitchFamily="34" charset="-34"/>
              </a:rPr>
              <a:t>: </a:t>
            </a:r>
            <a:r>
              <a:rPr lang="th-TH" sz="3300" b="1" dirty="0" smtClean="0">
                <a:effectLst>
                  <a:outerShdw blurRad="38100" dist="38100" dir="2700000" algn="tl">
                    <a:srgbClr val="000000">
                      <a:alpha val="43137"/>
                    </a:srgbClr>
                  </a:outerShdw>
                </a:effectLst>
                <a:latin typeface="TH SarabunPSK" pitchFamily="34" charset="-34"/>
                <a:cs typeface="TH SarabunPSK" pitchFamily="34" charset="-34"/>
              </a:rPr>
              <a:t>การออสโมซิส</a:t>
            </a:r>
            <a:endParaRPr lang="en-US" sz="3300" b="1"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2" name="Rectangle 1"/>
          <p:cNvSpPr/>
          <p:nvPr/>
        </p:nvSpPr>
        <p:spPr>
          <a:xfrm>
            <a:off x="228320" y="1700807"/>
            <a:ext cx="8687360" cy="2677656"/>
          </a:xfrm>
          <a:prstGeom prst="rect">
            <a:avLst/>
          </a:prstGeom>
        </p:spPr>
        <p:txBody>
          <a:bodyPr wrap="square">
            <a:spAutoFit/>
          </a:bodyPr>
          <a:lstStyle/>
          <a:p>
            <a:pPr algn="thaiDist"/>
            <a:r>
              <a:rPr lang="th-TH" sz="2400" b="1" dirty="0" smtClean="0">
                <a:latin typeface="TH SarabunPSK" pitchFamily="34" charset="-34"/>
                <a:cs typeface="TH SarabunPSK" pitchFamily="34" charset="-34"/>
              </a:rPr>
              <a:t>	การ</a:t>
            </a:r>
            <a:r>
              <a:rPr lang="th-TH" sz="2400" b="1" dirty="0">
                <a:latin typeface="TH SarabunPSK" pitchFamily="34" charset="-34"/>
                <a:cs typeface="TH SarabunPSK" pitchFamily="34" charset="-34"/>
              </a:rPr>
              <a:t>ออสโมซิส </a:t>
            </a:r>
            <a:r>
              <a:rPr lang="th-TH" sz="2400" b="1" dirty="0" smtClean="0">
                <a:latin typeface="TH SarabunPSK" pitchFamily="34" charset="-34"/>
                <a:cs typeface="TH SarabunPSK" pitchFamily="34" charset="-34"/>
              </a:rPr>
              <a:t>(</a:t>
            </a:r>
            <a:r>
              <a:rPr lang="en-US" sz="2400" b="1" dirty="0" smtClean="0">
                <a:latin typeface="TH SarabunPSK" pitchFamily="34" charset="-34"/>
                <a:cs typeface="TH SarabunPSK" pitchFamily="34" charset="-34"/>
              </a:rPr>
              <a:t>Osmosis</a:t>
            </a:r>
            <a:r>
              <a:rPr lang="en-US" sz="2400" b="1" dirty="0">
                <a:latin typeface="TH SarabunPSK" pitchFamily="34" charset="-34"/>
                <a:cs typeface="TH SarabunPSK" pitchFamily="34" charset="-34"/>
              </a:rPr>
              <a:t>) </a:t>
            </a:r>
            <a:r>
              <a:rPr lang="th-TH" sz="2400" dirty="0">
                <a:latin typeface="TH SarabunPSK" pitchFamily="34" charset="-34"/>
                <a:cs typeface="TH SarabunPSK" pitchFamily="34" charset="-34"/>
              </a:rPr>
              <a:t>เป็นกระบวนการ</a:t>
            </a:r>
            <a:r>
              <a:rPr lang="th-TH" sz="2400" b="1" u="sng" dirty="0">
                <a:latin typeface="TH SarabunPSK" pitchFamily="34" charset="-34"/>
                <a:cs typeface="TH SarabunPSK" pitchFamily="34" charset="-34"/>
              </a:rPr>
              <a:t>แพร่โมเลกุลของน้ำ</a:t>
            </a:r>
            <a:r>
              <a:rPr lang="th-TH" sz="2400" dirty="0">
                <a:latin typeface="TH SarabunPSK" pitchFamily="34" charset="-34"/>
                <a:cs typeface="TH SarabunPSK" pitchFamily="34" charset="-34"/>
              </a:rPr>
              <a:t>ผ่านเยื่อเลือก</a:t>
            </a:r>
            <a:r>
              <a:rPr lang="th-TH" sz="2400" dirty="0" smtClean="0">
                <a:latin typeface="TH SarabunPSK" pitchFamily="34" charset="-34"/>
                <a:cs typeface="TH SarabunPSK" pitchFamily="34" charset="-34"/>
              </a:rPr>
              <a:t>ผ่านจาก</a:t>
            </a:r>
            <a:r>
              <a:rPr lang="th-TH" sz="2400" dirty="0">
                <a:latin typeface="TH SarabunPSK" pitchFamily="34" charset="-34"/>
                <a:cs typeface="TH SarabunPSK" pitchFamily="34" charset="-34"/>
              </a:rPr>
              <a:t>บริเวณที่มีความเข้มข้นของน้ำมาก (สารละลายความเข้มข้นต่ำ) ไปยังบริเวณที่มีความเข้มข้นของน้ำน้อย (สารละลายความเข้มข้นสูง) กระจายจนกว่าโมเลกุลของน้ำจะ</a:t>
            </a:r>
            <a:r>
              <a:rPr lang="th-TH" sz="2400" dirty="0" smtClean="0">
                <a:latin typeface="TH SarabunPSK" pitchFamily="34" charset="-34"/>
                <a:cs typeface="TH SarabunPSK" pitchFamily="34" charset="-34"/>
              </a:rPr>
              <a:t>เท่ากัน</a:t>
            </a:r>
          </a:p>
          <a:p>
            <a:pPr algn="thaiDist"/>
            <a:r>
              <a:rPr lang="th-TH" sz="2400" dirty="0">
                <a:latin typeface="TH SarabunPSK" pitchFamily="34" charset="-34"/>
                <a:cs typeface="TH SarabunPSK" pitchFamily="34" charset="-34"/>
              </a:rPr>
              <a:t>	การออสโมซิสเป็นกระบวนการ</a:t>
            </a:r>
            <a:r>
              <a:rPr lang="th-TH" sz="2400" dirty="0" smtClean="0">
                <a:latin typeface="TH SarabunPSK" pitchFamily="34" charset="-34"/>
                <a:cs typeface="TH SarabunPSK" pitchFamily="34" charset="-34"/>
              </a:rPr>
              <a:t>สำคัญในระบบชีวภาพ </a:t>
            </a:r>
            <a:r>
              <a:rPr lang="th-TH" sz="2400" dirty="0">
                <a:latin typeface="TH SarabunPSK" pitchFamily="34" charset="-34"/>
                <a:cs typeface="TH SarabunPSK" pitchFamily="34" charset="-34"/>
              </a:rPr>
              <a:t>โดยเยื่อหุ้มเซลล์ของสิ่งมีชีวิตส่วนใหญ่จะมีคุณสมบัติเป็นเยื่อเลือกผ่าน </a:t>
            </a:r>
            <a:r>
              <a:rPr lang="th-TH" sz="2400" dirty="0" smtClean="0">
                <a:latin typeface="TH SarabunPSK" pitchFamily="34" charset="-34"/>
                <a:cs typeface="TH SarabunPSK" pitchFamily="34" charset="-34"/>
              </a:rPr>
              <a:t>โดยทั่วไปเยื่อ</a:t>
            </a:r>
            <a:r>
              <a:rPr lang="th-TH" sz="2400" dirty="0">
                <a:latin typeface="TH SarabunPSK" pitchFamily="34" charset="-34"/>
                <a:cs typeface="TH SarabunPSK" pitchFamily="34" charset="-34"/>
              </a:rPr>
              <a:t>หุ้มเซลล์จะไม่ยอมให้สารละลายอินทรีย์ที่มีโมเลกุลขนาดใหญ่ผ่านเข้าออกได้ </a:t>
            </a:r>
            <a:r>
              <a:rPr lang="th-TH" sz="2400" dirty="0" smtClean="0">
                <a:latin typeface="TH SarabunPSK" pitchFamily="34" charset="-34"/>
                <a:cs typeface="TH SarabunPSK" pitchFamily="34" charset="-34"/>
              </a:rPr>
              <a:t>เช่น </a:t>
            </a:r>
            <a:r>
              <a:rPr lang="th-TH" sz="2400" dirty="0">
                <a:latin typeface="TH SarabunPSK" pitchFamily="34" charset="-34"/>
                <a:cs typeface="TH SarabunPSK" pitchFamily="34" charset="-34"/>
              </a:rPr>
              <a:t>โพลีแซกคา</a:t>
            </a:r>
            <a:r>
              <a:rPr lang="th-TH" sz="2400" dirty="0" smtClean="0">
                <a:latin typeface="TH SarabunPSK" pitchFamily="34" charset="-34"/>
                <a:cs typeface="TH SarabunPSK" pitchFamily="34" charset="-34"/>
              </a:rPr>
              <a:t>ไรด์ โปรตีน </a:t>
            </a:r>
            <a:r>
              <a:rPr lang="th-TH" sz="2400" dirty="0">
                <a:latin typeface="TH SarabunPSK" pitchFamily="34" charset="-34"/>
                <a:cs typeface="TH SarabunPSK" pitchFamily="34" charset="-34"/>
              </a:rPr>
              <a:t>ขณะที่น้ำ อากาศและสารละลายที่ไม่มีประจุไฟฟ้าสามารถผ่านเข้าออกได้  </a:t>
            </a:r>
          </a:p>
        </p:txBody>
      </p:sp>
      <p:sp>
        <p:nvSpPr>
          <p:cNvPr id="4" name="Rectangle 3"/>
          <p:cNvSpPr/>
          <p:nvPr/>
        </p:nvSpPr>
        <p:spPr>
          <a:xfrm>
            <a:off x="228320" y="4410557"/>
            <a:ext cx="4824536" cy="1569660"/>
          </a:xfrm>
          <a:prstGeom prst="rect">
            <a:avLst/>
          </a:prstGeom>
        </p:spPr>
        <p:txBody>
          <a:bodyPr wrap="square">
            <a:spAutoFit/>
          </a:bodyPr>
          <a:lstStyle/>
          <a:p>
            <a:pPr marL="457200" indent="-457200">
              <a:buFont typeface="Wingdings" pitchFamily="2" charset="2"/>
              <a:buChar char="Ø"/>
            </a:pPr>
            <a:r>
              <a:rPr lang="en-US" sz="3200" b="1" dirty="0">
                <a:latin typeface="TH SarabunPSK" pitchFamily="34" charset="-34"/>
                <a:cs typeface="TH SarabunPSK" pitchFamily="34" charset="-34"/>
              </a:rPr>
              <a:t>Isotonic </a:t>
            </a:r>
            <a:r>
              <a:rPr lang="en-US" sz="3200" b="1" dirty="0" smtClean="0">
                <a:latin typeface="TH SarabunPSK" pitchFamily="34" charset="-34"/>
                <a:cs typeface="TH SarabunPSK" pitchFamily="34" charset="-34"/>
              </a:rPr>
              <a:t>solutions</a:t>
            </a:r>
            <a:endParaRPr lang="en-US" sz="3200" b="1" dirty="0">
              <a:latin typeface="TH SarabunPSK" pitchFamily="34" charset="-34"/>
              <a:cs typeface="TH SarabunPSK" pitchFamily="34" charset="-34"/>
            </a:endParaRPr>
          </a:p>
          <a:p>
            <a:pPr marL="457200" indent="-457200">
              <a:buFont typeface="Wingdings" pitchFamily="2" charset="2"/>
              <a:buChar char="Ø"/>
            </a:pPr>
            <a:r>
              <a:rPr lang="en-US" sz="3200" b="1" dirty="0">
                <a:latin typeface="TH SarabunPSK" pitchFamily="34" charset="-34"/>
                <a:cs typeface="TH SarabunPSK" pitchFamily="34" charset="-34"/>
              </a:rPr>
              <a:t>Hypertonic </a:t>
            </a:r>
            <a:r>
              <a:rPr lang="en-US" sz="3200" b="1" dirty="0" smtClean="0">
                <a:latin typeface="TH SarabunPSK" pitchFamily="34" charset="-34"/>
                <a:cs typeface="TH SarabunPSK" pitchFamily="34" charset="-34"/>
              </a:rPr>
              <a:t>solution</a:t>
            </a:r>
            <a:endParaRPr lang="en-US" sz="3200" b="1" dirty="0">
              <a:latin typeface="TH SarabunPSK" pitchFamily="34" charset="-34"/>
              <a:cs typeface="TH SarabunPSK" pitchFamily="34" charset="-34"/>
            </a:endParaRPr>
          </a:p>
          <a:p>
            <a:pPr marL="457200" indent="-457200">
              <a:buFont typeface="Wingdings" pitchFamily="2" charset="2"/>
              <a:buChar char="Ø"/>
            </a:pPr>
            <a:r>
              <a:rPr lang="en-US" sz="3200" b="1" dirty="0">
                <a:latin typeface="TH SarabunPSK" pitchFamily="34" charset="-34"/>
                <a:cs typeface="TH SarabunPSK" pitchFamily="34" charset="-34"/>
              </a:rPr>
              <a:t>Hypotonic </a:t>
            </a:r>
            <a:r>
              <a:rPr lang="en-US" sz="3200" b="1" dirty="0" smtClean="0">
                <a:latin typeface="TH SarabunPSK" pitchFamily="34" charset="-34"/>
                <a:cs typeface="TH SarabunPSK" pitchFamily="34" charset="-34"/>
              </a:rPr>
              <a:t>solution</a:t>
            </a:r>
            <a:endParaRPr lang="en-US" sz="3200" b="1" dirty="0">
              <a:latin typeface="TH SarabunPSK" pitchFamily="34" charset="-34"/>
              <a:cs typeface="TH SarabunPSK" pitchFamily="34" charset="-34"/>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77" y="4126873"/>
            <a:ext cx="5423800" cy="2137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4857" y="6334780"/>
            <a:ext cx="4572000" cy="430887"/>
          </a:xfrm>
          <a:prstGeom prst="rect">
            <a:avLst/>
          </a:prstGeom>
        </p:spPr>
        <p:txBody>
          <a:bodyPr>
            <a:spAutoFit/>
          </a:bodyPr>
          <a:lstStyle/>
          <a:p>
            <a:r>
              <a:rPr lang="th-TH" sz="1100" dirty="0" smtClean="0">
                <a:latin typeface="TH SarabunPSK" pitchFamily="34" charset="-34"/>
                <a:cs typeface="TH SarabunPSK" pitchFamily="34" charset="-34"/>
              </a:rPr>
              <a:t>ที่ม่าของภาพ </a:t>
            </a:r>
            <a:r>
              <a:rPr lang="en-US" sz="1100" dirty="0" smtClean="0">
                <a:latin typeface="TH SarabunPSK" pitchFamily="34" charset="-34"/>
                <a:cs typeface="TH SarabunPSK" pitchFamily="34" charset="-34"/>
              </a:rPr>
              <a:t>:</a:t>
            </a:r>
          </a:p>
          <a:p>
            <a:r>
              <a:rPr lang="en-US" sz="1100" dirty="0" smtClean="0">
                <a:latin typeface="TH SarabunPSK" pitchFamily="34" charset="-34"/>
                <a:cs typeface="TH SarabunPSK" pitchFamily="34" charset="-34"/>
              </a:rPr>
              <a:t>http</a:t>
            </a:r>
            <a:r>
              <a:rPr lang="en-US" sz="1100" dirty="0">
                <a:latin typeface="TH SarabunPSK" pitchFamily="34" charset="-34"/>
                <a:cs typeface="TH SarabunPSK" pitchFamily="34" charset="-34"/>
              </a:rPr>
              <a:t>://www.phschool.com/science/biology_place/biocoach/biomembrane1/solutions.html</a:t>
            </a:r>
            <a:endParaRPr lang="th-TH" sz="1100" dirty="0">
              <a:latin typeface="TH SarabunPSK" pitchFamily="34" charset="-34"/>
              <a:cs typeface="TH SarabunPSK" pitchFamily="34" charset="-34"/>
            </a:endParaRPr>
          </a:p>
        </p:txBody>
      </p:sp>
    </p:spTree>
    <p:extLst>
      <p:ext uri="{BB962C8B-B14F-4D97-AF65-F5344CB8AC3E}">
        <p14:creationId xmlns:p14="http://schemas.microsoft.com/office/powerpoint/2010/main" val="17688153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83</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6" name="Rectangle 15"/>
          <p:cNvSpPr/>
          <p:nvPr/>
        </p:nvSpPr>
        <p:spPr>
          <a:xfrm>
            <a:off x="179414" y="404664"/>
            <a:ext cx="4507965" cy="600164"/>
          </a:xfrm>
          <a:prstGeom prst="rect">
            <a:avLst/>
          </a:prstGeom>
        </p:spPr>
        <p:txBody>
          <a:bodyPr wrap="none">
            <a:spAutoFit/>
          </a:bodyPr>
          <a:lstStyle/>
          <a:p>
            <a:r>
              <a:rPr lang="en-US" sz="3300" b="1" dirty="0" smtClean="0">
                <a:effectLst>
                  <a:outerShdw blurRad="38100" dist="38100" dir="2700000" algn="tl">
                    <a:srgbClr val="000000">
                      <a:alpha val="43137"/>
                    </a:srgbClr>
                  </a:outerShdw>
                </a:effectLst>
                <a:latin typeface="TH SarabunPSK" pitchFamily="34" charset="-34"/>
                <a:cs typeface="TH SarabunPSK" pitchFamily="34" charset="-34"/>
              </a:rPr>
              <a:t>3.3 </a:t>
            </a:r>
            <a:r>
              <a:rPr lang="th-TH" sz="3300" b="1" dirty="0" smtClean="0">
                <a:effectLst>
                  <a:outerShdw blurRad="38100" dist="38100" dir="2700000" algn="tl">
                    <a:srgbClr val="000000">
                      <a:alpha val="43137"/>
                    </a:srgbClr>
                  </a:outerShdw>
                </a:effectLst>
                <a:latin typeface="TH SarabunPSK" pitchFamily="34" charset="-34"/>
                <a:cs typeface="TH SarabunPSK" pitchFamily="34" charset="-34"/>
              </a:rPr>
              <a:t>หัวข้อพิเศษ </a:t>
            </a:r>
            <a:r>
              <a:rPr lang="en-US" sz="3300" b="1" dirty="0" smtClean="0">
                <a:effectLst>
                  <a:outerShdw blurRad="38100" dist="38100" dir="2700000" algn="tl">
                    <a:srgbClr val="000000">
                      <a:alpha val="43137"/>
                    </a:srgbClr>
                  </a:outerShdw>
                </a:effectLst>
                <a:latin typeface="TH SarabunPSK" pitchFamily="34" charset="-34"/>
                <a:cs typeface="TH SarabunPSK" pitchFamily="34" charset="-34"/>
              </a:rPr>
              <a:t>: </a:t>
            </a:r>
            <a:r>
              <a:rPr lang="th-TH" sz="3300" b="1" dirty="0" smtClean="0">
                <a:effectLst>
                  <a:outerShdw blurRad="38100" dist="38100" dir="2700000" algn="tl">
                    <a:srgbClr val="000000">
                      <a:alpha val="43137"/>
                    </a:srgbClr>
                  </a:outerShdw>
                </a:effectLst>
                <a:latin typeface="TH SarabunPSK" pitchFamily="34" charset="-34"/>
                <a:cs typeface="TH SarabunPSK" pitchFamily="34" charset="-34"/>
              </a:rPr>
              <a:t>การออสโมซิส (ต่อ)</a:t>
            </a:r>
            <a:endParaRPr lang="en-US" sz="3300" b="1" dirty="0">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5576" y="1616430"/>
            <a:ext cx="7416824" cy="388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414" y="5547099"/>
            <a:ext cx="8785074" cy="523220"/>
          </a:xfrm>
          <a:prstGeom prst="rect">
            <a:avLst/>
          </a:prstGeom>
        </p:spPr>
        <p:txBody>
          <a:bodyPr wrap="square">
            <a:spAutoFit/>
          </a:bodyPr>
          <a:lstStyle/>
          <a:p>
            <a:pPr algn="ctr"/>
            <a:r>
              <a:rPr lang="en-US" b="1" dirty="0">
                <a:latin typeface="TH SarabunPSK" pitchFamily="34" charset="-34"/>
                <a:cs typeface="TH SarabunPSK" pitchFamily="34" charset="-34"/>
              </a:rPr>
              <a:t>Effect of different solutions on blood cells</a:t>
            </a:r>
            <a:endParaRPr lang="th-TH" b="1" dirty="0">
              <a:latin typeface="TH SarabunPSK" pitchFamily="34" charset="-34"/>
              <a:cs typeface="TH SarabunPSK" pitchFamily="34" charset="-34"/>
            </a:endParaRPr>
          </a:p>
        </p:txBody>
      </p:sp>
      <p:sp>
        <p:nvSpPr>
          <p:cNvPr id="5" name="Rectangle 4"/>
          <p:cNvSpPr/>
          <p:nvPr/>
        </p:nvSpPr>
        <p:spPr>
          <a:xfrm>
            <a:off x="179414" y="6369720"/>
            <a:ext cx="4572000" cy="338554"/>
          </a:xfrm>
          <a:prstGeom prst="rect">
            <a:avLst/>
          </a:prstGeom>
        </p:spPr>
        <p:txBody>
          <a:bodyPr>
            <a:spAutoFit/>
          </a:bodyPr>
          <a:lstStyle/>
          <a:p>
            <a:r>
              <a:rPr lang="th-TH" sz="1600" dirty="0" smtClean="0">
                <a:latin typeface="TH SarabunPSK" pitchFamily="34" charset="-34"/>
                <a:cs typeface="TH SarabunPSK" pitchFamily="34" charset="-34"/>
              </a:rPr>
              <a:t>ที่มาของภาพ </a:t>
            </a:r>
            <a:r>
              <a:rPr lang="en-US" sz="1600" dirty="0" smtClean="0">
                <a:latin typeface="TH SarabunPSK" pitchFamily="34" charset="-34"/>
                <a:cs typeface="TH SarabunPSK" pitchFamily="34" charset="-34"/>
              </a:rPr>
              <a:t>: http://en.wikipedia.org/wiki/Osmosis</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6784784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2865FEE-8CC4-48B3-8997-EB4168360413}" type="slidenum">
              <a:rPr lang="th-TH" smtClean="0"/>
              <a:t>84</a:t>
            </a:fld>
            <a:endParaRPr lang="th-TH"/>
          </a:p>
        </p:txBody>
      </p:sp>
      <p:sp>
        <p:nvSpPr>
          <p:cNvPr id="1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16" name="Rectangle 15"/>
          <p:cNvSpPr/>
          <p:nvPr/>
        </p:nvSpPr>
        <p:spPr>
          <a:xfrm>
            <a:off x="179414" y="404664"/>
            <a:ext cx="4507965" cy="600164"/>
          </a:xfrm>
          <a:prstGeom prst="rect">
            <a:avLst/>
          </a:prstGeom>
        </p:spPr>
        <p:txBody>
          <a:bodyPr wrap="none">
            <a:spAutoFit/>
          </a:bodyPr>
          <a:lstStyle/>
          <a:p>
            <a:r>
              <a:rPr lang="en-US" sz="3300" b="1" dirty="0" smtClean="0">
                <a:latin typeface="TH SarabunPSK" pitchFamily="34" charset="-34"/>
                <a:cs typeface="TH SarabunPSK" pitchFamily="34" charset="-34"/>
              </a:rPr>
              <a:t>3.3 </a:t>
            </a:r>
            <a:r>
              <a:rPr lang="th-TH" sz="3300" b="1" dirty="0" smtClean="0">
                <a:latin typeface="TH SarabunPSK" pitchFamily="34" charset="-34"/>
                <a:cs typeface="TH SarabunPSK" pitchFamily="34" charset="-34"/>
              </a:rPr>
              <a:t>หัวข้อพิเศษ </a:t>
            </a:r>
            <a:r>
              <a:rPr lang="en-US" sz="3300" b="1" dirty="0" smtClean="0">
                <a:latin typeface="TH SarabunPSK" pitchFamily="34" charset="-34"/>
                <a:cs typeface="TH SarabunPSK" pitchFamily="34" charset="-34"/>
              </a:rPr>
              <a:t>: </a:t>
            </a:r>
            <a:r>
              <a:rPr lang="th-TH" sz="3300" b="1" dirty="0" smtClean="0">
                <a:latin typeface="TH SarabunPSK" pitchFamily="34" charset="-34"/>
                <a:cs typeface="TH SarabunPSK" pitchFamily="34" charset="-34"/>
              </a:rPr>
              <a:t>การออสโมซิส (ต่อ)</a:t>
            </a:r>
            <a:endParaRPr lang="en-US" sz="3300" b="1" dirty="0">
              <a:latin typeface="TH SarabunPSK" pitchFamily="34" charset="-34"/>
              <a:cs typeface="TH SarabunPSK" pitchFamily="34" charset="-34"/>
            </a:endParaRPr>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528" y="1628800"/>
            <a:ext cx="838952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414" y="5157192"/>
            <a:ext cx="8785074" cy="523220"/>
          </a:xfrm>
          <a:prstGeom prst="rect">
            <a:avLst/>
          </a:prstGeom>
        </p:spPr>
        <p:txBody>
          <a:bodyPr wrap="square">
            <a:spAutoFit/>
          </a:bodyPr>
          <a:lstStyle/>
          <a:p>
            <a:pPr algn="ctr"/>
            <a:r>
              <a:rPr lang="en-US" b="1" dirty="0">
                <a:latin typeface="TH SarabunPSK" pitchFamily="34" charset="-34"/>
                <a:cs typeface="TH SarabunPSK" pitchFamily="34" charset="-34"/>
              </a:rPr>
              <a:t>Plant cell under different environments</a:t>
            </a:r>
            <a:endParaRPr lang="th-TH" b="1" dirty="0">
              <a:latin typeface="TH SarabunPSK" pitchFamily="34" charset="-34"/>
              <a:cs typeface="TH SarabunPSK" pitchFamily="34" charset="-34"/>
            </a:endParaRPr>
          </a:p>
        </p:txBody>
      </p:sp>
      <p:sp>
        <p:nvSpPr>
          <p:cNvPr id="9" name="Rectangle 8"/>
          <p:cNvSpPr/>
          <p:nvPr/>
        </p:nvSpPr>
        <p:spPr>
          <a:xfrm>
            <a:off x="179414" y="6369720"/>
            <a:ext cx="4572000" cy="338554"/>
          </a:xfrm>
          <a:prstGeom prst="rect">
            <a:avLst/>
          </a:prstGeom>
        </p:spPr>
        <p:txBody>
          <a:bodyPr>
            <a:spAutoFit/>
          </a:bodyPr>
          <a:lstStyle/>
          <a:p>
            <a:r>
              <a:rPr lang="th-TH" sz="1600" dirty="0" smtClean="0">
                <a:latin typeface="TH SarabunPSK" pitchFamily="34" charset="-34"/>
                <a:cs typeface="TH SarabunPSK" pitchFamily="34" charset="-34"/>
              </a:rPr>
              <a:t>ที่มาของภาพ </a:t>
            </a:r>
            <a:r>
              <a:rPr lang="en-US" sz="1600" dirty="0" smtClean="0">
                <a:latin typeface="TH SarabunPSK" pitchFamily="34" charset="-34"/>
                <a:cs typeface="TH SarabunPSK" pitchFamily="34" charset="-34"/>
              </a:rPr>
              <a:t>: http://en.wikipedia.org/wiki/Osmosis</a:t>
            </a:r>
            <a:endParaRPr lang="th-TH" sz="1600" dirty="0">
              <a:latin typeface="TH SarabunPSK" pitchFamily="34" charset="-34"/>
              <a:cs typeface="TH SarabunPSK" pitchFamily="34" charset="-34"/>
            </a:endParaRPr>
          </a:p>
        </p:txBody>
      </p:sp>
    </p:spTree>
    <p:extLst>
      <p:ext uri="{BB962C8B-B14F-4D97-AF65-F5344CB8AC3E}">
        <p14:creationId xmlns:p14="http://schemas.microsoft.com/office/powerpoint/2010/main" val="5229454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85</a:t>
            </a:fld>
            <a:endParaRPr lang="th-TH"/>
          </a:p>
        </p:txBody>
      </p:sp>
      <p:sp>
        <p:nvSpPr>
          <p:cNvPr id="4" name="TextBox 3"/>
          <p:cNvSpPr txBox="1"/>
          <p:nvPr/>
        </p:nvSpPr>
        <p:spPr>
          <a:xfrm>
            <a:off x="251521" y="1436873"/>
            <a:ext cx="8496944" cy="1631216"/>
          </a:xfrm>
          <a:prstGeom prst="rect">
            <a:avLst/>
          </a:prstGeom>
          <a:noFill/>
        </p:spPr>
        <p:txBody>
          <a:bodyPr wrap="square" rtlCol="0">
            <a:spAutoFit/>
          </a:bodyPr>
          <a:lstStyle/>
          <a:p>
            <a:pPr marL="342900" indent="-342900">
              <a:buFont typeface="Wingdings" pitchFamily="2" charset="2"/>
              <a:buChar char="Ø"/>
            </a:pPr>
            <a:r>
              <a:rPr lang="th-TH" b="1" dirty="0" smtClean="0">
                <a:latin typeface="TH SarabunPSK" pitchFamily="34" charset="-34"/>
                <a:cs typeface="TH SarabunPSK" pitchFamily="34" charset="-34"/>
              </a:rPr>
              <a:t>ความหมายของกรด</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เบส  </a:t>
            </a:r>
            <a:r>
              <a:rPr lang="en-US" b="1" dirty="0" smtClean="0">
                <a:latin typeface="TH SarabunPSK" pitchFamily="34" charset="-34"/>
                <a:cs typeface="TH SarabunPSK" pitchFamily="34" charset="-34"/>
              </a:rPr>
              <a:t>: Arrhenius theory</a:t>
            </a:r>
          </a:p>
          <a:p>
            <a:r>
              <a:rPr lang="th-TH" sz="2400" b="1" dirty="0" smtClean="0">
                <a:latin typeface="TH SarabunPSK" pitchFamily="34" charset="-34"/>
                <a:cs typeface="TH SarabunPSK" pitchFamily="34" charset="-34"/>
              </a:rPr>
              <a:t>ในปี </a:t>
            </a:r>
            <a:r>
              <a:rPr lang="th-TH" sz="2400" b="1" dirty="0">
                <a:latin typeface="TH SarabunPSK" pitchFamily="34" charset="-34"/>
                <a:cs typeface="TH SarabunPSK" pitchFamily="34" charset="-34"/>
              </a:rPr>
              <a:t>ค.ศ. </a:t>
            </a:r>
            <a:r>
              <a:rPr lang="th-TH" sz="2400" b="1" dirty="0" smtClean="0">
                <a:latin typeface="TH SarabunPSK" pitchFamily="34" charset="-34"/>
                <a:cs typeface="TH SarabunPSK" pitchFamily="34" charset="-34"/>
              </a:rPr>
              <a:t>1884</a:t>
            </a:r>
            <a:r>
              <a:rPr lang="en-US" sz="2400" b="1" dirty="0" smtClean="0">
                <a:latin typeface="TH SarabunPSK" pitchFamily="34" charset="-34"/>
                <a:cs typeface="TH SarabunPSK" pitchFamily="34" charset="-34"/>
              </a:rPr>
              <a:t> </a:t>
            </a:r>
            <a:r>
              <a:rPr lang="en-US" sz="2400" b="1" dirty="0" err="1" smtClean="0">
                <a:latin typeface="TH SarabunPSK" pitchFamily="34" charset="-34"/>
                <a:cs typeface="TH SarabunPSK" pitchFamily="34" charset="-34"/>
              </a:rPr>
              <a:t>Svante</a:t>
            </a:r>
            <a:r>
              <a:rPr lang="en-US" sz="2400" b="1" dirty="0" smtClean="0">
                <a:latin typeface="TH SarabunPSK" pitchFamily="34" charset="-34"/>
                <a:cs typeface="TH SarabunPSK" pitchFamily="34" charset="-34"/>
              </a:rPr>
              <a:t> </a:t>
            </a:r>
            <a:r>
              <a:rPr lang="en-US" sz="2400" b="1" dirty="0">
                <a:latin typeface="TH SarabunPSK" pitchFamily="34" charset="-34"/>
                <a:cs typeface="TH SarabunPSK" pitchFamily="34" charset="-34"/>
              </a:rPr>
              <a:t>August Arrhenius </a:t>
            </a:r>
            <a:r>
              <a:rPr lang="en-US" sz="2400" b="1" dirty="0" smtClean="0">
                <a:latin typeface="TH SarabunPSK" pitchFamily="34" charset="-34"/>
                <a:cs typeface="TH SarabunPSK" pitchFamily="34" charset="-34"/>
              </a:rPr>
              <a:t> </a:t>
            </a:r>
            <a:r>
              <a:rPr lang="th-TH" sz="2400" b="1" dirty="0" smtClean="0">
                <a:latin typeface="TH SarabunPSK" pitchFamily="34" charset="-34"/>
                <a:cs typeface="TH SarabunPSK" pitchFamily="34" charset="-34"/>
              </a:rPr>
              <a:t>ได้เสนอนิยามของกรดเบสดังนี้</a:t>
            </a:r>
          </a:p>
          <a:p>
            <a:r>
              <a:rPr lang="th-TH" sz="2400" b="1" dirty="0">
                <a:solidFill>
                  <a:srgbClr val="FF0000"/>
                </a:solidFill>
                <a:latin typeface="TH SarabunPSK" pitchFamily="34" charset="-34"/>
                <a:cs typeface="TH SarabunPSK" pitchFamily="34" charset="-34"/>
              </a:rPr>
              <a:t>กรด คือ สารที่แตกตัว (</a:t>
            </a:r>
            <a:r>
              <a:rPr lang="en-US" sz="2400" b="1" dirty="0">
                <a:solidFill>
                  <a:srgbClr val="FF0000"/>
                </a:solidFill>
                <a:latin typeface="TH SarabunPSK" pitchFamily="34" charset="-34"/>
                <a:cs typeface="TH SarabunPSK" pitchFamily="34" charset="-34"/>
              </a:rPr>
              <a:t>ionize) </a:t>
            </a:r>
            <a:r>
              <a:rPr lang="th-TH" sz="2400" b="1" dirty="0">
                <a:solidFill>
                  <a:srgbClr val="FF0000"/>
                </a:solidFill>
                <a:latin typeface="TH SarabunPSK" pitchFamily="34" charset="-34"/>
                <a:cs typeface="TH SarabunPSK" pitchFamily="34" charset="-34"/>
              </a:rPr>
              <a:t>ในน้ำให้ไฮโดรเจนไอออน (</a:t>
            </a:r>
            <a:r>
              <a:rPr lang="en-US" sz="2400" b="1" dirty="0">
                <a:solidFill>
                  <a:srgbClr val="FF0000"/>
                </a:solidFill>
                <a:latin typeface="TH SarabunPSK" pitchFamily="34" charset="-34"/>
                <a:cs typeface="TH SarabunPSK" pitchFamily="34" charset="-34"/>
              </a:rPr>
              <a:t>H</a:t>
            </a:r>
            <a:r>
              <a:rPr lang="en-US" sz="2400" b="1" baseline="30000" dirty="0">
                <a:solidFill>
                  <a:srgbClr val="FF0000"/>
                </a:solidFill>
                <a:latin typeface="TH SarabunPSK" pitchFamily="34" charset="-34"/>
                <a:cs typeface="TH SarabunPSK" pitchFamily="34" charset="-34"/>
              </a:rPr>
              <a:t>+</a:t>
            </a:r>
            <a:r>
              <a:rPr lang="en-US" sz="2400" b="1" dirty="0">
                <a:solidFill>
                  <a:srgbClr val="FF0000"/>
                </a:solidFill>
                <a:latin typeface="TH SarabunPSK" pitchFamily="34" charset="-34"/>
                <a:cs typeface="TH SarabunPSK" pitchFamily="34" charset="-34"/>
              </a:rPr>
              <a:t>) </a:t>
            </a:r>
            <a:r>
              <a:rPr lang="th-TH" sz="2400" b="1" dirty="0">
                <a:solidFill>
                  <a:srgbClr val="FF0000"/>
                </a:solidFill>
                <a:latin typeface="TH SarabunPSK" pitchFamily="34" charset="-34"/>
                <a:cs typeface="TH SarabunPSK" pitchFamily="34" charset="-34"/>
              </a:rPr>
              <a:t>หรือไฮโดรเนียมไอออน (</a:t>
            </a:r>
            <a:r>
              <a:rPr lang="en-US" sz="2400" b="1" dirty="0" smtClean="0">
                <a:solidFill>
                  <a:srgbClr val="FF0000"/>
                </a:solidFill>
                <a:latin typeface="TH SarabunPSK" pitchFamily="34" charset="-34"/>
                <a:cs typeface="TH SarabunPSK" pitchFamily="34" charset="-34"/>
              </a:rPr>
              <a:t>H</a:t>
            </a:r>
            <a:r>
              <a:rPr lang="en-US" sz="2400" b="1" baseline="-25000" dirty="0" smtClean="0">
                <a:solidFill>
                  <a:srgbClr val="FF0000"/>
                </a:solidFill>
                <a:latin typeface="TH SarabunPSK" pitchFamily="34" charset="-34"/>
                <a:cs typeface="TH SarabunPSK" pitchFamily="34" charset="-34"/>
              </a:rPr>
              <a:t>3</a:t>
            </a:r>
            <a:r>
              <a:rPr lang="en-US" sz="2400" b="1" dirty="0" smtClean="0">
                <a:solidFill>
                  <a:srgbClr val="FF0000"/>
                </a:solidFill>
                <a:latin typeface="TH SarabunPSK" pitchFamily="34" charset="-34"/>
                <a:cs typeface="TH SarabunPSK" pitchFamily="34" charset="-34"/>
              </a:rPr>
              <a:t>O</a:t>
            </a:r>
            <a:r>
              <a:rPr lang="en-US" sz="2400" b="1" baseline="30000" dirty="0" smtClean="0">
                <a:solidFill>
                  <a:srgbClr val="FF0000"/>
                </a:solidFill>
                <a:latin typeface="TH SarabunPSK" pitchFamily="34" charset="-34"/>
                <a:cs typeface="TH SarabunPSK" pitchFamily="34" charset="-34"/>
              </a:rPr>
              <a:t>+</a:t>
            </a:r>
            <a:r>
              <a:rPr lang="en-US" sz="2400" b="1" dirty="0" smtClean="0">
                <a:solidFill>
                  <a:srgbClr val="FF0000"/>
                </a:solidFill>
                <a:latin typeface="TH SarabunPSK" pitchFamily="34" charset="-34"/>
                <a:cs typeface="TH SarabunPSK" pitchFamily="34" charset="-34"/>
              </a:rPr>
              <a:t>) </a:t>
            </a:r>
            <a:r>
              <a:rPr lang="th-TH" sz="2400" b="1" dirty="0">
                <a:solidFill>
                  <a:srgbClr val="FF0000"/>
                </a:solidFill>
                <a:latin typeface="TH SarabunPSK" pitchFamily="34" charset="-34"/>
                <a:cs typeface="TH SarabunPSK" pitchFamily="34" charset="-34"/>
              </a:rPr>
              <a:t>เบส คือ สารที่แตกตัวในน้ำให้ไฮดรอกไซด์ไอออน (</a:t>
            </a:r>
            <a:r>
              <a:rPr lang="en-US" sz="2400" b="1" dirty="0">
                <a:solidFill>
                  <a:srgbClr val="FF0000"/>
                </a:solidFill>
                <a:latin typeface="TH SarabunPSK" pitchFamily="34" charset="-34"/>
                <a:cs typeface="TH SarabunPSK" pitchFamily="34" charset="-34"/>
              </a:rPr>
              <a:t>OH</a:t>
            </a:r>
            <a:r>
              <a:rPr lang="en-US" sz="2400" b="1" baseline="30000" dirty="0">
                <a:solidFill>
                  <a:srgbClr val="FF0000"/>
                </a:solidFill>
                <a:latin typeface="TH SarabunPSK" pitchFamily="34" charset="-34"/>
                <a:cs typeface="TH SarabunPSK" pitchFamily="34" charset="-34"/>
              </a:rPr>
              <a:t>-</a:t>
            </a:r>
            <a:r>
              <a:rPr lang="en-US" sz="2400" b="1" dirty="0">
                <a:solidFill>
                  <a:srgbClr val="FF0000"/>
                </a:solidFill>
                <a:latin typeface="TH SarabunPSK" pitchFamily="34" charset="-34"/>
                <a:cs typeface="TH SarabunPSK" pitchFamily="34" charset="-34"/>
              </a:rPr>
              <a:t> )</a:t>
            </a:r>
            <a:r>
              <a:rPr lang="th-TH" sz="2400" b="1" dirty="0" smtClean="0">
                <a:solidFill>
                  <a:srgbClr val="FF0000"/>
                </a:solidFill>
                <a:latin typeface="TH SarabunPSK" pitchFamily="34" charset="-34"/>
                <a:cs typeface="TH SarabunPSK" pitchFamily="34" charset="-34"/>
              </a:rPr>
              <a:t> </a:t>
            </a:r>
            <a:endParaRPr lang="th-TH" sz="2400" b="1" dirty="0">
              <a:solidFill>
                <a:srgbClr val="FF0000"/>
              </a:solidFill>
              <a:latin typeface="TH SarabunPSK" pitchFamily="34" charset="-34"/>
              <a:cs typeface="TH SarabunPSK" pitchFamily="34" charset="-34"/>
            </a:endParaRPr>
          </a:p>
        </p:txBody>
      </p:sp>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5" name="Rectangle 4"/>
          <p:cNvSpPr/>
          <p:nvPr/>
        </p:nvSpPr>
        <p:spPr>
          <a:xfrm>
            <a:off x="124522" y="3952867"/>
            <a:ext cx="5151819" cy="1261884"/>
          </a:xfrm>
          <a:prstGeom prst="rect">
            <a:avLst/>
          </a:prstGeom>
        </p:spPr>
        <p:txBody>
          <a:bodyPr wrap="square">
            <a:spAutoFit/>
          </a:bodyPr>
          <a:lstStyle/>
          <a:p>
            <a:r>
              <a:rPr lang="en-US" b="1" dirty="0">
                <a:latin typeface="TH SarabunPSK" pitchFamily="34" charset="-34"/>
                <a:cs typeface="TH SarabunPSK" pitchFamily="34" charset="-34"/>
              </a:rPr>
              <a:t>NH</a:t>
            </a:r>
            <a:r>
              <a:rPr lang="en-US" b="1" baseline="-25000" dirty="0">
                <a:latin typeface="TH SarabunPSK" pitchFamily="34" charset="-34"/>
                <a:cs typeface="TH SarabunPSK" pitchFamily="34" charset="-34"/>
              </a:rPr>
              <a:t>3</a:t>
            </a:r>
            <a:r>
              <a:rPr lang="en-US" b="1" dirty="0">
                <a:latin typeface="TH SarabunPSK" pitchFamily="34" charset="-34"/>
                <a:cs typeface="TH SarabunPSK" pitchFamily="34" charset="-34"/>
              </a:rPr>
              <a:t> + </a:t>
            </a:r>
            <a:r>
              <a:rPr lang="en-US" b="1" dirty="0" err="1">
                <a:latin typeface="TH SarabunPSK" pitchFamily="34" charset="-34"/>
                <a:cs typeface="TH SarabunPSK" pitchFamily="34" charset="-34"/>
              </a:rPr>
              <a:t>HCl</a:t>
            </a:r>
            <a:r>
              <a:rPr lang="en-US" b="1" dirty="0">
                <a:latin typeface="TH SarabunPSK" pitchFamily="34" charset="-34"/>
                <a:cs typeface="TH SarabunPSK" pitchFamily="34" charset="-34"/>
              </a:rPr>
              <a:t> </a:t>
            </a:r>
            <a:r>
              <a:rPr lang="en-US" b="1" dirty="0" smtClean="0">
                <a:latin typeface="TH SarabunPSK" pitchFamily="34" charset="-34"/>
                <a:cs typeface="TH SarabunPSK" pitchFamily="34" charset="-34"/>
              </a:rPr>
              <a:t>              NH4</a:t>
            </a:r>
            <a:r>
              <a:rPr lang="en-US" b="1" baseline="30000" dirty="0" smtClean="0">
                <a:latin typeface="TH SarabunPSK" pitchFamily="34" charset="-34"/>
                <a:cs typeface="TH SarabunPSK" pitchFamily="34" charset="-34"/>
              </a:rPr>
              <a:t>+  </a:t>
            </a:r>
            <a:r>
              <a:rPr lang="en-US" b="1" dirty="0" smtClean="0">
                <a:latin typeface="TH SarabunPSK" pitchFamily="34" charset="-34"/>
                <a:cs typeface="TH SarabunPSK" pitchFamily="34" charset="-34"/>
              </a:rPr>
              <a:t>+ </a:t>
            </a:r>
            <a:r>
              <a:rPr lang="en-US" b="1" dirty="0" err="1" smtClean="0">
                <a:latin typeface="TH SarabunPSK" pitchFamily="34" charset="-34"/>
                <a:cs typeface="TH SarabunPSK" pitchFamily="34" charset="-34"/>
              </a:rPr>
              <a:t>Cl</a:t>
            </a:r>
            <a:r>
              <a:rPr lang="en-US" b="1" baseline="30000" dirty="0" smtClean="0">
                <a:latin typeface="TH SarabunPSK" pitchFamily="34" charset="-34"/>
                <a:cs typeface="TH SarabunPSK" pitchFamily="34" charset="-34"/>
              </a:rPr>
              <a:t>-</a:t>
            </a:r>
            <a:endParaRPr lang="en-US" b="1" dirty="0">
              <a:latin typeface="TH SarabunPSK" pitchFamily="34" charset="-34"/>
              <a:cs typeface="TH SarabunPSK" pitchFamily="34" charset="-34"/>
            </a:endParaRPr>
          </a:p>
          <a:p>
            <a:r>
              <a:rPr lang="th-TH" sz="2400" dirty="0">
                <a:latin typeface="TH SarabunPSK" pitchFamily="34" charset="-34"/>
                <a:cs typeface="TH SarabunPSK" pitchFamily="34" charset="-34"/>
              </a:rPr>
              <a:t>กรณีนี้แอมโมเนีย (</a:t>
            </a:r>
            <a:r>
              <a:rPr lang="en-US" sz="2400" dirty="0">
                <a:latin typeface="TH SarabunPSK" pitchFamily="34" charset="-34"/>
                <a:cs typeface="TH SarabunPSK" pitchFamily="34" charset="-34"/>
              </a:rPr>
              <a:t>NH</a:t>
            </a:r>
            <a:r>
              <a:rPr lang="en-US" sz="2400" baseline="-25000" dirty="0">
                <a:latin typeface="TH SarabunPSK" pitchFamily="34" charset="-34"/>
                <a:cs typeface="TH SarabunPSK" pitchFamily="34" charset="-34"/>
              </a:rPr>
              <a:t>3</a:t>
            </a:r>
            <a:r>
              <a:rPr lang="en-US" sz="2400" dirty="0">
                <a:latin typeface="TH SarabunPSK" pitchFamily="34" charset="-34"/>
                <a:cs typeface="TH SarabunPSK" pitchFamily="34" charset="-34"/>
              </a:rPr>
              <a:t>) </a:t>
            </a:r>
            <a:r>
              <a:rPr lang="th-TH" sz="2400" dirty="0">
                <a:latin typeface="TH SarabunPSK" pitchFamily="34" charset="-34"/>
                <a:cs typeface="TH SarabunPSK" pitchFamily="34" charset="-34"/>
              </a:rPr>
              <a:t>ไม่จัดเป็นเบสตามคำนิยามของ </a:t>
            </a:r>
            <a:endParaRPr lang="en-US" sz="2400" dirty="0" smtClean="0">
              <a:latin typeface="TH SarabunPSK" pitchFamily="34" charset="-34"/>
              <a:cs typeface="TH SarabunPSK" pitchFamily="34" charset="-34"/>
            </a:endParaRPr>
          </a:p>
          <a:p>
            <a:r>
              <a:rPr lang="en-US" sz="2400" dirty="0" smtClean="0">
                <a:latin typeface="TH SarabunPSK" pitchFamily="34" charset="-34"/>
                <a:cs typeface="TH SarabunPSK" pitchFamily="34" charset="-34"/>
              </a:rPr>
              <a:t>Arrhenius </a:t>
            </a:r>
            <a:r>
              <a:rPr lang="th-TH" sz="2400" dirty="0">
                <a:latin typeface="TH SarabunPSK" pitchFamily="34" charset="-34"/>
                <a:cs typeface="TH SarabunPSK" pitchFamily="34" charset="-34"/>
              </a:rPr>
              <a:t>เนื่องจาก </a:t>
            </a:r>
            <a:r>
              <a:rPr lang="en-US" sz="2400" dirty="0">
                <a:latin typeface="TH SarabunPSK" pitchFamily="34" charset="-34"/>
                <a:cs typeface="TH SarabunPSK" pitchFamily="34" charset="-34"/>
              </a:rPr>
              <a:t>NH</a:t>
            </a:r>
            <a:r>
              <a:rPr lang="en-US" sz="2400" baseline="-25000" dirty="0">
                <a:latin typeface="TH SarabunPSK" pitchFamily="34" charset="-34"/>
                <a:cs typeface="TH SarabunPSK" pitchFamily="34" charset="-34"/>
              </a:rPr>
              <a:t>3</a:t>
            </a:r>
            <a:r>
              <a:rPr lang="en-US" sz="2400" dirty="0">
                <a:latin typeface="TH SarabunPSK" pitchFamily="34" charset="-34"/>
                <a:cs typeface="TH SarabunPSK" pitchFamily="34" charset="-34"/>
              </a:rPr>
              <a:t> </a:t>
            </a:r>
            <a:r>
              <a:rPr lang="th-TH" sz="2400" dirty="0">
                <a:latin typeface="TH SarabunPSK" pitchFamily="34" charset="-34"/>
                <a:cs typeface="TH SarabunPSK" pitchFamily="34" charset="-34"/>
              </a:rPr>
              <a:t>ไม่สามารถแตกตัวในน้ำให้ </a:t>
            </a:r>
            <a:r>
              <a:rPr lang="en-US" sz="2400" dirty="0">
                <a:latin typeface="TH SarabunPSK" pitchFamily="34" charset="-34"/>
                <a:cs typeface="TH SarabunPSK" pitchFamily="34" charset="-34"/>
              </a:rPr>
              <a:t>OH</a:t>
            </a:r>
            <a:r>
              <a:rPr lang="en-US" sz="2400" baseline="30000" dirty="0">
                <a:latin typeface="TH SarabunPSK" pitchFamily="34" charset="-34"/>
                <a:cs typeface="TH SarabunPSK" pitchFamily="34" charset="-34"/>
              </a:rPr>
              <a:t>-</a:t>
            </a:r>
            <a:r>
              <a:rPr lang="en-US" sz="2400" dirty="0">
                <a:latin typeface="TH SarabunPSK" pitchFamily="34" charset="-34"/>
                <a:cs typeface="TH SarabunPSK" pitchFamily="34" charset="-34"/>
              </a:rPr>
              <a:t> </a:t>
            </a:r>
            <a:r>
              <a:rPr lang="th-TH" sz="2400" dirty="0">
                <a:latin typeface="TH SarabunPSK" pitchFamily="34" charset="-34"/>
                <a:cs typeface="TH SarabunPSK" pitchFamily="34" charset="-34"/>
              </a:rPr>
              <a:t>ได้</a:t>
            </a:r>
          </a:p>
        </p:txBody>
      </p:sp>
      <p:pic>
        <p:nvPicPr>
          <p:cNvPr id="15"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976" y="4077072"/>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5411" y="3097086"/>
            <a:ext cx="8605998" cy="830997"/>
          </a:xfrm>
          <a:prstGeom prst="rect">
            <a:avLst/>
          </a:prstGeom>
        </p:spPr>
        <p:txBody>
          <a:bodyPr wrap="square">
            <a:spAutoFit/>
          </a:bodyPr>
          <a:lstStyle/>
          <a:p>
            <a:r>
              <a:rPr lang="en-US" sz="2400" b="1" dirty="0">
                <a:latin typeface="TH SarabunPSK" pitchFamily="34" charset="-34"/>
                <a:cs typeface="TH SarabunPSK" pitchFamily="34" charset="-34"/>
              </a:rPr>
              <a:t>LIMITATIONS: </a:t>
            </a:r>
            <a:r>
              <a:rPr lang="th-TH" sz="2400" b="1"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ข้อจำกัด</a:t>
            </a:r>
            <a:r>
              <a:rPr lang="th-TH" sz="2400" dirty="0">
                <a:latin typeface="TH SarabunPSK" pitchFamily="34" charset="-34"/>
                <a:cs typeface="TH SarabunPSK" pitchFamily="34" charset="-34"/>
              </a:rPr>
              <a:t>ของคำนิยามนี้ คือ ต้องมีน้ำเป็นตัวทำละลายเท่านั้น แต่คำนิยามนี้ไม่สามารถอธิบายปฏิกิริยาระหว่างสารที่แตกตัวให้ </a:t>
            </a:r>
            <a:r>
              <a:rPr lang="en-US" sz="2400" dirty="0">
                <a:latin typeface="TH SarabunPSK" pitchFamily="34" charset="-34"/>
                <a:cs typeface="TH SarabunPSK" pitchFamily="34" charset="-34"/>
              </a:rPr>
              <a:t>H+ </a:t>
            </a:r>
            <a:r>
              <a:rPr lang="th-TH" sz="2400" dirty="0">
                <a:latin typeface="TH SarabunPSK" pitchFamily="34" charset="-34"/>
                <a:cs typeface="TH SarabunPSK" pitchFamily="34" charset="-34"/>
              </a:rPr>
              <a:t>กับสารที่ไม่แตกตัวให้ </a:t>
            </a:r>
            <a:r>
              <a:rPr lang="en-US" sz="2400" dirty="0">
                <a:latin typeface="TH SarabunPSK" pitchFamily="34" charset="-34"/>
                <a:cs typeface="TH SarabunPSK" pitchFamily="34" charset="-34"/>
              </a:rPr>
              <a:t>OH- </a:t>
            </a:r>
            <a:r>
              <a:rPr lang="th-TH" sz="2400" dirty="0">
                <a:latin typeface="TH SarabunPSK" pitchFamily="34" charset="-34"/>
                <a:cs typeface="TH SarabunPSK" pitchFamily="34" charset="-34"/>
              </a:rPr>
              <a:t>ดังตัวอย่างต่อไปนี้</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261692"/>
            <a:ext cx="1636158" cy="205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712214" y="4918529"/>
            <a:ext cx="2286000" cy="1384995"/>
          </a:xfrm>
          <a:prstGeom prst="rect">
            <a:avLst/>
          </a:prstGeom>
        </p:spPr>
        <p:txBody>
          <a:bodyPr wrap="square">
            <a:spAutoFit/>
          </a:bodyPr>
          <a:lstStyle/>
          <a:p>
            <a:r>
              <a:rPr lang="en-US" sz="2000" b="1" dirty="0" err="1">
                <a:latin typeface="TH SarabunPSK" pitchFamily="34" charset="-34"/>
                <a:cs typeface="TH SarabunPSK" pitchFamily="34" charset="-34"/>
              </a:rPr>
              <a:t>Svante</a:t>
            </a:r>
            <a:r>
              <a:rPr lang="en-US" sz="2000" b="1" dirty="0">
                <a:latin typeface="TH SarabunPSK" pitchFamily="34" charset="-34"/>
                <a:cs typeface="TH SarabunPSK" pitchFamily="34" charset="-34"/>
              </a:rPr>
              <a:t> August Arrhenius</a:t>
            </a:r>
            <a:endParaRPr lang="en-US" sz="2000" dirty="0" smtClean="0">
              <a:latin typeface="TH SarabunPSK" pitchFamily="34" charset="-34"/>
              <a:cs typeface="TH SarabunPSK" pitchFamily="34" charset="-34"/>
            </a:endParaRPr>
          </a:p>
          <a:p>
            <a:r>
              <a:rPr lang="en-US" sz="1600" dirty="0" smtClean="0">
                <a:latin typeface="TH SarabunPSK" pitchFamily="34" charset="-34"/>
                <a:cs typeface="TH SarabunPSK" pitchFamily="34" charset="-34"/>
              </a:rPr>
              <a:t>Born : 19 </a:t>
            </a:r>
            <a:r>
              <a:rPr lang="en-US" sz="1600" dirty="0">
                <a:latin typeface="TH SarabunPSK" pitchFamily="34" charset="-34"/>
                <a:cs typeface="TH SarabunPSK" pitchFamily="34" charset="-34"/>
              </a:rPr>
              <a:t>February </a:t>
            </a:r>
            <a:r>
              <a:rPr lang="en-US" sz="1600" dirty="0" smtClean="0">
                <a:latin typeface="TH SarabunPSK" pitchFamily="34" charset="-34"/>
                <a:cs typeface="TH SarabunPSK" pitchFamily="34" charset="-34"/>
              </a:rPr>
              <a:t>1859 (Sweden)</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Died : 2 </a:t>
            </a:r>
            <a:r>
              <a:rPr lang="en-US" sz="1600" dirty="0">
                <a:latin typeface="TH SarabunPSK" pitchFamily="34" charset="-34"/>
                <a:cs typeface="TH SarabunPSK" pitchFamily="34" charset="-34"/>
              </a:rPr>
              <a:t>October 1927 </a:t>
            </a:r>
            <a:r>
              <a:rPr lang="en-US" sz="1600" dirty="0" smtClean="0">
                <a:latin typeface="TH SarabunPSK" pitchFamily="34" charset="-34"/>
                <a:cs typeface="TH SarabunPSK" pitchFamily="34" charset="-34"/>
              </a:rPr>
              <a:t>(Sweden)</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Nationality :  Swedish</a:t>
            </a:r>
          </a:p>
          <a:p>
            <a:r>
              <a:rPr lang="en-US" sz="1600" dirty="0" smtClean="0">
                <a:latin typeface="TH SarabunPSK" pitchFamily="34" charset="-34"/>
                <a:cs typeface="TH SarabunPSK" pitchFamily="34" charset="-34"/>
              </a:rPr>
              <a:t>Fields : Physics</a:t>
            </a:r>
            <a:r>
              <a:rPr lang="en-US" sz="1600" dirty="0">
                <a:latin typeface="TH SarabunPSK" pitchFamily="34" charset="-34"/>
                <a:cs typeface="TH SarabunPSK" pitchFamily="34" charset="-34"/>
              </a:rPr>
              <a:t>, chemistry</a:t>
            </a:r>
          </a:p>
        </p:txBody>
      </p:sp>
      <p:pic>
        <p:nvPicPr>
          <p:cNvPr id="1026" name="Picture 2" descr="http://t1.gstatic.com/images?q=tbn:ANd9GcRGDQiMqFbLL3ry9pLHOVfVFWstTEGBXtE58q42J-bsCB7sLqrdz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06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86</a:t>
            </a:fld>
            <a:endParaRPr lang="th-TH"/>
          </a:p>
        </p:txBody>
      </p:sp>
      <p:sp>
        <p:nvSpPr>
          <p:cNvPr id="4" name="TextBox 3"/>
          <p:cNvSpPr txBox="1"/>
          <p:nvPr/>
        </p:nvSpPr>
        <p:spPr>
          <a:xfrm>
            <a:off x="251521" y="1436873"/>
            <a:ext cx="8496944" cy="1631216"/>
          </a:xfrm>
          <a:prstGeom prst="rect">
            <a:avLst/>
          </a:prstGeom>
          <a:noFill/>
        </p:spPr>
        <p:txBody>
          <a:bodyPr wrap="square" rtlCol="0">
            <a:spAutoFit/>
          </a:bodyPr>
          <a:lstStyle/>
          <a:p>
            <a:pPr marL="342900" indent="-342900">
              <a:buFont typeface="Wingdings" pitchFamily="2" charset="2"/>
              <a:buChar char="Ø"/>
            </a:pPr>
            <a:r>
              <a:rPr lang="th-TH" b="1" dirty="0" smtClean="0">
                <a:latin typeface="TH SarabunPSK" pitchFamily="34" charset="-34"/>
                <a:cs typeface="TH SarabunPSK" pitchFamily="34" charset="-34"/>
              </a:rPr>
              <a:t>ความหมายของกรด</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เบส  </a:t>
            </a:r>
            <a:r>
              <a:rPr lang="en-US" b="1" dirty="0" smtClean="0">
                <a:latin typeface="TH SarabunPSK" pitchFamily="34" charset="-34"/>
                <a:cs typeface="TH SarabunPSK" pitchFamily="34" charset="-34"/>
              </a:rPr>
              <a:t>: </a:t>
            </a:r>
            <a:r>
              <a:rPr lang="en-US" b="1" dirty="0" err="1">
                <a:latin typeface="TH SarabunPSK" pitchFamily="34" charset="-34"/>
                <a:cs typeface="TH SarabunPSK" pitchFamily="34" charset="-34"/>
              </a:rPr>
              <a:t>Brønsted</a:t>
            </a:r>
            <a:r>
              <a:rPr lang="en-US" b="1" dirty="0">
                <a:latin typeface="TH SarabunPSK" pitchFamily="34" charset="-34"/>
                <a:cs typeface="TH SarabunPSK" pitchFamily="34" charset="-34"/>
              </a:rPr>
              <a:t>–Lowry acid–base theory </a:t>
            </a:r>
            <a:r>
              <a:rPr lang="th-TH" b="1" dirty="0" smtClean="0">
                <a:latin typeface="TH SarabunPSK" pitchFamily="34" charset="-34"/>
                <a:cs typeface="TH SarabunPSK" pitchFamily="34" charset="-34"/>
              </a:rPr>
              <a:t> </a:t>
            </a:r>
            <a:endParaRPr lang="th-TH" sz="2400" b="1" dirty="0" smtClean="0">
              <a:latin typeface="TH SarabunPSK" pitchFamily="34" charset="-34"/>
              <a:cs typeface="TH SarabunPSK" pitchFamily="34" charset="-34"/>
            </a:endParaRPr>
          </a:p>
          <a:p>
            <a:r>
              <a:rPr lang="th-TH" sz="2400" b="1" dirty="0" smtClean="0">
                <a:latin typeface="TH SarabunPSK" pitchFamily="34" charset="-34"/>
                <a:cs typeface="TH SarabunPSK" pitchFamily="34" charset="-34"/>
              </a:rPr>
              <a:t>ปี ค.ศ. </a:t>
            </a:r>
            <a:r>
              <a:rPr lang="en-US" sz="2400" b="1" dirty="0" smtClean="0">
                <a:latin typeface="TH SarabunPSK" pitchFamily="34" charset="-34"/>
                <a:cs typeface="TH SarabunPSK" pitchFamily="34" charset="-34"/>
              </a:rPr>
              <a:t>1923 : </a:t>
            </a:r>
            <a:r>
              <a:rPr lang="en-US" sz="2400" b="1" dirty="0">
                <a:latin typeface="TH SarabunPSK" pitchFamily="34" charset="-34"/>
                <a:cs typeface="TH SarabunPSK" pitchFamily="34" charset="-34"/>
              </a:rPr>
              <a:t>Johannes </a:t>
            </a:r>
            <a:r>
              <a:rPr lang="en-US" sz="2400" b="1" dirty="0" err="1">
                <a:latin typeface="TH SarabunPSK" pitchFamily="34" charset="-34"/>
                <a:cs typeface="TH SarabunPSK" pitchFamily="34" charset="-34"/>
              </a:rPr>
              <a:t>Nicolaus</a:t>
            </a:r>
            <a:r>
              <a:rPr lang="en-US" sz="2400" b="1" dirty="0">
                <a:latin typeface="TH SarabunPSK" pitchFamily="34" charset="-34"/>
                <a:cs typeface="TH SarabunPSK" pitchFamily="34" charset="-34"/>
              </a:rPr>
              <a:t> </a:t>
            </a:r>
            <a:r>
              <a:rPr lang="en-US" sz="2400" b="1" dirty="0" err="1" smtClean="0">
                <a:latin typeface="TH SarabunPSK" pitchFamily="34" charset="-34"/>
                <a:cs typeface="TH SarabunPSK" pitchFamily="34" charset="-34"/>
              </a:rPr>
              <a:t>Brønsted</a:t>
            </a:r>
            <a:r>
              <a:rPr lang="th-TH" sz="2400" b="1" dirty="0" smtClean="0">
                <a:latin typeface="TH SarabunPSK" pitchFamily="34" charset="-34"/>
                <a:cs typeface="TH SarabunPSK" pitchFamily="34" charset="-34"/>
              </a:rPr>
              <a:t> และ </a:t>
            </a:r>
            <a:r>
              <a:rPr lang="en-US" sz="2400" b="1" dirty="0">
                <a:latin typeface="TH SarabunPSK" pitchFamily="34" charset="-34"/>
                <a:cs typeface="TH SarabunPSK" pitchFamily="34" charset="-34"/>
              </a:rPr>
              <a:t>Thomas Martin Lowry </a:t>
            </a:r>
            <a:r>
              <a:rPr lang="th-TH" sz="2400" b="1" dirty="0" smtClean="0">
                <a:latin typeface="TH SarabunPSK" pitchFamily="34" charset="-34"/>
                <a:cs typeface="TH SarabunPSK" pitchFamily="34" charset="-34"/>
              </a:rPr>
              <a:t>ได้ให้นิยามของกรดและเบสไว้ดังนี้</a:t>
            </a:r>
            <a:r>
              <a:rPr lang="en-US" sz="2400" b="1" dirty="0" smtClean="0">
                <a:latin typeface="TH SarabunPSK" pitchFamily="34" charset="-34"/>
                <a:cs typeface="TH SarabunPSK" pitchFamily="34" charset="-34"/>
              </a:rPr>
              <a:t> </a:t>
            </a:r>
            <a:r>
              <a:rPr lang="th-TH" sz="2400" b="1" dirty="0" smtClean="0">
                <a:latin typeface="TH SarabunPSK" pitchFamily="34" charset="-34"/>
                <a:cs typeface="TH SarabunPSK" pitchFamily="34" charset="-34"/>
              </a:rPr>
              <a:t>             </a:t>
            </a:r>
            <a:r>
              <a:rPr lang="th-TH" sz="2400" b="1" dirty="0" smtClean="0">
                <a:solidFill>
                  <a:srgbClr val="FF0000"/>
                </a:solidFill>
                <a:latin typeface="TH SarabunPSK" pitchFamily="34" charset="-34"/>
                <a:cs typeface="TH SarabunPSK" pitchFamily="34" charset="-34"/>
              </a:rPr>
              <a:t>กรดคือสารที่ให้โปรตอน เบสคือสารที่รับโปรตอน </a:t>
            </a:r>
            <a:endParaRPr lang="en-US" sz="2400" b="1" dirty="0" smtClean="0">
              <a:solidFill>
                <a:srgbClr val="FF0000"/>
              </a:solidFill>
              <a:latin typeface="TH SarabunPSK" pitchFamily="34" charset="-34"/>
              <a:cs typeface="TH SarabunPSK" pitchFamily="34" charset="-34"/>
            </a:endParaRPr>
          </a:p>
          <a:p>
            <a:pPr algn="ctr"/>
            <a:r>
              <a:rPr lang="en-US" sz="2400" b="1" dirty="0">
                <a:solidFill>
                  <a:srgbClr val="FF0000"/>
                </a:solidFill>
                <a:latin typeface="TH SarabunPSK" pitchFamily="34" charset="-34"/>
                <a:cs typeface="TH SarabunPSK" pitchFamily="34" charset="-34"/>
              </a:rPr>
              <a:t>A</a:t>
            </a:r>
            <a:r>
              <a:rPr lang="en-US" sz="2400" b="1" dirty="0" smtClean="0">
                <a:solidFill>
                  <a:srgbClr val="FF0000"/>
                </a:solidFill>
                <a:latin typeface="TH SarabunPSK" pitchFamily="34" charset="-34"/>
                <a:cs typeface="TH SarabunPSK" pitchFamily="34" charset="-34"/>
              </a:rPr>
              <a:t>cids </a:t>
            </a:r>
            <a:r>
              <a:rPr lang="en-US" sz="2400" b="1" dirty="0">
                <a:solidFill>
                  <a:srgbClr val="FF0000"/>
                </a:solidFill>
                <a:latin typeface="TH SarabunPSK" pitchFamily="34" charset="-34"/>
                <a:cs typeface="TH SarabunPSK" pitchFamily="34" charset="-34"/>
              </a:rPr>
              <a:t>are proton (H</a:t>
            </a:r>
            <a:r>
              <a:rPr lang="en-US" sz="2400" b="1" baseline="30000" dirty="0">
                <a:solidFill>
                  <a:srgbClr val="FF0000"/>
                </a:solidFill>
                <a:latin typeface="TH SarabunPSK" pitchFamily="34" charset="-34"/>
                <a:cs typeface="TH SarabunPSK" pitchFamily="34" charset="-34"/>
              </a:rPr>
              <a:t>+</a:t>
            </a:r>
            <a:r>
              <a:rPr lang="en-US" sz="2400" b="1" dirty="0">
                <a:solidFill>
                  <a:srgbClr val="FF0000"/>
                </a:solidFill>
                <a:latin typeface="TH SarabunPSK" pitchFamily="34" charset="-34"/>
                <a:cs typeface="TH SarabunPSK" pitchFamily="34" charset="-34"/>
              </a:rPr>
              <a:t>) donators while bases are proton </a:t>
            </a:r>
            <a:r>
              <a:rPr lang="en-US" sz="2400" b="1" dirty="0" smtClean="0">
                <a:solidFill>
                  <a:srgbClr val="FF0000"/>
                </a:solidFill>
                <a:latin typeface="TH SarabunPSK" pitchFamily="34" charset="-34"/>
                <a:cs typeface="TH SarabunPSK" pitchFamily="34" charset="-34"/>
              </a:rPr>
              <a:t>acceptors.</a:t>
            </a:r>
            <a:endParaRPr lang="th-TH" sz="2400" b="1" dirty="0">
              <a:solidFill>
                <a:srgbClr val="FF0000"/>
              </a:solidFill>
              <a:latin typeface="TH SarabunPSK" pitchFamily="34" charset="-34"/>
              <a:cs typeface="TH SarabunPSK" pitchFamily="34" charset="-34"/>
            </a:endParaRPr>
          </a:p>
        </p:txBody>
      </p:sp>
      <p:pic>
        <p:nvPicPr>
          <p:cNvPr id="3074" name="Picture 2" descr="Johannes Brønst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78" y="3680099"/>
            <a:ext cx="1944215" cy="2553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80615" y="4850013"/>
            <a:ext cx="2671565" cy="1384995"/>
          </a:xfrm>
          <a:prstGeom prst="rect">
            <a:avLst/>
          </a:prstGeom>
        </p:spPr>
        <p:txBody>
          <a:bodyPr wrap="square">
            <a:spAutoFit/>
          </a:bodyPr>
          <a:lstStyle/>
          <a:p>
            <a:r>
              <a:rPr lang="en-US" sz="2000" b="1" dirty="0">
                <a:latin typeface="TH SarabunPSK" pitchFamily="34" charset="-34"/>
                <a:cs typeface="TH SarabunPSK" pitchFamily="34" charset="-34"/>
              </a:rPr>
              <a:t>Johannes </a:t>
            </a:r>
            <a:r>
              <a:rPr lang="en-US" sz="2000" b="1" dirty="0" err="1">
                <a:latin typeface="TH SarabunPSK" pitchFamily="34" charset="-34"/>
                <a:cs typeface="TH SarabunPSK" pitchFamily="34" charset="-34"/>
              </a:rPr>
              <a:t>Nicolaus</a:t>
            </a:r>
            <a:r>
              <a:rPr lang="en-US" sz="2000" b="1" dirty="0">
                <a:latin typeface="TH SarabunPSK" pitchFamily="34" charset="-34"/>
                <a:cs typeface="TH SarabunPSK" pitchFamily="34" charset="-34"/>
              </a:rPr>
              <a:t> </a:t>
            </a:r>
            <a:r>
              <a:rPr lang="en-US" sz="2000" b="1" dirty="0" err="1" smtClean="0">
                <a:latin typeface="TH SarabunPSK" pitchFamily="34" charset="-34"/>
                <a:cs typeface="TH SarabunPSK" pitchFamily="34" charset="-34"/>
              </a:rPr>
              <a:t>Brønsted</a:t>
            </a:r>
            <a:endParaRPr lang="th-TH" sz="2000" b="1" dirty="0" smtClean="0">
              <a:latin typeface="TH SarabunPSK" pitchFamily="34" charset="-34"/>
              <a:cs typeface="TH SarabunPSK" pitchFamily="34" charset="-34"/>
            </a:endParaRPr>
          </a:p>
          <a:p>
            <a:r>
              <a:rPr lang="en-US" sz="1600" dirty="0" smtClean="0">
                <a:latin typeface="TH SarabunPSK" pitchFamily="34" charset="-34"/>
                <a:cs typeface="TH SarabunPSK" pitchFamily="34" charset="-34"/>
              </a:rPr>
              <a:t>Born : February </a:t>
            </a:r>
            <a:r>
              <a:rPr lang="en-US" sz="1600" dirty="0">
                <a:latin typeface="TH SarabunPSK" pitchFamily="34" charset="-34"/>
                <a:cs typeface="TH SarabunPSK" pitchFamily="34" charset="-34"/>
              </a:rPr>
              <a:t>22, </a:t>
            </a:r>
            <a:r>
              <a:rPr lang="en-US" sz="1600" dirty="0" smtClean="0">
                <a:latin typeface="TH SarabunPSK" pitchFamily="34" charset="-34"/>
                <a:cs typeface="TH SarabunPSK" pitchFamily="34" charset="-34"/>
              </a:rPr>
              <a:t>1879 (Denmark)</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Died : December </a:t>
            </a:r>
            <a:r>
              <a:rPr lang="en-US" sz="1600" dirty="0">
                <a:latin typeface="TH SarabunPSK" pitchFamily="34" charset="-34"/>
                <a:cs typeface="TH SarabunPSK" pitchFamily="34" charset="-34"/>
              </a:rPr>
              <a:t>17, </a:t>
            </a:r>
            <a:r>
              <a:rPr lang="en-US" sz="1600" dirty="0" smtClean="0">
                <a:latin typeface="TH SarabunPSK" pitchFamily="34" charset="-34"/>
                <a:cs typeface="TH SarabunPSK" pitchFamily="34" charset="-34"/>
              </a:rPr>
              <a:t>1947 </a:t>
            </a:r>
            <a:r>
              <a:rPr lang="en-US" sz="1600" dirty="0">
                <a:latin typeface="TH SarabunPSK" pitchFamily="34" charset="-34"/>
                <a:cs typeface="TH SarabunPSK" pitchFamily="34" charset="-34"/>
              </a:rPr>
              <a:t>(</a:t>
            </a:r>
            <a:r>
              <a:rPr lang="en-US" sz="1600" dirty="0" smtClean="0">
                <a:latin typeface="TH SarabunPSK" pitchFamily="34" charset="-34"/>
                <a:cs typeface="TH SarabunPSK" pitchFamily="34" charset="-34"/>
              </a:rPr>
              <a:t>Denmark)</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Nationality : Danish</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Fields : Physical chemistry</a:t>
            </a:r>
            <a:endParaRPr lang="en-US" sz="1600" dirty="0">
              <a:latin typeface="TH SarabunPSK" pitchFamily="34" charset="-34"/>
              <a:cs typeface="TH SarabunPSK" pitchFamily="34" charset="-34"/>
            </a:endParaRPr>
          </a:p>
        </p:txBody>
      </p:sp>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3076" name="Picture 4" descr="Thomas Martin Lowry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823" y="3681017"/>
            <a:ext cx="1944215" cy="25539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02117" y="4855099"/>
            <a:ext cx="2671565" cy="1384995"/>
          </a:xfrm>
          <a:prstGeom prst="rect">
            <a:avLst/>
          </a:prstGeom>
        </p:spPr>
        <p:txBody>
          <a:bodyPr wrap="square">
            <a:spAutoFit/>
          </a:bodyPr>
          <a:lstStyle/>
          <a:p>
            <a:r>
              <a:rPr lang="en-US" sz="2000" b="1" dirty="0">
                <a:latin typeface="TH SarabunPSK" pitchFamily="34" charset="-34"/>
                <a:cs typeface="TH SarabunPSK" pitchFamily="34" charset="-34"/>
              </a:rPr>
              <a:t>Thomas Martin Lowry </a:t>
            </a:r>
            <a:endParaRPr lang="en-US" sz="2000" b="1" dirty="0" smtClean="0">
              <a:latin typeface="TH SarabunPSK" pitchFamily="34" charset="-34"/>
              <a:cs typeface="TH SarabunPSK" pitchFamily="34" charset="-34"/>
            </a:endParaRPr>
          </a:p>
          <a:p>
            <a:r>
              <a:rPr lang="en-US" sz="1600" dirty="0" smtClean="0">
                <a:latin typeface="TH SarabunPSK" pitchFamily="34" charset="-34"/>
                <a:cs typeface="TH SarabunPSK" pitchFamily="34" charset="-34"/>
              </a:rPr>
              <a:t>Born </a:t>
            </a:r>
            <a:r>
              <a:rPr lang="en-US" sz="1600" dirty="0">
                <a:latin typeface="TH SarabunPSK" pitchFamily="34" charset="-34"/>
                <a:cs typeface="TH SarabunPSK" pitchFamily="34" charset="-34"/>
              </a:rPr>
              <a:t>: 26 October </a:t>
            </a:r>
            <a:r>
              <a:rPr lang="en-US" sz="1600" dirty="0" smtClean="0">
                <a:latin typeface="TH SarabunPSK" pitchFamily="34" charset="-34"/>
                <a:cs typeface="TH SarabunPSK" pitchFamily="34" charset="-34"/>
              </a:rPr>
              <a:t>1874 (UK)</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Died </a:t>
            </a:r>
            <a:r>
              <a:rPr lang="en-US" sz="1600" dirty="0">
                <a:latin typeface="TH SarabunPSK" pitchFamily="34" charset="-34"/>
                <a:cs typeface="TH SarabunPSK" pitchFamily="34" charset="-34"/>
              </a:rPr>
              <a:t>: </a:t>
            </a:r>
            <a:r>
              <a:rPr lang="en-US" sz="1600" dirty="0" smtClean="0">
                <a:latin typeface="TH SarabunPSK" pitchFamily="34" charset="-34"/>
                <a:cs typeface="TH SarabunPSK" pitchFamily="34" charset="-34"/>
              </a:rPr>
              <a:t> 2 </a:t>
            </a:r>
            <a:r>
              <a:rPr lang="en-US" sz="1600" dirty="0">
                <a:latin typeface="TH SarabunPSK" pitchFamily="34" charset="-34"/>
                <a:cs typeface="TH SarabunPSK" pitchFamily="34" charset="-34"/>
              </a:rPr>
              <a:t>November 1936 </a:t>
            </a:r>
            <a:r>
              <a:rPr lang="en-US" sz="1600" dirty="0" smtClean="0">
                <a:latin typeface="TH SarabunPSK" pitchFamily="34" charset="-34"/>
                <a:cs typeface="TH SarabunPSK" pitchFamily="34" charset="-34"/>
              </a:rPr>
              <a:t>(UK)</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Nationality </a:t>
            </a:r>
            <a:r>
              <a:rPr lang="en-US" sz="1600" dirty="0">
                <a:latin typeface="TH SarabunPSK" pitchFamily="34" charset="-34"/>
                <a:cs typeface="TH SarabunPSK" pitchFamily="34" charset="-34"/>
              </a:rPr>
              <a:t>: </a:t>
            </a:r>
            <a:r>
              <a:rPr lang="en-US" sz="1600" dirty="0" smtClean="0">
                <a:latin typeface="TH SarabunPSK" pitchFamily="34" charset="-34"/>
                <a:cs typeface="TH SarabunPSK" pitchFamily="34" charset="-34"/>
              </a:rPr>
              <a:t>British</a:t>
            </a:r>
          </a:p>
          <a:p>
            <a:r>
              <a:rPr lang="en-US" sz="1600" dirty="0" smtClean="0">
                <a:latin typeface="TH SarabunPSK" pitchFamily="34" charset="-34"/>
                <a:cs typeface="TH SarabunPSK" pitchFamily="34" charset="-34"/>
              </a:rPr>
              <a:t>Fields : Physical chemistry</a:t>
            </a:r>
            <a:endParaRPr lang="en-US" sz="1600" dirty="0">
              <a:latin typeface="TH SarabunPSK" pitchFamily="34" charset="-34"/>
              <a:cs typeface="TH SarabunPSK" pitchFamily="34" charset="-34"/>
            </a:endParaRPr>
          </a:p>
        </p:txBody>
      </p:sp>
      <p:sp>
        <p:nvSpPr>
          <p:cNvPr id="8" name="Rectangle 7"/>
          <p:cNvSpPr/>
          <p:nvPr/>
        </p:nvSpPr>
        <p:spPr>
          <a:xfrm>
            <a:off x="159855" y="3023623"/>
            <a:ext cx="8782754" cy="523220"/>
          </a:xfrm>
          <a:prstGeom prst="rect">
            <a:avLst/>
          </a:prstGeom>
        </p:spPr>
        <p:txBody>
          <a:bodyPr wrap="square">
            <a:spAutoFit/>
          </a:bodyPr>
          <a:lstStyle/>
          <a:p>
            <a:pPr algn="ctr"/>
            <a:r>
              <a:rPr lang="en-US" b="1" i="1" dirty="0">
                <a:solidFill>
                  <a:srgbClr val="7030A0"/>
                </a:solidFill>
                <a:effectLst>
                  <a:outerShdw blurRad="38100" dist="38100" dir="2700000" algn="tl">
                    <a:srgbClr val="000000">
                      <a:alpha val="43137"/>
                    </a:srgbClr>
                  </a:outerShdw>
                </a:effectLst>
                <a:latin typeface="TH SarabunPSK" pitchFamily="34" charset="-34"/>
                <a:cs typeface="TH SarabunPSK" pitchFamily="34" charset="-34"/>
              </a:rPr>
              <a:t>acid + base conjugate </a:t>
            </a:r>
            <a:r>
              <a:rPr lang="en-US" b="1" i="1" dirty="0" smtClean="0">
                <a:solidFill>
                  <a:srgbClr val="7030A0"/>
                </a:solidFill>
                <a:effectLst>
                  <a:outerShdw blurRad="38100" dist="38100" dir="2700000" algn="tl">
                    <a:srgbClr val="000000">
                      <a:alpha val="43137"/>
                    </a:srgbClr>
                  </a:outerShdw>
                </a:effectLst>
                <a:latin typeface="TH SarabunPSK" pitchFamily="34" charset="-34"/>
                <a:cs typeface="TH SarabunPSK" pitchFamily="34" charset="-34"/>
              </a:rPr>
              <a:t>            base </a:t>
            </a:r>
            <a:r>
              <a:rPr lang="en-US" b="1" i="1" dirty="0">
                <a:solidFill>
                  <a:srgbClr val="7030A0"/>
                </a:solidFill>
                <a:effectLst>
                  <a:outerShdw blurRad="38100" dist="38100" dir="2700000" algn="tl">
                    <a:srgbClr val="000000">
                      <a:alpha val="43137"/>
                    </a:srgbClr>
                  </a:outerShdw>
                </a:effectLst>
                <a:latin typeface="TH SarabunPSK" pitchFamily="34" charset="-34"/>
                <a:cs typeface="TH SarabunPSK" pitchFamily="34" charset="-34"/>
              </a:rPr>
              <a:t>+ conjugate acid</a:t>
            </a:r>
            <a:endParaRPr lang="th-TH" b="1" i="1" dirty="0">
              <a:solidFill>
                <a:srgbClr val="7030A0"/>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3081" name="Picture 9" descr="http://upload.wikimedia.org/wikipedia/commons/thumb/9/96/Equilibrium.svg/150px-Equilibrium.svg.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846" y="3095301"/>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9512" y="6309320"/>
            <a:ext cx="2943434" cy="400110"/>
          </a:xfrm>
          <a:prstGeom prst="rect">
            <a:avLst/>
          </a:prstGeom>
        </p:spPr>
        <p:txBody>
          <a:bodyPr wrap="none">
            <a:spAutoFit/>
          </a:bodyPr>
          <a:lstStyle/>
          <a:p>
            <a:r>
              <a:rPr lang="th-TH" sz="2000" dirty="0" smtClean="0">
                <a:latin typeface="TH SarabunPSK" pitchFamily="34" charset="-34"/>
                <a:cs typeface="TH SarabunPSK" pitchFamily="34" charset="-34"/>
              </a:rPr>
              <a:t>ที่มาของภาพ </a:t>
            </a:r>
            <a:r>
              <a:rPr lang="en-US" sz="2000" dirty="0" smtClean="0">
                <a:latin typeface="TH SarabunPSK" pitchFamily="34" charset="-34"/>
                <a:cs typeface="TH SarabunPSK" pitchFamily="34" charset="-34"/>
              </a:rPr>
              <a:t>: http://en.wikipedia.org</a:t>
            </a:r>
            <a:endParaRPr lang="th-TH" sz="2000" dirty="0">
              <a:latin typeface="TH SarabunPSK" pitchFamily="34" charset="-34"/>
              <a:cs typeface="TH SarabunPSK" pitchFamily="34" charset="-34"/>
            </a:endParaRPr>
          </a:p>
        </p:txBody>
      </p:sp>
      <p:pic>
        <p:nvPicPr>
          <p:cNvPr id="14" name="Picture 2" descr="http://t1.gstatic.com/images?q=tbn:ANd9GcRGDQiMqFbLL3ry9pLHOVfVFWstTEGBXtE58q42J-bsCB7sLqrdz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660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87</a:t>
            </a:fld>
            <a:endParaRPr lang="th-TH"/>
          </a:p>
        </p:txBody>
      </p:sp>
      <p:sp>
        <p:nvSpPr>
          <p:cNvPr id="5" name="Rectangle 4"/>
          <p:cNvSpPr/>
          <p:nvPr/>
        </p:nvSpPr>
        <p:spPr>
          <a:xfrm>
            <a:off x="239645" y="1342280"/>
            <a:ext cx="4572000" cy="523220"/>
          </a:xfrm>
          <a:prstGeom prst="rect">
            <a:avLst/>
          </a:prstGeom>
        </p:spPr>
        <p:txBody>
          <a:bodyPr>
            <a:spAutoFit/>
          </a:bodyPr>
          <a:lstStyle/>
          <a:p>
            <a:r>
              <a:rPr lang="en-US" b="1" dirty="0" err="1" smtClean="0">
                <a:latin typeface="TH SarabunPSK" pitchFamily="34" charset="-34"/>
                <a:cs typeface="TH SarabunPSK" pitchFamily="34" charset="-34"/>
              </a:rPr>
              <a:t>Brønsted</a:t>
            </a:r>
            <a:r>
              <a:rPr lang="en-US" b="1" dirty="0" smtClean="0">
                <a:latin typeface="TH SarabunPSK" pitchFamily="34" charset="-34"/>
                <a:cs typeface="TH SarabunPSK" pitchFamily="34" charset="-34"/>
              </a:rPr>
              <a:t>–Lowry </a:t>
            </a:r>
            <a:r>
              <a:rPr lang="en-US" b="1" dirty="0">
                <a:latin typeface="TH SarabunPSK" pitchFamily="34" charset="-34"/>
                <a:cs typeface="TH SarabunPSK" pitchFamily="34" charset="-34"/>
              </a:rPr>
              <a:t>acid–base </a:t>
            </a:r>
            <a:r>
              <a:rPr lang="en-US" b="1" dirty="0" smtClean="0">
                <a:latin typeface="TH SarabunPSK" pitchFamily="34" charset="-34"/>
                <a:cs typeface="TH SarabunPSK" pitchFamily="34" charset="-34"/>
              </a:rPr>
              <a:t>theory</a:t>
            </a:r>
            <a:endParaRPr lang="en-US" b="1" dirty="0">
              <a:latin typeface="TH SarabunPSK" pitchFamily="34" charset="-34"/>
              <a:cs typeface="TH SarabunPSK" pitchFamily="34" charset="-34"/>
            </a:endParaRPr>
          </a:p>
        </p:txBody>
      </p:sp>
      <p:sp>
        <p:nvSpPr>
          <p:cNvPr id="7" name="TextBox 6"/>
          <p:cNvSpPr txBox="1"/>
          <p:nvPr/>
        </p:nvSpPr>
        <p:spPr>
          <a:xfrm>
            <a:off x="2515148" y="1991872"/>
            <a:ext cx="4528804"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HA + H</a:t>
            </a:r>
            <a:r>
              <a:rPr lang="en-US" sz="3600" b="1" baseline="-25000" dirty="0" smtClean="0">
                <a:latin typeface="TH SarabunPSK" pitchFamily="34" charset="-34"/>
                <a:cs typeface="TH SarabunPSK" pitchFamily="34" charset="-34"/>
              </a:rPr>
              <a:t>2</a:t>
            </a:r>
            <a:r>
              <a:rPr lang="en-US" sz="3600" b="1" dirty="0" smtClean="0">
                <a:latin typeface="TH SarabunPSK" pitchFamily="34" charset="-34"/>
                <a:cs typeface="TH SarabunPSK" pitchFamily="34" charset="-34"/>
              </a:rPr>
              <a:t>O            H</a:t>
            </a:r>
            <a:r>
              <a:rPr lang="en-US" sz="3600" b="1" baseline="-25000" dirty="0" smtClean="0">
                <a:latin typeface="TH SarabunPSK" pitchFamily="34" charset="-34"/>
                <a:cs typeface="TH SarabunPSK" pitchFamily="34" charset="-34"/>
              </a:rPr>
              <a:t>3</a:t>
            </a:r>
            <a:r>
              <a:rPr lang="en-US" sz="3600" b="1" dirty="0" smtClean="0">
                <a:latin typeface="TH SarabunPSK" pitchFamily="34" charset="-34"/>
                <a:cs typeface="TH SarabunPSK" pitchFamily="34" charset="-34"/>
              </a:rPr>
              <a:t>O</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A</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15"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62" y="2258338"/>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1565186" y="2773647"/>
            <a:ext cx="6555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CH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3</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COOH + 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2</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O            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3</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O</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    </a:t>
            </a:r>
            <a:r>
              <a:rPr lang="th-TH" sz="3600" b="1" dirty="0" smtClean="0">
                <a:latin typeface="TH SarabunPSK" pitchFamily="34" charset="-34"/>
                <a:cs typeface="TH SarabunPSK" pitchFamily="34" charset="-34"/>
              </a:rPr>
              <a:t>+  CH</a:t>
            </a:r>
            <a:r>
              <a:rPr lang="th-TH" sz="3600" b="1" baseline="-30000" dirty="0" smtClean="0">
                <a:latin typeface="TH SarabunPSK" pitchFamily="34" charset="-34"/>
                <a:cs typeface="TH SarabunPSK" pitchFamily="34" charset="-34"/>
              </a:rPr>
              <a:t>3</a:t>
            </a:r>
            <a:r>
              <a:rPr lang="th-TH" sz="3600" b="1" dirty="0" smtClean="0">
                <a:latin typeface="TH SarabunPSK" pitchFamily="34" charset="-34"/>
                <a:cs typeface="TH SarabunPSK" pitchFamily="34" charset="-34"/>
              </a:rPr>
              <a:t>COO</a:t>
            </a:r>
            <a:r>
              <a:rPr lang="th-TH" sz="3600" b="1" baseline="30000" dirty="0" smtClean="0">
                <a:latin typeface="TH SarabunPSK" pitchFamily="34" charset="-34"/>
                <a:cs typeface="TH SarabunPSK" pitchFamily="34" charset="-34"/>
              </a:rPr>
              <a:t>−</a:t>
            </a:r>
            <a:endParaRPr kumimoji="0" lang="th-TH" sz="3600" b="1" i="0" u="none" strike="noStrike" cap="none" normalizeH="0" baseline="0" dirty="0" smtClean="0">
              <a:ln>
                <a:noFill/>
              </a:ln>
              <a:solidFill>
                <a:schemeClr val="tx1"/>
              </a:solidFill>
              <a:effectLst/>
              <a:latin typeface="TH SarabunPSK" pitchFamily="34" charset="-34"/>
              <a:cs typeface="TH SarabunPSK" pitchFamily="34" charset="-34"/>
            </a:endParaRPr>
          </a:p>
        </p:txBody>
      </p:sp>
      <p:pic>
        <p:nvPicPr>
          <p:cNvPr id="6146" name="Picture 2" descr="is in equilibrium w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212725"/>
            <a:ext cx="1428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912" y="3004488"/>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27330" y="3645024"/>
            <a:ext cx="8634936" cy="1200329"/>
          </a:xfrm>
          <a:prstGeom prst="rect">
            <a:avLst/>
          </a:prstGeom>
        </p:spPr>
        <p:txBody>
          <a:bodyPr wrap="square">
            <a:spAutoFit/>
          </a:bodyPr>
          <a:lstStyle/>
          <a:p>
            <a:r>
              <a:rPr lang="en-US" sz="2400" dirty="0">
                <a:latin typeface="TH SarabunPSK" pitchFamily="34" charset="-34"/>
                <a:cs typeface="TH SarabunPSK" pitchFamily="34" charset="-34"/>
              </a:rPr>
              <a:t>The acetate ion, </a:t>
            </a:r>
            <a:r>
              <a:rPr lang="en-US" sz="2400" dirty="0" smtClean="0">
                <a:latin typeface="TH SarabunPSK" pitchFamily="34" charset="-34"/>
                <a:cs typeface="TH SarabunPSK" pitchFamily="34" charset="-34"/>
              </a:rPr>
              <a:t>CH</a:t>
            </a:r>
            <a:r>
              <a:rPr lang="en-US" sz="2400" baseline="-25000" dirty="0" smtClean="0">
                <a:latin typeface="TH SarabunPSK" pitchFamily="34" charset="-34"/>
                <a:cs typeface="TH SarabunPSK" pitchFamily="34" charset="-34"/>
              </a:rPr>
              <a:t>3</a:t>
            </a:r>
            <a:r>
              <a:rPr lang="en-US" sz="2400" dirty="0" smtClean="0">
                <a:latin typeface="TH SarabunPSK" pitchFamily="34" charset="-34"/>
                <a:cs typeface="TH SarabunPSK" pitchFamily="34" charset="-34"/>
              </a:rPr>
              <a:t>COO</a:t>
            </a:r>
            <a:r>
              <a:rPr lang="en-US" sz="2400" baseline="30000" dirty="0" smtClean="0">
                <a:latin typeface="TH SarabunPSK" pitchFamily="34" charset="-34"/>
                <a:cs typeface="TH SarabunPSK" pitchFamily="34" charset="-34"/>
              </a:rPr>
              <a:t>-</a:t>
            </a:r>
            <a:r>
              <a:rPr lang="en-US" sz="2400" dirty="0">
                <a:latin typeface="TH SarabunPSK" pitchFamily="34" charset="-34"/>
                <a:cs typeface="TH SarabunPSK" pitchFamily="34" charset="-34"/>
              </a:rPr>
              <a:t>, is the conjugate base of acetic acid and the hydronium ion, H3O</a:t>
            </a:r>
            <a:r>
              <a:rPr lang="en-US" sz="2400" baseline="30000" dirty="0">
                <a:latin typeface="TH SarabunPSK" pitchFamily="34" charset="-34"/>
                <a:cs typeface="TH SarabunPSK" pitchFamily="34" charset="-34"/>
              </a:rPr>
              <a:t>+</a:t>
            </a:r>
            <a:r>
              <a:rPr lang="en-US" sz="2400" dirty="0">
                <a:latin typeface="TH SarabunPSK" pitchFamily="34" charset="-34"/>
                <a:cs typeface="TH SarabunPSK" pitchFamily="34" charset="-34"/>
              </a:rPr>
              <a:t>, is the conjugate acid of the base, water</a:t>
            </a:r>
            <a:r>
              <a:rPr lang="en-US" sz="2400" dirty="0" smtClean="0">
                <a:latin typeface="TH SarabunPSK" pitchFamily="34" charset="-34"/>
                <a:cs typeface="TH SarabunPSK" pitchFamily="34" charset="-34"/>
              </a:rPr>
              <a:t>.</a:t>
            </a:r>
          </a:p>
          <a:p>
            <a:r>
              <a:rPr lang="th-TH" sz="2400" dirty="0" smtClean="0">
                <a:latin typeface="TH SarabunPSK" pitchFamily="34" charset="-34"/>
                <a:cs typeface="TH SarabunPSK" pitchFamily="34" charset="-34"/>
              </a:rPr>
              <a:t>อะซิเตทไออน เป็น คู่เบส ของกรดอะซิติก   และ  ไฮโดรเนียมไออน เป็น คู่กรด ของน้ำ (เบส)</a:t>
            </a:r>
            <a:endParaRPr lang="en-US" sz="2400" dirty="0">
              <a:latin typeface="TH SarabunPSK" pitchFamily="34" charset="-34"/>
              <a:cs typeface="TH SarabunPSK" pitchFamily="34" charset="-34"/>
            </a:endParaRPr>
          </a:p>
        </p:txBody>
      </p:sp>
      <p:sp>
        <p:nvSpPr>
          <p:cNvPr id="17" name="TextBox 16"/>
          <p:cNvSpPr txBox="1"/>
          <p:nvPr/>
        </p:nvSpPr>
        <p:spPr>
          <a:xfrm>
            <a:off x="1636411" y="2597399"/>
            <a:ext cx="5929828" cy="523220"/>
          </a:xfrm>
          <a:prstGeom prst="rect">
            <a:avLst/>
          </a:prstGeom>
          <a:noFill/>
        </p:spPr>
        <p:txBody>
          <a:bodyPr wrap="none" rtlCol="0">
            <a:spAutoFit/>
          </a:bodyPr>
          <a:lstStyle/>
          <a:p>
            <a:r>
              <a:rPr lang="th-TH" dirty="0" smtClean="0">
                <a:latin typeface="TH SarabunPSK" pitchFamily="34" charset="-34"/>
                <a:cs typeface="TH SarabunPSK" pitchFamily="34" charset="-34"/>
              </a:rPr>
              <a:t>       กรด           เบส                    กรด                เบส</a:t>
            </a:r>
            <a:endParaRPr lang="th-TH" dirty="0">
              <a:latin typeface="TH SarabunPSK" pitchFamily="34" charset="-34"/>
              <a:cs typeface="TH SarabunPSK" pitchFamily="34" charset="-34"/>
            </a:endParaRPr>
          </a:p>
        </p:txBody>
      </p:sp>
      <p:sp>
        <p:nvSpPr>
          <p:cNvPr id="24" name="TextBox 23"/>
          <p:cNvSpPr txBox="1"/>
          <p:nvPr/>
        </p:nvSpPr>
        <p:spPr>
          <a:xfrm>
            <a:off x="2031760" y="1777371"/>
            <a:ext cx="5237331" cy="523220"/>
          </a:xfrm>
          <a:prstGeom prst="rect">
            <a:avLst/>
          </a:prstGeom>
          <a:noFill/>
        </p:spPr>
        <p:txBody>
          <a:bodyPr wrap="none" rtlCol="0">
            <a:spAutoFit/>
          </a:bodyPr>
          <a:lstStyle/>
          <a:p>
            <a:r>
              <a:rPr lang="th-TH" dirty="0" smtClean="0">
                <a:latin typeface="TH SarabunPSK" pitchFamily="34" charset="-34"/>
                <a:cs typeface="TH SarabunPSK" pitchFamily="34" charset="-34"/>
              </a:rPr>
              <a:t>       กรด       เบส                 กรด             เบส</a:t>
            </a:r>
            <a:endParaRPr lang="th-TH" dirty="0">
              <a:latin typeface="TH SarabunPSK" pitchFamily="34" charset="-34"/>
              <a:cs typeface="TH SarabunPSK" pitchFamily="34" charset="-34"/>
            </a:endParaRPr>
          </a:p>
        </p:txBody>
      </p:sp>
      <p:sp>
        <p:nvSpPr>
          <p:cNvPr id="19" name="TextBox 18"/>
          <p:cNvSpPr txBox="1"/>
          <p:nvPr/>
        </p:nvSpPr>
        <p:spPr>
          <a:xfrm>
            <a:off x="1400769" y="5229200"/>
            <a:ext cx="6409127" cy="523220"/>
          </a:xfrm>
          <a:prstGeom prst="rect">
            <a:avLst/>
          </a:prstGeom>
          <a:noFill/>
        </p:spPr>
        <p:txBody>
          <a:bodyPr wrap="none" rtlCol="0">
            <a:spAutoFit/>
          </a:bodyPr>
          <a:lstStyle/>
          <a:p>
            <a:r>
              <a:rPr lang="th-TH" b="1" dirty="0" smtClean="0">
                <a:latin typeface="TH SarabunPSK" pitchFamily="34" charset="-34"/>
                <a:cs typeface="TH SarabunPSK" pitchFamily="34" charset="-34"/>
              </a:rPr>
              <a:t>กรณีนี้ น้ำเป็นตัวรับโปรตอน น้ำจึงทำหน้าที่เป็นเบสของปฏิกิริยา</a:t>
            </a:r>
          </a:p>
        </p:txBody>
      </p:sp>
      <p:sp>
        <p:nvSpPr>
          <p:cNvPr id="26"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20" name="Picture 2" descr="http://t1.gstatic.com/images?q=tbn:ANd9GcRGDQiMqFbLL3ry9pLHOVfVFWstTEGBXtE58q42J-bsCB7sLqrdz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21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88</a:t>
            </a:fld>
            <a:endParaRPr lang="th-TH"/>
          </a:p>
        </p:txBody>
      </p:sp>
      <p:sp>
        <p:nvSpPr>
          <p:cNvPr id="5" name="Rectangle 4"/>
          <p:cNvSpPr/>
          <p:nvPr/>
        </p:nvSpPr>
        <p:spPr>
          <a:xfrm>
            <a:off x="251520" y="1484784"/>
            <a:ext cx="4572000" cy="523220"/>
          </a:xfrm>
          <a:prstGeom prst="rect">
            <a:avLst/>
          </a:prstGeom>
        </p:spPr>
        <p:txBody>
          <a:bodyPr>
            <a:spAutoFit/>
          </a:bodyPr>
          <a:lstStyle/>
          <a:p>
            <a:r>
              <a:rPr lang="en-US" b="1" dirty="0" err="1" smtClean="0">
                <a:latin typeface="TH SarabunPSK" pitchFamily="34" charset="-34"/>
                <a:cs typeface="TH SarabunPSK" pitchFamily="34" charset="-34"/>
              </a:rPr>
              <a:t>Brønsted</a:t>
            </a:r>
            <a:r>
              <a:rPr lang="en-US" b="1" dirty="0" smtClean="0">
                <a:latin typeface="TH SarabunPSK" pitchFamily="34" charset="-34"/>
                <a:cs typeface="TH SarabunPSK" pitchFamily="34" charset="-34"/>
              </a:rPr>
              <a:t>–Lowry </a:t>
            </a:r>
            <a:r>
              <a:rPr lang="en-US" b="1" dirty="0">
                <a:latin typeface="TH SarabunPSK" pitchFamily="34" charset="-34"/>
                <a:cs typeface="TH SarabunPSK" pitchFamily="34" charset="-34"/>
              </a:rPr>
              <a:t>acid–base </a:t>
            </a:r>
            <a:r>
              <a:rPr lang="en-US" b="1" dirty="0" smtClean="0">
                <a:latin typeface="TH SarabunPSK" pitchFamily="34" charset="-34"/>
                <a:cs typeface="TH SarabunPSK" pitchFamily="34" charset="-34"/>
              </a:rPr>
              <a:t>theory</a:t>
            </a:r>
            <a:endParaRPr lang="en-US" b="1" dirty="0">
              <a:latin typeface="TH SarabunPSK" pitchFamily="34" charset="-34"/>
              <a:cs typeface="TH SarabunPSK" pitchFamily="34" charset="-34"/>
            </a:endParaRPr>
          </a:p>
        </p:txBody>
      </p:sp>
      <p:pic>
        <p:nvPicPr>
          <p:cNvPr id="15"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62" y="2258338"/>
            <a:ext cx="725334" cy="37986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s in equilibrium w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212725"/>
            <a:ext cx="142875" cy="1238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2184572" y="2044704"/>
            <a:ext cx="50465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2</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O + NH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3</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              OH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 + NH</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4</a:t>
            </a:r>
            <a:r>
              <a:rPr kumimoji="0" lang="th-TH" sz="3600" b="1" i="0" u="none" strike="noStrike" cap="none" normalizeH="0" baseline="30000" dirty="0" smtClean="0">
                <a:ln>
                  <a:noFill/>
                </a:ln>
                <a:solidFill>
                  <a:schemeClr val="tx1"/>
                </a:solidFill>
                <a:effectLst/>
                <a:latin typeface="TH SarabunPSK" pitchFamily="34" charset="-34"/>
                <a:cs typeface="TH SarabunPSK" pitchFamily="34" charset="-34"/>
              </a:rPr>
              <a:t>+</a:t>
            </a:r>
            <a:r>
              <a:rPr kumimoji="0" lang="th-TH" sz="3600" b="1" i="0" u="none" strike="noStrike" cap="none" normalizeH="0" baseline="0" dirty="0" smtClean="0">
                <a:ln>
                  <a:noFill/>
                </a:ln>
                <a:solidFill>
                  <a:schemeClr val="tx1"/>
                </a:solidFill>
                <a:effectLst/>
                <a:latin typeface="TH SarabunPSK" pitchFamily="34" charset="-34"/>
                <a:cs typeface="TH SarabunPSK" pitchFamily="34" charset="-34"/>
              </a:rPr>
              <a:t> </a:t>
            </a:r>
          </a:p>
        </p:txBody>
      </p:sp>
      <p:pic>
        <p:nvPicPr>
          <p:cNvPr id="7170" name="Picture 2" descr="is in equilibrium wi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363" y="-212725"/>
            <a:ext cx="142875" cy="123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99044" y="2896763"/>
            <a:ext cx="8421428" cy="523220"/>
          </a:xfrm>
          <a:prstGeom prst="rect">
            <a:avLst/>
          </a:prstGeom>
        </p:spPr>
        <p:txBody>
          <a:bodyPr wrap="square">
            <a:spAutoFit/>
          </a:bodyPr>
          <a:lstStyle/>
          <a:p>
            <a:r>
              <a:rPr lang="th-TH" dirty="0" smtClean="0">
                <a:latin typeface="TH SarabunPSK" pitchFamily="34" charset="-34"/>
                <a:cs typeface="TH SarabunPSK" pitchFamily="34" charset="-34"/>
              </a:rPr>
              <a:t>ไฮดรอกไซด์ไอออนเป็นคู่เบสของน้ำ (กรด)    แอมโมเนียมไออนเป็นคู่กรดของแอมโมเนีย</a:t>
            </a:r>
            <a:endParaRPr lang="en-US" dirty="0">
              <a:latin typeface="TH SarabunPSK" pitchFamily="34" charset="-34"/>
              <a:cs typeface="TH SarabunPSK" pitchFamily="34" charset="-34"/>
            </a:endParaRPr>
          </a:p>
        </p:txBody>
      </p:sp>
      <p:sp>
        <p:nvSpPr>
          <p:cNvPr id="17" name="TextBox 16"/>
          <p:cNvSpPr txBox="1"/>
          <p:nvPr/>
        </p:nvSpPr>
        <p:spPr>
          <a:xfrm>
            <a:off x="1750063" y="1846797"/>
            <a:ext cx="5083443" cy="523220"/>
          </a:xfrm>
          <a:prstGeom prst="rect">
            <a:avLst/>
          </a:prstGeom>
          <a:noFill/>
        </p:spPr>
        <p:txBody>
          <a:bodyPr wrap="none" rtlCol="0">
            <a:spAutoFit/>
          </a:bodyPr>
          <a:lstStyle/>
          <a:p>
            <a:r>
              <a:rPr lang="th-TH" dirty="0" smtClean="0">
                <a:latin typeface="TH SarabunPSK" pitchFamily="34" charset="-34"/>
                <a:cs typeface="TH SarabunPSK" pitchFamily="34" charset="-34"/>
              </a:rPr>
              <a:t>       กรด      เบส                       เบส        กรด</a:t>
            </a:r>
            <a:endParaRPr lang="th-TH" dirty="0">
              <a:latin typeface="TH SarabunPSK" pitchFamily="34" charset="-34"/>
              <a:cs typeface="TH SarabunPSK" pitchFamily="34" charset="-34"/>
            </a:endParaRPr>
          </a:p>
        </p:txBody>
      </p:sp>
      <p:sp>
        <p:nvSpPr>
          <p:cNvPr id="19" name="TextBox 18"/>
          <p:cNvSpPr txBox="1"/>
          <p:nvPr/>
        </p:nvSpPr>
        <p:spPr>
          <a:xfrm>
            <a:off x="1367436" y="3421182"/>
            <a:ext cx="6410729" cy="954107"/>
          </a:xfrm>
          <a:prstGeom prst="rect">
            <a:avLst/>
          </a:prstGeom>
          <a:noFill/>
        </p:spPr>
        <p:txBody>
          <a:bodyPr wrap="none" rtlCol="0">
            <a:spAutoFit/>
          </a:bodyPr>
          <a:lstStyle/>
          <a:p>
            <a:pPr algn="ctr"/>
            <a:r>
              <a:rPr lang="th-TH" b="1" dirty="0" smtClean="0">
                <a:latin typeface="TH SarabunPSK" pitchFamily="34" charset="-34"/>
                <a:cs typeface="TH SarabunPSK" pitchFamily="34" charset="-34"/>
              </a:rPr>
              <a:t>กรณีนี้ น้ำเป็นตัวให้โปรตอน น้ำจึงทำหน้าที่เป็นกรดของปฏิกิริยา</a:t>
            </a:r>
          </a:p>
          <a:p>
            <a:pPr algn="ctr"/>
            <a:r>
              <a:rPr lang="th-TH" b="1" dirty="0" smtClean="0">
                <a:latin typeface="TH SarabunPSK" pitchFamily="34" charset="-34"/>
                <a:cs typeface="TH SarabunPSK" pitchFamily="34" charset="-34"/>
              </a:rPr>
              <a:t>(สามารถเสริมข้อจำกัดของ </a:t>
            </a:r>
            <a:r>
              <a:rPr lang="en-US" b="1" dirty="0">
                <a:latin typeface="TH SarabunPSK" pitchFamily="34" charset="-34"/>
                <a:cs typeface="TH SarabunPSK" pitchFamily="34" charset="-34"/>
              </a:rPr>
              <a:t>Arrhenius </a:t>
            </a:r>
            <a:r>
              <a:rPr lang="en-US" b="1" dirty="0" smtClean="0">
                <a:latin typeface="TH SarabunPSK" pitchFamily="34" charset="-34"/>
                <a:cs typeface="TH SarabunPSK" pitchFamily="34" charset="-34"/>
              </a:rPr>
              <a:t>theory</a:t>
            </a:r>
            <a:r>
              <a:rPr lang="th-TH" b="1" dirty="0" smtClean="0">
                <a:latin typeface="TH SarabunPSK" pitchFamily="34" charset="-34"/>
                <a:cs typeface="TH SarabunPSK" pitchFamily="34" charset="-34"/>
              </a:rPr>
              <a:t> </a:t>
            </a:r>
            <a:r>
              <a:rPr lang="en-US" b="1" dirty="0" err="1" smtClean="0">
                <a:latin typeface="TH SarabunPSK" pitchFamily="34" charset="-34"/>
                <a:cs typeface="TH SarabunPSK" pitchFamily="34" charset="-34"/>
              </a:rPr>
              <a:t>wfh</a:t>
            </a:r>
            <a:r>
              <a:rPr lang="th-TH" b="1" dirty="0" smtClean="0">
                <a:latin typeface="TH SarabunPSK" pitchFamily="34" charset="-34"/>
                <a:cs typeface="TH SarabunPSK" pitchFamily="34" charset="-34"/>
              </a:rPr>
              <a:t>)</a:t>
            </a:r>
          </a:p>
        </p:txBody>
      </p:sp>
      <p:sp>
        <p:nvSpPr>
          <p:cNvPr id="9" name="Rectangle 8"/>
          <p:cNvSpPr/>
          <p:nvPr/>
        </p:nvSpPr>
        <p:spPr>
          <a:xfrm>
            <a:off x="399044" y="4365104"/>
            <a:ext cx="8563222" cy="646331"/>
          </a:xfrm>
          <a:prstGeom prst="rect">
            <a:avLst/>
          </a:prstGeom>
        </p:spPr>
        <p:txBody>
          <a:bodyPr wrap="square">
            <a:spAutoFit/>
          </a:bodyPr>
          <a:lstStyle/>
          <a:p>
            <a:r>
              <a:rPr lang="en-US" sz="3600" b="1" dirty="0">
                <a:latin typeface="TH SarabunPSK" pitchFamily="34" charset="-34"/>
                <a:cs typeface="TH SarabunPSK" pitchFamily="34" charset="-34"/>
              </a:rPr>
              <a:t>Water is </a:t>
            </a:r>
            <a:r>
              <a:rPr lang="en-US" sz="3600" b="1" dirty="0">
                <a:solidFill>
                  <a:srgbClr val="FF0000"/>
                </a:solidFill>
                <a:latin typeface="TH SarabunPSK" pitchFamily="34" charset="-34"/>
                <a:cs typeface="TH SarabunPSK" pitchFamily="34" charset="-34"/>
              </a:rPr>
              <a:t>amphoteric </a:t>
            </a:r>
            <a:r>
              <a:rPr lang="en-US" sz="3600" b="1" dirty="0">
                <a:latin typeface="TH SarabunPSK" pitchFamily="34" charset="-34"/>
                <a:cs typeface="TH SarabunPSK" pitchFamily="34" charset="-34"/>
              </a:rPr>
              <a:t>and can act as an acid or as a base</a:t>
            </a:r>
            <a:endParaRPr lang="th-TH" sz="3600" b="1" dirty="0">
              <a:latin typeface="TH SarabunPSK" pitchFamily="34" charset="-34"/>
              <a:cs typeface="TH SarabunPSK" pitchFamily="34" charset="-34"/>
            </a:endParaRPr>
          </a:p>
        </p:txBody>
      </p:sp>
      <p:pic>
        <p:nvPicPr>
          <p:cNvPr id="7173" name="Picture 5" descr="http://upload.wikimedia.org/wikipedia/commons/thumb/6/6a/Autoprotolyse_eau.svg/330px-Autoprotolyse_eau.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3926" y="5085184"/>
            <a:ext cx="4909580" cy="1234836"/>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Rectangle 22"/>
          <p:cNvSpPr/>
          <p:nvPr/>
        </p:nvSpPr>
        <p:spPr>
          <a:xfrm>
            <a:off x="179512" y="6309320"/>
            <a:ext cx="2943434" cy="400110"/>
          </a:xfrm>
          <a:prstGeom prst="rect">
            <a:avLst/>
          </a:prstGeom>
        </p:spPr>
        <p:txBody>
          <a:bodyPr wrap="none">
            <a:spAutoFit/>
          </a:bodyPr>
          <a:lstStyle/>
          <a:p>
            <a:r>
              <a:rPr lang="th-TH" sz="2000" dirty="0" smtClean="0">
                <a:latin typeface="TH SarabunPSK" pitchFamily="34" charset="-34"/>
                <a:cs typeface="TH SarabunPSK" pitchFamily="34" charset="-34"/>
              </a:rPr>
              <a:t>ที่มาของภาพ </a:t>
            </a:r>
            <a:r>
              <a:rPr lang="en-US" sz="2000" dirty="0" smtClean="0">
                <a:latin typeface="TH SarabunPSK" pitchFamily="34" charset="-34"/>
                <a:cs typeface="TH SarabunPSK" pitchFamily="34" charset="-34"/>
              </a:rPr>
              <a:t>: http://en.wikipedia.org</a:t>
            </a:r>
            <a:endParaRPr lang="th-TH" sz="2000" dirty="0">
              <a:latin typeface="TH SarabunPSK" pitchFamily="34" charset="-34"/>
              <a:cs typeface="TH SarabunPSK" pitchFamily="34" charset="-34"/>
            </a:endParaRPr>
          </a:p>
        </p:txBody>
      </p:sp>
      <p:pic>
        <p:nvPicPr>
          <p:cNvPr id="18" name="Picture 2" descr="http://t1.gstatic.com/images?q=tbn:ANd9GcRGDQiMqFbLL3ry9pLHOVfVFWstTEGBXtE58q42J-bsCB7sLqrdz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333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89</a:t>
            </a:fld>
            <a:endParaRPr lang="th-TH"/>
          </a:p>
        </p:txBody>
      </p:sp>
      <p:sp>
        <p:nvSpPr>
          <p:cNvPr id="5" name="Rectangle 4"/>
          <p:cNvSpPr/>
          <p:nvPr/>
        </p:nvSpPr>
        <p:spPr>
          <a:xfrm>
            <a:off x="251520" y="1484784"/>
            <a:ext cx="8280920" cy="523220"/>
          </a:xfrm>
          <a:prstGeom prst="rect">
            <a:avLst/>
          </a:prstGeom>
        </p:spPr>
        <p:txBody>
          <a:bodyPr wrap="square">
            <a:spAutoFit/>
          </a:bodyPr>
          <a:lstStyle/>
          <a:p>
            <a:r>
              <a:rPr lang="en-US" b="1" dirty="0">
                <a:latin typeface="TH SarabunPSK" pitchFamily="34" charset="-34"/>
                <a:cs typeface="TH SarabunPSK" pitchFamily="34" charset="-34"/>
              </a:rPr>
              <a:t>LIMITATIONS:  </a:t>
            </a:r>
            <a:r>
              <a:rPr lang="en-US" b="1" dirty="0" err="1" smtClean="0">
                <a:latin typeface="TH SarabunPSK" pitchFamily="34" charset="-34"/>
                <a:cs typeface="TH SarabunPSK" pitchFamily="34" charset="-34"/>
              </a:rPr>
              <a:t>Brønsted</a:t>
            </a:r>
            <a:r>
              <a:rPr lang="en-US" b="1" dirty="0" smtClean="0">
                <a:latin typeface="TH SarabunPSK" pitchFamily="34" charset="-34"/>
                <a:cs typeface="TH SarabunPSK" pitchFamily="34" charset="-34"/>
              </a:rPr>
              <a:t>–Lowry </a:t>
            </a:r>
            <a:r>
              <a:rPr lang="en-US" b="1" dirty="0">
                <a:latin typeface="TH SarabunPSK" pitchFamily="34" charset="-34"/>
                <a:cs typeface="TH SarabunPSK" pitchFamily="34" charset="-34"/>
              </a:rPr>
              <a:t>acid–base </a:t>
            </a:r>
            <a:r>
              <a:rPr lang="en-US" b="1" dirty="0" smtClean="0">
                <a:latin typeface="TH SarabunPSK" pitchFamily="34" charset="-34"/>
                <a:cs typeface="TH SarabunPSK" pitchFamily="34" charset="-34"/>
              </a:rPr>
              <a:t>theory</a:t>
            </a:r>
            <a:endParaRPr lang="en-US" b="1" dirty="0">
              <a:latin typeface="TH SarabunPSK" pitchFamily="34" charset="-34"/>
              <a:cs typeface="TH SarabunPSK" pitchFamily="34" charset="-34"/>
            </a:endParaRPr>
          </a:p>
        </p:txBody>
      </p:sp>
      <p:pic>
        <p:nvPicPr>
          <p:cNvPr id="6146" name="Picture 2" descr="is in equilibrium w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163" y="-212725"/>
            <a:ext cx="1428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s in equilibrium w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212725"/>
            <a:ext cx="142875" cy="123825"/>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Rectangle 22"/>
          <p:cNvSpPr/>
          <p:nvPr/>
        </p:nvSpPr>
        <p:spPr>
          <a:xfrm>
            <a:off x="179512" y="6309320"/>
            <a:ext cx="2943434" cy="400110"/>
          </a:xfrm>
          <a:prstGeom prst="rect">
            <a:avLst/>
          </a:prstGeom>
        </p:spPr>
        <p:txBody>
          <a:bodyPr wrap="none">
            <a:spAutoFit/>
          </a:bodyPr>
          <a:lstStyle/>
          <a:p>
            <a:r>
              <a:rPr lang="th-TH" sz="2000" dirty="0" smtClean="0">
                <a:latin typeface="TH SarabunPSK" pitchFamily="34" charset="-34"/>
                <a:cs typeface="TH SarabunPSK" pitchFamily="34" charset="-34"/>
              </a:rPr>
              <a:t>ที่มาของภาพ </a:t>
            </a:r>
            <a:r>
              <a:rPr lang="en-US" sz="2000" dirty="0" smtClean="0">
                <a:latin typeface="TH SarabunPSK" pitchFamily="34" charset="-34"/>
                <a:cs typeface="TH SarabunPSK" pitchFamily="34" charset="-34"/>
              </a:rPr>
              <a:t>: http://en.wikipedia.org</a:t>
            </a:r>
            <a:endParaRPr lang="th-TH" sz="2000" dirty="0">
              <a:latin typeface="TH SarabunPSK" pitchFamily="34" charset="-34"/>
              <a:cs typeface="TH SarabunPSK" pitchFamily="34" charset="-34"/>
            </a:endParaRPr>
          </a:p>
        </p:txBody>
      </p:sp>
      <p:sp>
        <p:nvSpPr>
          <p:cNvPr id="4" name="Rectangle 3"/>
          <p:cNvSpPr/>
          <p:nvPr/>
        </p:nvSpPr>
        <p:spPr>
          <a:xfrm>
            <a:off x="263131" y="2132856"/>
            <a:ext cx="8699135" cy="3785652"/>
          </a:xfrm>
          <a:prstGeom prst="rect">
            <a:avLst/>
          </a:prstGeom>
        </p:spPr>
        <p:txBody>
          <a:bodyPr wrap="square">
            <a:spAutoFit/>
          </a:bodyPr>
          <a:lstStyle/>
          <a:p>
            <a:r>
              <a:rPr lang="th-TH" sz="2400" dirty="0">
                <a:latin typeface="TH SarabunPSK" pitchFamily="34" charset="-34"/>
                <a:cs typeface="TH SarabunPSK" pitchFamily="34" charset="-34"/>
              </a:rPr>
              <a:t>ข้อจำกัดของคำ</a:t>
            </a:r>
            <a:r>
              <a:rPr lang="th-TH" sz="2400" dirty="0" smtClean="0">
                <a:latin typeface="TH SarabunPSK" pitchFamily="34" charset="-34"/>
                <a:cs typeface="TH SarabunPSK" pitchFamily="34" charset="-34"/>
              </a:rPr>
              <a:t>นิยามกรดเบสของ </a:t>
            </a:r>
            <a:r>
              <a:rPr lang="en-US" sz="2400" dirty="0" err="1">
                <a:latin typeface="TH SarabunPSK" pitchFamily="34" charset="-34"/>
                <a:cs typeface="TH SarabunPSK" pitchFamily="34" charset="-34"/>
              </a:rPr>
              <a:t>Brønsted</a:t>
            </a:r>
            <a:r>
              <a:rPr lang="en-US" sz="2400" dirty="0">
                <a:latin typeface="TH SarabunPSK" pitchFamily="34" charset="-34"/>
                <a:cs typeface="TH SarabunPSK" pitchFamily="34" charset="-34"/>
              </a:rPr>
              <a:t>–Lowry</a:t>
            </a:r>
            <a:r>
              <a:rPr lang="th-TH" sz="2400" dirty="0" smtClean="0">
                <a:latin typeface="TH SarabunPSK" pitchFamily="34" charset="-34"/>
                <a:cs typeface="TH SarabunPSK" pitchFamily="34" charset="-34"/>
              </a:rPr>
              <a:t> </a:t>
            </a:r>
            <a:r>
              <a:rPr lang="th-TH" sz="2400" dirty="0">
                <a:latin typeface="TH SarabunPSK" pitchFamily="34" charset="-34"/>
                <a:cs typeface="TH SarabunPSK" pitchFamily="34" charset="-34"/>
              </a:rPr>
              <a:t>คือ </a:t>
            </a:r>
            <a:endParaRPr lang="th-TH" sz="2400" dirty="0" smtClean="0">
              <a:latin typeface="TH SarabunPSK" pitchFamily="34" charset="-34"/>
              <a:cs typeface="TH SarabunPSK" pitchFamily="34" charset="-34"/>
            </a:endParaRPr>
          </a:p>
          <a:p>
            <a:pPr marL="342900" indent="-342900">
              <a:buFont typeface="Wingdings" pitchFamily="2" charset="2"/>
              <a:buChar char="Ø"/>
            </a:pPr>
            <a:r>
              <a:rPr lang="th-TH" sz="2400" dirty="0" smtClean="0">
                <a:latin typeface="TH SarabunPSK" pitchFamily="34" charset="-34"/>
                <a:cs typeface="TH SarabunPSK" pitchFamily="34" charset="-34"/>
              </a:rPr>
              <a:t>สำหรับ</a:t>
            </a:r>
            <a:r>
              <a:rPr lang="th-TH" sz="2400" dirty="0">
                <a:latin typeface="TH SarabunPSK" pitchFamily="34" charset="-34"/>
                <a:cs typeface="TH SarabunPSK" pitchFamily="34" charset="-34"/>
              </a:rPr>
              <a:t>ตัวทำละลายที่ไม่สามารถแตกตัวได้ </a:t>
            </a:r>
            <a:r>
              <a:rPr lang="th-TH" sz="2400" dirty="0" smtClean="0">
                <a:latin typeface="TH SarabunPSK" pitchFamily="34" charset="-34"/>
                <a:cs typeface="TH SarabunPSK" pitchFamily="34" charset="-34"/>
              </a:rPr>
              <a:t>(</a:t>
            </a:r>
            <a:r>
              <a:rPr lang="en-US" sz="2400" dirty="0" smtClean="0">
                <a:latin typeface="TH SarabunPSK" pitchFamily="34" charset="-34"/>
                <a:cs typeface="TH SarabunPSK" pitchFamily="34" charset="-34"/>
              </a:rPr>
              <a:t>aprotic solvent, </a:t>
            </a:r>
            <a:r>
              <a:rPr lang="en-US" sz="2400" dirty="0" err="1" smtClean="0">
                <a:latin typeface="TH SarabunPSK" pitchFamily="34" charset="-34"/>
                <a:cs typeface="TH SarabunPSK" pitchFamily="34" charset="-34"/>
              </a:rPr>
              <a:t>nonionizable</a:t>
            </a:r>
            <a:r>
              <a:rPr lang="en-US" sz="2400" dirty="0" smtClean="0">
                <a:latin typeface="TH SarabunPSK" pitchFamily="34" charset="-34"/>
                <a:cs typeface="TH SarabunPSK" pitchFamily="34" charset="-34"/>
              </a:rPr>
              <a:t> solvent) </a:t>
            </a:r>
            <a:r>
              <a:rPr lang="th-TH" sz="2400" dirty="0">
                <a:latin typeface="TH SarabunPSK" pitchFamily="34" charset="-34"/>
                <a:cs typeface="TH SarabunPSK" pitchFamily="34" charset="-34"/>
              </a:rPr>
              <a:t>เช่น เบนซีน และ ไดออกเซน จะไม่สามารถใช้คำนิยามนี้ในการอธิบายกรด-เบส</a:t>
            </a:r>
            <a:r>
              <a:rPr lang="th-TH" sz="2400" dirty="0" smtClean="0">
                <a:latin typeface="TH SarabunPSK" pitchFamily="34" charset="-34"/>
                <a:cs typeface="TH SarabunPSK" pitchFamily="34" charset="-34"/>
              </a:rPr>
              <a:t>ได้</a:t>
            </a:r>
          </a:p>
          <a:p>
            <a:pPr marL="342900" indent="-342900">
              <a:buFont typeface="Wingdings" pitchFamily="2" charset="2"/>
              <a:buChar char="Ø"/>
            </a:pPr>
            <a:r>
              <a:rPr lang="th-TH" sz="2400" dirty="0">
                <a:latin typeface="TH SarabunPSK" pitchFamily="34" charset="-34"/>
                <a:cs typeface="TH SarabunPSK" pitchFamily="34" charset="-34"/>
              </a:rPr>
              <a:t>ไม่สามารถอธิบายปฏิกิริยาระหว่าง </a:t>
            </a:r>
            <a:r>
              <a:rPr lang="en-US" sz="2400" dirty="0">
                <a:latin typeface="TH SarabunPSK" pitchFamily="34" charset="-34"/>
                <a:cs typeface="TH SarabunPSK" pitchFamily="34" charset="-34"/>
              </a:rPr>
              <a:t>acidic oxide </a:t>
            </a:r>
            <a:r>
              <a:rPr lang="th-TH" sz="2400" dirty="0">
                <a:latin typeface="TH SarabunPSK" pitchFamily="34" charset="-34"/>
                <a:cs typeface="TH SarabunPSK" pitchFamily="34" charset="-34"/>
              </a:rPr>
              <a:t>และ </a:t>
            </a:r>
            <a:r>
              <a:rPr lang="en-US" sz="2400" dirty="0">
                <a:latin typeface="TH SarabunPSK" pitchFamily="34" charset="-34"/>
                <a:cs typeface="TH SarabunPSK" pitchFamily="34" charset="-34"/>
              </a:rPr>
              <a:t>basic oxide </a:t>
            </a:r>
            <a:r>
              <a:rPr lang="th-TH" sz="2400" dirty="0">
                <a:latin typeface="TH SarabunPSK" pitchFamily="34" charset="-34"/>
                <a:cs typeface="TH SarabunPSK" pitchFamily="34" charset="-34"/>
              </a:rPr>
              <a:t>ในสภาวะปราศจากตัวทำละลาย</a:t>
            </a:r>
            <a:r>
              <a:rPr lang="th-TH" sz="2400" dirty="0" smtClean="0">
                <a:latin typeface="TH SarabunPSK" pitchFamily="34" charset="-34"/>
                <a:cs typeface="TH SarabunPSK" pitchFamily="34" charset="-34"/>
              </a:rPr>
              <a:t>ได้</a:t>
            </a:r>
          </a:p>
          <a:p>
            <a:pPr marL="342900" indent="-342900">
              <a:buFont typeface="Wingdings" pitchFamily="2" charset="2"/>
              <a:buChar char="Ø"/>
            </a:pPr>
            <a:endParaRPr lang="th-TH" sz="2400" dirty="0">
              <a:latin typeface="TH SarabunPSK" pitchFamily="34" charset="-34"/>
              <a:cs typeface="TH SarabunPSK" pitchFamily="34" charset="-34"/>
            </a:endParaRPr>
          </a:p>
          <a:p>
            <a:pPr marL="342900" indent="-342900">
              <a:buFont typeface="Wingdings" pitchFamily="2" charset="2"/>
              <a:buChar char="Ø"/>
            </a:pPr>
            <a:endParaRPr lang="th-TH" sz="2400" dirty="0" smtClean="0">
              <a:latin typeface="TH SarabunPSK" pitchFamily="34" charset="-34"/>
              <a:cs typeface="TH SarabunPSK" pitchFamily="34" charset="-34"/>
            </a:endParaRPr>
          </a:p>
          <a:p>
            <a:pPr marL="342900" indent="-342900">
              <a:buFont typeface="Wingdings" pitchFamily="2" charset="2"/>
              <a:buChar char="Ø"/>
            </a:pPr>
            <a:endParaRPr lang="th-TH" sz="2400" dirty="0">
              <a:latin typeface="TH SarabunPSK" pitchFamily="34" charset="-34"/>
              <a:cs typeface="TH SarabunPSK" pitchFamily="34" charset="-34"/>
            </a:endParaRPr>
          </a:p>
          <a:p>
            <a:pPr marL="342900" indent="-342900">
              <a:buFont typeface="Wingdings" pitchFamily="2" charset="2"/>
              <a:buChar char="Ø"/>
            </a:pPr>
            <a:r>
              <a:rPr lang="th-TH" sz="2400" dirty="0" smtClean="0">
                <a:latin typeface="TH SarabunPSK" pitchFamily="34" charset="-34"/>
                <a:cs typeface="TH SarabunPSK" pitchFamily="34" charset="-34"/>
              </a:rPr>
              <a:t>ตัวอย่างสารที่ทราบชัดเจนว่าเป็นกรด ได้แก่  </a:t>
            </a:r>
            <a:r>
              <a:rPr lang="en-US" sz="2400" dirty="0" smtClean="0">
                <a:latin typeface="TH SarabunPSK" pitchFamily="34" charset="-34"/>
                <a:cs typeface="TH SarabunPSK" pitchFamily="34" charset="-34"/>
              </a:rPr>
              <a:t>BF</a:t>
            </a:r>
            <a:r>
              <a:rPr lang="en-US" sz="2400" baseline="-25000" dirty="0" smtClean="0">
                <a:latin typeface="TH SarabunPSK" pitchFamily="34" charset="-34"/>
                <a:cs typeface="TH SarabunPSK" pitchFamily="34" charset="-34"/>
              </a:rPr>
              <a:t>3</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และ </a:t>
            </a:r>
            <a:r>
              <a:rPr lang="en-US" sz="2400" dirty="0" smtClean="0">
                <a:latin typeface="TH SarabunPSK" pitchFamily="34" charset="-34"/>
                <a:cs typeface="TH SarabunPSK" pitchFamily="34" charset="-34"/>
              </a:rPr>
              <a:t>AlCl</a:t>
            </a:r>
            <a:r>
              <a:rPr lang="en-US" sz="2400" baseline="-25000" dirty="0" smtClean="0">
                <a:latin typeface="TH SarabunPSK" pitchFamily="34" charset="-34"/>
                <a:cs typeface="TH SarabunPSK" pitchFamily="34" charset="-34"/>
              </a:rPr>
              <a:t>3</a:t>
            </a:r>
            <a:r>
              <a:rPr lang="en-US" sz="2400" dirty="0" smtClean="0">
                <a:latin typeface="TH SarabunPSK" pitchFamily="34" charset="-34"/>
                <a:cs typeface="TH SarabunPSK" pitchFamily="34" charset="-34"/>
              </a:rPr>
              <a:t>  </a:t>
            </a:r>
            <a:r>
              <a:rPr lang="th-TH" sz="2400" dirty="0" smtClean="0">
                <a:latin typeface="TH SarabunPSK" pitchFamily="34" charset="-34"/>
                <a:cs typeface="TH SarabunPSK" pitchFamily="34" charset="-34"/>
              </a:rPr>
              <a:t>แต่ไม่พบว่ามีโปรตอนและไม่สามารถทำหน้าที่เป็นตัวให้โปรตอนในปฏิกิริยาได้</a:t>
            </a:r>
            <a:endParaRPr lang="th-TH" sz="2400" dirty="0">
              <a:latin typeface="TH SarabunPSK" pitchFamily="34" charset="-34"/>
              <a:cs typeface="TH SarabunPSK" pitchFamily="34" charset="-34"/>
            </a:endParaRPr>
          </a:p>
          <a:p>
            <a:endParaRPr lang="th-TH" sz="2400" dirty="0">
              <a:latin typeface="TH SarabunPSK" pitchFamily="34" charset="-34"/>
              <a:cs typeface="TH SarabunPSK" pitchFamily="34" charset="-34"/>
            </a:endParaRPr>
          </a:p>
        </p:txBody>
      </p:sp>
      <p:sp>
        <p:nvSpPr>
          <p:cNvPr id="10" name="Rectangle 9"/>
          <p:cNvSpPr/>
          <p:nvPr/>
        </p:nvSpPr>
        <p:spPr>
          <a:xfrm>
            <a:off x="2627784" y="3798311"/>
            <a:ext cx="2996333" cy="523220"/>
          </a:xfrm>
          <a:prstGeom prst="rect">
            <a:avLst/>
          </a:prstGeom>
        </p:spPr>
        <p:txBody>
          <a:bodyPr wrap="none">
            <a:spAutoFit/>
          </a:bodyPr>
          <a:lstStyle/>
          <a:p>
            <a:r>
              <a:rPr lang="en-US" b="1" dirty="0" err="1">
                <a:latin typeface="TH SarabunPSK" pitchFamily="34" charset="-34"/>
                <a:cs typeface="TH SarabunPSK" pitchFamily="34" charset="-34"/>
              </a:rPr>
              <a:t>CaO</a:t>
            </a:r>
            <a:r>
              <a:rPr lang="en-US" b="1" dirty="0">
                <a:latin typeface="TH SarabunPSK" pitchFamily="34" charset="-34"/>
                <a:cs typeface="TH SarabunPSK" pitchFamily="34" charset="-34"/>
              </a:rPr>
              <a:t> + SO</a:t>
            </a:r>
            <a:r>
              <a:rPr lang="en-US" b="1" baseline="-25000" dirty="0">
                <a:latin typeface="TH SarabunPSK" pitchFamily="34" charset="-34"/>
                <a:cs typeface="TH SarabunPSK" pitchFamily="34" charset="-34"/>
              </a:rPr>
              <a:t>3</a:t>
            </a:r>
            <a:r>
              <a:rPr lang="en-US" b="1" dirty="0">
                <a:latin typeface="TH SarabunPSK" pitchFamily="34" charset="-34"/>
                <a:cs typeface="TH SarabunPSK" pitchFamily="34" charset="-34"/>
              </a:rPr>
              <a:t> </a:t>
            </a:r>
            <a:r>
              <a:rPr lang="en-US" b="1" dirty="0" smtClean="0">
                <a:latin typeface="TH SarabunPSK" pitchFamily="34" charset="-34"/>
                <a:cs typeface="TH SarabunPSK" pitchFamily="34" charset="-34"/>
                <a:sym typeface="Wingdings" pitchFamily="2" charset="2"/>
              </a:rPr>
              <a:t> </a:t>
            </a:r>
            <a:r>
              <a:rPr lang="en-US" b="1" dirty="0" smtClean="0">
                <a:latin typeface="TH SarabunPSK" pitchFamily="34" charset="-34"/>
                <a:cs typeface="TH SarabunPSK" pitchFamily="34" charset="-34"/>
              </a:rPr>
              <a:t>CaSO</a:t>
            </a:r>
            <a:r>
              <a:rPr lang="en-US" b="1" baseline="-25000" dirty="0" smtClean="0">
                <a:latin typeface="TH SarabunPSK" pitchFamily="34" charset="-34"/>
                <a:cs typeface="TH SarabunPSK" pitchFamily="34" charset="-34"/>
              </a:rPr>
              <a:t>4      </a:t>
            </a:r>
            <a:r>
              <a:rPr lang="en-US"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11" name="TextBox 10"/>
          <p:cNvSpPr txBox="1"/>
          <p:nvPr/>
        </p:nvSpPr>
        <p:spPr>
          <a:xfrm>
            <a:off x="5281721" y="3774613"/>
            <a:ext cx="2624436" cy="523220"/>
          </a:xfrm>
          <a:prstGeom prst="rect">
            <a:avLst/>
          </a:prstGeom>
          <a:noFill/>
        </p:spPr>
        <p:txBody>
          <a:bodyPr wrap="none" rtlCol="0">
            <a:spAutoFit/>
          </a:bodyPr>
          <a:lstStyle/>
          <a:p>
            <a:r>
              <a:rPr lang="th-TH" b="1" dirty="0" smtClean="0">
                <a:latin typeface="TH SarabunPSK" pitchFamily="34" charset="-34"/>
                <a:cs typeface="TH SarabunPSK" pitchFamily="34" charset="-34"/>
              </a:rPr>
              <a:t>ไม่พบการรับจ่ายโปรตอน</a:t>
            </a:r>
            <a:endParaRPr lang="th-TH" b="1" dirty="0">
              <a:latin typeface="TH SarabunPSK" pitchFamily="34" charset="-34"/>
              <a:cs typeface="TH SarabunPSK" pitchFamily="34" charset="-34"/>
            </a:endParaRPr>
          </a:p>
        </p:txBody>
      </p:sp>
      <p:pic>
        <p:nvPicPr>
          <p:cNvPr id="13" name="Picture 2" descr="http://t1.gstatic.com/images?q=tbn:ANd9GcRGDQiMqFbLL3ry9pLHOVfVFWstTEGBXtE58q42J-bsCB7sLqrd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52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1.gstatic.com/images?q=tbn:ANd9GcQcOE4GxsslCJ08XeyT1aU9bbHtN-valUXZornF1qnxuCrkPLd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996" y="980728"/>
            <a:ext cx="576064" cy="576064"/>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latin typeface="TH SarabunPSK" pitchFamily="34" charset="-34"/>
                <a:cs typeface="TH SarabunPSK" pitchFamily="34" charset="-34"/>
              </a:rPr>
              <a:t>1.2 </a:t>
            </a:r>
            <a:r>
              <a:rPr lang="th-TH" b="1" dirty="0">
                <a:latin typeface="TH SarabunPSK" pitchFamily="34" charset="-34"/>
                <a:cs typeface="TH SarabunPSK" pitchFamily="34" charset="-34"/>
              </a:rPr>
              <a:t>ประวัติความเป็นมาของการศึกษาด้าน</a:t>
            </a:r>
            <a:r>
              <a:rPr lang="th-TH" b="1" dirty="0" smtClean="0">
                <a:latin typeface="TH SarabunPSK" pitchFamily="34" charset="-34"/>
                <a:cs typeface="TH SarabunPSK" pitchFamily="34" charset="-34"/>
              </a:rPr>
              <a:t>ชีวเคมี (ต่อ)</a:t>
            </a:r>
            <a:endParaRPr lang="th-TH" dirty="0"/>
          </a:p>
        </p:txBody>
      </p:sp>
      <p:sp>
        <p:nvSpPr>
          <p:cNvPr id="3" name="Slide Number Placeholder 2"/>
          <p:cNvSpPr>
            <a:spLocks noGrp="1"/>
          </p:cNvSpPr>
          <p:nvPr>
            <p:ph type="sldNum" sz="quarter" idx="12"/>
          </p:nvPr>
        </p:nvSpPr>
        <p:spPr/>
        <p:txBody>
          <a:bodyPr/>
          <a:lstStyle/>
          <a:p>
            <a:fld id="{D2865FEE-8CC4-48B3-8997-EB4168360413}" type="slidenum">
              <a:rPr lang="th-TH" smtClean="0"/>
              <a:t>9</a:t>
            </a:fld>
            <a:endParaRPr lang="th-TH"/>
          </a:p>
        </p:txBody>
      </p:sp>
      <p:sp>
        <p:nvSpPr>
          <p:cNvPr id="4" name="Content Placeholder 3"/>
          <p:cNvSpPr>
            <a:spLocks noGrp="1"/>
          </p:cNvSpPr>
          <p:nvPr>
            <p:ph sz="quarter" idx="1"/>
          </p:nvPr>
        </p:nvSpPr>
        <p:spPr>
          <a:xfrm>
            <a:off x="179512" y="1527048"/>
            <a:ext cx="8784976" cy="4572000"/>
          </a:xfrm>
        </p:spPr>
        <p:txBody>
          <a:bodyPr/>
          <a:lstStyle/>
          <a:p>
            <a:pPr algn="thaiDist">
              <a:buFontTx/>
              <a:buChar char="-"/>
            </a:pPr>
            <a:r>
              <a:rPr lang="th-TH" dirty="0" smtClean="0">
                <a:latin typeface="TH SarabunPSK" pitchFamily="34" charset="-34"/>
                <a:cs typeface="TH SarabunPSK" pitchFamily="34" charset="-34"/>
              </a:rPr>
              <a:t>ค.ศ. </a:t>
            </a:r>
            <a:r>
              <a:rPr lang="th-TH" dirty="0">
                <a:latin typeface="TH SarabunPSK" pitchFamily="34" charset="-34"/>
                <a:cs typeface="TH SarabunPSK" pitchFamily="34" charset="-34"/>
              </a:rPr>
              <a:t>1752 เรอเน อ็องตวน เฟโชต์ เดอ โรเมอร์ (</a:t>
            </a:r>
            <a:r>
              <a:rPr lang="en-US" dirty="0">
                <a:latin typeface="TH SarabunPSK" pitchFamily="34" charset="-34"/>
                <a:cs typeface="TH SarabunPSK" pitchFamily="34" charset="-34"/>
              </a:rPr>
              <a:t>René Antoine </a:t>
            </a:r>
            <a:r>
              <a:rPr lang="en-US" dirty="0" err="1">
                <a:latin typeface="TH SarabunPSK" pitchFamily="34" charset="-34"/>
                <a:cs typeface="TH SarabunPSK" pitchFamily="34" charset="-34"/>
              </a:rPr>
              <a:t>Ferchault</a:t>
            </a:r>
            <a:r>
              <a:rPr lang="en-US" dirty="0">
                <a:latin typeface="TH SarabunPSK" pitchFamily="34" charset="-34"/>
                <a:cs typeface="TH SarabunPSK" pitchFamily="34" charset="-34"/>
              </a:rPr>
              <a:t> de </a:t>
            </a:r>
            <a:r>
              <a:rPr lang="en-US" dirty="0" err="1">
                <a:latin typeface="TH SarabunPSK" pitchFamily="34" charset="-34"/>
                <a:cs typeface="TH SarabunPSK" pitchFamily="34" charset="-34"/>
              </a:rPr>
              <a:t>Réaumur</a:t>
            </a:r>
            <a:r>
              <a:rPr lang="en-US" dirty="0">
                <a:latin typeface="TH SarabunPSK" pitchFamily="34" charset="-34"/>
                <a:cs typeface="TH SarabunPSK" pitchFamily="34" charset="-34"/>
              </a:rPr>
              <a:t>) </a:t>
            </a:r>
            <a:r>
              <a:rPr lang="th-TH" dirty="0">
                <a:latin typeface="TH SarabunPSK" pitchFamily="34" charset="-34"/>
                <a:cs typeface="TH SarabunPSK" pitchFamily="34" charset="-34"/>
              </a:rPr>
              <a:t>นักวิทยาศาสตร์ชาวฝรั่งเศสได้ศึกษาการ</a:t>
            </a:r>
            <a:r>
              <a:rPr lang="th-TH" dirty="0" smtClean="0">
                <a:latin typeface="TH SarabunPSK" pitchFamily="34" charset="-34"/>
                <a:cs typeface="TH SarabunPSK" pitchFamily="34" charset="-34"/>
              </a:rPr>
              <a:t>ย่อยข</a:t>
            </a:r>
            <a:r>
              <a:rPr lang="th-TH" dirty="0">
                <a:latin typeface="TH SarabunPSK" pitchFamily="34" charset="-34"/>
                <a:cs typeface="TH SarabunPSK" pitchFamily="34" charset="-34"/>
              </a:rPr>
              <a:t>องชิ้นเนื้อด้วยสารคัดหลั่งจาก</a:t>
            </a:r>
            <a:r>
              <a:rPr lang="th-TH" dirty="0" smtClean="0">
                <a:latin typeface="TH SarabunPSK" pitchFamily="34" charset="-34"/>
                <a:cs typeface="TH SarabunPSK" pitchFamily="34" charset="-34"/>
              </a:rPr>
              <a:t>กระเพาะ</a:t>
            </a:r>
          </a:p>
          <a:p>
            <a:pPr algn="thaiDist">
              <a:buFontTx/>
              <a:buChar char="-"/>
            </a:pPr>
            <a:r>
              <a:rPr lang="th-TH" dirty="0" smtClean="0">
                <a:latin typeface="TH SarabunPSK" pitchFamily="34" charset="-34"/>
                <a:cs typeface="TH SarabunPSK" pitchFamily="34" charset="-34"/>
              </a:rPr>
              <a:t>ค.ศ. </a:t>
            </a:r>
            <a:r>
              <a:rPr lang="th-TH" dirty="0">
                <a:latin typeface="TH SarabunPSK" pitchFamily="34" charset="-34"/>
                <a:cs typeface="TH SarabunPSK" pitchFamily="34" charset="-34"/>
              </a:rPr>
              <a:t>1785 อ็องตวน โลร็อง เดอ ลาวัวซีเย (</a:t>
            </a:r>
            <a:r>
              <a:rPr lang="en-US" dirty="0">
                <a:latin typeface="TH SarabunPSK" pitchFamily="34" charset="-34"/>
                <a:cs typeface="TH SarabunPSK" pitchFamily="34" charset="-34"/>
              </a:rPr>
              <a:t>Antoine Laurent de Lavoisier) </a:t>
            </a:r>
            <a:r>
              <a:rPr lang="th-TH" dirty="0">
                <a:latin typeface="TH SarabunPSK" pitchFamily="34" charset="-34"/>
                <a:cs typeface="TH SarabunPSK" pitchFamily="34" charset="-34"/>
              </a:rPr>
              <a:t>นักวิทยาศาสตร์ชาวฝรั่เศส ผู้ได้รับการขนานามให้เป็น “บิดาแห่งเคมียุค</a:t>
            </a:r>
            <a:r>
              <a:rPr lang="th-TH" dirty="0" smtClean="0">
                <a:latin typeface="TH SarabunPSK" pitchFamily="34" charset="-34"/>
                <a:cs typeface="TH SarabunPSK" pitchFamily="34" charset="-34"/>
              </a:rPr>
              <a:t>ใหม่ พบว่า</a:t>
            </a:r>
            <a:r>
              <a:rPr lang="th-TH" dirty="0">
                <a:latin typeface="TH SarabunPSK" pitchFamily="34" charset="-34"/>
                <a:cs typeface="TH SarabunPSK" pitchFamily="34" charset="-34"/>
              </a:rPr>
              <a:t>การสลายสารอาหารในสิ่งมีชีวิตเพื่อให้ได้พลังงานก็คือปฏิกิริยาการเผาไหม้เช่นเดียวกัน </a:t>
            </a:r>
            <a:r>
              <a:rPr lang="th-TH" dirty="0" smtClean="0">
                <a:latin typeface="TH SarabunPSK" pitchFamily="34" charset="-34"/>
                <a:cs typeface="TH SarabunPSK" pitchFamily="34" charset="-34"/>
              </a:rPr>
              <a:t>และเขา</a:t>
            </a:r>
            <a:r>
              <a:rPr lang="th-TH" dirty="0">
                <a:latin typeface="TH SarabunPSK" pitchFamily="34" charset="-34"/>
                <a:cs typeface="TH SarabunPSK" pitchFamily="34" charset="-34"/>
              </a:rPr>
              <a:t>ได้ค้นพบปฏิกิริยาของการหมักไวน์โดยมีน้ำตาลในองุ่นและยีสต์ได้ผลิตภัณฑ์เป็นแอลกอฮอล์และก๊าซคาร์บอนไดออกไซด์ </a:t>
            </a:r>
            <a:endParaRPr lang="th-TH" dirty="0" smtClean="0">
              <a:latin typeface="TH SarabunPSK" pitchFamily="34" charset="-34"/>
              <a:cs typeface="TH SarabunPSK" pitchFamily="34" charset="-34"/>
            </a:endParaRPr>
          </a:p>
          <a:p>
            <a:pPr algn="thaiDist">
              <a:buFontTx/>
              <a:buChar char="-"/>
            </a:pPr>
            <a:endParaRPr lang="th-TH" dirty="0">
              <a:latin typeface="TH SarabunPSK" pitchFamily="34" charset="-34"/>
              <a:cs typeface="TH SarabunPSK" pitchFamily="34" charset="-34"/>
            </a:endParaRPr>
          </a:p>
        </p:txBody>
      </p:sp>
      <p:pic>
        <p:nvPicPr>
          <p:cNvPr id="4098" name="Picture 2" descr="http://upload.wikimedia.org/wikipedia/commons/thumb/6/6c/Antoine_lavoisier_color.jpg/220px-Antoine_lavoisier_colo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703" y="4178875"/>
            <a:ext cx="1437058" cy="2116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04048" y="4680969"/>
            <a:ext cx="3742865" cy="1754326"/>
          </a:xfrm>
          <a:prstGeom prst="rect">
            <a:avLst/>
          </a:prstGeom>
          <a:noFill/>
        </p:spPr>
        <p:txBody>
          <a:bodyPr wrap="square" rtlCol="0">
            <a:spAutoFit/>
          </a:bodyPr>
          <a:lstStyle/>
          <a:p>
            <a:r>
              <a:rPr lang="en-US" sz="2400" b="1" dirty="0" smtClean="0">
                <a:latin typeface="TH SarabunPSK" pitchFamily="34" charset="-34"/>
                <a:cs typeface="TH SarabunPSK" pitchFamily="34" charset="-34"/>
              </a:rPr>
              <a:t>Antoine Laurent de Lavoisier</a:t>
            </a:r>
          </a:p>
          <a:p>
            <a:r>
              <a:rPr lang="en-US" sz="2000" dirty="0" smtClean="0">
                <a:latin typeface="TH SarabunPSK" pitchFamily="34" charset="-34"/>
                <a:cs typeface="TH SarabunPSK" pitchFamily="34" charset="-34"/>
              </a:rPr>
              <a:t>Born : 26 August 1743   Paris, France</a:t>
            </a:r>
          </a:p>
          <a:p>
            <a:r>
              <a:rPr lang="en-US" sz="2000" dirty="0" smtClean="0">
                <a:latin typeface="TH SarabunPSK" pitchFamily="34" charset="-34"/>
                <a:cs typeface="TH SarabunPSK" pitchFamily="34" charset="-34"/>
              </a:rPr>
              <a:t>Died  : 8 May 1794 (aged 50)   Paris, France</a:t>
            </a:r>
          </a:p>
          <a:p>
            <a:r>
              <a:rPr lang="en-US" sz="2000" dirty="0" smtClean="0">
                <a:latin typeface="TH SarabunPSK" pitchFamily="34" charset="-34"/>
                <a:cs typeface="TH SarabunPSK" pitchFamily="34" charset="-34"/>
              </a:rPr>
              <a:t>Fields</a:t>
            </a:r>
            <a:r>
              <a:rPr lang="en-US" sz="2000" dirty="0">
                <a:latin typeface="TH SarabunPSK" pitchFamily="34" charset="-34"/>
                <a:cs typeface="TH SarabunPSK" pitchFamily="34" charset="-34"/>
              </a:rPr>
              <a:t> </a:t>
            </a:r>
            <a:r>
              <a:rPr lang="en-US" sz="2000" dirty="0" smtClean="0">
                <a:latin typeface="TH SarabunPSK" pitchFamily="34" charset="-34"/>
                <a:cs typeface="TH SarabunPSK" pitchFamily="34" charset="-34"/>
              </a:rPr>
              <a:t>: Biologist, Chemist</a:t>
            </a:r>
          </a:p>
          <a:p>
            <a:endParaRPr lang="th-TH" sz="2000" dirty="0">
              <a:latin typeface="TH SarabunPSK" pitchFamily="34" charset="-34"/>
              <a:cs typeface="TH SarabunPSK" pitchFamily="34" charset="-34"/>
            </a:endParaRPr>
          </a:p>
        </p:txBody>
      </p:sp>
      <p:pic>
        <p:nvPicPr>
          <p:cNvPr id="4100" name="Picture 4" descr="http://upload.wikimedia.org/wikipedia/commons/thumb/a/a9/Antoine_Lavoisier_Signature.svg/128px-Antoine_Lavoisier_Signature.svg.png">
            <a:hlinkClick r:id="rId5" tooltip="Antoine Lavoisier's signatur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819" y="5766749"/>
            <a:ext cx="1219200" cy="62865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6" name="Rectangle 5"/>
          <p:cNvSpPr/>
          <p:nvPr/>
        </p:nvSpPr>
        <p:spPr>
          <a:xfrm>
            <a:off x="5036515" y="6035185"/>
            <a:ext cx="4572000" cy="369332"/>
          </a:xfrm>
          <a:prstGeom prst="rect">
            <a:avLst/>
          </a:prstGeom>
        </p:spPr>
        <p:txBody>
          <a:bodyPr>
            <a:spAutoFit/>
          </a:bodyPr>
          <a:lstStyle/>
          <a:p>
            <a:r>
              <a:rPr lang="th-TH" sz="1800" dirty="0">
                <a:latin typeface="TH SarabunPSK" pitchFamily="34" charset="-34"/>
                <a:cs typeface="TH SarabunPSK" pitchFamily="34" charset="-34"/>
              </a:rPr>
              <a:t>ที่มาของภาพ </a:t>
            </a:r>
            <a:r>
              <a:rPr lang="th-TH" sz="1800" dirty="0" smtClean="0">
                <a:latin typeface="TH SarabunPSK" pitchFamily="34" charset="-34"/>
                <a:cs typeface="TH SarabunPSK" pitchFamily="34" charset="-34"/>
              </a:rPr>
              <a:t>:</a:t>
            </a:r>
            <a:r>
              <a:rPr lang="en-US" sz="1800" dirty="0" smtClean="0">
                <a:latin typeface="TH SarabunPSK" pitchFamily="34" charset="-34"/>
                <a:cs typeface="TH SarabunPSK" pitchFamily="34" charset="-34"/>
              </a:rPr>
              <a:t> Wikipedia</a:t>
            </a:r>
            <a:r>
              <a:rPr lang="en-US" sz="1800" dirty="0">
                <a:latin typeface="TH SarabunPSK" pitchFamily="34" charset="-34"/>
                <a:cs typeface="TH SarabunPSK" pitchFamily="34" charset="-34"/>
              </a:rPr>
              <a:t>, the free encyclopedia</a:t>
            </a:r>
            <a:endParaRPr lang="th-TH" sz="1800" dirty="0">
              <a:latin typeface="TH SarabunPSK" pitchFamily="34" charset="-34"/>
              <a:cs typeface="TH SarabunPSK" pitchFamily="34" charset="-34"/>
            </a:endParaRPr>
          </a:p>
        </p:txBody>
      </p:sp>
    </p:spTree>
    <p:extLst>
      <p:ext uri="{BB962C8B-B14F-4D97-AF65-F5344CB8AC3E}">
        <p14:creationId xmlns:p14="http://schemas.microsoft.com/office/powerpoint/2010/main" val="23693432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90</a:t>
            </a:fld>
            <a:endParaRPr lang="th-TH"/>
          </a:p>
        </p:txBody>
      </p:sp>
      <p:sp>
        <p:nvSpPr>
          <p:cNvPr id="4" name="TextBox 3"/>
          <p:cNvSpPr txBox="1"/>
          <p:nvPr/>
        </p:nvSpPr>
        <p:spPr>
          <a:xfrm>
            <a:off x="251520" y="1436873"/>
            <a:ext cx="8710745" cy="2000548"/>
          </a:xfrm>
          <a:prstGeom prst="rect">
            <a:avLst/>
          </a:prstGeom>
          <a:noFill/>
        </p:spPr>
        <p:txBody>
          <a:bodyPr wrap="square" rtlCol="0">
            <a:spAutoFit/>
          </a:bodyPr>
          <a:lstStyle/>
          <a:p>
            <a:pPr marL="342900" indent="-342900">
              <a:buFont typeface="Wingdings" pitchFamily="2" charset="2"/>
              <a:buChar char="Ø"/>
            </a:pPr>
            <a:r>
              <a:rPr lang="th-TH" b="1" dirty="0" smtClean="0">
                <a:latin typeface="TH SarabunPSK" pitchFamily="34" charset="-34"/>
                <a:cs typeface="TH SarabunPSK" pitchFamily="34" charset="-34"/>
              </a:rPr>
              <a:t>ความหมายของกรด</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เบส  </a:t>
            </a:r>
            <a:r>
              <a:rPr lang="en-US" b="1" dirty="0">
                <a:latin typeface="TH SarabunPSK" pitchFamily="34" charset="-34"/>
                <a:cs typeface="TH SarabunPSK" pitchFamily="34" charset="-34"/>
              </a:rPr>
              <a:t>: Lewis </a:t>
            </a:r>
            <a:r>
              <a:rPr lang="en-US" b="1" dirty="0" smtClean="0">
                <a:latin typeface="TH SarabunPSK" pitchFamily="34" charset="-34"/>
                <a:cs typeface="TH SarabunPSK" pitchFamily="34" charset="-34"/>
              </a:rPr>
              <a:t>theory</a:t>
            </a:r>
          </a:p>
          <a:p>
            <a:r>
              <a:rPr lang="th-TH" sz="2400" b="1" dirty="0" smtClean="0">
                <a:latin typeface="TH SarabunPSK" pitchFamily="34" charset="-34"/>
                <a:cs typeface="TH SarabunPSK" pitchFamily="34" charset="-34"/>
              </a:rPr>
              <a:t>ในปี ค.ศ. </a:t>
            </a:r>
            <a:r>
              <a:rPr lang="en-US" sz="2400" b="1" dirty="0">
                <a:latin typeface="TH SarabunPSK" pitchFamily="34" charset="-34"/>
                <a:cs typeface="TH SarabunPSK" pitchFamily="34" charset="-34"/>
              </a:rPr>
              <a:t>1923 Gilbert Newton Lewis </a:t>
            </a:r>
            <a:r>
              <a:rPr lang="th-TH" sz="2400" b="1" dirty="0" smtClean="0">
                <a:latin typeface="TH SarabunPSK" pitchFamily="34" charset="-34"/>
                <a:cs typeface="TH SarabunPSK" pitchFamily="34" charset="-34"/>
              </a:rPr>
              <a:t>ได้เสนอนิยามของกรดเบสดังนี้</a:t>
            </a:r>
          </a:p>
          <a:p>
            <a:pPr algn="ctr"/>
            <a:r>
              <a:rPr lang="th-TH" sz="2400" b="1" dirty="0">
                <a:solidFill>
                  <a:srgbClr val="002060"/>
                </a:solidFill>
                <a:latin typeface="TH SarabunPSK" pitchFamily="34" charset="-34"/>
                <a:cs typeface="TH SarabunPSK" pitchFamily="34" charset="-34"/>
              </a:rPr>
              <a:t>กรด คือ สารที่รับคู่อิเล็กตรอน (</a:t>
            </a:r>
            <a:r>
              <a:rPr lang="en-US" sz="2400" b="1" dirty="0">
                <a:solidFill>
                  <a:srgbClr val="002060"/>
                </a:solidFill>
                <a:latin typeface="TH SarabunPSK" pitchFamily="34" charset="-34"/>
                <a:cs typeface="TH SarabunPSK" pitchFamily="34" charset="-34"/>
              </a:rPr>
              <a:t>electron pair) </a:t>
            </a:r>
            <a:r>
              <a:rPr lang="th-TH" sz="2400" b="1" dirty="0">
                <a:solidFill>
                  <a:srgbClr val="002060"/>
                </a:solidFill>
                <a:latin typeface="TH SarabunPSK" pitchFamily="34" charset="-34"/>
                <a:cs typeface="TH SarabunPSK" pitchFamily="34" charset="-34"/>
              </a:rPr>
              <a:t>เบส คือ สารที่ให้คู่อิเล็กตรอน</a:t>
            </a:r>
            <a:endParaRPr lang="th-TH" sz="2400" b="1" dirty="0" smtClean="0">
              <a:latin typeface="TH SarabunPSK" pitchFamily="34" charset="-34"/>
              <a:cs typeface="TH SarabunPSK" pitchFamily="34" charset="-34"/>
            </a:endParaRPr>
          </a:p>
          <a:p>
            <a:pPr algn="ctr"/>
            <a:r>
              <a:rPr lang="en-US" sz="2400" b="1" dirty="0" smtClean="0">
                <a:solidFill>
                  <a:srgbClr val="FF0000"/>
                </a:solidFill>
                <a:latin typeface="TH SarabunPSK" pitchFamily="34" charset="-34"/>
                <a:cs typeface="TH SarabunPSK" pitchFamily="34" charset="-34"/>
              </a:rPr>
              <a:t>An </a:t>
            </a:r>
            <a:r>
              <a:rPr lang="en-US" sz="2400" b="1" dirty="0">
                <a:solidFill>
                  <a:srgbClr val="FF0000"/>
                </a:solidFill>
                <a:latin typeface="TH SarabunPSK" pitchFamily="34" charset="-34"/>
                <a:cs typeface="TH SarabunPSK" pitchFamily="34" charset="-34"/>
              </a:rPr>
              <a:t>acid substance is one which can employ an electron lone pair from another molecule in completing the stable group of one of its own atoms</a:t>
            </a:r>
            <a:r>
              <a:rPr lang="en-US" sz="2400" b="1" dirty="0" smtClean="0">
                <a:solidFill>
                  <a:srgbClr val="FF0000"/>
                </a:solidFill>
                <a:latin typeface="TH SarabunPSK" pitchFamily="34" charset="-34"/>
                <a:cs typeface="TH SarabunPSK" pitchFamily="34" charset="-34"/>
              </a:rPr>
              <a:t>. </a:t>
            </a:r>
            <a:endParaRPr lang="en-US" sz="2400" b="1" dirty="0" smtClean="0">
              <a:solidFill>
                <a:srgbClr val="002060"/>
              </a:solidFill>
              <a:latin typeface="TH SarabunPSK" pitchFamily="34" charset="-34"/>
              <a:cs typeface="TH SarabunPSK" pitchFamily="34" charset="-34"/>
            </a:endParaRPr>
          </a:p>
        </p:txBody>
      </p:sp>
      <p:sp>
        <p:nvSpPr>
          <p:cNvPr id="9"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009" y="4025311"/>
            <a:ext cx="1756727" cy="22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67736" y="4860180"/>
            <a:ext cx="2376264" cy="1384995"/>
          </a:xfrm>
          <a:prstGeom prst="rect">
            <a:avLst/>
          </a:prstGeom>
        </p:spPr>
        <p:txBody>
          <a:bodyPr wrap="square">
            <a:spAutoFit/>
          </a:bodyPr>
          <a:lstStyle/>
          <a:p>
            <a:r>
              <a:rPr lang="en-US" sz="2000" b="1" dirty="0">
                <a:latin typeface="TH SarabunPSK" pitchFamily="34" charset="-34"/>
                <a:cs typeface="TH SarabunPSK" pitchFamily="34" charset="-34"/>
              </a:rPr>
              <a:t>Gilbert Newton Lewis</a:t>
            </a:r>
            <a:endParaRPr lang="en-US" sz="20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Born : October </a:t>
            </a:r>
            <a:r>
              <a:rPr lang="en-US" sz="1600" dirty="0">
                <a:latin typeface="TH SarabunPSK" pitchFamily="34" charset="-34"/>
                <a:cs typeface="TH SarabunPSK" pitchFamily="34" charset="-34"/>
              </a:rPr>
              <a:t>23, 1875</a:t>
            </a:r>
          </a:p>
          <a:p>
            <a:r>
              <a:rPr lang="en-US" sz="1600" dirty="0" smtClean="0">
                <a:latin typeface="TH SarabunPSK" pitchFamily="34" charset="-34"/>
                <a:cs typeface="TH SarabunPSK" pitchFamily="34" charset="-34"/>
              </a:rPr>
              <a:t>Died :  March </a:t>
            </a:r>
            <a:r>
              <a:rPr lang="en-US" sz="1600" dirty="0">
                <a:latin typeface="TH SarabunPSK" pitchFamily="34" charset="-34"/>
                <a:cs typeface="TH SarabunPSK" pitchFamily="34" charset="-34"/>
              </a:rPr>
              <a:t>23, </a:t>
            </a:r>
            <a:r>
              <a:rPr lang="en-US" sz="1600" dirty="0" smtClean="0">
                <a:latin typeface="TH SarabunPSK" pitchFamily="34" charset="-34"/>
                <a:cs typeface="TH SarabunPSK" pitchFamily="34" charset="-34"/>
              </a:rPr>
              <a:t>1946 </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Nationality : American</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Fields : Physical </a:t>
            </a:r>
            <a:r>
              <a:rPr lang="en-US" sz="1600" dirty="0">
                <a:latin typeface="TH SarabunPSK" pitchFamily="34" charset="-34"/>
                <a:cs typeface="TH SarabunPSK" pitchFamily="34" charset="-34"/>
              </a:rPr>
              <a:t>chemist</a:t>
            </a:r>
          </a:p>
        </p:txBody>
      </p:sp>
      <p:sp>
        <p:nvSpPr>
          <p:cNvPr id="5" name="Rectangle 4"/>
          <p:cNvSpPr/>
          <p:nvPr/>
        </p:nvSpPr>
        <p:spPr>
          <a:xfrm>
            <a:off x="323528" y="3906054"/>
            <a:ext cx="4572000" cy="523220"/>
          </a:xfrm>
          <a:prstGeom prst="rect">
            <a:avLst/>
          </a:prstGeom>
        </p:spPr>
        <p:txBody>
          <a:bodyPr>
            <a:spAutoFit/>
          </a:bodyPr>
          <a:lstStyle/>
          <a:p>
            <a:r>
              <a:rPr lang="en-US" b="1" dirty="0">
                <a:effectLst>
                  <a:outerShdw blurRad="38100" dist="38100" dir="2700000" algn="tl">
                    <a:srgbClr val="000000">
                      <a:alpha val="43137"/>
                    </a:srgbClr>
                  </a:outerShdw>
                </a:effectLst>
                <a:latin typeface="TH SarabunPSK" pitchFamily="34" charset="-34"/>
                <a:cs typeface="TH SarabunPSK" pitchFamily="34" charset="-34"/>
              </a:rPr>
              <a:t>AlCl</a:t>
            </a:r>
            <a:r>
              <a:rPr lang="en-US" b="1" baseline="-25000" dirty="0">
                <a:effectLst>
                  <a:outerShdw blurRad="38100" dist="38100" dir="2700000" algn="tl">
                    <a:srgbClr val="000000">
                      <a:alpha val="43137"/>
                    </a:srgbClr>
                  </a:outerShdw>
                </a:effectLst>
                <a:latin typeface="TH SarabunPSK" pitchFamily="34" charset="-34"/>
                <a:cs typeface="TH SarabunPSK" pitchFamily="34" charset="-34"/>
              </a:rPr>
              <a:t>3</a:t>
            </a:r>
            <a:r>
              <a:rPr lang="en-US" b="1" dirty="0">
                <a:effectLst>
                  <a:outerShdw blurRad="38100" dist="38100" dir="2700000" algn="tl">
                    <a:srgbClr val="000000">
                      <a:alpha val="43137"/>
                    </a:srgbClr>
                  </a:outerShdw>
                </a:effectLst>
                <a:latin typeface="TH SarabunPSK" pitchFamily="34" charset="-34"/>
                <a:cs typeface="TH SarabunPSK" pitchFamily="34" charset="-34"/>
              </a:rPr>
              <a:t> </a:t>
            </a:r>
            <a:r>
              <a:rPr lang="th-TH" b="1" dirty="0" smtClean="0">
                <a:effectLst>
                  <a:outerShdw blurRad="38100" dist="38100" dir="2700000" algn="tl">
                    <a:srgbClr val="000000">
                      <a:alpha val="43137"/>
                    </a:srgbClr>
                  </a:outerShdw>
                </a:effectLst>
                <a:latin typeface="TH SarabunPSK" pitchFamily="34" charset="-34"/>
                <a:cs typeface="TH SarabunPSK" pitchFamily="34" charset="-34"/>
              </a:rPr>
              <a:t>+ </a:t>
            </a:r>
            <a:r>
              <a:rPr lang="th-TH" b="1" dirty="0">
                <a:effectLst>
                  <a:outerShdw blurRad="38100" dist="38100" dir="2700000" algn="tl">
                    <a:srgbClr val="000000">
                      <a:alpha val="43137"/>
                    </a:srgbClr>
                  </a:outerShdw>
                </a:effectLst>
                <a:latin typeface="TH SarabunPSK" pitchFamily="34" charset="-34"/>
                <a:cs typeface="TH SarabunPSK" pitchFamily="34" charset="-34"/>
              </a:rPr>
              <a:t>:</a:t>
            </a:r>
            <a:r>
              <a:rPr lang="en-US" b="1" dirty="0">
                <a:effectLst>
                  <a:outerShdw blurRad="38100" dist="38100" dir="2700000" algn="tl">
                    <a:srgbClr val="000000">
                      <a:alpha val="43137"/>
                    </a:srgbClr>
                  </a:outerShdw>
                </a:effectLst>
                <a:latin typeface="TH SarabunPSK" pitchFamily="34" charset="-34"/>
                <a:cs typeface="TH SarabunPSK" pitchFamily="34" charset="-34"/>
              </a:rPr>
              <a:t>O </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            Cl</a:t>
            </a:r>
            <a:r>
              <a:rPr lang="en-US" b="1" baseline="-25000" dirty="0" smtClean="0">
                <a:effectLst>
                  <a:outerShdw blurRad="38100" dist="38100" dir="2700000" algn="tl">
                    <a:srgbClr val="000000">
                      <a:alpha val="43137"/>
                    </a:srgbClr>
                  </a:outerShdw>
                </a:effectLst>
                <a:latin typeface="TH SarabunPSK" pitchFamily="34" charset="-34"/>
                <a:cs typeface="TH SarabunPSK" pitchFamily="34" charset="-34"/>
              </a:rPr>
              <a:t>3</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Al:OR</a:t>
            </a:r>
            <a:r>
              <a:rPr lang="en-US" b="1" baseline="-25000" dirty="0" smtClean="0">
                <a:effectLst>
                  <a:outerShdw blurRad="38100" dist="38100" dir="2700000" algn="tl">
                    <a:srgbClr val="000000">
                      <a:alpha val="43137"/>
                    </a:srgbClr>
                  </a:outerShdw>
                </a:effectLst>
                <a:latin typeface="TH SarabunPSK" pitchFamily="34" charset="-34"/>
                <a:cs typeface="TH SarabunPSK" pitchFamily="34" charset="-34"/>
              </a:rPr>
              <a:t>2</a:t>
            </a:r>
            <a:endParaRPr lang="th-TH" b="1" baseline="-25000" dirty="0">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6" name="Rectangle 5"/>
          <p:cNvSpPr/>
          <p:nvPr/>
        </p:nvSpPr>
        <p:spPr>
          <a:xfrm>
            <a:off x="359153" y="4494507"/>
            <a:ext cx="716863" cy="523220"/>
          </a:xfrm>
          <a:prstGeom prst="rect">
            <a:avLst/>
          </a:prstGeom>
        </p:spPr>
        <p:txBody>
          <a:bodyPr wrap="none">
            <a:spAutoFit/>
          </a:bodyPr>
          <a:lstStyle/>
          <a:p>
            <a:r>
              <a:rPr lang="en-US" dirty="0">
                <a:latin typeface="TH SarabunPSK" pitchFamily="34" charset="-34"/>
                <a:cs typeface="TH SarabunPSK" pitchFamily="34" charset="-34"/>
              </a:rPr>
              <a:t>(</a:t>
            </a:r>
            <a:r>
              <a:rPr lang="th-TH" dirty="0">
                <a:latin typeface="TH SarabunPSK" pitchFamily="34" charset="-34"/>
                <a:cs typeface="TH SarabunPSK" pitchFamily="34" charset="-34"/>
              </a:rPr>
              <a:t>กรด)</a:t>
            </a:r>
            <a:endParaRPr lang="th-TH" dirty="0"/>
          </a:p>
        </p:txBody>
      </p:sp>
      <p:sp>
        <p:nvSpPr>
          <p:cNvPr id="7" name="Rectangle 6"/>
          <p:cNvSpPr/>
          <p:nvPr/>
        </p:nvSpPr>
        <p:spPr>
          <a:xfrm>
            <a:off x="1386857" y="4486470"/>
            <a:ext cx="761747" cy="523220"/>
          </a:xfrm>
          <a:prstGeom prst="rect">
            <a:avLst/>
          </a:prstGeom>
        </p:spPr>
        <p:txBody>
          <a:bodyPr wrap="none">
            <a:spAutoFit/>
          </a:bodyPr>
          <a:lstStyle/>
          <a:p>
            <a:r>
              <a:rPr lang="en-US" dirty="0">
                <a:latin typeface="TH SarabunPSK" pitchFamily="34" charset="-34"/>
                <a:cs typeface="TH SarabunPSK" pitchFamily="34" charset="-34"/>
              </a:rPr>
              <a:t>(</a:t>
            </a:r>
            <a:r>
              <a:rPr lang="th-TH" dirty="0">
                <a:latin typeface="TH SarabunPSK" pitchFamily="34" charset="-34"/>
                <a:cs typeface="TH SarabunPSK" pitchFamily="34" charset="-34"/>
              </a:rPr>
              <a:t>เบส) </a:t>
            </a:r>
            <a:endParaRPr lang="th-TH" dirty="0"/>
          </a:p>
        </p:txBody>
      </p:sp>
      <p:cxnSp>
        <p:nvCxnSpPr>
          <p:cNvPr id="11" name="Straight Connector 10"/>
          <p:cNvCxnSpPr/>
          <p:nvPr/>
        </p:nvCxnSpPr>
        <p:spPr>
          <a:xfrm flipV="1">
            <a:off x="1536168" y="3930312"/>
            <a:ext cx="108012" cy="14235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07615" y="4347764"/>
            <a:ext cx="165117" cy="15268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66991" y="3546122"/>
            <a:ext cx="325730" cy="523220"/>
          </a:xfrm>
          <a:prstGeom prst="rect">
            <a:avLst/>
          </a:prstGeom>
        </p:spPr>
        <p:txBody>
          <a:bodyPr wrap="none">
            <a:spAutoFit/>
          </a:bodyPr>
          <a:lstStyle/>
          <a:p>
            <a:r>
              <a:rPr lang="en-US" b="1" dirty="0">
                <a:effectLst>
                  <a:outerShdw blurRad="38100" dist="38100" dir="2700000" algn="tl">
                    <a:srgbClr val="000000">
                      <a:alpha val="43137"/>
                    </a:srgbClr>
                  </a:outerShdw>
                </a:effectLst>
                <a:latin typeface="TH SarabunPSK" pitchFamily="34" charset="-34"/>
                <a:cs typeface="TH SarabunPSK" pitchFamily="34" charset="-34"/>
              </a:rPr>
              <a:t>R</a:t>
            </a:r>
            <a:endParaRPr lang="th-TH" dirty="0"/>
          </a:p>
        </p:txBody>
      </p:sp>
      <p:sp>
        <p:nvSpPr>
          <p:cNvPr id="18" name="Rectangle 17"/>
          <p:cNvSpPr/>
          <p:nvPr/>
        </p:nvSpPr>
        <p:spPr>
          <a:xfrm>
            <a:off x="1600641" y="4268522"/>
            <a:ext cx="325730" cy="523220"/>
          </a:xfrm>
          <a:prstGeom prst="rect">
            <a:avLst/>
          </a:prstGeom>
        </p:spPr>
        <p:txBody>
          <a:bodyPr wrap="none">
            <a:spAutoFit/>
          </a:bodyPr>
          <a:lstStyle/>
          <a:p>
            <a:r>
              <a:rPr lang="en-US" b="1" dirty="0">
                <a:effectLst>
                  <a:outerShdw blurRad="38100" dist="38100" dir="2700000" algn="tl">
                    <a:srgbClr val="000000">
                      <a:alpha val="43137"/>
                    </a:srgbClr>
                  </a:outerShdw>
                </a:effectLst>
                <a:latin typeface="TH SarabunPSK" pitchFamily="34" charset="-34"/>
                <a:cs typeface="TH SarabunPSK" pitchFamily="34" charset="-34"/>
              </a:rPr>
              <a:t>R</a:t>
            </a:r>
            <a:endParaRPr lang="th-TH" dirty="0"/>
          </a:p>
        </p:txBody>
      </p:sp>
      <p:cxnSp>
        <p:nvCxnSpPr>
          <p:cNvPr id="17" name="Straight Arrow Connector 16"/>
          <p:cNvCxnSpPr/>
          <p:nvPr/>
        </p:nvCxnSpPr>
        <p:spPr>
          <a:xfrm>
            <a:off x="1751631" y="4215164"/>
            <a:ext cx="648254" cy="0"/>
          </a:xfrm>
          <a:prstGeom prst="straightConnector1">
            <a:avLst/>
          </a:prstGeom>
          <a:ln w="190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39552" y="5291068"/>
            <a:ext cx="4572000" cy="523220"/>
          </a:xfrm>
          <a:prstGeom prst="rect">
            <a:avLst/>
          </a:prstGeom>
        </p:spPr>
        <p:txBody>
          <a:bodyPr>
            <a:spAutoFit/>
          </a:bodyPr>
          <a:lstStyle/>
          <a:p>
            <a:r>
              <a:rPr lang="en-US" b="1" dirty="0">
                <a:effectLst>
                  <a:outerShdw blurRad="38100" dist="38100" dir="2700000" algn="tl">
                    <a:srgbClr val="000000">
                      <a:alpha val="43137"/>
                    </a:srgbClr>
                  </a:outerShdw>
                </a:effectLst>
                <a:latin typeface="TH SarabunPSK" pitchFamily="34" charset="-34"/>
                <a:cs typeface="TH SarabunPSK" pitchFamily="34" charset="-34"/>
              </a:rPr>
              <a:t>BCl</a:t>
            </a:r>
            <a:r>
              <a:rPr lang="en-US" b="1" baseline="-25000" dirty="0">
                <a:effectLst>
                  <a:outerShdw blurRad="38100" dist="38100" dir="2700000" algn="tl">
                    <a:srgbClr val="000000">
                      <a:alpha val="43137"/>
                    </a:srgbClr>
                  </a:outerShdw>
                </a:effectLst>
                <a:latin typeface="TH SarabunPSK" pitchFamily="34" charset="-34"/>
                <a:cs typeface="TH SarabunPSK" pitchFamily="34" charset="-34"/>
              </a:rPr>
              <a:t>3 </a:t>
            </a:r>
            <a:r>
              <a:rPr lang="th-TH" b="1" dirty="0" smtClean="0">
                <a:effectLst>
                  <a:outerShdw blurRad="38100" dist="38100" dir="2700000" algn="tl">
                    <a:srgbClr val="000000">
                      <a:alpha val="43137"/>
                    </a:srgbClr>
                  </a:outerShdw>
                </a:effectLst>
                <a:latin typeface="TH SarabunPSK" pitchFamily="34" charset="-34"/>
                <a:cs typeface="TH SarabunPSK" pitchFamily="34" charset="-34"/>
              </a:rPr>
              <a:t> </a:t>
            </a:r>
            <a:r>
              <a:rPr lang="th-TH" b="1" dirty="0">
                <a:effectLst>
                  <a:outerShdw blurRad="38100" dist="38100" dir="2700000" algn="tl">
                    <a:srgbClr val="000000">
                      <a:alpha val="43137"/>
                    </a:srgbClr>
                  </a:outerShdw>
                </a:effectLst>
                <a:latin typeface="TH SarabunPSK" pitchFamily="34" charset="-34"/>
                <a:cs typeface="TH SarabunPSK" pitchFamily="34" charset="-34"/>
              </a:rPr>
              <a:t>+ :</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NH</a:t>
            </a:r>
            <a:r>
              <a:rPr lang="en-US" b="1" baseline="-25000" dirty="0" smtClean="0">
                <a:effectLst>
                  <a:outerShdw blurRad="38100" dist="38100" dir="2700000" algn="tl">
                    <a:srgbClr val="000000">
                      <a:alpha val="43137"/>
                    </a:srgbClr>
                  </a:outerShdw>
                </a:effectLst>
                <a:latin typeface="TH SarabunPSK" pitchFamily="34" charset="-34"/>
                <a:cs typeface="TH SarabunPSK" pitchFamily="34" charset="-34"/>
              </a:rPr>
              <a:t>3</a:t>
            </a:r>
            <a:r>
              <a:rPr lang="th-TH" b="1" baseline="-25000" dirty="0" smtClean="0">
                <a:effectLst>
                  <a:outerShdw blurRad="38100" dist="38100" dir="2700000" algn="tl">
                    <a:srgbClr val="000000">
                      <a:alpha val="43137"/>
                    </a:srgbClr>
                  </a:outerShdw>
                </a:effectLst>
                <a:latin typeface="TH SarabunPSK" pitchFamily="34" charset="-34"/>
                <a:cs typeface="TH SarabunPSK" pitchFamily="34" charset="-34"/>
              </a:rPr>
              <a:t>           </a:t>
            </a:r>
            <a:r>
              <a:rPr lang="th-TH" b="1" dirty="0" smtClean="0">
                <a:effectLst>
                  <a:outerShdw blurRad="38100" dist="38100" dir="2700000" algn="tl">
                    <a:srgbClr val="000000">
                      <a:alpha val="43137"/>
                    </a:srgbClr>
                  </a:outerShdw>
                </a:effectLst>
                <a:latin typeface="TH SarabunPSK" pitchFamily="34" charset="-34"/>
                <a:cs typeface="TH SarabunPSK" pitchFamily="34" charset="-34"/>
              </a:rPr>
              <a:t> </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   Cl</a:t>
            </a:r>
            <a:r>
              <a:rPr lang="en-US" b="1" baseline="-25000" dirty="0" smtClean="0">
                <a:effectLst>
                  <a:outerShdw blurRad="38100" dist="38100" dir="2700000" algn="tl">
                    <a:srgbClr val="000000">
                      <a:alpha val="43137"/>
                    </a:srgbClr>
                  </a:outerShdw>
                </a:effectLst>
                <a:latin typeface="TH SarabunPSK" pitchFamily="34" charset="-34"/>
                <a:cs typeface="TH SarabunPSK" pitchFamily="34" charset="-34"/>
              </a:rPr>
              <a:t>3</a:t>
            </a:r>
            <a:r>
              <a:rPr lang="en-US" b="1" dirty="0" smtClean="0">
                <a:effectLst>
                  <a:outerShdw blurRad="38100" dist="38100" dir="2700000" algn="tl">
                    <a:srgbClr val="000000">
                      <a:alpha val="43137"/>
                    </a:srgbClr>
                  </a:outerShdw>
                </a:effectLst>
                <a:latin typeface="TH SarabunPSK" pitchFamily="34" charset="-34"/>
                <a:cs typeface="TH SarabunPSK" pitchFamily="34" charset="-34"/>
              </a:rPr>
              <a:t>B:NH</a:t>
            </a:r>
            <a:r>
              <a:rPr lang="en-US" b="1" baseline="-25000" dirty="0" smtClean="0">
                <a:effectLst>
                  <a:outerShdw blurRad="38100" dist="38100" dir="2700000" algn="tl">
                    <a:srgbClr val="000000">
                      <a:alpha val="43137"/>
                    </a:srgbClr>
                  </a:outerShdw>
                </a:effectLst>
                <a:latin typeface="TH SarabunPSK" pitchFamily="34" charset="-34"/>
                <a:cs typeface="TH SarabunPSK" pitchFamily="34" charset="-34"/>
              </a:rPr>
              <a:t>3</a:t>
            </a:r>
            <a:endParaRPr lang="th-TH" b="1" baseline="-25000" dirty="0">
              <a:effectLst>
                <a:outerShdw blurRad="38100" dist="38100" dir="2700000" algn="tl">
                  <a:srgbClr val="000000">
                    <a:alpha val="43137"/>
                  </a:srgbClr>
                </a:outerShdw>
              </a:effectLst>
              <a:latin typeface="TH SarabunPSK" pitchFamily="34" charset="-34"/>
              <a:cs typeface="TH SarabunPSK" pitchFamily="34" charset="-34"/>
            </a:endParaRPr>
          </a:p>
        </p:txBody>
      </p:sp>
      <p:cxnSp>
        <p:nvCxnSpPr>
          <p:cNvPr id="22" name="Straight Arrow Connector 21"/>
          <p:cNvCxnSpPr/>
          <p:nvPr/>
        </p:nvCxnSpPr>
        <p:spPr>
          <a:xfrm>
            <a:off x="2075758" y="5552678"/>
            <a:ext cx="648254" cy="0"/>
          </a:xfrm>
          <a:prstGeom prst="straightConnector1">
            <a:avLst/>
          </a:prstGeom>
          <a:ln w="190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11553" y="5670217"/>
            <a:ext cx="716863" cy="523220"/>
          </a:xfrm>
          <a:prstGeom prst="rect">
            <a:avLst/>
          </a:prstGeom>
        </p:spPr>
        <p:txBody>
          <a:bodyPr wrap="none">
            <a:spAutoFit/>
          </a:bodyPr>
          <a:lstStyle/>
          <a:p>
            <a:r>
              <a:rPr lang="en-US" dirty="0">
                <a:latin typeface="TH SarabunPSK" pitchFamily="34" charset="-34"/>
                <a:cs typeface="TH SarabunPSK" pitchFamily="34" charset="-34"/>
              </a:rPr>
              <a:t>(</a:t>
            </a:r>
            <a:r>
              <a:rPr lang="th-TH" dirty="0">
                <a:latin typeface="TH SarabunPSK" pitchFamily="34" charset="-34"/>
                <a:cs typeface="TH SarabunPSK" pitchFamily="34" charset="-34"/>
              </a:rPr>
              <a:t>กรด)</a:t>
            </a:r>
            <a:endParaRPr lang="th-TH" dirty="0"/>
          </a:p>
        </p:txBody>
      </p:sp>
      <p:sp>
        <p:nvSpPr>
          <p:cNvPr id="24" name="Rectangle 23"/>
          <p:cNvSpPr/>
          <p:nvPr/>
        </p:nvSpPr>
        <p:spPr>
          <a:xfrm>
            <a:off x="1370757" y="5653960"/>
            <a:ext cx="761747" cy="523220"/>
          </a:xfrm>
          <a:prstGeom prst="rect">
            <a:avLst/>
          </a:prstGeom>
        </p:spPr>
        <p:txBody>
          <a:bodyPr wrap="none">
            <a:spAutoFit/>
          </a:bodyPr>
          <a:lstStyle/>
          <a:p>
            <a:r>
              <a:rPr lang="en-US" dirty="0">
                <a:latin typeface="TH SarabunPSK" pitchFamily="34" charset="-34"/>
                <a:cs typeface="TH SarabunPSK" pitchFamily="34" charset="-34"/>
              </a:rPr>
              <a:t>(</a:t>
            </a:r>
            <a:r>
              <a:rPr lang="th-TH" dirty="0">
                <a:latin typeface="TH SarabunPSK" pitchFamily="34" charset="-34"/>
                <a:cs typeface="TH SarabunPSK" pitchFamily="34" charset="-34"/>
              </a:rPr>
              <a:t>เบส) </a:t>
            </a:r>
            <a:endParaRPr lang="th-TH" dirty="0"/>
          </a:p>
        </p:txBody>
      </p:sp>
      <p:pic>
        <p:nvPicPr>
          <p:cNvPr id="25" name="Picture 2" descr="http://t1.gstatic.com/images?q=tbn:ANd9GcRGDQiMqFbLL3ry9pLHOVfVFWstTEGBXtE58q42J-bsCB7sLqrdz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073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91</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79512" y="1408420"/>
            <a:ext cx="7236276"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ค่าคงที่การแตกตัวของกรด (</a:t>
            </a:r>
            <a:r>
              <a:rPr lang="en-US" sz="3200" b="1" dirty="0" smtClean="0">
                <a:latin typeface="TH SarabunPSK" pitchFamily="34" charset="-34"/>
                <a:cs typeface="TH SarabunPSK" pitchFamily="34" charset="-34"/>
              </a:rPr>
              <a:t>Dissociation constant</a:t>
            </a:r>
            <a:r>
              <a:rPr lang="th-TH" sz="3200" b="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a:t>
            </a:r>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a</a:t>
            </a:r>
            <a:r>
              <a:rPr lang="th-TH" sz="3200" b="1" dirty="0" smtClean="0">
                <a:latin typeface="TH SarabunPSK" pitchFamily="34" charset="-34"/>
                <a:cs typeface="TH SarabunPSK" pitchFamily="34" charset="-34"/>
              </a:rPr>
              <a:t>)</a:t>
            </a:r>
            <a:endParaRPr lang="th-TH" sz="3200" b="1" dirty="0">
              <a:latin typeface="TH SarabunPSK" pitchFamily="34" charset="-34"/>
              <a:cs typeface="TH SarabunPSK" pitchFamily="34" charset="-34"/>
            </a:endParaRPr>
          </a:p>
        </p:txBody>
      </p:sp>
      <p:sp>
        <p:nvSpPr>
          <p:cNvPr id="7" name="TextBox 6"/>
          <p:cNvSpPr txBox="1"/>
          <p:nvPr/>
        </p:nvSpPr>
        <p:spPr>
          <a:xfrm>
            <a:off x="2307598" y="2013763"/>
            <a:ext cx="4528804"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HA + H</a:t>
            </a:r>
            <a:r>
              <a:rPr lang="en-US" sz="3600" b="1" baseline="-25000" dirty="0" smtClean="0">
                <a:latin typeface="TH SarabunPSK" pitchFamily="34" charset="-34"/>
                <a:cs typeface="TH SarabunPSK" pitchFamily="34" charset="-34"/>
              </a:rPr>
              <a:t>2</a:t>
            </a:r>
            <a:r>
              <a:rPr lang="en-US" sz="3600" b="1" dirty="0" smtClean="0">
                <a:latin typeface="TH SarabunPSK" pitchFamily="34" charset="-34"/>
                <a:cs typeface="TH SarabunPSK" pitchFamily="34" charset="-34"/>
              </a:rPr>
              <a:t>O            H</a:t>
            </a:r>
            <a:r>
              <a:rPr lang="en-US" sz="3600" b="1" baseline="-25000" dirty="0" smtClean="0">
                <a:latin typeface="TH SarabunPSK" pitchFamily="34" charset="-34"/>
                <a:cs typeface="TH SarabunPSK" pitchFamily="34" charset="-34"/>
              </a:rPr>
              <a:t>3</a:t>
            </a:r>
            <a:r>
              <a:rPr lang="en-US" sz="3600" b="1" dirty="0" smtClean="0">
                <a:latin typeface="TH SarabunPSK" pitchFamily="34" charset="-34"/>
                <a:cs typeface="TH SarabunPSK" pitchFamily="34" charset="-34"/>
              </a:rPr>
              <a:t>O</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A</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8"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762" y="2258338"/>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0613" y="2866479"/>
            <a:ext cx="8611653" cy="954107"/>
          </a:xfrm>
          <a:prstGeom prst="rect">
            <a:avLst/>
          </a:prstGeom>
          <a:noFill/>
        </p:spPr>
        <p:txBody>
          <a:bodyPr wrap="none" rtlCol="0">
            <a:spAutoFit/>
          </a:bodyPr>
          <a:lstStyle/>
          <a:p>
            <a:r>
              <a:rPr lang="th-TH" dirty="0" smtClean="0">
                <a:latin typeface="TH SarabunPSK" pitchFamily="34" charset="-34"/>
                <a:cs typeface="TH SarabunPSK" pitchFamily="34" charset="-34"/>
              </a:rPr>
              <a:t>เมื่อระบบเข้าสู่สมดุล ค่าคงที่สมดุล (</a:t>
            </a:r>
            <a:r>
              <a:rPr lang="en-US" dirty="0" smtClean="0">
                <a:latin typeface="TH SarabunPSK" pitchFamily="34" charset="-34"/>
                <a:cs typeface="TH SarabunPSK" pitchFamily="34" charset="-34"/>
              </a:rPr>
              <a:t>equilibrium </a:t>
            </a:r>
            <a:r>
              <a:rPr lang="en-US" dirty="0" err="1" smtClean="0">
                <a:latin typeface="TH SarabunPSK" pitchFamily="34" charset="-34"/>
                <a:cs typeface="TH SarabunPSK" pitchFamily="34" charset="-34"/>
              </a:rPr>
              <a:t>constatn</a:t>
            </a:r>
            <a:r>
              <a:rPr lang="en-US"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K</a:t>
            </a:r>
            <a:r>
              <a:rPr lang="en-US" b="1" i="1" baseline="-25000" dirty="0" smtClean="0">
                <a:latin typeface="TH SarabunPSK" pitchFamily="34" charset="-34"/>
                <a:cs typeface="TH SarabunPSK" pitchFamily="34" charset="-34"/>
              </a:rPr>
              <a:t>eq</a:t>
            </a:r>
            <a:r>
              <a:rPr lang="th-TH" dirty="0" smtClean="0">
                <a:latin typeface="TH SarabunPSK" pitchFamily="34" charset="-34"/>
                <a:cs typeface="TH SarabunPSK" pitchFamily="34" charset="-34"/>
              </a:rPr>
              <a:t>) ของปฏิกิริยาการแตกตัว</a:t>
            </a:r>
          </a:p>
          <a:p>
            <a:r>
              <a:rPr lang="th-TH" dirty="0" smtClean="0">
                <a:latin typeface="TH SarabunPSK" pitchFamily="34" charset="-34"/>
                <a:cs typeface="TH SarabunPSK" pitchFamily="34" charset="-34"/>
              </a:rPr>
              <a:t>ของกรด เขียนได้ดังนี้ </a:t>
            </a:r>
            <a:endParaRPr lang="th-TH" dirty="0">
              <a:latin typeface="TH SarabunPSK" pitchFamily="34" charset="-34"/>
              <a:cs typeface="TH SarabunPSK" pitchFamily="34" charset="-34"/>
            </a:endParaRPr>
          </a:p>
        </p:txBody>
      </p:sp>
      <p:sp>
        <p:nvSpPr>
          <p:cNvPr id="9" name="Rectangle 8"/>
          <p:cNvSpPr/>
          <p:nvPr/>
        </p:nvSpPr>
        <p:spPr>
          <a:xfrm>
            <a:off x="1414007" y="4160197"/>
            <a:ext cx="579005" cy="584775"/>
          </a:xfrm>
          <a:prstGeom prst="rect">
            <a:avLst/>
          </a:prstGeom>
        </p:spPr>
        <p:txBody>
          <a:bodyPr wrap="none">
            <a:spAutoFit/>
          </a:bodyPr>
          <a:lstStyle/>
          <a:p>
            <a:r>
              <a:rPr lang="en-US" sz="3200" b="1" i="1" dirty="0">
                <a:latin typeface="TH SarabunPSK" pitchFamily="34" charset="-34"/>
                <a:cs typeface="TH SarabunPSK" pitchFamily="34" charset="-34"/>
              </a:rPr>
              <a:t>K</a:t>
            </a:r>
            <a:r>
              <a:rPr lang="en-US" sz="3200" b="1" i="1" baseline="-25000" dirty="0">
                <a:latin typeface="TH SarabunPSK" pitchFamily="34" charset="-34"/>
                <a:cs typeface="TH SarabunPSK" pitchFamily="34" charset="-34"/>
              </a:rPr>
              <a:t>eq</a:t>
            </a:r>
            <a:endParaRPr lang="th-TH" sz="3200" dirty="0"/>
          </a:p>
        </p:txBody>
      </p:sp>
      <p:sp>
        <p:nvSpPr>
          <p:cNvPr id="10" name="TextBox 9"/>
          <p:cNvSpPr txBox="1"/>
          <p:nvPr/>
        </p:nvSpPr>
        <p:spPr>
          <a:xfrm>
            <a:off x="1871552" y="4161717"/>
            <a:ext cx="332142" cy="523220"/>
          </a:xfrm>
          <a:prstGeom prst="rect">
            <a:avLst/>
          </a:prstGeom>
          <a:noFill/>
        </p:spPr>
        <p:txBody>
          <a:bodyPr wrap="none" rtlCol="0">
            <a:spAutoFit/>
          </a:bodyPr>
          <a:lstStyle/>
          <a:p>
            <a:r>
              <a:rPr lang="en-US" b="1" dirty="0" smtClean="0">
                <a:latin typeface="TH SarabunPSK" pitchFamily="34" charset="-34"/>
                <a:cs typeface="TH SarabunPSK" pitchFamily="34" charset="-34"/>
              </a:rPr>
              <a:t>=</a:t>
            </a:r>
            <a:endParaRPr lang="th-TH" b="1" dirty="0">
              <a:latin typeface="TH SarabunPSK" pitchFamily="34" charset="-34"/>
              <a:cs typeface="TH SarabunPSK" pitchFamily="34" charset="-34"/>
            </a:endParaRPr>
          </a:p>
        </p:txBody>
      </p:sp>
      <p:sp>
        <p:nvSpPr>
          <p:cNvPr id="11" name="Rectangle 10"/>
          <p:cNvSpPr/>
          <p:nvPr/>
        </p:nvSpPr>
        <p:spPr>
          <a:xfrm>
            <a:off x="2514352" y="3985900"/>
            <a:ext cx="1415772" cy="523220"/>
          </a:xfrm>
          <a:prstGeom prst="rect">
            <a:avLst/>
          </a:prstGeom>
        </p:spPr>
        <p:txBody>
          <a:bodyPr wrap="none">
            <a:spAutoFit/>
          </a:bodyPr>
          <a:lstStyle/>
          <a:p>
            <a:r>
              <a:rPr lang="en-US" b="1" dirty="0" smtClean="0">
                <a:latin typeface="TH SarabunPSK" pitchFamily="34" charset="-34"/>
                <a:cs typeface="TH SarabunPSK" pitchFamily="34" charset="-34"/>
              </a:rPr>
              <a:t>[H</a:t>
            </a:r>
            <a:r>
              <a:rPr lang="en-US" b="1" baseline="-25000" dirty="0" smtClean="0">
                <a:latin typeface="TH SarabunPSK" pitchFamily="34" charset="-34"/>
                <a:cs typeface="TH SarabunPSK" pitchFamily="34" charset="-34"/>
              </a:rPr>
              <a:t>3</a:t>
            </a:r>
            <a:r>
              <a:rPr lang="en-US" b="1" dirty="0" smtClean="0">
                <a:latin typeface="TH SarabunPSK" pitchFamily="34" charset="-34"/>
                <a:cs typeface="TH SarabunPSK" pitchFamily="34" charset="-34"/>
              </a:rPr>
              <a:t>O</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[A</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sp>
        <p:nvSpPr>
          <p:cNvPr id="12" name="Rectangle 11"/>
          <p:cNvSpPr/>
          <p:nvPr/>
        </p:nvSpPr>
        <p:spPr>
          <a:xfrm>
            <a:off x="2514352" y="4423327"/>
            <a:ext cx="1459054" cy="523220"/>
          </a:xfrm>
          <a:prstGeom prst="rect">
            <a:avLst/>
          </a:prstGeom>
        </p:spPr>
        <p:txBody>
          <a:bodyPr wrap="none">
            <a:spAutoFit/>
          </a:bodyPr>
          <a:lstStyle/>
          <a:p>
            <a:r>
              <a:rPr lang="en-US" b="1" dirty="0" smtClean="0">
                <a:latin typeface="TH SarabunPSK" pitchFamily="34" charset="-34"/>
                <a:cs typeface="TH SarabunPSK" pitchFamily="34" charset="-34"/>
              </a:rPr>
              <a:t>[HA] [H</a:t>
            </a:r>
            <a:r>
              <a:rPr lang="en-US" b="1" baseline="-25000" dirty="0" smtClean="0">
                <a:latin typeface="TH SarabunPSK" pitchFamily="34" charset="-34"/>
                <a:cs typeface="TH SarabunPSK" pitchFamily="34" charset="-34"/>
              </a:rPr>
              <a:t>2</a:t>
            </a:r>
            <a:r>
              <a:rPr lang="en-US" b="1" dirty="0" smtClean="0">
                <a:latin typeface="TH SarabunPSK" pitchFamily="34" charset="-34"/>
                <a:cs typeface="TH SarabunPSK" pitchFamily="34" charset="-34"/>
              </a:rPr>
              <a:t>O] </a:t>
            </a:r>
            <a:endParaRPr lang="th-TH" dirty="0"/>
          </a:p>
        </p:txBody>
      </p:sp>
      <p:cxnSp>
        <p:nvCxnSpPr>
          <p:cNvPr id="14" name="Straight Connector 13"/>
          <p:cNvCxnSpPr/>
          <p:nvPr/>
        </p:nvCxnSpPr>
        <p:spPr>
          <a:xfrm>
            <a:off x="2411760" y="4509120"/>
            <a:ext cx="15183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11960" y="4032757"/>
            <a:ext cx="4572085" cy="954107"/>
          </a:xfrm>
          <a:prstGeom prst="rect">
            <a:avLst/>
          </a:prstGeom>
          <a:noFill/>
        </p:spPr>
        <p:txBody>
          <a:bodyPr wrap="none" rtlCol="0">
            <a:spAutoFit/>
          </a:bodyPr>
          <a:lstStyle/>
          <a:p>
            <a:r>
              <a:rPr lang="th-TH" dirty="0" smtClean="0">
                <a:latin typeface="TH SarabunPSK" pitchFamily="34" charset="-34"/>
                <a:cs typeface="TH SarabunPSK" pitchFamily="34" charset="-34"/>
              </a:rPr>
              <a:t>ซึ่งเท่ากับค่าคงที่การแตกตัว</a:t>
            </a:r>
            <a:r>
              <a:rPr lang="en-US" dirty="0" smtClean="0">
                <a:latin typeface="TH SarabunPSK" pitchFamily="34" charset="-34"/>
                <a:cs typeface="TH SarabunPSK" pitchFamily="34" charset="-34"/>
              </a:rPr>
              <a:t> </a:t>
            </a:r>
          </a:p>
          <a:p>
            <a:r>
              <a:rPr lang="en-US" dirty="0" smtClean="0">
                <a:latin typeface="TH SarabunPSK" pitchFamily="34" charset="-34"/>
                <a:cs typeface="TH SarabunPSK" pitchFamily="34" charset="-34"/>
              </a:rPr>
              <a:t>(dissociation constant</a:t>
            </a:r>
            <a:r>
              <a:rPr lang="en-US" dirty="0">
                <a:latin typeface="TH SarabunPSK" pitchFamily="34" charset="-34"/>
                <a:cs typeface="TH SarabunPSK" pitchFamily="34" charset="-34"/>
              </a:rPr>
              <a:t> </a:t>
            </a:r>
            <a:r>
              <a:rPr lang="en-US"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K</a:t>
            </a:r>
            <a:r>
              <a:rPr lang="en-US" b="1" i="1" baseline="-25000" dirty="0" smtClean="0">
                <a:latin typeface="TH SarabunPSK" pitchFamily="34" charset="-34"/>
                <a:cs typeface="TH SarabunPSK" pitchFamily="34" charset="-34"/>
              </a:rPr>
              <a:t>a</a:t>
            </a:r>
            <a:r>
              <a:rPr lang="th-TH" dirty="0" smtClean="0">
                <a:latin typeface="TH SarabunPSK" pitchFamily="34" charset="-34"/>
                <a:cs typeface="TH SarabunPSK" pitchFamily="34" charset="-34"/>
              </a:rPr>
              <a:t>) ของกรดนั่นเอง</a:t>
            </a:r>
            <a:endParaRPr lang="th-TH" dirty="0">
              <a:latin typeface="TH SarabunPSK" pitchFamily="34" charset="-34"/>
              <a:cs typeface="TH SarabunPSK" pitchFamily="34" charset="-34"/>
            </a:endParaRPr>
          </a:p>
        </p:txBody>
      </p:sp>
      <p:sp>
        <p:nvSpPr>
          <p:cNvPr id="17" name="Rectangle 16"/>
          <p:cNvSpPr/>
          <p:nvPr/>
        </p:nvSpPr>
        <p:spPr>
          <a:xfrm>
            <a:off x="350613" y="5157192"/>
            <a:ext cx="8404076" cy="830997"/>
          </a:xfrm>
          <a:prstGeom prst="rect">
            <a:avLst/>
          </a:prstGeom>
        </p:spPr>
        <p:txBody>
          <a:bodyPr wrap="square">
            <a:spAutoFit/>
          </a:bodyPr>
          <a:lstStyle/>
          <a:p>
            <a:r>
              <a:rPr lang="th-TH" sz="2400" dirty="0">
                <a:latin typeface="TH SarabunPSK" pitchFamily="34" charset="-34"/>
                <a:cs typeface="TH SarabunPSK" pitchFamily="34" charset="-34"/>
              </a:rPr>
              <a:t>ค่าคงที่การแตกตัวของกรดเป็นค่าคงที่ที่เป็นค่าเฉพาะ ณ อุณหภูมิหนึ่งๆ และมีค่าเปลี่ยนแปลงไปตามอุณหภูมิ รวมถึงขึ้นอยู่กับ</a:t>
            </a:r>
            <a:r>
              <a:rPr lang="th-TH" sz="2400" dirty="0" smtClean="0">
                <a:latin typeface="TH SarabunPSK" pitchFamily="34" charset="-34"/>
                <a:cs typeface="TH SarabunPSK" pitchFamily="34" charset="-34"/>
              </a:rPr>
              <a:t>ชนิดของ</a:t>
            </a:r>
            <a:r>
              <a:rPr lang="th-TH" sz="2400" dirty="0">
                <a:latin typeface="TH SarabunPSK" pitchFamily="34" charset="-34"/>
                <a:cs typeface="TH SarabunPSK" pitchFamily="34" charset="-34"/>
              </a:rPr>
              <a:t>ตัวทำละลายด้วย </a:t>
            </a:r>
          </a:p>
        </p:txBody>
      </p:sp>
      <p:pic>
        <p:nvPicPr>
          <p:cNvPr id="18" name="Picture 2" descr="http://t1.gstatic.com/images?q=tbn:ANd9GcRGDQiMqFbLL3ry9pLHOVfVFWstTEGBXtE58q42J-bsCB7sLqrd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082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92</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79512" y="1408420"/>
            <a:ext cx="7236276"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ค่าคงที่การแตกตัวของกรด (</a:t>
            </a:r>
            <a:r>
              <a:rPr lang="en-US" sz="3200" b="1" dirty="0" smtClean="0">
                <a:latin typeface="TH SarabunPSK" pitchFamily="34" charset="-34"/>
                <a:cs typeface="TH SarabunPSK" pitchFamily="34" charset="-34"/>
              </a:rPr>
              <a:t>Dissociation constant</a:t>
            </a:r>
            <a:r>
              <a:rPr lang="th-TH" sz="3200" b="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a:t>
            </a:r>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a</a:t>
            </a:r>
            <a:r>
              <a:rPr lang="th-TH" sz="3200" b="1" dirty="0" smtClean="0">
                <a:latin typeface="TH SarabunPSK" pitchFamily="34" charset="-34"/>
                <a:cs typeface="TH SarabunPSK" pitchFamily="34" charset="-34"/>
              </a:rPr>
              <a:t>)</a:t>
            </a:r>
            <a:endParaRPr lang="th-TH" sz="3200" b="1" dirty="0">
              <a:latin typeface="TH SarabunPSK" pitchFamily="34" charset="-34"/>
              <a:cs typeface="TH SarabunPSK" pitchFamily="34" charset="-34"/>
            </a:endParaRPr>
          </a:p>
        </p:txBody>
      </p:sp>
      <p:sp>
        <p:nvSpPr>
          <p:cNvPr id="7" name="TextBox 6"/>
          <p:cNvSpPr txBox="1"/>
          <p:nvPr/>
        </p:nvSpPr>
        <p:spPr>
          <a:xfrm>
            <a:off x="2307598" y="2013763"/>
            <a:ext cx="4528804"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HA + H</a:t>
            </a:r>
            <a:r>
              <a:rPr lang="en-US" sz="3600" b="1" baseline="-25000" dirty="0" smtClean="0">
                <a:latin typeface="TH SarabunPSK" pitchFamily="34" charset="-34"/>
                <a:cs typeface="TH SarabunPSK" pitchFamily="34" charset="-34"/>
              </a:rPr>
              <a:t>2</a:t>
            </a:r>
            <a:r>
              <a:rPr lang="en-US" sz="3600" b="1" dirty="0" smtClean="0">
                <a:latin typeface="TH SarabunPSK" pitchFamily="34" charset="-34"/>
                <a:cs typeface="TH SarabunPSK" pitchFamily="34" charset="-34"/>
              </a:rPr>
              <a:t>O            H</a:t>
            </a:r>
            <a:r>
              <a:rPr lang="en-US" sz="3600" b="1" baseline="-25000" dirty="0" smtClean="0">
                <a:latin typeface="TH SarabunPSK" pitchFamily="34" charset="-34"/>
                <a:cs typeface="TH SarabunPSK" pitchFamily="34" charset="-34"/>
              </a:rPr>
              <a:t>3</a:t>
            </a:r>
            <a:r>
              <a:rPr lang="en-US" sz="3600" b="1" dirty="0" smtClean="0">
                <a:latin typeface="TH SarabunPSK" pitchFamily="34" charset="-34"/>
                <a:cs typeface="TH SarabunPSK" pitchFamily="34" charset="-34"/>
              </a:rPr>
              <a:t>O</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A</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8"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762" y="2258338"/>
            <a:ext cx="725334" cy="3798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91852" y="2847620"/>
            <a:ext cx="2559399" cy="960647"/>
            <a:chOff x="1414007" y="3985900"/>
            <a:chExt cx="2559399" cy="960647"/>
          </a:xfrm>
        </p:grpSpPr>
        <p:sp>
          <p:nvSpPr>
            <p:cNvPr id="9" name="Rectangle 8"/>
            <p:cNvSpPr/>
            <p:nvPr/>
          </p:nvSpPr>
          <p:spPr>
            <a:xfrm>
              <a:off x="1414007" y="4160197"/>
              <a:ext cx="579005" cy="584775"/>
            </a:xfrm>
            <a:prstGeom prst="rect">
              <a:avLst/>
            </a:prstGeom>
          </p:spPr>
          <p:txBody>
            <a:bodyPr wrap="none">
              <a:spAutoFit/>
            </a:bodyPr>
            <a:lstStyle/>
            <a:p>
              <a:r>
                <a:rPr lang="en-US" sz="3200" b="1" i="1" dirty="0">
                  <a:latin typeface="TH SarabunPSK" pitchFamily="34" charset="-34"/>
                  <a:cs typeface="TH SarabunPSK" pitchFamily="34" charset="-34"/>
                </a:rPr>
                <a:t>K</a:t>
              </a:r>
              <a:r>
                <a:rPr lang="en-US" sz="3200" b="1" i="1" baseline="-25000" dirty="0">
                  <a:latin typeface="TH SarabunPSK" pitchFamily="34" charset="-34"/>
                  <a:cs typeface="TH SarabunPSK" pitchFamily="34" charset="-34"/>
                </a:rPr>
                <a:t>eq</a:t>
              </a:r>
              <a:endParaRPr lang="th-TH" sz="3200" dirty="0"/>
            </a:p>
          </p:txBody>
        </p:sp>
        <p:sp>
          <p:nvSpPr>
            <p:cNvPr id="10" name="TextBox 9"/>
            <p:cNvSpPr txBox="1"/>
            <p:nvPr/>
          </p:nvSpPr>
          <p:spPr>
            <a:xfrm>
              <a:off x="1871552" y="4161717"/>
              <a:ext cx="332142" cy="523220"/>
            </a:xfrm>
            <a:prstGeom prst="rect">
              <a:avLst/>
            </a:prstGeom>
            <a:noFill/>
          </p:spPr>
          <p:txBody>
            <a:bodyPr wrap="none" rtlCol="0">
              <a:spAutoFit/>
            </a:bodyPr>
            <a:lstStyle/>
            <a:p>
              <a:r>
                <a:rPr lang="en-US" b="1" dirty="0" smtClean="0">
                  <a:latin typeface="TH SarabunPSK" pitchFamily="34" charset="-34"/>
                  <a:cs typeface="TH SarabunPSK" pitchFamily="34" charset="-34"/>
                </a:rPr>
                <a:t>=</a:t>
              </a:r>
              <a:endParaRPr lang="th-TH" b="1" dirty="0">
                <a:latin typeface="TH SarabunPSK" pitchFamily="34" charset="-34"/>
                <a:cs typeface="TH SarabunPSK" pitchFamily="34" charset="-34"/>
              </a:endParaRPr>
            </a:p>
          </p:txBody>
        </p:sp>
        <p:sp>
          <p:nvSpPr>
            <p:cNvPr id="11" name="Rectangle 10"/>
            <p:cNvSpPr/>
            <p:nvPr/>
          </p:nvSpPr>
          <p:spPr>
            <a:xfrm>
              <a:off x="2514352" y="3985900"/>
              <a:ext cx="1415772" cy="523220"/>
            </a:xfrm>
            <a:prstGeom prst="rect">
              <a:avLst/>
            </a:prstGeom>
          </p:spPr>
          <p:txBody>
            <a:bodyPr wrap="none">
              <a:spAutoFit/>
            </a:bodyPr>
            <a:lstStyle/>
            <a:p>
              <a:r>
                <a:rPr lang="en-US" b="1" dirty="0" smtClean="0">
                  <a:latin typeface="TH SarabunPSK" pitchFamily="34" charset="-34"/>
                  <a:cs typeface="TH SarabunPSK" pitchFamily="34" charset="-34"/>
                </a:rPr>
                <a:t>[H</a:t>
              </a:r>
              <a:r>
                <a:rPr lang="en-US" b="1" baseline="-25000" dirty="0" smtClean="0">
                  <a:latin typeface="TH SarabunPSK" pitchFamily="34" charset="-34"/>
                  <a:cs typeface="TH SarabunPSK" pitchFamily="34" charset="-34"/>
                </a:rPr>
                <a:t>3</a:t>
              </a:r>
              <a:r>
                <a:rPr lang="en-US" b="1" dirty="0" smtClean="0">
                  <a:latin typeface="TH SarabunPSK" pitchFamily="34" charset="-34"/>
                  <a:cs typeface="TH SarabunPSK" pitchFamily="34" charset="-34"/>
                </a:rPr>
                <a:t>O</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[A</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sp>
          <p:nvSpPr>
            <p:cNvPr id="12" name="Rectangle 11"/>
            <p:cNvSpPr/>
            <p:nvPr/>
          </p:nvSpPr>
          <p:spPr>
            <a:xfrm>
              <a:off x="2514352" y="4423327"/>
              <a:ext cx="1459054" cy="523220"/>
            </a:xfrm>
            <a:prstGeom prst="rect">
              <a:avLst/>
            </a:prstGeom>
          </p:spPr>
          <p:txBody>
            <a:bodyPr wrap="none">
              <a:spAutoFit/>
            </a:bodyPr>
            <a:lstStyle/>
            <a:p>
              <a:r>
                <a:rPr lang="en-US" b="1" dirty="0" smtClean="0">
                  <a:latin typeface="TH SarabunPSK" pitchFamily="34" charset="-34"/>
                  <a:cs typeface="TH SarabunPSK" pitchFamily="34" charset="-34"/>
                </a:rPr>
                <a:t>[HA] [H</a:t>
              </a:r>
              <a:r>
                <a:rPr lang="en-US" b="1" baseline="-25000" dirty="0" smtClean="0">
                  <a:latin typeface="TH SarabunPSK" pitchFamily="34" charset="-34"/>
                  <a:cs typeface="TH SarabunPSK" pitchFamily="34" charset="-34"/>
                </a:rPr>
                <a:t>2</a:t>
              </a:r>
              <a:r>
                <a:rPr lang="en-US" b="1" dirty="0" smtClean="0">
                  <a:latin typeface="TH SarabunPSK" pitchFamily="34" charset="-34"/>
                  <a:cs typeface="TH SarabunPSK" pitchFamily="34" charset="-34"/>
                </a:rPr>
                <a:t>O] </a:t>
              </a:r>
              <a:endParaRPr lang="th-TH" dirty="0"/>
            </a:p>
          </p:txBody>
        </p:sp>
        <p:cxnSp>
          <p:nvCxnSpPr>
            <p:cNvPr id="14" name="Straight Connector 13"/>
            <p:cNvCxnSpPr/>
            <p:nvPr/>
          </p:nvCxnSpPr>
          <p:spPr>
            <a:xfrm>
              <a:off x="2411760" y="4509120"/>
              <a:ext cx="15183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635896" y="3045438"/>
            <a:ext cx="5101076" cy="523220"/>
          </a:xfrm>
          <a:prstGeom prst="rect">
            <a:avLst/>
          </a:prstGeom>
          <a:noFill/>
        </p:spPr>
        <p:txBody>
          <a:bodyPr wrap="none" rtlCol="0">
            <a:spAutoFit/>
          </a:bodyPr>
          <a:lstStyle/>
          <a:p>
            <a:r>
              <a:rPr lang="th-TH" dirty="0" smtClean="0">
                <a:latin typeface="TH SarabunPSK" pitchFamily="34" charset="-34"/>
                <a:cs typeface="TH SarabunPSK" pitchFamily="34" charset="-34"/>
              </a:rPr>
              <a:t>เมื่อความเข้มข้นของน้ำ </a:t>
            </a:r>
            <a:r>
              <a:rPr lang="en-US" b="1" dirty="0">
                <a:latin typeface="TH SarabunPSK" pitchFamily="34" charset="-34"/>
                <a:cs typeface="TH SarabunPSK" pitchFamily="34" charset="-34"/>
              </a:rPr>
              <a:t>[H</a:t>
            </a:r>
            <a:r>
              <a:rPr lang="en-US" b="1" baseline="-25000" dirty="0">
                <a:latin typeface="TH SarabunPSK" pitchFamily="34" charset="-34"/>
                <a:cs typeface="TH SarabunPSK" pitchFamily="34" charset="-34"/>
              </a:rPr>
              <a:t>2</a:t>
            </a:r>
            <a:r>
              <a:rPr lang="en-US" b="1" dirty="0">
                <a:latin typeface="TH SarabunPSK" pitchFamily="34" charset="-34"/>
                <a:cs typeface="TH SarabunPSK" pitchFamily="34" charset="-34"/>
              </a:rPr>
              <a:t>O</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 มีค่าคงที่ </a:t>
            </a:r>
            <a:r>
              <a:rPr lang="en-US" b="1" dirty="0" smtClean="0">
                <a:latin typeface="TH SarabunPSK" pitchFamily="34" charset="-34"/>
                <a:cs typeface="TH SarabunPSK" pitchFamily="34" charset="-34"/>
              </a:rPr>
              <a:t>= 55.5 M</a:t>
            </a:r>
            <a:r>
              <a:rPr lang="th-TH" dirty="0" smtClean="0">
                <a:latin typeface="TH SarabunPSK" pitchFamily="34" charset="-34"/>
                <a:cs typeface="TH SarabunPSK" pitchFamily="34" charset="-34"/>
              </a:rPr>
              <a:t> </a:t>
            </a:r>
            <a:endParaRPr lang="th-TH" dirty="0">
              <a:latin typeface="TH SarabunPSK" pitchFamily="34" charset="-34"/>
              <a:cs typeface="TH SarabunPSK" pitchFamily="34" charset="-34"/>
            </a:endParaRPr>
          </a:p>
        </p:txBody>
      </p:sp>
      <p:grpSp>
        <p:nvGrpSpPr>
          <p:cNvPr id="18" name="Group 17"/>
          <p:cNvGrpSpPr/>
          <p:nvPr/>
        </p:nvGrpSpPr>
        <p:grpSpPr>
          <a:xfrm>
            <a:off x="1742005" y="3970396"/>
            <a:ext cx="4630195" cy="1251515"/>
            <a:chOff x="1414007" y="3985900"/>
            <a:chExt cx="2516117" cy="1251515"/>
          </a:xfrm>
        </p:grpSpPr>
        <p:sp>
          <p:nvSpPr>
            <p:cNvPr id="19" name="Rectangle 18"/>
            <p:cNvSpPr/>
            <p:nvPr/>
          </p:nvSpPr>
          <p:spPr>
            <a:xfrm>
              <a:off x="1414007" y="4160197"/>
              <a:ext cx="1375698" cy="1077218"/>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eq</a:t>
              </a:r>
              <a:r>
                <a:rPr lang="en-US" sz="3200" b="1" dirty="0">
                  <a:latin typeface="TH SarabunPSK" pitchFamily="34" charset="-34"/>
                  <a:cs typeface="TH SarabunPSK" pitchFamily="34" charset="-34"/>
                </a:rPr>
                <a:t>[H</a:t>
              </a:r>
              <a:r>
                <a:rPr lang="en-US" sz="3200" b="1" baseline="-25000" dirty="0">
                  <a:latin typeface="TH SarabunPSK" pitchFamily="34" charset="-34"/>
                  <a:cs typeface="TH SarabunPSK" pitchFamily="34" charset="-34"/>
                </a:rPr>
                <a:t>2</a:t>
              </a:r>
              <a:r>
                <a:rPr lang="en-US" sz="3200" b="1" dirty="0">
                  <a:latin typeface="TH SarabunPSK" pitchFamily="34" charset="-34"/>
                  <a:cs typeface="TH SarabunPSK" pitchFamily="34" charset="-34"/>
                </a:rPr>
                <a:t>O] </a:t>
              </a:r>
              <a:endParaRPr lang="th-TH" sz="3200" dirty="0"/>
            </a:p>
            <a:p>
              <a:endParaRPr lang="th-TH" sz="3200" dirty="0"/>
            </a:p>
          </p:txBody>
        </p:sp>
        <p:sp>
          <p:nvSpPr>
            <p:cNvPr id="20" name="TextBox 19"/>
            <p:cNvSpPr txBox="1"/>
            <p:nvPr/>
          </p:nvSpPr>
          <p:spPr>
            <a:xfrm>
              <a:off x="1871552" y="4161717"/>
              <a:ext cx="492343" cy="523220"/>
            </a:xfrm>
            <a:prstGeom prst="rect">
              <a:avLst/>
            </a:prstGeom>
            <a:noFill/>
          </p:spPr>
          <p:txBody>
            <a:bodyPr wrap="none" rtlCol="0">
              <a:spAutoFit/>
            </a:bodyPr>
            <a:lstStyle/>
            <a:p>
              <a:r>
                <a:rPr lang="en-US"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21" name="Rectangle 20"/>
            <p:cNvSpPr/>
            <p:nvPr/>
          </p:nvSpPr>
          <p:spPr>
            <a:xfrm>
              <a:off x="2514352" y="3985900"/>
              <a:ext cx="1415772" cy="523220"/>
            </a:xfrm>
            <a:prstGeom prst="rect">
              <a:avLst/>
            </a:prstGeom>
          </p:spPr>
          <p:txBody>
            <a:bodyPr wrap="none">
              <a:spAutoFit/>
            </a:bodyPr>
            <a:lstStyle/>
            <a:p>
              <a:r>
                <a:rPr lang="en-US" b="1" dirty="0" smtClean="0">
                  <a:latin typeface="TH SarabunPSK" pitchFamily="34" charset="-34"/>
                  <a:cs typeface="TH SarabunPSK" pitchFamily="34" charset="-34"/>
                </a:rPr>
                <a:t>[H</a:t>
              </a:r>
              <a:r>
                <a:rPr lang="en-US" b="1" baseline="-25000" dirty="0" smtClean="0">
                  <a:latin typeface="TH SarabunPSK" pitchFamily="34" charset="-34"/>
                  <a:cs typeface="TH SarabunPSK" pitchFamily="34" charset="-34"/>
                </a:rPr>
                <a:t>3</a:t>
              </a:r>
              <a:r>
                <a:rPr lang="en-US" b="1" dirty="0" smtClean="0">
                  <a:latin typeface="TH SarabunPSK" pitchFamily="34" charset="-34"/>
                  <a:cs typeface="TH SarabunPSK" pitchFamily="34" charset="-34"/>
                </a:rPr>
                <a:t>O</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[A</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sp>
          <p:nvSpPr>
            <p:cNvPr id="22" name="Rectangle 21"/>
            <p:cNvSpPr/>
            <p:nvPr/>
          </p:nvSpPr>
          <p:spPr>
            <a:xfrm>
              <a:off x="2514352" y="4423327"/>
              <a:ext cx="1010213" cy="523220"/>
            </a:xfrm>
            <a:prstGeom prst="rect">
              <a:avLst/>
            </a:prstGeom>
          </p:spPr>
          <p:txBody>
            <a:bodyPr wrap="none">
              <a:spAutoFit/>
            </a:bodyPr>
            <a:lstStyle/>
            <a:p>
              <a:r>
                <a:rPr lang="en-US" b="1" dirty="0" smtClean="0">
                  <a:latin typeface="TH SarabunPSK" pitchFamily="34" charset="-34"/>
                  <a:cs typeface="TH SarabunPSK" pitchFamily="34" charset="-34"/>
                </a:rPr>
                <a:t>    [HA]</a:t>
              </a:r>
              <a:endParaRPr lang="th-TH" dirty="0"/>
            </a:p>
          </p:txBody>
        </p:sp>
        <p:cxnSp>
          <p:nvCxnSpPr>
            <p:cNvPr id="23" name="Straight Connector 22"/>
            <p:cNvCxnSpPr/>
            <p:nvPr/>
          </p:nvCxnSpPr>
          <p:spPr>
            <a:xfrm>
              <a:off x="2531075" y="4509120"/>
              <a:ext cx="7729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814409" y="4146838"/>
            <a:ext cx="829073" cy="584775"/>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a</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26" name="TextBox 25"/>
          <p:cNvSpPr txBox="1"/>
          <p:nvPr/>
        </p:nvSpPr>
        <p:spPr>
          <a:xfrm>
            <a:off x="2766611" y="4960301"/>
            <a:ext cx="4836580" cy="1384995"/>
          </a:xfrm>
          <a:prstGeom prst="rect">
            <a:avLst/>
          </a:prstGeom>
          <a:noFill/>
        </p:spPr>
        <p:txBody>
          <a:bodyPr wrap="none" rtlCol="0">
            <a:spAutoFit/>
          </a:bodyPr>
          <a:lstStyle/>
          <a:p>
            <a:r>
              <a:rPr lang="en-US" dirty="0" smtClean="0">
                <a:latin typeface="TH SarabunPSK" pitchFamily="34" charset="-34"/>
                <a:cs typeface="TH SarabunPSK" pitchFamily="34" charset="-34"/>
              </a:rPr>
              <a:t>*</a:t>
            </a:r>
            <a:r>
              <a:rPr lang="th-TH" dirty="0" smtClean="0">
                <a:latin typeface="TH SarabunPSK" pitchFamily="34" charset="-34"/>
                <a:cs typeface="TH SarabunPSK" pitchFamily="34" charset="-34"/>
              </a:rPr>
              <a:t>อาจใช้ตัวย่อ </a:t>
            </a:r>
            <a:r>
              <a:rPr lang="en-US" b="1" i="1" dirty="0" smtClean="0">
                <a:latin typeface="TH SarabunPSK" pitchFamily="34" charset="-34"/>
                <a:cs typeface="TH SarabunPSK" pitchFamily="34" charset="-34"/>
              </a:rPr>
              <a:t>K</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แทน </a:t>
            </a:r>
            <a:r>
              <a:rPr lang="en-US" b="1" i="1" dirty="0" smtClean="0">
                <a:latin typeface="TH SarabunPSK" pitchFamily="34" charset="-34"/>
                <a:cs typeface="TH SarabunPSK" pitchFamily="34" charset="-34"/>
              </a:rPr>
              <a:t>K</a:t>
            </a:r>
            <a:r>
              <a:rPr lang="en-US" b="1" i="1" baseline="-25000" dirty="0" smtClean="0">
                <a:latin typeface="TH SarabunPSK" pitchFamily="34" charset="-34"/>
                <a:cs typeface="TH SarabunPSK" pitchFamily="34" charset="-34"/>
              </a:rPr>
              <a:t>a</a:t>
            </a:r>
            <a:r>
              <a:rPr lang="th-TH" b="1" i="1" baseline="-25000" dirty="0" smtClean="0">
                <a:latin typeface="TH SarabunPSK" pitchFamily="34" charset="-34"/>
                <a:cs typeface="TH SarabunPSK" pitchFamily="34" charset="-34"/>
              </a:rPr>
              <a:t> </a:t>
            </a:r>
          </a:p>
          <a:p>
            <a:r>
              <a:rPr lang="th-TH"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K</a:t>
            </a:r>
            <a:r>
              <a:rPr lang="th-TH" b="1" i="1"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&gt; 1 </a:t>
            </a:r>
            <a:r>
              <a:rPr lang="th-TH" b="1" i="1" dirty="0" smtClean="0">
                <a:latin typeface="TH SarabunPSK" pitchFamily="34" charset="-34"/>
                <a:cs typeface="TH SarabunPSK" pitchFamily="34" charset="-34"/>
              </a:rPr>
              <a:t>กรดแก่ </a:t>
            </a:r>
            <a:r>
              <a:rPr lang="en-US" b="1" i="1" dirty="0">
                <a:latin typeface="TH SarabunPSK" pitchFamily="34" charset="-34"/>
                <a:cs typeface="TH SarabunPSK" pitchFamily="34" charset="-34"/>
              </a:rPr>
              <a:t>(</a:t>
            </a:r>
            <a:r>
              <a:rPr lang="en-US" b="1" i="1" dirty="0" smtClean="0">
                <a:latin typeface="TH SarabunPSK" pitchFamily="34" charset="-34"/>
                <a:cs typeface="TH SarabunPSK" pitchFamily="34" charset="-34"/>
              </a:rPr>
              <a:t>strong acid</a:t>
            </a:r>
            <a:r>
              <a:rPr lang="th-TH" b="1" i="1" dirty="0" smtClean="0">
                <a:latin typeface="TH SarabunPSK" pitchFamily="34" charset="-34"/>
                <a:cs typeface="TH SarabunPSK" pitchFamily="34" charset="-34"/>
              </a:rPr>
              <a:t>) แตกตัว</a:t>
            </a:r>
            <a:r>
              <a:rPr lang="en-US" b="1" i="1" dirty="0" smtClean="0">
                <a:latin typeface="TH SarabunPSK" pitchFamily="34" charset="-34"/>
                <a:cs typeface="TH SarabunPSK" pitchFamily="34" charset="-34"/>
              </a:rPr>
              <a:t>100</a:t>
            </a:r>
            <a:r>
              <a:rPr lang="th-TH" b="1" i="1"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a:t>
            </a:r>
            <a:r>
              <a:rPr lang="th-TH" b="1" i="1" dirty="0" smtClean="0">
                <a:latin typeface="TH SarabunPSK" pitchFamily="34" charset="-34"/>
                <a:cs typeface="TH SarabunPSK" pitchFamily="34" charset="-34"/>
              </a:rPr>
              <a:t>)</a:t>
            </a:r>
          </a:p>
          <a:p>
            <a:r>
              <a:rPr lang="en-US" b="1" i="1" dirty="0" smtClean="0">
                <a:latin typeface="TH SarabunPSK" pitchFamily="34" charset="-34"/>
                <a:cs typeface="TH SarabunPSK" pitchFamily="34" charset="-34"/>
              </a:rPr>
              <a:t>K</a:t>
            </a:r>
            <a:r>
              <a:rPr lang="th-TH" b="1" i="1"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&lt; </a:t>
            </a:r>
            <a:r>
              <a:rPr lang="th-TH" b="1" i="1" dirty="0" smtClean="0">
                <a:latin typeface="TH SarabunPSK" pitchFamily="34" charset="-34"/>
                <a:cs typeface="TH SarabunPSK" pitchFamily="34" charset="-34"/>
              </a:rPr>
              <a:t> </a:t>
            </a:r>
            <a:r>
              <a:rPr lang="en-US" b="1" i="1" dirty="0" smtClean="0">
                <a:latin typeface="TH SarabunPSK" pitchFamily="34" charset="-34"/>
                <a:cs typeface="TH SarabunPSK" pitchFamily="34" charset="-34"/>
              </a:rPr>
              <a:t>1 </a:t>
            </a:r>
            <a:r>
              <a:rPr lang="th-TH" b="1" i="1" dirty="0" smtClean="0">
                <a:latin typeface="TH SarabunPSK" pitchFamily="34" charset="-34"/>
                <a:cs typeface="TH SarabunPSK" pitchFamily="34" charset="-34"/>
              </a:rPr>
              <a:t>กรดอ่อน (</a:t>
            </a:r>
            <a:r>
              <a:rPr lang="en-US" b="1" i="1" dirty="0">
                <a:latin typeface="TH SarabunPSK" pitchFamily="34" charset="-34"/>
                <a:cs typeface="TH SarabunPSK" pitchFamily="34" charset="-34"/>
              </a:rPr>
              <a:t>weak acid</a:t>
            </a:r>
            <a:r>
              <a:rPr lang="th-TH" b="1" i="1" dirty="0" smtClean="0">
                <a:latin typeface="TH SarabunPSK" pitchFamily="34" charset="-34"/>
                <a:cs typeface="TH SarabunPSK" pitchFamily="34" charset="-34"/>
              </a:rPr>
              <a:t>) แตกตัวบางส่วน</a:t>
            </a:r>
            <a:endParaRPr lang="th-TH" dirty="0">
              <a:latin typeface="TH SarabunPSK" pitchFamily="34" charset="-34"/>
              <a:cs typeface="TH SarabunPSK" pitchFamily="34" charset="-34"/>
            </a:endParaRPr>
          </a:p>
        </p:txBody>
      </p:sp>
      <p:pic>
        <p:nvPicPr>
          <p:cNvPr id="25" name="Picture 2" descr="http://t1.gstatic.com/images?q=tbn:ANd9GcRGDQiMqFbLL3ry9pLHOVfVFWstTEGBXtE58q42J-bsCB7sLqrd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081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93</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79512" y="1408420"/>
            <a:ext cx="2667718"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การแตกตัวของน้ำ</a:t>
            </a:r>
            <a:endParaRPr lang="th-TH" sz="3200" b="1" dirty="0">
              <a:latin typeface="TH SarabunPSK" pitchFamily="34" charset="-34"/>
              <a:cs typeface="TH SarabunPSK" pitchFamily="34" charset="-34"/>
            </a:endParaRPr>
          </a:p>
        </p:txBody>
      </p:sp>
      <p:sp>
        <p:nvSpPr>
          <p:cNvPr id="25" name="TextBox 24"/>
          <p:cNvSpPr txBox="1"/>
          <p:nvPr/>
        </p:nvSpPr>
        <p:spPr>
          <a:xfrm>
            <a:off x="2307598" y="2013763"/>
            <a:ext cx="3698448" cy="646331"/>
          </a:xfrm>
          <a:prstGeom prst="rect">
            <a:avLst/>
          </a:prstGeom>
          <a:noFill/>
        </p:spPr>
        <p:txBody>
          <a:bodyPr wrap="none" rtlCol="0">
            <a:spAutoFit/>
          </a:bodyPr>
          <a:lstStyle/>
          <a:p>
            <a:r>
              <a:rPr lang="en-US" sz="3600" b="1" dirty="0" smtClean="0">
                <a:latin typeface="TH SarabunPSK" pitchFamily="34" charset="-34"/>
                <a:cs typeface="TH SarabunPSK" pitchFamily="34" charset="-34"/>
              </a:rPr>
              <a:t> H</a:t>
            </a:r>
            <a:r>
              <a:rPr lang="en-US" sz="3600" b="1" baseline="-25000" dirty="0" smtClean="0">
                <a:latin typeface="TH SarabunPSK" pitchFamily="34" charset="-34"/>
                <a:cs typeface="TH SarabunPSK" pitchFamily="34" charset="-34"/>
              </a:rPr>
              <a:t>2</a:t>
            </a:r>
            <a:r>
              <a:rPr lang="en-US" sz="3600" b="1" dirty="0" smtClean="0">
                <a:latin typeface="TH SarabunPSK" pitchFamily="34" charset="-34"/>
                <a:cs typeface="TH SarabunPSK" pitchFamily="34" charset="-34"/>
              </a:rPr>
              <a:t>O            H</a:t>
            </a:r>
            <a:r>
              <a:rPr lang="en-US" sz="3600" b="1" baseline="30000" dirty="0" smtClean="0">
                <a:latin typeface="TH SarabunPSK" pitchFamily="34" charset="-34"/>
                <a:cs typeface="TH SarabunPSK" pitchFamily="34" charset="-34"/>
              </a:rPr>
              <a:t>+</a:t>
            </a:r>
            <a:r>
              <a:rPr lang="en-US" sz="3600" b="1" dirty="0" smtClean="0">
                <a:latin typeface="TH SarabunPSK" pitchFamily="34" charset="-34"/>
                <a:cs typeface="TH SarabunPSK" pitchFamily="34" charset="-34"/>
              </a:rPr>
              <a:t>   +  OH</a:t>
            </a:r>
            <a:r>
              <a:rPr lang="en-US" sz="3600" b="1" baseline="30000" dirty="0" smtClean="0">
                <a:latin typeface="TH SarabunPSK" pitchFamily="34" charset="-34"/>
                <a:cs typeface="TH SarabunPSK" pitchFamily="34" charset="-34"/>
              </a:rPr>
              <a:t>-</a:t>
            </a:r>
            <a:endParaRPr lang="th-TH" sz="3600" b="1" baseline="30000" dirty="0">
              <a:latin typeface="TH SarabunPSK" pitchFamily="34" charset="-34"/>
              <a:cs typeface="TH SarabunPSK" pitchFamily="34" charset="-34"/>
            </a:endParaRPr>
          </a:p>
        </p:txBody>
      </p:sp>
      <p:pic>
        <p:nvPicPr>
          <p:cNvPr id="27"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428" y="2258338"/>
            <a:ext cx="725334" cy="379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8881" y="2925050"/>
            <a:ext cx="2884123" cy="523220"/>
          </a:xfrm>
          <a:prstGeom prst="rect">
            <a:avLst/>
          </a:prstGeom>
          <a:noFill/>
        </p:spPr>
        <p:txBody>
          <a:bodyPr wrap="none" rtlCol="0">
            <a:spAutoFit/>
          </a:bodyPr>
          <a:lstStyle/>
          <a:p>
            <a:r>
              <a:rPr lang="th-TH" dirty="0" smtClean="0"/>
              <a:t>ค่าคงที่การแตกตัวของน้ำ </a:t>
            </a:r>
            <a:r>
              <a:rPr lang="en-US" b="1" i="1" dirty="0" smtClean="0">
                <a:latin typeface="TH SarabunPSK" pitchFamily="34" charset="-34"/>
                <a:cs typeface="TH SarabunPSK" pitchFamily="34" charset="-34"/>
              </a:rPr>
              <a:t>K</a:t>
            </a:r>
            <a:r>
              <a:rPr lang="en-US" b="1" i="1" baseline="-25000" dirty="0" smtClean="0">
                <a:latin typeface="TH SarabunPSK" pitchFamily="34" charset="-34"/>
                <a:cs typeface="TH SarabunPSK" pitchFamily="34" charset="-34"/>
              </a:rPr>
              <a:t>w</a:t>
            </a:r>
            <a:endParaRPr lang="th-TH" dirty="0"/>
          </a:p>
        </p:txBody>
      </p:sp>
      <p:grpSp>
        <p:nvGrpSpPr>
          <p:cNvPr id="28" name="Group 27"/>
          <p:cNvGrpSpPr/>
          <p:nvPr/>
        </p:nvGrpSpPr>
        <p:grpSpPr>
          <a:xfrm>
            <a:off x="4213993" y="3398500"/>
            <a:ext cx="2516117" cy="960647"/>
            <a:chOff x="1414007" y="3985900"/>
            <a:chExt cx="2516117" cy="960647"/>
          </a:xfrm>
        </p:grpSpPr>
        <p:sp>
          <p:nvSpPr>
            <p:cNvPr id="29" name="Rectangle 28"/>
            <p:cNvSpPr/>
            <p:nvPr/>
          </p:nvSpPr>
          <p:spPr>
            <a:xfrm>
              <a:off x="1414007" y="4160197"/>
              <a:ext cx="579005" cy="584775"/>
            </a:xfrm>
            <a:prstGeom prst="rect">
              <a:avLst/>
            </a:prstGeom>
          </p:spPr>
          <p:txBody>
            <a:bodyPr wrap="none">
              <a:spAutoFit/>
            </a:bodyPr>
            <a:lstStyle/>
            <a:p>
              <a:r>
                <a:rPr lang="en-US" sz="3200" b="1" i="1" dirty="0">
                  <a:latin typeface="TH SarabunPSK" pitchFamily="34" charset="-34"/>
                  <a:cs typeface="TH SarabunPSK" pitchFamily="34" charset="-34"/>
                </a:rPr>
                <a:t>K</a:t>
              </a:r>
              <a:r>
                <a:rPr lang="en-US" sz="3200" b="1" i="1" baseline="-25000" dirty="0">
                  <a:latin typeface="TH SarabunPSK" pitchFamily="34" charset="-34"/>
                  <a:cs typeface="TH SarabunPSK" pitchFamily="34" charset="-34"/>
                </a:rPr>
                <a:t>eq</a:t>
              </a:r>
              <a:endParaRPr lang="th-TH" sz="3200" dirty="0"/>
            </a:p>
          </p:txBody>
        </p:sp>
        <p:sp>
          <p:nvSpPr>
            <p:cNvPr id="30" name="TextBox 29"/>
            <p:cNvSpPr txBox="1"/>
            <p:nvPr/>
          </p:nvSpPr>
          <p:spPr>
            <a:xfrm>
              <a:off x="1871552" y="4161717"/>
              <a:ext cx="332142" cy="523220"/>
            </a:xfrm>
            <a:prstGeom prst="rect">
              <a:avLst/>
            </a:prstGeom>
            <a:noFill/>
          </p:spPr>
          <p:txBody>
            <a:bodyPr wrap="none" rtlCol="0">
              <a:spAutoFit/>
            </a:bodyPr>
            <a:lstStyle/>
            <a:p>
              <a:r>
                <a:rPr lang="en-US" b="1" dirty="0" smtClean="0">
                  <a:latin typeface="TH SarabunPSK" pitchFamily="34" charset="-34"/>
                  <a:cs typeface="TH SarabunPSK" pitchFamily="34" charset="-34"/>
                </a:rPr>
                <a:t>=</a:t>
              </a:r>
              <a:endParaRPr lang="th-TH" b="1" dirty="0">
                <a:latin typeface="TH SarabunPSK" pitchFamily="34" charset="-34"/>
                <a:cs typeface="TH SarabunPSK" pitchFamily="34" charset="-34"/>
              </a:endParaRPr>
            </a:p>
          </p:txBody>
        </p:sp>
        <p:sp>
          <p:nvSpPr>
            <p:cNvPr id="31" name="Rectangle 30"/>
            <p:cNvSpPr/>
            <p:nvPr/>
          </p:nvSpPr>
          <p:spPr>
            <a:xfrm>
              <a:off x="2514352" y="3985900"/>
              <a:ext cx="1334020" cy="523220"/>
            </a:xfrm>
            <a:prstGeom prst="rect">
              <a:avLst/>
            </a:prstGeom>
          </p:spPr>
          <p:txBody>
            <a:bodyPr wrap="none">
              <a:spAutoFit/>
            </a:bodyPr>
            <a:lstStyle/>
            <a:p>
              <a:r>
                <a:rPr lang="en-US" b="1" dirty="0" smtClean="0">
                  <a:latin typeface="TH SarabunPSK" pitchFamily="34" charset="-34"/>
                  <a:cs typeface="TH SarabunPSK" pitchFamily="34" charset="-34"/>
                </a:rPr>
                <a:t>[H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[OH</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sp>
          <p:nvSpPr>
            <p:cNvPr id="32" name="Rectangle 31"/>
            <p:cNvSpPr/>
            <p:nvPr/>
          </p:nvSpPr>
          <p:spPr>
            <a:xfrm>
              <a:off x="2514352" y="4423327"/>
              <a:ext cx="1124026" cy="523220"/>
            </a:xfrm>
            <a:prstGeom prst="rect">
              <a:avLst/>
            </a:prstGeom>
          </p:spPr>
          <p:txBody>
            <a:bodyPr wrap="none">
              <a:spAutoFit/>
            </a:bodyPr>
            <a:lstStyle/>
            <a:p>
              <a:r>
                <a:rPr lang="en-US" b="1" dirty="0">
                  <a:latin typeface="TH SarabunPSK" pitchFamily="34" charset="-34"/>
                  <a:cs typeface="TH SarabunPSK" pitchFamily="34" charset="-34"/>
                </a:rPr>
                <a:t> </a:t>
              </a:r>
              <a:r>
                <a:rPr lang="en-US" b="1" dirty="0" smtClean="0">
                  <a:latin typeface="TH SarabunPSK" pitchFamily="34" charset="-34"/>
                  <a:cs typeface="TH SarabunPSK" pitchFamily="34" charset="-34"/>
                </a:rPr>
                <a:t>  [H</a:t>
              </a:r>
              <a:r>
                <a:rPr lang="en-US" b="1" baseline="-25000" dirty="0" smtClean="0">
                  <a:latin typeface="TH SarabunPSK" pitchFamily="34" charset="-34"/>
                  <a:cs typeface="TH SarabunPSK" pitchFamily="34" charset="-34"/>
                </a:rPr>
                <a:t>2</a:t>
              </a:r>
              <a:r>
                <a:rPr lang="en-US" b="1" dirty="0" smtClean="0">
                  <a:latin typeface="TH SarabunPSK" pitchFamily="34" charset="-34"/>
                  <a:cs typeface="TH SarabunPSK" pitchFamily="34" charset="-34"/>
                </a:rPr>
                <a:t>O] </a:t>
              </a:r>
              <a:endParaRPr lang="th-TH" dirty="0"/>
            </a:p>
          </p:txBody>
        </p:sp>
        <p:cxnSp>
          <p:nvCxnSpPr>
            <p:cNvPr id="33" name="Straight Connector 32"/>
            <p:cNvCxnSpPr/>
            <p:nvPr/>
          </p:nvCxnSpPr>
          <p:spPr>
            <a:xfrm>
              <a:off x="2411760" y="4509120"/>
              <a:ext cx="15183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3390592" y="3560702"/>
            <a:ext cx="748923" cy="584775"/>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w</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grpSp>
        <p:nvGrpSpPr>
          <p:cNvPr id="35" name="Group 34"/>
          <p:cNvGrpSpPr/>
          <p:nvPr/>
        </p:nvGrpSpPr>
        <p:grpSpPr>
          <a:xfrm>
            <a:off x="3343004" y="4507842"/>
            <a:ext cx="3238435" cy="1089878"/>
            <a:chOff x="1414007" y="4147537"/>
            <a:chExt cx="1759814" cy="1089878"/>
          </a:xfrm>
        </p:grpSpPr>
        <p:sp>
          <p:nvSpPr>
            <p:cNvPr id="36" name="Rectangle 35"/>
            <p:cNvSpPr/>
            <p:nvPr/>
          </p:nvSpPr>
          <p:spPr>
            <a:xfrm>
              <a:off x="1414007" y="4160197"/>
              <a:ext cx="1375698" cy="1077218"/>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eq</a:t>
              </a:r>
              <a:r>
                <a:rPr lang="en-US" sz="3200" b="1" dirty="0">
                  <a:latin typeface="TH SarabunPSK" pitchFamily="34" charset="-34"/>
                  <a:cs typeface="TH SarabunPSK" pitchFamily="34" charset="-34"/>
                </a:rPr>
                <a:t>[H</a:t>
              </a:r>
              <a:r>
                <a:rPr lang="en-US" sz="3200" b="1" baseline="-25000" dirty="0">
                  <a:latin typeface="TH SarabunPSK" pitchFamily="34" charset="-34"/>
                  <a:cs typeface="TH SarabunPSK" pitchFamily="34" charset="-34"/>
                </a:rPr>
                <a:t>2</a:t>
              </a:r>
              <a:r>
                <a:rPr lang="en-US" sz="3200" b="1" dirty="0">
                  <a:latin typeface="TH SarabunPSK" pitchFamily="34" charset="-34"/>
                  <a:cs typeface="TH SarabunPSK" pitchFamily="34" charset="-34"/>
                </a:rPr>
                <a:t>O] </a:t>
              </a:r>
              <a:endParaRPr lang="th-TH" sz="3200" dirty="0"/>
            </a:p>
            <a:p>
              <a:endParaRPr lang="th-TH" sz="3200" dirty="0"/>
            </a:p>
          </p:txBody>
        </p:sp>
        <p:sp>
          <p:nvSpPr>
            <p:cNvPr id="37" name="TextBox 36"/>
            <p:cNvSpPr txBox="1"/>
            <p:nvPr/>
          </p:nvSpPr>
          <p:spPr>
            <a:xfrm>
              <a:off x="1871552" y="4161717"/>
              <a:ext cx="492343" cy="523220"/>
            </a:xfrm>
            <a:prstGeom prst="rect">
              <a:avLst/>
            </a:prstGeom>
            <a:noFill/>
          </p:spPr>
          <p:txBody>
            <a:bodyPr wrap="none" rtlCol="0">
              <a:spAutoFit/>
            </a:bodyPr>
            <a:lstStyle/>
            <a:p>
              <a:r>
                <a:rPr lang="en-US"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38" name="Rectangle 37"/>
            <p:cNvSpPr/>
            <p:nvPr/>
          </p:nvSpPr>
          <p:spPr>
            <a:xfrm>
              <a:off x="2448895" y="4147537"/>
              <a:ext cx="724926" cy="523220"/>
            </a:xfrm>
            <a:prstGeom prst="rect">
              <a:avLst/>
            </a:prstGeom>
          </p:spPr>
          <p:txBody>
            <a:bodyPr wrap="none">
              <a:spAutoFit/>
            </a:bodyPr>
            <a:lstStyle/>
            <a:p>
              <a:r>
                <a:rPr lang="en-US" b="1" dirty="0" smtClean="0">
                  <a:latin typeface="TH SarabunPSK" pitchFamily="34" charset="-34"/>
                  <a:cs typeface="TH SarabunPSK" pitchFamily="34" charset="-34"/>
                </a:rPr>
                <a:t>[H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[OH</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grpSp>
      <p:sp>
        <p:nvSpPr>
          <p:cNvPr id="41" name="Rectangle 40"/>
          <p:cNvSpPr/>
          <p:nvPr/>
        </p:nvSpPr>
        <p:spPr>
          <a:xfrm>
            <a:off x="2415408" y="4519886"/>
            <a:ext cx="841897" cy="584775"/>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a:latin typeface="TH SarabunPSK" pitchFamily="34" charset="-34"/>
                <a:cs typeface="TH SarabunPSK" pitchFamily="34" charset="-34"/>
              </a:rPr>
              <a:t>w</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15" name="TextBox 14"/>
          <p:cNvSpPr txBox="1"/>
          <p:nvPr/>
        </p:nvSpPr>
        <p:spPr>
          <a:xfrm>
            <a:off x="179512" y="5219599"/>
            <a:ext cx="8782754" cy="954107"/>
          </a:xfrm>
          <a:prstGeom prst="rect">
            <a:avLst/>
          </a:prstGeom>
          <a:solidFill>
            <a:schemeClr val="tx2">
              <a:lumMod val="60000"/>
              <a:lumOff val="40000"/>
            </a:schemeClr>
          </a:solidFill>
        </p:spPr>
        <p:txBody>
          <a:bodyPr wrap="square" rtlCol="0">
            <a:spAutoFit/>
          </a:bodyPr>
          <a:lstStyle/>
          <a:p>
            <a:r>
              <a:rPr lang="th-TH" dirty="0" smtClean="0">
                <a:latin typeface="TH SarabunPSK" pitchFamily="34" charset="-34"/>
                <a:cs typeface="TH SarabunPSK" pitchFamily="34" charset="-34"/>
              </a:rPr>
              <a:t>น้ำบริสุทธิ์ที่ </a:t>
            </a:r>
            <a:r>
              <a:rPr lang="th-TH" b="1" dirty="0">
                <a:latin typeface="TH SarabunPSK" pitchFamily="34" charset="-34"/>
                <a:cs typeface="TH SarabunPSK" pitchFamily="34" charset="-34"/>
              </a:rPr>
              <a:t>ที่ </a:t>
            </a:r>
            <a:r>
              <a:rPr lang="en-US" b="1" dirty="0">
                <a:latin typeface="TH SarabunPSK" pitchFamily="34" charset="-34"/>
                <a:cs typeface="TH SarabunPSK" pitchFamily="34" charset="-34"/>
              </a:rPr>
              <a:t>25 </a:t>
            </a:r>
            <a:r>
              <a:rPr lang="th-TH" b="1" baseline="30000" dirty="0">
                <a:latin typeface="TH SarabunPSK" pitchFamily="34" charset="-34"/>
                <a:cs typeface="TH SarabunPSK" pitchFamily="34" charset="-34"/>
              </a:rPr>
              <a:t>๐</a:t>
            </a:r>
            <a:r>
              <a:rPr lang="en-US" b="1" dirty="0" smtClean="0">
                <a:latin typeface="TH SarabunPSK" pitchFamily="34" charset="-34"/>
                <a:cs typeface="TH SarabunPSK" pitchFamily="34" charset="-34"/>
              </a:rPr>
              <a:t>C  </a:t>
            </a:r>
            <a:r>
              <a:rPr lang="en-US" b="1" i="1" dirty="0" smtClean="0">
                <a:latin typeface="TH SarabunPSK" pitchFamily="34" charset="-34"/>
                <a:cs typeface="TH SarabunPSK" pitchFamily="34" charset="-34"/>
              </a:rPr>
              <a:t>K</a:t>
            </a:r>
            <a:r>
              <a:rPr lang="en-US" b="1" i="1" baseline="-25000" dirty="0" smtClean="0">
                <a:latin typeface="TH SarabunPSK" pitchFamily="34" charset="-34"/>
                <a:cs typeface="TH SarabunPSK" pitchFamily="34" charset="-34"/>
              </a:rPr>
              <a:t>w </a:t>
            </a:r>
            <a:r>
              <a:rPr lang="en-US" b="1" dirty="0" smtClean="0">
                <a:latin typeface="TH SarabunPSK" pitchFamily="34" charset="-34"/>
                <a:cs typeface="TH SarabunPSK" pitchFamily="34" charset="-34"/>
              </a:rPr>
              <a:t> </a:t>
            </a:r>
            <a:r>
              <a:rPr lang="th-TH" b="1" dirty="0">
                <a:latin typeface="TH SarabunPSK" pitchFamily="34" charset="-34"/>
                <a:cs typeface="TH SarabunPSK" pitchFamily="34" charset="-34"/>
              </a:rPr>
              <a:t>มีค่า </a:t>
            </a:r>
            <a:r>
              <a:rPr lang="en-US" b="1" dirty="0">
                <a:latin typeface="TH SarabunPSK" pitchFamily="34" charset="-34"/>
                <a:cs typeface="TH SarabunPSK" pitchFamily="34" charset="-34"/>
              </a:rPr>
              <a:t>1.0 </a:t>
            </a:r>
            <a:r>
              <a:rPr lang="en-US" b="1" dirty="0" smtClean="0">
                <a:latin typeface="TH SarabunPSK" pitchFamily="34" charset="-34"/>
                <a:cs typeface="TH SarabunPSK" pitchFamily="34" charset="-34"/>
              </a:rPr>
              <a:t>x10</a:t>
            </a:r>
            <a:r>
              <a:rPr lang="en-US" b="1" baseline="30000" dirty="0" smtClean="0">
                <a:latin typeface="TH SarabunPSK" pitchFamily="34" charset="-34"/>
                <a:cs typeface="TH SarabunPSK" pitchFamily="34" charset="-34"/>
              </a:rPr>
              <a:t>-14</a:t>
            </a:r>
            <a:r>
              <a:rPr lang="en-US" b="1"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ความเข้มข้นของ</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H</a:t>
            </a:r>
            <a:r>
              <a:rPr lang="en-US" baseline="30000" dirty="0" smtClean="0">
                <a:latin typeface="TH SarabunPSK" pitchFamily="34" charset="-34"/>
                <a:cs typeface="TH SarabunPSK" pitchFamily="34" charset="-34"/>
              </a:rPr>
              <a:t>+</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และ</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[OH</a:t>
            </a:r>
            <a:r>
              <a:rPr lang="en-US" baseline="30000" dirty="0">
                <a:latin typeface="TH SarabunPSK" pitchFamily="34" charset="-34"/>
                <a:cs typeface="TH SarabunPSK" pitchFamily="34" charset="-34"/>
              </a:rPr>
              <a:t>-</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มีค่าเท่ากันคือ </a:t>
            </a:r>
            <a:r>
              <a:rPr lang="en-US" b="1" dirty="0">
                <a:latin typeface="TH SarabunPSK" pitchFamily="34" charset="-34"/>
                <a:cs typeface="TH SarabunPSK" pitchFamily="34" charset="-34"/>
              </a:rPr>
              <a:t>1.0 </a:t>
            </a:r>
            <a:r>
              <a:rPr lang="en-US" b="1" dirty="0" smtClean="0">
                <a:latin typeface="TH SarabunPSK" pitchFamily="34" charset="-34"/>
                <a:cs typeface="TH SarabunPSK" pitchFamily="34" charset="-34"/>
              </a:rPr>
              <a:t>x10</a:t>
            </a:r>
            <a:r>
              <a:rPr lang="en-US" b="1" baseline="30000" dirty="0" smtClean="0">
                <a:latin typeface="TH SarabunPSK" pitchFamily="34" charset="-34"/>
                <a:cs typeface="TH SarabunPSK" pitchFamily="34" charset="-34"/>
              </a:rPr>
              <a:t>-7</a:t>
            </a:r>
            <a:r>
              <a:rPr lang="en-US" b="1" dirty="0" smtClean="0">
                <a:latin typeface="TH SarabunPSK" pitchFamily="34" charset="-34"/>
                <a:cs typeface="TH SarabunPSK" pitchFamily="34" charset="-34"/>
              </a:rPr>
              <a:t> M  </a:t>
            </a:r>
            <a:endParaRPr lang="th-TH" baseline="30000" dirty="0">
              <a:latin typeface="TH SarabunPSK" pitchFamily="34" charset="-34"/>
              <a:cs typeface="TH SarabunPSK" pitchFamily="34" charset="-34"/>
            </a:endParaRPr>
          </a:p>
        </p:txBody>
      </p:sp>
      <p:pic>
        <p:nvPicPr>
          <p:cNvPr id="23" name="Picture 2" descr="http://t1.gstatic.com/images?q=tbn:ANd9GcRGDQiMqFbLL3ry9pLHOVfVFWstTEGBXtE58q42J-bsCB7sLqrd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83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t3.gstatic.com/images?q=tbn:ANd9GcRYJzrJGCKtd-SOtQIXni4j0wYi4kCi26OirMhdIosyNzhUOGT46Q"/>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687163">
            <a:off x="6976273" y="2184583"/>
            <a:ext cx="2097081" cy="1395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94</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 name="TextBox 3"/>
          <p:cNvSpPr txBox="1"/>
          <p:nvPr/>
        </p:nvSpPr>
        <p:spPr>
          <a:xfrm>
            <a:off x="179512" y="1408420"/>
            <a:ext cx="1412566"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 </a:t>
            </a:r>
            <a:r>
              <a:rPr lang="en-US" sz="3200" b="1" dirty="0" smtClean="0">
                <a:latin typeface="TH SarabunPSK" pitchFamily="34" charset="-34"/>
                <a:cs typeface="TH SarabunPSK" pitchFamily="34" charset="-34"/>
              </a:rPr>
              <a:t>pH</a:t>
            </a:r>
            <a:endParaRPr lang="th-TH" sz="3200" b="1" dirty="0">
              <a:latin typeface="TH SarabunPSK" pitchFamily="34" charset="-34"/>
              <a:cs typeface="TH SarabunPSK" pitchFamily="34" charset="-34"/>
            </a:endParaRPr>
          </a:p>
        </p:txBody>
      </p:sp>
      <p:sp>
        <p:nvSpPr>
          <p:cNvPr id="7" name="TextBox 6"/>
          <p:cNvSpPr txBox="1"/>
          <p:nvPr/>
        </p:nvSpPr>
        <p:spPr>
          <a:xfrm>
            <a:off x="766233" y="1988493"/>
            <a:ext cx="6208751" cy="523220"/>
          </a:xfrm>
          <a:prstGeom prst="rect">
            <a:avLst/>
          </a:prstGeom>
          <a:noFill/>
        </p:spPr>
        <p:txBody>
          <a:bodyPr wrap="none" rtlCol="0">
            <a:spAutoFit/>
          </a:bodyPr>
          <a:lstStyle/>
          <a:p>
            <a:r>
              <a:rPr lang="th-TH" b="1" dirty="0" smtClean="0">
                <a:latin typeface="TH SarabunPSK" pitchFamily="34" charset="-34"/>
                <a:cs typeface="TH SarabunPSK" pitchFamily="34" charset="-34"/>
              </a:rPr>
              <a:t>ถ้า </a:t>
            </a:r>
            <a:r>
              <a:rPr lang="en-US" b="1" dirty="0">
                <a:latin typeface="TH SarabunPSK" pitchFamily="34" charset="-34"/>
                <a:cs typeface="TH SarabunPSK" pitchFamily="34" charset="-34"/>
              </a:rPr>
              <a:t>[H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 มีค่ามากว่า </a:t>
            </a:r>
            <a:r>
              <a:rPr lang="en-US" b="1" dirty="0" smtClean="0">
                <a:latin typeface="TH SarabunPSK" pitchFamily="34" charset="-34"/>
                <a:cs typeface="TH SarabunPSK" pitchFamily="34" charset="-34"/>
              </a:rPr>
              <a:t>10</a:t>
            </a:r>
            <a:r>
              <a:rPr lang="en-US" b="1" baseline="30000" dirty="0" smtClean="0">
                <a:latin typeface="TH SarabunPSK" pitchFamily="34" charset="-34"/>
                <a:cs typeface="TH SarabunPSK" pitchFamily="34" charset="-34"/>
              </a:rPr>
              <a:t>-7</a:t>
            </a:r>
            <a:r>
              <a:rPr lang="en-US" b="1" dirty="0" smtClean="0">
                <a:latin typeface="TH SarabunPSK" pitchFamily="34" charset="-34"/>
                <a:cs typeface="TH SarabunPSK" pitchFamily="34" charset="-34"/>
              </a:rPr>
              <a:t> </a:t>
            </a:r>
            <a:r>
              <a:rPr lang="en-US" b="1" dirty="0">
                <a:latin typeface="TH SarabunPSK" pitchFamily="34" charset="-34"/>
                <a:cs typeface="TH SarabunPSK" pitchFamily="34" charset="-34"/>
              </a:rPr>
              <a:t>M</a:t>
            </a:r>
            <a:r>
              <a:rPr lang="th-TH" b="1" dirty="0" smtClean="0">
                <a:latin typeface="TH SarabunPSK" pitchFamily="34" charset="-34"/>
                <a:cs typeface="TH SarabunPSK" pitchFamily="34" charset="-34"/>
              </a:rPr>
              <a:t>  ถือว่ามีสภาวะเป็นกรด (</a:t>
            </a:r>
            <a:r>
              <a:rPr lang="en-US" b="1" dirty="0" smtClean="0">
                <a:latin typeface="TH SarabunPSK" pitchFamily="34" charset="-34"/>
                <a:cs typeface="TH SarabunPSK" pitchFamily="34" charset="-34"/>
              </a:rPr>
              <a:t>acidic</a:t>
            </a:r>
            <a:r>
              <a:rPr lang="th-TH"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24" name="TextBox 23"/>
          <p:cNvSpPr txBox="1"/>
          <p:nvPr/>
        </p:nvSpPr>
        <p:spPr>
          <a:xfrm>
            <a:off x="768553" y="2392886"/>
            <a:ext cx="6346609" cy="523220"/>
          </a:xfrm>
          <a:prstGeom prst="rect">
            <a:avLst/>
          </a:prstGeom>
          <a:noFill/>
        </p:spPr>
        <p:txBody>
          <a:bodyPr wrap="none" rtlCol="0">
            <a:spAutoFit/>
          </a:bodyPr>
          <a:lstStyle/>
          <a:p>
            <a:r>
              <a:rPr lang="th-TH" b="1" dirty="0" smtClean="0">
                <a:latin typeface="TH SarabunPSK" pitchFamily="34" charset="-34"/>
                <a:cs typeface="TH SarabunPSK" pitchFamily="34" charset="-34"/>
              </a:rPr>
              <a:t>ถ้า </a:t>
            </a:r>
            <a:r>
              <a:rPr lang="en-US" b="1" dirty="0" smtClean="0">
                <a:latin typeface="TH SarabunPSK" pitchFamily="34" charset="-34"/>
                <a:cs typeface="TH SarabunPSK" pitchFamily="34" charset="-34"/>
              </a:rPr>
              <a:t>[OH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a:t>
            </a:r>
            <a:r>
              <a:rPr lang="th-TH" b="1" dirty="0" smtClean="0">
                <a:latin typeface="TH SarabunPSK" pitchFamily="34" charset="-34"/>
                <a:cs typeface="TH SarabunPSK" pitchFamily="34" charset="-34"/>
              </a:rPr>
              <a:t> มีค่ามากว่า </a:t>
            </a:r>
            <a:r>
              <a:rPr lang="en-US" b="1" dirty="0" smtClean="0">
                <a:latin typeface="TH SarabunPSK" pitchFamily="34" charset="-34"/>
                <a:cs typeface="TH SarabunPSK" pitchFamily="34" charset="-34"/>
              </a:rPr>
              <a:t>10</a:t>
            </a:r>
            <a:r>
              <a:rPr lang="en-US" b="1" baseline="30000" dirty="0" smtClean="0">
                <a:latin typeface="TH SarabunPSK" pitchFamily="34" charset="-34"/>
                <a:cs typeface="TH SarabunPSK" pitchFamily="34" charset="-34"/>
              </a:rPr>
              <a:t>-7</a:t>
            </a:r>
            <a:r>
              <a:rPr lang="en-US" b="1" dirty="0" smtClean="0">
                <a:latin typeface="TH SarabunPSK" pitchFamily="34" charset="-34"/>
                <a:cs typeface="TH SarabunPSK" pitchFamily="34" charset="-34"/>
              </a:rPr>
              <a:t> </a:t>
            </a:r>
            <a:r>
              <a:rPr lang="en-US" b="1" dirty="0">
                <a:latin typeface="TH SarabunPSK" pitchFamily="34" charset="-34"/>
                <a:cs typeface="TH SarabunPSK" pitchFamily="34" charset="-34"/>
              </a:rPr>
              <a:t>M</a:t>
            </a:r>
            <a:r>
              <a:rPr lang="th-TH" b="1" dirty="0" smtClean="0">
                <a:latin typeface="TH SarabunPSK" pitchFamily="34" charset="-34"/>
                <a:cs typeface="TH SarabunPSK" pitchFamily="34" charset="-34"/>
              </a:rPr>
              <a:t>  ถือว่ามีสภาวะเป็นเบส  (</a:t>
            </a:r>
            <a:r>
              <a:rPr lang="en-US" b="1" dirty="0" smtClean="0">
                <a:latin typeface="TH SarabunPSK" pitchFamily="34" charset="-34"/>
                <a:cs typeface="TH SarabunPSK" pitchFamily="34" charset="-34"/>
              </a:rPr>
              <a:t>basic</a:t>
            </a:r>
            <a:r>
              <a:rPr lang="th-TH"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8" name="TextBox 7"/>
          <p:cNvSpPr txBox="1"/>
          <p:nvPr/>
        </p:nvSpPr>
        <p:spPr>
          <a:xfrm>
            <a:off x="313165" y="2964294"/>
            <a:ext cx="7672293" cy="523220"/>
          </a:xfrm>
          <a:prstGeom prst="rect">
            <a:avLst/>
          </a:prstGeom>
          <a:noFill/>
        </p:spPr>
        <p:txBody>
          <a:bodyPr wrap="none" rtlCol="0">
            <a:spAutoFit/>
          </a:bodyPr>
          <a:lstStyle/>
          <a:p>
            <a:r>
              <a:rPr lang="th-TH" b="1" dirty="0" smtClean="0">
                <a:latin typeface="TH SarabunPSK" pitchFamily="34" charset="-34"/>
                <a:cs typeface="TH SarabunPSK" pitchFamily="34" charset="-34"/>
              </a:rPr>
              <a:t>ตัวอย่าง  เลือดคน มีความเข้มข้นของโปรตอน </a:t>
            </a:r>
            <a:r>
              <a:rPr lang="en-US" b="1" dirty="0" smtClean="0">
                <a:latin typeface="TH SarabunPSK" pitchFamily="34" charset="-34"/>
                <a:cs typeface="TH SarabunPSK" pitchFamily="34" charset="-34"/>
              </a:rPr>
              <a:t>4.0 X 10</a:t>
            </a:r>
            <a:r>
              <a:rPr lang="en-US" b="1" baseline="30000" dirty="0" smtClean="0">
                <a:latin typeface="TH SarabunPSK" pitchFamily="34" charset="-34"/>
                <a:cs typeface="TH SarabunPSK" pitchFamily="34" charset="-34"/>
              </a:rPr>
              <a:t>-8</a:t>
            </a:r>
            <a:r>
              <a:rPr lang="en-US" b="1" dirty="0" smtClean="0">
                <a:latin typeface="TH SarabunPSK" pitchFamily="34" charset="-34"/>
                <a:cs typeface="TH SarabunPSK" pitchFamily="34" charset="-34"/>
              </a:rPr>
              <a:t> M   </a:t>
            </a:r>
            <a:r>
              <a:rPr lang="en-US" b="1" dirty="0" smtClean="0">
                <a:latin typeface="TH SarabunPSK" pitchFamily="34" charset="-34"/>
                <a:cs typeface="TH SarabunPSK" pitchFamily="34" charset="-34"/>
                <a:sym typeface="Wingdings" pitchFamily="2" charset="2"/>
              </a:rPr>
              <a:t>  </a:t>
            </a:r>
            <a:r>
              <a:rPr lang="th-TH" b="1" dirty="0" smtClean="0">
                <a:latin typeface="TH SarabunPSK" pitchFamily="34" charset="-34"/>
                <a:cs typeface="TH SarabunPSK" pitchFamily="34" charset="-34"/>
                <a:sym typeface="Wingdings" pitchFamily="2" charset="2"/>
              </a:rPr>
              <a:t>เป็นเบส</a:t>
            </a:r>
            <a:r>
              <a:rPr lang="en-US" b="1" dirty="0" smtClean="0">
                <a:latin typeface="TH SarabunPSK" pitchFamily="34" charset="-34"/>
                <a:cs typeface="TH SarabunPSK" pitchFamily="34" charset="-34"/>
              </a:rPr>
              <a:t> </a:t>
            </a:r>
            <a:endParaRPr lang="th-TH" b="1" dirty="0" smtClean="0">
              <a:latin typeface="TH SarabunPSK" pitchFamily="34" charset="-34"/>
              <a:cs typeface="TH SarabunPSK" pitchFamily="34" charset="-34"/>
            </a:endParaRPr>
          </a:p>
        </p:txBody>
      </p:sp>
      <p:sp>
        <p:nvSpPr>
          <p:cNvPr id="9" name="TextBox 8"/>
          <p:cNvSpPr txBox="1"/>
          <p:nvPr/>
        </p:nvSpPr>
        <p:spPr>
          <a:xfrm>
            <a:off x="210380" y="3594879"/>
            <a:ext cx="8751886" cy="1384995"/>
          </a:xfrm>
          <a:prstGeom prst="rect">
            <a:avLst/>
          </a:prstGeom>
          <a:noFill/>
        </p:spPr>
        <p:txBody>
          <a:bodyPr wrap="square" rtlCol="0">
            <a:spAutoFit/>
          </a:bodyPr>
          <a:lstStyle/>
          <a:p>
            <a:r>
              <a:rPr lang="th-TH" dirty="0" smtClean="0">
                <a:latin typeface="TH SarabunPSK" pitchFamily="34" charset="-34"/>
                <a:cs typeface="TH SarabunPSK" pitchFamily="34" charset="-34"/>
              </a:rPr>
              <a:t>การระบุความเข้มข้นโปรตอนเป็นตัวเลขเช่นนี้จะยุ่งยากและไม่สะดวก  ดังนั้นในปี</a:t>
            </a:r>
          </a:p>
          <a:p>
            <a:r>
              <a:rPr lang="th-TH" dirty="0" smtClean="0">
                <a:latin typeface="TH SarabunPSK" pitchFamily="34" charset="-34"/>
                <a:cs typeface="TH SarabunPSK" pitchFamily="34" charset="-34"/>
              </a:rPr>
              <a:t>ค.ศ. </a:t>
            </a:r>
            <a:r>
              <a:rPr lang="en-US" dirty="0" smtClean="0">
                <a:latin typeface="TH SarabunPSK" pitchFamily="34" charset="-34"/>
                <a:cs typeface="TH SarabunPSK" pitchFamily="34" charset="-34"/>
              </a:rPr>
              <a:t>1909  </a:t>
            </a:r>
            <a:r>
              <a:rPr lang="en-US" dirty="0" err="1">
                <a:latin typeface="TH SarabunPSK" pitchFamily="34" charset="-34"/>
                <a:cs typeface="TH SarabunPSK" pitchFamily="34" charset="-34"/>
              </a:rPr>
              <a:t>Søren</a:t>
            </a:r>
            <a:r>
              <a:rPr lang="en-US" dirty="0">
                <a:latin typeface="TH SarabunPSK" pitchFamily="34" charset="-34"/>
                <a:cs typeface="TH SarabunPSK" pitchFamily="34" charset="-34"/>
              </a:rPr>
              <a:t> </a:t>
            </a:r>
            <a:r>
              <a:rPr lang="en-US" dirty="0" err="1">
                <a:latin typeface="TH SarabunPSK" pitchFamily="34" charset="-34"/>
                <a:cs typeface="TH SarabunPSK" pitchFamily="34" charset="-34"/>
              </a:rPr>
              <a:t>Peder</a:t>
            </a:r>
            <a:r>
              <a:rPr lang="en-US" dirty="0">
                <a:latin typeface="TH SarabunPSK" pitchFamily="34" charset="-34"/>
                <a:cs typeface="TH SarabunPSK" pitchFamily="34" charset="-34"/>
              </a:rPr>
              <a:t> </a:t>
            </a:r>
            <a:r>
              <a:rPr lang="en-US" dirty="0" err="1">
                <a:latin typeface="TH SarabunPSK" pitchFamily="34" charset="-34"/>
                <a:cs typeface="TH SarabunPSK" pitchFamily="34" charset="-34"/>
              </a:rPr>
              <a:t>Lauritz</a:t>
            </a:r>
            <a:r>
              <a:rPr lang="en-US" dirty="0">
                <a:latin typeface="TH SarabunPSK" pitchFamily="34" charset="-34"/>
                <a:cs typeface="TH SarabunPSK" pitchFamily="34" charset="-34"/>
              </a:rPr>
              <a:t> </a:t>
            </a:r>
            <a:r>
              <a:rPr lang="en-US" dirty="0" err="1">
                <a:latin typeface="TH SarabunPSK" pitchFamily="34" charset="-34"/>
                <a:cs typeface="TH SarabunPSK" pitchFamily="34" charset="-34"/>
              </a:rPr>
              <a:t>Sørensen</a:t>
            </a:r>
            <a:r>
              <a:rPr lang="en-US" dirty="0">
                <a:latin typeface="TH SarabunPSK" pitchFamily="34" charset="-34"/>
                <a:cs typeface="TH SarabunPSK" pitchFamily="34" charset="-34"/>
              </a:rPr>
              <a:t> </a:t>
            </a:r>
            <a:r>
              <a:rPr lang="th-TH" dirty="0" smtClean="0">
                <a:latin typeface="TH SarabunPSK" pitchFamily="34" charset="-34"/>
                <a:cs typeface="TH SarabunPSK" pitchFamily="34" charset="-34"/>
              </a:rPr>
              <a:t>ได้สร้างดัชนีชี้วัดค่ากรดเบส เรียกว่า </a:t>
            </a:r>
            <a:r>
              <a:rPr lang="en-US" dirty="0" smtClean="0">
                <a:latin typeface="TH SarabunPSK" pitchFamily="34" charset="-34"/>
                <a:cs typeface="TH SarabunPSK" pitchFamily="34" charset="-34"/>
              </a:rPr>
              <a:t>pH</a:t>
            </a:r>
          </a:p>
          <a:p>
            <a:r>
              <a:rPr lang="en-US" dirty="0">
                <a:latin typeface="TH SarabunPSK" pitchFamily="34" charset="-34"/>
                <a:cs typeface="TH SarabunPSK" pitchFamily="34" charset="-34"/>
              </a:rPr>
              <a:t>(Power of Hydrogen</a:t>
            </a:r>
            <a:r>
              <a:rPr lang="en-US" dirty="0" smtClean="0">
                <a:latin typeface="TH SarabunPSK" pitchFamily="34" charset="-34"/>
                <a:cs typeface="TH SarabunPSK" pitchFamily="34" charset="-34"/>
              </a:rPr>
              <a:t>)</a:t>
            </a:r>
            <a:r>
              <a:rPr lang="th-TH" dirty="0" smtClean="0">
                <a:latin typeface="TH SarabunPSK" pitchFamily="34" charset="-34"/>
                <a:cs typeface="TH SarabunPSK" pitchFamily="34" charset="-34"/>
              </a:rPr>
              <a:t> โดยกำหนดให้</a:t>
            </a:r>
            <a:endParaRPr lang="th-TH" dirty="0">
              <a:latin typeface="TH SarabunPSK" pitchFamily="34" charset="-34"/>
              <a:cs typeface="TH SarabunPSK" pitchFamily="34" charset="-34"/>
            </a:endParaRPr>
          </a:p>
        </p:txBody>
      </p:sp>
      <p:sp>
        <p:nvSpPr>
          <p:cNvPr id="10" name="TextBox 9"/>
          <p:cNvSpPr txBox="1"/>
          <p:nvPr/>
        </p:nvSpPr>
        <p:spPr>
          <a:xfrm>
            <a:off x="313165" y="5028313"/>
            <a:ext cx="3703258" cy="923330"/>
          </a:xfrm>
          <a:prstGeom prst="rect">
            <a:avLst/>
          </a:prstGeom>
          <a:solidFill>
            <a:schemeClr val="accent5">
              <a:lumMod val="60000"/>
              <a:lumOff val="40000"/>
            </a:schemeClr>
          </a:solidFill>
        </p:spPr>
        <p:txBody>
          <a:bodyPr wrap="none" rtlCol="0">
            <a:spAutoFit/>
          </a:bodyPr>
          <a:lstStyle/>
          <a:p>
            <a:r>
              <a:rPr lang="en-US" sz="5400" b="1" dirty="0" smtClean="0">
                <a:latin typeface="TH SarabunPSK" pitchFamily="34" charset="-34"/>
                <a:cs typeface="TH SarabunPSK" pitchFamily="34" charset="-34"/>
              </a:rPr>
              <a:t>pH   =   -log[H</a:t>
            </a:r>
            <a:r>
              <a:rPr lang="en-US" sz="5400" b="1" baseline="30000" dirty="0" smtClean="0">
                <a:latin typeface="TH SarabunPSK" pitchFamily="34" charset="-34"/>
                <a:cs typeface="TH SarabunPSK" pitchFamily="34" charset="-34"/>
              </a:rPr>
              <a:t>+</a:t>
            </a:r>
            <a:r>
              <a:rPr lang="en-US" sz="5400" b="1" dirty="0" smtClean="0">
                <a:latin typeface="TH SarabunPSK" pitchFamily="34" charset="-34"/>
                <a:cs typeface="TH SarabunPSK" pitchFamily="34" charset="-34"/>
              </a:rPr>
              <a:t>]</a:t>
            </a:r>
            <a:endParaRPr lang="th-TH" sz="5400" b="1" dirty="0">
              <a:latin typeface="TH SarabunPSK" pitchFamily="34" charset="-34"/>
              <a:cs typeface="TH SarabunPSK" pitchFamily="34" charset="-34"/>
            </a:endParaRPr>
          </a:p>
        </p:txBody>
      </p:sp>
      <p:pic>
        <p:nvPicPr>
          <p:cNvPr id="8199" name="Picture 7" descr="http://www.chemheritage.org/Discover/Online-Resources/Chemistry-in-History/Themes/Electrochemistry/asset_upload_file431_61199_thumbnai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39" y="4509119"/>
            <a:ext cx="1440161" cy="18622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89211" y="6367745"/>
            <a:ext cx="4572000" cy="369332"/>
          </a:xfrm>
          <a:prstGeom prst="rect">
            <a:avLst/>
          </a:prstGeom>
        </p:spPr>
        <p:txBody>
          <a:bodyPr>
            <a:spAutoFit/>
          </a:bodyPr>
          <a:lstStyle/>
          <a:p>
            <a:r>
              <a:rPr lang="th-TH" sz="1800" dirty="0" smtClean="0">
                <a:latin typeface="TH SarabunPSK" pitchFamily="34" charset="-34"/>
                <a:cs typeface="TH SarabunPSK" pitchFamily="34" charset="-34"/>
              </a:rPr>
              <a:t>ที่มาของภาพ </a:t>
            </a:r>
            <a:r>
              <a:rPr lang="en-US" sz="1800" dirty="0" smtClean="0">
                <a:latin typeface="TH SarabunPSK" pitchFamily="34" charset="-34"/>
                <a:cs typeface="TH SarabunPSK" pitchFamily="34" charset="-34"/>
              </a:rPr>
              <a:t>: http://www.chemheritage.org</a:t>
            </a:r>
            <a:endParaRPr lang="th-TH" sz="1800" dirty="0">
              <a:latin typeface="TH SarabunPSK" pitchFamily="34" charset="-34"/>
              <a:cs typeface="TH SarabunPSK" pitchFamily="34" charset="-34"/>
            </a:endParaRPr>
          </a:p>
        </p:txBody>
      </p:sp>
      <p:sp>
        <p:nvSpPr>
          <p:cNvPr id="12" name="Rectangle 11"/>
          <p:cNvSpPr/>
          <p:nvPr/>
        </p:nvSpPr>
        <p:spPr>
          <a:xfrm>
            <a:off x="6395729" y="4979874"/>
            <a:ext cx="2153112" cy="1384995"/>
          </a:xfrm>
          <a:prstGeom prst="rect">
            <a:avLst/>
          </a:prstGeom>
        </p:spPr>
        <p:txBody>
          <a:bodyPr wrap="square">
            <a:spAutoFit/>
          </a:bodyPr>
          <a:lstStyle/>
          <a:p>
            <a:r>
              <a:rPr lang="en-US" sz="2000" b="1" dirty="0" smtClean="0">
                <a:latin typeface="TH SarabunPSK" pitchFamily="34" charset="-34"/>
                <a:cs typeface="TH SarabunPSK" pitchFamily="34" charset="-34"/>
              </a:rPr>
              <a:t>S. </a:t>
            </a:r>
            <a:r>
              <a:rPr lang="en-US" sz="2000" b="1" dirty="0">
                <a:latin typeface="TH SarabunPSK" pitchFamily="34" charset="-34"/>
                <a:cs typeface="TH SarabunPSK" pitchFamily="34" charset="-34"/>
              </a:rPr>
              <a:t>P. L. </a:t>
            </a:r>
            <a:r>
              <a:rPr lang="en-US" sz="2000" b="1" dirty="0" err="1" smtClean="0">
                <a:latin typeface="TH SarabunPSK" pitchFamily="34" charset="-34"/>
                <a:cs typeface="TH SarabunPSK" pitchFamily="34" charset="-34"/>
              </a:rPr>
              <a:t>Sørensen</a:t>
            </a:r>
            <a:endParaRPr lang="en-US" sz="2000" b="1" dirty="0" smtClean="0">
              <a:latin typeface="TH SarabunPSK" pitchFamily="34" charset="-34"/>
              <a:cs typeface="TH SarabunPSK" pitchFamily="34" charset="-34"/>
            </a:endParaRPr>
          </a:p>
          <a:p>
            <a:r>
              <a:rPr lang="en-US" sz="1600" dirty="0" smtClean="0">
                <a:latin typeface="TH SarabunPSK" pitchFamily="34" charset="-34"/>
                <a:cs typeface="TH SarabunPSK" pitchFamily="34" charset="-34"/>
              </a:rPr>
              <a:t>Born : 9 </a:t>
            </a:r>
            <a:r>
              <a:rPr lang="en-US" sz="1600" dirty="0">
                <a:latin typeface="TH SarabunPSK" pitchFamily="34" charset="-34"/>
                <a:cs typeface="TH SarabunPSK" pitchFamily="34" charset="-34"/>
              </a:rPr>
              <a:t>January 1868</a:t>
            </a:r>
          </a:p>
          <a:p>
            <a:r>
              <a:rPr lang="en-US" sz="1600" dirty="0" smtClean="0">
                <a:latin typeface="TH SarabunPSK" pitchFamily="34" charset="-34"/>
                <a:cs typeface="TH SarabunPSK" pitchFamily="34" charset="-34"/>
              </a:rPr>
              <a:t>Died : 12 </a:t>
            </a:r>
            <a:r>
              <a:rPr lang="en-US" sz="1600" dirty="0">
                <a:latin typeface="TH SarabunPSK" pitchFamily="34" charset="-34"/>
                <a:cs typeface="TH SarabunPSK" pitchFamily="34" charset="-34"/>
              </a:rPr>
              <a:t>February 1939 </a:t>
            </a:r>
          </a:p>
          <a:p>
            <a:r>
              <a:rPr lang="en-US" sz="1600" dirty="0" smtClean="0">
                <a:latin typeface="TH SarabunPSK" pitchFamily="34" charset="-34"/>
                <a:cs typeface="TH SarabunPSK" pitchFamily="34" charset="-34"/>
              </a:rPr>
              <a:t>Nationality : Danish</a:t>
            </a:r>
            <a:endParaRPr lang="en-US" sz="1600" dirty="0">
              <a:latin typeface="TH SarabunPSK" pitchFamily="34" charset="-34"/>
              <a:cs typeface="TH SarabunPSK" pitchFamily="34" charset="-34"/>
            </a:endParaRPr>
          </a:p>
          <a:p>
            <a:r>
              <a:rPr lang="en-US" sz="1600" dirty="0" smtClean="0">
                <a:latin typeface="TH SarabunPSK" pitchFamily="34" charset="-34"/>
                <a:cs typeface="TH SarabunPSK" pitchFamily="34" charset="-34"/>
              </a:rPr>
              <a:t>Fields : Chemistry</a:t>
            </a:r>
            <a:endParaRPr lang="en-US" sz="1600" dirty="0">
              <a:latin typeface="TH SarabunPSK" pitchFamily="34" charset="-34"/>
              <a:cs typeface="TH SarabunPSK" pitchFamily="34" charset="-34"/>
            </a:endParaRPr>
          </a:p>
        </p:txBody>
      </p:sp>
      <p:pic>
        <p:nvPicPr>
          <p:cNvPr id="16" name="Picture 2" descr="http://t1.gstatic.com/images?q=tbn:ANd9GcRGDQiMqFbLL3ry9pLHOVfVFWstTEGBXtE58q42J-bsCB7sLqrdz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7082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95</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TextBox 22"/>
          <p:cNvSpPr txBox="1"/>
          <p:nvPr/>
        </p:nvSpPr>
        <p:spPr>
          <a:xfrm>
            <a:off x="179512" y="1408420"/>
            <a:ext cx="1412566"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 </a:t>
            </a:r>
            <a:r>
              <a:rPr lang="en-US" sz="3200" b="1" dirty="0" smtClean="0">
                <a:latin typeface="TH SarabunPSK" pitchFamily="34" charset="-34"/>
                <a:cs typeface="TH SarabunPSK" pitchFamily="34" charset="-34"/>
              </a:rPr>
              <a:t>pH</a:t>
            </a:r>
            <a:endParaRPr lang="th-TH" sz="3200" b="1" dirty="0">
              <a:latin typeface="TH SarabunPSK" pitchFamily="34" charset="-34"/>
              <a:cs typeface="TH SarabunPSK" pitchFamily="34" charset="-34"/>
            </a:endParaRPr>
          </a:p>
        </p:txBody>
      </p:sp>
      <p:sp>
        <p:nvSpPr>
          <p:cNvPr id="24" name="TextBox 23"/>
          <p:cNvSpPr txBox="1"/>
          <p:nvPr/>
        </p:nvSpPr>
        <p:spPr>
          <a:xfrm>
            <a:off x="179512" y="2132856"/>
            <a:ext cx="8782754" cy="523220"/>
          </a:xfrm>
          <a:prstGeom prst="rect">
            <a:avLst/>
          </a:prstGeom>
          <a:solidFill>
            <a:schemeClr val="tx2">
              <a:lumMod val="60000"/>
              <a:lumOff val="40000"/>
            </a:schemeClr>
          </a:solidFill>
        </p:spPr>
        <p:txBody>
          <a:bodyPr wrap="square" rtlCol="0">
            <a:spAutoFit/>
          </a:bodyPr>
          <a:lstStyle/>
          <a:p>
            <a:r>
              <a:rPr lang="th-TH" dirty="0" smtClean="0">
                <a:latin typeface="TH SarabunPSK" pitchFamily="34" charset="-34"/>
                <a:cs typeface="TH SarabunPSK" pitchFamily="34" charset="-34"/>
              </a:rPr>
              <a:t>น้ำบริสุทธิ์ความเข้มข้นของ</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H</a:t>
            </a:r>
            <a:r>
              <a:rPr lang="en-US" baseline="30000" dirty="0" smtClean="0">
                <a:latin typeface="TH SarabunPSK" pitchFamily="34" charset="-34"/>
                <a:cs typeface="TH SarabunPSK" pitchFamily="34" charset="-34"/>
              </a:rPr>
              <a:t>+</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และ</a:t>
            </a:r>
            <a:r>
              <a:rPr lang="en-US" dirty="0" smtClean="0">
                <a:latin typeface="TH SarabunPSK" pitchFamily="34" charset="-34"/>
                <a:cs typeface="TH SarabunPSK" pitchFamily="34" charset="-34"/>
              </a:rPr>
              <a:t> </a:t>
            </a:r>
            <a:r>
              <a:rPr lang="en-US" dirty="0">
                <a:latin typeface="TH SarabunPSK" pitchFamily="34" charset="-34"/>
                <a:cs typeface="TH SarabunPSK" pitchFamily="34" charset="-34"/>
              </a:rPr>
              <a:t>[OH</a:t>
            </a:r>
            <a:r>
              <a:rPr lang="en-US" baseline="30000" dirty="0">
                <a:latin typeface="TH SarabunPSK" pitchFamily="34" charset="-34"/>
                <a:cs typeface="TH SarabunPSK" pitchFamily="34" charset="-34"/>
              </a:rPr>
              <a:t>-</a:t>
            </a:r>
            <a:r>
              <a:rPr lang="en-US" dirty="0" smtClean="0">
                <a:latin typeface="TH SarabunPSK" pitchFamily="34" charset="-34"/>
                <a:cs typeface="TH SarabunPSK" pitchFamily="34" charset="-34"/>
              </a:rPr>
              <a:t>] </a:t>
            </a:r>
            <a:r>
              <a:rPr lang="th-TH" dirty="0" smtClean="0">
                <a:latin typeface="TH SarabunPSK" pitchFamily="34" charset="-34"/>
                <a:cs typeface="TH SarabunPSK" pitchFamily="34" charset="-34"/>
              </a:rPr>
              <a:t>มีค่าเท่ากันคือ </a:t>
            </a:r>
            <a:r>
              <a:rPr lang="en-US" b="1" dirty="0">
                <a:latin typeface="TH SarabunPSK" pitchFamily="34" charset="-34"/>
                <a:cs typeface="TH SarabunPSK" pitchFamily="34" charset="-34"/>
              </a:rPr>
              <a:t>1.0 </a:t>
            </a:r>
            <a:r>
              <a:rPr lang="en-US" b="1" dirty="0" smtClean="0">
                <a:latin typeface="TH SarabunPSK" pitchFamily="34" charset="-34"/>
                <a:cs typeface="TH SarabunPSK" pitchFamily="34" charset="-34"/>
              </a:rPr>
              <a:t>x10</a:t>
            </a:r>
            <a:r>
              <a:rPr lang="en-US" b="1" baseline="30000" dirty="0" smtClean="0">
                <a:latin typeface="TH SarabunPSK" pitchFamily="34" charset="-34"/>
                <a:cs typeface="TH SarabunPSK" pitchFamily="34" charset="-34"/>
              </a:rPr>
              <a:t>-7</a:t>
            </a:r>
            <a:r>
              <a:rPr lang="en-US" b="1" dirty="0" smtClean="0">
                <a:latin typeface="TH SarabunPSK" pitchFamily="34" charset="-34"/>
                <a:cs typeface="TH SarabunPSK" pitchFamily="34" charset="-34"/>
              </a:rPr>
              <a:t> M  </a:t>
            </a:r>
            <a:r>
              <a:rPr lang="th-TH" b="1" dirty="0" smtClean="0">
                <a:latin typeface="TH SarabunPSK" pitchFamily="34" charset="-34"/>
                <a:cs typeface="TH SarabunPSK" pitchFamily="34" charset="-34"/>
              </a:rPr>
              <a:t>ค่า </a:t>
            </a:r>
            <a:r>
              <a:rPr lang="en-US" b="1" dirty="0" smtClean="0">
                <a:latin typeface="TH SarabunPSK" pitchFamily="34" charset="-34"/>
                <a:cs typeface="TH SarabunPSK" pitchFamily="34" charset="-34"/>
              </a:rPr>
              <a:t>pH = 7.0 </a:t>
            </a:r>
            <a:endParaRPr lang="th-TH" baseline="30000" dirty="0">
              <a:latin typeface="TH SarabunPSK" pitchFamily="34" charset="-34"/>
              <a:cs typeface="TH SarabunPSK" pitchFamily="34" charset="-34"/>
            </a:endParaRPr>
          </a:p>
        </p:txBody>
      </p:sp>
      <p:sp>
        <p:nvSpPr>
          <p:cNvPr id="26" name="TextBox 25"/>
          <p:cNvSpPr txBox="1"/>
          <p:nvPr/>
        </p:nvSpPr>
        <p:spPr>
          <a:xfrm>
            <a:off x="3092267" y="2843919"/>
            <a:ext cx="2959465" cy="2062103"/>
          </a:xfrm>
          <a:prstGeom prst="rect">
            <a:avLst/>
          </a:prstGeom>
          <a:solidFill>
            <a:schemeClr val="accent5">
              <a:lumMod val="60000"/>
              <a:lumOff val="40000"/>
            </a:schemeClr>
          </a:solidFill>
        </p:spPr>
        <p:txBody>
          <a:bodyPr wrap="none" rtlCol="0">
            <a:spAutoFit/>
          </a:bodyPr>
          <a:lstStyle/>
          <a:p>
            <a:r>
              <a:rPr lang="en-US" sz="3200" b="1" dirty="0" smtClean="0">
                <a:latin typeface="TH SarabunPSK" pitchFamily="34" charset="-34"/>
                <a:cs typeface="TH SarabunPSK" pitchFamily="34" charset="-34"/>
              </a:rPr>
              <a:t>pH   =   -log[H</a:t>
            </a:r>
            <a:r>
              <a:rPr lang="en-US" sz="3200" b="1" baseline="30000" dirty="0" smtClean="0">
                <a:latin typeface="TH SarabunPSK" pitchFamily="34" charset="-34"/>
                <a:cs typeface="TH SarabunPSK" pitchFamily="34" charset="-34"/>
              </a:rPr>
              <a:t>+</a:t>
            </a:r>
            <a:r>
              <a:rPr lang="en-US" sz="3200" b="1" dirty="0" smtClean="0">
                <a:latin typeface="TH SarabunPSK" pitchFamily="34" charset="-34"/>
                <a:cs typeface="TH SarabunPSK" pitchFamily="34" charset="-34"/>
              </a:rPr>
              <a:t>]</a:t>
            </a:r>
          </a:p>
          <a:p>
            <a:r>
              <a:rPr lang="en-US" sz="3200" b="1" dirty="0">
                <a:latin typeface="TH SarabunPSK" pitchFamily="34" charset="-34"/>
                <a:cs typeface="TH SarabunPSK" pitchFamily="34" charset="-34"/>
              </a:rPr>
              <a:t> </a:t>
            </a:r>
            <a:r>
              <a:rPr lang="en-US" sz="3200" b="1" dirty="0" smtClean="0">
                <a:latin typeface="TH SarabunPSK" pitchFamily="34" charset="-34"/>
                <a:cs typeface="TH SarabunPSK" pitchFamily="34" charset="-34"/>
              </a:rPr>
              <a:t>      =   - log 1.0x10</a:t>
            </a:r>
            <a:r>
              <a:rPr lang="en-US" sz="3200" b="1" baseline="30000" dirty="0" smtClean="0">
                <a:latin typeface="TH SarabunPSK" pitchFamily="34" charset="-34"/>
                <a:cs typeface="TH SarabunPSK" pitchFamily="34" charset="-34"/>
              </a:rPr>
              <a:t>-7</a:t>
            </a:r>
          </a:p>
          <a:p>
            <a:r>
              <a:rPr lang="en-US" sz="3200" b="1" baseline="30000"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   -(-7) log10</a:t>
            </a:r>
          </a:p>
          <a:p>
            <a:r>
              <a:rPr lang="en-US" sz="3200" b="1" baseline="30000" dirty="0">
                <a:latin typeface="TH SarabunPSK" pitchFamily="34" charset="-34"/>
                <a:cs typeface="TH SarabunPSK" pitchFamily="34" charset="-34"/>
              </a:rPr>
              <a:t> </a:t>
            </a:r>
            <a:r>
              <a:rPr lang="en-US" sz="3200" b="1" baseline="30000"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7</a:t>
            </a:r>
            <a:endParaRPr lang="en-US" sz="3200" b="1" baseline="30000" dirty="0" smtClean="0">
              <a:latin typeface="TH SarabunPSK" pitchFamily="34" charset="-34"/>
              <a:cs typeface="TH SarabunPSK" pitchFamily="34" charset="-34"/>
            </a:endParaRPr>
          </a:p>
        </p:txBody>
      </p:sp>
      <p:sp>
        <p:nvSpPr>
          <p:cNvPr id="39" name="TextBox 38"/>
          <p:cNvSpPr txBox="1"/>
          <p:nvPr/>
        </p:nvSpPr>
        <p:spPr>
          <a:xfrm>
            <a:off x="166101" y="5301208"/>
            <a:ext cx="8754154" cy="523220"/>
          </a:xfrm>
          <a:prstGeom prst="rect">
            <a:avLst/>
          </a:prstGeom>
          <a:solidFill>
            <a:schemeClr val="bg2">
              <a:lumMod val="75000"/>
            </a:schemeClr>
          </a:solidFill>
        </p:spPr>
        <p:txBody>
          <a:bodyPr wrap="square" rtlCol="0">
            <a:spAutoFit/>
          </a:bodyPr>
          <a:lstStyle/>
          <a:p>
            <a:r>
              <a:rPr lang="th-TH" b="1" dirty="0" smtClean="0">
                <a:latin typeface="TH SarabunPSK" pitchFamily="34" charset="-34"/>
                <a:cs typeface="TH SarabunPSK" pitchFamily="34" charset="-34"/>
              </a:rPr>
              <a:t>ตัวอย่าง  เลือดคน มีความเข้มข้นของโปรตอน </a:t>
            </a:r>
            <a:r>
              <a:rPr lang="en-US" b="1" dirty="0" smtClean="0">
                <a:latin typeface="TH SarabunPSK" pitchFamily="34" charset="-34"/>
                <a:cs typeface="TH SarabunPSK" pitchFamily="34" charset="-34"/>
              </a:rPr>
              <a:t>4.0 X 10</a:t>
            </a:r>
            <a:r>
              <a:rPr lang="en-US" b="1" baseline="30000" dirty="0" smtClean="0">
                <a:latin typeface="TH SarabunPSK" pitchFamily="34" charset="-34"/>
                <a:cs typeface="TH SarabunPSK" pitchFamily="34" charset="-34"/>
              </a:rPr>
              <a:t>-8</a:t>
            </a:r>
            <a:r>
              <a:rPr lang="en-US" b="1" dirty="0" smtClean="0">
                <a:latin typeface="TH SarabunPSK" pitchFamily="34" charset="-34"/>
                <a:cs typeface="TH SarabunPSK" pitchFamily="34" charset="-34"/>
              </a:rPr>
              <a:t> M   </a:t>
            </a:r>
            <a:r>
              <a:rPr lang="th-TH" b="1" dirty="0" smtClean="0">
                <a:latin typeface="TH SarabunPSK" pitchFamily="34" charset="-34"/>
                <a:cs typeface="TH SarabunPSK" pitchFamily="34" charset="-34"/>
                <a:sym typeface="Wingdings" pitchFamily="2" charset="2"/>
              </a:rPr>
              <a:t>จงคำนวณหาค่า </a:t>
            </a:r>
            <a:r>
              <a:rPr lang="en-US" b="1" dirty="0" smtClean="0">
                <a:latin typeface="TH SarabunPSK" pitchFamily="34" charset="-34"/>
                <a:cs typeface="TH SarabunPSK" pitchFamily="34" charset="-34"/>
                <a:sym typeface="Wingdings" pitchFamily="2" charset="2"/>
              </a:rPr>
              <a:t>pH </a:t>
            </a:r>
          </a:p>
        </p:txBody>
      </p:sp>
      <p:pic>
        <p:nvPicPr>
          <p:cNvPr id="10" name="Picture 2" descr="http://t1.gstatic.com/images?q=tbn:ANd9GcRGDQiMqFbLL3ry9pLHOVfVFWstTEGBXtE58q42J-bsCB7sLqrd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6255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96</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TextBox 22"/>
          <p:cNvSpPr txBox="1"/>
          <p:nvPr/>
        </p:nvSpPr>
        <p:spPr>
          <a:xfrm>
            <a:off x="179512" y="1408420"/>
            <a:ext cx="1965603"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ความรู้เสริม</a:t>
            </a:r>
            <a:endParaRPr lang="th-TH" sz="3200" b="1" dirty="0">
              <a:latin typeface="TH SarabunPSK" pitchFamily="34" charset="-34"/>
              <a:cs typeface="TH SarabunPSK" pitchFamily="34" charset="-34"/>
            </a:endParaRPr>
          </a:p>
        </p:txBody>
      </p:sp>
      <p:sp>
        <p:nvSpPr>
          <p:cNvPr id="7" name="Rectangle 6"/>
          <p:cNvSpPr/>
          <p:nvPr/>
        </p:nvSpPr>
        <p:spPr>
          <a:xfrm>
            <a:off x="295229" y="1993195"/>
            <a:ext cx="8553541" cy="3046988"/>
          </a:xfrm>
          <a:prstGeom prst="rect">
            <a:avLst/>
          </a:prstGeom>
        </p:spPr>
        <p:txBody>
          <a:bodyPr wrap="square">
            <a:spAutoFit/>
          </a:bodyPr>
          <a:lstStyle/>
          <a:p>
            <a:pPr algn="thaiDist"/>
            <a:r>
              <a:rPr lang="en-US" sz="2400" dirty="0">
                <a:latin typeface="TH SarabunPSK" pitchFamily="34" charset="-34"/>
                <a:cs typeface="TH SarabunPSK" pitchFamily="34" charset="-34"/>
              </a:rPr>
              <a:t>Gastric acid is a digestive fluid, formed in the stomach. It has a pH of 1.5 to 3.5 and is composed of hydrochloric acid (</a:t>
            </a:r>
            <a:r>
              <a:rPr lang="en-US" sz="2400" dirty="0" err="1">
                <a:latin typeface="TH SarabunPSK" pitchFamily="34" charset="-34"/>
                <a:cs typeface="TH SarabunPSK" pitchFamily="34" charset="-34"/>
              </a:rPr>
              <a:t>HCl</a:t>
            </a:r>
            <a:r>
              <a:rPr lang="en-US" sz="2400" dirty="0">
                <a:latin typeface="TH SarabunPSK" pitchFamily="34" charset="-34"/>
                <a:cs typeface="TH SarabunPSK" pitchFamily="34" charset="-34"/>
              </a:rPr>
              <a:t>) </a:t>
            </a:r>
            <a:r>
              <a:rPr lang="en-US" sz="2400" dirty="0" smtClean="0">
                <a:latin typeface="TH SarabunPSK" pitchFamily="34" charset="-34"/>
                <a:cs typeface="TH SarabunPSK" pitchFamily="34" charset="-34"/>
              </a:rPr>
              <a:t>as </a:t>
            </a:r>
            <a:r>
              <a:rPr lang="en-US" sz="2400" dirty="0">
                <a:latin typeface="TH SarabunPSK" pitchFamily="34" charset="-34"/>
                <a:cs typeface="TH SarabunPSK" pitchFamily="34" charset="-34"/>
              </a:rPr>
              <a:t>high as 0.1 </a:t>
            </a:r>
            <a:r>
              <a:rPr lang="en-US" sz="2400" dirty="0" smtClean="0">
                <a:latin typeface="TH SarabunPSK" pitchFamily="34" charset="-34"/>
                <a:cs typeface="TH SarabunPSK" pitchFamily="34" charset="-34"/>
              </a:rPr>
              <a:t>N</a:t>
            </a:r>
          </a:p>
          <a:p>
            <a:pPr algn="thaiDist"/>
            <a:r>
              <a:rPr lang="en-US" sz="2400" dirty="0">
                <a:latin typeface="TH SarabunPSK" pitchFamily="34" charset="-34"/>
                <a:cs typeface="TH SarabunPSK" pitchFamily="34" charset="-34"/>
              </a:rPr>
              <a:t>In the duodenum, gastric acid is neutralized by sodium bicarbonate. This also blocks gastric enzymes that have their optima in the acid range of </a:t>
            </a:r>
            <a:r>
              <a:rPr lang="en-US" sz="2400" dirty="0" err="1">
                <a:latin typeface="TH SarabunPSK" pitchFamily="34" charset="-34"/>
                <a:cs typeface="TH SarabunPSK" pitchFamily="34" charset="-34"/>
              </a:rPr>
              <a:t>pH.</a:t>
            </a:r>
            <a:r>
              <a:rPr lang="en-US" sz="2400" dirty="0">
                <a:latin typeface="TH SarabunPSK" pitchFamily="34" charset="-34"/>
                <a:cs typeface="TH SarabunPSK" pitchFamily="34" charset="-34"/>
              </a:rPr>
              <a:t> The secretion of sodium bicarbonate from the pancreas is stimulated by secretin. This polypeptide hormone gets activated and secreted from so-called S cells in the mucosa of the duodenum and jejunum when the pH in duodenum falls below 4.5 to 5.0. The neutralization is described by the equation:</a:t>
            </a:r>
            <a:endParaRPr lang="th-TH" sz="2400" dirty="0">
              <a:latin typeface="TH SarabunPSK" pitchFamily="34" charset="-34"/>
              <a:cs typeface="TH SarabunPSK" pitchFamily="34" charset="-34"/>
            </a:endParaRPr>
          </a:p>
        </p:txBody>
      </p:sp>
      <p:sp>
        <p:nvSpPr>
          <p:cNvPr id="4" name="Rectangle 3"/>
          <p:cNvSpPr/>
          <p:nvPr/>
        </p:nvSpPr>
        <p:spPr>
          <a:xfrm>
            <a:off x="1907704" y="5157192"/>
            <a:ext cx="6120680" cy="646331"/>
          </a:xfrm>
          <a:prstGeom prst="rect">
            <a:avLst/>
          </a:prstGeom>
        </p:spPr>
        <p:txBody>
          <a:bodyPr wrap="square">
            <a:spAutoFit/>
          </a:bodyPr>
          <a:lstStyle/>
          <a:p>
            <a:r>
              <a:rPr lang="en-US" sz="3600" b="1" dirty="0" err="1">
                <a:latin typeface="TH SarabunPSK" pitchFamily="34" charset="-34"/>
                <a:cs typeface="TH SarabunPSK" pitchFamily="34" charset="-34"/>
              </a:rPr>
              <a:t>HCl</a:t>
            </a:r>
            <a:r>
              <a:rPr lang="en-US" sz="3600" b="1" dirty="0">
                <a:latin typeface="TH SarabunPSK" pitchFamily="34" charset="-34"/>
                <a:cs typeface="TH SarabunPSK" pitchFamily="34" charset="-34"/>
              </a:rPr>
              <a:t> + NaHCO</a:t>
            </a:r>
            <a:r>
              <a:rPr lang="en-US" sz="3600" b="1" baseline="-25000" dirty="0">
                <a:latin typeface="TH SarabunPSK" pitchFamily="34" charset="-34"/>
                <a:cs typeface="TH SarabunPSK" pitchFamily="34" charset="-34"/>
              </a:rPr>
              <a:t>3</a:t>
            </a:r>
            <a:r>
              <a:rPr lang="en-US" sz="3600" b="1" dirty="0">
                <a:latin typeface="TH SarabunPSK" pitchFamily="34" charset="-34"/>
                <a:cs typeface="TH SarabunPSK" pitchFamily="34" charset="-34"/>
              </a:rPr>
              <a:t> → </a:t>
            </a:r>
            <a:r>
              <a:rPr lang="en-US" sz="3600" b="1" dirty="0" err="1">
                <a:latin typeface="TH SarabunPSK" pitchFamily="34" charset="-34"/>
                <a:cs typeface="TH SarabunPSK" pitchFamily="34" charset="-34"/>
              </a:rPr>
              <a:t>NaCl</a:t>
            </a:r>
            <a:r>
              <a:rPr lang="en-US" sz="3600" b="1" dirty="0">
                <a:latin typeface="TH SarabunPSK" pitchFamily="34" charset="-34"/>
                <a:cs typeface="TH SarabunPSK" pitchFamily="34" charset="-34"/>
              </a:rPr>
              <a:t> + H</a:t>
            </a:r>
            <a:r>
              <a:rPr lang="en-US" sz="3600" b="1" baseline="-25000" dirty="0">
                <a:latin typeface="TH SarabunPSK" pitchFamily="34" charset="-34"/>
                <a:cs typeface="TH SarabunPSK" pitchFamily="34" charset="-34"/>
              </a:rPr>
              <a:t>2</a:t>
            </a:r>
            <a:r>
              <a:rPr lang="en-US" sz="3600" b="1" dirty="0">
                <a:latin typeface="TH SarabunPSK" pitchFamily="34" charset="-34"/>
                <a:cs typeface="TH SarabunPSK" pitchFamily="34" charset="-34"/>
              </a:rPr>
              <a:t>CO</a:t>
            </a:r>
            <a:r>
              <a:rPr lang="en-US" sz="3600" b="1" baseline="-25000" dirty="0">
                <a:latin typeface="TH SarabunPSK" pitchFamily="34" charset="-34"/>
                <a:cs typeface="TH SarabunPSK" pitchFamily="34" charset="-34"/>
              </a:rPr>
              <a:t>3</a:t>
            </a:r>
            <a:endParaRPr lang="th-TH" sz="3600" b="1" baseline="-25000" dirty="0">
              <a:latin typeface="TH SarabunPSK" pitchFamily="34" charset="-34"/>
              <a:cs typeface="TH SarabunPSK" pitchFamily="34" charset="-34"/>
            </a:endParaRPr>
          </a:p>
        </p:txBody>
      </p:sp>
      <p:pic>
        <p:nvPicPr>
          <p:cNvPr id="9" name="Picture 2" descr="http://t1.gstatic.com/images?q=tbn:ANd9GcRGDQiMqFbLL3ry9pLHOVfVFWstTEGBXtE58q42J-bsCB7sLqrd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765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6552" y="1408420"/>
            <a:ext cx="1919115" cy="523220"/>
          </a:xfrm>
          <a:prstGeom prst="rect">
            <a:avLst/>
          </a:prstGeom>
          <a:solidFill>
            <a:srgbClr val="92D050"/>
          </a:solidFill>
        </p:spPr>
        <p:txBody>
          <a:bodyPr wrap="none" rtlCol="0">
            <a:spAutoFit/>
          </a:bodyPr>
          <a:lstStyle/>
          <a:p>
            <a:r>
              <a:rPr lang="en-US" b="1" dirty="0" smtClean="0">
                <a:latin typeface="TH SarabunPSK" pitchFamily="34" charset="-34"/>
                <a:cs typeface="TH SarabunPSK" pitchFamily="34" charset="-34"/>
              </a:rPr>
              <a:t>pH + </a:t>
            </a:r>
            <a:r>
              <a:rPr lang="en-US" b="1" dirty="0" err="1" smtClean="0">
                <a:latin typeface="TH SarabunPSK" pitchFamily="34" charset="-34"/>
                <a:cs typeface="TH SarabunPSK" pitchFamily="34" charset="-34"/>
              </a:rPr>
              <a:t>pOH</a:t>
            </a:r>
            <a:r>
              <a:rPr lang="en-US" b="1" dirty="0" smtClean="0">
                <a:latin typeface="TH SarabunPSK" pitchFamily="34" charset="-34"/>
                <a:cs typeface="TH SarabunPSK" pitchFamily="34" charset="-34"/>
              </a:rPr>
              <a:t> = 14</a:t>
            </a:r>
          </a:p>
        </p:txBody>
      </p:sp>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97</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TextBox 22"/>
          <p:cNvSpPr txBox="1"/>
          <p:nvPr/>
        </p:nvSpPr>
        <p:spPr>
          <a:xfrm>
            <a:off x="179512" y="1408420"/>
            <a:ext cx="1412566"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 </a:t>
            </a:r>
            <a:r>
              <a:rPr lang="en-US" sz="3200" b="1" dirty="0" smtClean="0">
                <a:latin typeface="TH SarabunPSK" pitchFamily="34" charset="-34"/>
                <a:cs typeface="TH SarabunPSK" pitchFamily="34" charset="-34"/>
              </a:rPr>
              <a:t>pH</a:t>
            </a:r>
            <a:endParaRPr lang="th-TH" sz="3200" b="1" dirty="0">
              <a:latin typeface="TH SarabunPSK" pitchFamily="34" charset="-34"/>
              <a:cs typeface="TH SarabunPSK" pitchFamily="34" charset="-34"/>
            </a:endParaRPr>
          </a:p>
        </p:txBody>
      </p:sp>
      <p:sp>
        <p:nvSpPr>
          <p:cNvPr id="24" name="TextBox 23"/>
          <p:cNvSpPr txBox="1"/>
          <p:nvPr/>
        </p:nvSpPr>
        <p:spPr>
          <a:xfrm>
            <a:off x="179512" y="1993195"/>
            <a:ext cx="8782754" cy="523220"/>
          </a:xfrm>
          <a:prstGeom prst="rect">
            <a:avLst/>
          </a:prstGeom>
          <a:solidFill>
            <a:schemeClr val="tx2">
              <a:lumMod val="60000"/>
              <a:lumOff val="40000"/>
            </a:schemeClr>
          </a:solidFill>
        </p:spPr>
        <p:txBody>
          <a:bodyPr wrap="square" rtlCol="0">
            <a:spAutoFit/>
          </a:bodyPr>
          <a:lstStyle/>
          <a:p>
            <a:r>
              <a:rPr lang="th-TH" dirty="0" smtClean="0">
                <a:latin typeface="TH SarabunPSK" pitchFamily="34" charset="-34"/>
                <a:cs typeface="TH SarabunPSK" pitchFamily="34" charset="-34"/>
              </a:rPr>
              <a:t>สารละลายกรดแก่ความเข้มข้น </a:t>
            </a:r>
            <a:r>
              <a:rPr lang="en-US" dirty="0" smtClean="0">
                <a:latin typeface="TH SarabunPSK" pitchFamily="34" charset="-34"/>
                <a:cs typeface="TH SarabunPSK" pitchFamily="34" charset="-34"/>
              </a:rPr>
              <a:t>1 M </a:t>
            </a:r>
            <a:r>
              <a:rPr lang="th-TH" dirty="0" smtClean="0">
                <a:latin typeface="TH SarabunPSK" pitchFamily="34" charset="-34"/>
                <a:cs typeface="TH SarabunPSK" pitchFamily="34" charset="-34"/>
              </a:rPr>
              <a:t>จะมี </a:t>
            </a:r>
            <a:r>
              <a:rPr lang="en-US" dirty="0" smtClean="0">
                <a:latin typeface="TH SarabunPSK" pitchFamily="34" charset="-34"/>
                <a:cs typeface="TH SarabunPSK" pitchFamily="34" charset="-34"/>
              </a:rPr>
              <a:t>pH = 0 </a:t>
            </a:r>
            <a:endParaRPr lang="th-TH" baseline="30000" dirty="0">
              <a:latin typeface="TH SarabunPSK" pitchFamily="34" charset="-34"/>
              <a:cs typeface="TH SarabunPSK" pitchFamily="34" charset="-34"/>
            </a:endParaRPr>
          </a:p>
        </p:txBody>
      </p:sp>
      <p:sp>
        <p:nvSpPr>
          <p:cNvPr id="26" name="TextBox 25"/>
          <p:cNvSpPr txBox="1"/>
          <p:nvPr/>
        </p:nvSpPr>
        <p:spPr>
          <a:xfrm>
            <a:off x="3563888" y="2516415"/>
            <a:ext cx="2270173" cy="1569660"/>
          </a:xfrm>
          <a:prstGeom prst="rect">
            <a:avLst/>
          </a:prstGeom>
          <a:solidFill>
            <a:schemeClr val="accent5">
              <a:lumMod val="60000"/>
              <a:lumOff val="40000"/>
            </a:schemeClr>
          </a:solidFill>
        </p:spPr>
        <p:txBody>
          <a:bodyPr wrap="none" rtlCol="0">
            <a:spAutoFit/>
          </a:bodyPr>
          <a:lstStyle/>
          <a:p>
            <a:r>
              <a:rPr lang="en-US" sz="3200" b="1" dirty="0" smtClean="0">
                <a:latin typeface="TH SarabunPSK" pitchFamily="34" charset="-34"/>
                <a:cs typeface="TH SarabunPSK" pitchFamily="34" charset="-34"/>
              </a:rPr>
              <a:t>pH   =   -log[H</a:t>
            </a:r>
            <a:r>
              <a:rPr lang="en-US" sz="3200" b="1" baseline="30000" dirty="0" smtClean="0">
                <a:latin typeface="TH SarabunPSK" pitchFamily="34" charset="-34"/>
                <a:cs typeface="TH SarabunPSK" pitchFamily="34" charset="-34"/>
              </a:rPr>
              <a:t>+</a:t>
            </a:r>
            <a:r>
              <a:rPr lang="en-US" sz="3200" b="1" dirty="0" smtClean="0">
                <a:latin typeface="TH SarabunPSK" pitchFamily="34" charset="-34"/>
                <a:cs typeface="TH SarabunPSK" pitchFamily="34" charset="-34"/>
              </a:rPr>
              <a:t>]</a:t>
            </a:r>
          </a:p>
          <a:p>
            <a:r>
              <a:rPr lang="en-US" sz="3200" b="1" dirty="0">
                <a:latin typeface="TH SarabunPSK" pitchFamily="34" charset="-34"/>
                <a:cs typeface="TH SarabunPSK" pitchFamily="34" charset="-34"/>
              </a:rPr>
              <a:t> </a:t>
            </a:r>
            <a:r>
              <a:rPr lang="en-US" sz="3200" b="1" dirty="0" smtClean="0">
                <a:latin typeface="TH SarabunPSK" pitchFamily="34" charset="-34"/>
                <a:cs typeface="TH SarabunPSK" pitchFamily="34" charset="-34"/>
              </a:rPr>
              <a:t>      =   - log1</a:t>
            </a:r>
            <a:endParaRPr lang="en-US" sz="3200" b="1" baseline="30000" dirty="0" smtClean="0">
              <a:latin typeface="TH SarabunPSK" pitchFamily="34" charset="-34"/>
              <a:cs typeface="TH SarabunPSK" pitchFamily="34" charset="-34"/>
            </a:endParaRPr>
          </a:p>
          <a:p>
            <a:r>
              <a:rPr lang="en-US" sz="3200" b="1" baseline="30000"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      =   0</a:t>
            </a:r>
          </a:p>
        </p:txBody>
      </p:sp>
      <p:sp>
        <p:nvSpPr>
          <p:cNvPr id="9" name="TextBox 8"/>
          <p:cNvSpPr txBox="1"/>
          <p:nvPr/>
        </p:nvSpPr>
        <p:spPr>
          <a:xfrm>
            <a:off x="180623" y="4365104"/>
            <a:ext cx="8782754" cy="523220"/>
          </a:xfrm>
          <a:prstGeom prst="rect">
            <a:avLst/>
          </a:prstGeom>
          <a:solidFill>
            <a:schemeClr val="tx2">
              <a:lumMod val="60000"/>
              <a:lumOff val="40000"/>
            </a:schemeClr>
          </a:solidFill>
        </p:spPr>
        <p:txBody>
          <a:bodyPr wrap="square" rtlCol="0">
            <a:spAutoFit/>
          </a:bodyPr>
          <a:lstStyle/>
          <a:p>
            <a:r>
              <a:rPr lang="th-TH" dirty="0" smtClean="0">
                <a:latin typeface="TH SarabunPSK" pitchFamily="34" charset="-34"/>
                <a:cs typeface="TH SarabunPSK" pitchFamily="34" charset="-34"/>
              </a:rPr>
              <a:t>สารละลายเบสแก่ความเข้มข้น </a:t>
            </a:r>
            <a:r>
              <a:rPr lang="en-US" dirty="0" smtClean="0">
                <a:latin typeface="TH SarabunPSK" pitchFamily="34" charset="-34"/>
                <a:cs typeface="TH SarabunPSK" pitchFamily="34" charset="-34"/>
              </a:rPr>
              <a:t>1 M </a:t>
            </a:r>
            <a:r>
              <a:rPr lang="th-TH" dirty="0" smtClean="0">
                <a:latin typeface="TH SarabunPSK" pitchFamily="34" charset="-34"/>
                <a:cs typeface="TH SarabunPSK" pitchFamily="34" charset="-34"/>
              </a:rPr>
              <a:t>จะมี </a:t>
            </a:r>
            <a:r>
              <a:rPr lang="en-US" dirty="0" smtClean="0">
                <a:latin typeface="TH SarabunPSK" pitchFamily="34" charset="-34"/>
                <a:cs typeface="TH SarabunPSK" pitchFamily="34" charset="-34"/>
              </a:rPr>
              <a:t>pH = 14 </a:t>
            </a:r>
            <a:endParaRPr lang="th-TH" baseline="30000" dirty="0">
              <a:latin typeface="TH SarabunPSK" pitchFamily="34" charset="-34"/>
              <a:cs typeface="TH SarabunPSK" pitchFamily="34" charset="-34"/>
            </a:endParaRPr>
          </a:p>
        </p:txBody>
      </p:sp>
      <p:sp>
        <p:nvSpPr>
          <p:cNvPr id="10" name="TextBox 9"/>
          <p:cNvSpPr txBox="1"/>
          <p:nvPr/>
        </p:nvSpPr>
        <p:spPr>
          <a:xfrm>
            <a:off x="611560" y="4888324"/>
            <a:ext cx="3116164" cy="1384995"/>
          </a:xfrm>
          <a:prstGeom prst="rect">
            <a:avLst/>
          </a:prstGeom>
          <a:solidFill>
            <a:schemeClr val="accent5">
              <a:lumMod val="60000"/>
              <a:lumOff val="40000"/>
            </a:schemeClr>
          </a:solidFill>
        </p:spPr>
        <p:txBody>
          <a:bodyPr wrap="square" rtlCol="0">
            <a:spAutoFit/>
          </a:bodyPr>
          <a:lstStyle/>
          <a:p>
            <a:r>
              <a:rPr lang="en-US" b="1" dirty="0" err="1" smtClean="0">
                <a:latin typeface="TH SarabunPSK" pitchFamily="34" charset="-34"/>
                <a:cs typeface="TH SarabunPSK" pitchFamily="34" charset="-34"/>
              </a:rPr>
              <a:t>pOH</a:t>
            </a:r>
            <a:r>
              <a:rPr lang="en-US" b="1" dirty="0" smtClean="0">
                <a:latin typeface="TH SarabunPSK" pitchFamily="34" charset="-34"/>
                <a:cs typeface="TH SarabunPSK" pitchFamily="34" charset="-34"/>
              </a:rPr>
              <a:t>    =   -log[OH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a:t>
            </a:r>
          </a:p>
          <a:p>
            <a:r>
              <a:rPr lang="en-US" b="1" dirty="0">
                <a:latin typeface="TH SarabunPSK" pitchFamily="34" charset="-34"/>
                <a:cs typeface="TH SarabunPSK" pitchFamily="34" charset="-34"/>
              </a:rPr>
              <a:t> </a:t>
            </a:r>
            <a:r>
              <a:rPr lang="en-US" b="1" dirty="0" smtClean="0">
                <a:latin typeface="TH SarabunPSK" pitchFamily="34" charset="-34"/>
                <a:cs typeface="TH SarabunPSK" pitchFamily="34" charset="-34"/>
              </a:rPr>
              <a:t>         =   - log1</a:t>
            </a:r>
            <a:endParaRPr lang="en-US" b="1" baseline="30000" dirty="0" smtClean="0">
              <a:latin typeface="TH SarabunPSK" pitchFamily="34" charset="-34"/>
              <a:cs typeface="TH SarabunPSK" pitchFamily="34" charset="-34"/>
            </a:endParaRPr>
          </a:p>
          <a:p>
            <a:r>
              <a:rPr lang="en-US" b="1" dirty="0" err="1" smtClean="0">
                <a:latin typeface="TH SarabunPSK" pitchFamily="34" charset="-34"/>
                <a:cs typeface="TH SarabunPSK" pitchFamily="34" charset="-34"/>
              </a:rPr>
              <a:t>pOH</a:t>
            </a:r>
            <a:r>
              <a:rPr lang="en-US" b="1" dirty="0" smtClean="0">
                <a:latin typeface="TH SarabunPSK" pitchFamily="34" charset="-34"/>
                <a:cs typeface="TH SarabunPSK" pitchFamily="34" charset="-34"/>
              </a:rPr>
              <a:t>    =   0</a:t>
            </a:r>
          </a:p>
        </p:txBody>
      </p:sp>
      <p:sp>
        <p:nvSpPr>
          <p:cNvPr id="12" name="TextBox 11"/>
          <p:cNvSpPr txBox="1"/>
          <p:nvPr/>
        </p:nvSpPr>
        <p:spPr>
          <a:xfrm>
            <a:off x="4275979" y="4911372"/>
            <a:ext cx="3116164" cy="1384995"/>
          </a:xfrm>
          <a:prstGeom prst="rect">
            <a:avLst/>
          </a:prstGeom>
          <a:solidFill>
            <a:schemeClr val="accent5">
              <a:lumMod val="60000"/>
              <a:lumOff val="40000"/>
            </a:schemeClr>
          </a:solidFill>
        </p:spPr>
        <p:txBody>
          <a:bodyPr wrap="square" rtlCol="0">
            <a:spAutoFit/>
          </a:bodyPr>
          <a:lstStyle/>
          <a:p>
            <a:r>
              <a:rPr lang="en-US" b="1" dirty="0" smtClean="0">
                <a:latin typeface="TH SarabunPSK" pitchFamily="34" charset="-34"/>
                <a:cs typeface="TH SarabunPSK" pitchFamily="34" charset="-34"/>
              </a:rPr>
              <a:t>pH + </a:t>
            </a:r>
            <a:r>
              <a:rPr lang="en-US" b="1" dirty="0" err="1" smtClean="0">
                <a:latin typeface="TH SarabunPSK" pitchFamily="34" charset="-34"/>
                <a:cs typeface="TH SarabunPSK" pitchFamily="34" charset="-34"/>
              </a:rPr>
              <a:t>pOH</a:t>
            </a:r>
            <a:r>
              <a:rPr lang="en-US" b="1" dirty="0" smtClean="0">
                <a:latin typeface="TH SarabunPSK" pitchFamily="34" charset="-34"/>
                <a:cs typeface="TH SarabunPSK" pitchFamily="34" charset="-34"/>
              </a:rPr>
              <a:t>    =   14</a:t>
            </a:r>
          </a:p>
          <a:p>
            <a:r>
              <a:rPr lang="en-US" b="1" dirty="0" smtClean="0">
                <a:latin typeface="TH SarabunPSK" pitchFamily="34" charset="-34"/>
                <a:cs typeface="TH SarabunPSK" pitchFamily="34" charset="-34"/>
              </a:rPr>
              <a:t>pH + 0         =   14</a:t>
            </a:r>
          </a:p>
          <a:p>
            <a:r>
              <a:rPr lang="en-US" b="1" dirty="0" smtClean="0">
                <a:latin typeface="TH SarabunPSK" pitchFamily="34" charset="-34"/>
                <a:cs typeface="TH SarabunPSK" pitchFamily="34" charset="-34"/>
              </a:rPr>
              <a:t>pH               =   14         </a:t>
            </a:r>
          </a:p>
        </p:txBody>
      </p:sp>
      <p:pic>
        <p:nvPicPr>
          <p:cNvPr id="13" name="Picture 2" descr="http://t1.gstatic.com/images?q=tbn:ANd9GcRGDQiMqFbLL3ry9pLHOVfVFWstTEGBXtE58q42J-bsCB7sLqrd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53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987824" y="5595407"/>
            <a:ext cx="4392488" cy="7859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p:nvPr>
        </p:nvSpPr>
        <p:spPr>
          <a:xfrm>
            <a:off x="232793" y="173589"/>
            <a:ext cx="8534400" cy="758952"/>
          </a:xfrm>
        </p:spPr>
        <p:txBody>
          <a:bodyPr>
            <a:noAutofit/>
          </a:bodyPr>
          <a:lstStyle/>
          <a:p>
            <a:pPr algn="l"/>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dirty="0"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dirty="0" err="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 name="Slide Number Placeholder 2"/>
          <p:cNvSpPr>
            <a:spLocks noGrp="1"/>
          </p:cNvSpPr>
          <p:nvPr>
            <p:ph type="sldNum" sz="quarter" idx="12"/>
          </p:nvPr>
        </p:nvSpPr>
        <p:spPr/>
        <p:txBody>
          <a:bodyPr/>
          <a:lstStyle/>
          <a:p>
            <a:fld id="{D2865FEE-8CC4-48B3-8997-EB4168360413}" type="slidenum">
              <a:rPr lang="th-TH" smtClean="0"/>
              <a:t>98</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23" name="TextBox 22"/>
          <p:cNvSpPr txBox="1"/>
          <p:nvPr/>
        </p:nvSpPr>
        <p:spPr>
          <a:xfrm>
            <a:off x="179512" y="1475281"/>
            <a:ext cx="1386918" cy="584775"/>
          </a:xfrm>
          <a:prstGeom prst="rect">
            <a:avLst/>
          </a:prstGeom>
          <a:noFill/>
        </p:spPr>
        <p:txBody>
          <a:bodyPr wrap="none" rtlCol="0">
            <a:spAutoFit/>
          </a:bodyPr>
          <a:lstStyle/>
          <a:p>
            <a:pPr marL="457200" indent="-457200">
              <a:buFont typeface="Wingdings" pitchFamily="2" charset="2"/>
              <a:buChar char="Ø"/>
            </a:pPr>
            <a:r>
              <a:rPr lang="th-TH" sz="3200" b="1" dirty="0" smtClean="0">
                <a:latin typeface="TH SarabunPSK" pitchFamily="34" charset="-34"/>
                <a:cs typeface="TH SarabunPSK" pitchFamily="34" charset="-34"/>
              </a:rPr>
              <a:t>ค่า </a:t>
            </a:r>
            <a:r>
              <a:rPr lang="en-US" sz="3200" b="1" dirty="0" err="1" smtClean="0">
                <a:latin typeface="TH SarabunPSK" pitchFamily="34" charset="-34"/>
                <a:cs typeface="TH SarabunPSK" pitchFamily="34" charset="-34"/>
              </a:rPr>
              <a:t>pK</a:t>
            </a:r>
            <a:endParaRPr lang="th-TH" sz="3200" b="1" dirty="0">
              <a:latin typeface="TH SarabunPSK" pitchFamily="34" charset="-34"/>
              <a:cs typeface="TH SarabunPSK" pitchFamily="34" charset="-34"/>
            </a:endParaRPr>
          </a:p>
        </p:txBody>
      </p:sp>
      <p:sp>
        <p:nvSpPr>
          <p:cNvPr id="13" name="TextBox 12"/>
          <p:cNvSpPr txBox="1"/>
          <p:nvPr/>
        </p:nvSpPr>
        <p:spPr>
          <a:xfrm>
            <a:off x="2515148" y="1481247"/>
            <a:ext cx="3961341" cy="584775"/>
          </a:xfrm>
          <a:prstGeom prst="rect">
            <a:avLst/>
          </a:prstGeom>
          <a:noFill/>
        </p:spPr>
        <p:txBody>
          <a:bodyPr wrap="none" rtlCol="0">
            <a:spAutoFit/>
          </a:bodyPr>
          <a:lstStyle/>
          <a:p>
            <a:r>
              <a:rPr lang="en-US" sz="3200" b="1" dirty="0" smtClean="0">
                <a:latin typeface="TH SarabunPSK" pitchFamily="34" charset="-34"/>
                <a:cs typeface="TH SarabunPSK" pitchFamily="34" charset="-34"/>
              </a:rPr>
              <a:t>HA + H</a:t>
            </a:r>
            <a:r>
              <a:rPr lang="en-US" sz="3200" b="1" baseline="-25000" dirty="0" smtClean="0">
                <a:latin typeface="TH SarabunPSK" pitchFamily="34" charset="-34"/>
                <a:cs typeface="TH SarabunPSK" pitchFamily="34" charset="-34"/>
              </a:rPr>
              <a:t>2</a:t>
            </a:r>
            <a:r>
              <a:rPr lang="en-US" sz="3200" b="1" dirty="0" smtClean="0">
                <a:latin typeface="TH SarabunPSK" pitchFamily="34" charset="-34"/>
                <a:cs typeface="TH SarabunPSK" pitchFamily="34" charset="-34"/>
              </a:rPr>
              <a:t>O            H</a:t>
            </a:r>
            <a:r>
              <a:rPr lang="en-US" sz="3200" b="1" baseline="30000" dirty="0" smtClean="0">
                <a:latin typeface="TH SarabunPSK" pitchFamily="34" charset="-34"/>
                <a:cs typeface="TH SarabunPSK" pitchFamily="34" charset="-34"/>
              </a:rPr>
              <a:t>+</a:t>
            </a:r>
            <a:r>
              <a:rPr lang="en-US" sz="3200" b="1" dirty="0" smtClean="0">
                <a:latin typeface="TH SarabunPSK" pitchFamily="34" charset="-34"/>
                <a:cs typeface="TH SarabunPSK" pitchFamily="34" charset="-34"/>
              </a:rPr>
              <a:t>   +  OH</a:t>
            </a:r>
            <a:r>
              <a:rPr lang="en-US" sz="3200" b="1" baseline="30000" dirty="0" smtClean="0">
                <a:latin typeface="TH SarabunPSK" pitchFamily="34" charset="-34"/>
                <a:cs typeface="TH SarabunPSK" pitchFamily="34" charset="-34"/>
              </a:rPr>
              <a:t>-</a:t>
            </a:r>
            <a:endParaRPr lang="th-TH" sz="3200" b="1" baseline="30000" dirty="0">
              <a:latin typeface="TH SarabunPSK" pitchFamily="34" charset="-34"/>
              <a:cs typeface="TH SarabunPSK" pitchFamily="34" charset="-34"/>
            </a:endParaRPr>
          </a:p>
        </p:txBody>
      </p:sp>
      <p:pic>
        <p:nvPicPr>
          <p:cNvPr id="14" name="Picture 9" descr="http://upload.wikimedia.org/wikipedia/commons/thumb/9/96/Equilibrium.svg/150px-Equilibrium.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333" y="1686157"/>
            <a:ext cx="743691" cy="30268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410751" y="1972324"/>
            <a:ext cx="3478066" cy="1251515"/>
            <a:chOff x="1414007" y="3985900"/>
            <a:chExt cx="1890033" cy="1251515"/>
          </a:xfrm>
        </p:grpSpPr>
        <p:sp>
          <p:nvSpPr>
            <p:cNvPr id="21" name="Rectangle 20"/>
            <p:cNvSpPr/>
            <p:nvPr/>
          </p:nvSpPr>
          <p:spPr>
            <a:xfrm>
              <a:off x="1414007" y="4160197"/>
              <a:ext cx="1375698" cy="1077218"/>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eq</a:t>
              </a:r>
              <a:r>
                <a:rPr lang="en-US" sz="3200" b="1" dirty="0">
                  <a:latin typeface="TH SarabunPSK" pitchFamily="34" charset="-34"/>
                  <a:cs typeface="TH SarabunPSK" pitchFamily="34" charset="-34"/>
                </a:rPr>
                <a:t>[H</a:t>
              </a:r>
              <a:r>
                <a:rPr lang="en-US" sz="3200" b="1" baseline="-25000" dirty="0">
                  <a:latin typeface="TH SarabunPSK" pitchFamily="34" charset="-34"/>
                  <a:cs typeface="TH SarabunPSK" pitchFamily="34" charset="-34"/>
                </a:rPr>
                <a:t>2</a:t>
              </a:r>
              <a:r>
                <a:rPr lang="en-US" sz="3200" b="1" dirty="0">
                  <a:latin typeface="TH SarabunPSK" pitchFamily="34" charset="-34"/>
                  <a:cs typeface="TH SarabunPSK" pitchFamily="34" charset="-34"/>
                </a:rPr>
                <a:t>O] </a:t>
              </a:r>
              <a:endParaRPr lang="th-TH" sz="3200" dirty="0"/>
            </a:p>
            <a:p>
              <a:endParaRPr lang="th-TH" sz="3200" dirty="0"/>
            </a:p>
          </p:txBody>
        </p:sp>
        <p:sp>
          <p:nvSpPr>
            <p:cNvPr id="22" name="TextBox 21"/>
            <p:cNvSpPr txBox="1"/>
            <p:nvPr/>
          </p:nvSpPr>
          <p:spPr>
            <a:xfrm>
              <a:off x="1871552" y="4161717"/>
              <a:ext cx="492343" cy="523220"/>
            </a:xfrm>
            <a:prstGeom prst="rect">
              <a:avLst/>
            </a:prstGeom>
            <a:noFill/>
          </p:spPr>
          <p:txBody>
            <a:bodyPr wrap="none" rtlCol="0">
              <a:spAutoFit/>
            </a:bodyPr>
            <a:lstStyle/>
            <a:p>
              <a:r>
                <a:rPr lang="en-US" b="1" dirty="0" smtClean="0">
                  <a:latin typeface="TH SarabunPSK" pitchFamily="34" charset="-34"/>
                  <a:cs typeface="TH SarabunPSK" pitchFamily="34" charset="-34"/>
                </a:rPr>
                <a:t>       =</a:t>
              </a:r>
              <a:endParaRPr lang="th-TH" b="1" dirty="0">
                <a:latin typeface="TH SarabunPSK" pitchFamily="34" charset="-34"/>
                <a:cs typeface="TH SarabunPSK" pitchFamily="34" charset="-34"/>
              </a:endParaRPr>
            </a:p>
          </p:txBody>
        </p:sp>
        <p:sp>
          <p:nvSpPr>
            <p:cNvPr id="25" name="Rectangle 24"/>
            <p:cNvSpPr/>
            <p:nvPr/>
          </p:nvSpPr>
          <p:spPr>
            <a:xfrm>
              <a:off x="2514352" y="3985900"/>
              <a:ext cx="752801" cy="523220"/>
            </a:xfrm>
            <a:prstGeom prst="rect">
              <a:avLst/>
            </a:prstGeom>
          </p:spPr>
          <p:txBody>
            <a:bodyPr wrap="none">
              <a:spAutoFit/>
            </a:bodyPr>
            <a:lstStyle/>
            <a:p>
              <a:r>
                <a:rPr lang="en-US" b="1" dirty="0" smtClean="0">
                  <a:latin typeface="TH SarabunPSK" pitchFamily="34" charset="-34"/>
                  <a:cs typeface="TH SarabunPSK" pitchFamily="34" charset="-34"/>
                </a:rPr>
                <a:t>   [H</a:t>
              </a:r>
              <a:r>
                <a:rPr lang="en-US" b="1" baseline="30000" dirty="0" smtClean="0">
                  <a:latin typeface="TH SarabunPSK" pitchFamily="34" charset="-34"/>
                  <a:cs typeface="TH SarabunPSK" pitchFamily="34" charset="-34"/>
                </a:rPr>
                <a:t>+</a:t>
              </a:r>
              <a:r>
                <a:rPr lang="en-US" b="1" dirty="0" smtClean="0">
                  <a:latin typeface="TH SarabunPSK" pitchFamily="34" charset="-34"/>
                  <a:cs typeface="TH SarabunPSK" pitchFamily="34" charset="-34"/>
                </a:rPr>
                <a:t>] [A</a:t>
              </a:r>
              <a:r>
                <a:rPr lang="en-US" b="1" baseline="30000" dirty="0" smtClean="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smtClean="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sp>
          <p:nvSpPr>
            <p:cNvPr id="27" name="Rectangle 26"/>
            <p:cNvSpPr/>
            <p:nvPr/>
          </p:nvSpPr>
          <p:spPr>
            <a:xfrm>
              <a:off x="2514352" y="4423327"/>
              <a:ext cx="593391" cy="523220"/>
            </a:xfrm>
            <a:prstGeom prst="rect">
              <a:avLst/>
            </a:prstGeom>
          </p:spPr>
          <p:txBody>
            <a:bodyPr wrap="none">
              <a:spAutoFit/>
            </a:bodyPr>
            <a:lstStyle/>
            <a:p>
              <a:r>
                <a:rPr lang="en-US" b="1" dirty="0" smtClean="0">
                  <a:latin typeface="TH SarabunPSK" pitchFamily="34" charset="-34"/>
                  <a:cs typeface="TH SarabunPSK" pitchFamily="34" charset="-34"/>
                </a:rPr>
                <a:t>     [HA]</a:t>
              </a:r>
              <a:endParaRPr lang="th-TH" dirty="0"/>
            </a:p>
          </p:txBody>
        </p:sp>
        <p:cxnSp>
          <p:nvCxnSpPr>
            <p:cNvPr id="28" name="Straight Connector 27"/>
            <p:cNvCxnSpPr/>
            <p:nvPr/>
          </p:nvCxnSpPr>
          <p:spPr>
            <a:xfrm>
              <a:off x="2531075" y="4509120"/>
              <a:ext cx="7729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1483155" y="2148766"/>
            <a:ext cx="829073" cy="584775"/>
          </a:xfrm>
          <a:prstGeom prst="rect">
            <a:avLst/>
          </a:prstGeom>
        </p:spPr>
        <p:txBody>
          <a:bodyPr wrap="none">
            <a:spAutoFit/>
          </a:bodyPr>
          <a:lstStyle/>
          <a:p>
            <a:r>
              <a:rPr lang="en-US" sz="3200" b="1" i="1" dirty="0" smtClean="0">
                <a:latin typeface="TH SarabunPSK" pitchFamily="34" charset="-34"/>
                <a:cs typeface="TH SarabunPSK" pitchFamily="34" charset="-34"/>
              </a:rPr>
              <a:t>K</a:t>
            </a:r>
            <a:r>
              <a:rPr lang="en-US" sz="3200" b="1" i="1" baseline="-25000" dirty="0" smtClean="0">
                <a:latin typeface="TH SarabunPSK" pitchFamily="34" charset="-34"/>
                <a:cs typeface="TH SarabunPSK" pitchFamily="34" charset="-34"/>
              </a:rPr>
              <a:t>a</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30" name="Rectangle 29"/>
          <p:cNvSpPr/>
          <p:nvPr/>
        </p:nvSpPr>
        <p:spPr>
          <a:xfrm>
            <a:off x="3442408" y="2932971"/>
            <a:ext cx="2313454" cy="2062103"/>
          </a:xfrm>
          <a:prstGeom prst="rect">
            <a:avLst/>
          </a:prstGeom>
        </p:spPr>
        <p:txBody>
          <a:bodyPr wrap="none">
            <a:spAutoFit/>
          </a:bodyPr>
          <a:lstStyle/>
          <a:p>
            <a:r>
              <a:rPr lang="en-US" sz="3200" b="1" i="1" dirty="0" smtClean="0">
                <a:latin typeface="TH SarabunPSK" pitchFamily="34" charset="-34"/>
                <a:cs typeface="TH SarabunPSK" pitchFamily="34" charset="-34"/>
              </a:rPr>
              <a:t>             K</a:t>
            </a:r>
            <a:r>
              <a:rPr lang="en-US" sz="3200" b="1" i="1" baseline="-25000" dirty="0" smtClean="0">
                <a:latin typeface="TH SarabunPSK" pitchFamily="34" charset="-34"/>
                <a:cs typeface="TH SarabunPSK" pitchFamily="34" charset="-34"/>
              </a:rPr>
              <a:t>a </a:t>
            </a:r>
            <a:r>
              <a:rPr lang="en-US" sz="3200" b="1" dirty="0">
                <a:latin typeface="TH SarabunPSK" pitchFamily="34" charset="-34"/>
                <a:cs typeface="TH SarabunPSK" pitchFamily="34" charset="-34"/>
              </a:rPr>
              <a:t>[HA</a:t>
            </a:r>
            <a:r>
              <a:rPr lang="en-US" sz="3200" b="1" dirty="0" smtClean="0">
                <a:latin typeface="TH SarabunPSK" pitchFamily="34" charset="-34"/>
                <a:cs typeface="TH SarabunPSK" pitchFamily="34" charset="-34"/>
              </a:rPr>
              <a:t>]</a:t>
            </a:r>
          </a:p>
          <a:p>
            <a:r>
              <a:rPr lang="en-US" sz="3200" b="1" dirty="0" smtClean="0">
                <a:latin typeface="TH SarabunPSK" pitchFamily="34" charset="-34"/>
                <a:cs typeface="TH SarabunPSK" pitchFamily="34" charset="-34"/>
              </a:rPr>
              <a:t>                [A</a:t>
            </a:r>
            <a:r>
              <a:rPr lang="en-US" sz="3200" b="1" baseline="30000" dirty="0" smtClean="0">
                <a:latin typeface="TH SarabunPSK" pitchFamily="34" charset="-34"/>
                <a:cs typeface="TH SarabunPSK" pitchFamily="34" charset="-34"/>
              </a:rPr>
              <a:t>-</a:t>
            </a:r>
            <a:r>
              <a:rPr lang="en-US" sz="3200" b="1" dirty="0">
                <a:latin typeface="TH SarabunPSK" pitchFamily="34" charset="-34"/>
                <a:cs typeface="TH SarabunPSK" pitchFamily="34" charset="-34"/>
              </a:rPr>
              <a:t>]</a:t>
            </a:r>
            <a:r>
              <a:rPr lang="en-US" sz="3200" b="1" baseline="30000" dirty="0">
                <a:latin typeface="TH SarabunPSK" pitchFamily="34" charset="-34"/>
                <a:cs typeface="TH SarabunPSK" pitchFamily="34" charset="-34"/>
              </a:rPr>
              <a:t> </a:t>
            </a:r>
            <a:endParaRPr lang="th-TH" sz="3200" b="1" baseline="30000" dirty="0">
              <a:latin typeface="TH SarabunPSK" pitchFamily="34" charset="-34"/>
              <a:cs typeface="TH SarabunPSK" pitchFamily="34" charset="-34"/>
            </a:endParaRPr>
          </a:p>
          <a:p>
            <a:endParaRPr lang="th-TH" sz="3200" dirty="0"/>
          </a:p>
          <a:p>
            <a:endParaRPr lang="th-TH" sz="3200" dirty="0"/>
          </a:p>
        </p:txBody>
      </p:sp>
      <p:cxnSp>
        <p:nvCxnSpPr>
          <p:cNvPr id="31" name="Straight Connector 30"/>
          <p:cNvCxnSpPr/>
          <p:nvPr/>
        </p:nvCxnSpPr>
        <p:spPr>
          <a:xfrm>
            <a:off x="4674763" y="3533096"/>
            <a:ext cx="10056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75733" y="3081126"/>
            <a:ext cx="1096775" cy="523220"/>
          </a:xfrm>
          <a:prstGeom prst="rect">
            <a:avLst/>
          </a:prstGeom>
        </p:spPr>
        <p:txBody>
          <a:bodyPr wrap="none">
            <a:spAutoFit/>
          </a:bodyPr>
          <a:lstStyle/>
          <a:p>
            <a:r>
              <a:rPr lang="en-US" b="1" dirty="0">
                <a:latin typeface="TH SarabunPSK" pitchFamily="34" charset="-34"/>
                <a:cs typeface="TH SarabunPSK" pitchFamily="34" charset="-34"/>
              </a:rPr>
              <a:t>[H</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   = </a:t>
            </a:r>
            <a:endParaRPr lang="th-TH" dirty="0"/>
          </a:p>
        </p:txBody>
      </p:sp>
      <p:sp>
        <p:nvSpPr>
          <p:cNvPr id="32" name="Rectangle 31"/>
          <p:cNvSpPr/>
          <p:nvPr/>
        </p:nvSpPr>
        <p:spPr>
          <a:xfrm>
            <a:off x="3175733" y="3967592"/>
            <a:ext cx="2462534" cy="584775"/>
          </a:xfrm>
          <a:prstGeom prst="rect">
            <a:avLst/>
          </a:prstGeom>
        </p:spPr>
        <p:txBody>
          <a:bodyPr wrap="none">
            <a:spAutoFit/>
          </a:bodyPr>
          <a:lstStyle/>
          <a:p>
            <a:r>
              <a:rPr lang="en-US" sz="3200" b="1" i="1" dirty="0" smtClean="0">
                <a:latin typeface="TH SarabunPSK" pitchFamily="34" charset="-34"/>
                <a:cs typeface="TH SarabunPSK" pitchFamily="34" charset="-34"/>
              </a:rPr>
              <a:t>             </a:t>
            </a:r>
            <a:r>
              <a:rPr lang="en-US" sz="3200" b="1" dirty="0" err="1" smtClean="0">
                <a:latin typeface="TH SarabunPSK" pitchFamily="34" charset="-34"/>
                <a:cs typeface="TH SarabunPSK" pitchFamily="34" charset="-34"/>
              </a:rPr>
              <a:t>log</a:t>
            </a:r>
            <a:r>
              <a:rPr lang="en-US" sz="3200" b="1" i="1" dirty="0" err="1" smtClean="0">
                <a:latin typeface="TH SarabunPSK" pitchFamily="34" charset="-34"/>
                <a:cs typeface="TH SarabunPSK" pitchFamily="34" charset="-34"/>
              </a:rPr>
              <a:t>K</a:t>
            </a:r>
            <a:r>
              <a:rPr lang="en-US" sz="3200" b="1" i="1" baseline="-25000" dirty="0" err="1" smtClean="0">
                <a:latin typeface="TH SarabunPSK" pitchFamily="34" charset="-34"/>
                <a:cs typeface="TH SarabunPSK" pitchFamily="34" charset="-34"/>
              </a:rPr>
              <a:t>a</a:t>
            </a:r>
            <a:r>
              <a:rPr lang="en-US" sz="3200" b="1" i="1" baseline="-25000" dirty="0" smtClean="0">
                <a:latin typeface="TH SarabunPSK" pitchFamily="34" charset="-34"/>
                <a:cs typeface="TH SarabunPSK" pitchFamily="34" charset="-34"/>
              </a:rPr>
              <a:t>  </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33" name="Rectangle 32"/>
          <p:cNvSpPr/>
          <p:nvPr/>
        </p:nvSpPr>
        <p:spPr>
          <a:xfrm>
            <a:off x="2838549" y="4032840"/>
            <a:ext cx="1439818" cy="523220"/>
          </a:xfrm>
          <a:prstGeom prst="rect">
            <a:avLst/>
          </a:prstGeom>
        </p:spPr>
        <p:txBody>
          <a:bodyPr wrap="none">
            <a:spAutoFit/>
          </a:bodyPr>
          <a:lstStyle/>
          <a:p>
            <a:r>
              <a:rPr lang="en-US" b="1" dirty="0" smtClean="0">
                <a:latin typeface="TH SarabunPSK" pitchFamily="34" charset="-34"/>
                <a:cs typeface="TH SarabunPSK" pitchFamily="34" charset="-34"/>
              </a:rPr>
              <a:t>log[H</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   = </a:t>
            </a:r>
            <a:endParaRPr lang="th-TH" dirty="0"/>
          </a:p>
        </p:txBody>
      </p:sp>
      <p:sp>
        <p:nvSpPr>
          <p:cNvPr id="11" name="Rectangle 10"/>
          <p:cNvSpPr/>
          <p:nvPr/>
        </p:nvSpPr>
        <p:spPr>
          <a:xfrm>
            <a:off x="5639039" y="3990065"/>
            <a:ext cx="527709" cy="523220"/>
          </a:xfrm>
          <a:prstGeom prst="rect">
            <a:avLst/>
          </a:prstGeom>
        </p:spPr>
        <p:txBody>
          <a:bodyPr wrap="none">
            <a:spAutoFit/>
          </a:bodyPr>
          <a:lstStyle/>
          <a:p>
            <a:r>
              <a:rPr lang="en-US" b="1" dirty="0">
                <a:latin typeface="TH SarabunPSK" pitchFamily="34" charset="-34"/>
                <a:cs typeface="TH SarabunPSK" pitchFamily="34" charset="-34"/>
              </a:rPr>
              <a:t>log</a:t>
            </a:r>
            <a:endParaRPr lang="th-TH" b="1" dirty="0">
              <a:latin typeface="TH SarabunPSK" pitchFamily="34" charset="-34"/>
              <a:cs typeface="TH SarabunPSK" pitchFamily="34" charset="-34"/>
            </a:endParaRPr>
          </a:p>
        </p:txBody>
      </p:sp>
      <p:sp>
        <p:nvSpPr>
          <p:cNvPr id="35" name="Rectangle 34"/>
          <p:cNvSpPr/>
          <p:nvPr/>
        </p:nvSpPr>
        <p:spPr>
          <a:xfrm>
            <a:off x="6012160" y="3904647"/>
            <a:ext cx="683200" cy="523220"/>
          </a:xfrm>
          <a:prstGeom prst="rect">
            <a:avLst/>
          </a:prstGeom>
        </p:spPr>
        <p:txBody>
          <a:bodyPr wrap="none">
            <a:spAutoFit/>
          </a:bodyPr>
          <a:lstStyle/>
          <a:p>
            <a:r>
              <a:rPr lang="en-US" b="1" dirty="0">
                <a:latin typeface="TH SarabunPSK" pitchFamily="34" charset="-34"/>
                <a:cs typeface="TH SarabunPSK" pitchFamily="34" charset="-34"/>
              </a:rPr>
              <a:t>[HA]</a:t>
            </a:r>
          </a:p>
        </p:txBody>
      </p:sp>
      <p:sp>
        <p:nvSpPr>
          <p:cNvPr id="36" name="Rectangle 35"/>
          <p:cNvSpPr/>
          <p:nvPr/>
        </p:nvSpPr>
        <p:spPr>
          <a:xfrm>
            <a:off x="6042617" y="4294450"/>
            <a:ext cx="622286" cy="523220"/>
          </a:xfrm>
          <a:prstGeom prst="rect">
            <a:avLst/>
          </a:prstGeom>
        </p:spPr>
        <p:txBody>
          <a:bodyPr wrap="none">
            <a:spAutoFit/>
          </a:bodyPr>
          <a:lstStyle/>
          <a:p>
            <a:r>
              <a:rPr lang="en-US" b="1" dirty="0">
                <a:latin typeface="TH SarabunPSK" pitchFamily="34" charset="-34"/>
                <a:cs typeface="TH SarabunPSK" pitchFamily="34" charset="-34"/>
              </a:rPr>
              <a:t>[A</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cxnSp>
        <p:nvCxnSpPr>
          <p:cNvPr id="38" name="Straight Connector 37"/>
          <p:cNvCxnSpPr/>
          <p:nvPr/>
        </p:nvCxnSpPr>
        <p:spPr>
          <a:xfrm>
            <a:off x="6107373" y="4427867"/>
            <a:ext cx="498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741273" y="4825507"/>
            <a:ext cx="1495195" cy="523220"/>
          </a:xfrm>
          <a:prstGeom prst="rect">
            <a:avLst/>
          </a:prstGeom>
          <a:noFill/>
        </p:spPr>
        <p:txBody>
          <a:bodyPr wrap="square" rtlCol="0">
            <a:spAutoFit/>
          </a:bodyPr>
          <a:lstStyle/>
          <a:p>
            <a:r>
              <a:rPr lang="en-US" b="1" dirty="0" smtClean="0">
                <a:latin typeface="TH SarabunPSK" pitchFamily="34" charset="-34"/>
                <a:cs typeface="TH SarabunPSK" pitchFamily="34" charset="-34"/>
              </a:rPr>
              <a:t>     pH     = </a:t>
            </a:r>
            <a:endParaRPr lang="th-TH" b="1" dirty="0">
              <a:latin typeface="TH SarabunPSK" pitchFamily="34" charset="-34"/>
              <a:cs typeface="TH SarabunPSK" pitchFamily="34" charset="-34"/>
            </a:endParaRPr>
          </a:p>
        </p:txBody>
      </p:sp>
      <p:sp>
        <p:nvSpPr>
          <p:cNvPr id="41" name="Rectangle 40"/>
          <p:cNvSpPr/>
          <p:nvPr/>
        </p:nvSpPr>
        <p:spPr>
          <a:xfrm>
            <a:off x="3222243" y="4794729"/>
            <a:ext cx="2555508" cy="584775"/>
          </a:xfrm>
          <a:prstGeom prst="rect">
            <a:avLst/>
          </a:prstGeom>
        </p:spPr>
        <p:txBody>
          <a:bodyPr wrap="none">
            <a:spAutoFit/>
          </a:bodyPr>
          <a:lstStyle/>
          <a:p>
            <a:r>
              <a:rPr lang="en-US" sz="3200" b="1" i="1" dirty="0" smtClean="0">
                <a:latin typeface="TH SarabunPSK" pitchFamily="34" charset="-34"/>
                <a:cs typeface="TH SarabunPSK" pitchFamily="34" charset="-34"/>
              </a:rPr>
              <a:t>            -</a:t>
            </a:r>
            <a:r>
              <a:rPr lang="en-US" sz="3200" b="1" dirty="0" err="1" smtClean="0">
                <a:latin typeface="TH SarabunPSK" pitchFamily="34" charset="-34"/>
                <a:cs typeface="TH SarabunPSK" pitchFamily="34" charset="-34"/>
              </a:rPr>
              <a:t>log</a:t>
            </a:r>
            <a:r>
              <a:rPr lang="en-US" sz="3200" b="1" i="1" dirty="0" err="1" smtClean="0">
                <a:latin typeface="TH SarabunPSK" pitchFamily="34" charset="-34"/>
                <a:cs typeface="TH SarabunPSK" pitchFamily="34" charset="-34"/>
              </a:rPr>
              <a:t>K</a:t>
            </a:r>
            <a:r>
              <a:rPr lang="en-US" sz="3200" b="1" i="1" baseline="-25000" dirty="0" err="1" smtClean="0">
                <a:latin typeface="TH SarabunPSK" pitchFamily="34" charset="-34"/>
                <a:cs typeface="TH SarabunPSK" pitchFamily="34" charset="-34"/>
              </a:rPr>
              <a:t>a</a:t>
            </a:r>
            <a:r>
              <a:rPr lang="en-US" sz="3200" b="1" i="1" baseline="-25000" dirty="0" smtClean="0">
                <a:latin typeface="TH SarabunPSK" pitchFamily="34" charset="-34"/>
                <a:cs typeface="TH SarabunPSK" pitchFamily="34" charset="-34"/>
              </a:rPr>
              <a:t>  </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42" name="Rectangle 41"/>
          <p:cNvSpPr/>
          <p:nvPr/>
        </p:nvSpPr>
        <p:spPr>
          <a:xfrm>
            <a:off x="5641729" y="4816451"/>
            <a:ext cx="527709" cy="523220"/>
          </a:xfrm>
          <a:prstGeom prst="rect">
            <a:avLst/>
          </a:prstGeom>
        </p:spPr>
        <p:txBody>
          <a:bodyPr wrap="none">
            <a:spAutoFit/>
          </a:bodyPr>
          <a:lstStyle/>
          <a:p>
            <a:r>
              <a:rPr lang="en-US" b="1" dirty="0">
                <a:latin typeface="TH SarabunPSK" pitchFamily="34" charset="-34"/>
                <a:cs typeface="TH SarabunPSK" pitchFamily="34" charset="-34"/>
              </a:rPr>
              <a:t>log</a:t>
            </a:r>
            <a:endParaRPr lang="th-TH" b="1" dirty="0">
              <a:latin typeface="TH SarabunPSK" pitchFamily="34" charset="-34"/>
              <a:cs typeface="TH SarabunPSK" pitchFamily="34" charset="-34"/>
            </a:endParaRPr>
          </a:p>
        </p:txBody>
      </p:sp>
      <p:sp>
        <p:nvSpPr>
          <p:cNvPr id="43" name="Rectangle 42"/>
          <p:cNvSpPr/>
          <p:nvPr/>
        </p:nvSpPr>
        <p:spPr>
          <a:xfrm>
            <a:off x="6091404" y="5194400"/>
            <a:ext cx="683200" cy="523220"/>
          </a:xfrm>
          <a:prstGeom prst="rect">
            <a:avLst/>
          </a:prstGeom>
        </p:spPr>
        <p:txBody>
          <a:bodyPr wrap="none">
            <a:spAutoFit/>
          </a:bodyPr>
          <a:lstStyle/>
          <a:p>
            <a:r>
              <a:rPr lang="en-US" b="1" dirty="0">
                <a:latin typeface="TH SarabunPSK" pitchFamily="34" charset="-34"/>
                <a:cs typeface="TH SarabunPSK" pitchFamily="34" charset="-34"/>
              </a:rPr>
              <a:t>[HA]</a:t>
            </a:r>
          </a:p>
        </p:txBody>
      </p:sp>
      <p:sp>
        <p:nvSpPr>
          <p:cNvPr id="44" name="Rectangle 43"/>
          <p:cNvSpPr/>
          <p:nvPr/>
        </p:nvSpPr>
        <p:spPr>
          <a:xfrm>
            <a:off x="6121861" y="4823529"/>
            <a:ext cx="622286" cy="523220"/>
          </a:xfrm>
          <a:prstGeom prst="rect">
            <a:avLst/>
          </a:prstGeom>
        </p:spPr>
        <p:txBody>
          <a:bodyPr wrap="none">
            <a:spAutoFit/>
          </a:bodyPr>
          <a:lstStyle/>
          <a:p>
            <a:r>
              <a:rPr lang="en-US" b="1" dirty="0">
                <a:latin typeface="TH SarabunPSK" pitchFamily="34" charset="-34"/>
                <a:cs typeface="TH SarabunPSK" pitchFamily="34" charset="-34"/>
              </a:rPr>
              <a:t>[A</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cxnSp>
        <p:nvCxnSpPr>
          <p:cNvPr id="45" name="Straight Connector 44"/>
          <p:cNvCxnSpPr/>
          <p:nvPr/>
        </p:nvCxnSpPr>
        <p:spPr>
          <a:xfrm>
            <a:off x="6166748" y="5304046"/>
            <a:ext cx="498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727423" y="5595407"/>
            <a:ext cx="1495195" cy="523220"/>
          </a:xfrm>
          <a:prstGeom prst="rect">
            <a:avLst/>
          </a:prstGeom>
          <a:noFill/>
        </p:spPr>
        <p:txBody>
          <a:bodyPr wrap="square" rtlCol="0">
            <a:spAutoFit/>
          </a:bodyPr>
          <a:lstStyle/>
          <a:p>
            <a:r>
              <a:rPr lang="en-US" b="1" dirty="0" smtClean="0">
                <a:latin typeface="TH SarabunPSK" pitchFamily="34" charset="-34"/>
                <a:cs typeface="TH SarabunPSK" pitchFamily="34" charset="-34"/>
              </a:rPr>
              <a:t>     pH     = </a:t>
            </a:r>
            <a:endParaRPr lang="th-TH" b="1" dirty="0">
              <a:latin typeface="TH SarabunPSK" pitchFamily="34" charset="-34"/>
              <a:cs typeface="TH SarabunPSK" pitchFamily="34" charset="-34"/>
            </a:endParaRPr>
          </a:p>
        </p:txBody>
      </p:sp>
      <p:sp>
        <p:nvSpPr>
          <p:cNvPr id="47" name="Rectangle 46"/>
          <p:cNvSpPr/>
          <p:nvPr/>
        </p:nvSpPr>
        <p:spPr>
          <a:xfrm>
            <a:off x="3513658" y="5564629"/>
            <a:ext cx="2153154" cy="584775"/>
          </a:xfrm>
          <a:prstGeom prst="rect">
            <a:avLst/>
          </a:prstGeom>
        </p:spPr>
        <p:txBody>
          <a:bodyPr wrap="none">
            <a:spAutoFit/>
          </a:bodyPr>
          <a:lstStyle/>
          <a:p>
            <a:r>
              <a:rPr lang="en-US" sz="3200" b="1" i="1" dirty="0" smtClean="0">
                <a:latin typeface="TH SarabunPSK" pitchFamily="34" charset="-34"/>
                <a:cs typeface="TH SarabunPSK" pitchFamily="34" charset="-34"/>
              </a:rPr>
              <a:t>            pK</a:t>
            </a:r>
            <a:r>
              <a:rPr lang="en-US" sz="3200" b="1" i="1" baseline="-25000" dirty="0" smtClean="0">
                <a:latin typeface="TH SarabunPSK" pitchFamily="34" charset="-34"/>
                <a:cs typeface="TH SarabunPSK" pitchFamily="34" charset="-34"/>
              </a:rPr>
              <a:t>a  </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48" name="Rectangle 47"/>
          <p:cNvSpPr/>
          <p:nvPr/>
        </p:nvSpPr>
        <p:spPr>
          <a:xfrm>
            <a:off x="5627879" y="5586351"/>
            <a:ext cx="527709" cy="523220"/>
          </a:xfrm>
          <a:prstGeom prst="rect">
            <a:avLst/>
          </a:prstGeom>
        </p:spPr>
        <p:txBody>
          <a:bodyPr wrap="none">
            <a:spAutoFit/>
          </a:bodyPr>
          <a:lstStyle/>
          <a:p>
            <a:r>
              <a:rPr lang="en-US" b="1" dirty="0">
                <a:latin typeface="TH SarabunPSK" pitchFamily="34" charset="-34"/>
                <a:cs typeface="TH SarabunPSK" pitchFamily="34" charset="-34"/>
              </a:rPr>
              <a:t>log</a:t>
            </a:r>
            <a:endParaRPr lang="th-TH" b="1" dirty="0">
              <a:latin typeface="TH SarabunPSK" pitchFamily="34" charset="-34"/>
              <a:cs typeface="TH SarabunPSK" pitchFamily="34" charset="-34"/>
            </a:endParaRPr>
          </a:p>
        </p:txBody>
      </p:sp>
      <p:sp>
        <p:nvSpPr>
          <p:cNvPr id="49" name="Rectangle 48"/>
          <p:cNvSpPr/>
          <p:nvPr/>
        </p:nvSpPr>
        <p:spPr>
          <a:xfrm>
            <a:off x="6077554" y="5934326"/>
            <a:ext cx="683200" cy="523220"/>
          </a:xfrm>
          <a:prstGeom prst="rect">
            <a:avLst/>
          </a:prstGeom>
        </p:spPr>
        <p:txBody>
          <a:bodyPr wrap="none">
            <a:spAutoFit/>
          </a:bodyPr>
          <a:lstStyle/>
          <a:p>
            <a:r>
              <a:rPr lang="en-US" b="1" dirty="0">
                <a:latin typeface="TH SarabunPSK" pitchFamily="34" charset="-34"/>
                <a:cs typeface="TH SarabunPSK" pitchFamily="34" charset="-34"/>
              </a:rPr>
              <a:t>[HA]</a:t>
            </a:r>
          </a:p>
        </p:txBody>
      </p:sp>
      <p:sp>
        <p:nvSpPr>
          <p:cNvPr id="50" name="Rectangle 49"/>
          <p:cNvSpPr/>
          <p:nvPr/>
        </p:nvSpPr>
        <p:spPr>
          <a:xfrm>
            <a:off x="6108011" y="5593429"/>
            <a:ext cx="622286" cy="523220"/>
          </a:xfrm>
          <a:prstGeom prst="rect">
            <a:avLst/>
          </a:prstGeom>
        </p:spPr>
        <p:txBody>
          <a:bodyPr wrap="none">
            <a:spAutoFit/>
          </a:bodyPr>
          <a:lstStyle/>
          <a:p>
            <a:r>
              <a:rPr lang="en-US" b="1" dirty="0">
                <a:latin typeface="TH SarabunPSK" pitchFamily="34" charset="-34"/>
                <a:cs typeface="TH SarabunPSK" pitchFamily="34" charset="-34"/>
              </a:rPr>
              <a:t>[A</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cxnSp>
        <p:nvCxnSpPr>
          <p:cNvPr id="51" name="Straight Connector 50"/>
          <p:cNvCxnSpPr/>
          <p:nvPr/>
        </p:nvCxnSpPr>
        <p:spPr>
          <a:xfrm>
            <a:off x="6152898" y="6073946"/>
            <a:ext cx="498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70330" y="5600235"/>
            <a:ext cx="2573140" cy="830997"/>
          </a:xfrm>
          <a:prstGeom prst="rect">
            <a:avLst/>
          </a:prstGeom>
          <a:noFill/>
        </p:spPr>
        <p:txBody>
          <a:bodyPr wrap="none" rtlCol="0">
            <a:spAutoFit/>
          </a:bodyPr>
          <a:lstStyle/>
          <a:p>
            <a:pPr algn="ctr"/>
            <a:r>
              <a:rPr lang="en-US" sz="2400" b="1" dirty="0" smtClean="0">
                <a:latin typeface="TH SarabunPSK" pitchFamily="34" charset="-34"/>
                <a:cs typeface="TH SarabunPSK" pitchFamily="34" charset="-34"/>
              </a:rPr>
              <a:t>Henderson-</a:t>
            </a:r>
            <a:r>
              <a:rPr lang="en-US" sz="2400" b="1" dirty="0" err="1" smtClean="0">
                <a:latin typeface="TH SarabunPSK" pitchFamily="34" charset="-34"/>
                <a:cs typeface="TH SarabunPSK" pitchFamily="34" charset="-34"/>
              </a:rPr>
              <a:t>Hasselbalch</a:t>
            </a:r>
            <a:r>
              <a:rPr lang="en-US" sz="2400" b="1" dirty="0" smtClean="0">
                <a:latin typeface="TH SarabunPSK" pitchFamily="34" charset="-34"/>
                <a:cs typeface="TH SarabunPSK" pitchFamily="34" charset="-34"/>
              </a:rPr>
              <a:t> </a:t>
            </a:r>
          </a:p>
          <a:p>
            <a:pPr algn="ctr"/>
            <a:r>
              <a:rPr lang="en-US" sz="2400" b="1" dirty="0" smtClean="0">
                <a:latin typeface="TH SarabunPSK" pitchFamily="34" charset="-34"/>
                <a:cs typeface="TH SarabunPSK" pitchFamily="34" charset="-34"/>
              </a:rPr>
              <a:t>equation</a:t>
            </a:r>
            <a:endParaRPr lang="th-TH" sz="2400" b="1" dirty="0">
              <a:latin typeface="TH SarabunPSK" pitchFamily="34" charset="-34"/>
              <a:cs typeface="TH SarabunPSK" pitchFamily="34" charset="-34"/>
            </a:endParaRPr>
          </a:p>
        </p:txBody>
      </p:sp>
      <p:pic>
        <p:nvPicPr>
          <p:cNvPr id="53" name="Picture 2" descr="http://t1.gstatic.com/images?q=tbn:ANd9GcRGDQiMqFbLL3ry9pLHOVfVFWstTEGBXtE58q42J-bsCB7sLqrdz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326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982989" y="1822590"/>
            <a:ext cx="4392488" cy="7859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p:cNvSpPr>
            <a:spLocks noGrp="1"/>
          </p:cNvSpPr>
          <p:nvPr>
            <p:ph type="sldNum" sz="quarter" idx="12"/>
          </p:nvPr>
        </p:nvSpPr>
        <p:spPr/>
        <p:txBody>
          <a:bodyPr/>
          <a:lstStyle/>
          <a:p>
            <a:fld id="{D2865FEE-8CC4-48B3-8997-EB4168360413}" type="slidenum">
              <a:rPr lang="th-TH" smtClean="0"/>
              <a:t>99</a:t>
            </a:fld>
            <a:endParaRPr lang="th-TH"/>
          </a:p>
        </p:txBody>
      </p:sp>
      <p:sp>
        <p:nvSpPr>
          <p:cNvPr id="5" name="Footer Placeholder 9"/>
          <p:cNvSpPr>
            <a:spLocks noGrp="1"/>
          </p:cNvSpPr>
          <p:nvPr>
            <p:ph type="ftr" sz="quarter" idx="11"/>
          </p:nvPr>
        </p:nvSpPr>
        <p:spPr>
          <a:xfrm>
            <a:off x="4150320" y="6381328"/>
            <a:ext cx="4824536" cy="365760"/>
          </a:xfrm>
        </p:spPr>
        <p:txBody>
          <a:bodyPr/>
          <a:lstStyle/>
          <a:p>
            <a:pPr algn="r"/>
            <a:r>
              <a:rPr lang="en-US" sz="1800" dirty="0" smtClean="0">
                <a:solidFill>
                  <a:schemeClr val="tx1"/>
                </a:solidFill>
                <a:latin typeface="TH SarabunPSK" pitchFamily="34" charset="-34"/>
                <a:cs typeface="TH SarabunPSK" pitchFamily="34" charset="-34"/>
              </a:rPr>
              <a:t>Fundamentals of Biochemistry (4022103)    Dr. Worrawat Promden</a:t>
            </a:r>
            <a:endParaRPr lang="th-TH" sz="1800" dirty="0">
              <a:solidFill>
                <a:schemeClr val="tx1"/>
              </a:solidFill>
              <a:latin typeface="TH SarabunPSK" pitchFamily="34" charset="-34"/>
              <a:cs typeface="TH SarabunPSK" pitchFamily="34" charset="-34"/>
            </a:endParaRPr>
          </a:p>
        </p:txBody>
      </p:sp>
      <p:sp>
        <p:nvSpPr>
          <p:cNvPr id="46" name="TextBox 45"/>
          <p:cNvSpPr txBox="1"/>
          <p:nvPr/>
        </p:nvSpPr>
        <p:spPr>
          <a:xfrm>
            <a:off x="2722588" y="1822590"/>
            <a:ext cx="1495195" cy="523220"/>
          </a:xfrm>
          <a:prstGeom prst="rect">
            <a:avLst/>
          </a:prstGeom>
          <a:noFill/>
        </p:spPr>
        <p:txBody>
          <a:bodyPr wrap="square" rtlCol="0">
            <a:spAutoFit/>
          </a:bodyPr>
          <a:lstStyle/>
          <a:p>
            <a:r>
              <a:rPr lang="en-US" b="1" dirty="0" smtClean="0">
                <a:latin typeface="TH SarabunPSK" pitchFamily="34" charset="-34"/>
                <a:cs typeface="TH SarabunPSK" pitchFamily="34" charset="-34"/>
              </a:rPr>
              <a:t>     pH     = </a:t>
            </a:r>
            <a:endParaRPr lang="th-TH" b="1" dirty="0">
              <a:latin typeface="TH SarabunPSK" pitchFamily="34" charset="-34"/>
              <a:cs typeface="TH SarabunPSK" pitchFamily="34" charset="-34"/>
            </a:endParaRPr>
          </a:p>
        </p:txBody>
      </p:sp>
      <p:sp>
        <p:nvSpPr>
          <p:cNvPr id="47" name="Rectangle 46"/>
          <p:cNvSpPr/>
          <p:nvPr/>
        </p:nvSpPr>
        <p:spPr>
          <a:xfrm>
            <a:off x="3508823" y="1791812"/>
            <a:ext cx="2034531" cy="584775"/>
          </a:xfrm>
          <a:prstGeom prst="rect">
            <a:avLst/>
          </a:prstGeom>
        </p:spPr>
        <p:txBody>
          <a:bodyPr wrap="none">
            <a:spAutoFit/>
          </a:bodyPr>
          <a:lstStyle/>
          <a:p>
            <a:r>
              <a:rPr lang="en-US" sz="3200" b="1" i="1" dirty="0" smtClean="0">
                <a:latin typeface="TH SarabunPSK" pitchFamily="34" charset="-34"/>
                <a:cs typeface="TH SarabunPSK" pitchFamily="34" charset="-34"/>
              </a:rPr>
              <a:t>            </a:t>
            </a:r>
            <a:r>
              <a:rPr lang="en-US" sz="3200" b="1" i="1" dirty="0" err="1" smtClean="0">
                <a:latin typeface="TH SarabunPSK" pitchFamily="34" charset="-34"/>
                <a:cs typeface="TH SarabunPSK" pitchFamily="34" charset="-34"/>
              </a:rPr>
              <a:t>pK</a:t>
            </a:r>
            <a:r>
              <a:rPr lang="en-US" sz="3200" b="1" i="1" baseline="-25000" dirty="0" smtClean="0">
                <a:latin typeface="TH SarabunPSK" pitchFamily="34" charset="-34"/>
                <a:cs typeface="TH SarabunPSK" pitchFamily="34" charset="-34"/>
              </a:rPr>
              <a:t>  </a:t>
            </a:r>
            <a:r>
              <a:rPr lang="en-US" sz="3200" b="1" i="1" dirty="0" smtClean="0">
                <a:latin typeface="TH SarabunPSK" pitchFamily="34" charset="-34"/>
                <a:cs typeface="TH SarabunPSK" pitchFamily="34" charset="-34"/>
              </a:rPr>
              <a:t> </a:t>
            </a:r>
            <a:r>
              <a:rPr lang="en-US" sz="3200" b="1" dirty="0" smtClean="0">
                <a:latin typeface="TH SarabunPSK" pitchFamily="34" charset="-34"/>
                <a:cs typeface="TH SarabunPSK" pitchFamily="34" charset="-34"/>
              </a:rPr>
              <a:t>+</a:t>
            </a:r>
            <a:endParaRPr lang="th-TH" sz="3200" dirty="0"/>
          </a:p>
        </p:txBody>
      </p:sp>
      <p:sp>
        <p:nvSpPr>
          <p:cNvPr id="48" name="Rectangle 47"/>
          <p:cNvSpPr/>
          <p:nvPr/>
        </p:nvSpPr>
        <p:spPr>
          <a:xfrm>
            <a:off x="5623044" y="1813534"/>
            <a:ext cx="527709" cy="523220"/>
          </a:xfrm>
          <a:prstGeom prst="rect">
            <a:avLst/>
          </a:prstGeom>
        </p:spPr>
        <p:txBody>
          <a:bodyPr wrap="none">
            <a:spAutoFit/>
          </a:bodyPr>
          <a:lstStyle/>
          <a:p>
            <a:r>
              <a:rPr lang="en-US" b="1" dirty="0">
                <a:latin typeface="TH SarabunPSK" pitchFamily="34" charset="-34"/>
                <a:cs typeface="TH SarabunPSK" pitchFamily="34" charset="-34"/>
              </a:rPr>
              <a:t>log</a:t>
            </a:r>
            <a:endParaRPr lang="th-TH" b="1" dirty="0">
              <a:latin typeface="TH SarabunPSK" pitchFamily="34" charset="-34"/>
              <a:cs typeface="TH SarabunPSK" pitchFamily="34" charset="-34"/>
            </a:endParaRPr>
          </a:p>
        </p:txBody>
      </p:sp>
      <p:sp>
        <p:nvSpPr>
          <p:cNvPr id="49" name="Rectangle 48"/>
          <p:cNvSpPr/>
          <p:nvPr/>
        </p:nvSpPr>
        <p:spPr>
          <a:xfrm>
            <a:off x="6072719" y="2161509"/>
            <a:ext cx="683200" cy="523220"/>
          </a:xfrm>
          <a:prstGeom prst="rect">
            <a:avLst/>
          </a:prstGeom>
        </p:spPr>
        <p:txBody>
          <a:bodyPr wrap="none">
            <a:spAutoFit/>
          </a:bodyPr>
          <a:lstStyle/>
          <a:p>
            <a:r>
              <a:rPr lang="en-US" b="1" dirty="0">
                <a:latin typeface="TH SarabunPSK" pitchFamily="34" charset="-34"/>
                <a:cs typeface="TH SarabunPSK" pitchFamily="34" charset="-34"/>
              </a:rPr>
              <a:t>[HA]</a:t>
            </a:r>
          </a:p>
        </p:txBody>
      </p:sp>
      <p:sp>
        <p:nvSpPr>
          <p:cNvPr id="50" name="Rectangle 49"/>
          <p:cNvSpPr/>
          <p:nvPr/>
        </p:nvSpPr>
        <p:spPr>
          <a:xfrm>
            <a:off x="6103176" y="1820612"/>
            <a:ext cx="622286" cy="523220"/>
          </a:xfrm>
          <a:prstGeom prst="rect">
            <a:avLst/>
          </a:prstGeom>
        </p:spPr>
        <p:txBody>
          <a:bodyPr wrap="none">
            <a:spAutoFit/>
          </a:bodyPr>
          <a:lstStyle/>
          <a:p>
            <a:r>
              <a:rPr lang="en-US" b="1" dirty="0">
                <a:latin typeface="TH SarabunPSK" pitchFamily="34" charset="-34"/>
                <a:cs typeface="TH SarabunPSK" pitchFamily="34" charset="-34"/>
              </a:rPr>
              <a:t>[A</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a:latin typeface="TH SarabunPSK" pitchFamily="34" charset="-34"/>
                <a:cs typeface="TH SarabunPSK" pitchFamily="34" charset="-34"/>
              </a:rPr>
              <a:t> </a:t>
            </a:r>
            <a:endParaRPr lang="th-TH" b="1" baseline="30000" dirty="0">
              <a:latin typeface="TH SarabunPSK" pitchFamily="34" charset="-34"/>
              <a:cs typeface="TH SarabunPSK" pitchFamily="34" charset="-34"/>
            </a:endParaRPr>
          </a:p>
        </p:txBody>
      </p:sp>
      <p:cxnSp>
        <p:nvCxnSpPr>
          <p:cNvPr id="51" name="Straight Connector 50"/>
          <p:cNvCxnSpPr/>
          <p:nvPr/>
        </p:nvCxnSpPr>
        <p:spPr>
          <a:xfrm>
            <a:off x="6148063" y="2301129"/>
            <a:ext cx="498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itle 1"/>
          <p:cNvSpPr txBox="1">
            <a:spLocks/>
          </p:cNvSpPr>
          <p:nvPr/>
        </p:nvSpPr>
        <p:spPr>
          <a:xfrm>
            <a:off x="232793" y="173589"/>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en-US"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3.4 </a:t>
            </a:r>
            <a:r>
              <a:rPr lang="th-TH"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ความหมายของกรด</a:t>
            </a:r>
            <a:r>
              <a:rPr lang="en-US"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a:t>
            </a:r>
            <a:r>
              <a:rPr lang="th-TH"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เบส  การแตกตัว ค่า </a:t>
            </a:r>
            <a:r>
              <a:rPr lang="en-US"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pH </a:t>
            </a:r>
            <a:r>
              <a:rPr lang="th-TH"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และ </a:t>
            </a:r>
            <a:r>
              <a:rPr lang="en-US" sz="3600" b="1" smtClean="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rPr>
              <a:t>pK</a:t>
            </a:r>
            <a:endParaRPr lang="th-TH" sz="3600" b="1" dirty="0">
              <a:solidFill>
                <a:schemeClr val="accent5">
                  <a:lumMod val="50000"/>
                </a:schemeClr>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54" name="TextBox 53"/>
          <p:cNvSpPr txBox="1"/>
          <p:nvPr/>
        </p:nvSpPr>
        <p:spPr>
          <a:xfrm>
            <a:off x="370330" y="1786894"/>
            <a:ext cx="2573140" cy="830997"/>
          </a:xfrm>
          <a:prstGeom prst="rect">
            <a:avLst/>
          </a:prstGeom>
          <a:noFill/>
        </p:spPr>
        <p:txBody>
          <a:bodyPr wrap="none" rtlCol="0">
            <a:spAutoFit/>
          </a:bodyPr>
          <a:lstStyle/>
          <a:p>
            <a:pPr algn="ctr"/>
            <a:r>
              <a:rPr lang="en-US" sz="2400" b="1" dirty="0" smtClean="0">
                <a:latin typeface="TH SarabunPSK" pitchFamily="34" charset="-34"/>
                <a:cs typeface="TH SarabunPSK" pitchFamily="34" charset="-34"/>
              </a:rPr>
              <a:t>Henderson-</a:t>
            </a:r>
            <a:r>
              <a:rPr lang="en-US" sz="2400" b="1" dirty="0" err="1" smtClean="0">
                <a:latin typeface="TH SarabunPSK" pitchFamily="34" charset="-34"/>
                <a:cs typeface="TH SarabunPSK" pitchFamily="34" charset="-34"/>
              </a:rPr>
              <a:t>Hasselbalch</a:t>
            </a:r>
            <a:r>
              <a:rPr lang="en-US" sz="2400" b="1" dirty="0" smtClean="0">
                <a:latin typeface="TH SarabunPSK" pitchFamily="34" charset="-34"/>
                <a:cs typeface="TH SarabunPSK" pitchFamily="34" charset="-34"/>
              </a:rPr>
              <a:t> </a:t>
            </a:r>
          </a:p>
          <a:p>
            <a:pPr algn="ctr"/>
            <a:r>
              <a:rPr lang="en-US" sz="2400" b="1" dirty="0" smtClean="0">
                <a:latin typeface="TH SarabunPSK" pitchFamily="34" charset="-34"/>
                <a:cs typeface="TH SarabunPSK" pitchFamily="34" charset="-34"/>
              </a:rPr>
              <a:t>equation</a:t>
            </a:r>
            <a:endParaRPr lang="th-TH" sz="2400" b="1" dirty="0">
              <a:latin typeface="TH SarabunPSK" pitchFamily="34" charset="-34"/>
              <a:cs typeface="TH SarabunPSK" pitchFamily="34" charset="-34"/>
            </a:endParaRPr>
          </a:p>
        </p:txBody>
      </p:sp>
      <p:sp>
        <p:nvSpPr>
          <p:cNvPr id="6" name="TextBox 5"/>
          <p:cNvSpPr txBox="1"/>
          <p:nvPr/>
        </p:nvSpPr>
        <p:spPr>
          <a:xfrm>
            <a:off x="370330" y="2924944"/>
            <a:ext cx="8396863" cy="954107"/>
          </a:xfrm>
          <a:prstGeom prst="rect">
            <a:avLst/>
          </a:prstGeom>
          <a:noFill/>
        </p:spPr>
        <p:txBody>
          <a:bodyPr wrap="square" rtlCol="0">
            <a:spAutoFit/>
          </a:bodyPr>
          <a:lstStyle/>
          <a:p>
            <a:r>
              <a:rPr lang="th-TH" b="1" dirty="0" smtClean="0">
                <a:latin typeface="TH SarabunPSK" pitchFamily="34" charset="-34"/>
                <a:cs typeface="TH SarabunPSK" pitchFamily="34" charset="-34"/>
              </a:rPr>
              <a:t>เป็นที่สังเกตว่า ถ้า ความเข้มข้นในหน่วย โมลาร์ ของกรดและคู่เบสมีค่าเท่ากัน </a:t>
            </a:r>
          </a:p>
          <a:p>
            <a:r>
              <a:rPr lang="en-US" b="1" dirty="0" smtClean="0">
                <a:latin typeface="TH SarabunPSK" pitchFamily="34" charset="-34"/>
                <a:cs typeface="TH SarabunPSK" pitchFamily="34" charset="-34"/>
              </a:rPr>
              <a:t>[HA] = </a:t>
            </a:r>
            <a:r>
              <a:rPr lang="en-US" b="1" dirty="0">
                <a:latin typeface="TH SarabunPSK" pitchFamily="34" charset="-34"/>
                <a:cs typeface="TH SarabunPSK" pitchFamily="34" charset="-34"/>
              </a:rPr>
              <a:t>[A</a:t>
            </a:r>
            <a:r>
              <a:rPr lang="en-US" b="1" baseline="30000" dirty="0">
                <a:latin typeface="TH SarabunPSK" pitchFamily="34" charset="-34"/>
                <a:cs typeface="TH SarabunPSK" pitchFamily="34" charset="-34"/>
              </a:rPr>
              <a:t>-</a:t>
            </a:r>
            <a:r>
              <a:rPr lang="en-US" b="1" dirty="0">
                <a:latin typeface="TH SarabunPSK" pitchFamily="34" charset="-34"/>
                <a:cs typeface="TH SarabunPSK" pitchFamily="34" charset="-34"/>
              </a:rPr>
              <a:t>]</a:t>
            </a:r>
            <a:r>
              <a:rPr lang="en-US" b="1" baseline="30000" dirty="0">
                <a:latin typeface="TH SarabunPSK" pitchFamily="34" charset="-34"/>
                <a:cs typeface="TH SarabunPSK" pitchFamily="34" charset="-34"/>
              </a:rPr>
              <a:t> </a:t>
            </a:r>
            <a:r>
              <a:rPr lang="en-US" b="1" baseline="30000" dirty="0" smtClean="0">
                <a:latin typeface="TH SarabunPSK" pitchFamily="34" charset="-34"/>
                <a:cs typeface="TH SarabunPSK" pitchFamily="34" charset="-34"/>
              </a:rPr>
              <a:t>   </a:t>
            </a:r>
            <a:r>
              <a:rPr lang="th-TH" b="1" baseline="30000" dirty="0" smtClean="0">
                <a:latin typeface="TH SarabunPSK" pitchFamily="34" charset="-34"/>
                <a:cs typeface="TH SarabunPSK" pitchFamily="34" charset="-34"/>
              </a:rPr>
              <a:t> </a:t>
            </a:r>
            <a:r>
              <a:rPr lang="th-TH" b="1" dirty="0" smtClean="0">
                <a:latin typeface="TH SarabunPSK" pitchFamily="34" charset="-34"/>
                <a:cs typeface="TH SarabunPSK" pitchFamily="34" charset="-34"/>
              </a:rPr>
              <a:t>  จะได้ว่า  </a:t>
            </a:r>
            <a:r>
              <a:rPr lang="en-US" b="1" dirty="0" smtClean="0">
                <a:latin typeface="TH SarabunPSK" pitchFamily="34" charset="-34"/>
                <a:cs typeface="TH SarabunPSK" pitchFamily="34" charset="-34"/>
              </a:rPr>
              <a:t>pH = </a:t>
            </a:r>
            <a:r>
              <a:rPr lang="en-US" b="1" dirty="0" err="1" smtClean="0">
                <a:latin typeface="TH SarabunPSK" pitchFamily="34" charset="-34"/>
                <a:cs typeface="TH SarabunPSK" pitchFamily="34" charset="-34"/>
              </a:rPr>
              <a:t>pK</a:t>
            </a:r>
            <a:endParaRPr lang="th-TH" b="1" dirty="0">
              <a:latin typeface="TH SarabunPSK" pitchFamily="34" charset="-34"/>
              <a:cs typeface="TH SarabunPSK" pitchFamily="34" charset="-34"/>
            </a:endParaRPr>
          </a:p>
        </p:txBody>
      </p:sp>
      <p:sp>
        <p:nvSpPr>
          <p:cNvPr id="8" name="Rectangle 7"/>
          <p:cNvSpPr/>
          <p:nvPr/>
        </p:nvSpPr>
        <p:spPr>
          <a:xfrm>
            <a:off x="370330" y="3879051"/>
            <a:ext cx="7730062" cy="523220"/>
          </a:xfrm>
          <a:prstGeom prst="rect">
            <a:avLst/>
          </a:prstGeom>
        </p:spPr>
        <p:txBody>
          <a:bodyPr wrap="square">
            <a:spAutoFit/>
          </a:bodyPr>
          <a:lstStyle/>
          <a:p>
            <a:r>
              <a:rPr lang="th-TH" dirty="0" smtClean="0">
                <a:latin typeface="TH SarabunPSK" pitchFamily="34" charset="-34"/>
                <a:cs typeface="TH SarabunPSK" pitchFamily="34" charset="-34"/>
              </a:rPr>
              <a:t>กรด</a:t>
            </a:r>
            <a:r>
              <a:rPr lang="th-TH" dirty="0">
                <a:latin typeface="TH SarabunPSK" pitchFamily="34" charset="-34"/>
                <a:cs typeface="TH SarabunPSK" pitchFamily="34" charset="-34"/>
              </a:rPr>
              <a:t>ยิ่งแก่ (</a:t>
            </a:r>
            <a:r>
              <a:rPr lang="en-US" dirty="0">
                <a:latin typeface="TH SarabunPSK" pitchFamily="34" charset="-34"/>
                <a:cs typeface="TH SarabunPSK" pitchFamily="34" charset="-34"/>
              </a:rPr>
              <a:t>K</a:t>
            </a:r>
            <a:r>
              <a:rPr lang="en-US" baseline="-25000" dirty="0">
                <a:latin typeface="TH SarabunPSK" pitchFamily="34" charset="-34"/>
                <a:cs typeface="TH SarabunPSK" pitchFamily="34" charset="-34"/>
              </a:rPr>
              <a:t>a</a:t>
            </a:r>
            <a:r>
              <a:rPr lang="en-US" dirty="0">
                <a:latin typeface="TH SarabunPSK" pitchFamily="34" charset="-34"/>
                <a:cs typeface="TH SarabunPSK" pitchFamily="34" charset="-34"/>
              </a:rPr>
              <a:t> </a:t>
            </a:r>
            <a:r>
              <a:rPr lang="th-TH" dirty="0">
                <a:latin typeface="TH SarabunPSK" pitchFamily="34" charset="-34"/>
                <a:cs typeface="TH SarabunPSK" pitchFamily="34" charset="-34"/>
              </a:rPr>
              <a:t>มีค่ามาก) </a:t>
            </a:r>
            <a:r>
              <a:rPr lang="en-US" dirty="0">
                <a:latin typeface="TH SarabunPSK" pitchFamily="34" charset="-34"/>
                <a:cs typeface="TH SarabunPSK" pitchFamily="34" charset="-34"/>
              </a:rPr>
              <a:t>pK</a:t>
            </a:r>
            <a:r>
              <a:rPr lang="en-US" baseline="-25000" dirty="0">
                <a:latin typeface="TH SarabunPSK" pitchFamily="34" charset="-34"/>
                <a:cs typeface="TH SarabunPSK" pitchFamily="34" charset="-34"/>
              </a:rPr>
              <a:t>a</a:t>
            </a:r>
            <a:r>
              <a:rPr lang="en-US" dirty="0">
                <a:latin typeface="TH SarabunPSK" pitchFamily="34" charset="-34"/>
                <a:cs typeface="TH SarabunPSK" pitchFamily="34" charset="-34"/>
              </a:rPr>
              <a:t> </a:t>
            </a:r>
            <a:r>
              <a:rPr lang="th-TH" dirty="0">
                <a:latin typeface="TH SarabunPSK" pitchFamily="34" charset="-34"/>
                <a:cs typeface="TH SarabunPSK" pitchFamily="34" charset="-34"/>
              </a:rPr>
              <a:t>มีค่าน้อย </a:t>
            </a:r>
          </a:p>
        </p:txBody>
      </p:sp>
      <p:sp>
        <p:nvSpPr>
          <p:cNvPr id="9" name="TextBox 8"/>
          <p:cNvSpPr txBox="1"/>
          <p:nvPr/>
        </p:nvSpPr>
        <p:spPr>
          <a:xfrm>
            <a:off x="247807" y="4437112"/>
            <a:ext cx="5808000" cy="2308324"/>
          </a:xfrm>
          <a:prstGeom prst="rect">
            <a:avLst/>
          </a:prstGeom>
          <a:noFill/>
        </p:spPr>
        <p:txBody>
          <a:bodyPr wrap="none" rtlCol="0">
            <a:spAutoFit/>
          </a:bodyPr>
          <a:lstStyle/>
          <a:p>
            <a:r>
              <a:rPr lang="th-TH" sz="2400" dirty="0" smtClean="0">
                <a:latin typeface="TH SarabunPSK" pitchFamily="34" charset="-34"/>
                <a:cs typeface="TH SarabunPSK" pitchFamily="34" charset="-34"/>
              </a:rPr>
              <a:t>สมการของ</a:t>
            </a:r>
            <a:r>
              <a:rPr lang="en-US" sz="2400" b="1" dirty="0">
                <a:latin typeface="TH SarabunPSK" pitchFamily="34" charset="-34"/>
                <a:cs typeface="TH SarabunPSK" pitchFamily="34" charset="-34"/>
              </a:rPr>
              <a:t> </a:t>
            </a:r>
            <a:r>
              <a:rPr lang="en-US" sz="2400" b="1" dirty="0" smtClean="0">
                <a:latin typeface="TH SarabunPSK" pitchFamily="34" charset="-34"/>
                <a:cs typeface="TH SarabunPSK" pitchFamily="34" charset="-34"/>
              </a:rPr>
              <a:t>Henderson-</a:t>
            </a:r>
            <a:r>
              <a:rPr lang="en-US" sz="2400" b="1" dirty="0" err="1" smtClean="0">
                <a:latin typeface="TH SarabunPSK" pitchFamily="34" charset="-34"/>
                <a:cs typeface="TH SarabunPSK" pitchFamily="34" charset="-34"/>
              </a:rPr>
              <a:t>Hasselbalch</a:t>
            </a:r>
            <a:r>
              <a:rPr lang="th-TH" sz="2400" b="1" dirty="0" smtClean="0">
                <a:latin typeface="TH SarabunPSK" pitchFamily="34" charset="-34"/>
                <a:cs typeface="TH SarabunPSK" pitchFamily="34" charset="-34"/>
              </a:rPr>
              <a:t>  มีประโยชน์ดังนี้</a:t>
            </a:r>
          </a:p>
          <a:p>
            <a:pPr marL="457200" indent="-457200">
              <a:buFont typeface="Wingdings" pitchFamily="2" charset="2"/>
              <a:buChar char="ü"/>
            </a:pPr>
            <a:r>
              <a:rPr lang="th-TH" sz="2400" dirty="0" smtClean="0">
                <a:latin typeface="TH SarabunPSK" pitchFamily="34" charset="-34"/>
                <a:cs typeface="TH SarabunPSK" pitchFamily="34" charset="-34"/>
              </a:rPr>
              <a:t>ใช้คำนวณค่า </a:t>
            </a:r>
            <a:r>
              <a:rPr lang="en-US" sz="2400" dirty="0" smtClean="0">
                <a:latin typeface="TH SarabunPSK" pitchFamily="34" charset="-34"/>
                <a:cs typeface="TH SarabunPSK" pitchFamily="34" charset="-34"/>
              </a:rPr>
              <a:t>pH </a:t>
            </a:r>
            <a:r>
              <a:rPr lang="th-TH" sz="2400" dirty="0" smtClean="0">
                <a:latin typeface="TH SarabunPSK" pitchFamily="34" charset="-34"/>
                <a:cs typeface="TH SarabunPSK" pitchFamily="34" charset="-34"/>
              </a:rPr>
              <a:t>ของสารละลายบัฟเฟอร์</a:t>
            </a:r>
          </a:p>
          <a:p>
            <a:pPr marL="457200" indent="-457200">
              <a:buFont typeface="Wingdings" pitchFamily="2" charset="2"/>
              <a:buChar char="ü"/>
            </a:pPr>
            <a:r>
              <a:rPr lang="th-TH" sz="2400" dirty="0" smtClean="0">
                <a:latin typeface="TH SarabunPSK" pitchFamily="34" charset="-34"/>
                <a:cs typeface="TH SarabunPSK" pitchFamily="34" charset="-34"/>
              </a:rPr>
              <a:t>ใช้คำนวณปริมาณสารคู่กรด คู่เบส เพื่อเตรียมสารละลายบัฟเฟอร์</a:t>
            </a:r>
          </a:p>
          <a:p>
            <a:pPr marL="457200" indent="-457200">
              <a:buFont typeface="Wingdings" pitchFamily="2" charset="2"/>
              <a:buChar char="ü"/>
            </a:pPr>
            <a:r>
              <a:rPr lang="th-TH" sz="2400" dirty="0" smtClean="0">
                <a:latin typeface="TH SarabunPSK" pitchFamily="34" charset="-34"/>
                <a:cs typeface="TH SarabunPSK" pitchFamily="34" charset="-34"/>
              </a:rPr>
              <a:t>ใช้คำนวณสมดุล</a:t>
            </a:r>
            <a:r>
              <a:rPr lang="en-US" sz="2400" dirty="0" smtClean="0">
                <a:latin typeface="TH SarabunPSK" pitchFamily="34" charset="-34"/>
                <a:cs typeface="TH SarabunPSK" pitchFamily="34" charset="-34"/>
              </a:rPr>
              <a:t> pH </a:t>
            </a:r>
            <a:r>
              <a:rPr lang="th-TH" sz="2400" dirty="0" smtClean="0">
                <a:latin typeface="TH SarabunPSK" pitchFamily="34" charset="-34"/>
                <a:cs typeface="TH SarabunPSK" pitchFamily="34" charset="-34"/>
              </a:rPr>
              <a:t>ของปฏิกิริยากรดเบส</a:t>
            </a:r>
            <a:r>
              <a:rPr lang="en-US" sz="2400" dirty="0" smtClean="0">
                <a:latin typeface="TH SarabunPSK" pitchFamily="34" charset="-34"/>
                <a:cs typeface="TH SarabunPSK" pitchFamily="34" charset="-34"/>
              </a:rPr>
              <a:t> </a:t>
            </a:r>
          </a:p>
          <a:p>
            <a:pPr marL="457200" indent="-457200">
              <a:buFont typeface="Wingdings" pitchFamily="2" charset="2"/>
              <a:buChar char="ü"/>
            </a:pPr>
            <a:r>
              <a:rPr lang="th-TH" sz="2400" dirty="0">
                <a:latin typeface="TH SarabunPSK" pitchFamily="34" charset="-34"/>
                <a:cs typeface="TH SarabunPSK" pitchFamily="34" charset="-34"/>
              </a:rPr>
              <a:t>ใช้คำนวณ </a:t>
            </a:r>
            <a:r>
              <a:rPr lang="en-US" sz="2400" dirty="0" smtClean="0">
                <a:latin typeface="TH SarabunPSK" pitchFamily="34" charset="-34"/>
                <a:cs typeface="TH SarabunPSK" pitchFamily="34" charset="-34"/>
              </a:rPr>
              <a:t>isoelectric point </a:t>
            </a:r>
            <a:r>
              <a:rPr lang="th-TH" sz="2400" dirty="0" smtClean="0">
                <a:latin typeface="TH SarabunPSK" pitchFamily="34" charset="-34"/>
                <a:cs typeface="TH SarabunPSK" pitchFamily="34" charset="-34"/>
              </a:rPr>
              <a:t>ของโปรตีน</a:t>
            </a:r>
            <a:endParaRPr lang="en-US" sz="2400" dirty="0" smtClean="0">
              <a:latin typeface="TH SarabunPSK" pitchFamily="34" charset="-34"/>
              <a:cs typeface="TH SarabunPSK" pitchFamily="34" charset="-34"/>
            </a:endParaRPr>
          </a:p>
          <a:p>
            <a:pPr marL="457200" indent="-457200">
              <a:buFont typeface="Wingdings" pitchFamily="2" charset="2"/>
              <a:buChar char="ü"/>
            </a:pPr>
            <a:endParaRPr lang="th-TH" sz="2400" dirty="0">
              <a:latin typeface="TH SarabunPSK" pitchFamily="34" charset="-34"/>
              <a:cs typeface="TH SarabunPSK" pitchFamily="34" charset="-34"/>
            </a:endParaRPr>
          </a:p>
        </p:txBody>
      </p:sp>
      <p:pic>
        <p:nvPicPr>
          <p:cNvPr id="17" name="Picture 2" descr="http://t1.gstatic.com/images?q=tbn:ANd9GcRGDQiMqFbLL3ry9pLHOVfVFWstTEGBXtE58q42J-bsCB7sLqrdz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891" y="188640"/>
            <a:ext cx="1310545" cy="10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867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3369</TotalTime>
  <Words>9672</Words>
  <Application>Microsoft Office PowerPoint</Application>
  <PresentationFormat>On-screen Show (4:3)</PresentationFormat>
  <Paragraphs>1175</Paragraphs>
  <Slides>108</Slides>
  <Notes>10</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Civic</vt:lpstr>
      <vt:lpstr>PowerPoint Presentation</vt:lpstr>
      <vt:lpstr>PowerPoint Presentation</vt:lpstr>
      <vt:lpstr>PowerPoint Presentation</vt:lpstr>
      <vt:lpstr>PowerPoint Presentation</vt:lpstr>
      <vt:lpstr>ข้อตกลงในการเรียน</vt:lpstr>
      <vt:lpstr>บทที่ 1 : บทนำ</vt:lpstr>
      <vt:lpstr>1.1 ความหมายของวิชาชีวเคมี</vt:lpstr>
      <vt:lpstr>1.2 ประวัติความเป็นมาของการศึกษาด้านชีวเคมี</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1.2 ประวัติความเป็นมาของการศึกษาด้านชีวเคมี (ต่อ)</vt:lpstr>
      <vt:lpstr>1.3 ขอบเขตของวิชาชีวเคมี</vt:lpstr>
      <vt:lpstr>1.3 ขอบเขตของวิชาชีวเคมี (ต่อ)</vt:lpstr>
      <vt:lpstr>1.3 ขอบเขตของวิชาชีวเคมี (ต่อ)</vt:lpstr>
      <vt:lpstr>1.4 ความสำคัญและประโยชน์ของชีวเคมี </vt:lpstr>
      <vt:lpstr>1.4 ความสำคัญและประโยชน์ของชีวเคมี (ต่อ) </vt:lpstr>
      <vt:lpstr>1.4 ความสำคัญและประโยชน์ของชีวเคมี (ต่อ) </vt:lpstr>
      <vt:lpstr>1.4 ความสำคัญและประโยชน์ของชีวเคมี (ต่อ) </vt:lpstr>
      <vt:lpstr>1.4 ความสำคัญและประโยชน์ของชีวเคมี (ต่อ) </vt:lpstr>
      <vt:lpstr>1.5 นักชีวเคมีไทยและผลงานวิจัยระดับชาติและนานาชาติ</vt:lpstr>
      <vt:lpstr>1.5 นักชีวเคมีไทยและผลงานวิจัยระดับชาติและนานาชาติ</vt:lpstr>
      <vt:lpstr>1.5 นักชีวเคมีไทยและผลงานวิจัยระดับชาติและนานาชาติ</vt:lpstr>
      <vt:lpstr>1.5 นักชีวเคมีไทยและผลงานวิจัยระดับชาติและนานาชาติ</vt:lpstr>
      <vt:lpstr>1.5 นักชีวเคมีไทยและผลงานวิจัยระดับชาติและนานาชาติ</vt:lpstr>
      <vt:lpstr>1.5 นักชีวเคมีไทยและผลงานวิจัยระดับชาติและนานาชาติ</vt:lpstr>
      <vt:lpstr>ใบงาน: ศึกษาค้นคว้าเพิ่มเติม</vt:lpstr>
      <vt:lpstr>PowerPoint Presentation</vt:lpstr>
      <vt:lpstr>เอกสารอ้างอิง</vt:lpstr>
      <vt:lpstr>บทที่ 2 : เซลล์และองค์ประกอบพื้นฐานของสิ่งมีชีวิต  </vt:lpstr>
      <vt:lpstr>2.1 กำเนิดของชีวโมเลกุล (Origin of Biomolecules)</vt:lpstr>
      <vt:lpstr>PowerPoint Presentation</vt:lpstr>
      <vt:lpstr>PowerPoint Presentation</vt:lpstr>
      <vt:lpstr>2.1 กำเนิดของชีวโมเลกุล (Origin of Biomolecules)</vt:lpstr>
      <vt:lpstr>2.2 องค์ประกอบของเซลล์และหน้าที่ของออร์แกเนลล์ Cell Components and Functions of Organelles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2.3 เซลล์โพรแคริโอตและเซลล์ยูแคริโอต</vt:lpstr>
      <vt:lpstr>2.3 เซลล์โพรแคริโอตและเซลล์ยูแคริโอต</vt:lpstr>
      <vt:lpstr>2.3 เซลล์โพรแคริโอตและเซลล์ยูแคริโอต</vt:lpstr>
      <vt:lpstr>2.3 เซลล์โพรแคริโอตและเซลล์ยูแคริโอต</vt:lpstr>
      <vt:lpstr>2.3 เซลล์โพรแคริโอตและเซลล์ยูแคริโอต</vt:lpstr>
      <vt:lpstr>2.3 เซลล์โพรแคริโอตและเซลล์ยูแคริโอต</vt:lpstr>
      <vt:lpstr>ปฏิบัติการประจำบทเรียน</vt:lpstr>
      <vt:lpstr>คำถามทบทวน</vt:lpstr>
      <vt:lpstr>เอกสารอ้างอิง</vt:lpstr>
      <vt:lpstr>PowerPoint Presentation</vt:lpstr>
      <vt:lpstr>3.1 พันธะเคมีในระบบชีวภาพ</vt:lpstr>
      <vt:lpstr>3.1 พันธะเคมีในระบบชีวภาพ (ต่อ)</vt:lpstr>
      <vt:lpstr>3.1 พันธะเคมีในระบบชีวภาพ (ต่อ)</vt:lpstr>
      <vt:lpstr>3.1 พันธะเคมีในระบบชีวภาพ (ต่อ)</vt:lpstr>
      <vt:lpstr>3.1 พันธะเคมีในระบบชีวภาพ (ต่อ)</vt:lpstr>
      <vt:lpstr>3.1 พันธะเคมีในระบบชีวภาพ (ต่อ)</vt:lpstr>
      <vt:lpstr>3.1 พันธะเคมีในระบบชีวภาพ (ต่อ)</vt:lpstr>
      <vt:lpstr>3.1 พันธะเคมีในระบบชีวภาพ (ต่อ)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3.4 ความหมายของกรด-เบส  การแตกตัว ค่า pH และ pK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ปฏิบัติการประจำบทเรียน</vt:lpstr>
      <vt:lpstr>คำถามทบทวน</vt:lpstr>
      <vt:lpstr>เอกสารอ้างอิง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316</cp:revision>
  <dcterms:created xsi:type="dcterms:W3CDTF">2013-02-10T08:16:45Z</dcterms:created>
  <dcterms:modified xsi:type="dcterms:W3CDTF">2013-03-17T11:50:14Z</dcterms:modified>
</cp:coreProperties>
</file>