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5"/>
  </p:notesMasterIdLst>
  <p:handoutMasterIdLst>
    <p:handoutMasterId r:id="rId56"/>
  </p:handoutMasterIdLst>
  <p:sldIdLst>
    <p:sldId id="257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272" r:id="rId17"/>
    <p:sldId id="369" r:id="rId18"/>
    <p:sldId id="360" r:id="rId19"/>
    <p:sldId id="370" r:id="rId20"/>
    <p:sldId id="373" r:id="rId21"/>
    <p:sldId id="375" r:id="rId22"/>
    <p:sldId id="376" r:id="rId23"/>
    <p:sldId id="371" r:id="rId24"/>
    <p:sldId id="372" r:id="rId25"/>
    <p:sldId id="379" r:id="rId26"/>
    <p:sldId id="378" r:id="rId27"/>
    <p:sldId id="377" r:id="rId28"/>
    <p:sldId id="374" r:id="rId29"/>
    <p:sldId id="380" r:id="rId30"/>
    <p:sldId id="381" r:id="rId31"/>
    <p:sldId id="382" r:id="rId32"/>
    <p:sldId id="384" r:id="rId33"/>
    <p:sldId id="324" r:id="rId34"/>
    <p:sldId id="383" r:id="rId35"/>
    <p:sldId id="330" r:id="rId36"/>
    <p:sldId id="331" r:id="rId37"/>
    <p:sldId id="349" r:id="rId38"/>
    <p:sldId id="350" r:id="rId39"/>
    <p:sldId id="351" r:id="rId40"/>
    <p:sldId id="281" r:id="rId41"/>
    <p:sldId id="283" r:id="rId42"/>
    <p:sldId id="282" r:id="rId43"/>
    <p:sldId id="292" r:id="rId44"/>
    <p:sldId id="286" r:id="rId45"/>
    <p:sldId id="287" r:id="rId46"/>
    <p:sldId id="288" r:id="rId47"/>
    <p:sldId id="289" r:id="rId48"/>
    <p:sldId id="285" r:id="rId49"/>
    <p:sldId id="293" r:id="rId50"/>
    <p:sldId id="294" r:id="rId51"/>
    <p:sldId id="295" r:id="rId52"/>
    <p:sldId id="262" r:id="rId53"/>
    <p:sldId id="263" r:id="rId5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333"/>
    <a:srgbClr val="D650D9"/>
    <a:srgbClr val="00CC00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-1212" y="240"/>
      </p:cViewPr>
      <p:guideLst>
        <p:guide orient="horz" pos="3067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AC23-826B-4331-968C-766710B57F8B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BCDB-307E-4345-A7E9-48454AE48D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522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0F6D-AD30-49F6-8FF6-0CC44B3E9D2B}" type="datetimeFigureOut">
              <a:rPr lang="th-TH" smtClean="0"/>
              <a:t>03/09/62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2315-A881-40FE-BC68-031B6AF3A2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5473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2315-A881-40FE-BC68-031B6AF3A22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96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19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29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30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31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32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F98A-1AC3-404C-8844-55726894DAE4}" type="slidenum">
              <a:rPr lang="th-TH" smtClean="0"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F573-ADB6-4804-BEB9-54CFAD7AF5BD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4534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49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50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51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52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53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4D8C-DCC8-4940-9BD8-44C3588FD989}" type="slidenum">
              <a:rPr lang="th-TH" smtClean="0"/>
              <a:t>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 Biochemistry (4022103)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th-TH" smtClean="0"/>
              <a:t>ชีวเคมีพื้นฐาน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8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211-FD2E-403F-8CB4-7639F7016E9E}" type="datetime1">
              <a:rPr lang="th-TH" smtClean="0"/>
              <a:t>03/09/62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FC30-4131-43CB-8F6E-7B012EEF7496}" type="datetime1">
              <a:rPr lang="th-TH" smtClean="0"/>
              <a:t>03/09/62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9FDE-1E84-4B62-9394-4FEDFCFE3709}" type="datetime1">
              <a:rPr lang="th-TH" smtClean="0"/>
              <a:t>03/09/62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F7E8-A650-4C49-84FB-052F7E6592BF}" type="datetime1">
              <a:rPr lang="th-TH" smtClean="0"/>
              <a:t>03/09/62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602-4F6B-468E-A1AF-C25160502DB5}" type="datetime1">
              <a:rPr lang="th-TH" smtClean="0"/>
              <a:t>03/09/62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0A932B-F114-4310-B837-8CF96A1BB73A}" type="datetime1">
              <a:rPr lang="th-TH" smtClean="0"/>
              <a:t>03/09/62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AFA8-6598-48C1-984A-808EF0889282}" type="datetime1">
              <a:rPr lang="th-TH" smtClean="0"/>
              <a:t>03/09/62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78E8-180C-490D-A433-46F8811747F5}" type="datetime1">
              <a:rPr lang="th-TH" smtClean="0"/>
              <a:t>03/09/62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2DE-8083-4055-AC19-B70438B9790C}" type="datetime1">
              <a:rPr lang="th-TH" smtClean="0"/>
              <a:t>03/09/62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F637-260F-4F67-8509-F783DFFA02AE}" type="datetime1">
              <a:rPr lang="th-TH" smtClean="0"/>
              <a:t>03/09/62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D816CF7-011C-4A25-AA2B-30ACDF2C1610}" type="datetime1">
              <a:rPr lang="th-TH" smtClean="0"/>
              <a:t>03/09/62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AB48F6-BFD1-47BC-8FF1-652C88A67C44}" type="datetime1">
              <a:rPr lang="th-TH" smtClean="0"/>
              <a:t>03/09/62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47218-8239-497D-BC71-2BF845BAE802}" type="slidenum">
              <a:rPr lang="th-TH" smtClean="0"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18" Type="http://schemas.openxmlformats.org/officeDocument/2006/relationships/hyperlink" Target="http://www.google.co.th/url?sa=i&amp;rct=j&amp;q=glucose&amp;source=images&amp;cd=&amp;cad=rja&amp;docid=d1r2Ok6WvsxwOM&amp;tbnid=THsW4zU7zU-j7M:&amp;ved=&amp;url=http://chemistry.about.com/od/factsstructures/ig/Chemical-Structures---G/Glucose.htm&amp;ei=kv1WUYbQNJDNrQe74oHgBA&amp;bvm=bv.44442042,d.bmk&amp;psig=AFQjCNFK9WkUbxPpqIJwtH6anJIqR4105w&amp;ust=1364741907232966" TargetMode="External"/><Relationship Id="rId3" Type="http://schemas.openxmlformats.org/officeDocument/2006/relationships/hyperlink" Target="http://www.google.co.th/url?sa=i&amp;rct=j&amp;q=metabolism&amp;source=images&amp;cd=&amp;cad=rja&amp;docid=jeOXuteIQ8qPGM&amp;tbnid=MGCn0qpdm-GnDM:&amp;ved=0CAUQjRw&amp;url=http://www.sciencedirect.com/science/article/pii/S1043276012001294&amp;ei=cPlWUZ_AMMvMrQf7s4HYBg&amp;bvm=bv.44442042,d.bmk&amp;psig=AFQjCNE94-87a11d-4DwhAVyzHE0799tuA&amp;ust=1364740815823197" TargetMode="External"/><Relationship Id="rId21" Type="http://schemas.openxmlformats.org/officeDocument/2006/relationships/image" Target="../media/image14.png"/><Relationship Id="rId7" Type="http://schemas.openxmlformats.org/officeDocument/2006/relationships/hyperlink" Target="http://www.google.co.th/url?sa=i&amp;rct=j&amp;q=hamburger&amp;source=images&amp;cd=&amp;cad=rja&amp;docid=p2Sm5o8xIi-tnM&amp;tbnid=NcTyufkbg1i8PM:&amp;ved=0CAUQjRw&amp;url=http://www.healthforthewholeself.com/2011/05/why-im-not-a-vegetarian/hamburger-beef-cheese-burger-with-tomato/&amp;ei=4_hWUa64HYaIrAeghYGQBA&amp;bvm=bv.44442042,d.bmk&amp;psig=AFQjCNHRw8IYH-dSHxh2w6ZkpdnZS-WqLw&amp;ust=1364740571405914" TargetMode="External"/><Relationship Id="rId12" Type="http://schemas.openxmlformats.org/officeDocument/2006/relationships/hyperlink" Target="http://www.google.co.th/url?sa=i&amp;rct=j&amp;q=digestive+system&amp;source=images&amp;cd=&amp;cad=rja&amp;docid=pTfBJ-yvmDIRjM&amp;tbnid=jTp3K4Ogw3S7xM:&amp;ved=&amp;url=http://thelivingproofinstitute.com/digestive-health/&amp;ei=c_xWUYTAIMKIrAfE3IGgBg&amp;bvm=bv.44442042,d.bmk&amp;psig=AFQjCNHqK4MMVDiyJQ4-fBThYdxQKO30pw&amp;ust=1364741619891978" TargetMode="External"/><Relationship Id="rId17" Type="http://schemas.openxmlformats.org/officeDocument/2006/relationships/image" Target="../media/image12.jpe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co.th/url?sa=i&amp;rct=j&amp;q=spaghetti&amp;source=images&amp;cd=&amp;cad=rja&amp;docid=0S7tHpZ4YQHKSM&amp;tbnid=K3vb3BWpNeHR7M:&amp;ved=0CAUQjRw&amp;url=http://www.pklaptop.com/2012/12/10/spaghetti-bologanese/&amp;ei=yvdWUcfhAoT4rQeA74CgAw&amp;bvm=bv.44442042,d.bmk&amp;psig=AFQjCNFPFIEfktiUK0tD6v3-8rb-lN5ABA&amp;ust=1364740368074056" TargetMode="External"/><Relationship Id="rId20" Type="http://schemas.openxmlformats.org/officeDocument/2006/relationships/hyperlink" Target="http://www.google.co.th/url?sa=i&amp;rct=j&amp;q=proline&amp;source=images&amp;cd=&amp;cad=rja&amp;docid=o0CHQIoTxEJrUM&amp;tbnid=KneUI0osBNjxoM:&amp;ved=0CAUQjRw&amp;url=http://commons.wikimedia.org/wiki/File:L-proline-2D-skeletal.png&amp;ei=9FVYUYePO8zprQekjoHICg&amp;bvm=bv.44442042,d.bmk&amp;psig=AFQjCNGY82Z7PK7dPLpWOgEre5DO2AOrCA&amp;ust=13648300677125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24" Type="http://schemas.openxmlformats.org/officeDocument/2006/relationships/hyperlink" Target="http://www.google.co.th/url?sa=i&amp;rct=j&amp;q=linoleic+acid&amp;source=images&amp;cd=&amp;cad=rja&amp;docid=IeAKBbr5Ij2yIM&amp;tbnid=SBHKnQeHDmiKYM:&amp;ved=0CAUQjRw&amp;url=http://commons.wikimedia.org/wiki/File:Linoleic_acid_shorthand_formula.PNG&amp;ei=R1ZYUfaTKtHhrAfmlIH4CQ&amp;bvm=bv.44442042,d.bmk&amp;psig=AFQjCNF1FwUUraKG8GIHiJQYkTH-6XLn2g&amp;ust=1364830146081831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11.jpeg"/><Relationship Id="rId23" Type="http://schemas.openxmlformats.org/officeDocument/2006/relationships/image" Target="../media/image15.png"/><Relationship Id="rId10" Type="http://schemas.openxmlformats.org/officeDocument/2006/relationships/hyperlink" Target="//upload.wikimedia.org/wikipedia/commons/3/31/Adenosintriphosphat_protoniert.svg" TargetMode="External"/><Relationship Id="rId19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hyperlink" Target="http://www.google.co.th/url?sa=i&amp;rct=j&amp;q=whate+rice&amp;source=images&amp;cd=&amp;cad=rja&amp;docid=F8IyHzGXAicXbM&amp;tbnid=bnB4vRmv-x_1fM:&amp;ved=&amp;url=http://www.itsfordinner.com/recipe/perfect-white-rice&amp;ei=s_VWUdzTLcHVrQfm9oG4Bg&amp;bvm=bv.44442042,d.bmk&amp;psig=AFQjCNFexU3K3bLLeiBKd8djI391pAXbrA&amp;ust=1364739892390957" TargetMode="External"/><Relationship Id="rId22" Type="http://schemas.openxmlformats.org/officeDocument/2006/relationships/hyperlink" Target="http://www.google.co.th/url?sa=i&amp;rct=j&amp;q=valine&amp;source=images&amp;cd=&amp;cad=rja&amp;docid=UWCV14HGDklKOM&amp;tbnid=wlQIixXj8ckv9M:&amp;ved=0CAUQjRw&amp;url=http://commons.wikimedia.org/wiki/File:L-valine-skeletal.png&amp;ei=GlZYUdHNAourrAelzIDgBw&amp;bvm=bv.44442042,d.bmk&amp;psig=AFQjCNFWU6o-mStMCd3tyGpe-Z9J0NA_gQ&amp;ust=136483010419460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ma.ac.th/main/chemistry/boonrawd_site/amide_use.htm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//upload.wikimedia.org/wikipedia/commons/2/25/Amino_acid_catabolism.pn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.th/url?sa=i&amp;rct=j&amp;q=&amp;esrc=s&amp;frm=1&amp;source=images&amp;cd=&amp;cad=rja&amp;docid=d6GiF2_DdO7PmM&amp;tbnid=J_7yYW-38cRK7M:&amp;ved=0CAUQjRw&amp;url=http://biochem4.biochem.okstate.edu/~firefly/Bioch205/Bioch205clmfolder/b205clm19/dndp.htm&amp;ei=RTosUtz8OM2FrQfi0ICgDw&amp;bvm=bv.51773540,d.bmk&amp;psig=AFQjCNH7aWkCj_sgqwf_KL6utHZUFVOx-Q&amp;ust=1378716489129449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sa=i&amp;rct=j&amp;q=&amp;esrc=s&amp;frm=1&amp;source=images&amp;cd=&amp;cad=rja&amp;docid=FTlfKfjxByq0yM&amp;tbnid=RqIhwn7Q1OnMWM:&amp;ved=0CAUQjRw&amp;url=http://www.sigmaaldrich.com/catalog/product/sigma/u2625&amp;ei=CEosUvf-KIOmrQeb-IGgDw&amp;bvm=bv.51773540,d.bmk&amp;psig=AFQjCNGsO4gPXwxaCWITIFt6WR-txRy7lA&amp;ust=137871825317154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Xanthin_-_Xanthine.svg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hyperlink" Target="//upload.wikimedia.org/wikipedia/commons/8/8c/Allopurinol_V.1.svg" TargetMode="External"/><Relationship Id="rId9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th/url?sa=i&amp;rct=j&amp;q=&amp;esrc=s&amp;frm=1&amp;source=images&amp;cd=&amp;cad=rja&amp;docid=uRw9MQ97d079GM&amp;tbnid=KbV7V8T5CRCeCM:&amp;ved=0CAUQjRw&amp;url=http://www.healthinplainenglish.com/health/musculoskeletal/gout/&amp;ei=dVEsUrOTOYiOrQe-_YGgDw&amp;bvm=bv.51773540,d.bmk&amp;psig=AFQjCNElAnm9t3pKD0jqKKTW51BTO3uY6w&amp;ust=1378722512406973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google.co.th/url?sa=i&amp;rct=j&amp;q=&amp;esrc=s&amp;frm=1&amp;source=images&amp;cd=&amp;cad=rja&amp;docid=LrwzIaSCMZWJiM&amp;tbnid=_KuvJAs1gETZ_M:&amp;ved=0CAUQjRw&amp;url=http://www.aic.cuhk.edu.hk/web8/gout.htm&amp;ei=WlEsUtj8IsePrQfcuoHADw&amp;bvm=bv.51773540,d.bmk&amp;psig=AFQjCNElAnm9t3pKD0jqKKTW51BTO3uY6w&amp;ust=1378722512406973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.th/url?sa=i&amp;source=images&amp;cd=&amp;cad=rja&amp;docid=dS8S1SxHwuGIXM&amp;tbnid=7NDbfDWXmiCZGM:&amp;ved=0CAgQjRwwAA&amp;url=http://csnanatomy.pbworks.com/w/page/7844334/Mouth%20and%20Esophagus&amp;ei=HXwQUrTkLYjMrQfOkYG4BA&amp;psig=AFQjCNEEZzBHxDELCygB7QaT3q_8deKafA&amp;ust=1376898461847224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Zeatin.png" TargetMode="External"/><Relationship Id="rId13" Type="http://schemas.openxmlformats.org/officeDocument/2006/relationships/image" Target="../media/image57.png"/><Relationship Id="rId18" Type="http://schemas.openxmlformats.org/officeDocument/2006/relationships/image" Target="../media/image61.jpeg"/><Relationship Id="rId3" Type="http://schemas.openxmlformats.org/officeDocument/2006/relationships/hyperlink" Target="http://www.google.co.th/url?sa=i&amp;rct=j&amp;q=plant&amp;source=images&amp;cd=&amp;cad=rja&amp;docid=NatS36L-oedlbM&amp;tbnid=vlJSTUvzqFQOuM:&amp;ved=0CAUQjRw&amp;url=http://www.interactive-biology.com/3813/mendels-pea-plant-experiment-the-root-of-all-in-genetics/&amp;ei=IAFXUbLNFcHVrQfm9oG4Bg&amp;bvm=bv.44442042,d.bmk&amp;psig=AFQjCNFCYuLfxCZ2ppwcQpmW75Zr0yzXFg&amp;ust=1364742749323635" TargetMode="External"/><Relationship Id="rId7" Type="http://schemas.openxmlformats.org/officeDocument/2006/relationships/image" Target="../media/image54.png"/><Relationship Id="rId12" Type="http://schemas.openxmlformats.org/officeDocument/2006/relationships/hyperlink" Target="http://en.wikipedia.org/wiki/File:Gibberellin_A1.svg" TargetMode="External"/><Relationship Id="rId17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Indol-3-ylacetic_acid.svg" TargetMode="External"/><Relationship Id="rId11" Type="http://schemas.openxmlformats.org/officeDocument/2006/relationships/image" Target="../media/image56.png"/><Relationship Id="rId5" Type="http://schemas.openxmlformats.org/officeDocument/2006/relationships/image" Target="../media/image4.jpeg"/><Relationship Id="rId15" Type="http://schemas.openxmlformats.org/officeDocument/2006/relationships/image" Target="../media/image58.jpeg"/><Relationship Id="rId10" Type="http://schemas.openxmlformats.org/officeDocument/2006/relationships/hyperlink" Target="http://en.wikipedia.org/wiki/File:Ethene-2D-flat.png" TargetMode="External"/><Relationship Id="rId4" Type="http://schemas.openxmlformats.org/officeDocument/2006/relationships/image" Target="../media/image53.jpeg"/><Relationship Id="rId9" Type="http://schemas.openxmlformats.org/officeDocument/2006/relationships/image" Target="../media/image55.png"/><Relationship Id="rId14" Type="http://schemas.openxmlformats.org/officeDocument/2006/relationships/hyperlink" Target="http://www.google.co.th/url?sa=i&amp;rct=j&amp;q=endocrine+system&amp;source=images&amp;cd=&amp;cad=rja&amp;docid=WeNfGntYd4oLKM&amp;tbnid=3ss2JSvJiDhKHM:&amp;ved=0CAUQjRw&amp;url=http://biology-forums.com/index.php?action=gallery;sa=view;id=9306&amp;ei=aBJXUcjZLovkrAfW_YGADw&amp;bvm=bv.44442042,d.bmk&amp;psig=AFQjCNFEsEtGmzBSww5KqeztTFQ8PsnT1w&amp;ust=1364747186929049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jpeg"/><Relationship Id="rId3" Type="http://schemas.openxmlformats.org/officeDocument/2006/relationships/image" Target="../media/image4.jpeg"/><Relationship Id="rId7" Type="http://schemas.openxmlformats.org/officeDocument/2006/relationships/image" Target="../media/image64.pn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th/url?sa=i&amp;rct=j&amp;q=genetic+engineering&amp;source=images&amp;cd=&amp;cad=rja&amp;docid=jPw9n3BO82EzTM&amp;tbnid=JSb3BRPmjI5MSM:&amp;ved=0CAUQjRw&amp;url=http://xdesktopwallpapers.com/kiwi-orange-on-white-background-6147.php&amp;ei=xFtYUbmzEsSkrQet24CYAQ&amp;bvm=bv.44442042,d.bmk&amp;psig=AFQjCNH0eNXLyY9lg_FS9m3dtmiGRMo-rA&amp;ust=1364831543418121" TargetMode="External"/><Relationship Id="rId11" Type="http://schemas.openxmlformats.org/officeDocument/2006/relationships/image" Target="../media/image67.jpeg"/><Relationship Id="rId5" Type="http://schemas.openxmlformats.org/officeDocument/2006/relationships/image" Target="../media/image63.jpeg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hyperlink" Target="http://www.google.co.th/url?sa=i&amp;rct=j&amp;q=genetic+engineering&amp;source=images&amp;cd=&amp;cad=rja&amp;docid=kPgFw7oFm7G1jM&amp;tbnid=rbjdwztKtnD8QM:&amp;ved=0CAUQjRw&amp;url=http://www.earthtimes.org/encyclopaedia/environmental-issues/genetic-engineering/&amp;ei=vaFZUY_3JoXZrQfv64DYCA&amp;bvm=bv.44442042,d.bmk&amp;psig=AFQjCNEmJ8L8zCuO8z1edq_5Mbsnh57soQ&amp;ust=136491499687614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th/url?sa=i&amp;rct=j&amp;q=stomach&amp;source=images&amp;cd=&amp;cad=rja&amp;docid=xgSnpHHSuXCoAM&amp;tbnid=vrZjk9M4z6_AsM:&amp;ved=0CAUQjRw&amp;url=http://www.healthcentral.com/ibd/h/can-crohns-lead-to-stomach-cancer.html&amp;ei=fn4QUtmKKYXyrQfv_YH4Bg&amp;bvm=bv.50768961,d.bmk&amp;psig=AFQjCNE6MXTiAAWxSarV6t7SuQgInboyfA&amp;ust=137689906321619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512" y="173881"/>
            <a:ext cx="1338913" cy="2223477"/>
            <a:chOff x="-3082413" y="-973394"/>
            <a:chExt cx="3878826" cy="6592529"/>
          </a:xfrm>
        </p:grpSpPr>
        <p:pic>
          <p:nvPicPr>
            <p:cNvPr id="2052" name="Picture 4" descr="http://1.bp.blogspot.com/_GNEtzKz5IGM/TOlQSWY-jdI/AAAAAAAABDo/S63s2uWE55Q/s1600/Essential+Biochemistry+for+Medic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" t="1618" r="27835" b="18868"/>
            <a:stretch/>
          </p:blipFill>
          <p:spPr bwMode="auto">
            <a:xfrm>
              <a:off x="-3082413" y="-973394"/>
              <a:ext cx="3878826" cy="659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1332656" y="260648"/>
              <a:ext cx="2129069" cy="2062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68121" y="2564903"/>
              <a:ext cx="1064534" cy="738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5772" y="11659"/>
            <a:ext cx="878497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สื่อประกอบการสอน</a:t>
            </a:r>
          </a:p>
          <a:p>
            <a:pPr algn="ctr">
              <a:tabLst>
                <a:tab pos="722313" algn="l"/>
              </a:tabLst>
            </a:pP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รายวิชา ชีวเคมีพื้นฐาน</a:t>
            </a:r>
          </a:p>
          <a:p>
            <a:pPr algn="ctr">
              <a:tabLst>
                <a:tab pos="722313" algn="l"/>
              </a:tabLst>
            </a:pP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(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Fundamentals of Biochemistry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>
              <a:tabLst>
                <a:tab pos="722313" algn="l"/>
              </a:tabLst>
            </a:pP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tabLst>
                <a:tab pos="722313" algn="l"/>
              </a:tabLst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หน่วยกิต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3 (2-2-5)</a:t>
            </a:r>
          </a:p>
          <a:p>
            <a:pPr algn="ctr">
              <a:tabLst>
                <a:tab pos="722313" algn="l"/>
              </a:tabLst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10-12</a:t>
            </a:r>
          </a:p>
          <a:p>
            <a:pPr algn="ctr">
              <a:tabLst>
                <a:tab pos="722313" algn="l"/>
              </a:tabLst>
            </a:pP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tabLst>
                <a:tab pos="722313" algn="l"/>
              </a:tabLst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วิชาบังคับ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หลักสูตรครุศาสตรบัณฑิต สาขาวิทยาศาสตร์ (หลักสูตรปี พ.ศ.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>
              <a:tabLst>
                <a:tab pos="722313" algn="l"/>
              </a:tabLst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ภาคเรียนที่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1/2559</a:t>
            </a:r>
            <a:endParaRPr lang="th-TH" sz="1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tabLst>
                <a:tab pos="722313" algn="l"/>
              </a:tabLst>
            </a:pP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ผู้สอน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ผู้ช่วยศาสตราจารย์ ดร. วรวัฒน์ พรหมเด่น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วท.ด. (ชีวเคมี)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สาขาวิชาวิทยาศาสตร์ทั่วไป คณะครุศาสตร์ มหาวิทยาลัยราชภัฏบุรีรัมย์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2248218"/>
            <a:ext cx="457200" cy="441325"/>
          </a:xfrm>
        </p:spPr>
        <p:txBody>
          <a:bodyPr/>
          <a:lstStyle/>
          <a:p>
            <a:fld id="{D2865FEE-8CC4-48B3-8997-EB4168360413}" type="slidenum">
              <a:rPr lang="th-TH" smtClean="0"/>
              <a:t>1</a:t>
            </a:fld>
            <a:endParaRPr lang="th-TH" dirty="0"/>
          </a:p>
        </p:txBody>
      </p:sp>
      <p:pic>
        <p:nvPicPr>
          <p:cNvPr id="10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19" y="5486216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8532296" y="5635065"/>
            <a:ext cx="548640" cy="396240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lIns="0" tIns="0" rIns="0" bIns="0" rtlCol="0" anchor="ctr"/>
          <a:lstStyle>
            <a:defPPr>
              <a:defRPr lang="th-TH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pPr/>
              <a:t>1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คำบรรยายภาพแบบลูกศรลง 4"/>
          <p:cNvSpPr/>
          <p:nvPr/>
        </p:nvSpPr>
        <p:spPr>
          <a:xfrm>
            <a:off x="179512" y="1412776"/>
            <a:ext cx="8208912" cy="2448272"/>
          </a:xfrm>
          <a:prstGeom prst="downArrowCallout">
            <a:avLst>
              <a:gd name="adj1" fmla="val 17362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ตับอ่อน มีเอนไซม์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อะไมเลส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ย่อยไดแซ็กคาไรด์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ออลิโกแซคคาไรด์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ให้เป็นน้ำตาลโมเลกุลเดี่ยว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ไลเปสย่อยไขมันให้เป็นกรดไขมันตัว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ทริปซินย่อยเพปไทด์ให้เป็นกรดอะมิโน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10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15" name="คำบรรยายภาพแบบลูกศรลง 5"/>
          <p:cNvSpPr/>
          <p:nvPr/>
        </p:nvSpPr>
        <p:spPr>
          <a:xfrm>
            <a:off x="179512" y="3107244"/>
            <a:ext cx="5418207" cy="1507608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ตับหลั่ง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น้ำดี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(ไม่ใช่เอนไซม์) ช่วยกระจาย</a:t>
            </a:r>
          </a:p>
          <a:p>
            <a:pPr lvl="0"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กรดไขมันให้เป็นแตกตัวเป็นอนุภาคเล็กลง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4214904"/>
            <a:ext cx="5418207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น้ำดีไม่จัดว่าเป็นการย่อยทางเคมีเพราะน้ำดีเพียงแค่ทำ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ให้อนุภาคของ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ไขมันเล็กลง     ไม่ได้เปลี่ยนคุณสมบัติทางเคมีของไขมัน ดังนั้นน้ำดีจึงจัดเป็นการย่อยเชิงกล</a:t>
            </a:r>
          </a:p>
        </p:txBody>
      </p:sp>
    </p:spTree>
    <p:extLst>
      <p:ext uri="{BB962C8B-B14F-4D97-AF65-F5344CB8AC3E}">
        <p14:creationId xmlns:p14="http://schemas.microsoft.com/office/powerpoint/2010/main" val="8108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มุมสี่เหลี่ยมด้านทแยงมุม 3"/>
          <p:cNvSpPr/>
          <p:nvPr/>
        </p:nvSpPr>
        <p:spPr>
          <a:xfrm>
            <a:off x="192167" y="1547473"/>
            <a:ext cx="6840760" cy="535785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กระบวนการย่อยอาหารประเภทคาร์โบไฮเดรต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11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214072" y="2348880"/>
            <a:ext cx="85343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เริ่มตั้งแต่อาหารเข้าสู่ปากและในน้ำลายมีเอนไซม์ที่มีชื่อว่า  แอลฟาอะไมเลส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a- amylase)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สามารถย่อยแป้งให้มีขนาดเล็กลงเป็นเดกซ์ทริน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dextrin)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ย่อยอาหารในปากเกิดขึ้นเพียง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เล็กน้อย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จากนั้นอาหารจะถูกกลืนผ่านหลอดอาหารไปยังกระเพาะอาหาร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กระเพาะอาหารนี้ไม่มีเอนไซม์ที่ย่อยคาร์โบไฮเดรต 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จะเริ่มย่อยอีก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ครั้งเมื่อ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อาหารผ่านเข้าไปในลำไส้เล็กซึ่งมี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สภาพเป็นด่างโดย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น้ำย่อยจากตับอ่อนและจากผนังลำไส้เล็ก </a:t>
            </a:r>
          </a:p>
        </p:txBody>
      </p:sp>
    </p:spTree>
    <p:extLst>
      <p:ext uri="{BB962C8B-B14F-4D97-AF65-F5344CB8AC3E}">
        <p14:creationId xmlns:p14="http://schemas.microsoft.com/office/powerpoint/2010/main" val="15991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ดมุมสี่เหลี่ยมด้านทแยงมุม 3"/>
          <p:cNvSpPr/>
          <p:nvPr/>
        </p:nvSpPr>
        <p:spPr>
          <a:xfrm>
            <a:off x="214072" y="1484784"/>
            <a:ext cx="489654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น้ำย่อยจากตับอ่อน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12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89856" y="2348880"/>
            <a:ext cx="8386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เมื่ออาหารผ่านมาถึงลำไส้เล็ก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เยื่อเมือกบริเวณลำไส้เล็กส่วนต้น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duodenum)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ลำไส้เล็กส่วนกลาง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jejunum)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จะหลั่งฮอร์โมนออกมา  2 ชนิด คือ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รีติน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secretin)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จะไปกระตุ้นให้ตับอ่อนหลั่งน้ำย่อยซึ่งมีเกลือคาร์บอเนต 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นครีโอไซติน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pancreozymin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ไปกระตุ้นให้ตับอ่อนสร้างเอนไซม์เบตาอะ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ไมเลส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l-GR" sz="1800" i="1" dirty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-amylase)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ทำหน้าที่ย่อยแป้งเป็นน้ำตาลมอลโตส  เอนไซม์ชนิดนี้ทำงานได้ดีที่สภาพเป็นกลางหรือด่างเล็กน้อย 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7.1 )</a:t>
            </a:r>
          </a:p>
        </p:txBody>
      </p:sp>
    </p:spTree>
    <p:extLst>
      <p:ext uri="{BB962C8B-B14F-4D97-AF65-F5344CB8AC3E}">
        <p14:creationId xmlns:p14="http://schemas.microsoft.com/office/powerpoint/2010/main" val="422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5328592" cy="6831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น้ำย่อยจากผนังลำไส้เล็ก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13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8838" y="2348880"/>
            <a:ext cx="8399626" cy="3528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ลำไส้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เล็กผลิตน้ำย่อยประมาณวันละ 3 ลิตร มีฤทธิ์เป็นด่าง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7.0-7.5  ประกอบด้วยเอนไซม์หลายชนิด 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</a:t>
            </a:r>
          </a:p>
          <a:p>
            <a:pPr>
              <a:buNone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เอนไซม์จะ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ย่อยไดแซกคาไรด์ให้เป็นโมโนแซกคา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ไรด์   ได้แก่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maltase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ย่อย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maltose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glucose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โมเลกุล</a:t>
            </a:r>
            <a:endPara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(2)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lactase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ย่อย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lactose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glucose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galactose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อย่างละ 1 โมเลกุล</a:t>
            </a:r>
            <a:endPara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en-US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sucrase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ย่อย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sucrose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glucose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fructose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อย่างละ 1 โมเลกุล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51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ดมุมสี่เหลี่ยมด้านทแยงมุม 3"/>
          <p:cNvSpPr/>
          <p:nvPr/>
        </p:nvSpPr>
        <p:spPr>
          <a:xfrm>
            <a:off x="192167" y="1558548"/>
            <a:ext cx="5747985" cy="7132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กระบวนการย่อยอาหารประเภทโปรตีน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14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348838" y="2564904"/>
            <a:ext cx="7560840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เอนไซม์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ที่ใช้ย่อยโปรตีนนั้นได้มาจากกระเพาะ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 ตับ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อ่อน และลำไส้ ซึ่งสามารถ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แบ่งเอ็น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เอนไซม์พวกนี้เป็น 2 ประเภทใหญ่ๆ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b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Exopeptidase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เป็นเอนไซม์ที่ย่อยกรดอะมิโนจากตอนปลายของ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สายเพป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ไทด์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Endopeptidase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เป็นเอนไซม์ที่สลาย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พันธะเพปไทด์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peptide bond)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ภายในสายโพ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ลีเพปไทด์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20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ดมุมสี่เหลี่ยมด้านทแยงมุม 3"/>
          <p:cNvSpPr/>
          <p:nvPr/>
        </p:nvSpPr>
        <p:spPr>
          <a:xfrm>
            <a:off x="192167" y="1535260"/>
            <a:ext cx="5387945" cy="535785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กระบวนการย่อยอาหารประเภทลิพิด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15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22188" y="2160300"/>
            <a:ext cx="8670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ในกระเพาะอาหารมีเอนไซม์ไลเปส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Lipase)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ที่สามารถย่อยไตรกลีเซอไรด์ ที่มีกรดไขมันสายไม่ยาวนัก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6-12 อะตอม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เฉพาะที่ตำแหน่งที่ 1 แต่ไม่สามารถย่อยไตรกลีเซอไรด์ ที่มีกรดไขมันสายยาว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&gt; 12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อะตอม)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เอนไซม์ไลเปสจากตับอ่อน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Pancreatic lipase 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สามารถย่อยไตรกลีเซอร์ได้โดยครึ่งหนึ่งของไตรกลีเซอไรด์ จะถูกย่อยสมบูรณ์ได้กรดไขมันและกลีเซอรอล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Glycerol)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ส่วนไขมันอีกครึ่งหนึ่งจะถูกย่อยไม่สมบูรณ์ได้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Mono-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Diglyceride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กับกรดไขมัน ทั้ง กลีเซอรอล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mono-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diglyceride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และกรดไขมันนี้จะไปจับกับเกลือน้ำดี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Bile salt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ไขมันที่มีจุดหลอมเหลวต่ำกว่า 50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จะถูกย่อยและดูดซึมได้สมบูรณ์กว่าไขมันที่มีจุดหลอมเหลวสูงกว่า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พืชและไขมันสัตว์ที่มีจุดหลอมเหลวเท่ากัน จะถูกย่อยและดูดซึมได้ดีเท่ากัน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มีการดูดซึมไขมันหรือกรดในกระเพาะอาหาร</a:t>
            </a:r>
            <a:endParaRPr lang="th-TH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20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16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43930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10.2 ความหมายของเมแทบอลิซึม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165" y="1659285"/>
            <a:ext cx="8678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เมแทบอลิซึม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metabolism) </a:t>
            </a:r>
          </a:p>
          <a:p>
            <a:pPr algn="thaiDist"/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เป็นระบบปฏิกิริยาเคมีที่เกิดขึ้นในเซลล์สิ่งมีชีวิตเพื่อดำรงชีวิตให้อยู่รอด กระบวนการเหล่านี้ทำให้สิ่งมีชีวิตมีพลังงานในการทำกิจกรรม สามารถเจริญเติบโต สืบพันธุ์ รักษาสภาพโครงสร้างและสมดุลของเซลล์และเนื้อเยื่อได้ อีกทั้งสามารถตอบสนองต่อสิ่งแวดล้อมที่เปลี่ยนแปลง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7704" y="3960922"/>
            <a:ext cx="6730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แค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แทบอลิซึม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catabolism)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คือกระบวนการสลายสารอาหารระดับโมเลกุลเพื่อให้ได้พลังงานสำหรับ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เซลล์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แอแนบอลิซึม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anabolism)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คือกระบวนการใช้พลังงานเพื่อสังเคราะห์สารชีวโมเลกุลให้แก่เซลล์ </a:t>
            </a:r>
          </a:p>
        </p:txBody>
      </p:sp>
    </p:spTree>
    <p:extLst>
      <p:ext uri="{BB962C8B-B14F-4D97-AF65-F5344CB8AC3E}">
        <p14:creationId xmlns:p14="http://schemas.microsoft.com/office/powerpoint/2010/main" val="5076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17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998" y="369678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577" y="1558548"/>
            <a:ext cx="3352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ไกลโคลิซิส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glycolysis)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577" y="2420888"/>
            <a:ext cx="8584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คือ การสลายกลูโคสเป็นกรดไพรู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วิก เกิดขึ้นในไซ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โทพลาซึม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น้ำตาลทุกชนิดที่จะเข้ากระบวนการนี้รวมทั้งไกลโคเจน จะต้องเปลี่ยนเป็น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กลูโคส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-6-ฟอสเฟตก่อน สารตัวกลาง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Intermediate)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ทั้งหมดอยู่ในรูปของฟอสเฟต ซึ่งเหมาะกับการที่จะให้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ออกมา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438" y="5126994"/>
            <a:ext cx="87650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glucose + 2ADP + 2NAD</a:t>
            </a:r>
            <a:r>
              <a:rPr lang="pt-BR" sz="2600" b="1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pt-BR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+ 2P</a:t>
            </a:r>
            <a:r>
              <a:rPr lang="pt-BR" sz="2600" b="1" baseline="-25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pt-BR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-------&gt; 2pyruvate + 2ATP + 2NADH + 2H</a:t>
            </a:r>
            <a:r>
              <a:rPr lang="pt-BR" sz="2600" b="1" baseline="-25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pt-BR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 + 2H</a:t>
            </a:r>
            <a:r>
              <a:rPr lang="pt-BR" sz="2600" b="1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2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580" y="4649940"/>
            <a:ext cx="5934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ปฏิกิริยาทั้งหมดในวิถีไกลโคลิซีส สรุปได้ ดังสมการต่อไปนี้</a:t>
            </a:r>
          </a:p>
        </p:txBody>
      </p:sp>
    </p:spTree>
    <p:extLst>
      <p:ext uri="{BB962C8B-B14F-4D97-AF65-F5344CB8AC3E}">
        <p14:creationId xmlns:p14="http://schemas.microsoft.com/office/powerpoint/2010/main" val="7820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18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154" y="1484784"/>
            <a:ext cx="822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ไกลโคไลซิส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glycolysis)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Embden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–Meyerhof–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Parnas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(EMP pathway)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9" y="2252609"/>
            <a:ext cx="8743315" cy="406209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175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19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154" y="1484784"/>
            <a:ext cx="822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ไกลโคไลซิส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glycolysis)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Embden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–Meyerhof–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Parnas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(EMP pathway)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5"/>
          <p:cNvSpPr/>
          <p:nvPr/>
        </p:nvSpPr>
        <p:spPr>
          <a:xfrm>
            <a:off x="257706" y="2060256"/>
            <a:ext cx="8373571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โดยสรุป ไกลโคลิซิสทั้ง 10 ขั้นตอน อาจแบ่งได้เป็น 2 ขั้นใหญ่ ตามพลังงานที่ใช้ไปและพลังงานที่สร้างคืนมา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มุมมน 6"/>
          <p:cNvSpPr/>
          <p:nvPr/>
        </p:nvSpPr>
        <p:spPr>
          <a:xfrm>
            <a:off x="261154" y="3395619"/>
            <a:ext cx="8370123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ขั้นใช้พลังงาน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: เป็นขั้นตอนที่ 1 – 5 เริ่มจากกลูโคสใช้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ATP 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โมเลกุล ในการเติมหมู่ฟอสเฟตได้แก่สารตั้งต้นและสาร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ตัวกลาง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มุมมน 7"/>
          <p:cNvSpPr/>
          <p:nvPr/>
        </p:nvSpPr>
        <p:spPr>
          <a:xfrm>
            <a:off x="252513" y="4853362"/>
            <a:ext cx="8378764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ขั้นได้พลังงาน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 : เป็นขั้นตอนที่ 6 – 10 เป็นขั้นที่ได้พลังงานคือ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ATP 4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โมเลกุล 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NADH (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เก็บพลังงานเคมีไว้ในตัว) 2 โมเลกุล ต่อ 1 โมเลกุลของกลูโคส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4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1856" y="1404450"/>
            <a:ext cx="8794017" cy="5040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44" name="Picture 20" descr="http://ars.els-cdn.com/content/image/1-s2.0-S1043276012001294-gr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2240" r="2159" b="5774"/>
          <a:stretch/>
        </p:blipFill>
        <p:spPr bwMode="auto">
          <a:xfrm>
            <a:off x="3289401" y="1450022"/>
            <a:ext cx="5675688" cy="38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27" y="305066"/>
            <a:ext cx="903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10 :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การย่อยอาหาร พลังงานและ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เมแทบอลิซึมเบื้องต้น 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8" name="Picture 14" descr="http://t3.gstatic.com/images?q=tbn:ANd9GcRNky_nwGfCWIORgGWTGTdwEdmJFOBjPMmBQtQ4AUojhLvOoqV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29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2.gstatic.com/images?q=tbn:ANd9GcSx7zEYm8huxF-uqipH-pQMDXo0EZGNMu6yzmVEwybBFoX7hAg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2" y="3056131"/>
            <a:ext cx="1819605" cy="12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Sc21JmpqtaRSRDlGagirI3xgShCsCJlyp6dpK5dqQ7CwAlj8W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2763">
            <a:off x="181334" y="3334728"/>
            <a:ext cx="1498123" cy="16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le:Adenosintriphosphat protoniert.sv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22" y="4722983"/>
            <a:ext cx="3378014" cy="16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t3.gstatic.com/images?q=tbn:ANd9GcTB_o8TW6at5fwHBLDHHDyGmsbnQ2WwrIC4y6oY5abzPUlEIJMgXA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01" y="1350903"/>
            <a:ext cx="2039420" cy="35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S34aPdTbWSrsfJ57WWDvzW1IBkHlOPl2Ix6nDCbSSzeYIiyTkC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71" y="3645024"/>
            <a:ext cx="3046207" cy="20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3.gstatic.com/images?q=tbn:ANd9GcSvgiszoHW9VRpJrWVPaYXxsBKeJQpyMZ7ibaQ5AkYYnmyTm0YH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7" y="4379281"/>
            <a:ext cx="3456384" cy="20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t2.gstatic.com/images?q=tbn:ANd9GcRsIUczLMAobLHOlI06SACJhuPZ8T1rmyaMtMifIJ-9_Ck6J_S5KQ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2" y="1652440"/>
            <a:ext cx="131352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c/c8/L-proline-2D-skeletal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44" y="1496908"/>
            <a:ext cx="793630" cy="6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5/52/L-valine-skeletal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6" y="2174944"/>
            <a:ext cx="979584" cy="8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3/31/Linoleic_acid_shorthand_formula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6" y="2826407"/>
            <a:ext cx="29301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20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454897"/>
            <a:ext cx="22188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ทางเลือกของไพรูเวต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13285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ในเซลล์ที่สามารถใช้ทั้งกระบวนการหายใจ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cellular respiration)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และกระบวนการหมัก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fermentation)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ไพรูเวตจะเลือกไปทางใดนั้นขึ้นอยู่กับออกซิเจนว่าจะมี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การหายใจระดับเซลล์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cellular respiration)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โดยไม่ใช้ออกซิเจน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anaerobic respiration)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หรือเรียกว่าการหมัก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fermentation)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การหายใจระดับเซลล์แบบใช้ออกซิเจน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aerobic respiration) 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57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454" y="1438902"/>
            <a:ext cx="8770635" cy="4910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21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8548"/>
            <a:ext cx="6192688" cy="47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22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38" y="1673017"/>
            <a:ext cx="6610524" cy="465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</p:spTree>
    <p:extLst>
      <p:ext uri="{BB962C8B-B14F-4D97-AF65-F5344CB8AC3E}">
        <p14:creationId xmlns:p14="http://schemas.microsoft.com/office/powerpoint/2010/main" val="33683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23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sp>
        <p:nvSpPr>
          <p:cNvPr id="1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5204" y="1772816"/>
            <a:ext cx="8130718" cy="352839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กลูโคนีโอจินิซิส  (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Gluconeogenesis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คือขบวนการสังเคราะห์กลูโคสจากสารที่ไม่ใช่คาร์โบไฮเดรต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วิถีกลูโคนิโอเจนิซิสส่วนใหญ่เกิดในตับ เพื่อรักษาระดับของกลูโคสในกระแสเลือดไว้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สารตั้งต้นที่ไม่ใช่คาร์โบไฮเดรต ได้แก่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4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lactate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4"/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กรดอะ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โน</a:t>
            </a:r>
          </a:p>
          <a:p>
            <a:pPr lvl="4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กลีเซอรอล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	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29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24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706" y="1558548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วัฏจักรคอริ (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Cori cycle)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19" y="2081768"/>
            <a:ext cx="88575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ในระดับเซลล์ กล้ามเนื้อก็สามารถ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ใช้กระบวนการหายใจแบบใช้หรือไม่ใช้ออกซิเจนได้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ขึ้นกับระดับพลังงาน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กล้ามเนื้อต้องการใช้ ในขณะที่กล้ามเนื้อทำงานตามปกติ ไพรูเวตจะเปลี่ยนเป็นแอซีติล โคเอ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acetyl CoA)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และเกิดการออกซิเดชันต่อในวัฏจักรเครบส์ ในสภาวะที่กล้ามเนื้อทำงานหนักมากและต้องใช้พลังงานมาก อัตราของการเกิดไกลโคลิซีสจะสูงเกินกว่าที่วัฏจักรเครบส์จะรับช่วงต่อได้ ดังนั้นไพรูเวตส่วนใหญ่จะเปลี่ยน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เป็นแลกเตต กล่าวคือ ไพรูเวตจะเปลี่ยนบทบาทตัวเองไปทำหน้าที่เป็นตัวรับอิเล็กตรอน เพื่อสร้าง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NAD + 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จากการออกซิไดซ์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NADH)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สำหรับไว้ใช้ในวิถีไกลโคลิซีส แลกเตตที่ได้จากกระบวนการหมักในกล้ามเนื้อนั้น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เป็นของเสียที่กล้ามเนื้อจะต้องส่งออกสู่กระแสเลือดไปยังตับ ซึ่งตับจะมีความสามารถในการเปลี่ยนแลกเตต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ให้กลับเป็นกลูโคสได้อีก กระบวนการนี้เรียกว่า กลูโคนี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เจเน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ซีส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gluconeogenesis)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การที่กลูโคสเปลี่ยน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เป็นแลกเตตในกล้ามเนื้อ และตับนำแลกเตตนี้มาสร้างเป็นกลูโคสใหม่ เพื่อส่งให้กล้ามเนื้อใช้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(ในกรณีที่กล้ามเนื้อทำงานหนัก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)วนเวียน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ไปมาเช่นนี้เกิดเป็นวัฏจักรที่มีชื่อเรียกว่า วัฏจักรคอริ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Cori cycle)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ซึ่งเป็นการตั้งชื่อตามชื่อนักวิทยาศาสตร์รางวัลโนเบลสามีและภรรยา 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Larl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Gerly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Cori)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ที่ค้นพบวัฏจักรนี้</a:t>
            </a:r>
          </a:p>
        </p:txBody>
      </p:sp>
    </p:spTree>
    <p:extLst>
      <p:ext uri="{BB962C8B-B14F-4D97-AF65-F5344CB8AC3E}">
        <p14:creationId xmlns:p14="http://schemas.microsoft.com/office/powerpoint/2010/main" val="13657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25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4" name="Picture 8" descr="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427440" cy="42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47110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วัฏจักรคอริ (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Cori cycle)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0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26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 descr="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6297"/>
            <a:ext cx="88582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27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422"/>
            <a:ext cx="7043390" cy="591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28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706" y="430867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10.3 เมแทบอลิซึมของคาร์โบไฮเดรต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706" y="1558548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วัฏจักรกรดซิตริก หรือ วัฏ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จักรเค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รบส์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706" y="2276872"/>
            <a:ext cx="84907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เป็นวัฏ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จักรกลางในการผลิต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ATP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NADH + H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FADH</a:t>
            </a:r>
            <a:r>
              <a:rPr lang="en-US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ที่จะเข้าสู่ ปฏิกิริยาฟอสโฟรีเลชั่น เพื่อสร้าง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        เกิดขึ้นบริเวณ เมทริกซ์ ซึ่งเป็นของเหลวในไมโทคอนเดรีย โดยมีการสลาย แอซิทิลโคเอนไซม์ เอ ซึ่งจะเกิดแก๊สคาร์บอนไดออกไซด์  และเก็บพลังงานจากปฏิกิริยาดังกล่าวไว้ในรูปของ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NADH FADH</a:t>
            </a:r>
            <a:r>
              <a:rPr lang="en-US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การย่อยสลายสารอาหารใดๆให้สมบูรณ์เป็นคาร์บอนไดออกไซด์และน้ำต้องเข้าวัฏจักรนี้เสมอ เป็นขั้นตอนการสร้างคาร์บอนไดออกไซด์มากที่สุดในการหายใจระดับเซลล์</a:t>
            </a:r>
          </a:p>
        </p:txBody>
      </p:sp>
    </p:spTree>
    <p:extLst>
      <p:ext uri="{BB962C8B-B14F-4D97-AF65-F5344CB8AC3E}">
        <p14:creationId xmlns:p14="http://schemas.microsoft.com/office/powerpoint/2010/main" val="13657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29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4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3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51520" y="166425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การย่อยอาหาร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digestion)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กระบวนการแปรสภาพอาหารโมเลกุลใหญ่ให้มีขนาดเล็กลงเพื่อให้สามารถดูดซึมผ่านเยื่อหุ้มเซลล์ได้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สารอาหารจำพวก คาร์โบไฮเดรต ไขมัน และ โปรตีน จำเป็นจะต้องผ่านกระบวนการย่อยอาหารให้เป็นหน่วยที่เล็กลงก่อน  ในขณะที่แร่ธาตุ วิตามิน น้ำและยาบางชนิดสามารถดูดซึมเข้าไปยังเซลล์ได้โดยไม่มีการเปลี่ยนแปลงใดๆ ทางเคมี</a:t>
            </a:r>
          </a:p>
        </p:txBody>
      </p:sp>
    </p:spTree>
    <p:extLst>
      <p:ext uri="{BB962C8B-B14F-4D97-AF65-F5344CB8AC3E}">
        <p14:creationId xmlns:p14="http://schemas.microsoft.com/office/powerpoint/2010/main" val="17574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8" y="1558549"/>
            <a:ext cx="4909814" cy="46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30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218" y="385500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วัฏจักรกรดซิตริก หรือ วัฏ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จักรเค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รบส์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7171" y="1613761"/>
            <a:ext cx="34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ปฏิกิริยาทั้งหมดในวัฏจักรเครบส์ อาจเขียนเป็นสมการได้ดังนี้คือ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6657" y="2734458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Acetyl-CoA + 3NAD</a:t>
            </a:r>
            <a:r>
              <a:rPr lang="en-US" sz="2000" b="1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FAD + GDP + P</a:t>
            </a:r>
            <a:r>
              <a:rPr lang="en-US" sz="2000" b="1" baseline="-25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2H</a:t>
            </a:r>
            <a:r>
              <a:rPr lang="en-US" sz="2000" b="1" baseline="-25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 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3594" y="3899716"/>
            <a:ext cx="3901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3NADH + FADH</a:t>
            </a:r>
            <a:r>
              <a:rPr lang="en-US" sz="2000" b="1" baseline="-25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GTP + 2CO</a:t>
            </a:r>
            <a:r>
              <a:rPr lang="en-US" sz="2000" b="1" baseline="-25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+ 3H</a:t>
            </a:r>
            <a:r>
              <a:rPr lang="en-US" sz="2000" b="1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CoA 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76256" y="3134568"/>
            <a:ext cx="0" cy="7651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0446" y="639420"/>
            <a:ext cx="372249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บีตา-ออกซิเดชันของกรดไขมันอิ่มตัว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" y="1345835"/>
            <a:ext cx="666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31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819" y="143081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เมแทบอลิซึม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ของไขมัน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10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มุมมน 5"/>
          <p:cNvSpPr/>
          <p:nvPr/>
        </p:nvSpPr>
        <p:spPr>
          <a:xfrm>
            <a:off x="2575833" y="1428736"/>
            <a:ext cx="557216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การกำจัด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fatty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acyl-CoA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แล้วได้พันธะคู่ระหว่าง แอลฟา- และบีตา-คาร์บอน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446" y="639420"/>
            <a:ext cx="372249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บีตา-ออกซิเดชันของกรดไขมันอิ่มตัว</a:t>
            </a: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32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819" y="143081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เมแทบอลิซึม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ของไขมัน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มุมมน 4"/>
          <p:cNvSpPr/>
          <p:nvPr/>
        </p:nvSpPr>
        <p:spPr>
          <a:xfrm>
            <a:off x="432693" y="1571612"/>
            <a:ext cx="100013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ลูกศรขวา 6"/>
          <p:cNvSpPr/>
          <p:nvPr/>
        </p:nvSpPr>
        <p:spPr>
          <a:xfrm>
            <a:off x="1861453" y="1857364"/>
            <a:ext cx="571504" cy="2857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มุมมน 9"/>
          <p:cNvSpPr/>
          <p:nvPr/>
        </p:nvSpPr>
        <p:spPr>
          <a:xfrm>
            <a:off x="432693" y="2544801"/>
            <a:ext cx="100013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มุมมน 10"/>
          <p:cNvSpPr/>
          <p:nvPr/>
        </p:nvSpPr>
        <p:spPr>
          <a:xfrm>
            <a:off x="2575833" y="2473363"/>
            <a:ext cx="5572164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    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เป็นการเติมโมเลกุลของน้ำเข้าไปยังพันธะคู่ของ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trans-2-enoyl-CoA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มุมมน 12"/>
          <p:cNvSpPr/>
          <p:nvPr/>
        </p:nvSpPr>
        <p:spPr>
          <a:xfrm>
            <a:off x="406567" y="3718424"/>
            <a:ext cx="100013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3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สี่เหลี่ยมมุมมน 13"/>
          <p:cNvSpPr/>
          <p:nvPr/>
        </p:nvSpPr>
        <p:spPr>
          <a:xfrm>
            <a:off x="2621145" y="3575548"/>
            <a:ext cx="5572164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เป็นปฏิกิริยาการกำจัด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L-b-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hydroxyacyl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CoA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มุมมน 14"/>
          <p:cNvSpPr/>
          <p:nvPr/>
        </p:nvSpPr>
        <p:spPr>
          <a:xfrm>
            <a:off x="406567" y="4866962"/>
            <a:ext cx="1097696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ขั้นที่ 4</a:t>
            </a:r>
            <a:r>
              <a:rPr lang="th-TH" sz="3200" b="1" dirty="0" smtClean="0"/>
              <a:t> </a:t>
            </a:r>
            <a:endParaRPr lang="th-TH" sz="3200" dirty="0"/>
          </a:p>
        </p:txBody>
      </p:sp>
      <p:sp>
        <p:nvSpPr>
          <p:cNvPr id="18" name="สี่เหลี่ยมมุมมน 15"/>
          <p:cNvSpPr/>
          <p:nvPr/>
        </p:nvSpPr>
        <p:spPr>
          <a:xfrm>
            <a:off x="2575833" y="4724086"/>
            <a:ext cx="5643602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acyl-CoA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acetyltransferase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thiolase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จะเร่งปฏิกิริยาระหว่าง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ketoacyl-CoA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coenzyme A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อิสระเพื่อที่จะแยกออกเป็นโมเลกุลที่มี 2 คาร์บอน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ลูกศรขวา 16"/>
          <p:cNvSpPr/>
          <p:nvPr/>
        </p:nvSpPr>
        <p:spPr>
          <a:xfrm>
            <a:off x="1861453" y="2759115"/>
            <a:ext cx="571504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ขวา 17"/>
          <p:cNvSpPr/>
          <p:nvPr/>
        </p:nvSpPr>
        <p:spPr>
          <a:xfrm>
            <a:off x="1763889" y="3861300"/>
            <a:ext cx="571504" cy="28575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18"/>
          <p:cNvSpPr/>
          <p:nvPr/>
        </p:nvSpPr>
        <p:spPr>
          <a:xfrm>
            <a:off x="1790015" y="5081276"/>
            <a:ext cx="571504" cy="2857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5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2290" y="191054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เมแทบอลิซึม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ของกรดอะมิโน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38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5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248" y="196133"/>
            <a:ext cx="5092805" cy="381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สี่เหลี่ยมผืนผ้า 1"/>
          <p:cNvSpPr/>
          <p:nvPr/>
        </p:nvSpPr>
        <p:spPr>
          <a:xfrm>
            <a:off x="611560" y="4210190"/>
            <a:ext cx="8064896" cy="23329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ในระหว่างการอดอาหาร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หรือการขาดแคลนไกลโคเจน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กรดอะมิโน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จะทำ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หน้าที่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เป็นแหล่งคาร์บอนหลักในขบวนการการสังเคราะห์กลูโคส</a:t>
            </a:r>
            <a:r>
              <a:rPr lang="en-US" i="1" dirty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i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เกิดกระบวนการ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transamination (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การย้าย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หมู่อะ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มิโน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- e.g.  glucose-alanine cycle 28</a:t>
            </a:r>
          </a:p>
        </p:txBody>
      </p:sp>
    </p:spTree>
    <p:extLst>
      <p:ext uri="{BB962C8B-B14F-4D97-AF65-F5344CB8AC3E}">
        <p14:creationId xmlns:p14="http://schemas.microsoft.com/office/powerpoint/2010/main" val="14803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\\Biochem06\khom06\carbo-mat-fig\more-cat-pics\figure14.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06" y="1891040"/>
            <a:ext cx="771530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691680" y="642918"/>
            <a:ext cx="642942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เกิด </a:t>
            </a:r>
            <a:r>
              <a:rPr lang="en-US" sz="4000" b="1" dirty="0" err="1">
                <a:latin typeface="Angsana New" pitchFamily="18" charset="-34"/>
                <a:cs typeface="Angsana New" pitchFamily="18" charset="-34"/>
              </a:rPr>
              <a:t>transamination</a:t>
            </a: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4000" b="1" dirty="0" err="1">
                <a:latin typeface="Angsana New" pitchFamily="18" charset="-34"/>
                <a:cs typeface="Angsana New" pitchFamily="18" charset="-34"/>
              </a:rPr>
              <a:t>pyruvate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35304" y="4929198"/>
            <a:ext cx="7221508" cy="107721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alanine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จะถูกลำเลียงเข้าสู่ตับและจะเกิด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transmination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a-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ketoglutarate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ทำให้ได้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pyruvate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6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2519772" y="140112"/>
            <a:ext cx="4320480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วัฏจักรยูเรีย (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Urea cycle)</a:t>
            </a:r>
            <a:endParaRPr lang="th-TH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265352" y="1988840"/>
            <a:ext cx="6840760" cy="2880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วัฏจักรยูเรียถูกค้นพบโดย</a:t>
            </a:r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Hans Krebs </a:t>
            </a: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Kurt Henselcit </a:t>
            </a: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ในปี ค</a:t>
            </a:r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ศ</a:t>
            </a:r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1932</a:t>
            </a:r>
            <a:endParaRPr lang="th-TH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5325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683568" y="1591176"/>
            <a:ext cx="7848872" cy="44644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ภายใน 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parenchymal cells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ของตับ แอมโมเนียจะถูกเปลี่ยนเป็นยูเรีย(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Urea)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ซึ่งไม่เป็นพิษและสามารถขับออกทางปัสสาวะได้ ยูเรียเป็นสารประกอบไนโตรเจนที่มีมากที่สุดในปัสสาวะ การเปลี่ยนแอมโมเนียเป็นยูเรียต้องอาศัย 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Urea cycle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ซึ่งประกอบด้วย</a:t>
            </a:r>
            <a:r>
              <a:rPr lang="th-TH" sz="36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กรดอะ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มิโน คือ </a:t>
            </a:r>
            <a:r>
              <a:rPr lang="en-US" sz="36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ornithine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citrulline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arginine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aspartic acid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และเอ็นไซม์ในตับหลายชนิด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9303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 flipV="1">
            <a:off x="457200" y="57332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h-TH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LilyUPC" pitchFamily="34" charset="-34"/>
                <a:cs typeface="LilyUPC" pitchFamily="34" charset="-34"/>
              </a:rPr>
              <a:t/>
            </a:r>
            <a:br>
              <a:rPr lang="th-TH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LilyUPC" pitchFamily="34" charset="-34"/>
                <a:cs typeface="LilyUPC" pitchFamily="34" charset="-34"/>
              </a:rPr>
            </a:br>
            <a:endParaRPr lang="th-TH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2291" name="รูปภาพ 1" descr="http://www.promma.ac.th/main/chemistry/boonrawd_site/images/ur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568" y="836712"/>
            <a:ext cx="6984776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34552" y="6127698"/>
            <a:ext cx="727280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Calibri" pitchFamily="34" charset="0"/>
                <a:cs typeface="Angsana New" pitchFamily="18" charset="-34"/>
                <a:hlinkClick r:id="rId3"/>
              </a:rPr>
              <a:t>http://www.promma.ac.th/main/chemistry/boonrawd_site/amide_use.htm</a:t>
            </a:r>
            <a:endParaRPr kumimoji="0" lang="en-US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06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51518" y="1700808"/>
            <a:ext cx="871356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การย่อยอาหารของมนุษย์มี 2 กระบวนการ คือ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ย่อยเชิงกล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mechanical digestion)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โดยการใช้ฟันบดเคี้ยว การบีบตัวและคลายตัวของทางเดินอาหาร เช่น หลอดอาหาร กระเพาะอาหาร 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ต้น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2. การย่อยทางเคมี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chemical digestion)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โดยการใช้เอนไซม์ในระบบทางเดินอาหาร ทำให้อาหารเปลี่ยนแปลงจนเป็นโมเลกุลเดี่ยว ร่างกายสามารถดูดซึมผ่านเยื่อหุ้มเซลล์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endParaRPr lang="th-TH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      การย่อยทางเคมีได้ผลลัพธ์ดังนี้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• คาร์โบไฮเดรต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กลายเป็น กลูโคส 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• โปรตีน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กลายเป็น กรดอะมิโน  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• ไขมัน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กลายเป็น กรดไขมันและกลีเซอรอล  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0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40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3407"/>
            <a:ext cx="499110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41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6832"/>
            <a:ext cx="8382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42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2904"/>
            <a:ext cx="7127776" cy="53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43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4197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44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364" name="Picture 4" descr="File:Amino acid catabolism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11888" cy="43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45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 descr="http://biochem4.biochem.okstate.edu/~firefly/Bioch205/Bioch205clmfolder/b205clm19/26-02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9" y="80962"/>
            <a:ext cx="7920145" cy="61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46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 descr="File:Allopurinol V.1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5" y="1558548"/>
            <a:ext cx="2109552" cy="19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42852" y="3515685"/>
            <a:ext cx="29241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Allopurinol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(Xanthine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oxidase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inhibitor)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Purine analogue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8" name="Picture 6" descr="http://upload.wikimedia.org/wikipedia/commons/thumb/3/38/Xanthin_-_Xanthine.svg/200px-Xanthin_-_Xanthine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1937"/>
            <a:ext cx="1717204" cy="156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155557" y="3216647"/>
            <a:ext cx="0" cy="11484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84498" y="5341389"/>
            <a:ext cx="1774862" cy="89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68724" y="2420888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ypoxanthine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267" y="5883939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Xanthine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947" y="5719427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Uric acid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22" name="Picture 10" descr="http://www.sigmaaldrich.com/medium/structureimages/12/mfcd00005712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60" y="4716014"/>
            <a:ext cx="2161642" cy="1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ypoxanthine ≥99%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5" y="1558548"/>
            <a:ext cx="1717204" cy="16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24138" y="3449819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Xanthine oxidase</a:t>
            </a:r>
            <a:endParaRPr lang="th-TH" sz="2400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4498" y="4888665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Xanthine oxidase</a:t>
            </a:r>
            <a:endParaRPr lang="th-TH" sz="2400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755576" y="3429000"/>
            <a:ext cx="354546" cy="6868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375" y="3190521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+H</a:t>
            </a:r>
            <a:r>
              <a:rPr lang="en-US" sz="1400" baseline="-25000" dirty="0"/>
              <a:t>2</a:t>
            </a:r>
            <a:r>
              <a:rPr lang="en-US" sz="1400" dirty="0" smtClean="0"/>
              <a:t>O</a:t>
            </a:r>
            <a:endParaRPr lang="th-TH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2005" y="390970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/>
              <a:t>2</a:t>
            </a:r>
            <a:endParaRPr lang="th-TH" sz="1400" dirty="0"/>
          </a:p>
        </p:txBody>
      </p:sp>
      <p:sp>
        <p:nvSpPr>
          <p:cNvPr id="28" name="Curved Left Arrow 27"/>
          <p:cNvSpPr/>
          <p:nvPr/>
        </p:nvSpPr>
        <p:spPr>
          <a:xfrm rot="16200000">
            <a:off x="2916234" y="5184179"/>
            <a:ext cx="354546" cy="6868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2115" y="5673260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+H</a:t>
            </a:r>
            <a:r>
              <a:rPr lang="en-US" sz="1400" baseline="-25000" dirty="0"/>
              <a:t>2</a:t>
            </a:r>
            <a:r>
              <a:rPr lang="en-US" sz="1400" dirty="0" smtClean="0"/>
              <a:t>O</a:t>
            </a:r>
            <a:endParaRPr lang="th-TH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177504" y="567325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/>
              <a:t>2</a:t>
            </a:r>
            <a:endParaRPr lang="th-TH" sz="1400" dirty="0"/>
          </a:p>
        </p:txBody>
      </p:sp>
      <p:sp>
        <p:nvSpPr>
          <p:cNvPr id="16" name="Rectangle 15"/>
          <p:cNvSpPr/>
          <p:nvPr/>
        </p:nvSpPr>
        <p:spPr>
          <a:xfrm>
            <a:off x="684727" y="385500"/>
            <a:ext cx="4245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Hyperuricemia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and Treatment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47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2" name="Picture 4" descr="http://www.aic.cuhk.edu.hk/web8/0281_Gou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8069"/>
            <a:ext cx="3419808" cy="22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healthinplainenglish.com/health/musculoskeletal/gout/gout-surgery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1" y="1463775"/>
            <a:ext cx="3034099" cy="22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8058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476672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Gout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48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66" y="1558548"/>
            <a:ext cx="4964648" cy="439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49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4197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5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pic>
        <p:nvPicPr>
          <p:cNvPr id="6" name="irc_mi" descr="http://csnanatomy.pbworks.com/f/1238683120/salivaryglandspicture.jpg">
            <a:hlinkClick r:id="rId4"/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10416"/>
          <a:stretch/>
        </p:blipFill>
        <p:spPr bwMode="auto">
          <a:xfrm>
            <a:off x="588362" y="1587757"/>
            <a:ext cx="7274548" cy="4625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50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8547"/>
            <a:ext cx="7128792" cy="492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C:\Users\HP\Desktop\ขอ ผศ. 2557\ตัวอย่าง\IMG_54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6" y="0"/>
            <a:ext cx="8087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51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2" name="Picture 4" descr="C:\Users\HP\Desktop\ขอ ผศ. 2557\ตัวอย่าง\IMG_5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8548"/>
            <a:ext cx="5112568" cy="433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308" y="1404449"/>
            <a:ext cx="8794017" cy="5040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62" name="Picture 14" descr="http://www.interactive-biology.com/wp-content/uploads/2012/07/Pea-Plant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r="11169"/>
          <a:stretch/>
        </p:blipFill>
        <p:spPr bwMode="auto">
          <a:xfrm>
            <a:off x="488897" y="1826128"/>
            <a:ext cx="3594372" cy="48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52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27" y="305066"/>
            <a:ext cx="4588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11 :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ฮอร์โมนเบื้องต้น 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4" name="Picture 6" descr="http://upload.wikimedia.org/wikipedia/commons/thumb/d/d3/Indol-3-ylacetic_acid.svg/155px-Indol-3-ylacetic_acid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57" y="3740783"/>
            <a:ext cx="1772435" cy="15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b/bb/Zeatin.png/150px-Zeatin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08" y="1823973"/>
            <a:ext cx="1634752" cy="19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8/8d/Ethene-2D-flat.png/100px-Ethene-2D-flat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4104914"/>
            <a:ext cx="1074837" cy="9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e/ed/Gibberellin_A1.svg/175px-Gibberellin_A1.svg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9"/>
            <a:ext cx="2018414" cy="10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iology-forums.com/gallery/14755_07_10_12_2_57_14_92941136.jpeg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099" r="6341" b="3199"/>
          <a:stretch/>
        </p:blipFill>
        <p:spPr bwMode="auto">
          <a:xfrm>
            <a:off x="4918362" y="1388467"/>
            <a:ext cx="3686086" cy="50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RxjSW-YVXXAiXgfQMd6Se-Iuqh3rWHV9lXYG9Ys9Q3zpBwL2DQbQ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4527" r="4993"/>
          <a:stretch/>
        </p:blipFill>
        <p:spPr bwMode="auto">
          <a:xfrm>
            <a:off x="8172400" y="194954"/>
            <a:ext cx="716778" cy="10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T0lRmr_SxwqoZMj42v7AFuGnLymy6SWgW47b-xxUyE9VYHpBQzPQ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88" y="243942"/>
            <a:ext cx="1204912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0.gstatic.com/images?q=tbn:ANd9GcQwRr2PnX6KifHx2exORMzgxPwAsgAdoN-otINiZzv0nQ8Z3_lNaA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"/>
          <a:stretch/>
        </p:blipFill>
        <p:spPr bwMode="auto">
          <a:xfrm>
            <a:off x="4918363" y="257874"/>
            <a:ext cx="1961590" cy="9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308" y="1404449"/>
            <a:ext cx="8794017" cy="5040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53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27" y="305066"/>
            <a:ext cx="504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12 :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ชีวเคมีประยุกต์เบื้องต้น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t1.gstatic.com/images?q=tbn:ANd9GcRcRJxJSDSi5Imq2kMsBUW6mnBSLA4RzomTmafQUmDgFkLcHoxe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50" y="4852387"/>
            <a:ext cx="2304256" cy="1405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t3.gstatic.com/images?q=tbn:ANd9GcS7j0GjE3DClCFzM2sa3wL70W-XY1zl_d8NKpOE_KWJTN9pbO7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24" y="3663321"/>
            <a:ext cx="1927904" cy="228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AutoShape 6" descr="http://downloads.xdesktopwallpapers.com/wp-content/uploads/2012/04/Kiwi%20Orange%20On%20White%20Background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90500" y="-1355725"/>
            <a:ext cx="5038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r="10236"/>
          <a:stretch/>
        </p:blipFill>
        <p:spPr bwMode="auto">
          <a:xfrm>
            <a:off x="2051720" y="1607264"/>
            <a:ext cx="1734304" cy="125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9" descr="http://t1.gstatic.com/images?q=tbn:ANd9GcTHHDhEkuqob0ZEm8XBkgynmcBZ9vPNlQJ3sqR0duku9kfKlO9U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24" y="1607263"/>
            <a:ext cx="1919512" cy="198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www.earthtimes.org/nsimages/files/genetic_engineering_gm_encyclopaedi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87" y="2960516"/>
            <a:ext cx="2656607" cy="177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ttp://t2.gstatic.com/images?q=tbn:ANd9GcSJ2B1OfzI4lwtf4tfH9vZYAyj2PpFYJcETL30lywbroK-HkJ3-k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7265"/>
            <a:ext cx="1861043" cy="125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8" name="Picture 24" descr="http://t0.gstatic.com/images?q=tbn:ANd9GcRAxDtr8pm_yBlFX5xj70LgNx_Xzx9yMaZdLcArZg2ABjkWBii-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0517"/>
            <a:ext cx="2320736" cy="1707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50" name="Picture 26" descr="http://t0.gstatic.com/images?q=tbn:ANd9GcRle5AEM1eLunh-75EXK39MLxyJVH1R1Pe6tShccCe0dn_Rox8YU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05089"/>
            <a:ext cx="1845824" cy="1478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 rot="20332730">
            <a:off x="90412" y="1634749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55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Applied Biochemistry</a:t>
            </a:r>
            <a:endParaRPr lang="th-TH" sz="2400" b="1" dirty="0">
              <a:solidFill>
                <a:srgbClr val="155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6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pic>
        <p:nvPicPr>
          <p:cNvPr id="6" name="irc_mi" descr="http://www.healthcentral.com/common/images/1/19223_7219_5.jpg">
            <a:hlinkClick r:id="rId4"/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"/>
          <a:stretch/>
        </p:blipFill>
        <p:spPr bwMode="auto">
          <a:xfrm>
            <a:off x="516203" y="1558548"/>
            <a:ext cx="6192688" cy="4764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7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pic>
        <p:nvPicPr>
          <p:cNvPr id="6" name="Picture 5" descr="Sphincter of Oddi Anatomy"/>
          <p:cNvPicPr/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3"/>
          <a:stretch/>
        </p:blipFill>
        <p:spPr bwMode="auto">
          <a:xfrm>
            <a:off x="617810" y="1500633"/>
            <a:ext cx="7175490" cy="4910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8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pic>
        <p:nvPicPr>
          <p:cNvPr id="6" name="Picture 5" descr="human_digestive_system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8" y="1412776"/>
            <a:ext cx="8496944" cy="4982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คำบรรยายภาพแบบลูกศรลง 4"/>
          <p:cNvSpPr/>
          <p:nvPr/>
        </p:nvSpPr>
        <p:spPr>
          <a:xfrm>
            <a:off x="178563" y="1329663"/>
            <a:ext cx="4714908" cy="157163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 มีเอนไซม์ที่ชื่อว่าอะไมเลส ย่อยแป้ง </a:t>
            </a:r>
          </a:p>
          <a:p>
            <a:pPr lvl="0"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ให้เป็นน้ำตาลมอลโทส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" descr="http://t1.gstatic.com/images?q=tbn:ANd9GcQcOE4GxsslCJ08XeyT1aU9bbHtN-valUXZornF1qnxuCrkPL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908720"/>
            <a:ext cx="692728" cy="6498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98788" y="1062042"/>
            <a:ext cx="548640" cy="396240"/>
          </a:xfrm>
          <a:ln>
            <a:noFill/>
          </a:ln>
        </p:spPr>
        <p:txBody>
          <a:bodyPr/>
          <a:lstStyle/>
          <a:p>
            <a:fld id="{D2865FEE-8CC4-48B3-8997-EB4168360413}" type="slidenum">
              <a:rPr lang="th-TH" smtClean="0">
                <a:solidFill>
                  <a:schemeClr val="tx1"/>
                </a:solidFill>
              </a:rPr>
              <a:t>9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231392" y="4051151"/>
            <a:ext cx="461665" cy="5005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Fundamentals of Biochemistry (4022103)    Dr. Worrawat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838" y="292331"/>
            <a:ext cx="652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10.1 ระบบการย่อยอาหาร</a:t>
            </a:r>
            <a:endParaRPr lang="th-TH" dirty="0"/>
          </a:p>
        </p:txBody>
      </p:sp>
      <p:sp>
        <p:nvSpPr>
          <p:cNvPr id="9" name="คำบรรยายภาพแบบลูกศรลง 5"/>
          <p:cNvSpPr/>
          <p:nvPr/>
        </p:nvSpPr>
        <p:spPr>
          <a:xfrm>
            <a:off x="214282" y="2941652"/>
            <a:ext cx="4643470" cy="164451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กระเพาะอาหาร 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มีเรนนินและเปปซิน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เรนนิน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ย่อยโปรตีนในน้ำนม 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กลายเป็นเคซีน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คำบรรยายภาพแบบลูกศรลง 6"/>
          <p:cNvSpPr/>
          <p:nvPr/>
        </p:nvSpPr>
        <p:spPr>
          <a:xfrm>
            <a:off x="178562" y="4680109"/>
            <a:ext cx="4679189" cy="164307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7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ลำไส้เล็ก มี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มอลเทส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ซูเค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รส</a:t>
            </a:r>
            <a:r>
              <a:rPr lang="th-TH" sz="3200" b="1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แลก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เทส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ย่อยน้ำตาลโมเลกุลคู่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7" descr="http://lms.thaicyberu.go.th/officialtcu/main/advcourse/presentstu/course/bk521/007sanong/pic0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8017" y="948948"/>
            <a:ext cx="3748086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8"/>
          <p:cNvPicPr/>
          <p:nvPr/>
        </p:nvPicPr>
        <p:blipFill>
          <a:blip r:embed="rId5"/>
          <a:srcRect l="28418" t="36686" r="48150" b="31361"/>
          <a:stretch>
            <a:fillRect/>
          </a:stretch>
        </p:blipFill>
        <p:spPr bwMode="auto">
          <a:xfrm>
            <a:off x="5715009" y="2276872"/>
            <a:ext cx="2914650" cy="1857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รูปภาพ 9"/>
          <p:cNvPicPr/>
          <p:nvPr/>
        </p:nvPicPr>
        <p:blipFill>
          <a:blip r:embed="rId6"/>
          <a:srcRect l="28247" t="26331" r="48224" b="31361"/>
          <a:stretch>
            <a:fillRect/>
          </a:stretch>
        </p:blipFill>
        <p:spPr bwMode="auto">
          <a:xfrm>
            <a:off x="5715009" y="4251481"/>
            <a:ext cx="291465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6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3214</TotalTime>
  <Words>2677</Words>
  <Application>Microsoft Office PowerPoint</Application>
  <PresentationFormat>On-screen Show (4:3)</PresentationFormat>
  <Paragraphs>399</Paragraphs>
  <Slides>53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น้ำย่อยจากผนังลำไส้เล็ก</vt:lpstr>
      <vt:lpstr> เอนไซม์ที่ใช้ย่อยโปรตีนนั้นได้มาจากกระเพาะอาหาร ตับอ่อน และลำไส้ ซึ่งสามารถแบ่งเอ็นเอนไซม์พวกนี้เป็น 2 ประเภทใหญ่ๆ คือ  1. Exopeptidase เป็นเอนไซม์ที่ย่อยกรดอะมิโนจากตอนปลายของสายเพปไทด์  2. Endopeptidase เป็นเอนไซม์ที่สลายพันธะเพปไทด์ (peptide bond) ภายในสายโพลีเพปไทด์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159</cp:revision>
  <dcterms:created xsi:type="dcterms:W3CDTF">2013-03-17T11:26:29Z</dcterms:created>
  <dcterms:modified xsi:type="dcterms:W3CDTF">2019-09-03T02:49:28Z</dcterms:modified>
</cp:coreProperties>
</file>