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9" r:id="rId2"/>
    <p:sldId id="257" r:id="rId3"/>
    <p:sldId id="260" r:id="rId4"/>
    <p:sldId id="263" r:id="rId5"/>
    <p:sldId id="266" r:id="rId6"/>
    <p:sldId id="265" r:id="rId7"/>
    <p:sldId id="261" r:id="rId8"/>
    <p:sldId id="267" r:id="rId9"/>
    <p:sldId id="268" r:id="rId10"/>
    <p:sldId id="269" r:id="rId11"/>
    <p:sldId id="270" r:id="rId12"/>
    <p:sldId id="273" r:id="rId13"/>
    <p:sldId id="271" r:id="rId14"/>
    <p:sldId id="274" r:id="rId15"/>
    <p:sldId id="275" r:id="rId16"/>
    <p:sldId id="276" r:id="rId17"/>
    <p:sldId id="277" r:id="rId18"/>
    <p:sldId id="272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54B424-A1A6-4B1B-9294-12EB3C8CE0E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0B4663F-89C4-4BD7-AA75-A7DC97A535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839200" cy="586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25502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8656" cy="189722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47306"/>
            <a:ext cx="7289187" cy="272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8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839200" cy="586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5. ตัวอย่างการปฏิสัมพันธ์ระหว่างคอมพิวเตอร์กับมนุษย์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ลักษณะการผสมผสาน</a:t>
            </a:r>
            <a:r>
              <a:rPr lang="th-TH" dirty="0" err="1" smtClean="0"/>
              <a:t>สห</a:t>
            </a:r>
            <a:r>
              <a:rPr lang="th-TH" dirty="0" smtClean="0"/>
              <a:t>วิทยาการปฏิสัมพันธ์ระหว่างคอมพิวเตอร์กับมนุษย์</a:t>
            </a:r>
            <a:r>
              <a:rPr lang="th-TH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เป็นทั้งการศึกษามนุษย์และเทคโนโลยี</a:t>
            </a:r>
            <a:r>
              <a:rPr lang="th-TH" dirty="0" smtClean="0"/>
              <a:t> และเชื่อมระหว่างทั้ง 2 ด้าน</a:t>
            </a:r>
          </a:p>
          <a:p>
            <a:pPr lvl="1"/>
            <a:r>
              <a:rPr lang="th-TH" dirty="0" smtClean="0"/>
              <a:t>ด้านหนึ่งต้องคิดว่ามนุษย์สามารถนำเทคโนโลยีไปใช้เพื่ออะไร</a:t>
            </a:r>
          </a:p>
          <a:p>
            <a:pPr lvl="1"/>
            <a:r>
              <a:rPr lang="th-TH" dirty="0" smtClean="0"/>
              <a:t>ด้านหนึ่งต้องคิดว่า เทคโนโลยีที่มนุษย์ต้องทำงานด้วยจะถูกใช้งานได้อย่างไร</a:t>
            </a:r>
          </a:p>
          <a:p>
            <a:pPr lvl="1"/>
            <a:endParaRPr lang="th-TH" dirty="0"/>
          </a:p>
          <a:p>
            <a:r>
              <a:rPr lang="th-TH" dirty="0" smtClean="0"/>
              <a:t>ปัจจัยหลักที่นำมาสู่การพิจารณาออกแบบปฏิสัมพันธ์ระหว่างคอมพิวเตอร์กับมนุษย์ก็คือ </a:t>
            </a:r>
            <a:r>
              <a:rPr lang="th-TH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หลักการที่เกี่ยวข้องโดยตรงกับผู้ใช้ </a:t>
            </a:r>
            <a:r>
              <a:rPr lang="th-TH" dirty="0" smtClean="0"/>
              <a:t>เช่น</a:t>
            </a:r>
          </a:p>
          <a:p>
            <a:pPr lvl="1"/>
            <a:r>
              <a:rPr lang="th-TH" dirty="0" smtClean="0"/>
              <a:t>ความสะดวกสบายและสุขภาพ</a:t>
            </a:r>
          </a:p>
          <a:p>
            <a:pPr lvl="1"/>
            <a:r>
              <a:rPr lang="th-TH" dirty="0" smtClean="0"/>
              <a:t>แนวคิดที่เกี่ยวข้องกับการทำงานของผู้ใช้ สภาพแวดล้อมการทำงานหรือเทคโนโลยีที่ใช้</a:t>
            </a:r>
          </a:p>
          <a:p>
            <a:pPr marL="274320" lvl="1" indent="0">
              <a:buNone/>
            </a:pPr>
            <a:endParaRPr lang="th-TH" dirty="0" smtClean="0"/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 กรณีศึกษาที่ 1</a:t>
            </a:r>
          </a:p>
          <a:p>
            <a:pPr lvl="1"/>
            <a:r>
              <a:rPr lang="th-TH" dirty="0" smtClean="0"/>
              <a:t>กรณีศึกษาปฏิสัมพันธ์ระหว่างคอมพิวเตอร์กับมนุษย์ ส่วนต่อประสานด้านการได้ยิน </a:t>
            </a:r>
            <a:endParaRPr lang="en-US" dirty="0" smtClean="0"/>
          </a:p>
          <a:p>
            <a:pPr lvl="2"/>
            <a:r>
              <a:rPr lang="th-TH" dirty="0" smtClean="0"/>
              <a:t>มักเกิดปัญหาจากการรู้จำเสียงพูด คนแต่ละคนออกเสียงพูดแตกต่างกัน</a:t>
            </a:r>
          </a:p>
          <a:p>
            <a:pPr lvl="2"/>
            <a:r>
              <a:rPr lang="th-TH" dirty="0" smtClean="0"/>
              <a:t>และมีการเน้นพยางค์ ทำนองเสียง สำนวน ปริมาตรของเสียง ที่แตกต่างกัน</a:t>
            </a:r>
          </a:p>
          <a:p>
            <a:pPr lvl="2"/>
            <a:endParaRPr lang="th-TH" dirty="0"/>
          </a:p>
          <a:p>
            <a:pPr lvl="3"/>
            <a:r>
              <a:rPr lang="th-TH" dirty="0" smtClean="0"/>
              <a:t>ส่วนประสานเสียง </a:t>
            </a:r>
            <a:r>
              <a:rPr lang="en-US" dirty="0" smtClean="0"/>
              <a:t>:  “</a:t>
            </a:r>
            <a:r>
              <a:rPr lang="th-TH" dirty="0" smtClean="0"/>
              <a:t>ท่านต้องการทำการจองตั๋วเครื่องบินหรือไม่</a:t>
            </a:r>
            <a:r>
              <a:rPr lang="en-US" dirty="0" smtClean="0"/>
              <a:t>”</a:t>
            </a:r>
          </a:p>
          <a:p>
            <a:pPr lvl="3"/>
            <a:r>
              <a:rPr lang="th-TH" dirty="0" smtClean="0"/>
              <a:t>ผู้ใช้ </a:t>
            </a:r>
            <a:r>
              <a:rPr lang="en-US" dirty="0" smtClean="0"/>
              <a:t>: </a:t>
            </a:r>
            <a:r>
              <a:rPr lang="th-TH" dirty="0" smtClean="0"/>
              <a:t>“ใช่”</a:t>
            </a:r>
          </a:p>
          <a:p>
            <a:pPr lvl="3"/>
            <a:r>
              <a:rPr lang="th-TH" dirty="0"/>
              <a:t>ส่วนประสาน</a:t>
            </a:r>
            <a:r>
              <a:rPr lang="th-TH" dirty="0" smtClean="0"/>
              <a:t>เสียง </a:t>
            </a:r>
            <a:r>
              <a:rPr lang="en-US" dirty="0" smtClean="0"/>
              <a:t>: “</a:t>
            </a:r>
            <a:r>
              <a:rPr lang="th-TH" dirty="0" smtClean="0"/>
              <a:t>ท่านต้องการออกเดินทางจากจังหวัดใด</a:t>
            </a:r>
            <a:r>
              <a:rPr lang="en-US" dirty="0" smtClean="0"/>
              <a:t>”</a:t>
            </a:r>
          </a:p>
          <a:p>
            <a:pPr lvl="3"/>
            <a:r>
              <a:rPr lang="th-TH" dirty="0" smtClean="0"/>
              <a:t>ผู้ใช้</a:t>
            </a:r>
            <a:r>
              <a:rPr lang="en-US" dirty="0" smtClean="0"/>
              <a:t> : “</a:t>
            </a:r>
            <a:r>
              <a:rPr lang="th-TH" dirty="0" smtClean="0"/>
              <a:t>กรุงเทพฯ</a:t>
            </a:r>
            <a:r>
              <a:rPr lang="en-US" dirty="0" smtClean="0"/>
              <a:t>”</a:t>
            </a:r>
          </a:p>
          <a:p>
            <a:pPr lvl="3"/>
            <a:r>
              <a:rPr lang="th-TH" dirty="0"/>
              <a:t>ส่วนประสาน</a:t>
            </a:r>
            <a:r>
              <a:rPr lang="th-TH" dirty="0" smtClean="0"/>
              <a:t>เสียง</a:t>
            </a:r>
            <a:r>
              <a:rPr lang="en-US" dirty="0" smtClean="0"/>
              <a:t> : </a:t>
            </a:r>
            <a:r>
              <a:rPr lang="th-TH" dirty="0" smtClean="0"/>
              <a:t>รับข้อมูลผิดเป็น</a:t>
            </a:r>
            <a:r>
              <a:rPr lang="en-US" dirty="0" smtClean="0"/>
              <a:t> “</a:t>
            </a:r>
            <a:r>
              <a:rPr lang="th-TH" dirty="0" smtClean="0"/>
              <a:t>หาดใหญ่</a:t>
            </a:r>
            <a:r>
              <a:rPr lang="en-US" dirty="0" smtClean="0"/>
              <a:t>”</a:t>
            </a:r>
          </a:p>
          <a:p>
            <a:pPr lvl="3"/>
            <a:endParaRPr lang="en-US" dirty="0"/>
          </a:p>
          <a:p>
            <a:pPr lvl="2"/>
            <a:r>
              <a:rPr lang="th-TH" dirty="0" smtClean="0"/>
              <a:t>ทำให้การจองตั๋วล่าช้าและผิดพลาดได้</a:t>
            </a:r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 smtClean="0"/>
              <a:t>ตัวอย่าง ระบบการจองตั๋วโดยสารเครื่องบินโดยใช้ระบบปฏิสัมพันธ์แบบต่าง 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70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 กรณีศึกษาที่ 2</a:t>
            </a:r>
          </a:p>
          <a:p>
            <a:pPr lvl="1"/>
            <a:r>
              <a:rPr lang="th-TH" dirty="0" smtClean="0"/>
              <a:t>กรณีศึกษาระบบจองตั๋วโดยสารของบริษัทตัวแทนการท่องเที่ยวขนาดเล็กที่มีจำนวนของสาขากระจายไปทั่วประเทศ </a:t>
            </a:r>
          </a:p>
          <a:p>
            <a:pPr marL="274320" lvl="1" indent="0">
              <a:buNone/>
            </a:pPr>
            <a:endParaRPr lang="th-TH" dirty="0" smtClean="0"/>
          </a:p>
          <a:p>
            <a:pPr lvl="2"/>
            <a:r>
              <a:rPr lang="th-TH" dirty="0" smtClean="0"/>
              <a:t>ปัจจุบันพนักงานขายใช้เวลานานในการออกตั๋วให้ผู้ใช้ เพราะต้องโทรไปที่สายการบินเพื่อตรวจสอบที่นั่งว่างสำหรับผู้ใช้</a:t>
            </a:r>
          </a:p>
          <a:p>
            <a:pPr lvl="2"/>
            <a:r>
              <a:rPr lang="th-TH" dirty="0" smtClean="0"/>
              <a:t>ตรวจสอบว่าผู้ใช้ต้องการสำรองที่พักกับสายการบินหรือไม่</a:t>
            </a:r>
          </a:p>
          <a:p>
            <a:pPr lvl="2"/>
            <a:r>
              <a:rPr lang="th-TH" dirty="0" smtClean="0"/>
              <a:t>ออกตั๋ว ใบเสร็จรับเงิน โดยการเขียนด้วยมือ</a:t>
            </a:r>
          </a:p>
          <a:p>
            <a:pPr lvl="2"/>
            <a:endParaRPr lang="th-TH" dirty="0"/>
          </a:p>
          <a:p>
            <a:pPr lvl="2"/>
            <a:r>
              <a:rPr lang="th-TH" dirty="0" smtClean="0"/>
              <a:t>ปัญหาคือ ..</a:t>
            </a:r>
            <a:r>
              <a:rPr lang="en-US" dirty="0" smtClean="0"/>
              <a:t>?</a:t>
            </a:r>
          </a:p>
          <a:p>
            <a:pPr lvl="2"/>
            <a:endParaRPr lang="en-US" dirty="0"/>
          </a:p>
          <a:p>
            <a:pPr lvl="2"/>
            <a:r>
              <a:rPr lang="th-TH" dirty="0" smtClean="0"/>
              <a:t>พัฒนาระบบการจองตั๋ว </a:t>
            </a:r>
            <a:r>
              <a:rPr lang="en-US" dirty="0" smtClean="0"/>
              <a:t>: </a:t>
            </a:r>
            <a:r>
              <a:rPr lang="th-TH" dirty="0" smtClean="0"/>
              <a:t>มีระบบที่ต้องมีส่วนประสานและรองรับการทำงานต่าง ๆ </a:t>
            </a:r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 smtClean="0"/>
              <a:t>ตัวอย่าง ระบบการจองตั๋วโดยสารเครื่องบินโดยใช้ระบบปฏิสัมพันธ์แบบต่าง 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76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839200" cy="586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6. บุคคลสำคัญที่เกี่ยวข้องกับปฏิสัมพันธ์ระหว่างคอมพิวเตอร์กับมนุษย์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โยเซฟ คาร์ล </a:t>
            </a:r>
            <a:r>
              <a:rPr lang="th-TH" dirty="0" err="1" smtClean="0"/>
              <a:t>ล็</a:t>
            </a:r>
            <a:r>
              <a:rPr lang="th-TH" dirty="0" smtClean="0"/>
              <a:t>อบ</a:t>
            </a:r>
            <a:r>
              <a:rPr lang="th-TH" dirty="0" err="1" smtClean="0"/>
              <a:t>เน็ตต์</a:t>
            </a:r>
            <a:r>
              <a:rPr lang="th-TH" dirty="0" smtClean="0"/>
              <a:t> ลิ</a:t>
            </a:r>
            <a:r>
              <a:rPr lang="th-TH" dirty="0" err="1" smtClean="0"/>
              <a:t>กไคลเดอร์</a:t>
            </a:r>
            <a:r>
              <a:rPr lang="en-US" dirty="0" smtClean="0"/>
              <a:t> (Joseph </a:t>
            </a:r>
            <a:r>
              <a:rPr lang="en-US" dirty="0" err="1" smtClean="0"/>
              <a:t>Calr</a:t>
            </a:r>
            <a:r>
              <a:rPr lang="en-US" dirty="0" smtClean="0"/>
              <a:t> </a:t>
            </a:r>
            <a:r>
              <a:rPr lang="en-US" dirty="0" err="1" smtClean="0"/>
              <a:t>Robnett</a:t>
            </a:r>
            <a:r>
              <a:rPr lang="en-US" dirty="0" smtClean="0"/>
              <a:t> </a:t>
            </a:r>
            <a:r>
              <a:rPr lang="en-US" dirty="0" err="1" smtClean="0"/>
              <a:t>Licklider</a:t>
            </a:r>
            <a:r>
              <a:rPr lang="th-TH" dirty="0" smtClean="0"/>
              <a:t> หรือ </a:t>
            </a:r>
            <a:r>
              <a:rPr lang="en-US" dirty="0" smtClean="0"/>
              <a:t>J. R. </a:t>
            </a:r>
            <a:r>
              <a:rPr lang="en-US" dirty="0" err="1" smtClean="0"/>
              <a:t>Licklider</a:t>
            </a:r>
            <a:r>
              <a:rPr lang="en-US" dirty="0" smtClean="0"/>
              <a:t>)</a:t>
            </a:r>
            <a:r>
              <a:rPr lang="th-TH" dirty="0" smtClean="0"/>
              <a:t> เป็นผู้สร้างคอมพิวเตอร์ให้ทำงานเหมือนสมองมนุษย์  </a:t>
            </a:r>
          </a:p>
          <a:p>
            <a:pPr marL="0" indent="0">
              <a:buNone/>
            </a:pPr>
            <a:endParaRPr lang="th-TH" dirty="0" smtClean="0"/>
          </a:p>
          <a:p>
            <a:pPr lvl="1"/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“มนุษย์จะเป็นผู้กำหนดวัตถุประสงค์ สร้างสมมติฐาน กำหนดเงื่อนไข และ ดำเนินการประเมินผล ส่วนคอมพิวเตอร์จะทำให้งานที่เป็นประจำวันที่ต้องทำซ้ำ ๆ ทุกวัน ซึ่งทำขึ้นเพื่อช่วยมนุษย์ให้พร้อมในการมองรูปที่ลึกซึ้งมากขึ้น และช่วยตัดสินใจแนวความคิดหรือเรื่องราวทางเทคนิคและทางวิทยาศาสตร์”</a:t>
            </a:r>
          </a:p>
          <a:p>
            <a:endParaRPr lang="th-TH" dirty="0"/>
          </a:p>
          <a:p>
            <a:r>
              <a:rPr lang="th-TH" dirty="0" err="1" smtClean="0"/>
              <a:t>แวนเนวาร์</a:t>
            </a:r>
            <a:r>
              <a:rPr lang="th-TH" dirty="0" smtClean="0"/>
              <a:t> </a:t>
            </a:r>
            <a:r>
              <a:rPr lang="th-TH" dirty="0" err="1" smtClean="0"/>
              <a:t>บุซ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Vannevar</a:t>
            </a:r>
            <a:r>
              <a:rPr lang="en-US" dirty="0" smtClean="0"/>
              <a:t> Bush)</a:t>
            </a:r>
            <a:r>
              <a:rPr lang="th-TH" dirty="0" smtClean="0"/>
              <a:t> เป็นผู้ประดิษฐ์อุปกรณ์มิ</a:t>
            </a:r>
            <a:r>
              <a:rPr lang="th-TH" dirty="0" err="1" smtClean="0"/>
              <a:t>เมกซ์</a:t>
            </a:r>
            <a:r>
              <a:rPr lang="th-TH" dirty="0" smtClean="0"/>
              <a:t>สัจพจน์</a:t>
            </a:r>
            <a:r>
              <a:rPr lang="en-US" dirty="0" smtClean="0"/>
              <a:t> (Postulated)</a:t>
            </a:r>
            <a:r>
              <a:rPr lang="th-TH" dirty="0" smtClean="0"/>
              <a:t> เพื่อเก็บข้อมูลเกี่ยวกับบทความต่าง ๆ และสร้างดัชนีเพื่ออ้างอิงข้อมูล เรียกว่า การเชื่อมโยงหลายมิติ</a:t>
            </a:r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6. บุคคลสำคัญที่เกี่ยวข้องกับปฏิสัมพันธ์ระหว่างคอมพิวเตอร์กับมนุษย์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อีแวน </a:t>
            </a:r>
            <a:r>
              <a:rPr lang="th-TH" dirty="0" err="1" smtClean="0"/>
              <a:t>ซูเทอร์</a:t>
            </a:r>
            <a:r>
              <a:rPr lang="th-TH" dirty="0" smtClean="0"/>
              <a:t>แลนด์</a:t>
            </a:r>
            <a:r>
              <a:rPr lang="en-US" dirty="0" smtClean="0"/>
              <a:t> (Ivan Sutherland)</a:t>
            </a:r>
            <a:r>
              <a:rPr lang="th-TH" dirty="0" smtClean="0"/>
              <a:t> เป็นผู้คิดค้นแผ่นแบบร่าง</a:t>
            </a:r>
            <a:r>
              <a:rPr lang="en-US" dirty="0" smtClean="0"/>
              <a:t> (Sketchpad)</a:t>
            </a:r>
            <a:r>
              <a:rPr lang="th-TH" dirty="0" smtClean="0"/>
              <a:t> ได้คิดค้นหลักการมโนทัศน์</a:t>
            </a:r>
            <a:r>
              <a:rPr lang="th-TH" dirty="0" err="1" smtClean="0"/>
              <a:t>เชิงอ็</a:t>
            </a:r>
            <a:r>
              <a:rPr lang="th-TH" dirty="0" smtClean="0"/>
              <a:t>อบ</a:t>
            </a:r>
            <a:r>
              <a:rPr lang="th-TH" dirty="0" err="1" smtClean="0"/>
              <a:t>เจกต์</a:t>
            </a:r>
            <a:r>
              <a:rPr lang="th-TH" dirty="0" smtClean="0"/>
              <a:t>และการแสดงภาพ</a:t>
            </a:r>
          </a:p>
          <a:p>
            <a:pPr marL="0" indent="0">
              <a:buNone/>
            </a:pPr>
            <a:endParaRPr lang="th-TH" dirty="0" smtClean="0"/>
          </a:p>
          <a:p>
            <a:r>
              <a:rPr lang="th-TH" dirty="0" smtClean="0"/>
              <a:t>ดักลาส </a:t>
            </a:r>
            <a:r>
              <a:rPr lang="th-TH" dirty="0" err="1" smtClean="0"/>
              <a:t>แองเกิลเบิร์ต</a:t>
            </a:r>
            <a:r>
              <a:rPr lang="en-US" dirty="0" smtClean="0"/>
              <a:t> (Douglas </a:t>
            </a:r>
            <a:r>
              <a:rPr lang="en-US" dirty="0" err="1" smtClean="0"/>
              <a:t>Engelbart</a:t>
            </a:r>
            <a:r>
              <a:rPr lang="en-US" dirty="0" smtClean="0"/>
              <a:t>)</a:t>
            </a:r>
            <a:r>
              <a:rPr lang="th-TH" dirty="0" smtClean="0"/>
              <a:t> เป็นผู้คิดค้นเมาส์เครื่องแรกขึ้น และสื่อประสมต่าง ๆ ได้รับรางวัลมากมายจากสิ่งประดิษฐ์ที่ประดิษฐ์ขึ้น</a:t>
            </a:r>
          </a:p>
          <a:p>
            <a:endParaRPr lang="th-TH" dirty="0"/>
          </a:p>
          <a:p>
            <a:r>
              <a:rPr lang="th-TH" dirty="0" err="1" smtClean="0"/>
              <a:t>อลัน</a:t>
            </a:r>
            <a:r>
              <a:rPr lang="th-TH" dirty="0" smtClean="0"/>
              <a:t> </a:t>
            </a:r>
            <a:r>
              <a:rPr lang="th-TH" dirty="0" err="1" smtClean="0"/>
              <a:t>เคย์</a:t>
            </a:r>
            <a:r>
              <a:rPr lang="th-TH" dirty="0" smtClean="0"/>
              <a:t> </a:t>
            </a:r>
            <a:r>
              <a:rPr lang="en-US" dirty="0" smtClean="0"/>
              <a:t>(Alan Kay)</a:t>
            </a:r>
            <a:r>
              <a:rPr lang="th-TH" dirty="0" smtClean="0"/>
              <a:t> เป็นผู้ประดิษฐ์ได</a:t>
            </a:r>
            <a:r>
              <a:rPr lang="th-TH" dirty="0" err="1" smtClean="0"/>
              <a:t>นาบุ๊ก</a:t>
            </a:r>
            <a:r>
              <a:rPr lang="th-TH" dirty="0" smtClean="0"/>
              <a:t> โน้ตบุ๊กคอมพิวเตอร์ เครื่องแรกที่ประกอบด้วยสื่อประสมสมบูรณ์แบบ และส่วนต่อประสานที่ใช้กับคอมพิวเตอร์ตั้งโต๊ะ</a:t>
            </a:r>
          </a:p>
          <a:p>
            <a:endParaRPr lang="th-TH" dirty="0"/>
          </a:p>
          <a:p>
            <a:r>
              <a:rPr lang="th-TH" dirty="0" smtClean="0"/>
              <a:t>เบน </a:t>
            </a:r>
            <a:r>
              <a:rPr lang="th-TH" dirty="0" err="1" smtClean="0"/>
              <a:t>ชไนเดอร์</a:t>
            </a:r>
            <a:r>
              <a:rPr lang="th-TH" dirty="0" smtClean="0"/>
              <a:t>แมน </a:t>
            </a:r>
            <a:r>
              <a:rPr lang="en-US" dirty="0" smtClean="0"/>
              <a:t>(Ben </a:t>
            </a:r>
            <a:r>
              <a:rPr lang="en-US" dirty="0" err="1" smtClean="0"/>
              <a:t>Shneiderman</a:t>
            </a:r>
            <a:r>
              <a:rPr lang="en-US" dirty="0" smtClean="0"/>
              <a:t>)</a:t>
            </a:r>
            <a:r>
              <a:rPr lang="th-TH" dirty="0" smtClean="0"/>
              <a:t> เป็นผู้คิดแนวความคิดเรื่องส่วนต่อประสานแบบการจัดการโดยตรง</a:t>
            </a:r>
            <a:r>
              <a:rPr lang="en-US" dirty="0" smtClean="0"/>
              <a:t> (Direct manipulation of Interface)</a:t>
            </a:r>
            <a:endParaRPr lang="th-TH" dirty="0"/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6. บุคคลสำคัญที่เกี่ยวข้องกับปฏิสัมพันธ์ระหว่างคอมพิวเตอร์กับมนุษย์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</a:t>
            </a:r>
            <a:r>
              <a:rPr lang="th-TH" dirty="0" err="1" smtClean="0"/>
              <a:t>เทค</a:t>
            </a:r>
            <a:r>
              <a:rPr lang="th-TH" dirty="0" smtClean="0"/>
              <a:t> </a:t>
            </a:r>
            <a:r>
              <a:rPr lang="th-TH" dirty="0" err="1" smtClean="0"/>
              <a:t>เนล</a:t>
            </a:r>
            <a:r>
              <a:rPr lang="th-TH" dirty="0" smtClean="0"/>
              <a:t>สัน </a:t>
            </a:r>
            <a:r>
              <a:rPr lang="en-US" dirty="0" smtClean="0"/>
              <a:t>(Ted Nelson)</a:t>
            </a:r>
            <a:r>
              <a:rPr lang="th-TH" dirty="0" smtClean="0"/>
              <a:t> เป็นคนแรกที่คิดค้นข้อความหลายมิติ สื่อหลายมิติ และเป็นผู้คิดค้นโครงการซานาดู</a:t>
            </a:r>
            <a:r>
              <a:rPr lang="en-US" dirty="0" smtClean="0"/>
              <a:t> (</a:t>
            </a:r>
            <a:r>
              <a:rPr lang="en-US" dirty="0" err="1" smtClean="0"/>
              <a:t>Xanadu</a:t>
            </a:r>
            <a:r>
              <a:rPr lang="en-US" dirty="0" smtClean="0"/>
              <a:t>)</a:t>
            </a:r>
            <a:r>
              <a:rPr lang="th-TH" dirty="0" smtClean="0"/>
              <a:t> เพื่อพัฒนาข้อความหลายมิติขึ้น</a:t>
            </a:r>
          </a:p>
          <a:p>
            <a:endParaRPr lang="th-TH" dirty="0"/>
          </a:p>
          <a:p>
            <a:r>
              <a:rPr lang="th-TH" dirty="0" smtClean="0"/>
              <a:t>นิ</a:t>
            </a:r>
            <a:r>
              <a:rPr lang="th-TH" dirty="0" err="1" smtClean="0"/>
              <a:t>โคลัส</a:t>
            </a:r>
            <a:r>
              <a:rPr lang="th-TH" dirty="0" smtClean="0"/>
              <a:t> </a:t>
            </a:r>
            <a:r>
              <a:rPr lang="th-TH" dirty="0" err="1" smtClean="0"/>
              <a:t>นี</a:t>
            </a:r>
            <a:r>
              <a:rPr lang="th-TH" dirty="0" smtClean="0"/>
              <a:t>โกพอนเต</a:t>
            </a:r>
            <a:r>
              <a:rPr lang="en-US" dirty="0" smtClean="0"/>
              <a:t> (Nicholas Negroponte)</a:t>
            </a:r>
            <a:r>
              <a:rPr lang="th-TH" dirty="0" smtClean="0"/>
              <a:t> เป็นผู้เสนอแนวความคิดการสั่งงานด้วยเสียง</a:t>
            </a:r>
          </a:p>
          <a:p>
            <a:endParaRPr lang="th-TH" dirty="0"/>
          </a:p>
          <a:p>
            <a:r>
              <a:rPr lang="th-TH" dirty="0" smtClean="0"/>
              <a:t>มาร์ก ไว</a:t>
            </a:r>
            <a:r>
              <a:rPr lang="th-TH" dirty="0" err="1" smtClean="0"/>
              <a:t>เซอร์</a:t>
            </a:r>
            <a:r>
              <a:rPr lang="en-US" dirty="0" smtClean="0"/>
              <a:t> (Mark Weiser)</a:t>
            </a:r>
            <a:r>
              <a:rPr lang="th-TH" dirty="0" smtClean="0"/>
              <a:t> เป็นผู้เสนอแนวความคิดเรื่องคอมพิวเตอร์พบทั่วไป</a:t>
            </a:r>
            <a:r>
              <a:rPr lang="en-US" dirty="0" smtClean="0"/>
              <a:t> (Ubiquitous Computing)</a:t>
            </a:r>
            <a:r>
              <a:rPr lang="th-TH" dirty="0" smtClean="0"/>
              <a:t>ถือเป็นบิดาของคอมพิวเตอร์พบทั่วไปอีกด้วย</a:t>
            </a:r>
            <a:endParaRPr lang="th-TH" dirty="0"/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6. บุคคลสำคัญที่เกี่ยวข้องกับปฏิสัมพันธ์ระหว่างคอมพิวเตอร์กับมนุษย์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วิ</a:t>
            </a:r>
            <a:r>
              <a:rPr lang="th-TH" dirty="0" err="1" smtClean="0"/>
              <a:t>ลเลียม</a:t>
            </a:r>
            <a:r>
              <a:rPr lang="th-TH" dirty="0" smtClean="0"/>
              <a:t> เฮนรี </a:t>
            </a:r>
            <a:r>
              <a:rPr lang="th-TH" dirty="0" err="1" smtClean="0"/>
              <a:t>เกตส์</a:t>
            </a:r>
            <a:r>
              <a:rPr lang="th-TH" dirty="0" smtClean="0"/>
              <a:t> หรือ บิล </a:t>
            </a:r>
            <a:r>
              <a:rPr lang="th-TH" dirty="0" err="1" smtClean="0"/>
              <a:t>เกตส์</a:t>
            </a:r>
            <a:r>
              <a:rPr lang="en-US" dirty="0" smtClean="0"/>
              <a:t> (Bill Gates)</a:t>
            </a:r>
            <a:r>
              <a:rPr lang="th-TH" dirty="0" smtClean="0"/>
              <a:t> ผู้ก่อตั้งบริษัทไมโครซอฟต์ </a:t>
            </a:r>
          </a:p>
          <a:p>
            <a:endParaRPr lang="th-TH" dirty="0"/>
          </a:p>
          <a:p>
            <a:r>
              <a:rPr lang="th-TH" dirty="0" smtClean="0"/>
              <a:t>ลอว์เรนซ์ “</a:t>
            </a:r>
            <a:r>
              <a:rPr lang="th-TH" dirty="0" err="1" smtClean="0"/>
              <a:t>แลร์</a:t>
            </a:r>
            <a:r>
              <a:rPr lang="th-TH" dirty="0" smtClean="0"/>
              <a:t>รี” </a:t>
            </a:r>
            <a:r>
              <a:rPr lang="th-TH" dirty="0" err="1" smtClean="0"/>
              <a:t>เพจ</a:t>
            </a:r>
            <a:r>
              <a:rPr lang="th-TH" dirty="0" smtClean="0"/>
              <a:t> </a:t>
            </a:r>
            <a:r>
              <a:rPr lang="en-US" dirty="0" smtClean="0"/>
              <a:t>(Lawrence “Larry” Page)</a:t>
            </a:r>
            <a:r>
              <a:rPr lang="th-TH" dirty="0" smtClean="0"/>
              <a:t> เป็นนักวิทยาการคอมพิวเตอร์ นักพัฒนา</a:t>
            </a:r>
            <a:r>
              <a:rPr lang="th-TH" dirty="0" err="1" smtClean="0"/>
              <a:t>ซอฟต์แวรื</a:t>
            </a:r>
            <a:r>
              <a:rPr lang="th-TH" dirty="0" smtClean="0"/>
              <a:t> และผู้ร่วมก่อนตั้งกู</a:t>
            </a:r>
            <a:r>
              <a:rPr lang="th-TH" dirty="0" err="1" smtClean="0"/>
              <a:t>เกิล</a:t>
            </a:r>
            <a:r>
              <a:rPr lang="th-TH" dirty="0" smtClean="0"/>
              <a:t>คู่กับ</a:t>
            </a:r>
            <a:r>
              <a:rPr lang="th-TH" dirty="0" err="1" smtClean="0"/>
              <a:t>เซอร์เกย์</a:t>
            </a:r>
            <a:r>
              <a:rPr lang="th-TH" dirty="0" smtClean="0"/>
              <a:t> </a:t>
            </a:r>
            <a:r>
              <a:rPr lang="th-TH" dirty="0" err="1" smtClean="0"/>
              <a:t>บริน</a:t>
            </a:r>
            <a:r>
              <a:rPr lang="en-US" dirty="0" smtClean="0"/>
              <a:t> (Sergey </a:t>
            </a:r>
            <a:r>
              <a:rPr lang="en-US" dirty="0" err="1" smtClean="0"/>
              <a:t>Brin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th-TH" dirty="0" err="1" smtClean="0"/>
              <a:t>จิม</a:t>
            </a:r>
            <a:r>
              <a:rPr lang="th-TH" dirty="0" smtClean="0"/>
              <a:t>มี </a:t>
            </a:r>
            <a:r>
              <a:rPr lang="th-TH" dirty="0" err="1" smtClean="0"/>
              <a:t>ดอนอล</a:t>
            </a:r>
            <a:r>
              <a:rPr lang="th-TH" dirty="0" smtClean="0"/>
              <a:t> “</a:t>
            </a:r>
            <a:r>
              <a:rPr lang="th-TH" dirty="0" err="1" smtClean="0"/>
              <a:t>จิม</a:t>
            </a:r>
            <a:r>
              <a:rPr lang="th-TH" dirty="0" smtClean="0"/>
              <a:t>โบ” เวลส์</a:t>
            </a:r>
            <a:r>
              <a:rPr lang="en-US" dirty="0" smtClean="0"/>
              <a:t> (Jimmy </a:t>
            </a:r>
            <a:r>
              <a:rPr lang="en-US" dirty="0" err="1" smtClean="0"/>
              <a:t>Donal</a:t>
            </a:r>
            <a:r>
              <a:rPr lang="en-US" dirty="0" smtClean="0"/>
              <a:t> “</a:t>
            </a:r>
            <a:r>
              <a:rPr lang="en-US" dirty="0" err="1" smtClean="0"/>
              <a:t>Jimbo</a:t>
            </a:r>
            <a:r>
              <a:rPr lang="en-US" dirty="0" smtClean="0"/>
              <a:t>” Wales)</a:t>
            </a:r>
            <a:r>
              <a:rPr lang="th-TH" dirty="0" smtClean="0"/>
              <a:t> เป็นผู้ประกอบการด้านอินเทอร์เน็ตชาวอเมริกัน และเป็นผู้ก่อตั้งวิกิพี</a:t>
            </a:r>
            <a:r>
              <a:rPr lang="th-TH" dirty="0" err="1" smtClean="0"/>
              <a:t>เดีย</a:t>
            </a:r>
            <a:r>
              <a:rPr lang="th-TH" dirty="0" smtClean="0"/>
              <a:t> ซึ่งเป็นสารานุกมเนื้อหาเสรีบนอินเทอร์เน็ตที่เปิดให้ทุกคนร่วมมือกันแก้ไขข้อมูล</a:t>
            </a:r>
          </a:p>
          <a:p>
            <a:endParaRPr lang="th-TH" dirty="0"/>
          </a:p>
          <a:p>
            <a:r>
              <a:rPr lang="th-TH" dirty="0" smtClean="0"/>
              <a:t>สตี</a:t>
            </a:r>
            <a:r>
              <a:rPr lang="th-TH" dirty="0" err="1" smtClean="0"/>
              <a:t>เฟน</a:t>
            </a:r>
            <a:r>
              <a:rPr lang="th-TH" dirty="0"/>
              <a:t> </a:t>
            </a:r>
            <a:r>
              <a:rPr lang="th-TH" dirty="0" smtClean="0"/>
              <a:t>(</a:t>
            </a:r>
            <a:r>
              <a:rPr lang="th-TH" dirty="0" err="1" smtClean="0"/>
              <a:t>สตีฟ</a:t>
            </a:r>
            <a:r>
              <a:rPr lang="th-TH" dirty="0" smtClean="0"/>
              <a:t>) </a:t>
            </a:r>
            <a:r>
              <a:rPr lang="th-TH" dirty="0" err="1" smtClean="0"/>
              <a:t>จอบส์</a:t>
            </a:r>
            <a:r>
              <a:rPr lang="en-US" dirty="0" smtClean="0"/>
              <a:t> (Steve Jobs)</a:t>
            </a:r>
            <a:r>
              <a:rPr lang="th-TH" dirty="0" smtClean="0"/>
              <a:t> ผู้ร่วมก่อตั้งแอปเปิลคอมพิวเตอร์ และเป็นผู้มีส่วนช่วยทำให้แนวความคิดเรื่องคอมพิวเตอร์ส่วนบุคคลเป็นที่นิยมขึ้นมาด้วย</a:t>
            </a:r>
            <a:endParaRPr lang="th-TH" dirty="0"/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/>
              <a:t>6. บุคคลสำคัญที่เกี่ยวข้องกับปฏิสัมพันธ์ระหว่างคอมพิวเตอร์กับมนุษย์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มาร์ก </a:t>
            </a:r>
            <a:r>
              <a:rPr lang="th-TH" dirty="0" err="1" smtClean="0"/>
              <a:t>เอลเลียต</a:t>
            </a:r>
            <a:r>
              <a:rPr lang="th-TH" dirty="0" smtClean="0"/>
              <a:t> </a:t>
            </a:r>
            <a:r>
              <a:rPr lang="th-TH" dirty="0" err="1" smtClean="0"/>
              <a:t>ซักเคอร์เบิร์ก</a:t>
            </a:r>
            <a:r>
              <a:rPr lang="en-US" dirty="0" smtClean="0"/>
              <a:t> (Mark Elliot </a:t>
            </a:r>
            <a:r>
              <a:rPr lang="en-US" dirty="0" err="1" smtClean="0"/>
              <a:t>Zuckeberg</a:t>
            </a:r>
            <a:r>
              <a:rPr lang="en-US" dirty="0" smtClean="0"/>
              <a:t>)</a:t>
            </a:r>
            <a:r>
              <a:rPr lang="th-TH" dirty="0" smtClean="0"/>
              <a:t> เป็นที่รู้จักในฐานผู้ก่อตั้งเว็บไซต์</a:t>
            </a:r>
            <a:r>
              <a:rPr lang="th-TH" dirty="0" err="1" smtClean="0"/>
              <a:t>เฟชบุ๊ก</a:t>
            </a:r>
            <a:r>
              <a:rPr lang="th-TH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Fackbook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th-TH" dirty="0" smtClean="0"/>
              <a:t>ทิม เบอร์</a:t>
            </a:r>
            <a:r>
              <a:rPr lang="th-TH" dirty="0" err="1" smtClean="0"/>
              <a:t>เนร์ส</a:t>
            </a:r>
            <a:r>
              <a:rPr lang="th-TH" dirty="0" smtClean="0"/>
              <a:t>-ลี </a:t>
            </a:r>
            <a:r>
              <a:rPr lang="en-US" dirty="0" smtClean="0"/>
              <a:t>(Tim Berners-Lee)</a:t>
            </a:r>
            <a:r>
              <a:rPr lang="th-TH" dirty="0" smtClean="0"/>
              <a:t> แห่งองค์การเพื่อการวิจัยนิวเคลียร์แห่งยุโรป โดยทิมได้คิดค้นระบบข้อความหลายมิติ </a:t>
            </a:r>
            <a:r>
              <a:rPr lang="en-US" dirty="0" smtClean="0"/>
              <a:t>(Hypertext)</a:t>
            </a:r>
            <a:r>
              <a:rPr lang="th-TH" dirty="0" smtClean="0"/>
              <a:t> ขึ้น สามารถเปิดโปรแกรมค้นดู</a:t>
            </a:r>
            <a:r>
              <a:rPr lang="th-TH" dirty="0" err="1" smtClean="0"/>
              <a:t>หรือเบราว์เซอร์</a:t>
            </a:r>
            <a:r>
              <a:rPr lang="th-TH" dirty="0" smtClean="0"/>
              <a:t> </a:t>
            </a:r>
            <a:r>
              <a:rPr lang="en-US" dirty="0" smtClean="0"/>
              <a:t>(Browser)</a:t>
            </a:r>
            <a:r>
              <a:rPr lang="th-TH" dirty="0" smtClean="0"/>
              <a:t> ตัวแรก มีชื่อว่าเวิลด์ไวด์เว็บ</a:t>
            </a:r>
            <a:r>
              <a:rPr lang="en-US" dirty="0" smtClean="0"/>
              <a:t> (World Wide Web)</a:t>
            </a:r>
            <a:r>
              <a:rPr lang="th-TH" dirty="0" smtClean="0"/>
              <a:t> ในช่วงเริ่มแรกเวิลด์ไวด์เว็บใช้ข้อความหลายมิติ เฉพาะในระบบปิด จนเริ่มมีการพัฒนาเกณฑ์วิธี/</a:t>
            </a:r>
            <a:r>
              <a:rPr lang="th-TH" dirty="0" err="1" smtClean="0"/>
              <a:t>โพร</a:t>
            </a:r>
            <a:r>
              <a:rPr lang="th-TH" dirty="0" smtClean="0"/>
              <a:t>โท</a:t>
            </a:r>
            <a:r>
              <a:rPr lang="th-TH" dirty="0" err="1" smtClean="0"/>
              <a:t>คอล</a:t>
            </a:r>
            <a:r>
              <a:rPr lang="th-TH" dirty="0" smtClean="0"/>
              <a:t> เช่น </a:t>
            </a:r>
            <a:r>
              <a:rPr lang="th-TH" dirty="0" err="1" smtClean="0"/>
              <a:t>เอช</a:t>
            </a:r>
            <a:r>
              <a:rPr lang="th-TH" dirty="0" smtClean="0"/>
              <a:t>ทีทีพี (เกณฑ์วิธีขนส่งข้อความหลายมิติ) </a:t>
            </a:r>
            <a:r>
              <a:rPr lang="en-US" dirty="0" smtClean="0"/>
              <a:t>(HTTP)</a:t>
            </a:r>
            <a:r>
              <a:rPr lang="th-TH" dirty="0" smtClean="0"/>
              <a:t> (ภาษา) </a:t>
            </a:r>
            <a:r>
              <a:rPr lang="th-TH" dirty="0" err="1" smtClean="0"/>
              <a:t>เอชทีเอ็มแอล</a:t>
            </a:r>
            <a:r>
              <a:rPr lang="en-US" dirty="0" smtClean="0"/>
              <a:t> (HTML)</a:t>
            </a:r>
            <a:r>
              <a:rPr lang="th-TH" dirty="0" smtClean="0"/>
              <a:t> ทำให้การเผยแพร่เอกสารออกไปทำได้ง่ายขึ้น การที่มีผู้ใช้เข้ามาใช้ข้อมูลเป็นจำนวนมาก ทำให้เกิดความสมบูรณ์ในการส่งต่อข้อข้อมูลและมีราคาต้นทุนการส่งที่ถูกมาก</a:t>
            </a:r>
            <a:endParaRPr lang="th-TH" dirty="0"/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ปฏิสัมพันธ์ระหว่างคอมพิวเตอร์กับมนุษย์ </a:t>
            </a:r>
            <a:r>
              <a:rPr lang="en-US" dirty="0" smtClean="0"/>
              <a:t>: </a:t>
            </a:r>
            <a:r>
              <a:rPr lang="th-TH" dirty="0" smtClean="0"/>
              <a:t>ความสัมพันธ์ที่ซับซ้อนระหว่าง มนุษย์กับคอมพิวเตอร์</a:t>
            </a:r>
          </a:p>
          <a:p>
            <a:endParaRPr lang="th-TH" dirty="0"/>
          </a:p>
          <a:p>
            <a:r>
              <a:rPr lang="th-TH" dirty="0"/>
              <a:t>ปฏิสัมพันธ์ระหว่างคอมพิวเตอร์กับ</a:t>
            </a:r>
            <a:r>
              <a:rPr lang="th-TH" dirty="0" smtClean="0"/>
              <a:t>มนุษย์ จึงเกี่ยวข้องกับ</a:t>
            </a:r>
            <a:endParaRPr lang="th-TH" sz="8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มนุษย์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จิตวิทยาสังคมขององค์กร</a:t>
            </a:r>
          </a:p>
          <a:p>
            <a:pPr lvl="1"/>
            <a:r>
              <a:rPr lang="th-TH" dirty="0" err="1" smtClean="0">
                <a:solidFill>
                  <a:schemeClr val="accent6">
                    <a:lumMod val="75000"/>
                  </a:schemeClr>
                </a:solidFill>
              </a:rPr>
              <a:t>การย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ศาสตร์และปัจจัยของมนุษย์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ภาษาศาสตร์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ปรัชญา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สังคมวิทยา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วิทยาการคอมพิวเตอร์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วิศวกรรม</a:t>
            </a:r>
          </a:p>
          <a:p>
            <a:pPr lvl="1"/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การออกแบบอื่น ๆ เป็นต้น</a:t>
            </a:r>
          </a:p>
          <a:p>
            <a:pPr lvl="1"/>
            <a:endParaRPr lang="th-TH" dirty="0" smtClean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dirty="0" smtClean="0"/>
              <a:t>บทสรุป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70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839200" cy="586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 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บทบาทของปฏิสัมพันธ์ระหว่างคอมพิวเตอร์กับมนุษย์คืออะไร และสำคัญอย่างไร</a:t>
            </a:r>
          </a:p>
          <a:p>
            <a:r>
              <a:rPr lang="th-TH" dirty="0" smtClean="0"/>
              <a:t>เป้าหมายของการใช้งานและเป้าหมายตามประสบการณ์ของผู้ใช้งานต่างกันอย่างไร</a:t>
            </a:r>
          </a:p>
          <a:p>
            <a:r>
              <a:rPr lang="th-TH" dirty="0" smtClean="0"/>
              <a:t>จงวิเคราะห์ว่า ปฏิสัมพันธ์ระหว่างคอมพิวเตอร์กับมนุษย์มีความสำคัญต่อการทำงานอย่างไร</a:t>
            </a:r>
          </a:p>
          <a:p>
            <a:r>
              <a:rPr lang="th-TH" dirty="0" smtClean="0"/>
              <a:t>ข้อความหลายมิติ ใครเป็นผู้คิดค้น และมีประโยชน์อย่างไร</a:t>
            </a:r>
          </a:p>
          <a:p>
            <a:r>
              <a:rPr lang="th-TH" dirty="0" smtClean="0"/>
              <a:t>จงยกตัวอย่างนักประดิษฐ์ที่มีชื่อเสียงมาอย่างน้อย 5 คน พร้อมอธิปลายงานหรือส่งประดิษฐ์ที่ได้คิดค้นขึ้น</a:t>
            </a:r>
          </a:p>
          <a:p>
            <a:endParaRPr lang="th-TH" dirty="0" smtClean="0"/>
          </a:p>
          <a:p>
            <a:pPr lvl="1"/>
            <a:endParaRPr lang="th-TH" dirty="0" smtClean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dirty="0" smtClean="0"/>
              <a:t>คำถามท้ายหน่วย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07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จุดประสงค์การเรียนรู้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ผู้เรียนสามารถอธิบายถึงความรู้เบื้องต้นและบทบาทของปฏิสัมพันธ์ระหว่างคอมพิวเตอร์กับมนุษย์ได้</a:t>
            </a:r>
          </a:p>
          <a:p>
            <a:r>
              <a:rPr lang="th-TH" dirty="0" smtClean="0"/>
              <a:t>ผู้เรียนสามารถอธิบายถึงความเชื่อมโยงศาสตร์ปฏิสัมพันธ์ระหว่างคอมพิวเตอร์กับมนุษย์และศาสตร์อื่น ๆ</a:t>
            </a:r>
          </a:p>
          <a:p>
            <a:r>
              <a:rPr lang="th-TH" dirty="0"/>
              <a:t>ผู้เรียนสามารถ</a:t>
            </a:r>
            <a:r>
              <a:rPr lang="th-TH" dirty="0" smtClean="0"/>
              <a:t>อธิบายและแยกแยะเป้าหมายของปฏิสัมพันธ์ระหว่างคอมพิวเตอร์กับมนุษย์</a:t>
            </a:r>
          </a:p>
          <a:p>
            <a:r>
              <a:rPr lang="th-TH" dirty="0"/>
              <a:t>ผู้เรียน</a:t>
            </a:r>
            <a:r>
              <a:rPr lang="th-TH" dirty="0" smtClean="0"/>
              <a:t>สามารถยกตัวอย่างการปฏิสัมพันธ์ระหว่างคอมพิวเตอร์กับมนุษย์</a:t>
            </a:r>
          </a:p>
          <a:p>
            <a:r>
              <a:rPr lang="th-TH" dirty="0"/>
              <a:t>ผู้เรียนสามารถ</a:t>
            </a:r>
            <a:r>
              <a:rPr lang="th-TH" dirty="0" smtClean="0"/>
              <a:t>อธิบายและยกตัวอย่างถึงการเปลี่ยนแปลงปฏิสัมพันธ์โดยนักประดิษฐ์และนักคอมพิวเตอร์ในยุคต่าง ๆ ที่เกี่ยวข้องกับการเปลี่ยนแปลงและมีอิทธิพลต่อการปฏิสัมพันธ์ระหว่างคอมพิวเตอร์และมนุษย์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96" y="609600"/>
            <a:ext cx="8915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เนื้อหา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บทนำเกี่ยวกับปฏิสัมพันธ์ระหว่างคอมพิวเตอร์กับมนุษย์ </a:t>
            </a:r>
          </a:p>
          <a:p>
            <a:r>
              <a:rPr lang="th-TH" dirty="0" smtClean="0"/>
              <a:t>บทบาทของปฏิสัมพันธ์ระหว่างคอมพิวเตอร์กับมนุษย์</a:t>
            </a:r>
          </a:p>
          <a:p>
            <a:r>
              <a:rPr lang="th-TH" dirty="0" smtClean="0"/>
              <a:t>ปฏิสัมพันธ์ระหว่างคอมพิวเตอร์กับมนุษย์และศาสตร์อื่น ๆ</a:t>
            </a:r>
          </a:p>
          <a:p>
            <a:r>
              <a:rPr lang="th-TH" dirty="0" smtClean="0"/>
              <a:t>เป้าหมายของปฏิสัมพันธ์ระหว่างคอมพิวเตอร์กับมนุษย์</a:t>
            </a:r>
          </a:p>
          <a:p>
            <a:r>
              <a:rPr lang="th-TH" dirty="0" smtClean="0"/>
              <a:t>ตัวอย่างการปฏิสัมพันธ์ระหว่างคอมพิวเตอร์กับมนุษย์</a:t>
            </a:r>
          </a:p>
          <a:p>
            <a:r>
              <a:rPr lang="th-TH" dirty="0" smtClean="0"/>
              <a:t>บุคคลสำคัญที่</a:t>
            </a:r>
            <a:r>
              <a:rPr lang="th-TH" dirty="0"/>
              <a:t>เกี่ยวข้อง</a:t>
            </a:r>
            <a:r>
              <a:rPr lang="th-TH" dirty="0" smtClean="0"/>
              <a:t>กับปฏิสัมพันธ์</a:t>
            </a:r>
            <a:r>
              <a:rPr lang="th-TH" dirty="0"/>
              <a:t>ระหว่างคอมพิวเตอร์กับมนุษย์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8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839200" cy="586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1. บทนำเกี่ยวกับการปฏิสัมพันธ์ระหว่างคอมพิวเตอร์กับมนุษย์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ในช่วงเวลาที่ผ่านมา คอมพิวเตอร์ได้เริ่มเข้ามามีบทบาท และเราก็ถูกล้อมรอบด้วยคอมพิวเตอร์ แต่การประมวลผลหรือสั่งงานต้องอาศัยบุคลากรด้านเทคนิคที่มีความรู้และทักษะสูงเพื่อสั่งให้คอมพิวเตอร์ทำงานเท่านั้น</a:t>
            </a:r>
          </a:p>
          <a:p>
            <a:r>
              <a:rPr lang="th-TH" dirty="0" smtClean="0"/>
              <a:t>เมื่อเปรียบเทียบกับการทำงานโดยใช้แรงงานคนซึ่งจะคำนวณเป็น “เวลาในการทำงานของคน” ขณะนั้นแรงงานคนจัดเป็นทรัพยากรที่มีราคาไม่แพงเมื่อเทียบกับราคาคอมพิวเตอร์</a:t>
            </a:r>
          </a:p>
          <a:p>
            <a:r>
              <a:rPr lang="th-TH" dirty="0" smtClean="0"/>
              <a:t>คนที่จะทำงานกับเครื่องคอมพิวเตอร์ได้นั้นต้องเป็นผู้เชี่ยวชาญทางด้านเทคนิค นักวิทยาศาสตร์ หรือผู้ที่มีความคุ้นเคยกับความซับซ้อนในการเขียนโปรแกรมคอมพิวเตอร์</a:t>
            </a:r>
          </a:p>
          <a:p>
            <a:r>
              <a:rPr lang="th-TH" dirty="0" smtClean="0"/>
              <a:t>แต่ในปัจจุบัน ไม่มีข้อจำกัดที่กล่าวมาทุกคนสามารถเป็นผู้ใช้งานคอมพิวเตอร์ได้ ตั้งแต่ใช้เพื่อการใช้งานในชีวิตประจำวัน การพาณิชย์ การทำการเกษตร การศึกษา และการบันเทิง เป็นต้น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มุมมน 3"/>
          <p:cNvSpPr/>
          <p:nvPr/>
        </p:nvSpPr>
        <p:spPr>
          <a:xfrm>
            <a:off x="381000" y="3429000"/>
            <a:ext cx="8300744" cy="2667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2. บทบาทของปฏิสัมพันธ</a:t>
            </a:r>
            <a:r>
              <a:rPr lang="th-TH" sz="3600" dirty="0"/>
              <a:t>์</a:t>
            </a:r>
            <a:r>
              <a:rPr lang="th-TH" sz="3600" dirty="0" smtClean="0"/>
              <a:t>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สมาคมคอมพิวเตอร์เอซี</a:t>
            </a:r>
            <a:r>
              <a:rPr lang="th-TH" dirty="0" err="1" smtClean="0"/>
              <a:t>เอ็ม</a:t>
            </a:r>
            <a:r>
              <a:rPr lang="en-US" dirty="0"/>
              <a:t> </a:t>
            </a:r>
            <a:r>
              <a:rPr lang="en-US" dirty="0" smtClean="0"/>
              <a:t>(Association for Computing Machinery : ACM) </a:t>
            </a:r>
            <a:r>
              <a:rPr lang="th-TH" dirty="0" smtClean="0"/>
              <a:t>และสถาบันวิชาชีพวิศวกรไฟฟ้าและอิเล็กทรอนิกส์ </a:t>
            </a:r>
            <a:r>
              <a:rPr lang="en-US" dirty="0" smtClean="0"/>
              <a:t>(Institute of Electrical and Electronics Engineers : IEEE) </a:t>
            </a:r>
            <a:r>
              <a:rPr lang="th-TH" dirty="0" smtClean="0"/>
              <a:t>หรือ</a:t>
            </a:r>
            <a:r>
              <a:rPr lang="th-TH" dirty="0" err="1" smtClean="0"/>
              <a:t>ไอทริปเพิล</a:t>
            </a:r>
            <a:r>
              <a:rPr lang="th-TH" dirty="0" smtClean="0"/>
              <a:t>อี ได้ให้ความหมายของปฏิสัมพันธ์ระหว่างคอมพิวเตอร์และมนุษย์ไว้ดังนี้</a:t>
            </a:r>
            <a:endParaRPr lang="en-US" dirty="0" smtClean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en-US" dirty="0" smtClean="0"/>
              <a:t>     ”</a:t>
            </a:r>
            <a:r>
              <a:rPr lang="th-TH" b="1" dirty="0" smtClean="0"/>
              <a:t>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IrisUPC" pitchFamily="34" charset="-34"/>
                <a:cs typeface="IrisUPC" pitchFamily="34" charset="-34"/>
              </a:rPr>
              <a:t>ปฏิสัมพันธ์ระหว่างคอมพิวเตอร์กับมนุษย์ เป็นระเบียบวิธีที่เกี่ยวข้องกับการออกแบบ การประเมินผล และการดำเนินการของระบบคอมพิวเตอร์ที่สามารถมีปฏิสัมพันธ์กับมนุษย์เพื่อประโยชน์ของการใช้งาน และกับการศึกษาปรากฏการณ์ที่สำคัญในสภาพแวดล้อมต่าง ๆ ของระบบ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IrisUPC" pitchFamily="34" charset="-34"/>
                <a:cs typeface="IrisUPC" pitchFamily="34" charset="-34"/>
              </a:rPr>
              <a:t>คอมพิวเตอร์</a:t>
            </a:r>
            <a:r>
              <a:rPr lang="th-TH" b="1" dirty="0" smtClean="0"/>
              <a:t> </a:t>
            </a:r>
            <a:r>
              <a:rPr lang="en-US" b="1" dirty="0" smtClean="0"/>
              <a:t>“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        (Human-computer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interaction is a discipline with the design, evaluation and implementation of interactive computing systems for human use and with the study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major phenomena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surrounding them) (Hewett et al., 1996)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87" y="1401272"/>
            <a:ext cx="8126626" cy="400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3. ปฏิสัมพันธ์</a:t>
            </a:r>
            <a:r>
              <a:rPr lang="th-TH" sz="3600" dirty="0"/>
              <a:t>ระหว่างคอมพิวเตอร์กับ</a:t>
            </a:r>
            <a:r>
              <a:rPr lang="th-TH" sz="3600" dirty="0" smtClean="0"/>
              <a:t>มนุษย์และศาสตร์อื่น ๆ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72000"/>
          </a:xfrm>
        </p:spPr>
        <p:txBody>
          <a:bodyPr/>
          <a:lstStyle/>
          <a:p>
            <a:r>
              <a:rPr lang="th-TH" dirty="0" smtClean="0"/>
              <a:t>ปฏิสัมพันธ์ระหว่างคอมพิวเตอร์กับมนุษย์ มีพื้นฐานที่เกี่ยวข้องกับ</a:t>
            </a:r>
          </a:p>
          <a:p>
            <a:pPr lvl="1"/>
            <a:r>
              <a:rPr lang="th-TH" dirty="0" smtClean="0"/>
              <a:t>มนุษย์ </a:t>
            </a:r>
          </a:p>
          <a:p>
            <a:pPr lvl="1"/>
            <a:r>
              <a:rPr lang="th-TH" dirty="0" smtClean="0"/>
              <a:t>จิตวิทยาสังคมขององค์กร</a:t>
            </a:r>
          </a:p>
          <a:p>
            <a:pPr lvl="1"/>
            <a:r>
              <a:rPr lang="th-TH" dirty="0" err="1" smtClean="0"/>
              <a:t>การย</a:t>
            </a:r>
            <a:r>
              <a:rPr lang="th-TH" dirty="0" smtClean="0"/>
              <a:t>ศาสตร์และปัจจัยของมนุษย์</a:t>
            </a:r>
          </a:p>
          <a:p>
            <a:pPr lvl="1"/>
            <a:r>
              <a:rPr lang="th-TH" dirty="0" smtClean="0"/>
              <a:t>ภาษาศาสตร์</a:t>
            </a:r>
          </a:p>
          <a:p>
            <a:pPr lvl="1"/>
            <a:r>
              <a:rPr lang="th-TH" dirty="0" smtClean="0"/>
              <a:t>ปรัชญา</a:t>
            </a:r>
          </a:p>
          <a:p>
            <a:pPr lvl="1"/>
            <a:r>
              <a:rPr lang="th-TH" dirty="0" smtClean="0"/>
              <a:t>สังคมวิทยา</a:t>
            </a:r>
          </a:p>
          <a:p>
            <a:pPr lvl="1"/>
            <a:r>
              <a:rPr lang="th-TH" dirty="0" smtClean="0"/>
              <a:t>วิทยาการคอมพิวเตอร์</a:t>
            </a:r>
          </a:p>
          <a:p>
            <a:pPr lvl="1"/>
            <a:r>
              <a:rPr lang="th-TH" dirty="0" smtClean="0"/>
              <a:t>วิศวกรรม</a:t>
            </a:r>
          </a:p>
          <a:p>
            <a:pPr lvl="1"/>
            <a:r>
              <a:rPr lang="th-TH" dirty="0" smtClean="0"/>
              <a:t>การออกแบบอื่น ๆ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5181600"/>
            <a:ext cx="4686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/>
              <a:t>องค์ประกอบการออกแบบปฏิสัมพันธ์ที่เป็นส่วนหนึ่งของเขตข้อมูล</a:t>
            </a:r>
            <a:r>
              <a:rPr lang="th-TH" sz="1600" dirty="0" err="1" smtClean="0"/>
              <a:t>สห</a:t>
            </a:r>
            <a:r>
              <a:rPr lang="th-TH" sz="1600" dirty="0" smtClean="0"/>
              <a:t>วิทย</a:t>
            </a:r>
            <a:r>
              <a:rPr lang="th-TH" sz="1600" dirty="0"/>
              <a:t>า</a:t>
            </a:r>
            <a:r>
              <a:rPr lang="th-TH" sz="1600" dirty="0" smtClean="0"/>
              <a:t>การ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219" y="2101573"/>
            <a:ext cx="5314882" cy="30527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5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เป้าหมายของปฏิสัมพันธ์ระหว่างคอมพิวเตอร์กับมนุษย์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 เป้าหมายของปฏิสัมพันธ์ระหว่างคอมพิวเตอร์กับมนุษย์คือ</a:t>
            </a:r>
          </a:p>
          <a:p>
            <a:pPr lvl="1"/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เพื่อผลิตระบบคอมพิวเตอร์ที่มีการใช้งานที่มีความปลอดภัย สามารถทำงานได้สำเร็จตามเป้าหมายและมีประสิทธิภาพ</a:t>
            </a:r>
          </a:p>
          <a:p>
            <a:pPr lvl="1"/>
            <a:r>
              <a:rPr lang="th-TH" dirty="0" smtClean="0"/>
              <a:t>“ระบบ” หมายถึง ฮาร์ดแวร์ ซอฟต์แวร์ และสภาพแวดล้อมทั้งหมด ไม่ว่าจะเป็นองค์กรทั่วไป คนที่ทำงาน หรือผู้ที่รับผลกระทบจากคอมพิวเตอร์ </a:t>
            </a:r>
          </a:p>
          <a:p>
            <a:pPr lvl="1"/>
            <a:r>
              <a:rPr lang="th-TH" dirty="0" smtClean="0"/>
              <a:t>วัตถุประสงค์ชัดเจนที่มีความสำคัญยิ่งในการออกแบบระบบ คือ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การใช้งานต้องมีความปลอดภัยเป็นหลัก</a:t>
            </a:r>
            <a:endParaRPr lang="th-TH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th-TH" dirty="0" smtClean="0"/>
          </a:p>
          <a:p>
            <a:r>
              <a:rPr lang="th-TH" dirty="0" smtClean="0"/>
              <a:t>ดังนั้นการสร้างระบบให้มีประสิทธิภาพ ต้องสร้างระบบให้บรรลุเป้าหมายดังนี้</a:t>
            </a:r>
          </a:p>
          <a:p>
            <a:pPr lvl="1"/>
            <a:r>
              <a:rPr lang="th-TH" dirty="0" smtClean="0"/>
              <a:t>เป้าหมายตามความสามารถการใช้งาน </a:t>
            </a:r>
            <a:r>
              <a:rPr lang="en-US" dirty="0" smtClean="0"/>
              <a:t>(Usability Goals)</a:t>
            </a:r>
          </a:p>
          <a:p>
            <a:pPr lvl="1"/>
            <a:r>
              <a:rPr lang="th-TH" dirty="0" smtClean="0"/>
              <a:t>เป้าหมายตามประสบการณ์ของผู้ใช้งาน</a:t>
            </a:r>
            <a:r>
              <a:rPr lang="en-US" dirty="0" smtClean="0"/>
              <a:t> (User Experience)</a:t>
            </a:r>
            <a:endParaRPr lang="th-TH" dirty="0" smtClean="0"/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9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14"/>
          </a:xfrm>
        </p:spPr>
        <p:txBody>
          <a:bodyPr>
            <a:normAutofit/>
          </a:bodyPr>
          <a:lstStyle/>
          <a:p>
            <a:r>
              <a:rPr lang="th-TH" dirty="0" smtClean="0"/>
              <a:t>เป้าหมายตามความสามารถการใช้งาน </a:t>
            </a:r>
            <a:r>
              <a:rPr lang="en-US" dirty="0" smtClean="0"/>
              <a:t>(Usability Goals)</a:t>
            </a:r>
          </a:p>
          <a:p>
            <a:pPr lvl="1"/>
            <a:r>
              <a:rPr lang="th-TH" dirty="0" smtClean="0"/>
              <a:t>สามารถเรียนรู้การใช้งานได้ง่ายเพียงใด</a:t>
            </a:r>
            <a:r>
              <a:rPr lang="en-US" dirty="0" smtClean="0"/>
              <a:t> (Learnability)</a:t>
            </a:r>
            <a:endParaRPr lang="th-TH" dirty="0" smtClean="0"/>
          </a:p>
          <a:p>
            <a:pPr lvl="1"/>
            <a:r>
              <a:rPr lang="th-TH" dirty="0" smtClean="0"/>
              <a:t>มีประสิทธิภาพในการทำงานให้สำเร็จโดยไม่มีข้อผิดพลาด</a:t>
            </a:r>
            <a:r>
              <a:rPr lang="en-US" dirty="0" smtClean="0"/>
              <a:t> (Efficiency)</a:t>
            </a:r>
            <a:endParaRPr lang="th-TH" dirty="0" smtClean="0"/>
          </a:p>
          <a:p>
            <a:pPr lvl="1"/>
            <a:r>
              <a:rPr lang="th-TH" dirty="0" smtClean="0"/>
              <a:t>ง่ายต่อการจดจำวิธีการใช้</a:t>
            </a:r>
            <a:r>
              <a:rPr lang="en-US" dirty="0" smtClean="0"/>
              <a:t> (Memorability)</a:t>
            </a:r>
            <a:endParaRPr lang="th-TH" dirty="0" smtClean="0"/>
          </a:p>
          <a:p>
            <a:pPr lvl="1"/>
            <a:r>
              <a:rPr lang="th-TH" dirty="0" smtClean="0"/>
              <a:t>อัตราความผิดพลาดที่เกิดขึ้น</a:t>
            </a:r>
            <a:r>
              <a:rPr lang="en-US" dirty="0" smtClean="0"/>
              <a:t> (Error)</a:t>
            </a:r>
            <a:endParaRPr lang="th-TH" dirty="0" smtClean="0"/>
          </a:p>
          <a:p>
            <a:pPr lvl="1"/>
            <a:r>
              <a:rPr lang="th-TH" dirty="0" smtClean="0"/>
              <a:t>ความพึงพอใจหลังการใช้งานของผู้ใช้ </a:t>
            </a:r>
            <a:r>
              <a:rPr lang="en-US" dirty="0" smtClean="0"/>
              <a:t>(Satisfaction)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th-TH" dirty="0" smtClean="0"/>
              <a:t>เป้าหมายตามประสบการณ์ของผู้ใช้งาน</a:t>
            </a:r>
            <a:r>
              <a:rPr lang="en-US" dirty="0" smtClean="0"/>
              <a:t> (User Experience)</a:t>
            </a:r>
          </a:p>
          <a:p>
            <a:pPr lvl="1"/>
            <a:r>
              <a:rPr lang="th-TH" dirty="0" smtClean="0"/>
              <a:t>เป้าหมายที่เกี่ยวข้องกับการบรรลุความพึงพอใจการใช้ระบบหรือคุณภาพของระบบตามประสบการณ์ของผู้ใช้</a:t>
            </a:r>
          </a:p>
          <a:p>
            <a:pPr lvl="1"/>
            <a:r>
              <a:rPr lang="th-TH" dirty="0" smtClean="0"/>
              <a:t>เช่น ความชื่นชอบในระบบ</a:t>
            </a:r>
          </a:p>
          <a:p>
            <a:pPr marL="274320" lvl="1" indent="0"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88" y="0"/>
            <a:ext cx="924512" cy="121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471214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สื่อประกอบการสอนรายวิชา 4133203 (</a:t>
            </a:r>
            <a:r>
              <a:rPr lang="en-US" dirty="0" smtClean="0">
                <a:latin typeface="Layiji SaRangHeYo" pitchFamily="2" charset="0"/>
                <a:cs typeface="Layiji SaRangHeYo" pitchFamily="2" charset="0"/>
              </a:rPr>
              <a:t>HCI) : </a:t>
            </a:r>
            <a:r>
              <a:rPr lang="th-TH" dirty="0" smtClean="0">
                <a:latin typeface="Layiji SaRangHeYo" pitchFamily="2" charset="0"/>
                <a:cs typeface="Layiji SaRangHeYo" pitchFamily="2" charset="0"/>
              </a:rPr>
              <a:t>ผู้ช่วยศาสตราจารย์ ดร. กมลรัตน์ สมใจ</a:t>
            </a:r>
            <a:endParaRPr lang="en-US" dirty="0">
              <a:latin typeface="Layiji SaRangHeYo" pitchFamily="2" charset="0"/>
              <a:cs typeface="Layiji SaRangHeY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8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667</TotalTime>
  <Words>2116</Words>
  <Application>Microsoft Office PowerPoint</Application>
  <PresentationFormat>นำเสนอทางหน้าจอ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Clarity</vt:lpstr>
      <vt:lpstr>งานนำเสนอ PowerPoint</vt:lpstr>
      <vt:lpstr>จุดประสงค์การเรียนรู้</vt:lpstr>
      <vt:lpstr>เนื้อหา</vt:lpstr>
      <vt:lpstr>1. บทนำเกี่ยวกับการปฏิสัมพันธ์ระหว่างคอมพิวเตอร์กับมนุษย์</vt:lpstr>
      <vt:lpstr>2. บทบาทของปฏิสัมพันธ์ระหว่างคอมพิวเตอร์กับมนุษย์</vt:lpstr>
      <vt:lpstr>งานนำเสนอ PowerPoint</vt:lpstr>
      <vt:lpstr>3. ปฏิสัมพันธ์ระหว่างคอมพิวเตอร์กับมนุษย์และศาสตร์อื่น ๆ </vt:lpstr>
      <vt:lpstr>4. เป้าหมายของปฏิสัมพันธ์ระหว่างคอมพิวเตอร์กับมนุษย์</vt:lpstr>
      <vt:lpstr> </vt:lpstr>
      <vt:lpstr>5. ตัวอย่างการปฏิสัมพันธ์ระหว่างคอมพิวเตอร์กับมนุษย์</vt:lpstr>
      <vt:lpstr> </vt:lpstr>
      <vt:lpstr> </vt:lpstr>
      <vt:lpstr>6. บุคคลสำคัญที่เกี่ยวข้องกับปฏิสัมพันธ์ระหว่างคอมพิวเตอร์กับมนุษย์</vt:lpstr>
      <vt:lpstr>6. บุคคลสำคัญที่เกี่ยวข้องกับปฏิสัมพันธ์ระหว่างคอมพิวเตอร์กับมนุษย์</vt:lpstr>
      <vt:lpstr>6. บุคคลสำคัญที่เกี่ยวข้องกับปฏิสัมพันธ์ระหว่างคอมพิวเตอร์กับมนุษย์</vt:lpstr>
      <vt:lpstr>6. บุคคลสำคัญที่เกี่ยวข้องกับปฏิสัมพันธ์ระหว่างคอมพิวเตอร์กับมนุษย์</vt:lpstr>
      <vt:lpstr>6. บุคคลสำคัญที่เกี่ยวข้องกับปฏิสัมพันธ์ระหว่างคอมพิวเตอร์กับมนุษย์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28</cp:revision>
  <dcterms:created xsi:type="dcterms:W3CDTF">2021-06-06T08:11:34Z</dcterms:created>
  <dcterms:modified xsi:type="dcterms:W3CDTF">2021-06-16T08:23:22Z</dcterms:modified>
</cp:coreProperties>
</file>