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54" r:id="rId13"/>
    <p:sldId id="433" r:id="rId14"/>
    <p:sldId id="455" r:id="rId15"/>
    <p:sldId id="437" r:id="rId16"/>
    <p:sldId id="456" r:id="rId17"/>
    <p:sldId id="457" r:id="rId18"/>
    <p:sldId id="458" r:id="rId19"/>
    <p:sldId id="459" r:id="rId20"/>
    <p:sldId id="460" r:id="rId21"/>
    <p:sldId id="509" r:id="rId22"/>
    <p:sldId id="439" r:id="rId23"/>
    <p:sldId id="440" r:id="rId24"/>
    <p:sldId id="441" r:id="rId25"/>
    <p:sldId id="442" r:id="rId26"/>
    <p:sldId id="444" r:id="rId27"/>
    <p:sldId id="445" r:id="rId28"/>
    <p:sldId id="451" r:id="rId29"/>
    <p:sldId id="465" r:id="rId30"/>
    <p:sldId id="510" r:id="rId31"/>
    <p:sldId id="511" r:id="rId32"/>
    <p:sldId id="512" r:id="rId33"/>
    <p:sldId id="513" r:id="rId34"/>
    <p:sldId id="473" r:id="rId35"/>
    <p:sldId id="514" r:id="rId36"/>
    <p:sldId id="515" r:id="rId37"/>
    <p:sldId id="478" r:id="rId38"/>
    <p:sldId id="479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06" r:id="rId65"/>
    <p:sldId id="507" r:id="rId66"/>
    <p:sldId id="508" r:id="rId6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99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>
      <p:cViewPr varScale="1">
        <p:scale>
          <a:sx n="65" d="100"/>
          <a:sy n="65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fld id="{0C72757D-E3A9-436B-9339-E4EDA582039A}" type="datetimeFigureOut">
              <a:rPr lang="th-TH"/>
              <a:pPr>
                <a:defRPr/>
              </a:pPr>
              <a:t>14/09/58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fld id="{E15360BE-56F0-4605-ADD2-31DC4262A7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26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 l="38396" t="28537" r="46109" b="59657"/>
          <a:stretch>
            <a:fillRect/>
          </a:stretch>
        </p:blipFill>
        <p:spPr bwMode="auto">
          <a:xfrm>
            <a:off x="7632700" y="0"/>
            <a:ext cx="1511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7345363" cy="1470025"/>
          </a:xfrm>
        </p:spPr>
        <p:txBody>
          <a:bodyPr/>
          <a:lstStyle>
            <a:lvl1pPr>
              <a:defRPr b="0">
                <a:cs typeface="EucrosiaUPC" pitchFamily="18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3644900"/>
            <a:ext cx="56086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6FBE-DC02-44FE-8169-09EBC59EEA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260350"/>
            <a:ext cx="20574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60350"/>
            <a:ext cx="60198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EFF3-6BF2-4779-B9EA-2D5AE78B901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72EBD5-098D-42FC-8830-5E67F6CBA74C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042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8663-9518-4573-B570-0732BBFB18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615E-D7D1-4E47-9935-FED6E8D98D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D7FA-4CE2-4A9F-B3A3-8451E661A4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70E5-4495-4F80-B464-4E89A42215B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B66F-D41D-4794-A1CF-1F0652DCEF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BC73-0559-4D79-B9E3-3908B287E9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290F-BE58-427C-BEFA-BB93C6E9D0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7767C-3179-40F0-8BE1-DE1343EFEEE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fld id="{D9CFE7EA-8353-48EB-86E5-EBC789EFCA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1031" name="Picture 8" descr="logo"/>
          <p:cNvPicPr>
            <a:picLocks noChangeAspect="1" noChangeArrowheads="1"/>
          </p:cNvPicPr>
          <p:nvPr/>
        </p:nvPicPr>
        <p:blipFill>
          <a:blip r:embed="rId15" cstate="print"/>
          <a:srcRect l="38396" t="28537" r="46109" b="59657"/>
          <a:stretch>
            <a:fillRect/>
          </a:stretch>
        </p:blipFill>
        <p:spPr bwMode="auto">
          <a:xfrm>
            <a:off x="2297113" y="6189663"/>
            <a:ext cx="1511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 New" charset="-34"/>
          <a:cs typeface="AngsanaUPC" pitchFamily="18" charset="-34"/>
        </a:defRPr>
      </a:lvl9pPr>
    </p:titleStyle>
    <p:bodyStyle>
      <a:lvl1pPr marL="762000" indent="-7620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219200" indent="-7620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2pPr>
      <a:lvl3pPr marL="1676400" indent="-7620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3pPr>
      <a:lvl4pPr marL="2133600" indent="-7620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4pPr>
      <a:lvl5pPr marL="2590800" indent="-7620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5pPr>
      <a:lvl6pPr marL="3048000" indent="-7620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6pPr>
      <a:lvl7pPr marL="3505200" indent="-7620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7pPr>
      <a:lvl8pPr marL="3962400" indent="-7620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8pPr>
      <a:lvl9pPr marL="4419600" indent="-7620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.png"/><Relationship Id="rId4" Type="http://schemas.openxmlformats.org/officeDocument/2006/relationships/image" Target="../media/image38.wmf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4" Type="http://schemas.openxmlformats.org/officeDocument/2006/relationships/image" Target="../media/image10.wmf"/><Relationship Id="rId9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04" y="2276872"/>
            <a:ext cx="8065021" cy="1470025"/>
          </a:xfrm>
        </p:spPr>
        <p:txBody>
          <a:bodyPr/>
          <a:lstStyle/>
          <a:p>
            <a:pPr algn="r">
              <a:defRPr/>
            </a:pP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ออกแบบการ</a:t>
            </a: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ปฏิสัมพันธ์</a:t>
            </a:r>
            <a:b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ในรูปแบบคอมพิวเตอร์ช่วยสอน</a:t>
            </a:r>
            <a:endParaRPr lang="th-TH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0938" y="0"/>
            <a:ext cx="1643062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0" y="41893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7458"/>
            <a:ext cx="1493924" cy="19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82"/>
          <p:cNvSpPr txBox="1">
            <a:spLocks noChangeArrowheads="1"/>
          </p:cNvSpPr>
          <p:nvPr/>
        </p:nvSpPr>
        <p:spPr bwMode="black">
          <a:xfrm>
            <a:off x="4716015" y="316974"/>
            <a:ext cx="30963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0">
                <a:solidFill>
                  <a:schemeClr val="tx2"/>
                </a:solidFill>
                <a:latin typeface="+mj-lt"/>
                <a:ea typeface="+mj-ea"/>
                <a:cs typeface="EucrosiaUPC" pitchFamily="18" charset="-34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ko-KR" b="1" dirty="0" smtClean="0">
                <a:solidFill>
                  <a:srgbClr val="00B050"/>
                </a:solidFill>
                <a:latin typeface="Tahoma" pitchFamily="34" charset="0"/>
                <a:ea typeface="굴림" pitchFamily="34" charset="-127"/>
                <a:cs typeface="Tahoma" pitchFamily="34" charset="0"/>
              </a:rPr>
              <a:t>UNIT 4</a:t>
            </a:r>
          </a:p>
          <a:p>
            <a:pPr algn="r">
              <a:lnSpc>
                <a:spcPct val="80000"/>
              </a:lnSpc>
            </a:pPr>
            <a:r>
              <a:rPr lang="en-US" altLang="ko-KR" b="1" dirty="0" smtClean="0">
                <a:solidFill>
                  <a:srgbClr val="000066"/>
                </a:solidFill>
                <a:latin typeface="Tahoma" pitchFamily="34" charset="0"/>
                <a:ea typeface="굴림" pitchFamily="34" charset="-127"/>
                <a:cs typeface="Tahoma" pitchFamily="34" charset="0"/>
              </a:rPr>
              <a:t/>
            </a:r>
            <a:br>
              <a:rPr lang="en-US" altLang="ko-KR" b="1" dirty="0" smtClean="0">
                <a:solidFill>
                  <a:srgbClr val="000066"/>
                </a:solidFill>
                <a:latin typeface="Tahoma" pitchFamily="34" charset="0"/>
                <a:ea typeface="굴림" pitchFamily="34" charset="-127"/>
                <a:cs typeface="Tahoma" pitchFamily="34" charset="0"/>
              </a:rPr>
            </a:br>
            <a:endParaRPr lang="en-US" altLang="ko-KR" sz="4000" b="1" dirty="0">
              <a:latin typeface="Tahoma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338270"/>
            <a:ext cx="624644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Human-Computer Interaction</a:t>
            </a:r>
            <a:endParaRPr lang="th-TH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4071" y="5493226"/>
            <a:ext cx="4958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สื่อการสอน</a:t>
            </a:r>
            <a:endParaRPr lang="en-US" sz="1800" dirty="0">
              <a:solidFill>
                <a:srgbClr val="002164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th-TH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รายวิชาการปฏิสัมพันธ์ระหว่างมนุษย์กับคอมพิวเตอร์</a:t>
            </a:r>
            <a:endParaRPr lang="en-US" sz="1800" dirty="0" smtClean="0">
              <a:solidFill>
                <a:srgbClr val="002164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th-TH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อ</a:t>
            </a:r>
            <a:r>
              <a:rPr lang="en-US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1800" dirty="0" err="1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จิรว</a:t>
            </a:r>
            <a:r>
              <a:rPr lang="th-TH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ดี  </a:t>
            </a:r>
            <a:r>
              <a:rPr lang="th-TH" sz="1800" dirty="0" err="1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โยย</a:t>
            </a:r>
            <a:r>
              <a:rPr lang="th-TH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รัมย์ สาขาวิชาเทคโนโลยีสารสนเทศ</a:t>
            </a:r>
          </a:p>
          <a:p>
            <a:pPr algn="r"/>
            <a:r>
              <a:rPr lang="th-TH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คณะวิทยาศาสตร์ มหาวิทยาลัยราช</a:t>
            </a:r>
            <a:r>
              <a:rPr lang="th-TH" sz="1800" dirty="0" err="1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ภัฏ</a:t>
            </a:r>
            <a:r>
              <a:rPr lang="th-TH" sz="1800" dirty="0" smtClean="0">
                <a:solidFill>
                  <a:srgbClr val="002164"/>
                </a:solidFill>
                <a:latin typeface="Tahoma" pitchFamily="34" charset="0"/>
                <a:cs typeface="Tahoma" pitchFamily="34" charset="0"/>
              </a:rPr>
              <a:t>บุรีรัมย์</a:t>
            </a:r>
            <a:endParaRPr lang="th-TH" sz="1800" dirty="0">
              <a:solidFill>
                <a:srgbClr val="00216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รูปแบบโปรแกรมบทเรียนแบบ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Drill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Practice</a:t>
            </a:r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463550" y="2060848"/>
            <a:ext cx="2425700" cy="7493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6254750" y="2060848"/>
            <a:ext cx="2425700" cy="7493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8" name="Rectangle 1030"/>
          <p:cNvSpPr>
            <a:spLocks noChangeArrowheads="1"/>
          </p:cNvSpPr>
          <p:nvPr/>
        </p:nvSpPr>
        <p:spPr bwMode="auto">
          <a:xfrm>
            <a:off x="3359150" y="2060848"/>
            <a:ext cx="2425700" cy="7493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9" name="Rectangle 1031"/>
          <p:cNvSpPr>
            <a:spLocks noChangeArrowheads="1"/>
          </p:cNvSpPr>
          <p:nvPr/>
        </p:nvSpPr>
        <p:spPr bwMode="auto">
          <a:xfrm>
            <a:off x="463550" y="4423048"/>
            <a:ext cx="2425700" cy="7493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0" name="Rectangle 1032"/>
          <p:cNvSpPr>
            <a:spLocks noChangeArrowheads="1"/>
          </p:cNvSpPr>
          <p:nvPr/>
        </p:nvSpPr>
        <p:spPr bwMode="auto">
          <a:xfrm>
            <a:off x="6254750" y="4423048"/>
            <a:ext cx="2425700" cy="7493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1" name="Rectangle 1033"/>
          <p:cNvSpPr>
            <a:spLocks noChangeArrowheads="1"/>
          </p:cNvSpPr>
          <p:nvPr/>
        </p:nvSpPr>
        <p:spPr bwMode="auto">
          <a:xfrm>
            <a:off x="3359150" y="4423048"/>
            <a:ext cx="2425700" cy="7493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2" name="Line 1034"/>
          <p:cNvSpPr>
            <a:spLocks noChangeShapeType="1"/>
          </p:cNvSpPr>
          <p:nvPr/>
        </p:nvSpPr>
        <p:spPr bwMode="auto">
          <a:xfrm>
            <a:off x="2897188" y="2511698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3" name="Line 1035"/>
          <p:cNvSpPr>
            <a:spLocks noChangeShapeType="1"/>
          </p:cNvSpPr>
          <p:nvPr/>
        </p:nvSpPr>
        <p:spPr bwMode="auto">
          <a:xfrm>
            <a:off x="5792788" y="2511698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4" name="Line 1036"/>
          <p:cNvSpPr>
            <a:spLocks noChangeShapeType="1"/>
          </p:cNvSpPr>
          <p:nvPr/>
        </p:nvSpPr>
        <p:spPr bwMode="auto">
          <a:xfrm>
            <a:off x="2897188" y="4797698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5" name="Line 1037"/>
          <p:cNvSpPr>
            <a:spLocks noChangeShapeType="1"/>
          </p:cNvSpPr>
          <p:nvPr/>
        </p:nvSpPr>
        <p:spPr bwMode="auto">
          <a:xfrm>
            <a:off x="5792788" y="4797698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6" name="Line 1038"/>
          <p:cNvSpPr>
            <a:spLocks noChangeShapeType="1"/>
          </p:cNvSpPr>
          <p:nvPr/>
        </p:nvSpPr>
        <p:spPr bwMode="auto">
          <a:xfrm flipV="1">
            <a:off x="4648200" y="2894286"/>
            <a:ext cx="0" cy="152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7" name="Line 1039"/>
          <p:cNvSpPr>
            <a:spLocks noChangeShapeType="1"/>
          </p:cNvSpPr>
          <p:nvPr/>
        </p:nvSpPr>
        <p:spPr bwMode="auto">
          <a:xfrm>
            <a:off x="7543800" y="2894286"/>
            <a:ext cx="0" cy="152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8" name="Rectangle 1040"/>
          <p:cNvSpPr>
            <a:spLocks noChangeArrowheads="1"/>
          </p:cNvSpPr>
          <p:nvPr/>
        </p:nvSpPr>
        <p:spPr bwMode="auto">
          <a:xfrm>
            <a:off x="974725" y="2176736"/>
            <a:ext cx="1620636" cy="3699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บทนำโปรแกรม</a:t>
            </a:r>
          </a:p>
        </p:txBody>
      </p:sp>
      <p:sp>
        <p:nvSpPr>
          <p:cNvPr id="23569" name="Rectangle 1041"/>
          <p:cNvSpPr>
            <a:spLocks noChangeArrowheads="1"/>
          </p:cNvSpPr>
          <p:nvPr/>
        </p:nvSpPr>
        <p:spPr bwMode="auto">
          <a:xfrm>
            <a:off x="3565525" y="2176736"/>
            <a:ext cx="1998945" cy="3699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เสนอปัญหา คำถาม</a:t>
            </a:r>
          </a:p>
        </p:txBody>
      </p:sp>
      <p:sp>
        <p:nvSpPr>
          <p:cNvPr id="23570" name="Rectangle 1042"/>
          <p:cNvSpPr>
            <a:spLocks noChangeArrowheads="1"/>
          </p:cNvSpPr>
          <p:nvPr/>
        </p:nvSpPr>
        <p:spPr bwMode="auto">
          <a:xfrm>
            <a:off x="6537325" y="2176736"/>
            <a:ext cx="1889941" cy="3699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คำถามและคำตอบ</a:t>
            </a:r>
          </a:p>
        </p:txBody>
      </p:sp>
      <p:sp>
        <p:nvSpPr>
          <p:cNvPr id="23571" name="Rectangle 1043"/>
          <p:cNvSpPr>
            <a:spLocks noChangeArrowheads="1"/>
          </p:cNvSpPr>
          <p:nvPr/>
        </p:nvSpPr>
        <p:spPr bwMode="auto">
          <a:xfrm>
            <a:off x="1127125" y="4462736"/>
            <a:ext cx="1221488" cy="3699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จบบทเรียน</a:t>
            </a:r>
          </a:p>
        </p:txBody>
      </p:sp>
      <p:sp>
        <p:nvSpPr>
          <p:cNvPr id="23572" name="Rectangle 1044"/>
          <p:cNvSpPr>
            <a:spLocks noChangeArrowheads="1"/>
          </p:cNvSpPr>
          <p:nvPr/>
        </p:nvSpPr>
        <p:spPr bwMode="auto">
          <a:xfrm>
            <a:off x="3794125" y="4462736"/>
            <a:ext cx="1840247" cy="3699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ให้ข้อมูลย้อนกลับ</a:t>
            </a:r>
          </a:p>
        </p:txBody>
      </p:sp>
      <p:sp>
        <p:nvSpPr>
          <p:cNvPr id="23573" name="Rectangle 1045"/>
          <p:cNvSpPr>
            <a:spLocks noChangeArrowheads="1"/>
          </p:cNvSpPr>
          <p:nvPr/>
        </p:nvSpPr>
        <p:spPr bwMode="auto">
          <a:xfrm>
            <a:off x="6842125" y="4462736"/>
            <a:ext cx="1349728" cy="3699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ตรวจคำตอบ</a:t>
            </a:r>
          </a:p>
        </p:txBody>
      </p:sp>
      <p:graphicFrame>
        <p:nvGraphicFramePr>
          <p:cNvPr id="23575" name="Object 10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490296"/>
              </p:ext>
            </p:extLst>
          </p:nvPr>
        </p:nvGraphicFramePr>
        <p:xfrm>
          <a:off x="1136650" y="3045098"/>
          <a:ext cx="254793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lipArt" r:id="rId3" imgW="2547720" imgH="1064880" progId="MS_ClipArt_Gallery.2">
                  <p:embed/>
                </p:oleObj>
              </mc:Choice>
              <mc:Fallback>
                <p:oleObj name="ClipArt" r:id="rId3" imgW="2547720" imgH="10648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045098"/>
                        <a:ext cx="2547938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 rot="5400000">
            <a:off x="5552662" y="2592354"/>
            <a:ext cx="991004" cy="2088232"/>
          </a:xfrm>
          <a:prstGeom prst="curvedLeftArrow">
            <a:avLst>
              <a:gd name="adj1" fmla="val 29972"/>
              <a:gd name="adj2" fmla="val 59945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4316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468" y="1700808"/>
            <a:ext cx="7848600" cy="2376264"/>
          </a:xfrm>
          <a:noFill/>
          <a:ln/>
        </p:spPr>
        <p:txBody>
          <a:bodyPr/>
          <a:lstStyle/>
          <a:p>
            <a:pPr algn="l" eaLnBrk="0" hangingPunct="0"/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สถานการณ์จำลอง(</a:t>
            </a:r>
            <a:r>
              <a:rPr lang="th-TH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Simulation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ผู้เรียนได้ทดลองปฏิบัติกับสถานการณ์จำลองที่มี</a:t>
            </a:r>
            <a:b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ความใกล้เคียงกับเหตุการณ์จริง เพื่อฝึกทักษะและเรียนรู้โดยไม่ต้อง</a:t>
            </a:r>
            <a:b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เสี่ยงหรือเสียค่าใช้จ่ายมาก</a:t>
            </a:r>
            <a:b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560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62344"/>
              </p:ext>
            </p:extLst>
          </p:nvPr>
        </p:nvGraphicFramePr>
        <p:xfrm>
          <a:off x="6782752" y="3933056"/>
          <a:ext cx="2071687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lipArt" r:id="rId3" imgW="2071440" imgH="1946160" progId="MS_ClipArt_Gallery.2">
                  <p:embed/>
                </p:oleObj>
              </mc:Choice>
              <mc:Fallback>
                <p:oleObj name="ClipArt" r:id="rId3" imgW="2071440" imgH="19461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752" y="3933056"/>
                        <a:ext cx="2071687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06860" y="362548"/>
            <a:ext cx="68343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pPr eaLnBrk="0" hangingPunct="0"/>
            <a:r>
              <a:rPr lang="th-TH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ประเภทของคอมพิวเตอร์ช่วยสอน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2159571" y="4077072"/>
            <a:ext cx="4572000" cy="1631216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ประเภทนี้มักเป็นโปรแกรมสาธิต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Demonstration)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เพื่อให้ผู้</a:t>
            </a:r>
            <a:b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เรียนทราบถึงทักษะที่จำเป็น</a:t>
            </a:r>
            <a:b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9005669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84064" y="1976796"/>
            <a:ext cx="1727200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บทนำ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347889" y="1976796"/>
            <a:ext cx="2159000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นำเสนอสถานการณ์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6372076" y="1976796"/>
            <a:ext cx="2376488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การกระทำที่ต้องการ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85651" y="3634146"/>
            <a:ext cx="1727200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จบบทเรียน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276451" y="3634146"/>
            <a:ext cx="2303463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การปรับระบบ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373664" y="3634146"/>
            <a:ext cx="2374900" cy="720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การกระทำของผู้เรียน</a:t>
            </a: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 rot="5400000">
            <a:off x="5652145" y="2698315"/>
            <a:ext cx="576262" cy="863600"/>
          </a:xfrm>
          <a:prstGeom prst="curvedLeftArrow">
            <a:avLst>
              <a:gd name="adj1" fmla="val 29972"/>
              <a:gd name="adj2" fmla="val 59945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7" name="AutoShape 13"/>
          <p:cNvSpPr>
            <a:spLocks noChangeArrowheads="1"/>
          </p:cNvSpPr>
          <p:nvPr/>
        </p:nvSpPr>
        <p:spPr bwMode="auto">
          <a:xfrm>
            <a:off x="2627164" y="2194284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>
            <a:off x="5651351" y="2194284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9" name="AutoShape 15"/>
          <p:cNvSpPr>
            <a:spLocks noChangeArrowheads="1"/>
          </p:cNvSpPr>
          <p:nvPr/>
        </p:nvSpPr>
        <p:spPr bwMode="auto">
          <a:xfrm rot="10800000">
            <a:off x="2627164" y="3777021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50" name="AutoShape 16"/>
          <p:cNvSpPr>
            <a:spLocks noChangeArrowheads="1"/>
          </p:cNvSpPr>
          <p:nvPr/>
        </p:nvSpPr>
        <p:spPr bwMode="auto">
          <a:xfrm rot="10800000">
            <a:off x="5651351" y="3777021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51" name="AutoShape 17"/>
          <p:cNvSpPr>
            <a:spLocks noChangeArrowheads="1"/>
          </p:cNvSpPr>
          <p:nvPr/>
        </p:nvSpPr>
        <p:spPr bwMode="auto">
          <a:xfrm rot="5400000">
            <a:off x="6948338" y="2986447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 rot="-5400000">
            <a:off x="4174976" y="2949934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353" name="Group 19"/>
          <p:cNvGrpSpPr>
            <a:grpSpLocks/>
          </p:cNvGrpSpPr>
          <p:nvPr/>
        </p:nvGrpSpPr>
        <p:grpSpPr bwMode="auto">
          <a:xfrm>
            <a:off x="0" y="6450013"/>
            <a:ext cx="9144000" cy="407987"/>
            <a:chOff x="0" y="4063"/>
            <a:chExt cx="5760" cy="257"/>
          </a:xfrm>
        </p:grpSpPr>
        <p:pic>
          <p:nvPicPr>
            <p:cNvPr id="14354" name="Picture 20" descr="canstock62580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17"/>
            <a:stretch>
              <a:fillRect/>
            </a:stretch>
          </p:blipFill>
          <p:spPr bwMode="auto">
            <a:xfrm>
              <a:off x="0" y="4156"/>
              <a:ext cx="576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21"/>
            <p:cNvSpPr txBox="1">
              <a:spLocks noChangeArrowheads="1"/>
            </p:cNvSpPr>
            <p:nvPr/>
          </p:nvSpPr>
          <p:spPr bwMode="auto">
            <a:xfrm>
              <a:off x="0" y="4063"/>
              <a:ext cx="3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Computer and Information Technology</a:t>
              </a:r>
              <a:endParaRPr lang="th-TH" sz="1800" i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/>
          <p:nvPr/>
        </p:nvSpPr>
        <p:spPr>
          <a:xfrm>
            <a:off x="-108520" y="6378575"/>
            <a:ext cx="9252520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09737" y="370204"/>
            <a:ext cx="6140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รูปแบบโปรแกรมบทเรียนแบบ </a:t>
            </a:r>
            <a:b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Simulation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238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025655"/>
              </p:ext>
            </p:extLst>
          </p:nvPr>
        </p:nvGraphicFramePr>
        <p:xfrm>
          <a:off x="5723731" y="3525839"/>
          <a:ext cx="3115560" cy="269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ClipArt" r:id="rId3" imgW="3662280" imgH="3035160" progId="MS_ClipArt_Gallery.2">
                  <p:embed/>
                </p:oleObj>
              </mc:Choice>
              <mc:Fallback>
                <p:oleObj name="ClipArt" r:id="rId3" imgW="3662280" imgH="30351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731" y="3525839"/>
                        <a:ext cx="3115560" cy="2699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340768"/>
            <a:ext cx="7309316" cy="864096"/>
          </a:xfrm>
          <a:noFill/>
          <a:ln/>
        </p:spPr>
        <p:txBody>
          <a:bodyPr/>
          <a:lstStyle/>
          <a:p>
            <a:pPr algn="l" eaLnBrk="0" hangingPunct="0"/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ประเภทเกมการสอน (Instruction </a:t>
            </a:r>
            <a:r>
              <a:rPr lang="th-TH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Games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06860" y="362548"/>
            <a:ext cx="68343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pPr eaLnBrk="0" hangingPunct="0"/>
            <a:r>
              <a:rPr lang="th-TH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ประเภทของคอมพิวเตอร์ช่วยสอน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927965" y="2132856"/>
            <a:ext cx="7089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ประเภทนี้มีวัตถุประสงค์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กระตุ้น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ความสนใจของผู้เรียน มีการ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แข่งขัน เรา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ใช้เกมในการสอนและเป็นสื่อที่ให้ความรู้แก่ผู้เรียนได้</a:t>
            </a:r>
          </a:p>
          <a:p>
            <a:pPr eaLnBrk="0" hangingPunct="0"/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ในแง่ของกระบวนการ ทัศนคติ ตลอดจน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ทักษะต่างๆ 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ทั้งยังช่วยเพิ่มบรรยากาศในการเรียนรู้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ให้มาก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ขึ้นด้วย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31640" y="3797750"/>
            <a:ext cx="4631532" cy="1930763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แบ่ง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ได้เป็น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ผจญ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ภัย	เกม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ศูนย์การค้า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เกมกระดาน	เกม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ไพ่หรือเกมการ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พนัน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ต่อสู้	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เกมตรรก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ฝึก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ทักษะ	เกมสวมบทบาท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คำถามทาง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โทรทัศน์	เกม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คำศัพท์</a:t>
            </a:r>
          </a:p>
        </p:txBody>
      </p:sp>
    </p:spTree>
    <p:extLst>
      <p:ext uri="{BB962C8B-B14F-4D97-AF65-F5344CB8AC3E}">
        <p14:creationId xmlns:p14="http://schemas.microsoft.com/office/powerpoint/2010/main" val="57606698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3" name="Group 19"/>
          <p:cNvGrpSpPr>
            <a:grpSpLocks/>
          </p:cNvGrpSpPr>
          <p:nvPr/>
        </p:nvGrpSpPr>
        <p:grpSpPr bwMode="auto">
          <a:xfrm>
            <a:off x="0" y="6450013"/>
            <a:ext cx="9144000" cy="407987"/>
            <a:chOff x="0" y="4063"/>
            <a:chExt cx="5760" cy="257"/>
          </a:xfrm>
        </p:grpSpPr>
        <p:pic>
          <p:nvPicPr>
            <p:cNvPr id="14354" name="Picture 20" descr="canstock62580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17"/>
            <a:stretch>
              <a:fillRect/>
            </a:stretch>
          </p:blipFill>
          <p:spPr bwMode="auto">
            <a:xfrm>
              <a:off x="0" y="4156"/>
              <a:ext cx="576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21"/>
            <p:cNvSpPr txBox="1">
              <a:spLocks noChangeArrowheads="1"/>
            </p:cNvSpPr>
            <p:nvPr/>
          </p:nvSpPr>
          <p:spPr bwMode="auto">
            <a:xfrm>
              <a:off x="0" y="4063"/>
              <a:ext cx="3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Computer and Information Technology</a:t>
              </a:r>
              <a:endParaRPr lang="th-TH" sz="1800" i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/>
          <p:nvPr/>
        </p:nvSpPr>
        <p:spPr>
          <a:xfrm>
            <a:off x="0" y="6378575"/>
            <a:ext cx="9144000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09737" y="370204"/>
            <a:ext cx="6140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รูปแบบโปรแกรมบทเรียนแบบ </a:t>
            </a:r>
            <a:b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Instruction </a:t>
            </a:r>
            <a:r>
              <a:rPr lang="th-TH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Games</a:t>
            </a:r>
            <a:endParaRPr lang="th-TH" dirty="0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299076" y="3358282"/>
            <a:ext cx="2665412" cy="2159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55526" y="1916832"/>
            <a:ext cx="1727200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บทนำ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419351" y="1916832"/>
            <a:ext cx="2159000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นำเสนอสถานการณ์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443538" y="1916832"/>
            <a:ext cx="237648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การกระทำที่ต้องการ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57113" y="3574182"/>
            <a:ext cx="1727200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จบบทเรียน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3347913" y="3574182"/>
            <a:ext cx="2303463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การปรับระบบ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445126" y="3574182"/>
            <a:ext cx="2374900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การกระทำของผู้เรียน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5723607" y="2638351"/>
            <a:ext cx="576262" cy="863600"/>
          </a:xfrm>
          <a:prstGeom prst="curvedLeftArrow">
            <a:avLst>
              <a:gd name="adj1" fmla="val 29972"/>
              <a:gd name="adj2" fmla="val 59945"/>
              <a:gd name="adj3" fmla="val 3333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2698626" y="2134320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5722813" y="2134320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 rot="10800000">
            <a:off x="2698626" y="3717057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 rot="10800000">
            <a:off x="5722813" y="3717057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 rot="5400000">
            <a:off x="7427424" y="2804761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 rot="16200000">
            <a:off x="4246438" y="2889970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6445126" y="4509220"/>
            <a:ext cx="2374900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การตอบสนองตรงข้าม</a:t>
            </a:r>
          </a:p>
        </p:txBody>
      </p:sp>
    </p:spTree>
    <p:extLst>
      <p:ext uri="{BB962C8B-B14F-4D97-AF65-F5344CB8AC3E}">
        <p14:creationId xmlns:p14="http://schemas.microsoft.com/office/powerpoint/2010/main" val="269594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728" y="1357669"/>
            <a:ext cx="7848600" cy="838200"/>
          </a:xfrm>
          <a:noFill/>
          <a:ln/>
        </p:spPr>
        <p:txBody>
          <a:bodyPr/>
          <a:lstStyle/>
          <a:p>
            <a:pPr algn="l" eaLnBrk="0" hangingPunct="0"/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ประเภทเพื่อการทดสอบ (</a:t>
            </a:r>
            <a:r>
              <a:rPr lang="th-TH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Test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428539"/>
              </p:ext>
            </p:extLst>
          </p:nvPr>
        </p:nvGraphicFramePr>
        <p:xfrm>
          <a:off x="5648051" y="3700919"/>
          <a:ext cx="312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lipArt" r:id="rId3" imgW="3122280" imgH="2406600" progId="MS_ClipArt_Gallery.2">
                  <p:embed/>
                </p:oleObj>
              </mc:Choice>
              <mc:Fallback>
                <p:oleObj name="ClipArt" r:id="rId3" imgW="3122280" imgH="2406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051" y="3700919"/>
                        <a:ext cx="312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6860" y="362548"/>
            <a:ext cx="68343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pPr eaLnBrk="0" hangingPunct="0"/>
            <a:r>
              <a:rPr lang="th-TH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ประเภทของคอมพิวเตอร์ช่วยสอน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สี่เหลี่ยมผืนผ้า 1"/>
          <p:cNvSpPr/>
          <p:nvPr/>
        </p:nvSpPr>
        <p:spPr>
          <a:xfrm>
            <a:off x="1050859" y="2060848"/>
            <a:ext cx="7481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ประเภทนี้ไม่ได้มีวัตถุประสงค์เพื่อการ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สอนแต่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เพื่อใช้ประเมินการสอน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แต่เพื่อใช้ประเมินการสอนของครูหรือการเรียนของนักเรียน 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จะประเมินผลในทันทีว่านักเรียนสอบได้หรือสอบตก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จะ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อยู่ใน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ลำดับที่เท่าไรได้ผลการสอบกี่เปอร์เซ็นต์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50859" y="3700919"/>
            <a:ext cx="4572000" cy="1754326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การทดสอบให้ผู้เรียนเกิดการเรียนรู้จากแบบทดสอบแบ่งออกเป็น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ทดสอบในการประเมินผลย่อย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วัด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ความพร้อมและวัดระดับของผู้เรียน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ทดสอบในการประเมินผลรวม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การตัดสินผลว่าผ่านหรือไม่ผ่าน</a:t>
            </a:r>
          </a:p>
        </p:txBody>
      </p:sp>
    </p:spTree>
    <p:extLst>
      <p:ext uri="{BB962C8B-B14F-4D97-AF65-F5344CB8AC3E}">
        <p14:creationId xmlns:p14="http://schemas.microsoft.com/office/powerpoint/2010/main" val="213806804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3" name="Group 19"/>
          <p:cNvGrpSpPr>
            <a:grpSpLocks/>
          </p:cNvGrpSpPr>
          <p:nvPr/>
        </p:nvGrpSpPr>
        <p:grpSpPr bwMode="auto">
          <a:xfrm>
            <a:off x="0" y="6450013"/>
            <a:ext cx="9144000" cy="407987"/>
            <a:chOff x="0" y="4063"/>
            <a:chExt cx="5760" cy="257"/>
          </a:xfrm>
        </p:grpSpPr>
        <p:pic>
          <p:nvPicPr>
            <p:cNvPr id="14354" name="Picture 20" descr="canstock62580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17"/>
            <a:stretch>
              <a:fillRect/>
            </a:stretch>
          </p:blipFill>
          <p:spPr bwMode="auto">
            <a:xfrm>
              <a:off x="0" y="4156"/>
              <a:ext cx="576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21"/>
            <p:cNvSpPr txBox="1">
              <a:spLocks noChangeArrowheads="1"/>
            </p:cNvSpPr>
            <p:nvPr/>
          </p:nvSpPr>
          <p:spPr bwMode="auto">
            <a:xfrm>
              <a:off x="0" y="4063"/>
              <a:ext cx="3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Computer and Information Technology</a:t>
              </a:r>
              <a:endParaRPr lang="th-TH" sz="1800" i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/>
          <p:nvPr/>
        </p:nvSpPr>
        <p:spPr>
          <a:xfrm>
            <a:off x="0" y="6378575"/>
            <a:ext cx="9144000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09737" y="370204"/>
            <a:ext cx="6140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รูปแบบโปรแกรมบทเรียนแบบ </a:t>
            </a:r>
            <a:b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Test</a:t>
            </a:r>
            <a:endParaRPr lang="th-TH" dirty="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838558" y="1983813"/>
            <a:ext cx="1727200" cy="7207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บทนำ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3502383" y="1983813"/>
            <a:ext cx="2159000" cy="7207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การเลือกข้อสอบ</a:t>
            </a: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6526570" y="1983813"/>
            <a:ext cx="2376488" cy="7207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การนำเสนอข้อสอบ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840145" y="3641163"/>
            <a:ext cx="1727200" cy="7207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จบบทเรียน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430945" y="3641163"/>
            <a:ext cx="2303463" cy="7207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การตัดสินคำตอบ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6528158" y="3641163"/>
            <a:ext cx="2374900" cy="7207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การกระทำของผู้เรียน</a:t>
            </a:r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auto">
          <a:xfrm rot="5400000">
            <a:off x="5806639" y="2705332"/>
            <a:ext cx="576262" cy="863600"/>
          </a:xfrm>
          <a:prstGeom prst="curvedLeftArrow">
            <a:avLst>
              <a:gd name="adj1" fmla="val 29972"/>
              <a:gd name="adj2" fmla="val 59945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2781658" y="2201301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AutoShape 15"/>
          <p:cNvSpPr>
            <a:spLocks noChangeArrowheads="1"/>
          </p:cNvSpPr>
          <p:nvPr/>
        </p:nvSpPr>
        <p:spPr bwMode="auto">
          <a:xfrm>
            <a:off x="5805845" y="2201301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 rot="10800000">
            <a:off x="2781658" y="3784038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AutoShape 17"/>
          <p:cNvSpPr>
            <a:spLocks noChangeArrowheads="1"/>
          </p:cNvSpPr>
          <p:nvPr/>
        </p:nvSpPr>
        <p:spPr bwMode="auto">
          <a:xfrm rot="10800000">
            <a:off x="5805845" y="3784038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AutoShape 18"/>
          <p:cNvSpPr>
            <a:spLocks noChangeArrowheads="1"/>
          </p:cNvSpPr>
          <p:nvPr/>
        </p:nvSpPr>
        <p:spPr bwMode="auto">
          <a:xfrm rot="5400000">
            <a:off x="7615900" y="2936418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auto">
          <a:xfrm rot="16200000">
            <a:off x="4329470" y="2956951"/>
            <a:ext cx="504825" cy="431800"/>
          </a:xfrm>
          <a:custGeom>
            <a:avLst/>
            <a:gdLst>
              <a:gd name="T0" fmla="*/ 206812406 w 21600"/>
              <a:gd name="T1" fmla="*/ 0 h 21600"/>
              <a:gd name="T2" fmla="*/ 0 w 21600"/>
              <a:gd name="T3" fmla="*/ 86280057 h 21600"/>
              <a:gd name="T4" fmla="*/ 206812406 w 21600"/>
              <a:gd name="T5" fmla="*/ 172560114 h 21600"/>
              <a:gd name="T6" fmla="*/ 275749718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0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45259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ประกอบด้วยส่วนต่างๆ ดังนี้</a:t>
            </a: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บทนำเรื่อง</a:t>
            </a: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คำชี้แจงบทเรียน</a:t>
            </a: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วัตถุประสงค์ของบทเรียน</a:t>
            </a: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รายการให้เลือก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menu)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แบบทดสอบก่อนเรียน</a:t>
            </a: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เนื้อหาบทเรียน</a:t>
            </a: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แบบทดสอบหลังเรียน</a:t>
            </a:r>
          </a:p>
          <a:p>
            <a:pPr marL="1341438" lvl="2" indent="-427038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บทสรุปและการนำไปใช้งาน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7561" y="260350"/>
            <a:ext cx="7923227" cy="1143000"/>
          </a:xfrm>
        </p:spPr>
        <p:txBody>
          <a:bodyPr/>
          <a:lstStyle/>
          <a:p>
            <a:r>
              <a:rPr lang="th-TH" sz="3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ส่วนประกอบของ </a:t>
            </a:r>
            <a:r>
              <a:rPr lang="en-US" sz="3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endParaRPr lang="th-TH" sz="32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ส่วนประกอบหลักของบทเรียน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556792"/>
            <a:ext cx="8229600" cy="4525962"/>
          </a:xfrm>
        </p:spPr>
        <p:txBody>
          <a:bodyPr/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เครื่องคอมพิวเตอร์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โปรแกรมคอมพิวเตอร์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2566"/>
            <a:ext cx="33559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91" y="2564904"/>
            <a:ext cx="298608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โปรแกรมช่วยสร้าง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9240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โปรแกรมช่วยสร้างคอมพิวเตอร์ช่วยสอน </a:t>
            </a:r>
          </a:p>
          <a:p>
            <a:pPr algn="ctr">
              <a:buFontTx/>
              <a:buNone/>
            </a:pP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CAI Authoring System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	</a:t>
            </a:r>
          </a:p>
          <a:p>
            <a:pPr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>
              <a:buFontTx/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โปรแกรมประเภทหนึ่งที่ใช้ในการสร้างบทเรียน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CAI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ผู้สร้างจะต้องทำการจัดเตรียมและออกแบบเนื้อหาลงบนโปรแกรมไว้ก่อนและโปรแกรมช่วยสร้างคอมพิวเตอร์ช่วยสอนนี้จะอ่านเนื้อหา บทเรียนที่ผู้สร้างจัดเตรียมขึ้นและแสดงเนื้อหานั้นๆ ทีละหน้าจอภาพ</a:t>
            </a:r>
          </a:p>
          <a:p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0" y="6450013"/>
            <a:ext cx="5219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Computer and Information Technology</a:t>
            </a:r>
            <a:endParaRPr lang="th-TH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1" name="Picture 7" descr="man-using-computer-m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98" y="4635549"/>
            <a:ext cx="11826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omputer-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11" y="4437112"/>
            <a:ext cx="10112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4259486" y="4646662"/>
            <a:ext cx="647700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4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49250"/>
            <a:ext cx="9207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57200"/>
            <a:ext cx="6254080" cy="609600"/>
          </a:xfrm>
          <a:noFill/>
          <a:ln/>
        </p:spPr>
        <p:txBody>
          <a:bodyPr/>
          <a:lstStyle/>
          <a:p>
            <a:pPr eaLnBrk="0" hangingPunct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คอมพิวเตอร์ช่วยสอนคืออะไร ?</a:t>
            </a:r>
          </a:p>
        </p:txBody>
      </p:sp>
      <p:graphicFrame>
        <p:nvGraphicFramePr>
          <p:cNvPr id="717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357570"/>
              </p:ext>
            </p:extLst>
          </p:nvPr>
        </p:nvGraphicFramePr>
        <p:xfrm>
          <a:off x="917561" y="2276872"/>
          <a:ext cx="1900379" cy="18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ClipArt" r:id="rId3" imgW="2608200" imgH="2052360" progId="MS_ClipArt_Gallery.2">
                  <p:embed/>
                </p:oleObj>
              </mc:Choice>
              <mc:Fallback>
                <p:oleObj name="ClipArt" r:id="rId3" imgW="2608200" imgH="20523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61" y="2276872"/>
                        <a:ext cx="1900379" cy="18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3227063" y="1700808"/>
            <a:ext cx="5370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ในวงการศึกษา คอมพิวเตอร์ถือเป็นเทคโนโลยี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ทางการศึกษาอย่างหนึ่งที่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นำมาใช้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เพื่อการบริหาร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และใช้เพื่อสนับสนุนการเรียนการสอนที่เรียกว่า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Computer Based Instruction : CBI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คือการ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ใช้คอมพิวเตอร์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เป็นอุปกรณ์หลักในการสอนโดยแบ่ง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ออกเป็น</a:t>
            </a:r>
          </a:p>
          <a:p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96397" y="4437112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คอมพิวเตอร์จัดการสอน(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Computer Manage Instruction : CMI)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คอมพิวเตอร์ช่วยสอน(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Computer Assisted Instruction : CAI)</a:t>
            </a:r>
          </a:p>
        </p:txBody>
      </p:sp>
      <p:sp>
        <p:nvSpPr>
          <p:cNvPr id="14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0778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โปรแกรมช่วยสร้าง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672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โปรแกรมช่วยสร้างบทเรียน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CAI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มีอยู่ด้วยกันหลายโปรแกรม ที่ได้รับความนิยมแพร่หลายที่สุดในขณะนี้ได้แก่</a:t>
            </a:r>
          </a:p>
          <a:p>
            <a:pPr lvl="2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Macromedia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Authorware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2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Macromedia Director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2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Multimedia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ToolBook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Adobe Captivate</a:t>
            </a:r>
          </a:p>
          <a:p>
            <a:pPr lvl="2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Adobe Flash    </a:t>
            </a:r>
          </a:p>
          <a:p>
            <a:pPr lvl="2"/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courselab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Tx/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20485" name="Picture 11" descr="author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15" y="2422599"/>
            <a:ext cx="52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 descr="https://encrypted-tbn3.gstatic.com/images?q=tbn:ANd9GcSt0LsZ7CodeswShceJBlmgbDMwKCwig1cexb1B2deJFgj9lsYR0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21" y="4211296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487" name="Picture 13" descr="tool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22351"/>
            <a:ext cx="9350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dir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21" y="2852936"/>
            <a:ext cx="52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18" y="3658926"/>
            <a:ext cx="46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oursel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33" y="4532329"/>
            <a:ext cx="14001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914400"/>
          </a:xfrm>
          <a:noFill/>
          <a:ln/>
        </p:spPr>
        <p:txBody>
          <a:bodyPr/>
          <a:lstStyle/>
          <a:p>
            <a:pPr eaLnBrk="0" hangingPunct="0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ของการ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ออกแบบ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 </a:t>
            </a:r>
            <a:r>
              <a:rPr lang="th-TH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225550" y="1622201"/>
            <a:ext cx="6692900" cy="39497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97150" y="1850801"/>
            <a:ext cx="3949700" cy="5969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69804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97150" y="4594001"/>
            <a:ext cx="3949700" cy="5969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69804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97150" y="3679601"/>
            <a:ext cx="3949700" cy="5969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69804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597150" y="2765201"/>
            <a:ext cx="3949700" cy="5969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69804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491880" y="1916832"/>
            <a:ext cx="208069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th-TH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วิเคราะห์เนื้อหา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294943" y="2804889"/>
            <a:ext cx="278922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th-TH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ศึกษาความเป็นไปได้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347864" y="3686773"/>
            <a:ext cx="243175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th-TH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วัตุ</a:t>
            </a: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ประสงค์</a:t>
            </a:r>
            <a:endParaRPr lang="th-TH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059832" y="4633689"/>
            <a:ext cx="330379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th-TH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ลำดับขั้นตอนการนำเสนอ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4495800" y="2455639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4495800" y="3370039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4495800" y="4284439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8143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6570"/>
              </p:ext>
            </p:extLst>
          </p:nvPr>
        </p:nvGraphicFramePr>
        <p:xfrm>
          <a:off x="7391400" y="3165251"/>
          <a:ext cx="9794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ClipArt" r:id="rId3" imgW="979200" imgH="2639880" progId="MS_ClipArt_Gallery.2">
                  <p:embed/>
                </p:oleObj>
              </mc:Choice>
              <mc:Fallback>
                <p:oleObj name="ClipArt" r:id="rId3" imgW="979200" imgH="26398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65251"/>
                        <a:ext cx="979488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363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762000"/>
          </a:xfrm>
          <a:noFill/>
          <a:ln/>
        </p:spPr>
        <p:txBody>
          <a:bodyPr/>
          <a:lstStyle/>
          <a:p>
            <a:pPr eaLnBrk="0" hangingPunct="0"/>
            <a:r>
              <a:rPr lang="th-TH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วิเคราะห์เนื้อหา</a:t>
            </a:r>
          </a:p>
        </p:txBody>
      </p:sp>
      <p:graphicFrame>
        <p:nvGraphicFramePr>
          <p:cNvPr id="39941" name="Object 1029"/>
          <p:cNvGraphicFramePr>
            <a:graphicFrameLocks/>
          </p:cNvGraphicFramePr>
          <p:nvPr/>
        </p:nvGraphicFramePr>
        <p:xfrm>
          <a:off x="6934200" y="4746625"/>
          <a:ext cx="21336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ClipArt" r:id="rId3" imgW="2133360" imgH="1930320" progId="MS_ClipArt_Gallery.2">
                  <p:embed/>
                </p:oleObj>
              </mc:Choice>
              <mc:Fallback>
                <p:oleObj name="ClipArt" r:id="rId3" imgW="2133360" imgH="19303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46625"/>
                        <a:ext cx="21336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1088770" y="1772816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&gt;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เลือกเนื้อหาที่มีการฝึกทักษะซ้ำบ่อยๆหรือต้องมีภาพประกอบ</a:t>
            </a:r>
          </a:p>
          <a:p>
            <a:pPr lvl="1" eaLnBrk="0" hangingPunct="0">
              <a:buFont typeface="Wingdings" pitchFamily="2" charset="2"/>
              <a:buChar char="%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เลือกเนื้อหาที่คาดว่าจะประหยัดเวลาสอนได้มากกว่าวิธีเดิม</a:t>
            </a:r>
          </a:p>
          <a:p>
            <a:pPr lvl="1" eaLnBrk="0" hangingPunct="0">
              <a:buFont typeface="Wingdings" pitchFamily="2" charset="2"/>
              <a:buChar char="%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เลือกเนื้อหาบางอย่างที่สามารถจำลองในรูปของการสาธิตได้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15616" y="3212976"/>
            <a:ext cx="7033929" cy="1015663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th-TH" altLang="zh-C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ลักษณะ</a:t>
            </a:r>
            <a:r>
              <a:rPr lang="th-TH" altLang="zh-C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เชิงเส้นตรง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th-TH" altLang="zh-C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ลักษณะ</a:t>
            </a:r>
            <a:r>
              <a:rPr lang="th-TH" altLang="zh-C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สาขา  </a:t>
            </a:r>
            <a:r>
              <a:rPr lang="en-US" altLang="zh-C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 Branching )</a:t>
            </a:r>
            <a:endParaRPr lang="th-TH" altLang="zh-CN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th-TH" altLang="zh-C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ลักษณะ</a:t>
            </a:r>
            <a:r>
              <a:rPr lang="th-TH" altLang="zh-C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สื่อหลายมิติ  </a:t>
            </a:r>
            <a:r>
              <a:rPr lang="en-US" altLang="zh-C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  Hypertext  </a:t>
            </a:r>
            <a:r>
              <a:rPr lang="en-US" altLang="zh-C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Hypermedia </a:t>
            </a:r>
            <a:r>
              <a:rPr lang="en-US" altLang="zh-C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altLang="zh-CN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61884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" name="Object 4"/>
          <p:cNvGraphicFramePr>
            <a:graphicFrameLocks/>
          </p:cNvGraphicFramePr>
          <p:nvPr/>
        </p:nvGraphicFramePr>
        <p:xfrm>
          <a:off x="6227763" y="4343400"/>
          <a:ext cx="230505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ClipArt" r:id="rId3" imgW="2304720" imgH="2203200" progId="MS_ClipArt_Gallery.2">
                  <p:embed/>
                </p:oleObj>
              </mc:Choice>
              <mc:Fallback>
                <p:oleObj name="ClipArt" r:id="rId3" imgW="2304720" imgH="2203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343400"/>
                        <a:ext cx="230505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/>
          </p:cNvGraphicFramePr>
          <p:nvPr/>
        </p:nvGraphicFramePr>
        <p:xfrm>
          <a:off x="5922963" y="5495925"/>
          <a:ext cx="11001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ClipArt" r:id="rId5" imgW="1099800" imgH="1050840" progId="MS_ClipArt_Gallery.2">
                  <p:embed/>
                </p:oleObj>
              </mc:Choice>
              <mc:Fallback>
                <p:oleObj name="ClipArt" r:id="rId5" imgW="1099800" imgH="10508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5495925"/>
                        <a:ext cx="110013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2843808" y="540464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ต้องศึกษาความเป็นไปได้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97850" y="1659285"/>
            <a:ext cx="73345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มีบุคคลากรที่มีความรู้มากพอทีจะผลิตโปรแกรมหรือไม่</a:t>
            </a:r>
          </a:p>
          <a:p>
            <a:pPr lvl="1" eaLnBrk="0" hangingPunct="0">
              <a:buFont typeface="Monotype Sorts" pitchFamily="2" charset="2"/>
              <a:buChar char=")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จะใช้เวลาเท่าไร มากหรือน้อยกว่าเดิม</a:t>
            </a:r>
          </a:p>
          <a:p>
            <a:pPr lvl="1" eaLnBrk="0" hangingPunct="0">
              <a:buFont typeface="Monotype Sorts" pitchFamily="2" charset="2"/>
              <a:buChar char=")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ต้องการอุปกรณ์พิเศษเพิ่มเติมมากน้อยเพียงใด</a:t>
            </a:r>
          </a:p>
          <a:p>
            <a:pPr lvl="1" eaLnBrk="0" hangingPunct="0">
              <a:buFont typeface="Monotype Sorts" pitchFamily="2" charset="2"/>
              <a:buChar char=")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มีงบประมาณเพียงพอหรือไม่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618157289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4"/>
          <p:cNvGraphicFramePr>
            <a:graphicFrameLocks/>
          </p:cNvGraphicFramePr>
          <p:nvPr/>
        </p:nvGraphicFramePr>
        <p:xfrm>
          <a:off x="2209800" y="3746500"/>
          <a:ext cx="4418013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ClipArt" r:id="rId3" imgW="4417920" imgH="2836800" progId="MS_ClipArt_Gallery.2">
                  <p:embed/>
                </p:oleObj>
              </mc:Choice>
              <mc:Fallback>
                <p:oleObj name="ClipArt" r:id="rId3" imgW="4417920" imgH="28368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46500"/>
                        <a:ext cx="4418013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2192496" y="540464"/>
            <a:ext cx="5764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กำหนดวัตถุประสงค์ โดยคำนึงถึง…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83489" y="1772816"/>
            <a:ext cx="7513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ความรู้พื้นฐานของผู้เรียน ว่าเป็นใคร อายุเท่าไร พื้นฐานเดิมเป็นอย่างไร</a:t>
            </a:r>
          </a:p>
          <a:p>
            <a:pPr lvl="1" eaLnBrk="0" hangingPunct="0">
              <a:buFont typeface="Wingdings" pitchFamily="2" charset="2"/>
              <a:buChar char="(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สิ่งที่คาดหวังจากผู้เรียน เมื่อได้ศึกษาโปรแกรมเรื่องนี้แล้ว</a:t>
            </a:r>
          </a:p>
        </p:txBody>
      </p:sp>
    </p:spTree>
    <p:extLst>
      <p:ext uri="{BB962C8B-B14F-4D97-AF65-F5344CB8AC3E}">
        <p14:creationId xmlns:p14="http://schemas.microsoft.com/office/powerpoint/2010/main" val="4191115757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5" name="Object 5"/>
          <p:cNvGraphicFramePr>
            <a:graphicFrameLocks/>
          </p:cNvGraphicFramePr>
          <p:nvPr/>
        </p:nvGraphicFramePr>
        <p:xfrm>
          <a:off x="7086600" y="4632325"/>
          <a:ext cx="2005013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ClipArt" r:id="rId3" imgW="2004840" imgH="2149200" progId="MS_ClipArt_Gallery.2">
                  <p:embed/>
                </p:oleObj>
              </mc:Choice>
              <mc:Fallback>
                <p:oleObj name="ClipArt" r:id="rId3" imgW="2004840" imgH="2149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32325"/>
                        <a:ext cx="2005013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3275856" y="540464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ลำดับขั้นการนำเสนอ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15616" y="170080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buFont typeface="Monotype Sorts" pitchFamily="2" charset="2"/>
              <a:buChar char="&amp;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ภาษาที่ใช้มีความเหมาะสมกับผู้เรียนหรือไม่</a:t>
            </a:r>
          </a:p>
          <a:p>
            <a:pPr lvl="1" eaLnBrk="0" hangingPunct="0">
              <a:buFont typeface="Monotype Sorts" pitchFamily="2" charset="2"/>
              <a:buChar char="&amp;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ขนาดของตัวอักษร ข้อความ สีของข้อความ เหมาะกับผู้เรียนหรือไม่</a:t>
            </a:r>
          </a:p>
          <a:p>
            <a:pPr lvl="1" eaLnBrk="0" hangingPunct="0">
              <a:buFont typeface="Monotype Sorts" pitchFamily="2" charset="2"/>
              <a:buChar char="&amp;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องค์ประกอบโดยรวมใน 1 จอภาพ</a:t>
            </a:r>
          </a:p>
          <a:p>
            <a:pPr lvl="1" eaLnBrk="0" hangingPunct="0">
              <a:buFont typeface="Monotype Sorts" pitchFamily="2" charset="2"/>
              <a:buChar char="&amp;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ภาพนิ่ง ภาพเคลื่อนไหว เสียง ดีหรือต้องปรับปรุง</a:t>
            </a:r>
          </a:p>
          <a:p>
            <a:pPr lvl="1" eaLnBrk="0" hangingPunct="0">
              <a:buFont typeface="Monotype Sorts" pitchFamily="2" charset="2"/>
              <a:buChar char="&amp;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การสร้างแรงเสริมแก่ผู้เรียน..คำชม รางวัลต่างๆมากหรือน้อยไป</a:t>
            </a:r>
          </a:p>
          <a:p>
            <a:pPr lvl="1" eaLnBrk="0" hangingPunct="0">
              <a:buFont typeface="Monotype Sorts" pitchFamily="2" charset="2"/>
              <a:buChar char="&amp;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แบบฝึกหัดประจำหน่วย ประจำบท</a:t>
            </a:r>
          </a:p>
        </p:txBody>
      </p:sp>
    </p:spTree>
    <p:extLst>
      <p:ext uri="{BB962C8B-B14F-4D97-AF65-F5344CB8AC3E}">
        <p14:creationId xmlns:p14="http://schemas.microsoft.com/office/powerpoint/2010/main" val="3742424692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40" y="382974"/>
            <a:ext cx="7848600" cy="838200"/>
          </a:xfrm>
          <a:noFill/>
          <a:ln/>
        </p:spPr>
        <p:txBody>
          <a:bodyPr/>
          <a:lstStyle/>
          <a:p>
            <a:pPr eaLnBrk="0" hangingPunct="0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ช่วยสอน</a:t>
            </a:r>
          </a:p>
        </p:txBody>
      </p:sp>
      <p:graphicFrame>
        <p:nvGraphicFramePr>
          <p:cNvPr id="50183" name="Object 7"/>
          <p:cNvGraphicFramePr>
            <a:graphicFrameLocks/>
          </p:cNvGraphicFramePr>
          <p:nvPr/>
        </p:nvGraphicFramePr>
        <p:xfrm>
          <a:off x="1300163" y="4800600"/>
          <a:ext cx="18161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ClipArt" r:id="rId3" imgW="1815840" imgH="1827000" progId="MS_ClipArt_Gallery.2">
                  <p:embed/>
                </p:oleObj>
              </mc:Choice>
              <mc:Fallback>
                <p:oleObj name="ClipArt" r:id="rId3" imgW="1815840" imgH="18270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800600"/>
                        <a:ext cx="181610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สี่เหลี่ยมผืนผ้า 1"/>
          <p:cNvSpPr/>
          <p:nvPr/>
        </p:nvSpPr>
        <p:spPr>
          <a:xfrm>
            <a:off x="1115616" y="162880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เป็นหน้าที่ของโปรแกรมเมอร์ ซึ่งจะดำเนินการต่อจากตอนแรกที่ได้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จัดทำเป็น </a:t>
            </a: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Story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board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ไว้แล้ว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31640" y="2564904"/>
            <a:ext cx="6892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6"/>
            </a:pP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ขั้น</a:t>
            </a: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การสร้างโปรแกรม</a:t>
            </a:r>
            <a:r>
              <a:rPr lang="th-TH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6"/>
            </a:pPr>
            <a:r>
              <a:rPr lang="th-TH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นำเอา </a:t>
            </a:r>
            <a:r>
              <a:rPr lang="th-TH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Story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Board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ที่ได้สร้าง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ไว้มา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เขียนเป็นภาษาคอมพิวเตอร์หรืออาจใช้โปรแกรม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สำหรับสร้าง</a:t>
            </a:r>
            <a:r>
              <a:rPr lang="th-TH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งานมัล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ติ</a:t>
            </a:r>
            <a:r>
              <a:rPr lang="th-TH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เมียเดีย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ก็ได้ แต่สิ่งที่ต้องระวังคือ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51716" y="4005064"/>
            <a:ext cx="4572000" cy="10156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0" hangingPunct="0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คำสั่งผิดพลาด</a:t>
            </a:r>
          </a:p>
          <a:p>
            <a:pPr algn="ctr" eaLnBrk="0" hangingPunct="0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ตรรกะผิดพลาด</a:t>
            </a:r>
          </a:p>
          <a:p>
            <a:pPr algn="ctr" eaLnBrk="0" hangingPunct="0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ความคิดรวบยอดผิดพลาด</a:t>
            </a:r>
          </a:p>
        </p:txBody>
      </p:sp>
    </p:spTree>
    <p:extLst>
      <p:ext uri="{BB962C8B-B14F-4D97-AF65-F5344CB8AC3E}">
        <p14:creationId xmlns:p14="http://schemas.microsoft.com/office/powerpoint/2010/main" val="340946503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ช่วยสอน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สี่เหลี่ยมผืนผ้า 1"/>
          <p:cNvSpPr/>
          <p:nvPr/>
        </p:nvSpPr>
        <p:spPr>
          <a:xfrm>
            <a:off x="1403648" y="1634691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ขั้นการทดสอบการทำงาน</a:t>
            </a:r>
            <a:endParaRPr lang="th-TH" sz="24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lvl="1" indent="-265113" eaLnBrk="0" hangingPunct="0">
              <a:buFont typeface="Courier New" pitchFamily="49" charset="0"/>
              <a:buChar char="o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ควรมีการทดสอบหาข้อผิดพลาดที่เราเรียกว่า </a:t>
            </a: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Bug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65113" lvl="1" indent="-265113" eaLnBrk="0" hangingPunct="0">
              <a:buFont typeface="Courier New" pitchFamily="49" charset="0"/>
              <a:buChar char="o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ตรวจสอบเนื้อหาบนจอภาพรวมรวมข้อแก้ไข</a:t>
            </a:r>
          </a:p>
          <a:p>
            <a:pPr marL="265113" lvl="1" indent="-265113" eaLnBrk="0" hangingPunct="0">
              <a:buFont typeface="Courier New" pitchFamily="49" charset="0"/>
              <a:buChar char="o"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ทดลองใช้งานจริงกับนักเรียน (</a:t>
            </a: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Try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Out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03648" y="3212976"/>
            <a:ext cx="6652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ขั้นปรับปรุงแก้ไข… </a:t>
            </a:r>
            <a:endParaRPr lang="th-TH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eaLnBrk="0" hangingPunct="0">
              <a:buFont typeface="Courier New" pitchFamily="49" charset="0"/>
              <a:buChar char="o"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หลังจาก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ที่ทราบข้อผิดพลาดแล้วก็จะทำการแก้ไข</a:t>
            </a:r>
          </a:p>
          <a:p>
            <a:pPr marL="285750" indent="-285750" eaLnBrk="0" hangingPunct="0">
              <a:buFont typeface="Courier New" pitchFamily="49" charset="0"/>
              <a:buChar char="o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โดยจะเริ่มที่ </a:t>
            </a:r>
            <a:r>
              <a:rPr lang="th-TH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Story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Board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ก่อน จากนั้นแก้ไขโปรแกรม จนกระทั่ง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สมบูรณ์ 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แล้วจึงจัดทำคู่มือประกอบการใช้โปรแกรมด้วย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04714" y="4782636"/>
            <a:ext cx="3281828" cy="12009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/>
            <a:r>
              <a:rPr lang="th-TH" sz="1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คู่มือจะแบ่งเป็น 3 เล่มคือ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eaLnBrk="0" hangingPunct="0">
              <a:buFont typeface="Wingdings" pitchFamily="2" charset="2"/>
              <a:buChar char="O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คู่มือครู</a:t>
            </a:r>
          </a:p>
          <a:p>
            <a:pPr algn="l" eaLnBrk="0" hangingPunct="0">
              <a:buFont typeface="Wingdings" pitchFamily="2" charset="2"/>
              <a:buChar char="O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คู่มือนักเรียน</a:t>
            </a:r>
          </a:p>
          <a:p>
            <a:pPr algn="l" eaLnBrk="0" hangingPunct="0">
              <a:buFont typeface="Wingdings" pitchFamily="2" charset="2"/>
              <a:buChar char="O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คู่มือการใช้โปรแกรม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1548878130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685800"/>
          </a:xfrm>
          <a:noFill/>
          <a:ln/>
        </p:spPr>
        <p:txBody>
          <a:bodyPr/>
          <a:lstStyle/>
          <a:p>
            <a:pPr eaLnBrk="0" hangingPunct="0"/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ประยุกต์ใช้</a:t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ช่วยสอน</a:t>
            </a:r>
          </a:p>
        </p:txBody>
      </p:sp>
      <p:graphicFrame>
        <p:nvGraphicFramePr>
          <p:cNvPr id="645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1904"/>
              </p:ext>
            </p:extLst>
          </p:nvPr>
        </p:nvGraphicFramePr>
        <p:xfrm>
          <a:off x="6012160" y="4159862"/>
          <a:ext cx="155575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ClipArt" r:id="rId3" imgW="1555560" imgH="1825560" progId="MS_ClipArt_Gallery.2">
                  <p:embed/>
                </p:oleObj>
              </mc:Choice>
              <mc:Fallback>
                <p:oleObj name="ClipArt" r:id="rId3" imgW="1555560" imgH="18255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159862"/>
                        <a:ext cx="155575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709449"/>
              </p:ext>
            </p:extLst>
          </p:nvPr>
        </p:nvGraphicFramePr>
        <p:xfrm>
          <a:off x="7185866" y="3573016"/>
          <a:ext cx="1328738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ClipArt" r:id="rId5" imgW="1328400" imgH="1793520" progId="MS_ClipArt_Gallery.2">
                  <p:embed/>
                </p:oleObj>
              </mc:Choice>
              <mc:Fallback>
                <p:oleObj name="ClipArt" r:id="rId5" imgW="1328400" imgH="17935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866" y="3573016"/>
                        <a:ext cx="1328738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434210"/>
              </p:ext>
            </p:extLst>
          </p:nvPr>
        </p:nvGraphicFramePr>
        <p:xfrm>
          <a:off x="6228184" y="4437112"/>
          <a:ext cx="10636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ClipArt" r:id="rId7" imgW="1063440" imgH="1523880" progId="MS_ClipArt_Gallery.2">
                  <p:embed/>
                </p:oleObj>
              </mc:Choice>
              <mc:Fallback>
                <p:oleObj name="ClipArt" r:id="rId7" imgW="1063440" imgH="15238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437112"/>
                        <a:ext cx="10636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971600" y="2132856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การประยุกต์ใช้ในห้องเรียน ใช้กับกลุ่มเป้าหมายจริง</a:t>
            </a:r>
          </a:p>
          <a:p>
            <a:pPr eaLnBrk="0" hangingPunct="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การประเมินผล คือขั้นสุดท้ายของการพัฒนาโปรแกรม</a:t>
            </a:r>
          </a:p>
          <a:p>
            <a:pPr lvl="1" eaLnBrk="0" hangingPunct="0">
              <a:buClr>
                <a:schemeClr val="accent2"/>
              </a:buClr>
              <a:buFont typeface="Monotype Sorts" pitchFamily="2" charset="2"/>
              <a:buChar char="q"/>
            </a:pPr>
            <a:r>
              <a:rPr lang="th-TH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ประเมิน</a:t>
            </a:r>
            <a:r>
              <a:rPr lang="th-TH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ว่าบรรลุวัตถุประสงค์หรือไม่</a:t>
            </a:r>
          </a:p>
          <a:p>
            <a:pPr lvl="1" eaLnBrk="0" hangingPunct="0">
              <a:buClr>
                <a:schemeClr val="accent2"/>
              </a:buClr>
              <a:buFont typeface="Monotype Sorts" pitchFamily="2" charset="2"/>
              <a:buChar char="q"/>
            </a:pPr>
            <a:r>
              <a:rPr lang="th-TH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ประเมิน</a:t>
            </a:r>
            <a:r>
              <a:rPr lang="th-TH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ว่าโปรแกรมทำงานได้เหมาะกับเนื้อหาหรือไม่</a:t>
            </a:r>
          </a:p>
          <a:p>
            <a:pPr lvl="1" eaLnBrk="0" hangingPunct="0">
              <a:buClr>
                <a:schemeClr val="accent2"/>
              </a:buClr>
              <a:buFont typeface="Monotype Sorts" pitchFamily="2" charset="2"/>
              <a:buChar char="q"/>
            </a:pPr>
            <a:r>
              <a:rPr lang="th-TH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ประเมิน</a:t>
            </a:r>
            <a:r>
              <a:rPr lang="th-TH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ทัศนคติของผู้เรียน</a:t>
            </a:r>
          </a:p>
          <a:p>
            <a:pPr lvl="1" eaLnBrk="0" hangingPunct="0">
              <a:buClr>
                <a:schemeClr val="accent2"/>
              </a:buClr>
              <a:buFont typeface="Monotype Sorts" pitchFamily="2" charset="2"/>
              <a:buChar char="q"/>
            </a:pPr>
            <a:r>
              <a:rPr lang="th-TH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</a:t>
            </a:r>
            <a:r>
              <a:rPr lang="th-TH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ยากง่ายในการใช้งาน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455138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61" y="1628800"/>
            <a:ext cx="7887969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เริ่มต้นก่อนการ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ผลิต</a:t>
            </a:r>
          </a:p>
          <a:p>
            <a:pPr marL="3540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ในการตัดสินใจสร้างบทเรียนคอมพิวเตอร์การสอน  ผู้สร้างควรพิจารณาสิ่ง</a:t>
            </a:r>
          </a:p>
          <a:p>
            <a:pPr marL="3540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ต่อไปนี้ประกอบการตัดสินใจ</a:t>
            </a:r>
          </a:p>
          <a:p>
            <a:pPr marL="354013" indent="-354013" eaLnBrk="1" hangingPunct="1">
              <a:lnSpc>
                <a:spcPct val="80000"/>
              </a:lnSpc>
              <a:buFontTx/>
              <a:buAutoNum type="arabicPeriod"/>
              <a:tabLst>
                <a:tab pos="442913" algn="l"/>
              </a:tabLst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เราจะผลิตบทเรียนเพื่อวัตถุประสงค์ใด เพื่อใช้สอนตามหลักสูตรสอนเสริม  หรือใช้เฉพาะด้าน  เช่น การเรียนการสอนหรือการฝึกอบรม  เป็นต้น</a:t>
            </a:r>
          </a:p>
          <a:p>
            <a:pPr marL="354013" indent="-354013" eaLnBrk="1" hangingPunct="1">
              <a:lnSpc>
                <a:spcPct val="80000"/>
              </a:lnSpc>
              <a:buFontTx/>
              <a:buAutoNum type="arabicPeriod"/>
              <a:tabLst>
                <a:tab pos="442913" algn="l"/>
              </a:tabLst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หากเป็นการพัฒนาเพื่อใช้เฉพาะด้าน  มีวิธีการอื่นที่สามารถใช้ได้ง่ายกว่าการสร้างบทเรียนคอมพิวเตอร์การสอนหรือไม่</a:t>
            </a:r>
          </a:p>
          <a:p>
            <a:pPr marL="354013" indent="-354013" eaLnBrk="1" hangingPunct="1">
              <a:lnSpc>
                <a:spcPct val="80000"/>
              </a:lnSpc>
              <a:buFont typeface="Times New Roman" pitchFamily="18" charset="0"/>
              <a:buAutoNum type="arabicPeriod" startAt="3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ลักษณะเนื้อหาที่จะนำมาทำ  เหมาะสมกับการสอนเนื้อหาผ่านคอมพิวเตอร์หรือไม่และเมื่อใช้แล้วจะบรรลุตามวัตถุประสงค์ที่ตั้งไว้ทั้งหมดหรือไม่</a:t>
            </a:r>
          </a:p>
          <a:p>
            <a:pPr marL="354013" indent="-354013" eaLnBrk="1" hangingPunct="1">
              <a:lnSpc>
                <a:spcPct val="80000"/>
              </a:lnSpc>
              <a:buFontTx/>
              <a:buAutoNum type="arabicPeriod" startAt="3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เนื้อหาที่จะสร้างเป็นบทเรียน  จะคงตัวหรือใช้ได้นานเท่าใด</a:t>
            </a:r>
          </a:p>
          <a:p>
            <a:pPr marL="354013" indent="-354013" eaLnBrk="1" hangingPunct="1">
              <a:lnSpc>
                <a:spcPct val="80000"/>
              </a:lnSpc>
              <a:buFontTx/>
              <a:buAutoNum type="arabicPeriod" startAt="3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กลุ่มผู้เรียนเป็นใคร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มีจำนวนเท่าใด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คุ้มค่า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กับการสร้าง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</a:p>
          <a:p>
            <a:pPr marL="265113" indent="-265113" eaLnBrk="1" hangingPunct="1">
              <a:lnSpc>
                <a:spcPct val="90000"/>
              </a:lnSpc>
              <a:buFontTx/>
              <a:buAutoNum type="arabicPeriod" startAt="6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สร้างจะ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สร้างเสร็จได้ภายในระยะเวลาที่ต้องการหรือไม่</a:t>
            </a:r>
          </a:p>
          <a:p>
            <a:pPr marL="265113" indent="-265113" eaLnBrk="1" hangingPunct="1">
              <a:lnSpc>
                <a:spcPct val="90000"/>
              </a:lnSpc>
              <a:buFontTx/>
              <a:buAutoNum type="arabicPeriod" startAt="6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บทเรียนที่จะสร้างมีผู้สร้างไว้แล้วหรือยัง  มีขายในท้องตลาดหรือไม่</a:t>
            </a:r>
          </a:p>
          <a:p>
            <a:pPr marL="265113" indent="-265113" eaLnBrk="1" hangingPunct="1">
              <a:lnSpc>
                <a:spcPct val="90000"/>
              </a:lnSpc>
              <a:buFontTx/>
              <a:buAutoNum type="arabicPeriod" startAt="6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บทเรียนที่สร้างขึ้นสามารถวัดผลได้ครบถ้วน  ภายในตัวเองหรือไม่</a:t>
            </a:r>
          </a:p>
          <a:p>
            <a:pPr marL="354013" indent="-354013" eaLnBrk="1" hangingPunct="1">
              <a:lnSpc>
                <a:spcPct val="80000"/>
              </a:lnSpc>
              <a:buFontTx/>
              <a:buAutoNum type="arabicPeriod" startAt="3"/>
            </a:pP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rabicPeriod"/>
              <a:tabLst>
                <a:tab pos="442913" algn="l"/>
              </a:tabLst>
              <a:defRPr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8028" y="3865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เทคนิคการพัฒนาบทเรียนคอมพิวเตอร์ช่วยสอน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897" y="354360"/>
            <a:ext cx="6838527" cy="914400"/>
          </a:xfrm>
          <a:noFill/>
          <a:ln/>
        </p:spPr>
        <p:txBody>
          <a:bodyPr/>
          <a:lstStyle/>
          <a:p>
            <a:pPr eaLnBrk="0" hangingPunct="0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คอมพิวเตอร์จัดการสอน : </a:t>
            </a:r>
            <a:r>
              <a:rPr lang="th-TH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CMI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22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359923"/>
              </p:ext>
            </p:extLst>
          </p:nvPr>
        </p:nvGraphicFramePr>
        <p:xfrm>
          <a:off x="3347864" y="3140968"/>
          <a:ext cx="374015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lipArt" r:id="rId3" imgW="3740040" imgH="3003480" progId="MS_ClipArt_Gallery.2">
                  <p:embed/>
                </p:oleObj>
              </mc:Choice>
              <mc:Fallback>
                <p:oleObj name="ClipArt" r:id="rId3" imgW="3740040" imgH="30034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140968"/>
                        <a:ext cx="3740150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15616" y="177281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เป็นการใช้คอมพิวเตอร์ในการจัดหลักสูตร ตารางสอน งานธุรการ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ระบบเงินเดือน ระบบการประเมินผล ระบบการลงทะเบียนเรียนเป็นต้น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994974441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61" y="1628800"/>
            <a:ext cx="7887969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ขั้นตอนการพัฒนาบทเรียนคอมพิวเตอร์การ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สอน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711200" algn="l"/>
              </a:tabLst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ขั้นตอนการพัฒนาบทเรียน  สามารถการแจกแจงได้ 16  ขั้นตอน (รศ.ไพโรจน์ ตี</a:t>
            </a: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รณธ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นากุล ) ดังนี้</a:t>
            </a:r>
            <a:endParaRPr lang="en-US" sz="2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 ช่วงการวิเคราะห์เนื้อหา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990600" lvl="1" indent="-533400" eaLnBrk="1" hangingPunct="1">
              <a:buFont typeface="Times New Roman" pitchFamily="18" charset="0"/>
              <a:buAutoNum type="arabicPeriod"/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การสร้างแผนภูมิระดมสมอง</a:t>
            </a:r>
          </a:p>
          <a:p>
            <a:pPr marL="990600" lvl="1" indent="-533400" eaLnBrk="1" hangingPunct="1">
              <a:buFont typeface="Times New Roman" pitchFamily="18" charset="0"/>
              <a:buAutoNum type="arabicPeriod"/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การสร้างแผนภูมิหัวเรื่องสัมพันธ์</a:t>
            </a:r>
          </a:p>
          <a:p>
            <a:pPr marL="990600" lvl="1" indent="-533400" eaLnBrk="1" hangingPunct="1">
              <a:buFont typeface="Times New Roman" pitchFamily="18" charset="0"/>
              <a:buAutoNum type="arabicPeriod"/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การสร้างแผนภูมิโครงข่าย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 ช่วงการออกแบบหน่วยการเรียน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4. 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การ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กำหนดกลวิธีในการนำเสนอ และเขียนวัตถุประสงค์เชิงพฤติกรรมของเนื้อหา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	5. 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การ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ออกแบบแผนภูมิการนำเสนอในแต่ละหน่วยการเรียน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90600" lvl="1" indent="-533400" eaLnBrk="1" hangingPunct="1">
              <a:buFont typeface="Times New Roman" pitchFamily="18" charset="0"/>
              <a:buAutoNum type="arabicPeriod"/>
              <a:defRPr/>
            </a:pP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h-TH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rabicPeriod"/>
              <a:tabLst>
                <a:tab pos="442913" algn="l"/>
              </a:tabLst>
              <a:defRPr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8028" y="3865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เทคนิคการพัฒนาบทเรียนคอมพิวเตอร์ช่วยสอน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61" y="1628800"/>
            <a:ext cx="7887969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ขั้นตอนการพัฒนาบทเรียนคอมพิวเตอร์การ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สอน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ช่วงการพัฒนาหน่วยการเรียน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	6.  การเขียนรายละเอียดเนื้อหาลงบนกรอบการสอน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   	7.  การจัดทำลำดับกรอบการสอน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	8. การตรวจสอบความถูกต้องของเนื้อหา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	9. การสร้างแบบทดสอบวัดผลสัมฤทธิ์ทางการเรียนของบทเรียนคอมพิวเตอร์การ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สอน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ช่วงการพัฒนาเนื้อหาลงบนคอมพิวเตอร์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10.  การเลือกโปรแกรมที่ใช้นำเสนอบทเรียนสู่โปรแกรม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   		11.  การพัฒนาและจัดเตรียมสื่อที่จะใช้ประกอบบทเรียน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		12.  การนำกรอบการสอนลงโปรแกรม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90600" lvl="1" indent="-533400" eaLnBrk="1" hangingPunct="1">
              <a:buFont typeface="Times New Roman" pitchFamily="18" charset="0"/>
              <a:buAutoNum type="arabicPeriod"/>
              <a:defRPr/>
            </a:pP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h-TH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rabicPeriod"/>
              <a:tabLst>
                <a:tab pos="442913" algn="l"/>
              </a:tabLst>
              <a:defRPr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8028" y="3865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เทคนิคการพัฒนาบทเรียนคอมพิวเตอร์ช่วยสอน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61" y="1628800"/>
            <a:ext cx="7887969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ขั้นตอนการพัฒนาบทเรียนคอมพิวเตอร์การ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 ช่วงการประเมินผล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13.  การตรวจสอบคุณภาพมัลติมีเดียของบทเรียนบทเรียน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	14.  การทดลองกระบวนการทดสอบหาประสิทธิภาพ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	15.  การทดสอบหาประสิทธิภาพของบทเรียนและประสิทธิผลทางการเรียน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	16.  จัดทำคู่มือการใช้บทเรียนคอมพิวเตอร์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90600" lvl="1" indent="-533400" eaLnBrk="1" hangingPunct="1">
              <a:buFont typeface="Times New Roman" pitchFamily="18" charset="0"/>
              <a:buAutoNum type="arabicPeriod"/>
              <a:defRPr/>
            </a:pP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h-TH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rabicPeriod"/>
              <a:tabLst>
                <a:tab pos="442913" algn="l"/>
              </a:tabLst>
              <a:defRPr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8028" y="3865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เทคนิคการพัฒนาบทเรียนคอมพิวเตอร์ช่วยสอน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การวิเคราะห์เนื้อหา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(Analysis)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09228" y="1700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  การสร้างแผนภูมิระดมสมอง 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(Brain Storm Chart Creation) </a:t>
            </a:r>
            <a:endParaRPr lang="th-TH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70987" y="2843808"/>
            <a:ext cx="7706082" cy="24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620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2pPr>
            <a:lvl3pPr marL="16764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3pPr>
            <a:lvl4pPr marL="21336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4pPr>
            <a:lvl5pPr marL="25908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5pPr>
            <a:lvl6pPr marL="30480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6pPr>
            <a:lvl7pPr marL="35052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7pPr>
            <a:lvl8pPr marL="39624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8pPr>
            <a:lvl9pPr marL="44196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วิธีการหนึ่งที่สามารถทำให้ได้หัวข้อที่ครอบคลุมวัตถุประสงค์อย่างครบถ้วนนั่นก็คือ  การสร้างแผนภูมิระดมสมอง 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(Brain Storm Chart Creation)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นั่นเองขั้นการสร้างแผนภูมิระดมสมอง  เป็นการนำเทคนิค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การระดมสมอง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(Brain Storm)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เข้ามาประยุกต์ใช้  เพื่อรวบรวมหัวเรื่องที่ควรจะมีอยู่ในบทเรียนโดยเริ่มจากการเขียนชื่อเรื่องที่จะสร้างเป็นบทเรียนไว้ตรงกลางแล้วให้ผู้เชี่ยวชาญด้านเนื้อหา 4-5 คน ช่วยระดมสมองแจงหัวเรื่องที่ควรจะสอน</a:t>
            </a:r>
          </a:p>
        </p:txBody>
      </p:sp>
    </p:spTree>
    <p:extLst>
      <p:ext uri="{BB962C8B-B14F-4D97-AF65-F5344CB8AC3E}">
        <p14:creationId xmlns:p14="http://schemas.microsoft.com/office/powerpoint/2010/main" val="17157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การวิเคราะห์เนื้อหา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(Analysis)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14387" y="14986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2  การสร้างแผนภูมิหัวเรื่องสัมพันธ์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(Concept Chart Creation)</a:t>
            </a:r>
            <a:endParaRPr lang="th-TH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7561" y="2664616"/>
            <a:ext cx="7614879" cy="19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620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2pPr>
            <a:lvl3pPr marL="16764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3pPr>
            <a:lvl4pPr marL="21336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4pPr>
            <a:lvl5pPr marL="25908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5pPr>
            <a:lvl6pPr marL="30480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6pPr>
            <a:lvl7pPr marL="35052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7pPr>
            <a:lvl8pPr marL="39624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8pPr>
            <a:lvl9pPr marL="44196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แนวคิด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ของแผนภูมิหัวเรื่องสัมพันธ์คือ การจัดกลุ่มของหัวเรื่องที่ระดมสมองได้  </a:t>
            </a:r>
            <a:endParaRPr lang="th-TH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เป็นกลุ่มหรือหมวดหมู่ที่สัมพันธ์กัน  โดยนำแผนภูมิระดมสมองมาทำการศึกษาความถูกต้อง  สอดคล้องของทฤษฎี หลักการ  เหตุผล  ความสัมพันธ์  และความต่อเนื่องกันของหัวเรื่องอย่างละเอียดอาจมีการตัดหรือเพิ่มหัวเรื่องตามเหตุผลและความเหมาะสม  จนสามารถอธิบายและตอบคำถามได้ ผลที่ได้จะเป็นแผนภูมิหัวเรื่องสัมพันธ์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414805" y="4573261"/>
            <a:ext cx="4824536" cy="115212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r>
              <a:rPr lang="th-TH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  ย้ายหัวเรื่อง	</a:t>
            </a:r>
            <a:r>
              <a:rPr lang="th-TH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วาง</a:t>
            </a:r>
            <a:r>
              <a:rPr lang="th-TH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ผิดตำแหน่งหรือผิดกลุ่ม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r>
              <a:rPr lang="th-TH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  เพิ่มหัวเรื่อง	</a:t>
            </a:r>
            <a:r>
              <a:rPr lang="th-TH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</a:t>
            </a:r>
            <a:r>
              <a:rPr lang="th-TH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ไม่สมบูรณ์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r>
              <a:rPr lang="th-TH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  ตัดหัวเรื่องออก	เนื้อหาซ้ำซ้อนหรือไม่เกี่ยวข้อง</a:t>
            </a:r>
          </a:p>
        </p:txBody>
      </p:sp>
      <p:sp>
        <p:nvSpPr>
          <p:cNvPr id="23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การวิเคราะห์เนื้อหา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(Analysis)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231620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14387" y="14986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2  การสร้างแผนภูมิหัวเรื่องสัมพันธ์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(Concept Chart Creation)</a:t>
            </a:r>
            <a:endParaRPr lang="th-TH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4"/>
          <p:cNvSpPr/>
          <p:nvPr/>
        </p:nvSpPr>
        <p:spPr bwMode="auto">
          <a:xfrm>
            <a:off x="3030574" y="3494738"/>
            <a:ext cx="1571636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ชื่อเรื่อง</a:t>
            </a:r>
          </a:p>
        </p:txBody>
      </p:sp>
      <p:sp>
        <p:nvSpPr>
          <p:cNvPr id="12" name="Oval 5"/>
          <p:cNvSpPr/>
          <p:nvPr/>
        </p:nvSpPr>
        <p:spPr bwMode="auto">
          <a:xfrm>
            <a:off x="958872" y="4280556"/>
            <a:ext cx="1643074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หัวเรื่อง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7"/>
          <p:cNvSpPr/>
          <p:nvPr/>
        </p:nvSpPr>
        <p:spPr bwMode="auto">
          <a:xfrm>
            <a:off x="1244624" y="2780358"/>
            <a:ext cx="1643074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หัวเรื่อง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Oval 8"/>
          <p:cNvSpPr/>
          <p:nvPr/>
        </p:nvSpPr>
        <p:spPr bwMode="auto">
          <a:xfrm>
            <a:off x="4530772" y="2708920"/>
            <a:ext cx="1643074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หัวเรื่อง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9"/>
          <p:cNvSpPr/>
          <p:nvPr/>
        </p:nvSpPr>
        <p:spPr bwMode="auto">
          <a:xfrm>
            <a:off x="5030838" y="4066242"/>
            <a:ext cx="1643074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หัวเรื่อง </a:t>
            </a:r>
            <a:r>
              <a:rPr lang="en-US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</a:t>
            </a:r>
            <a:endParaRPr lang="th-TH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0"/>
          <p:cNvSpPr/>
          <p:nvPr/>
        </p:nvSpPr>
        <p:spPr bwMode="auto">
          <a:xfrm>
            <a:off x="6745350" y="2923234"/>
            <a:ext cx="1643074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หัวเรื่อง </a:t>
            </a:r>
            <a:r>
              <a:rPr lang="en-US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3.2</a:t>
            </a:r>
            <a:endParaRPr lang="th-TH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Connector 12"/>
          <p:cNvCxnSpPr>
            <a:cxnSpLocks noChangeShapeType="1"/>
          </p:cNvCxnSpPr>
          <p:nvPr/>
        </p:nvCxnSpPr>
        <p:spPr bwMode="auto">
          <a:xfrm rot="16200000" flipV="1">
            <a:off x="2874213" y="3222475"/>
            <a:ext cx="257175" cy="515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3"/>
          <p:cNvCxnSpPr>
            <a:cxnSpLocks noChangeShapeType="1"/>
          </p:cNvCxnSpPr>
          <p:nvPr/>
        </p:nvCxnSpPr>
        <p:spPr bwMode="auto">
          <a:xfrm rot="10800000" flipV="1">
            <a:off x="2601957" y="4180531"/>
            <a:ext cx="587375" cy="385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5"/>
          <p:cNvCxnSpPr>
            <a:cxnSpLocks noChangeShapeType="1"/>
          </p:cNvCxnSpPr>
          <p:nvPr/>
        </p:nvCxnSpPr>
        <p:spPr bwMode="auto">
          <a:xfrm rot="10800000" flipV="1">
            <a:off x="4316457" y="3351856"/>
            <a:ext cx="428625" cy="242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7"/>
          <p:cNvCxnSpPr>
            <a:cxnSpLocks noChangeShapeType="1"/>
          </p:cNvCxnSpPr>
          <p:nvPr/>
        </p:nvCxnSpPr>
        <p:spPr bwMode="auto">
          <a:xfrm rot="10800000">
            <a:off x="6173832" y="3094681"/>
            <a:ext cx="571500" cy="222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19"/>
          <p:cNvCxnSpPr>
            <a:cxnSpLocks noChangeShapeType="1"/>
          </p:cNvCxnSpPr>
          <p:nvPr/>
        </p:nvCxnSpPr>
        <p:spPr bwMode="auto">
          <a:xfrm rot="16200000" flipV="1">
            <a:off x="5423739" y="3673324"/>
            <a:ext cx="571500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389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การวิเคราะห์เนื้อหา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(Analysis)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14387" y="14986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  การสร้างแผนภูมิโครงข่ายเนื้อหา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(Content Network Chart Creation)</a:t>
            </a:r>
            <a:endParaRPr lang="th-TH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7561" y="2664616"/>
            <a:ext cx="7614879" cy="19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620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2pPr>
            <a:lvl3pPr marL="16764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3pPr>
            <a:lvl4pPr marL="21336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4pPr>
            <a:lvl5pPr marL="2590800" indent="-7620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5pPr>
            <a:lvl6pPr marL="30480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6pPr>
            <a:lvl7pPr marL="35052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7pPr>
            <a:lvl8pPr marL="39624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8pPr>
            <a:lvl9pPr marL="44196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thaiDist" eaLnBrk="1" hangingPunct="1">
              <a:buFont typeface="Wingdings" pitchFamily="2" charset="2"/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แนวคิดของแผนภูมิโครงข่ายเนื้อหาคือ  นำหัวเรื่องที่ได้จากแผนภูมิหัวเรื่องสัมพันธ์  มาจัดลำดับความสัมพันธ์ของเนื้อหา  โดยพิจารณาลำดับก่อนหลัง  หรือคู่ขนานกันตามความจำเป็นที่จะต้องอ้างอิงกันตามหลักการเทคนิคโครงข่าย  เนื้อหาบางอย่างเป็นพื้นฐานที่จำเป็นสำหรับเนื้อหาต่อ เช่น การบวก การลบ จะพื้นฐานของการคูณและการหาร  จึงต้องให้เรียนเรื่องการบวก การก่อน  เมื่อเขียนเสร็จแล้วทำการพิจาณาความสัมพันธ์ของเนื้อหาในโครงข่ายนั้นอีกครั้งจนสมบูรณ์  ผลที่ได้จะเป็นโครงข่ายเนื้อหาที่ต้องการ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552" y="337380"/>
            <a:ext cx="8229600" cy="1143000"/>
          </a:xfrm>
        </p:spPr>
        <p:txBody>
          <a:bodyPr/>
          <a:lstStyle/>
          <a:p>
            <a:pPr eaLnBrk="1" hangingPunct="1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704856" cy="4525962"/>
          </a:xfrm>
        </p:spPr>
        <p:txBody>
          <a:bodyPr/>
          <a:lstStyle/>
          <a:p>
            <a:pPr eaLnBrk="1" hangingPunct="1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สัญลักษณ์</a:t>
            </a:r>
          </a:p>
          <a:p>
            <a:pPr marL="457200" lvl="1" indent="0" eaLnBrk="1" hangingPunct="1"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</a:t>
            </a:r>
          </a:p>
          <a:p>
            <a:pPr marL="457200" lvl="1" indent="0" eaLnBrk="1" hangingPunct="1">
              <a:buNone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จุดเหตุการณ์ 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Event or Node)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จุดเหตุการณ์แบบวงกลม เป็นจุดเริ่มต้นและจุดสุดท้ายของหัวข้อ</a:t>
            </a:r>
          </a:p>
          <a:p>
            <a:pPr lvl="1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lvl="1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จุดเหตุการณ์แบบไข่ปลา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2449513" y="2408787"/>
            <a:ext cx="357187" cy="357188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428875" y="3861048"/>
            <a:ext cx="377825" cy="1152525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8229600" cy="1143000"/>
          </a:xfrm>
        </p:spPr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09228" y="1709738"/>
            <a:ext cx="8229600" cy="4525962"/>
          </a:xfrm>
        </p:spPr>
        <p:txBody>
          <a:bodyPr/>
          <a:lstStyle/>
          <a:p>
            <a:pPr marL="0" lvl="1" indent="457200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(1)	จุดเหตุการณ์แบบวงกลม  เป็นจุดเริ่มต้นและจุดสุดท้ายของหัวข้อใดหัวข้อหนึ่ง</a:t>
            </a:r>
          </a:p>
          <a:p>
            <a:pPr lvl="1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lvl="1" eaLnBrk="1" hangingPunct="1">
              <a:buFontTx/>
              <a:buNone/>
              <a:tabLst>
                <a:tab pos="2336800" algn="l"/>
              </a:tabLst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957212" y="3071813"/>
            <a:ext cx="1071563" cy="10001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4029025" y="3071813"/>
            <a:ext cx="1071562" cy="1000125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7100837" y="3071813"/>
            <a:ext cx="1071563" cy="10001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7"/>
          <p:cNvCxnSpPr>
            <a:stCxn id="20484" idx="6"/>
            <a:endCxn id="20485" idx="2"/>
          </p:cNvCxnSpPr>
          <p:nvPr/>
        </p:nvCxnSpPr>
        <p:spPr bwMode="auto">
          <a:xfrm>
            <a:off x="2028775" y="3571875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8"/>
          <p:cNvCxnSpPr/>
          <p:nvPr/>
        </p:nvCxnSpPr>
        <p:spPr bwMode="auto">
          <a:xfrm>
            <a:off x="5100587" y="3571875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2814587" y="3000375"/>
            <a:ext cx="35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886400" y="3000375"/>
            <a:ext cx="350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32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3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737650" y="4191000"/>
            <a:ext cx="1818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จุดเริ่มต้นของ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3417892" y="4234220"/>
            <a:ext cx="19255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จุดสุดท้ายของ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  <a:p>
            <a:pPr algn="ctr" eaLnBrk="1" hangingPunct="1"/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3553345" y="4650859"/>
            <a:ext cx="1654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จุดเริ่มต้นของ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4" name="TextBox 15"/>
          <p:cNvSpPr txBox="1">
            <a:spLocks noChangeArrowheads="1"/>
          </p:cNvSpPr>
          <p:nvPr/>
        </p:nvSpPr>
        <p:spPr bwMode="auto">
          <a:xfrm>
            <a:off x="6659563" y="4295775"/>
            <a:ext cx="175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จุดสุดท้ายของ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  <a:p>
            <a:pPr eaLnBrk="1" hangingPunct="1"/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5" name="สี่เหลี่ยมผืนผ้า 3"/>
          <p:cNvSpPr>
            <a:spLocks noChangeArrowheads="1"/>
          </p:cNvSpPr>
          <p:nvPr/>
        </p:nvSpPr>
        <p:spPr bwMode="auto">
          <a:xfrm>
            <a:off x="2253955" y="5404231"/>
            <a:ext cx="6156407" cy="40011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จุดเหตุการณ์แบบวงกลมใช้กับหัวเรื่องที่ต้องเรียงลำดับ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2376570" y="6350669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0180" y="1628800"/>
            <a:ext cx="8229600" cy="712167"/>
          </a:xfrm>
        </p:spPr>
        <p:txBody>
          <a:bodyPr/>
          <a:lstStyle/>
          <a:p>
            <a:pPr marL="0" lvl="1" indent="457200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(2)	จุดเหตุการณ์แบบวงกลม  ใช้กับหัวเรื่องที่ต้องเรียงลำดับ</a:t>
            </a:r>
          </a:p>
          <a:p>
            <a:pPr lvl="1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lvl="1" eaLnBrk="1" hangingPunct="1">
              <a:buFontTx/>
              <a:buNone/>
              <a:tabLst>
                <a:tab pos="2336800" algn="l"/>
              </a:tabLst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1245244" y="2492326"/>
            <a:ext cx="1071563" cy="10001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4317057" y="2492326"/>
            <a:ext cx="1071562" cy="1000125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7388869" y="2492326"/>
            <a:ext cx="1071563" cy="1000125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7"/>
          <p:cNvCxnSpPr>
            <a:stCxn id="21508" idx="6"/>
            <a:endCxn id="21509" idx="2"/>
          </p:cNvCxnSpPr>
          <p:nvPr/>
        </p:nvCxnSpPr>
        <p:spPr bwMode="auto">
          <a:xfrm>
            <a:off x="2316807" y="2992388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8"/>
          <p:cNvCxnSpPr/>
          <p:nvPr/>
        </p:nvCxnSpPr>
        <p:spPr bwMode="auto">
          <a:xfrm>
            <a:off x="5388619" y="2992388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102619" y="2420888"/>
            <a:ext cx="350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174432" y="2420888"/>
            <a:ext cx="350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1511944" y="3671838"/>
            <a:ext cx="2746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เปิดหัว .....................ปิดท้าย</a:t>
            </a:r>
          </a:p>
        </p:txBody>
      </p:sp>
      <p:sp>
        <p:nvSpPr>
          <p:cNvPr id="21516" name="สี่เหลี่ยมผืนผ้า 3"/>
          <p:cNvSpPr>
            <a:spLocks noChangeArrowheads="1"/>
          </p:cNvSpPr>
          <p:nvPr/>
        </p:nvSpPr>
        <p:spPr bwMode="auto">
          <a:xfrm>
            <a:off x="1024549" y="4221088"/>
            <a:ext cx="114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1800" b="1">
                <a:latin typeface="Tahoma" pitchFamily="34" charset="0"/>
                <a:ea typeface="Tahoma" pitchFamily="34" charset="0"/>
                <a:cs typeface="Tahoma" pitchFamily="34" charset="0"/>
              </a:rPr>
              <a:t>แบบที่ผิด</a:t>
            </a:r>
          </a:p>
        </p:txBody>
      </p:sp>
      <p:sp>
        <p:nvSpPr>
          <p:cNvPr id="21517" name="TextBox 16"/>
          <p:cNvSpPr txBox="1">
            <a:spLocks noChangeArrowheads="1"/>
          </p:cNvSpPr>
          <p:nvPr/>
        </p:nvSpPr>
        <p:spPr bwMode="auto">
          <a:xfrm>
            <a:off x="4853632" y="3671838"/>
            <a:ext cx="2746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เปิดหัว .....................ปิดท้าย</a:t>
            </a:r>
          </a:p>
        </p:txBody>
      </p:sp>
      <p:sp>
        <p:nvSpPr>
          <p:cNvPr id="21518" name="Oval 3"/>
          <p:cNvSpPr>
            <a:spLocks noChangeArrowheads="1"/>
          </p:cNvSpPr>
          <p:nvPr/>
        </p:nvSpPr>
        <p:spPr bwMode="auto">
          <a:xfrm>
            <a:off x="1269024" y="4940226"/>
            <a:ext cx="1071562" cy="10001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9" name="Oval 4"/>
          <p:cNvSpPr>
            <a:spLocks noChangeArrowheads="1"/>
          </p:cNvSpPr>
          <p:nvPr/>
        </p:nvSpPr>
        <p:spPr bwMode="auto">
          <a:xfrm>
            <a:off x="4340836" y="4940226"/>
            <a:ext cx="1071563" cy="10001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/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20" name="Oval 5"/>
          <p:cNvSpPr>
            <a:spLocks noChangeArrowheads="1"/>
          </p:cNvSpPr>
          <p:nvPr/>
        </p:nvSpPr>
        <p:spPr bwMode="auto">
          <a:xfrm>
            <a:off x="7412649" y="4940226"/>
            <a:ext cx="1071562" cy="10001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Straight Arrow Connector 7"/>
          <p:cNvCxnSpPr>
            <a:stCxn id="21518" idx="6"/>
            <a:endCxn id="21519" idx="2"/>
          </p:cNvCxnSpPr>
          <p:nvPr/>
        </p:nvCxnSpPr>
        <p:spPr bwMode="auto">
          <a:xfrm>
            <a:off x="2340586" y="5440288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8"/>
          <p:cNvCxnSpPr/>
          <p:nvPr/>
        </p:nvCxnSpPr>
        <p:spPr bwMode="auto">
          <a:xfrm>
            <a:off x="5412399" y="5440288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23" name="TextBox 22"/>
          <p:cNvSpPr txBox="1">
            <a:spLocks noChangeArrowheads="1"/>
          </p:cNvSpPr>
          <p:nvPr/>
        </p:nvSpPr>
        <p:spPr bwMode="auto">
          <a:xfrm>
            <a:off x="3126399" y="4868788"/>
            <a:ext cx="350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24" name="TextBox 23"/>
          <p:cNvSpPr txBox="1">
            <a:spLocks noChangeArrowheads="1"/>
          </p:cNvSpPr>
          <p:nvPr/>
        </p:nvSpPr>
        <p:spPr bwMode="auto">
          <a:xfrm>
            <a:off x="6198211" y="4868788"/>
            <a:ext cx="350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25" name="TextBox 26"/>
          <p:cNvSpPr txBox="1">
            <a:spLocks noChangeArrowheads="1"/>
          </p:cNvSpPr>
          <p:nvPr/>
        </p:nvSpPr>
        <p:spPr bwMode="auto">
          <a:xfrm>
            <a:off x="3820136" y="4417938"/>
            <a:ext cx="1795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ไม่มีเหตุการณ์เชื่อม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8229600" cy="1143000"/>
          </a:xfrm>
        </p:spPr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7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28600"/>
            <a:ext cx="6766520" cy="990600"/>
          </a:xfrm>
          <a:noFill/>
          <a:ln/>
        </p:spPr>
        <p:txBody>
          <a:bodyPr/>
          <a:lstStyle/>
          <a:p>
            <a:pPr eaLnBrk="0" hangingPunct="0"/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คอมพิวเตอร์ช่วยสอน : </a:t>
            </a:r>
            <a:r>
              <a:rPr lang="th-TH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268" name="Object 4"/>
          <p:cNvGraphicFramePr>
            <a:graphicFrameLocks/>
          </p:cNvGraphicFramePr>
          <p:nvPr/>
        </p:nvGraphicFramePr>
        <p:xfrm>
          <a:off x="5791200" y="3995738"/>
          <a:ext cx="2813050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ClipArt" r:id="rId3" imgW="2813040" imgH="2212920" progId="MS_ClipArt_Gallery.2">
                  <p:embed/>
                </p:oleObj>
              </mc:Choice>
              <mc:Fallback>
                <p:oleObj name="ClipArt" r:id="rId3" imgW="2813040" imgH="22129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995738"/>
                        <a:ext cx="2813050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15616" y="1861664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CAI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เป็นกระบวนการเรียนการสอนโดยใช้สื่อคอมพิวเตอร์ในการ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นำเสนอ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เนื้อหาเรื่องราวต่างๆ มีลักษณะเป็นการเรียน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โดยตรง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การเรียน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แบบมีปฏิสัมพันธ์(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Interactive)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สามารถโต้ตอบ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ระหว่างผู้เรียนกับคอมพิวเตอร์ได้</a:t>
            </a:r>
          </a:p>
        </p:txBody>
      </p:sp>
    </p:spTree>
    <p:extLst>
      <p:ext uri="{BB962C8B-B14F-4D97-AF65-F5344CB8AC3E}">
        <p14:creationId xmlns:p14="http://schemas.microsoft.com/office/powerpoint/2010/main" val="3382992722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(3) จุดเหตุการณ์แบบไข่ปลา</a:t>
            </a:r>
          </a:p>
          <a:p>
            <a:pPr lvl="1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เป็นจุดเริ่มต้นและจุดสุดท้ายของหัวข้อ</a:t>
            </a:r>
          </a:p>
          <a:p>
            <a:pPr lvl="1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แต่ใช้กับเหตุการณ์ที่เป็นทางเลือก</a:t>
            </a:r>
          </a:p>
          <a:p>
            <a:pPr lvl="1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ซึ่งมีหัวเรื่องมากกว่าหนึ่งหัวเรื่องคู่ขนานกัน</a:t>
            </a:r>
          </a:p>
          <a:p>
            <a:pPr lvl="1" eaLnBrk="1" hangingPunct="1">
              <a:buFontTx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257142" y="2535084"/>
            <a:ext cx="360362" cy="18716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8229600" cy="1143000"/>
          </a:xfrm>
        </p:spPr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7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09228" y="1456326"/>
            <a:ext cx="8229600" cy="1143000"/>
          </a:xfrm>
        </p:spPr>
        <p:txBody>
          <a:bodyPr/>
          <a:lstStyle/>
          <a:p>
            <a:pPr marL="342900" indent="-342900" eaLnBrk="1" hangingPunct="1"/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ตัวอย่างจุดเหตุการณ์แบบไข่ปลา</a:t>
            </a:r>
            <a:br>
              <a:rPr lang="th-TH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1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5072063" y="2428875"/>
            <a:ext cx="785812" cy="71437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071813" y="2857500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3086100" y="2286000"/>
            <a:ext cx="350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71813" y="364331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3094038" y="3071813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071813" y="450056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3094038" y="3938588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2" name="Oval 11"/>
          <p:cNvSpPr>
            <a:spLocks noChangeArrowheads="1"/>
          </p:cNvSpPr>
          <p:nvPr/>
        </p:nvSpPr>
        <p:spPr bwMode="auto">
          <a:xfrm>
            <a:off x="5072063" y="3286125"/>
            <a:ext cx="785812" cy="71437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5072063" y="4143375"/>
            <a:ext cx="785812" cy="71437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484438" y="2286000"/>
            <a:ext cx="587375" cy="2643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5924550" y="2286000"/>
            <a:ext cx="588963" cy="2643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3566" name="TextBox 15"/>
          <p:cNvSpPr txBox="1">
            <a:spLocks noChangeArrowheads="1"/>
          </p:cNvSpPr>
          <p:nvPr/>
        </p:nvSpPr>
        <p:spPr bwMode="auto">
          <a:xfrm>
            <a:off x="538413" y="2859548"/>
            <a:ext cx="20185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ไข่ปลาเริ่มต้นของ</a:t>
            </a:r>
          </a:p>
          <a:p>
            <a:pPr algn="ctr" eaLnBrk="1" hangingPunct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 B C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2898402" y="4932378"/>
            <a:ext cx="3008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จุดเหตุการณ์แบบวงกลม</a:t>
            </a:r>
          </a:p>
          <a:p>
            <a:pPr algn="ctr" eaLnBrk="1" hangingPunct="1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ใช้ปิดท้ายแต่ละหัวเรื่อง</a:t>
            </a:r>
          </a:p>
        </p:txBody>
      </p:sp>
      <p:sp>
        <p:nvSpPr>
          <p:cNvPr id="23568" name="TextBox 17"/>
          <p:cNvSpPr txBox="1">
            <a:spLocks noChangeArrowheads="1"/>
          </p:cNvSpPr>
          <p:nvPr/>
        </p:nvSpPr>
        <p:spPr bwMode="auto">
          <a:xfrm>
            <a:off x="6474499" y="3400425"/>
            <a:ext cx="21259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ไข่ปลาสุดท้ายของ</a:t>
            </a:r>
          </a:p>
          <a:p>
            <a:pPr algn="ctr" eaLnBrk="1" hangingPunct="1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A B C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898133" y="1700808"/>
            <a:ext cx="7851789" cy="4525963"/>
          </a:xfrm>
        </p:spPr>
        <p:txBody>
          <a:bodyPr/>
          <a:lstStyle/>
          <a:p>
            <a:pPr marL="0" lvl="1" indent="457200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(4) จุดเหตุการณ์แบบไข่ปลาใช้กับหัวเรื่องที่เป็นทางเลือกของหัวข้อที่คู่ขนานกัน คือ สามารถเลือกเรียน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B C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หัวเรื่องใดก่อนก็ได้ แต่ต้องเรียนให้ครบทั้ง 4 หัวเรื่อง</a:t>
            </a:r>
          </a:p>
          <a:p>
            <a:pPr marL="0" lvl="1" indent="457200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(5) จุดเหตุการณ์แบบวงกลม และแบบไข่ปลา คือ จุดเหตุการณ์แบบวงกลมใช้กับหัวเรื่องที่ต้องเรียนแบบลำดับแต่แบบไข่ปลาใช้กับหัวเรื่องที่คู่ขนานกันเป็นทางเลือกโดยเลือดเรียนหัวข้อใดก่อนก็ได้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933186" y="1930672"/>
            <a:ext cx="5111750" cy="2881313"/>
          </a:xfrm>
        </p:spPr>
        <p:txBody>
          <a:bodyPr/>
          <a:lstStyle/>
          <a:p>
            <a:pPr marL="0" lvl="1" indent="0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ลักษณะการเขียนและวางตำแหน่งของจุดเหตุการณ์แบบไข่ปลา</a:t>
            </a:r>
          </a:p>
          <a:p>
            <a:pPr marL="0" lvl="1" indent="0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เราจะวางจุดเหตุการณ์แบบไข่ปลา อันแรกก่อน</a:t>
            </a:r>
          </a:p>
          <a:p>
            <a:pPr marL="0" lvl="1" indent="0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วางลูกสรกิจกรรมและใส่หัวข้อ (ตามจำนวนที่หัวข้อมี)</a:t>
            </a:r>
          </a:p>
          <a:p>
            <a:pPr marL="0" lvl="1" indent="0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ทุกหัวข้อจะต้องปิดท้ายด้วยจุดเหตุการณ์แบบวงกลม</a:t>
            </a:r>
          </a:p>
          <a:p>
            <a:pPr marL="0" lvl="1" indent="0" eaLnBrk="1" hangingPunct="1">
              <a:buFontTx/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ปิดท้ายด้วยจุดเหตุการณ์แบบไข่ปลา อีกครั้ง	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6552133" y="2780779"/>
            <a:ext cx="287338" cy="1584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วงรี 2"/>
          <p:cNvSpPr/>
          <p:nvPr/>
        </p:nvSpPr>
        <p:spPr>
          <a:xfrm>
            <a:off x="7668146" y="2818879"/>
            <a:ext cx="288925" cy="288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7668146" y="3226867"/>
            <a:ext cx="288925" cy="288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7668146" y="3572942"/>
            <a:ext cx="288925" cy="2873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7668146" y="3931717"/>
            <a:ext cx="288925" cy="288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9" name="ลูกศรเชื่อมต่อแบบตรง 8"/>
          <p:cNvCxnSpPr>
            <a:endCxn id="3" idx="2"/>
          </p:cNvCxnSpPr>
          <p:nvPr/>
        </p:nvCxnSpPr>
        <p:spPr>
          <a:xfrm>
            <a:off x="6839471" y="2963342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>
            <a:endCxn id="6" idx="2"/>
          </p:cNvCxnSpPr>
          <p:nvPr/>
        </p:nvCxnSpPr>
        <p:spPr>
          <a:xfrm>
            <a:off x="6839471" y="3371329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>
            <a:endCxn id="7" idx="2"/>
          </p:cNvCxnSpPr>
          <p:nvPr/>
        </p:nvCxnSpPr>
        <p:spPr>
          <a:xfrm>
            <a:off x="6839471" y="3715817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endCxn id="8" idx="2"/>
          </p:cNvCxnSpPr>
          <p:nvPr/>
        </p:nvCxnSpPr>
        <p:spPr>
          <a:xfrm>
            <a:off x="6839471" y="4076179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สี่เหลี่ยมผืนผ้ามุมมน 17"/>
          <p:cNvSpPr/>
          <p:nvPr/>
        </p:nvSpPr>
        <p:spPr>
          <a:xfrm>
            <a:off x="7957071" y="2780779"/>
            <a:ext cx="287337" cy="1584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3568" y="1285875"/>
            <a:ext cx="8229600" cy="1143000"/>
          </a:xfrm>
        </p:spPr>
        <p:txBody>
          <a:bodyPr/>
          <a:lstStyle/>
          <a:p>
            <a:pPr eaLnBrk="1" hangingPunct="1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จุดเหตุการณ์วงกลมเชื่อมกับจุดไข่ปลา</a:t>
            </a: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5324797" y="242887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324547" y="2857500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337247" y="2428875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24547" y="364331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3337247" y="3059113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24547" y="450056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3337247" y="3973513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5324797" y="328612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5324797" y="414337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36" name="Oval 14"/>
          <p:cNvSpPr>
            <a:spLocks noChangeArrowheads="1"/>
          </p:cNvSpPr>
          <p:nvPr/>
        </p:nvSpPr>
        <p:spPr bwMode="auto">
          <a:xfrm>
            <a:off x="824234" y="3259138"/>
            <a:ext cx="785813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37" name="Oval 15"/>
          <p:cNvSpPr>
            <a:spLocks noChangeArrowheads="1"/>
          </p:cNvSpPr>
          <p:nvPr/>
        </p:nvSpPr>
        <p:spPr bwMode="auto">
          <a:xfrm>
            <a:off x="8034659" y="3286125"/>
            <a:ext cx="785813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Arrow Connector 16"/>
          <p:cNvCxnSpPr>
            <a:stCxn id="26636" idx="6"/>
          </p:cNvCxnSpPr>
          <p:nvPr/>
        </p:nvCxnSpPr>
        <p:spPr bwMode="auto">
          <a:xfrm flipV="1">
            <a:off x="1610047" y="3608388"/>
            <a:ext cx="1285875" cy="79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1610047" y="3071813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Arrow Connector 22"/>
          <p:cNvCxnSpPr>
            <a:endCxn id="26637" idx="2"/>
          </p:cNvCxnSpPr>
          <p:nvPr/>
        </p:nvCxnSpPr>
        <p:spPr bwMode="auto">
          <a:xfrm>
            <a:off x="6548759" y="3636963"/>
            <a:ext cx="1485900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41" name="TextBox 23"/>
          <p:cNvSpPr txBox="1">
            <a:spLocks noChangeArrowheads="1"/>
          </p:cNvSpPr>
          <p:nvPr/>
        </p:nvSpPr>
        <p:spPr bwMode="auto">
          <a:xfrm>
            <a:off x="6615434" y="3143250"/>
            <a:ext cx="350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808609" y="2428875"/>
            <a:ext cx="515938" cy="24288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6099497" y="2430463"/>
            <a:ext cx="515937" cy="24288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สี่เหลี่ยมผืนผ้า 2"/>
          <p:cNvSpPr>
            <a:spLocks noChangeArrowheads="1"/>
          </p:cNvSpPr>
          <p:nvPr/>
        </p:nvSpPr>
        <p:spPr bwMode="auto">
          <a:xfrm>
            <a:off x="611188" y="222885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ลูกศรกิจกรรม (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Activity arrows)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เป็นสัญลักษณ์แทนกิจกรรมหรือหัวเรื่องเนื้อหา ต้องเขียนกำกับไว้ด้านบนหรือด้านล่างลูกศร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2773015" y="4867200"/>
            <a:ext cx="3959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852515" y="4221088"/>
            <a:ext cx="1433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ใส่หัวเรื่อง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สี่เหลี่ยมผืนผ้า 2"/>
          <p:cNvSpPr>
            <a:spLocks noChangeArrowheads="1"/>
          </p:cNvSpPr>
          <p:nvPr/>
        </p:nvSpPr>
        <p:spPr bwMode="auto">
          <a:xfrm>
            <a:off x="611188" y="222885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เลขลำดับกิจกรรม ใช้ในการอ้างอิงลำดับหัวเรื่อง ให้เขียนลงในจุดเหตุการณ์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2484438" y="4435152"/>
            <a:ext cx="3959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563938" y="3789040"/>
            <a:ext cx="163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ใส่หัวเรื่อง</a:t>
            </a:r>
          </a:p>
        </p:txBody>
      </p:sp>
      <p:sp>
        <p:nvSpPr>
          <p:cNvPr id="2" name="วงรี 1"/>
          <p:cNvSpPr/>
          <p:nvPr/>
        </p:nvSpPr>
        <p:spPr>
          <a:xfrm>
            <a:off x="1619250" y="4003352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6445250" y="4003352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2357437" y="6391924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09228" y="1772816"/>
            <a:ext cx="8229600" cy="1143000"/>
          </a:xfrm>
        </p:spPr>
        <p:txBody>
          <a:bodyPr/>
          <a:lstStyle/>
          <a:p>
            <a:pPr algn="l" eaLnBrk="1" hangingPunct="1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การใส่เลขกิจกรรม ต้องมีการศึกษาลักษณะของโครงสร้างเนื้อหา แบ่งเป็น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47058" y="2852936"/>
            <a:ext cx="8229600" cy="4525963"/>
          </a:xfrm>
        </p:spPr>
        <p:txBody>
          <a:bodyPr/>
          <a:lstStyle/>
          <a:p>
            <a:pPr eaLnBrk="1" hangingPunct="1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โครงสร้างแบบเส้นตรง</a:t>
            </a:r>
          </a:p>
          <a:p>
            <a:pPr eaLnBrk="1" hangingPunct="1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โครงสร้างแบบขนาน</a:t>
            </a:r>
          </a:p>
          <a:p>
            <a:pPr eaLnBrk="1" hangingPunct="1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โ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ครงสร้างแบบผสม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7694" y="1700808"/>
            <a:ext cx="8229600" cy="1143000"/>
          </a:xfrm>
        </p:spPr>
        <p:txBody>
          <a:bodyPr/>
          <a:lstStyle/>
          <a:p>
            <a:pPr eaLnBrk="1" hangingPunct="1"/>
            <a:r>
              <a:rPr lang="th-TH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โครงสร้างแบบเส้นตรง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029220" y="3071813"/>
            <a:ext cx="1071563" cy="10001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101033" y="3071813"/>
            <a:ext cx="1071562" cy="10001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7172845" y="3071813"/>
            <a:ext cx="1071563" cy="10001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>
            <a:stCxn id="30723" idx="6"/>
            <a:endCxn id="30724" idx="2"/>
          </p:cNvCxnSpPr>
          <p:nvPr/>
        </p:nvCxnSpPr>
        <p:spPr bwMode="auto">
          <a:xfrm>
            <a:off x="2100783" y="3571875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172595" y="3571875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2886595" y="3000375"/>
            <a:ext cx="350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18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5958408" y="3000375"/>
            <a:ext cx="350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18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30" name="TextBox 1"/>
          <p:cNvSpPr txBox="1">
            <a:spLocks noChangeArrowheads="1"/>
          </p:cNvSpPr>
          <p:nvPr/>
        </p:nvSpPr>
        <p:spPr bwMode="auto">
          <a:xfrm>
            <a:off x="2729835" y="4617978"/>
            <a:ext cx="4068743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เขียนเรียงลำดับเนื้อหาจากซ้ายไปขวา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pPr eaLnBrk="1" hangingPunct="1"/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โครงสร้างแบบขนาน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5072063" y="242887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071813" y="2857500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3857625" y="2286000"/>
            <a:ext cx="350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71813" y="364331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3857625" y="3071813"/>
            <a:ext cx="350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071813" y="450056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3857625" y="3929063"/>
            <a:ext cx="350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1"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5072063" y="328612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5072063" y="414337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58" name="TextBox 13"/>
          <p:cNvSpPr txBox="1">
            <a:spLocks noChangeArrowheads="1"/>
          </p:cNvSpPr>
          <p:nvPr/>
        </p:nvSpPr>
        <p:spPr bwMode="auto">
          <a:xfrm>
            <a:off x="1988994" y="5084763"/>
            <a:ext cx="5413661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เป็นเนื้อหาที่มีความหมายและความสำคัญในตัวเอง </a:t>
            </a:r>
          </a:p>
          <a:p>
            <a:pPr algn="ctr" eaLnBrk="1" hangingPunct="1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ผู้เรียนเรียนเนื้อหาใดก่อนหลังก็ได้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2484438" y="2286000"/>
            <a:ext cx="587375" cy="2643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5857875" y="2286000"/>
            <a:ext cx="588963" cy="2643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82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th-TH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CAI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ทำอะไรได้บ้าง ?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35821" y="3717032"/>
            <a:ext cx="7936717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13318" name="Object 6"/>
          <p:cNvGraphicFramePr>
            <a:graphicFrameLocks/>
          </p:cNvGraphicFramePr>
          <p:nvPr/>
        </p:nvGraphicFramePr>
        <p:xfrm>
          <a:off x="527050" y="5334000"/>
          <a:ext cx="126206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lipArt" r:id="rId3" imgW="1261800" imgH="1190520" progId="MS_ClipArt_Gallery.2">
                  <p:embed/>
                </p:oleObj>
              </mc:Choice>
              <mc:Fallback>
                <p:oleObj name="ClipArt" r:id="rId3" imgW="1261800" imgH="11905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5334000"/>
                        <a:ext cx="1262063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51730" y="1628800"/>
            <a:ext cx="7380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ใช้ในงานเพื่อการสอน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การทบทวนบทเรียนเพื่อฝึกหัด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การวัดผลหรือสอบเลื่อนขั้น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Electronic Book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ช่วยทำให้เรารับรู้ข่าวสารมากขึ้น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64725" y="4005064"/>
            <a:ext cx="7367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ทุกรูปแบบมักเป็นโปรแกรมสำเร็จรูปที่ต้องสามารถโต้ตอบกับนักเรียนได้</a:t>
            </a:r>
          </a:p>
          <a:p>
            <a:pPr algn="ctr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เสมือนกับได้นั่งเรียนกับครูจริงๆ</a:t>
            </a:r>
          </a:p>
        </p:txBody>
      </p:sp>
    </p:spTree>
    <p:extLst>
      <p:ext uri="{BB962C8B-B14F-4D97-AF65-F5344CB8AC3E}">
        <p14:creationId xmlns:p14="http://schemas.microsoft.com/office/powerpoint/2010/main" val="3679254824"/>
      </p:ext>
    </p:extLst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81025" y="1169428"/>
            <a:ext cx="8229600" cy="1143000"/>
          </a:xfrm>
        </p:spPr>
        <p:txBody>
          <a:bodyPr/>
          <a:lstStyle/>
          <a:p>
            <a:pPr eaLnBrk="1" hangingPunct="1"/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โครงสร้างแบบผสม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5319464" y="242887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319214" y="2857500"/>
            <a:ext cx="20002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105026" y="2286000"/>
            <a:ext cx="350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19214" y="364331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4105026" y="3071813"/>
            <a:ext cx="350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19214" y="4500563"/>
            <a:ext cx="20002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4105026" y="3929063"/>
            <a:ext cx="350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319464" y="328612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5319464" y="4143375"/>
            <a:ext cx="785812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818901" y="3259138"/>
            <a:ext cx="785813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962651" y="3286125"/>
            <a:ext cx="785813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Arrow Connector 16"/>
          <p:cNvCxnSpPr>
            <a:stCxn id="32782" idx="6"/>
          </p:cNvCxnSpPr>
          <p:nvPr/>
        </p:nvCxnSpPr>
        <p:spPr bwMode="auto">
          <a:xfrm flipV="1">
            <a:off x="1604714" y="3608388"/>
            <a:ext cx="1285875" cy="79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785" name="TextBox 17"/>
          <p:cNvSpPr txBox="1">
            <a:spLocks noChangeArrowheads="1"/>
          </p:cNvSpPr>
          <p:nvPr/>
        </p:nvSpPr>
        <p:spPr bwMode="auto">
          <a:xfrm>
            <a:off x="2033339" y="3071813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Arrow Connector 22"/>
          <p:cNvCxnSpPr>
            <a:endCxn id="32783" idx="2"/>
          </p:cNvCxnSpPr>
          <p:nvPr/>
        </p:nvCxnSpPr>
        <p:spPr bwMode="auto">
          <a:xfrm flipV="1">
            <a:off x="6462464" y="3643313"/>
            <a:ext cx="1500187" cy="79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787" name="TextBox 23"/>
          <p:cNvSpPr txBox="1">
            <a:spLocks noChangeArrowheads="1"/>
          </p:cNvSpPr>
          <p:nvPr/>
        </p:nvSpPr>
        <p:spPr bwMode="auto">
          <a:xfrm>
            <a:off x="6891089" y="3106738"/>
            <a:ext cx="35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00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endParaRPr kumimoji="1"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88" name="TextBox 19"/>
          <p:cNvSpPr txBox="1">
            <a:spLocks noChangeArrowheads="1"/>
          </p:cNvSpPr>
          <p:nvPr/>
        </p:nvSpPr>
        <p:spPr bwMode="auto">
          <a:xfrm>
            <a:off x="2595731" y="5084763"/>
            <a:ext cx="4200188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เป็นเนื้อหาที่มีการนำเสนอทั้ง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</a:p>
          <a:p>
            <a:pPr algn="ctr" eaLnBrk="1" hangingPunct="1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ลำดับขั้นและไม่เป็นลำดับขั้น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2724560" y="2321718"/>
            <a:ext cx="587375" cy="2643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6105276" y="2329656"/>
            <a:ext cx="588963" cy="2643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73894" y="1391568"/>
            <a:ext cx="8229600" cy="1143000"/>
          </a:xfrm>
        </p:spPr>
        <p:txBody>
          <a:bodyPr/>
          <a:lstStyle/>
          <a:p>
            <a:pPr eaLnBrk="1" hangingPunct="1"/>
            <a:r>
              <a:rPr lang="th-TH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การใส่ตัวเลข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352496" y="2565400"/>
            <a:ext cx="6872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การใส่ตัวเลขจะให้ความสำคัญจากซ้ายไปขวา และจากบนลงล่าง </a:t>
            </a:r>
          </a:p>
          <a:p>
            <a:pPr algn="ctr" eaLnBrk="1" hangingPunct="1"/>
            <a:r>
              <a:rPr lang="th-TH" sz="2000">
                <a:latin typeface="Tahoma" pitchFamily="34" charset="0"/>
                <a:ea typeface="Tahoma" pitchFamily="34" charset="0"/>
                <a:cs typeface="Tahoma" pitchFamily="34" charset="0"/>
              </a:rPr>
              <a:t>หากเป็นตัวเลขน้อยจะอยู่ด้านบน ตามด้วยตัวเลขมาก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922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การสร้างแผนภูมิ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โครงข่ายเนื้อหา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30882" y="269776"/>
            <a:ext cx="8229600" cy="1143000"/>
          </a:xfrm>
        </p:spPr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หลักการสร้าง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แผนภูมิโครงข่ายเนื้อหา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3567" y="1928813"/>
            <a:ext cx="8046095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ผู้เชี่ยวชาญทางด้านเนื้อหาวิชาประมาณ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คนมาช่วยกันระดมความคิด นำแผนภูมิหัวเรื่องมาหาหัวเรื่องหลัก</a:t>
            </a:r>
          </a:p>
        </p:txBody>
      </p:sp>
      <p:sp>
        <p:nvSpPr>
          <p:cNvPr id="26" name="วงรี 25"/>
          <p:cNvSpPr/>
          <p:nvPr/>
        </p:nvSpPr>
        <p:spPr>
          <a:xfrm>
            <a:off x="3816995" y="4353124"/>
            <a:ext cx="1857375" cy="857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หัวข้อหลัก</a:t>
            </a:r>
          </a:p>
        </p:txBody>
      </p:sp>
      <p:sp>
        <p:nvSpPr>
          <p:cNvPr id="27" name="วงรี 26"/>
          <p:cNvSpPr/>
          <p:nvPr/>
        </p:nvSpPr>
        <p:spPr>
          <a:xfrm>
            <a:off x="2245370" y="3567311"/>
            <a:ext cx="14287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5960120" y="3638749"/>
            <a:ext cx="14287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วงรี 28"/>
          <p:cNvSpPr/>
          <p:nvPr/>
        </p:nvSpPr>
        <p:spPr>
          <a:xfrm>
            <a:off x="2173932" y="5281811"/>
            <a:ext cx="14287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indent="-457200" algn="ctr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5888682" y="5210374"/>
            <a:ext cx="1500188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วงรี 30"/>
          <p:cNvSpPr/>
          <p:nvPr/>
        </p:nvSpPr>
        <p:spPr>
          <a:xfrm>
            <a:off x="1961207" y="2883099"/>
            <a:ext cx="642938" cy="327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A1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วงรี 31"/>
          <p:cNvSpPr/>
          <p:nvPr/>
        </p:nvSpPr>
        <p:spPr>
          <a:xfrm>
            <a:off x="1173807" y="3210124"/>
            <a:ext cx="64293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A2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วงรี 32"/>
          <p:cNvSpPr/>
          <p:nvPr/>
        </p:nvSpPr>
        <p:spPr>
          <a:xfrm>
            <a:off x="1245245" y="3710186"/>
            <a:ext cx="64293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A3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16200000" flipH="1">
            <a:off x="2459682" y="3210124"/>
            <a:ext cx="357187" cy="357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stCxn id="32" idx="6"/>
            <a:endCxn id="27" idx="1"/>
          </p:cNvCxnSpPr>
          <p:nvPr/>
        </p:nvCxnSpPr>
        <p:spPr>
          <a:xfrm>
            <a:off x="1816745" y="3389511"/>
            <a:ext cx="638175" cy="271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>
            <a:stCxn id="33" idx="6"/>
            <a:endCxn id="27" idx="2"/>
          </p:cNvCxnSpPr>
          <p:nvPr/>
        </p:nvCxnSpPr>
        <p:spPr>
          <a:xfrm>
            <a:off x="1888182" y="3889574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>
            <a:endCxn id="26" idx="1"/>
          </p:cNvCxnSpPr>
          <p:nvPr/>
        </p:nvCxnSpPr>
        <p:spPr>
          <a:xfrm>
            <a:off x="3602682" y="3995936"/>
            <a:ext cx="485775" cy="482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stCxn id="26" idx="7"/>
          </p:cNvCxnSpPr>
          <p:nvPr/>
        </p:nvCxnSpPr>
        <p:spPr>
          <a:xfrm rot="5400000" flipH="1" flipV="1">
            <a:off x="5475933" y="3994348"/>
            <a:ext cx="411162" cy="557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 rot="10800000" flipV="1">
            <a:off x="3531245" y="5138936"/>
            <a:ext cx="571500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>
            <a:endCxn id="30" idx="1"/>
          </p:cNvCxnSpPr>
          <p:nvPr/>
        </p:nvCxnSpPr>
        <p:spPr>
          <a:xfrm>
            <a:off x="5388620" y="5067499"/>
            <a:ext cx="719137" cy="24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วงรี 57"/>
          <p:cNvSpPr/>
          <p:nvPr/>
        </p:nvSpPr>
        <p:spPr>
          <a:xfrm>
            <a:off x="7460307" y="2852936"/>
            <a:ext cx="64293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วงรี 58"/>
          <p:cNvSpPr/>
          <p:nvPr/>
        </p:nvSpPr>
        <p:spPr>
          <a:xfrm>
            <a:off x="6531620" y="2852936"/>
            <a:ext cx="64293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วงรี 59"/>
          <p:cNvSpPr/>
          <p:nvPr/>
        </p:nvSpPr>
        <p:spPr>
          <a:xfrm>
            <a:off x="7817495" y="3352999"/>
            <a:ext cx="64293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2" name="ตัวเชื่อมต่อตรง 61"/>
          <p:cNvCxnSpPr>
            <a:stCxn id="59" idx="4"/>
            <a:endCxn id="28" idx="0"/>
          </p:cNvCxnSpPr>
          <p:nvPr/>
        </p:nvCxnSpPr>
        <p:spPr>
          <a:xfrm rot="5400000">
            <a:off x="6549876" y="3334743"/>
            <a:ext cx="428625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>
            <a:stCxn id="58" idx="3"/>
          </p:cNvCxnSpPr>
          <p:nvPr/>
        </p:nvCxnSpPr>
        <p:spPr>
          <a:xfrm rot="5400000">
            <a:off x="7088038" y="3172818"/>
            <a:ext cx="481013" cy="45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>
            <a:stCxn id="60" idx="3"/>
          </p:cNvCxnSpPr>
          <p:nvPr/>
        </p:nvCxnSpPr>
        <p:spPr>
          <a:xfrm rot="5400000">
            <a:off x="7552382" y="3422849"/>
            <a:ext cx="123825" cy="593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มุมมน 18"/>
          <p:cNvSpPr/>
          <p:nvPr/>
        </p:nvSpPr>
        <p:spPr>
          <a:xfrm>
            <a:off x="3809578" y="3286125"/>
            <a:ext cx="428625" cy="2357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709228" y="1607344"/>
            <a:ext cx="7887969" cy="4525962"/>
          </a:xfrm>
        </p:spPr>
        <p:txBody>
          <a:bodyPr/>
          <a:lstStyle/>
          <a:p>
            <a:pPr eaLnBrk="1" hangingPunct="1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นำหัวเรื่องหลักในชั้นแรกสุด มาเขียนลงในแผนภูมิจัดลำดับให้ถูกต้องเว้นช่องว่างไว้ใส่หัวเรื่องย่อย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2380828" y="42148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ตัวเชื่อมต่อตรง 16"/>
          <p:cNvCxnSpPr>
            <a:stCxn id="15" idx="6"/>
          </p:cNvCxnSpPr>
          <p:nvPr/>
        </p:nvCxnSpPr>
        <p:spPr>
          <a:xfrm>
            <a:off x="2809453" y="4429125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/>
          <p:cNvSpPr/>
          <p:nvPr/>
        </p:nvSpPr>
        <p:spPr>
          <a:xfrm>
            <a:off x="3238078" y="3571875"/>
            <a:ext cx="857250" cy="1785938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5952703" y="3143250"/>
            <a:ext cx="1571625" cy="257175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4309641" y="3857625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238203" y="4500563"/>
            <a:ext cx="1714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4309641" y="5072063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26"/>
          <p:cNvSpPr txBox="1">
            <a:spLocks noChangeArrowheads="1"/>
          </p:cNvSpPr>
          <p:nvPr/>
        </p:nvSpPr>
        <p:spPr bwMode="auto">
          <a:xfrm>
            <a:off x="2880891" y="4000500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77" name="TextBox 27"/>
          <p:cNvSpPr txBox="1">
            <a:spLocks noChangeArrowheads="1"/>
          </p:cNvSpPr>
          <p:nvPr/>
        </p:nvSpPr>
        <p:spPr bwMode="auto">
          <a:xfrm>
            <a:off x="4381078" y="3500438"/>
            <a:ext cx="320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78" name="TextBox 28"/>
          <p:cNvSpPr txBox="1">
            <a:spLocks noChangeArrowheads="1"/>
          </p:cNvSpPr>
          <p:nvPr/>
        </p:nvSpPr>
        <p:spPr bwMode="auto">
          <a:xfrm>
            <a:off x="4381078" y="4071938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79" name="TextBox 29"/>
          <p:cNvSpPr txBox="1">
            <a:spLocks noChangeArrowheads="1"/>
          </p:cNvSpPr>
          <p:nvPr/>
        </p:nvSpPr>
        <p:spPr bwMode="auto">
          <a:xfrm>
            <a:off x="4381078" y="464343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th-TH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30882" y="269776"/>
            <a:ext cx="8229600" cy="1143000"/>
          </a:xfrm>
        </p:spPr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หลักการสร้าง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แผนภูมิโครงข่ายเนื้อหา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มุมมน 18"/>
          <p:cNvSpPr/>
          <p:nvPr/>
        </p:nvSpPr>
        <p:spPr>
          <a:xfrm>
            <a:off x="5033144" y="2995811"/>
            <a:ext cx="428625" cy="235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428625" y="2000250"/>
            <a:ext cx="8072438" cy="785813"/>
          </a:xfrm>
        </p:spPr>
        <p:txBody>
          <a:bodyPr/>
          <a:lstStyle/>
          <a:p>
            <a:pPr eaLnBrk="1" hangingPunct="1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พิจารณาเนื้อหาในหัวเรื่องหลักทีละหัวเรื่องแล้วเขียนลงในแผนภูมิ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889769" y="392449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7104831" y="2852936"/>
            <a:ext cx="1571625" cy="257175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5390331" y="3567311"/>
            <a:ext cx="1714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5318894" y="4210248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5390331" y="4781748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26"/>
          <p:cNvSpPr txBox="1">
            <a:spLocks noChangeArrowheads="1"/>
          </p:cNvSpPr>
          <p:nvPr/>
        </p:nvSpPr>
        <p:spPr bwMode="auto">
          <a:xfrm>
            <a:off x="1389831" y="3710186"/>
            <a:ext cx="2696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899" name="TextBox 27"/>
          <p:cNvSpPr txBox="1">
            <a:spLocks noChangeArrowheads="1"/>
          </p:cNvSpPr>
          <p:nvPr/>
        </p:nvSpPr>
        <p:spPr bwMode="auto">
          <a:xfrm>
            <a:off x="5461769" y="3210123"/>
            <a:ext cx="2680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900" name="TextBox 28"/>
          <p:cNvSpPr txBox="1">
            <a:spLocks noChangeArrowheads="1"/>
          </p:cNvSpPr>
          <p:nvPr/>
        </p:nvSpPr>
        <p:spPr bwMode="auto">
          <a:xfrm>
            <a:off x="5461769" y="3781623"/>
            <a:ext cx="2696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901" name="TextBox 29"/>
          <p:cNvSpPr txBox="1">
            <a:spLocks noChangeArrowheads="1"/>
          </p:cNvSpPr>
          <p:nvPr/>
        </p:nvSpPr>
        <p:spPr bwMode="auto">
          <a:xfrm>
            <a:off x="5461769" y="4353123"/>
            <a:ext cx="2808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1961331" y="392449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903" name="TextBox 30"/>
          <p:cNvSpPr txBox="1">
            <a:spLocks noChangeArrowheads="1"/>
          </p:cNvSpPr>
          <p:nvPr/>
        </p:nvSpPr>
        <p:spPr bwMode="auto">
          <a:xfrm>
            <a:off x="2461394" y="3710186"/>
            <a:ext cx="3465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Tahoma" pitchFamily="34" charset="0"/>
                <a:ea typeface="Tahoma" pitchFamily="34" charset="0"/>
                <a:cs typeface="Tahoma" pitchFamily="34" charset="0"/>
              </a:rPr>
              <a:t>A1</a:t>
            </a: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สี่เหลี่ยมมุมมน 31"/>
          <p:cNvSpPr/>
          <p:nvPr/>
        </p:nvSpPr>
        <p:spPr>
          <a:xfrm>
            <a:off x="3247206" y="2995811"/>
            <a:ext cx="428625" cy="235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4" name="ลูกศรเชื่อมต่อแบบตรง 33"/>
          <p:cNvCxnSpPr>
            <a:stCxn id="15" idx="6"/>
            <a:endCxn id="16" idx="2"/>
          </p:cNvCxnSpPr>
          <p:nvPr/>
        </p:nvCxnSpPr>
        <p:spPr>
          <a:xfrm>
            <a:off x="1318394" y="4138811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16" idx="6"/>
          </p:cNvCxnSpPr>
          <p:nvPr/>
        </p:nvCxnSpPr>
        <p:spPr>
          <a:xfrm>
            <a:off x="2389956" y="4138811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>
            <a:off x="3675831" y="3495873"/>
            <a:ext cx="1357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3675831" y="4710311"/>
            <a:ext cx="1357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44"/>
          <p:cNvSpPr txBox="1">
            <a:spLocks noChangeArrowheads="1"/>
          </p:cNvSpPr>
          <p:nvPr/>
        </p:nvSpPr>
        <p:spPr bwMode="auto">
          <a:xfrm>
            <a:off x="3890144" y="3067248"/>
            <a:ext cx="3465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Tahoma" pitchFamily="34" charset="0"/>
                <a:ea typeface="Tahoma" pitchFamily="34" charset="0"/>
                <a:cs typeface="Tahoma" pitchFamily="34" charset="0"/>
              </a:rPr>
              <a:t>A2</a:t>
            </a: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910" name="TextBox 45"/>
          <p:cNvSpPr txBox="1">
            <a:spLocks noChangeArrowheads="1"/>
          </p:cNvSpPr>
          <p:nvPr/>
        </p:nvSpPr>
        <p:spPr bwMode="auto">
          <a:xfrm>
            <a:off x="3961581" y="4281686"/>
            <a:ext cx="3465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Tahoma" pitchFamily="34" charset="0"/>
                <a:ea typeface="Tahoma" pitchFamily="34" charset="0"/>
                <a:cs typeface="Tahoma" pitchFamily="34" charset="0"/>
              </a:rPr>
              <a:t>A3</a:t>
            </a:r>
            <a:endParaRPr lang="th-TH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2609923" y="5629123"/>
            <a:ext cx="5275065" cy="53618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th-TH" sz="18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เขียนโครงข่ายหัวเรื่องถัดไป ทีละหัวเรื่องจนครบ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30882" y="269776"/>
            <a:ext cx="8229600" cy="1143000"/>
          </a:xfrm>
        </p:spPr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หลักการสร้าง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แผนภูมิโครงข่ายเนื้อหา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553200" cy="1143000"/>
          </a:xfrm>
        </p:spPr>
        <p:txBody>
          <a:bodyPr/>
          <a:lstStyle/>
          <a:p>
            <a:r>
              <a:rPr lang="th-TH" sz="6000" b="1" smtClean="0">
                <a:latin typeface="TH SarabunPSK" pitchFamily="34" charset="-34"/>
                <a:cs typeface="TH SarabunPSK" pitchFamily="34" charset="-34"/>
              </a:rPr>
              <a:t>ตัวอย่างการวิเคราะห์เนื้อหา(</a:t>
            </a:r>
            <a:r>
              <a:rPr lang="en-US" sz="6000" b="1" smtClean="0">
                <a:latin typeface="TH SarabunPSK" pitchFamily="34" charset="-34"/>
                <a:cs typeface="TH SarabunPSK" pitchFamily="34" charset="-34"/>
              </a:rPr>
              <a:t>Analysis)</a:t>
            </a:r>
            <a:endParaRPr lang="th-TH" sz="60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65400"/>
            <a:ext cx="8439150" cy="24907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สร้างแผนภูมิระดมสมอง(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Brain Storm Chart)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3600" b="1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สร้างแผนภูมิหัวเรื่องสัมพันธ์(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Concept Chart)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3600" b="1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สร้างแผนภูมิโครงข่ายเนื้อหา(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Content Network Chart)</a:t>
            </a:r>
          </a:p>
          <a:p>
            <a:pPr marL="609600" indent="-609600">
              <a:lnSpc>
                <a:spcPct val="90000"/>
              </a:lnSpc>
            </a:pPr>
            <a:endParaRPr lang="th-TH" sz="3600" b="1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50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สี่เหลี่ยมผืนผ้า 9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3938588" y="1497013"/>
            <a:ext cx="1196975" cy="5461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09975" y="2589213"/>
            <a:ext cx="1871663" cy="719137"/>
            <a:chOff x="2274" y="1631"/>
            <a:chExt cx="1179" cy="453"/>
          </a:xfrm>
        </p:grpSpPr>
        <p:sp>
          <p:nvSpPr>
            <p:cNvPr id="40027" name="Oval 4"/>
            <p:cNvSpPr>
              <a:spLocks noChangeArrowheads="1"/>
            </p:cNvSpPr>
            <p:nvPr/>
          </p:nvSpPr>
          <p:spPr bwMode="auto">
            <a:xfrm>
              <a:off x="2274" y="1631"/>
              <a:ext cx="1179" cy="45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100"/>
            </a:p>
          </p:txBody>
        </p:sp>
        <p:sp>
          <p:nvSpPr>
            <p:cNvPr id="40028" name="Text Box 5"/>
            <p:cNvSpPr txBox="1">
              <a:spLocks noChangeArrowheads="1"/>
            </p:cNvSpPr>
            <p:nvPr/>
          </p:nvSpPr>
          <p:spPr bwMode="auto">
            <a:xfrm>
              <a:off x="2336" y="1747"/>
              <a:ext cx="10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200" b="1"/>
                <a:t>ฮาร์ดแวร์คอมพิวเตอร์</a:t>
              </a:r>
            </a:p>
          </p:txBody>
        </p:sp>
      </p:grp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4543425" y="2043113"/>
            <a:ext cx="0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835150" y="2692400"/>
            <a:ext cx="1182688" cy="503238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963988" y="3887788"/>
            <a:ext cx="1196975" cy="5461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6084888" y="2647950"/>
            <a:ext cx="1295400" cy="576263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3030538" y="2922588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494338" y="2936875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572000" y="33099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973263" y="2725738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Input Unit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283075" y="1574800"/>
            <a:ext cx="64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CPU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175125" y="3959225"/>
            <a:ext cx="873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Memory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199188" y="2720975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Output Unit</a:t>
            </a: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1835150" y="3195638"/>
            <a:ext cx="360363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900113" y="3700463"/>
            <a:ext cx="1354137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089275" y="1920875"/>
            <a:ext cx="69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Mouse</a:t>
            </a: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1808163" y="1655763"/>
            <a:ext cx="1079500" cy="460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1822450" y="1684338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Microphone</a:t>
            </a:r>
          </a:p>
        </p:txBody>
      </p:sp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682625" y="2028825"/>
            <a:ext cx="865188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725488" y="2058988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Joystick</a:t>
            </a:r>
          </a:p>
        </p:txBody>
      </p:sp>
      <p:sp>
        <p:nvSpPr>
          <p:cNvPr id="52248" name="Oval 24"/>
          <p:cNvSpPr>
            <a:spLocks noChangeArrowheads="1"/>
          </p:cNvSpPr>
          <p:nvPr/>
        </p:nvSpPr>
        <p:spPr bwMode="auto">
          <a:xfrm>
            <a:off x="496888" y="2935288"/>
            <a:ext cx="865187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11175" y="2979738"/>
            <a:ext cx="98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Scanner</a:t>
            </a:r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2627313" y="3686175"/>
            <a:ext cx="865187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2613025" y="3729038"/>
            <a:ext cx="98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Keyboard</a:t>
            </a:r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2657475" y="3181350"/>
            <a:ext cx="2921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 flipH="1">
            <a:off x="1331913" y="2979738"/>
            <a:ext cx="503237" cy="134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H="1" flipV="1">
            <a:off x="1504950" y="2360613"/>
            <a:ext cx="4318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 flipV="1">
            <a:off x="2339975" y="21161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56" name="Oval 32"/>
          <p:cNvSpPr>
            <a:spLocks noChangeArrowheads="1"/>
          </p:cNvSpPr>
          <p:nvPr/>
        </p:nvSpPr>
        <p:spPr bwMode="auto">
          <a:xfrm>
            <a:off x="3016250" y="1900238"/>
            <a:ext cx="763588" cy="460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957263" y="3743325"/>
            <a:ext cx="135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Digital Camera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V="1">
            <a:off x="2700338" y="2289175"/>
            <a:ext cx="4318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H="1" flipV="1">
            <a:off x="3635375" y="1179513"/>
            <a:ext cx="5762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V="1">
            <a:off x="4787900" y="1079500"/>
            <a:ext cx="360363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3289300" y="717550"/>
            <a:ext cx="69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ALU</a:t>
            </a:r>
          </a:p>
        </p:txBody>
      </p:sp>
      <p:sp>
        <p:nvSpPr>
          <p:cNvPr id="52262" name="Oval 38"/>
          <p:cNvSpPr>
            <a:spLocks noChangeArrowheads="1"/>
          </p:cNvSpPr>
          <p:nvPr/>
        </p:nvSpPr>
        <p:spPr bwMode="auto">
          <a:xfrm>
            <a:off x="3175000" y="704850"/>
            <a:ext cx="763588" cy="460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4946650" y="647700"/>
            <a:ext cx="69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CU</a:t>
            </a:r>
          </a:p>
        </p:txBody>
      </p:sp>
      <p:sp>
        <p:nvSpPr>
          <p:cNvPr id="52264" name="Oval 40"/>
          <p:cNvSpPr>
            <a:spLocks noChangeArrowheads="1"/>
          </p:cNvSpPr>
          <p:nvPr/>
        </p:nvSpPr>
        <p:spPr bwMode="auto">
          <a:xfrm>
            <a:off x="4787900" y="620713"/>
            <a:ext cx="763588" cy="460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H="1">
            <a:off x="3649663" y="4333875"/>
            <a:ext cx="4286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4932363" y="4362450"/>
            <a:ext cx="287337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67" name="Oval 43"/>
          <p:cNvSpPr>
            <a:spLocks noChangeArrowheads="1"/>
          </p:cNvSpPr>
          <p:nvPr/>
        </p:nvSpPr>
        <p:spPr bwMode="auto">
          <a:xfrm>
            <a:off x="2570163" y="4405313"/>
            <a:ext cx="1152525" cy="534987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2555875" y="4478338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Main Memory</a:t>
            </a:r>
          </a:p>
        </p:txBody>
      </p:sp>
      <p:sp>
        <p:nvSpPr>
          <p:cNvPr id="52269" name="Oval 45"/>
          <p:cNvSpPr>
            <a:spLocks noChangeArrowheads="1"/>
          </p:cNvSpPr>
          <p:nvPr/>
        </p:nvSpPr>
        <p:spPr bwMode="auto">
          <a:xfrm>
            <a:off x="5219700" y="4391025"/>
            <a:ext cx="1152525" cy="676275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5280025" y="4376738"/>
            <a:ext cx="1020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Secondary </a:t>
            </a:r>
          </a:p>
          <a:p>
            <a:pPr algn="ctr" eaLnBrk="1" hangingPunct="1"/>
            <a:r>
              <a:rPr lang="en-US" sz="2000" b="1">
                <a:latin typeface="Angsana New" pitchFamily="18" charset="-34"/>
              </a:rPr>
              <a:t>Memory</a:t>
            </a:r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H="1">
            <a:off x="1979613" y="4708525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1289050" y="4506913"/>
            <a:ext cx="69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RAM</a:t>
            </a:r>
          </a:p>
        </p:txBody>
      </p:sp>
      <p:sp>
        <p:nvSpPr>
          <p:cNvPr id="52273" name="Oval 49"/>
          <p:cNvSpPr>
            <a:spLocks noChangeArrowheads="1"/>
          </p:cNvSpPr>
          <p:nvPr/>
        </p:nvSpPr>
        <p:spPr bwMode="auto">
          <a:xfrm>
            <a:off x="1201738" y="4479925"/>
            <a:ext cx="763587" cy="460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H="1">
            <a:off x="2635250" y="4924425"/>
            <a:ext cx="207963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75" name="Text Box 51"/>
          <p:cNvSpPr txBox="1">
            <a:spLocks noChangeArrowheads="1"/>
          </p:cNvSpPr>
          <p:nvPr/>
        </p:nvSpPr>
        <p:spPr bwMode="auto">
          <a:xfrm>
            <a:off x="2195513" y="5284788"/>
            <a:ext cx="690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ROM</a:t>
            </a:r>
          </a:p>
        </p:txBody>
      </p:sp>
      <p:sp>
        <p:nvSpPr>
          <p:cNvPr id="52276" name="Oval 52"/>
          <p:cNvSpPr>
            <a:spLocks noChangeArrowheads="1"/>
          </p:cNvSpPr>
          <p:nvPr/>
        </p:nvSpPr>
        <p:spPr bwMode="auto">
          <a:xfrm>
            <a:off x="2108200" y="5257800"/>
            <a:ext cx="763588" cy="460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H="1">
            <a:off x="4787900" y="4910138"/>
            <a:ext cx="5048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78" name="Oval 54"/>
          <p:cNvSpPr>
            <a:spLocks noChangeArrowheads="1"/>
          </p:cNvSpPr>
          <p:nvPr/>
        </p:nvSpPr>
        <p:spPr bwMode="auto">
          <a:xfrm>
            <a:off x="3924300" y="5168900"/>
            <a:ext cx="1079500" cy="449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3924300" y="51689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Floppy Disk</a:t>
            </a:r>
          </a:p>
        </p:txBody>
      </p:sp>
      <p:sp>
        <p:nvSpPr>
          <p:cNvPr id="52280" name="Oval 56"/>
          <p:cNvSpPr>
            <a:spLocks noChangeArrowheads="1"/>
          </p:cNvSpPr>
          <p:nvPr/>
        </p:nvSpPr>
        <p:spPr bwMode="auto">
          <a:xfrm>
            <a:off x="5205413" y="5413375"/>
            <a:ext cx="1008062" cy="449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81" name="Text Box 57"/>
          <p:cNvSpPr txBox="1">
            <a:spLocks noChangeArrowheads="1"/>
          </p:cNvSpPr>
          <p:nvPr/>
        </p:nvSpPr>
        <p:spPr bwMode="auto">
          <a:xfrm>
            <a:off x="5219700" y="54276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Hard Disk</a:t>
            </a:r>
          </a:p>
        </p:txBody>
      </p:sp>
      <p:sp>
        <p:nvSpPr>
          <p:cNvPr id="52282" name="Line 58"/>
          <p:cNvSpPr>
            <a:spLocks noChangeShapeType="1"/>
          </p:cNvSpPr>
          <p:nvPr/>
        </p:nvSpPr>
        <p:spPr bwMode="auto">
          <a:xfrm>
            <a:off x="5651500" y="506730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83" name="Oval 59"/>
          <p:cNvSpPr>
            <a:spLocks noChangeArrowheads="1"/>
          </p:cNvSpPr>
          <p:nvPr/>
        </p:nvSpPr>
        <p:spPr bwMode="auto">
          <a:xfrm>
            <a:off x="6429375" y="5270500"/>
            <a:ext cx="1008063" cy="449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6443663" y="5284788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CD ROM</a:t>
            </a:r>
          </a:p>
        </p:txBody>
      </p:sp>
      <p:sp>
        <p:nvSpPr>
          <p:cNvPr id="52285" name="Line 61"/>
          <p:cNvSpPr>
            <a:spLocks noChangeShapeType="1"/>
          </p:cNvSpPr>
          <p:nvPr/>
        </p:nvSpPr>
        <p:spPr bwMode="auto">
          <a:xfrm>
            <a:off x="6156325" y="4995863"/>
            <a:ext cx="3603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86" name="Text Box 62"/>
          <p:cNvSpPr txBox="1">
            <a:spLocks noChangeArrowheads="1"/>
          </p:cNvSpPr>
          <p:nvPr/>
        </p:nvSpPr>
        <p:spPr bwMode="auto">
          <a:xfrm>
            <a:off x="6877050" y="4610100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DVD ROM</a:t>
            </a:r>
          </a:p>
        </p:txBody>
      </p:sp>
      <p:sp>
        <p:nvSpPr>
          <p:cNvPr id="52287" name="Oval 63"/>
          <p:cNvSpPr>
            <a:spLocks noChangeArrowheads="1"/>
          </p:cNvSpPr>
          <p:nvPr/>
        </p:nvSpPr>
        <p:spPr bwMode="auto">
          <a:xfrm>
            <a:off x="6877050" y="4581525"/>
            <a:ext cx="1008063" cy="449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6372225" y="479742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89" name="Text Box 65"/>
          <p:cNvSpPr txBox="1">
            <a:spLocks noChangeArrowheads="1"/>
          </p:cNvSpPr>
          <p:nvPr/>
        </p:nvSpPr>
        <p:spPr bwMode="auto">
          <a:xfrm>
            <a:off x="6529388" y="4005263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Tape</a:t>
            </a:r>
          </a:p>
        </p:txBody>
      </p:sp>
      <p:sp>
        <p:nvSpPr>
          <p:cNvPr id="52290" name="Oval 66"/>
          <p:cNvSpPr>
            <a:spLocks noChangeArrowheads="1"/>
          </p:cNvSpPr>
          <p:nvPr/>
        </p:nvSpPr>
        <p:spPr bwMode="auto">
          <a:xfrm>
            <a:off x="6573838" y="4005263"/>
            <a:ext cx="935037" cy="420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91" name="Line 67"/>
          <p:cNvSpPr>
            <a:spLocks noChangeShapeType="1"/>
          </p:cNvSpPr>
          <p:nvPr/>
        </p:nvSpPr>
        <p:spPr bwMode="auto">
          <a:xfrm flipV="1">
            <a:off x="6227763" y="4292600"/>
            <a:ext cx="3603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92" name="Oval 68"/>
          <p:cNvSpPr>
            <a:spLocks noChangeArrowheads="1"/>
          </p:cNvSpPr>
          <p:nvPr/>
        </p:nvSpPr>
        <p:spPr bwMode="auto">
          <a:xfrm>
            <a:off x="5651500" y="1611313"/>
            <a:ext cx="936625" cy="449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293" name="Text Box 69"/>
          <p:cNvSpPr txBox="1">
            <a:spLocks noChangeArrowheads="1"/>
          </p:cNvSpPr>
          <p:nvPr/>
        </p:nvSpPr>
        <p:spPr bwMode="auto">
          <a:xfrm>
            <a:off x="5651500" y="16256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Monitor</a:t>
            </a:r>
          </a:p>
        </p:txBody>
      </p:sp>
      <p:sp>
        <p:nvSpPr>
          <p:cNvPr id="52294" name="Line 70"/>
          <p:cNvSpPr>
            <a:spLocks noChangeShapeType="1"/>
          </p:cNvSpPr>
          <p:nvPr/>
        </p:nvSpPr>
        <p:spPr bwMode="auto">
          <a:xfrm flipH="1">
            <a:off x="3132138" y="4379913"/>
            <a:ext cx="1079500" cy="1497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95" name="Line 71"/>
          <p:cNvSpPr>
            <a:spLocks noChangeShapeType="1"/>
          </p:cNvSpPr>
          <p:nvPr/>
        </p:nvSpPr>
        <p:spPr bwMode="auto">
          <a:xfrm flipH="1">
            <a:off x="3635375" y="4379913"/>
            <a:ext cx="590550" cy="1497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296" name="Oval 72"/>
          <p:cNvSpPr>
            <a:spLocks noChangeArrowheads="1"/>
          </p:cNvSpPr>
          <p:nvPr/>
        </p:nvSpPr>
        <p:spPr bwMode="auto">
          <a:xfrm>
            <a:off x="2325688" y="5834063"/>
            <a:ext cx="1079500" cy="420687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97" name="Text Box 73"/>
          <p:cNvSpPr txBox="1">
            <a:spLocks noChangeArrowheads="1"/>
          </p:cNvSpPr>
          <p:nvPr/>
        </p:nvSpPr>
        <p:spPr bwMode="auto">
          <a:xfrm>
            <a:off x="2339975" y="58404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Temporary</a:t>
            </a:r>
          </a:p>
        </p:txBody>
      </p:sp>
      <p:sp>
        <p:nvSpPr>
          <p:cNvPr id="52298" name="Oval 74"/>
          <p:cNvSpPr>
            <a:spLocks noChangeArrowheads="1"/>
          </p:cNvSpPr>
          <p:nvPr/>
        </p:nvSpPr>
        <p:spPr bwMode="auto">
          <a:xfrm>
            <a:off x="3521075" y="5805488"/>
            <a:ext cx="1079500" cy="420687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99" name="Text Box 75"/>
          <p:cNvSpPr txBox="1">
            <a:spLocks noChangeArrowheads="1"/>
          </p:cNvSpPr>
          <p:nvPr/>
        </p:nvSpPr>
        <p:spPr bwMode="auto">
          <a:xfrm>
            <a:off x="3535363" y="581183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latin typeface="Angsana New" pitchFamily="18" charset="-34"/>
              </a:rPr>
              <a:t>Permanent</a:t>
            </a:r>
          </a:p>
        </p:txBody>
      </p:sp>
      <p:sp>
        <p:nvSpPr>
          <p:cNvPr id="52300" name="Line 76"/>
          <p:cNvSpPr>
            <a:spLocks noChangeShapeType="1"/>
          </p:cNvSpPr>
          <p:nvPr/>
        </p:nvSpPr>
        <p:spPr bwMode="auto">
          <a:xfrm flipH="1" flipV="1">
            <a:off x="6156325" y="2060575"/>
            <a:ext cx="36036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301" name="Oval 77"/>
          <p:cNvSpPr>
            <a:spLocks noChangeArrowheads="1"/>
          </p:cNvSpPr>
          <p:nvPr/>
        </p:nvSpPr>
        <p:spPr bwMode="auto">
          <a:xfrm>
            <a:off x="6761163" y="1412875"/>
            <a:ext cx="863600" cy="449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302" name="Text Box 78"/>
          <p:cNvSpPr txBox="1">
            <a:spLocks noChangeArrowheads="1"/>
          </p:cNvSpPr>
          <p:nvPr/>
        </p:nvSpPr>
        <p:spPr bwMode="auto">
          <a:xfrm>
            <a:off x="6731000" y="141287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Printer</a:t>
            </a:r>
          </a:p>
        </p:txBody>
      </p:sp>
      <p:sp>
        <p:nvSpPr>
          <p:cNvPr id="52303" name="Oval 79"/>
          <p:cNvSpPr>
            <a:spLocks noChangeArrowheads="1"/>
          </p:cNvSpPr>
          <p:nvPr/>
        </p:nvSpPr>
        <p:spPr bwMode="auto">
          <a:xfrm>
            <a:off x="7554913" y="1916113"/>
            <a:ext cx="863600" cy="449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304" name="Text Box 80"/>
          <p:cNvSpPr txBox="1">
            <a:spLocks noChangeArrowheads="1"/>
          </p:cNvSpPr>
          <p:nvPr/>
        </p:nvSpPr>
        <p:spPr bwMode="auto">
          <a:xfrm>
            <a:off x="7524750" y="19161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Plotter</a:t>
            </a:r>
          </a:p>
        </p:txBody>
      </p:sp>
      <p:sp>
        <p:nvSpPr>
          <p:cNvPr id="52305" name="Line 81"/>
          <p:cNvSpPr>
            <a:spLocks noChangeShapeType="1"/>
          </p:cNvSpPr>
          <p:nvPr/>
        </p:nvSpPr>
        <p:spPr bwMode="auto">
          <a:xfrm flipV="1">
            <a:off x="6804025" y="1844675"/>
            <a:ext cx="21590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306" name="Line 82"/>
          <p:cNvSpPr>
            <a:spLocks noChangeShapeType="1"/>
          </p:cNvSpPr>
          <p:nvPr/>
        </p:nvSpPr>
        <p:spPr bwMode="auto">
          <a:xfrm flipV="1">
            <a:off x="7092950" y="2276475"/>
            <a:ext cx="57467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307" name="Oval 83"/>
          <p:cNvSpPr>
            <a:spLocks noChangeArrowheads="1"/>
          </p:cNvSpPr>
          <p:nvPr/>
        </p:nvSpPr>
        <p:spPr bwMode="auto">
          <a:xfrm>
            <a:off x="7799388" y="2665413"/>
            <a:ext cx="863600" cy="449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308" name="Text Box 84"/>
          <p:cNvSpPr txBox="1">
            <a:spLocks noChangeArrowheads="1"/>
          </p:cNvSpPr>
          <p:nvPr/>
        </p:nvSpPr>
        <p:spPr bwMode="auto">
          <a:xfrm>
            <a:off x="7769225" y="26654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Speaker</a:t>
            </a:r>
          </a:p>
        </p:txBody>
      </p:sp>
      <p:sp>
        <p:nvSpPr>
          <p:cNvPr id="52309" name="Line 85"/>
          <p:cNvSpPr>
            <a:spLocks noChangeShapeType="1"/>
          </p:cNvSpPr>
          <p:nvPr/>
        </p:nvSpPr>
        <p:spPr bwMode="auto">
          <a:xfrm>
            <a:off x="7380288" y="288131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310" name="Oval 86"/>
          <p:cNvSpPr>
            <a:spLocks noChangeArrowheads="1"/>
          </p:cNvSpPr>
          <p:nvPr/>
        </p:nvSpPr>
        <p:spPr bwMode="auto">
          <a:xfrm>
            <a:off x="7451725" y="3414713"/>
            <a:ext cx="936625" cy="449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311" name="Text Box 87"/>
          <p:cNvSpPr txBox="1">
            <a:spLocks noChangeArrowheads="1"/>
          </p:cNvSpPr>
          <p:nvPr/>
        </p:nvSpPr>
        <p:spPr bwMode="auto">
          <a:xfrm>
            <a:off x="7451725" y="34290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Angsana New" pitchFamily="18" charset="-34"/>
              </a:rPr>
              <a:t>Projector</a:t>
            </a:r>
          </a:p>
        </p:txBody>
      </p:sp>
      <p:sp>
        <p:nvSpPr>
          <p:cNvPr id="52312" name="Line 88"/>
          <p:cNvSpPr>
            <a:spLocks noChangeShapeType="1"/>
          </p:cNvSpPr>
          <p:nvPr/>
        </p:nvSpPr>
        <p:spPr bwMode="auto">
          <a:xfrm>
            <a:off x="7150100" y="3141663"/>
            <a:ext cx="4318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2313" name="Text Box 89"/>
          <p:cNvSpPr txBox="1">
            <a:spLocks noChangeArrowheads="1"/>
          </p:cNvSpPr>
          <p:nvPr/>
        </p:nvSpPr>
        <p:spPr bwMode="auto">
          <a:xfrm>
            <a:off x="107950" y="101600"/>
            <a:ext cx="2101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ngsana New" pitchFamily="18" charset="-34"/>
              </a:rPr>
              <a:t>Brain Storm Chart</a:t>
            </a:r>
          </a:p>
        </p:txBody>
      </p:sp>
      <p:sp>
        <p:nvSpPr>
          <p:cNvPr id="52314" name="Rectangle 90"/>
          <p:cNvSpPr>
            <a:spLocks noChangeArrowheads="1"/>
          </p:cNvSpPr>
          <p:nvPr/>
        </p:nvSpPr>
        <p:spPr bwMode="auto">
          <a:xfrm>
            <a:off x="85725" y="73025"/>
            <a:ext cx="2195513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2315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8027988" y="6453188"/>
            <a:ext cx="1439862" cy="620712"/>
          </a:xfrm>
          <a:effectLst>
            <a:outerShdw dist="25400" algn="ctr" rotWithShape="0">
              <a:srgbClr val="DDDDDD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P.Wiparat</a:t>
            </a:r>
          </a:p>
        </p:txBody>
      </p:sp>
    </p:spTree>
    <p:extLst>
      <p:ext uri="{BB962C8B-B14F-4D97-AF65-F5344CB8AC3E}">
        <p14:creationId xmlns:p14="http://schemas.microsoft.com/office/powerpoint/2010/main" val="6226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75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75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75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75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75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75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975"/>
                            </p:stCondLst>
                            <p:childTnLst>
                              <p:par>
                                <p:cTn id="9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475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75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75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0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4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75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27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9" dur="75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140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75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7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4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6" dur="75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158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0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625"/>
                            </p:stCondLst>
                            <p:childTnLst>
                              <p:par>
                                <p:cTn id="167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9" dur="75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4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81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3" dur="75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8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5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7" dur="75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2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0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1" dur="75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3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5" dur="75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0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37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9" dur="75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241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3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245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625"/>
                            </p:stCondLst>
                            <p:childTnLst>
                              <p:par>
                                <p:cTn id="250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2" dur="75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7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4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6" dur="75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68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0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7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77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9" dur="75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81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3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85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90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2" dur="75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5525"/>
                            </p:stCondLst>
                            <p:childTnLst>
                              <p:par>
                                <p:cTn id="294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6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6125"/>
                            </p:stCondLst>
                            <p:childTnLst>
                              <p:par>
                                <p:cTn id="298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6725"/>
                            </p:stCondLst>
                            <p:childTnLst>
                              <p:par>
                                <p:cTn id="303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5" dur="75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7275"/>
                            </p:stCondLst>
                            <p:childTnLst>
                              <p:par>
                                <p:cTn id="307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9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7875"/>
                            </p:stCondLst>
                            <p:childTnLst>
                              <p:par>
                                <p:cTn id="311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8475"/>
                            </p:stCondLst>
                            <p:childTnLst>
                              <p:par>
                                <p:cTn id="316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8" dur="75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3" dur="5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30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2" dur="75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334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6" dur="500"/>
                                        <p:tgtEl>
                                          <p:spTgt spid="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338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343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5" dur="75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347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9" dur="500"/>
                                        <p:tgtEl>
                                          <p:spTgt spid="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51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56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8" dur="75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375"/>
                            </p:stCondLst>
                            <p:childTnLst>
                              <p:par>
                                <p:cTn id="360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2" dur="500"/>
                                        <p:tgtEl>
                                          <p:spTgt spid="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5975"/>
                            </p:stCondLst>
                            <p:childTnLst>
                              <p:par>
                                <p:cTn id="364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6575"/>
                            </p:stCondLst>
                            <p:childTnLst>
                              <p:par>
                                <p:cTn id="36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1" dur="75"/>
                                        <p:tgtEl>
                                          <p:spTgt spid="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73" presetID="16" presetClass="entr" presetSubtype="2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5" dur="500"/>
                                        <p:tgtEl>
                                          <p:spTgt spid="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77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82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4" dur="75"/>
                                        <p:tgtEl>
                                          <p:spTgt spid="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9175"/>
                            </p:stCondLst>
                            <p:childTnLst>
                              <p:par>
                                <p:cTn id="386" presetID="2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8" dur="500"/>
                                        <p:tgtEl>
                                          <p:spTgt spid="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9775"/>
                            </p:stCondLst>
                            <p:childTnLst>
                              <p:par>
                                <p:cTn id="390" presetID="17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5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10375"/>
                            </p:stCondLst>
                            <p:childTnLst>
                              <p:par>
                                <p:cTn id="3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9" dur="75"/>
                                        <p:tgtEl>
                                          <p:spTgt spid="5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utoUpdateAnimBg="0"/>
      <p:bldP spid="52238" grpId="0" autoUpdateAnimBg="0"/>
      <p:bldP spid="52239" grpId="0" autoUpdateAnimBg="0"/>
      <p:bldP spid="52240" grpId="0" autoUpdateAnimBg="0"/>
      <p:bldP spid="52241" grpId="0" animBg="1"/>
      <p:bldP spid="52242" grpId="0" animBg="1"/>
      <p:bldP spid="52243" grpId="0" autoUpdateAnimBg="0"/>
      <p:bldP spid="52244" grpId="0" animBg="1"/>
      <p:bldP spid="52245" grpId="0" autoUpdateAnimBg="0"/>
      <p:bldP spid="52246" grpId="0" animBg="1"/>
      <p:bldP spid="52247" grpId="0" autoUpdateAnimBg="0"/>
      <p:bldP spid="52248" grpId="0" animBg="1"/>
      <p:bldP spid="52249" grpId="0" autoUpdateAnimBg="0"/>
      <p:bldP spid="52250" grpId="0" animBg="1"/>
      <p:bldP spid="52251" grpId="0" autoUpdateAnimBg="0"/>
      <p:bldP spid="52252" grpId="0" animBg="1"/>
      <p:bldP spid="52253" grpId="0" animBg="1"/>
      <p:bldP spid="52254" grpId="0" animBg="1"/>
      <p:bldP spid="52255" grpId="0" animBg="1"/>
      <p:bldP spid="52256" grpId="0" animBg="1"/>
      <p:bldP spid="52257" grpId="0" autoUpdateAnimBg="0"/>
      <p:bldP spid="52258" grpId="0" animBg="1"/>
      <p:bldP spid="52259" grpId="0" animBg="1"/>
      <p:bldP spid="52260" grpId="0" animBg="1"/>
      <p:bldP spid="52261" grpId="0" autoUpdateAnimBg="0"/>
      <p:bldP spid="52262" grpId="0" animBg="1"/>
      <p:bldP spid="52263" grpId="0" autoUpdateAnimBg="0"/>
      <p:bldP spid="52264" grpId="0" animBg="1"/>
      <p:bldP spid="52265" grpId="0" animBg="1"/>
      <p:bldP spid="52266" grpId="0" animBg="1"/>
      <p:bldP spid="52267" grpId="0" animBg="1"/>
      <p:bldP spid="52268" grpId="0" autoUpdateAnimBg="0"/>
      <p:bldP spid="52269" grpId="0" animBg="1"/>
      <p:bldP spid="52270" grpId="0" autoUpdateAnimBg="0"/>
      <p:bldP spid="52271" grpId="0" animBg="1"/>
      <p:bldP spid="52272" grpId="0" autoUpdateAnimBg="0"/>
      <p:bldP spid="52273" grpId="0" animBg="1"/>
      <p:bldP spid="52274" grpId="0" animBg="1"/>
      <p:bldP spid="52275" grpId="0" autoUpdateAnimBg="0"/>
      <p:bldP spid="52276" grpId="0" animBg="1"/>
      <p:bldP spid="52277" grpId="0" animBg="1"/>
      <p:bldP spid="52278" grpId="0" animBg="1"/>
      <p:bldP spid="52279" grpId="0" autoUpdateAnimBg="0"/>
      <p:bldP spid="52280" grpId="0" animBg="1"/>
      <p:bldP spid="52281" grpId="0" autoUpdateAnimBg="0"/>
      <p:bldP spid="52282" grpId="0" animBg="1"/>
      <p:bldP spid="52283" grpId="0" animBg="1"/>
      <p:bldP spid="52284" grpId="0" autoUpdateAnimBg="0"/>
      <p:bldP spid="52285" grpId="0" animBg="1"/>
      <p:bldP spid="52286" grpId="0" autoUpdateAnimBg="0"/>
      <p:bldP spid="52287" grpId="0" animBg="1"/>
      <p:bldP spid="52288" grpId="0" animBg="1"/>
      <p:bldP spid="52289" grpId="0" autoUpdateAnimBg="0"/>
      <p:bldP spid="52290" grpId="0" animBg="1"/>
      <p:bldP spid="52291" grpId="0" animBg="1"/>
      <p:bldP spid="52292" grpId="0" animBg="1"/>
      <p:bldP spid="52293" grpId="0" autoUpdateAnimBg="0"/>
      <p:bldP spid="52294" grpId="0" animBg="1"/>
      <p:bldP spid="52295" grpId="0" animBg="1"/>
      <p:bldP spid="52296" grpId="0" animBg="1"/>
      <p:bldP spid="52297" grpId="0" autoUpdateAnimBg="0"/>
      <p:bldP spid="52298" grpId="0" animBg="1"/>
      <p:bldP spid="52299" grpId="0" autoUpdateAnimBg="0"/>
      <p:bldP spid="52300" grpId="0" animBg="1"/>
      <p:bldP spid="52301" grpId="0" animBg="1"/>
      <p:bldP spid="52302" grpId="0" autoUpdateAnimBg="0"/>
      <p:bldP spid="52303" grpId="0" animBg="1"/>
      <p:bldP spid="52304" grpId="0" autoUpdateAnimBg="0"/>
      <p:bldP spid="52305" grpId="0" animBg="1"/>
      <p:bldP spid="52306" grpId="0" animBg="1"/>
      <p:bldP spid="52307" grpId="0" animBg="1"/>
      <p:bldP spid="52308" grpId="0" autoUpdateAnimBg="0"/>
      <p:bldP spid="52309" grpId="0" animBg="1"/>
      <p:bldP spid="52310" grpId="0" animBg="1"/>
      <p:bldP spid="52311" grpId="0" autoUpdateAnimBg="0"/>
      <p:bldP spid="52312" grpId="0" animBg="1"/>
      <p:bldP spid="52313" grpId="0" autoUpdateAnimBg="0"/>
      <p:bldP spid="52314" grpId="0" animBg="1"/>
      <p:bldP spid="52315" grpId="0" build="p" autoUpdateAnimBg="0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553200" cy="1143000"/>
          </a:xfrm>
        </p:spPr>
        <p:txBody>
          <a:bodyPr/>
          <a:lstStyle/>
          <a:p>
            <a:r>
              <a:rPr lang="th-TH" sz="6000" b="1" smtClean="0">
                <a:latin typeface="TH SarabunPSK" pitchFamily="34" charset="-34"/>
                <a:cs typeface="TH SarabunPSK" pitchFamily="34" charset="-34"/>
              </a:rPr>
              <a:t>การวิเคราะห์เนื้อหา(</a:t>
            </a:r>
            <a:r>
              <a:rPr lang="en-US" sz="6000" b="1" smtClean="0">
                <a:latin typeface="TH SarabunPSK" pitchFamily="34" charset="-34"/>
                <a:cs typeface="TH SarabunPSK" pitchFamily="34" charset="-34"/>
              </a:rPr>
              <a:t>Analysis)</a:t>
            </a:r>
            <a:endParaRPr lang="th-TH" sz="60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08225"/>
            <a:ext cx="7239000" cy="78581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4000" b="1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smtClean="0">
                <a:latin typeface="TH SarabunPSK" pitchFamily="34" charset="-34"/>
                <a:cs typeface="TH SarabunPSK" pitchFamily="34" charset="-34"/>
              </a:rPr>
              <a:t>สร้างแผนภูมิหัวเรื่องสัมพันธ์(</a:t>
            </a:r>
            <a:r>
              <a:rPr lang="en-US" sz="4000" b="1" smtClean="0">
                <a:latin typeface="TH SarabunPSK" pitchFamily="34" charset="-34"/>
                <a:cs typeface="TH SarabunPSK" pitchFamily="34" charset="-34"/>
              </a:rPr>
              <a:t>Concept Chart)</a:t>
            </a:r>
          </a:p>
          <a:p>
            <a:pPr marL="609600" indent="-609600">
              <a:buFont typeface="Wingdings" pitchFamily="2" charset="2"/>
              <a:buNone/>
            </a:pPr>
            <a:endParaRPr lang="en-US" sz="4000" b="1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>
              <a:buFont typeface="Wingdings" pitchFamily="2" charset="2"/>
              <a:buNone/>
            </a:pPr>
            <a:endParaRPr lang="en-US" sz="4000" b="1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/>
            <a:endParaRPr lang="th-TH" sz="40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3048000"/>
            <a:ext cx="8077200" cy="3055938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b"/>
          <a:lstStyle/>
          <a:p>
            <a:pPr marL="952500" lvl="1" indent="-381000" eaLnBrk="0" hangingPunct="0">
              <a:lnSpc>
                <a:spcPct val="110000"/>
              </a:lnSpc>
            </a:pPr>
            <a:r>
              <a:rPr lang="th-TH" sz="4000" b="1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จากแผนภูมิระดมสมองนำมาวิเคราะห์ความถูกต้อง</a:t>
            </a:r>
          </a:p>
          <a:p>
            <a:pPr marL="952500" lvl="1" indent="-381000" eaLnBrk="0" hangingPunct="0">
              <a:lnSpc>
                <a:spcPct val="110000"/>
              </a:lnSpc>
            </a:pPr>
            <a:r>
              <a:rPr lang="th-TH" sz="4000" b="1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ตามทฤษฎีหลักการและเหตุผลความสัมพันธ์กันอย่าง</a:t>
            </a:r>
          </a:p>
          <a:p>
            <a:pPr marL="952500" lvl="1" indent="-381000" eaLnBrk="0" hangingPunct="0">
              <a:lnSpc>
                <a:spcPct val="110000"/>
              </a:lnSpc>
            </a:pPr>
            <a:r>
              <a:rPr lang="th-TH" sz="4000" b="1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ละเอียดอีกครั้ง อาจมีการตัด-เพิ่มหัวเรื่องตามเหตุผล</a:t>
            </a:r>
          </a:p>
          <a:p>
            <a:pPr marL="952500" lvl="1" indent="-381000" eaLnBrk="0" hangingPunct="0">
              <a:lnSpc>
                <a:spcPct val="110000"/>
              </a:lnSpc>
            </a:pPr>
            <a:r>
              <a:rPr lang="th-TH" sz="4000" b="1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และความเหมาะสม</a:t>
            </a:r>
            <a:r>
              <a:rPr lang="th-TH" sz="4000" b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endParaRPr lang="th-TH" sz="4000">
              <a:solidFill>
                <a:srgbClr val="1BFF9D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21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สี่เหลี่ยมผืนผ้า 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4274" name="Line 2"/>
          <p:cNvSpPr>
            <a:spLocks noChangeShapeType="1"/>
          </p:cNvSpPr>
          <p:nvPr/>
        </p:nvSpPr>
        <p:spPr bwMode="auto">
          <a:xfrm flipH="1">
            <a:off x="3132138" y="4365625"/>
            <a:ext cx="1079500" cy="1497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 flipH="1">
            <a:off x="3635375" y="4365625"/>
            <a:ext cx="590550" cy="1497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25688" y="5837238"/>
            <a:ext cx="1309687" cy="420687"/>
            <a:chOff x="1465" y="3677"/>
            <a:chExt cx="825" cy="265"/>
          </a:xfrm>
        </p:grpSpPr>
        <p:sp>
          <p:nvSpPr>
            <p:cNvPr id="42078" name="Oval 5"/>
            <p:cNvSpPr>
              <a:spLocks noChangeArrowheads="1"/>
            </p:cNvSpPr>
            <p:nvPr/>
          </p:nvSpPr>
          <p:spPr bwMode="auto">
            <a:xfrm>
              <a:off x="1465" y="3677"/>
              <a:ext cx="680" cy="265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79" name="Text Box 6"/>
            <p:cNvSpPr txBox="1">
              <a:spLocks noChangeArrowheads="1"/>
            </p:cNvSpPr>
            <p:nvPr/>
          </p:nvSpPr>
          <p:spPr bwMode="auto">
            <a:xfrm>
              <a:off x="1474" y="3679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Temporary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82975" y="5805488"/>
            <a:ext cx="1347788" cy="420687"/>
            <a:chOff x="2194" y="3657"/>
            <a:chExt cx="849" cy="265"/>
          </a:xfrm>
        </p:grpSpPr>
        <p:sp>
          <p:nvSpPr>
            <p:cNvPr id="42076" name="Oval 8"/>
            <p:cNvSpPr>
              <a:spLocks noChangeArrowheads="1"/>
            </p:cNvSpPr>
            <p:nvPr/>
          </p:nvSpPr>
          <p:spPr bwMode="auto">
            <a:xfrm>
              <a:off x="2194" y="3657"/>
              <a:ext cx="680" cy="265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77" name="Text Box 9"/>
            <p:cNvSpPr txBox="1">
              <a:spLocks noChangeArrowheads="1"/>
            </p:cNvSpPr>
            <p:nvPr/>
          </p:nvSpPr>
          <p:spPr bwMode="auto">
            <a:xfrm>
              <a:off x="2227" y="3661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Permanent</a:t>
              </a:r>
            </a:p>
          </p:txBody>
        </p:sp>
      </p:grpSp>
      <p:grpSp>
        <p:nvGrpSpPr>
          <p:cNvPr id="41991" name="Group 10"/>
          <p:cNvGrpSpPr>
            <a:grpSpLocks/>
          </p:cNvGrpSpPr>
          <p:nvPr/>
        </p:nvGrpSpPr>
        <p:grpSpPr bwMode="auto">
          <a:xfrm>
            <a:off x="496888" y="620713"/>
            <a:ext cx="8208962" cy="5241925"/>
            <a:chOff x="313" y="391"/>
            <a:chExt cx="5171" cy="3302"/>
          </a:xfrm>
        </p:grpSpPr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2481" y="943"/>
              <a:ext cx="754" cy="344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41996" name="Group 12"/>
            <p:cNvGrpSpPr>
              <a:grpSpLocks/>
            </p:cNvGrpSpPr>
            <p:nvPr/>
          </p:nvGrpSpPr>
          <p:grpSpPr bwMode="auto">
            <a:xfrm>
              <a:off x="2274" y="1631"/>
              <a:ext cx="1216" cy="453"/>
              <a:chOff x="2274" y="1631"/>
              <a:chExt cx="1216" cy="453"/>
            </a:xfrm>
          </p:grpSpPr>
          <p:sp>
            <p:nvSpPr>
              <p:cNvPr id="42074" name="Oval 13"/>
              <p:cNvSpPr>
                <a:spLocks noChangeArrowheads="1"/>
              </p:cNvSpPr>
              <p:nvPr/>
            </p:nvSpPr>
            <p:spPr bwMode="auto">
              <a:xfrm>
                <a:off x="2274" y="1631"/>
                <a:ext cx="1179" cy="45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75" name="Text Box 14"/>
              <p:cNvSpPr txBox="1">
                <a:spLocks noChangeArrowheads="1"/>
              </p:cNvSpPr>
              <p:nvPr/>
            </p:nvSpPr>
            <p:spPr bwMode="auto">
              <a:xfrm>
                <a:off x="2336" y="1747"/>
                <a:ext cx="1154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th-TH" sz="1400" b="1"/>
                  <a:t>ฮาร์ดแวร์คอมพิวเตอร์</a:t>
                </a:r>
              </a:p>
            </p:txBody>
          </p:sp>
        </p:grpSp>
        <p:sp>
          <p:nvSpPr>
            <p:cNvPr id="41997" name="Line 15"/>
            <p:cNvSpPr>
              <a:spLocks noChangeShapeType="1"/>
            </p:cNvSpPr>
            <p:nvPr/>
          </p:nvSpPr>
          <p:spPr bwMode="auto">
            <a:xfrm flipV="1">
              <a:off x="2862" y="1287"/>
              <a:ext cx="0" cy="3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1156" y="1696"/>
              <a:ext cx="745" cy="317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2497" y="2449"/>
              <a:ext cx="754" cy="344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3833" y="1668"/>
              <a:ext cx="816" cy="363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2001" name="Line 19"/>
            <p:cNvSpPr>
              <a:spLocks noChangeShapeType="1"/>
            </p:cNvSpPr>
            <p:nvPr/>
          </p:nvSpPr>
          <p:spPr bwMode="auto">
            <a:xfrm flipH="1">
              <a:off x="1909" y="1841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02" name="Line 20"/>
            <p:cNvSpPr>
              <a:spLocks noChangeShapeType="1"/>
            </p:cNvSpPr>
            <p:nvPr/>
          </p:nvSpPr>
          <p:spPr bwMode="auto">
            <a:xfrm>
              <a:off x="3461" y="1850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03" name="Line 21"/>
            <p:cNvSpPr>
              <a:spLocks noChangeShapeType="1"/>
            </p:cNvSpPr>
            <p:nvPr/>
          </p:nvSpPr>
          <p:spPr bwMode="auto">
            <a:xfrm>
              <a:off x="2880" y="2085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04" name="Text Box 22"/>
            <p:cNvSpPr txBox="1">
              <a:spLocks noChangeArrowheads="1"/>
            </p:cNvSpPr>
            <p:nvPr/>
          </p:nvSpPr>
          <p:spPr bwMode="auto">
            <a:xfrm>
              <a:off x="1243" y="1717"/>
              <a:ext cx="5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Input Unit</a:t>
              </a:r>
            </a:p>
          </p:txBody>
        </p:sp>
        <p:sp>
          <p:nvSpPr>
            <p:cNvPr id="42005" name="Text Box 23"/>
            <p:cNvSpPr txBox="1">
              <a:spLocks noChangeArrowheads="1"/>
            </p:cNvSpPr>
            <p:nvPr/>
          </p:nvSpPr>
          <p:spPr bwMode="auto">
            <a:xfrm>
              <a:off x="2698" y="99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CPU</a:t>
              </a:r>
            </a:p>
          </p:txBody>
        </p:sp>
        <p:sp>
          <p:nvSpPr>
            <p:cNvPr id="42006" name="Text Box 24"/>
            <p:cNvSpPr txBox="1">
              <a:spLocks noChangeArrowheads="1"/>
            </p:cNvSpPr>
            <p:nvPr/>
          </p:nvSpPr>
          <p:spPr bwMode="auto">
            <a:xfrm>
              <a:off x="2630" y="2494"/>
              <a:ext cx="5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Memory</a:t>
              </a:r>
            </a:p>
          </p:txBody>
        </p:sp>
        <p:sp>
          <p:nvSpPr>
            <p:cNvPr id="42007" name="Text Box 25"/>
            <p:cNvSpPr txBox="1">
              <a:spLocks noChangeArrowheads="1"/>
            </p:cNvSpPr>
            <p:nvPr/>
          </p:nvSpPr>
          <p:spPr bwMode="auto">
            <a:xfrm>
              <a:off x="3905" y="1714"/>
              <a:ext cx="6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Output Unit</a:t>
              </a:r>
            </a:p>
          </p:txBody>
        </p:sp>
        <p:sp>
          <p:nvSpPr>
            <p:cNvPr id="42008" name="Line 26"/>
            <p:cNvSpPr>
              <a:spLocks noChangeShapeType="1"/>
            </p:cNvSpPr>
            <p:nvPr/>
          </p:nvSpPr>
          <p:spPr bwMode="auto">
            <a:xfrm flipH="1">
              <a:off x="1156" y="2013"/>
              <a:ext cx="227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09" name="Oval 27"/>
            <p:cNvSpPr>
              <a:spLocks noChangeArrowheads="1"/>
            </p:cNvSpPr>
            <p:nvPr/>
          </p:nvSpPr>
          <p:spPr bwMode="auto">
            <a:xfrm>
              <a:off x="567" y="2331"/>
              <a:ext cx="853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10" name="Text Box 28"/>
            <p:cNvSpPr txBox="1">
              <a:spLocks noChangeArrowheads="1"/>
            </p:cNvSpPr>
            <p:nvPr/>
          </p:nvSpPr>
          <p:spPr bwMode="auto">
            <a:xfrm>
              <a:off x="1946" y="1210"/>
              <a:ext cx="4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Mouse</a:t>
              </a:r>
            </a:p>
          </p:txBody>
        </p:sp>
        <p:sp>
          <p:nvSpPr>
            <p:cNvPr id="42011" name="Oval 29"/>
            <p:cNvSpPr>
              <a:spLocks noChangeArrowheads="1"/>
            </p:cNvSpPr>
            <p:nvPr/>
          </p:nvSpPr>
          <p:spPr bwMode="auto">
            <a:xfrm>
              <a:off x="1139" y="1043"/>
              <a:ext cx="680" cy="2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12" name="Text Box 30"/>
            <p:cNvSpPr txBox="1">
              <a:spLocks noChangeArrowheads="1"/>
            </p:cNvSpPr>
            <p:nvPr/>
          </p:nvSpPr>
          <p:spPr bwMode="auto">
            <a:xfrm>
              <a:off x="1148" y="1061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Microphone</a:t>
              </a:r>
            </a:p>
          </p:txBody>
        </p:sp>
        <p:sp>
          <p:nvSpPr>
            <p:cNvPr id="42013" name="Oval 31"/>
            <p:cNvSpPr>
              <a:spLocks noChangeArrowheads="1"/>
            </p:cNvSpPr>
            <p:nvPr/>
          </p:nvSpPr>
          <p:spPr bwMode="auto">
            <a:xfrm>
              <a:off x="430" y="1278"/>
              <a:ext cx="545" cy="3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14" name="Text Box 32"/>
            <p:cNvSpPr txBox="1">
              <a:spLocks noChangeArrowheads="1"/>
            </p:cNvSpPr>
            <p:nvPr/>
          </p:nvSpPr>
          <p:spPr bwMode="auto">
            <a:xfrm>
              <a:off x="457" y="1297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Joystick</a:t>
              </a:r>
            </a:p>
          </p:txBody>
        </p:sp>
        <p:sp>
          <p:nvSpPr>
            <p:cNvPr id="42015" name="Oval 33"/>
            <p:cNvSpPr>
              <a:spLocks noChangeArrowheads="1"/>
            </p:cNvSpPr>
            <p:nvPr/>
          </p:nvSpPr>
          <p:spPr bwMode="auto">
            <a:xfrm>
              <a:off x="313" y="1849"/>
              <a:ext cx="545" cy="3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16" name="Text Box 34"/>
            <p:cNvSpPr txBox="1">
              <a:spLocks noChangeArrowheads="1"/>
            </p:cNvSpPr>
            <p:nvPr/>
          </p:nvSpPr>
          <p:spPr bwMode="auto">
            <a:xfrm>
              <a:off x="322" y="1877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Scanner</a:t>
              </a:r>
            </a:p>
          </p:txBody>
        </p:sp>
        <p:sp>
          <p:nvSpPr>
            <p:cNvPr id="42017" name="Oval 35"/>
            <p:cNvSpPr>
              <a:spLocks noChangeArrowheads="1"/>
            </p:cNvSpPr>
            <p:nvPr/>
          </p:nvSpPr>
          <p:spPr bwMode="auto">
            <a:xfrm>
              <a:off x="1655" y="2322"/>
              <a:ext cx="545" cy="3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18" name="Text Box 36"/>
            <p:cNvSpPr txBox="1">
              <a:spLocks noChangeArrowheads="1"/>
            </p:cNvSpPr>
            <p:nvPr/>
          </p:nvSpPr>
          <p:spPr bwMode="auto">
            <a:xfrm>
              <a:off x="1646" y="2349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Keyboard</a:t>
              </a:r>
            </a:p>
          </p:txBody>
        </p:sp>
        <p:sp>
          <p:nvSpPr>
            <p:cNvPr id="42019" name="Line 37"/>
            <p:cNvSpPr>
              <a:spLocks noChangeShapeType="1"/>
            </p:cNvSpPr>
            <p:nvPr/>
          </p:nvSpPr>
          <p:spPr bwMode="auto">
            <a:xfrm>
              <a:off x="1674" y="2004"/>
              <a:ext cx="184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20" name="Line 38"/>
            <p:cNvSpPr>
              <a:spLocks noChangeShapeType="1"/>
            </p:cNvSpPr>
            <p:nvPr/>
          </p:nvSpPr>
          <p:spPr bwMode="auto">
            <a:xfrm flipH="1">
              <a:off x="839" y="1877"/>
              <a:ext cx="317" cy="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21" name="Line 39"/>
            <p:cNvSpPr>
              <a:spLocks noChangeShapeType="1"/>
            </p:cNvSpPr>
            <p:nvPr/>
          </p:nvSpPr>
          <p:spPr bwMode="auto">
            <a:xfrm flipH="1" flipV="1">
              <a:off x="948" y="1487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22" name="Line 40"/>
            <p:cNvSpPr>
              <a:spLocks noChangeShapeType="1"/>
            </p:cNvSpPr>
            <p:nvPr/>
          </p:nvSpPr>
          <p:spPr bwMode="auto">
            <a:xfrm flipV="1">
              <a:off x="1474" y="1333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23" name="Oval 41"/>
            <p:cNvSpPr>
              <a:spLocks noChangeArrowheads="1"/>
            </p:cNvSpPr>
            <p:nvPr/>
          </p:nvSpPr>
          <p:spPr bwMode="auto">
            <a:xfrm>
              <a:off x="1900" y="1197"/>
              <a:ext cx="481" cy="2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24" name="Text Box 42"/>
            <p:cNvSpPr txBox="1">
              <a:spLocks noChangeArrowheads="1"/>
            </p:cNvSpPr>
            <p:nvPr/>
          </p:nvSpPr>
          <p:spPr bwMode="auto">
            <a:xfrm>
              <a:off x="603" y="2358"/>
              <a:ext cx="8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Digital Camera</a:t>
              </a:r>
            </a:p>
          </p:txBody>
        </p:sp>
        <p:sp>
          <p:nvSpPr>
            <p:cNvPr id="42025" name="Line 43"/>
            <p:cNvSpPr>
              <a:spLocks noChangeShapeType="1"/>
            </p:cNvSpPr>
            <p:nvPr/>
          </p:nvSpPr>
          <p:spPr bwMode="auto">
            <a:xfrm flipV="1">
              <a:off x="1701" y="1442"/>
              <a:ext cx="27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26" name="Line 44"/>
            <p:cNvSpPr>
              <a:spLocks noChangeShapeType="1"/>
            </p:cNvSpPr>
            <p:nvPr/>
          </p:nvSpPr>
          <p:spPr bwMode="auto">
            <a:xfrm flipH="1" flipV="1">
              <a:off x="2290" y="74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27" name="Line 45"/>
            <p:cNvSpPr>
              <a:spLocks noChangeShapeType="1"/>
            </p:cNvSpPr>
            <p:nvPr/>
          </p:nvSpPr>
          <p:spPr bwMode="auto">
            <a:xfrm flipV="1">
              <a:off x="3016" y="680"/>
              <a:ext cx="227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28" name="Text Box 46"/>
            <p:cNvSpPr txBox="1">
              <a:spLocks noChangeArrowheads="1"/>
            </p:cNvSpPr>
            <p:nvPr/>
          </p:nvSpPr>
          <p:spPr bwMode="auto">
            <a:xfrm>
              <a:off x="2072" y="452"/>
              <a:ext cx="4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ALU</a:t>
              </a:r>
            </a:p>
          </p:txBody>
        </p:sp>
        <p:sp>
          <p:nvSpPr>
            <p:cNvPr id="42029" name="Oval 47"/>
            <p:cNvSpPr>
              <a:spLocks noChangeArrowheads="1"/>
            </p:cNvSpPr>
            <p:nvPr/>
          </p:nvSpPr>
          <p:spPr bwMode="auto">
            <a:xfrm>
              <a:off x="2000" y="444"/>
              <a:ext cx="481" cy="2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30" name="Text Box 48"/>
            <p:cNvSpPr txBox="1">
              <a:spLocks noChangeArrowheads="1"/>
            </p:cNvSpPr>
            <p:nvPr/>
          </p:nvSpPr>
          <p:spPr bwMode="auto">
            <a:xfrm>
              <a:off x="3116" y="408"/>
              <a:ext cx="4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CU</a:t>
              </a:r>
            </a:p>
          </p:txBody>
        </p:sp>
        <p:sp>
          <p:nvSpPr>
            <p:cNvPr id="42031" name="Oval 49"/>
            <p:cNvSpPr>
              <a:spLocks noChangeArrowheads="1"/>
            </p:cNvSpPr>
            <p:nvPr/>
          </p:nvSpPr>
          <p:spPr bwMode="auto">
            <a:xfrm>
              <a:off x="3016" y="391"/>
              <a:ext cx="481" cy="2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32" name="Line 50"/>
            <p:cNvSpPr>
              <a:spLocks noChangeShapeType="1"/>
            </p:cNvSpPr>
            <p:nvPr/>
          </p:nvSpPr>
          <p:spPr bwMode="auto">
            <a:xfrm flipH="1">
              <a:off x="2299" y="2730"/>
              <a:ext cx="27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33" name="Line 51"/>
            <p:cNvSpPr>
              <a:spLocks noChangeShapeType="1"/>
            </p:cNvSpPr>
            <p:nvPr/>
          </p:nvSpPr>
          <p:spPr bwMode="auto">
            <a:xfrm>
              <a:off x="3107" y="2748"/>
              <a:ext cx="18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34" name="Oval 52"/>
            <p:cNvSpPr>
              <a:spLocks noChangeArrowheads="1"/>
            </p:cNvSpPr>
            <p:nvPr/>
          </p:nvSpPr>
          <p:spPr bwMode="auto">
            <a:xfrm>
              <a:off x="1619" y="2775"/>
              <a:ext cx="726" cy="337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35" name="Text Box 53"/>
            <p:cNvSpPr txBox="1">
              <a:spLocks noChangeArrowheads="1"/>
            </p:cNvSpPr>
            <p:nvPr/>
          </p:nvSpPr>
          <p:spPr bwMode="auto">
            <a:xfrm>
              <a:off x="1610" y="2821"/>
              <a:ext cx="7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Main Memory</a:t>
              </a:r>
            </a:p>
          </p:txBody>
        </p:sp>
        <p:sp>
          <p:nvSpPr>
            <p:cNvPr id="42036" name="Oval 54"/>
            <p:cNvSpPr>
              <a:spLocks noChangeArrowheads="1"/>
            </p:cNvSpPr>
            <p:nvPr/>
          </p:nvSpPr>
          <p:spPr bwMode="auto">
            <a:xfrm>
              <a:off x="3288" y="2766"/>
              <a:ext cx="726" cy="426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37" name="Text Box 55"/>
            <p:cNvSpPr txBox="1">
              <a:spLocks noChangeArrowheads="1"/>
            </p:cNvSpPr>
            <p:nvPr/>
          </p:nvSpPr>
          <p:spPr bwMode="auto">
            <a:xfrm>
              <a:off x="3326" y="2757"/>
              <a:ext cx="64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Secondary </a:t>
              </a:r>
            </a:p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Memory</a:t>
              </a:r>
            </a:p>
          </p:txBody>
        </p:sp>
        <p:sp>
          <p:nvSpPr>
            <p:cNvPr id="42038" name="Line 56"/>
            <p:cNvSpPr>
              <a:spLocks noChangeShapeType="1"/>
            </p:cNvSpPr>
            <p:nvPr/>
          </p:nvSpPr>
          <p:spPr bwMode="auto">
            <a:xfrm flipH="1">
              <a:off x="1247" y="2966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39" name="Text Box 57"/>
            <p:cNvSpPr txBox="1">
              <a:spLocks noChangeArrowheads="1"/>
            </p:cNvSpPr>
            <p:nvPr/>
          </p:nvSpPr>
          <p:spPr bwMode="auto">
            <a:xfrm>
              <a:off x="812" y="2839"/>
              <a:ext cx="4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RAM</a:t>
              </a:r>
            </a:p>
          </p:txBody>
        </p:sp>
        <p:sp>
          <p:nvSpPr>
            <p:cNvPr id="42040" name="Oval 58"/>
            <p:cNvSpPr>
              <a:spLocks noChangeArrowheads="1"/>
            </p:cNvSpPr>
            <p:nvPr/>
          </p:nvSpPr>
          <p:spPr bwMode="auto">
            <a:xfrm>
              <a:off x="757" y="2822"/>
              <a:ext cx="481" cy="2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41" name="Line 59"/>
            <p:cNvSpPr>
              <a:spLocks noChangeShapeType="1"/>
            </p:cNvSpPr>
            <p:nvPr/>
          </p:nvSpPr>
          <p:spPr bwMode="auto">
            <a:xfrm flipH="1">
              <a:off x="1660" y="3102"/>
              <a:ext cx="13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42" name="Text Box 60"/>
            <p:cNvSpPr txBox="1">
              <a:spLocks noChangeArrowheads="1"/>
            </p:cNvSpPr>
            <p:nvPr/>
          </p:nvSpPr>
          <p:spPr bwMode="auto">
            <a:xfrm>
              <a:off x="1383" y="3329"/>
              <a:ext cx="4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ROM</a:t>
              </a:r>
            </a:p>
          </p:txBody>
        </p:sp>
        <p:sp>
          <p:nvSpPr>
            <p:cNvPr id="42043" name="Oval 61"/>
            <p:cNvSpPr>
              <a:spLocks noChangeArrowheads="1"/>
            </p:cNvSpPr>
            <p:nvPr/>
          </p:nvSpPr>
          <p:spPr bwMode="auto">
            <a:xfrm>
              <a:off x="1328" y="3312"/>
              <a:ext cx="481" cy="2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44" name="Line 62"/>
            <p:cNvSpPr>
              <a:spLocks noChangeShapeType="1"/>
            </p:cNvSpPr>
            <p:nvPr/>
          </p:nvSpPr>
          <p:spPr bwMode="auto">
            <a:xfrm flipH="1">
              <a:off x="3016" y="3093"/>
              <a:ext cx="318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45" name="Oval 63"/>
            <p:cNvSpPr>
              <a:spLocks noChangeArrowheads="1"/>
            </p:cNvSpPr>
            <p:nvPr/>
          </p:nvSpPr>
          <p:spPr bwMode="auto">
            <a:xfrm>
              <a:off x="2472" y="3256"/>
              <a:ext cx="680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46" name="Text Box 64"/>
            <p:cNvSpPr txBox="1">
              <a:spLocks noChangeArrowheads="1"/>
            </p:cNvSpPr>
            <p:nvPr/>
          </p:nvSpPr>
          <p:spPr bwMode="auto">
            <a:xfrm>
              <a:off x="2472" y="3256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Floppy Disk</a:t>
              </a:r>
            </a:p>
          </p:txBody>
        </p:sp>
        <p:sp>
          <p:nvSpPr>
            <p:cNvPr id="42047" name="Oval 65"/>
            <p:cNvSpPr>
              <a:spLocks noChangeArrowheads="1"/>
            </p:cNvSpPr>
            <p:nvPr/>
          </p:nvSpPr>
          <p:spPr bwMode="auto">
            <a:xfrm>
              <a:off x="3279" y="3410"/>
              <a:ext cx="635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48" name="Text Box 66"/>
            <p:cNvSpPr txBox="1">
              <a:spLocks noChangeArrowheads="1"/>
            </p:cNvSpPr>
            <p:nvPr/>
          </p:nvSpPr>
          <p:spPr bwMode="auto">
            <a:xfrm>
              <a:off x="3288" y="3419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Angsana New" pitchFamily="18" charset="-34"/>
                </a:rPr>
                <a:t>Hard Disk</a:t>
              </a:r>
            </a:p>
          </p:txBody>
        </p:sp>
        <p:sp>
          <p:nvSpPr>
            <p:cNvPr id="42049" name="Line 67"/>
            <p:cNvSpPr>
              <a:spLocks noChangeShapeType="1"/>
            </p:cNvSpPr>
            <p:nvPr/>
          </p:nvSpPr>
          <p:spPr bwMode="auto">
            <a:xfrm>
              <a:off x="3560" y="3192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50" name="Oval 68"/>
            <p:cNvSpPr>
              <a:spLocks noChangeArrowheads="1"/>
            </p:cNvSpPr>
            <p:nvPr/>
          </p:nvSpPr>
          <p:spPr bwMode="auto">
            <a:xfrm>
              <a:off x="4050" y="3320"/>
              <a:ext cx="635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51" name="Text Box 69"/>
            <p:cNvSpPr txBox="1">
              <a:spLocks noChangeArrowheads="1"/>
            </p:cNvSpPr>
            <p:nvPr/>
          </p:nvSpPr>
          <p:spPr bwMode="auto">
            <a:xfrm>
              <a:off x="4059" y="3329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CD ROM</a:t>
              </a:r>
            </a:p>
          </p:txBody>
        </p:sp>
        <p:sp>
          <p:nvSpPr>
            <p:cNvPr id="42052" name="Line 70"/>
            <p:cNvSpPr>
              <a:spLocks noChangeShapeType="1"/>
            </p:cNvSpPr>
            <p:nvPr/>
          </p:nvSpPr>
          <p:spPr bwMode="auto">
            <a:xfrm>
              <a:off x="3878" y="3147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53" name="Text Box 71"/>
            <p:cNvSpPr txBox="1">
              <a:spLocks noChangeArrowheads="1"/>
            </p:cNvSpPr>
            <p:nvPr/>
          </p:nvSpPr>
          <p:spPr bwMode="auto">
            <a:xfrm>
              <a:off x="4332" y="2904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DVD ROM</a:t>
              </a:r>
            </a:p>
          </p:txBody>
        </p:sp>
        <p:sp>
          <p:nvSpPr>
            <p:cNvPr id="42054" name="Oval 72"/>
            <p:cNvSpPr>
              <a:spLocks noChangeArrowheads="1"/>
            </p:cNvSpPr>
            <p:nvPr/>
          </p:nvSpPr>
          <p:spPr bwMode="auto">
            <a:xfrm>
              <a:off x="4332" y="2886"/>
              <a:ext cx="635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55" name="Line 73"/>
            <p:cNvSpPr>
              <a:spLocks noChangeShapeType="1"/>
            </p:cNvSpPr>
            <p:nvPr/>
          </p:nvSpPr>
          <p:spPr bwMode="auto">
            <a:xfrm>
              <a:off x="4014" y="302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56" name="Text Box 74"/>
            <p:cNvSpPr txBox="1">
              <a:spLocks noChangeArrowheads="1"/>
            </p:cNvSpPr>
            <p:nvPr/>
          </p:nvSpPr>
          <p:spPr bwMode="auto">
            <a:xfrm>
              <a:off x="4113" y="2523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Tape</a:t>
              </a:r>
            </a:p>
          </p:txBody>
        </p:sp>
        <p:sp>
          <p:nvSpPr>
            <p:cNvPr id="42057" name="Oval 75"/>
            <p:cNvSpPr>
              <a:spLocks noChangeArrowheads="1"/>
            </p:cNvSpPr>
            <p:nvPr/>
          </p:nvSpPr>
          <p:spPr bwMode="auto">
            <a:xfrm>
              <a:off x="4141" y="2523"/>
              <a:ext cx="589" cy="2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58" name="Line 76"/>
            <p:cNvSpPr>
              <a:spLocks noChangeShapeType="1"/>
            </p:cNvSpPr>
            <p:nvPr/>
          </p:nvSpPr>
          <p:spPr bwMode="auto">
            <a:xfrm flipV="1">
              <a:off x="3923" y="2704"/>
              <a:ext cx="227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59" name="Oval 77"/>
            <p:cNvSpPr>
              <a:spLocks noChangeArrowheads="1"/>
            </p:cNvSpPr>
            <p:nvPr/>
          </p:nvSpPr>
          <p:spPr bwMode="auto">
            <a:xfrm>
              <a:off x="3560" y="1015"/>
              <a:ext cx="590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60" name="Text Box 78"/>
            <p:cNvSpPr txBox="1">
              <a:spLocks noChangeArrowheads="1"/>
            </p:cNvSpPr>
            <p:nvPr/>
          </p:nvSpPr>
          <p:spPr bwMode="auto">
            <a:xfrm>
              <a:off x="3560" y="1024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Monitor</a:t>
              </a:r>
            </a:p>
          </p:txBody>
        </p:sp>
        <p:sp>
          <p:nvSpPr>
            <p:cNvPr id="42061" name="Line 79"/>
            <p:cNvSpPr>
              <a:spLocks noChangeShapeType="1"/>
            </p:cNvSpPr>
            <p:nvPr/>
          </p:nvSpPr>
          <p:spPr bwMode="auto">
            <a:xfrm flipH="1" flipV="1">
              <a:off x="3878" y="1298"/>
              <a:ext cx="227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62" name="Oval 80"/>
            <p:cNvSpPr>
              <a:spLocks noChangeArrowheads="1"/>
            </p:cNvSpPr>
            <p:nvPr/>
          </p:nvSpPr>
          <p:spPr bwMode="auto">
            <a:xfrm>
              <a:off x="4259" y="890"/>
              <a:ext cx="544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63" name="Text Box 81"/>
            <p:cNvSpPr txBox="1">
              <a:spLocks noChangeArrowheads="1"/>
            </p:cNvSpPr>
            <p:nvPr/>
          </p:nvSpPr>
          <p:spPr bwMode="auto">
            <a:xfrm>
              <a:off x="4240" y="890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Printer</a:t>
              </a:r>
            </a:p>
          </p:txBody>
        </p:sp>
        <p:sp>
          <p:nvSpPr>
            <p:cNvPr id="42064" name="Oval 82"/>
            <p:cNvSpPr>
              <a:spLocks noChangeArrowheads="1"/>
            </p:cNvSpPr>
            <p:nvPr/>
          </p:nvSpPr>
          <p:spPr bwMode="auto">
            <a:xfrm>
              <a:off x="4759" y="1207"/>
              <a:ext cx="544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65" name="Text Box 83"/>
            <p:cNvSpPr txBox="1">
              <a:spLocks noChangeArrowheads="1"/>
            </p:cNvSpPr>
            <p:nvPr/>
          </p:nvSpPr>
          <p:spPr bwMode="auto">
            <a:xfrm>
              <a:off x="4740" y="1207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Plotter</a:t>
              </a:r>
            </a:p>
          </p:txBody>
        </p:sp>
        <p:sp>
          <p:nvSpPr>
            <p:cNvPr id="42066" name="Line 84"/>
            <p:cNvSpPr>
              <a:spLocks noChangeShapeType="1"/>
            </p:cNvSpPr>
            <p:nvPr/>
          </p:nvSpPr>
          <p:spPr bwMode="auto">
            <a:xfrm flipV="1">
              <a:off x="4286" y="1162"/>
              <a:ext cx="136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67" name="Line 85"/>
            <p:cNvSpPr>
              <a:spLocks noChangeShapeType="1"/>
            </p:cNvSpPr>
            <p:nvPr/>
          </p:nvSpPr>
          <p:spPr bwMode="auto">
            <a:xfrm flipV="1">
              <a:off x="4468" y="1434"/>
              <a:ext cx="36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68" name="Oval 86"/>
            <p:cNvSpPr>
              <a:spLocks noChangeArrowheads="1"/>
            </p:cNvSpPr>
            <p:nvPr/>
          </p:nvSpPr>
          <p:spPr bwMode="auto">
            <a:xfrm>
              <a:off x="4913" y="1679"/>
              <a:ext cx="544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69" name="Text Box 87"/>
            <p:cNvSpPr txBox="1">
              <a:spLocks noChangeArrowheads="1"/>
            </p:cNvSpPr>
            <p:nvPr/>
          </p:nvSpPr>
          <p:spPr bwMode="auto">
            <a:xfrm>
              <a:off x="4894" y="1679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Speaker</a:t>
              </a:r>
            </a:p>
          </p:txBody>
        </p:sp>
        <p:sp>
          <p:nvSpPr>
            <p:cNvPr id="42070" name="Line 88"/>
            <p:cNvSpPr>
              <a:spLocks noChangeShapeType="1"/>
            </p:cNvSpPr>
            <p:nvPr/>
          </p:nvSpPr>
          <p:spPr bwMode="auto">
            <a:xfrm>
              <a:off x="4649" y="1815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2071" name="Oval 89"/>
            <p:cNvSpPr>
              <a:spLocks noChangeArrowheads="1"/>
            </p:cNvSpPr>
            <p:nvPr/>
          </p:nvSpPr>
          <p:spPr bwMode="auto">
            <a:xfrm>
              <a:off x="4694" y="2151"/>
              <a:ext cx="590" cy="2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72" name="Text Box 90"/>
            <p:cNvSpPr txBox="1">
              <a:spLocks noChangeArrowheads="1"/>
            </p:cNvSpPr>
            <p:nvPr/>
          </p:nvSpPr>
          <p:spPr bwMode="auto">
            <a:xfrm>
              <a:off x="4694" y="2160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ngsana New" pitchFamily="18" charset="-34"/>
                </a:rPr>
                <a:t>Projector</a:t>
              </a:r>
            </a:p>
          </p:txBody>
        </p:sp>
        <p:sp>
          <p:nvSpPr>
            <p:cNvPr id="42073" name="Line 91"/>
            <p:cNvSpPr>
              <a:spLocks noChangeShapeType="1"/>
            </p:cNvSpPr>
            <p:nvPr/>
          </p:nvSpPr>
          <p:spPr bwMode="auto">
            <a:xfrm>
              <a:off x="4504" y="1979"/>
              <a:ext cx="272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4364" name="Text Box 92"/>
          <p:cNvSpPr txBox="1">
            <a:spLocks noChangeArrowheads="1"/>
          </p:cNvSpPr>
          <p:nvPr/>
        </p:nvSpPr>
        <p:spPr bwMode="auto">
          <a:xfrm>
            <a:off x="107950" y="101600"/>
            <a:ext cx="1677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ngsana New" pitchFamily="18" charset="-34"/>
              </a:rPr>
              <a:t>Concept Chart</a:t>
            </a:r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85725" y="73025"/>
            <a:ext cx="2038350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4366" name="Rectangle 94"/>
          <p:cNvSpPr>
            <a:spLocks noGrp="1" noChangeArrowheads="1"/>
          </p:cNvSpPr>
          <p:nvPr>
            <p:ph type="subTitle" idx="1"/>
          </p:nvPr>
        </p:nvSpPr>
        <p:spPr>
          <a:xfrm>
            <a:off x="8027988" y="6453188"/>
            <a:ext cx="1439862" cy="620712"/>
          </a:xfrm>
          <a:effectLst>
            <a:outerShdw dist="25400" algn="ctr" rotWithShape="0">
              <a:srgbClr val="DDDDDD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P.Wiparat</a:t>
            </a:r>
          </a:p>
        </p:txBody>
      </p:sp>
    </p:spTree>
    <p:extLst>
      <p:ext uri="{BB962C8B-B14F-4D97-AF65-F5344CB8AC3E}">
        <p14:creationId xmlns:p14="http://schemas.microsoft.com/office/powerpoint/2010/main" val="6069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75"/>
                                        <p:tgtEl>
                                          <p:spTgt spid="5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364" grpId="0" autoUpdateAnimBg="0"/>
      <p:bldP spid="54365" grpId="0" animBg="1"/>
      <p:bldP spid="54366" grpId="0" build="p" autoUpdateAnimBg="0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553200" cy="1143000"/>
          </a:xfrm>
        </p:spPr>
        <p:txBody>
          <a:bodyPr/>
          <a:lstStyle/>
          <a:p>
            <a:r>
              <a:rPr lang="th-TH" sz="6000" b="1" smtClean="0">
                <a:latin typeface="TH SarabunPSK" pitchFamily="34" charset="-34"/>
                <a:cs typeface="TH SarabunPSK" pitchFamily="34" charset="-34"/>
              </a:rPr>
              <a:t>การวิเคราะห์เนื้อหา(</a:t>
            </a:r>
            <a:r>
              <a:rPr lang="en-US" sz="6000" b="1" smtClean="0">
                <a:latin typeface="TH SarabunPSK" pitchFamily="34" charset="-34"/>
                <a:cs typeface="TH SarabunPSK" pitchFamily="34" charset="-34"/>
              </a:rPr>
              <a:t>Analysis)</a:t>
            </a:r>
            <a:endParaRPr lang="th-TH" sz="60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08225"/>
            <a:ext cx="7391400" cy="78898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สร้างแผนภูมิโครงข่ายเนื้อหา(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Content Network Chart)</a:t>
            </a:r>
          </a:p>
          <a:p>
            <a:pPr marL="609600" indent="-609600"/>
            <a:endParaRPr lang="th-TH" sz="36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61975" y="2957513"/>
            <a:ext cx="8001000" cy="313213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50000">
                <a:srgbClr val="FFFFFF"/>
              </a:gs>
              <a:gs pos="100000">
                <a:schemeClr val="tx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b"/>
          <a:lstStyle/>
          <a:p>
            <a:pPr marL="952500" lvl="1" indent="-381000" eaLnBrk="0" hangingPunct="0">
              <a:lnSpc>
                <a:spcPct val="110000"/>
              </a:lnSpc>
              <a:defRPr/>
            </a:pPr>
            <a:r>
              <a:rPr lang="th-TH" sz="4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จากแผนภูมิหัวเรื่องสัมพันธ์ นำมาเขียนเป็นโครงข่าย</a:t>
            </a:r>
          </a:p>
          <a:p>
            <a:pPr marL="952500" lvl="1" indent="-381000" eaLnBrk="0" hangingPunct="0">
              <a:lnSpc>
                <a:spcPct val="110000"/>
              </a:lnSpc>
              <a:defRPr/>
            </a:pPr>
            <a:r>
              <a:rPr lang="th-TH" sz="4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เนื้อหาโดยคำนึงถึงความก่อน-หลัง ความต่อเนื่องหรือขนานกัน ตามหลักการเทคนิคโครงข่าย </a:t>
            </a:r>
          </a:p>
          <a:p>
            <a:pPr marL="952500" lvl="1" indent="-381000" eaLnBrk="0" hangingPunct="0">
              <a:lnSpc>
                <a:spcPct val="110000"/>
              </a:lnSpc>
              <a:defRPr/>
            </a:pPr>
            <a:endParaRPr lang="th-TH" sz="4000" dirty="0">
              <a:solidFill>
                <a:srgbClr val="1BFF9D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9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350"/>
            <a:ext cx="6302571" cy="1143000"/>
          </a:xfrm>
          <a:noFill/>
          <a:ln/>
        </p:spPr>
        <p:txBody>
          <a:bodyPr/>
          <a:lstStyle/>
          <a:p>
            <a:pPr algn="r" eaLnBrk="0" hangingPunct="0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องค์ประกอบสำคัญของคอมพิวเตอร์ช่วยสอน</a:t>
            </a:r>
          </a:p>
        </p:txBody>
      </p:sp>
      <p:graphicFrame>
        <p:nvGraphicFramePr>
          <p:cNvPr id="1536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420844"/>
              </p:ext>
            </p:extLst>
          </p:nvPr>
        </p:nvGraphicFramePr>
        <p:xfrm>
          <a:off x="6492056" y="4365104"/>
          <a:ext cx="21844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ClipArt" r:id="rId3" imgW="2184120" imgH="1852560" progId="MS_ClipArt_Gallery.2">
                  <p:embed/>
                </p:oleObj>
              </mc:Choice>
              <mc:Fallback>
                <p:oleObj name="ClipArt" r:id="rId3" imgW="2184120" imgH="18525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056" y="4365104"/>
                        <a:ext cx="218440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63858"/>
              </p:ext>
            </p:extLst>
          </p:nvPr>
        </p:nvGraphicFramePr>
        <p:xfrm>
          <a:off x="5153793" y="4974704"/>
          <a:ext cx="1465263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ClipArt" r:id="rId5" imgW="1465200" imgH="1242720" progId="MS_ClipArt_Gallery.2">
                  <p:embed/>
                </p:oleObj>
              </mc:Choice>
              <mc:Fallback>
                <p:oleObj name="ClipArt" r:id="rId5" imgW="1465200" imgH="12427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793" y="4974704"/>
                        <a:ext cx="1465263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931224"/>
              </p:ext>
            </p:extLst>
          </p:nvPr>
        </p:nvGraphicFramePr>
        <p:xfrm>
          <a:off x="4510856" y="5431904"/>
          <a:ext cx="8350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ClipArt" r:id="rId7" imgW="834840" imgH="709560" progId="MS_ClipArt_Gallery.2">
                  <p:embed/>
                </p:oleObj>
              </mc:Choice>
              <mc:Fallback>
                <p:oleObj name="ClipArt" r:id="rId7" imgW="834840" imgH="7095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856" y="5431904"/>
                        <a:ext cx="83502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09516" y="1556792"/>
            <a:ext cx="742292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เสนอสิ่งเร้าให้กับผู้เรียน ได้แก่ เนื้อหา ภาพนิ่ง คำถาม ภาพเคลื่อนไหว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ประเมินการตอบสนองของผู้เรียน ได้แก่ การตัดสินคำตอบ เป็นต้น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ให้ข้อมูลย้อนกลับเพื่อการเสริมแรง ได้แก่ การให้รางวัล หรือ คะแนน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ให้ผู้เรียนเลือกสิ่งเร้าในลำดับต่อไป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2490242010"/>
      </p:ext>
    </p:extLst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สี่เหลี่ยมผืนผ้า 10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-142875" y="2571750"/>
            <a:ext cx="1143000" cy="1000125"/>
            <a:chOff x="0" y="1656"/>
            <a:chExt cx="642" cy="576"/>
          </a:xfrm>
        </p:grpSpPr>
        <p:sp>
          <p:nvSpPr>
            <p:cNvPr id="44133" name="Line 3"/>
            <p:cNvSpPr>
              <a:spLocks noChangeShapeType="1"/>
            </p:cNvSpPr>
            <p:nvPr/>
          </p:nvSpPr>
          <p:spPr bwMode="auto">
            <a:xfrm>
              <a:off x="306" y="21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6324" name="Oval 4"/>
            <p:cNvSpPr>
              <a:spLocks noChangeArrowheads="1"/>
            </p:cNvSpPr>
            <p:nvPr/>
          </p:nvSpPr>
          <p:spPr bwMode="auto">
            <a:xfrm>
              <a:off x="162" y="20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4135" name="Text Box 5"/>
            <p:cNvSpPr txBox="1">
              <a:spLocks noChangeArrowheads="1"/>
            </p:cNvSpPr>
            <p:nvPr/>
          </p:nvSpPr>
          <p:spPr bwMode="auto">
            <a:xfrm>
              <a:off x="0" y="1656"/>
              <a:ext cx="624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sz="1200" b="1">
                  <a:latin typeface="Angsana New" pitchFamily="18" charset="-34"/>
                </a:rPr>
                <a:t>ฮาร์ดแวร์</a:t>
              </a:r>
              <a:br>
                <a:rPr lang="th-TH" sz="1200" b="1">
                  <a:latin typeface="Angsana New" pitchFamily="18" charset="-34"/>
                </a:rPr>
              </a:br>
              <a:r>
                <a:rPr lang="th-TH" sz="1200" b="1">
                  <a:latin typeface="Angsana New" pitchFamily="18" charset="-34"/>
                </a:rPr>
                <a:t>คอมพิวเตอร์</a:t>
              </a:r>
              <a:endParaRPr lang="en-US" sz="1200" b="1">
                <a:latin typeface="Angsana New" pitchFamily="18" charset="-34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19175" y="2647950"/>
            <a:ext cx="1085850" cy="1562100"/>
            <a:chOff x="642" y="1668"/>
            <a:chExt cx="684" cy="984"/>
          </a:xfrm>
        </p:grpSpPr>
        <p:sp>
          <p:nvSpPr>
            <p:cNvPr id="44129" name="AutoShape 7"/>
            <p:cNvSpPr>
              <a:spLocks noChangeArrowheads="1"/>
            </p:cNvSpPr>
            <p:nvPr/>
          </p:nvSpPr>
          <p:spPr bwMode="auto">
            <a:xfrm>
              <a:off x="642" y="1668"/>
              <a:ext cx="144" cy="984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4130" name="Line 8"/>
            <p:cNvSpPr>
              <a:spLocks noChangeShapeType="1"/>
            </p:cNvSpPr>
            <p:nvPr/>
          </p:nvSpPr>
          <p:spPr bwMode="auto">
            <a:xfrm>
              <a:off x="780" y="2160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31" name="Text Box 9"/>
            <p:cNvSpPr txBox="1">
              <a:spLocks noChangeArrowheads="1"/>
            </p:cNvSpPr>
            <p:nvPr/>
          </p:nvSpPr>
          <p:spPr bwMode="auto">
            <a:xfrm>
              <a:off x="750" y="18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Input Unit</a:t>
              </a:r>
            </a:p>
          </p:txBody>
        </p:sp>
        <p:sp>
          <p:nvSpPr>
            <p:cNvPr id="44132" name="Oval 10"/>
            <p:cNvSpPr>
              <a:spLocks noChangeArrowheads="1"/>
            </p:cNvSpPr>
            <p:nvPr/>
          </p:nvSpPr>
          <p:spPr bwMode="auto">
            <a:xfrm>
              <a:off x="1152" y="20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066925" y="2047875"/>
            <a:ext cx="1333500" cy="2647950"/>
            <a:chOff x="1302" y="1290"/>
            <a:chExt cx="840" cy="1668"/>
          </a:xfrm>
        </p:grpSpPr>
        <p:sp>
          <p:nvSpPr>
            <p:cNvPr id="44110" name="Text Box 12"/>
            <p:cNvSpPr txBox="1">
              <a:spLocks noChangeArrowheads="1"/>
            </p:cNvSpPr>
            <p:nvPr/>
          </p:nvSpPr>
          <p:spPr bwMode="auto">
            <a:xfrm>
              <a:off x="1326" y="2062"/>
              <a:ext cx="8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Angsana New" pitchFamily="18" charset="-34"/>
                </a:rPr>
                <a:t>Digital Camera</a:t>
              </a:r>
            </a:p>
          </p:txBody>
        </p:sp>
        <p:sp>
          <p:nvSpPr>
            <p:cNvPr id="44111" name="AutoShape 13"/>
            <p:cNvSpPr>
              <a:spLocks noChangeArrowheads="1"/>
            </p:cNvSpPr>
            <p:nvPr/>
          </p:nvSpPr>
          <p:spPr bwMode="auto">
            <a:xfrm>
              <a:off x="1302" y="1362"/>
              <a:ext cx="132" cy="1596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4112" name="Oval 14"/>
            <p:cNvSpPr>
              <a:spLocks noChangeArrowheads="1"/>
            </p:cNvSpPr>
            <p:nvPr/>
          </p:nvSpPr>
          <p:spPr bwMode="auto">
            <a:xfrm>
              <a:off x="1878" y="145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4113" name="Oval 15"/>
            <p:cNvSpPr>
              <a:spLocks noChangeArrowheads="1"/>
            </p:cNvSpPr>
            <p:nvPr/>
          </p:nvSpPr>
          <p:spPr bwMode="auto">
            <a:xfrm>
              <a:off x="1878" y="171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44114" name="Oval 16"/>
            <p:cNvSpPr>
              <a:spLocks noChangeArrowheads="1"/>
            </p:cNvSpPr>
            <p:nvPr/>
          </p:nvSpPr>
          <p:spPr bwMode="auto">
            <a:xfrm>
              <a:off x="1878" y="196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44115" name="Oval 17"/>
            <p:cNvSpPr>
              <a:spLocks noChangeArrowheads="1"/>
            </p:cNvSpPr>
            <p:nvPr/>
          </p:nvSpPr>
          <p:spPr bwMode="auto">
            <a:xfrm>
              <a:off x="1878" y="222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44116" name="Oval 18"/>
            <p:cNvSpPr>
              <a:spLocks noChangeArrowheads="1"/>
            </p:cNvSpPr>
            <p:nvPr/>
          </p:nvSpPr>
          <p:spPr bwMode="auto">
            <a:xfrm>
              <a:off x="1878" y="249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44117" name="Oval 19"/>
            <p:cNvSpPr>
              <a:spLocks noChangeArrowheads="1"/>
            </p:cNvSpPr>
            <p:nvPr/>
          </p:nvSpPr>
          <p:spPr bwMode="auto">
            <a:xfrm>
              <a:off x="1878" y="273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4118" name="Text Box 20"/>
            <p:cNvSpPr txBox="1">
              <a:spLocks noChangeArrowheads="1"/>
            </p:cNvSpPr>
            <p:nvPr/>
          </p:nvSpPr>
          <p:spPr bwMode="auto">
            <a:xfrm>
              <a:off x="1374" y="1290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Keyboard</a:t>
              </a:r>
            </a:p>
          </p:txBody>
        </p:sp>
        <p:sp>
          <p:nvSpPr>
            <p:cNvPr id="44119" name="Line 21"/>
            <p:cNvSpPr>
              <a:spLocks noChangeShapeType="1"/>
            </p:cNvSpPr>
            <p:nvPr/>
          </p:nvSpPr>
          <p:spPr bwMode="auto">
            <a:xfrm>
              <a:off x="1440" y="280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20" name="Line 22"/>
            <p:cNvSpPr>
              <a:spLocks noChangeShapeType="1"/>
            </p:cNvSpPr>
            <p:nvPr/>
          </p:nvSpPr>
          <p:spPr bwMode="auto">
            <a:xfrm>
              <a:off x="1440" y="178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21" name="Line 23"/>
            <p:cNvSpPr>
              <a:spLocks noChangeShapeType="1"/>
            </p:cNvSpPr>
            <p:nvPr/>
          </p:nvSpPr>
          <p:spPr bwMode="auto">
            <a:xfrm>
              <a:off x="1440" y="203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22" name="Line 24"/>
            <p:cNvSpPr>
              <a:spLocks noChangeShapeType="1"/>
            </p:cNvSpPr>
            <p:nvPr/>
          </p:nvSpPr>
          <p:spPr bwMode="auto">
            <a:xfrm>
              <a:off x="1434" y="228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23" name="Line 25"/>
            <p:cNvSpPr>
              <a:spLocks noChangeShapeType="1"/>
            </p:cNvSpPr>
            <p:nvPr/>
          </p:nvSpPr>
          <p:spPr bwMode="auto">
            <a:xfrm>
              <a:off x="1440" y="255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24" name="Line 26"/>
            <p:cNvSpPr>
              <a:spLocks noChangeShapeType="1"/>
            </p:cNvSpPr>
            <p:nvPr/>
          </p:nvSpPr>
          <p:spPr bwMode="auto">
            <a:xfrm>
              <a:off x="1440" y="151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25" name="Text Box 27"/>
            <p:cNvSpPr txBox="1">
              <a:spLocks noChangeArrowheads="1"/>
            </p:cNvSpPr>
            <p:nvPr/>
          </p:nvSpPr>
          <p:spPr bwMode="auto">
            <a:xfrm>
              <a:off x="1308" y="158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Mouse</a:t>
              </a:r>
            </a:p>
          </p:txBody>
        </p:sp>
        <p:sp>
          <p:nvSpPr>
            <p:cNvPr id="44126" name="Text Box 28"/>
            <p:cNvSpPr txBox="1">
              <a:spLocks noChangeArrowheads="1"/>
            </p:cNvSpPr>
            <p:nvPr/>
          </p:nvSpPr>
          <p:spPr bwMode="auto">
            <a:xfrm>
              <a:off x="1344" y="18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Scanner</a:t>
              </a:r>
            </a:p>
          </p:txBody>
        </p:sp>
        <p:sp>
          <p:nvSpPr>
            <p:cNvPr id="44127" name="Text Box 29"/>
            <p:cNvSpPr txBox="1">
              <a:spLocks noChangeArrowheads="1"/>
            </p:cNvSpPr>
            <p:nvPr/>
          </p:nvSpPr>
          <p:spPr bwMode="auto">
            <a:xfrm>
              <a:off x="1332" y="2328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Joystick</a:t>
              </a:r>
            </a:p>
          </p:txBody>
        </p:sp>
        <p:sp>
          <p:nvSpPr>
            <p:cNvPr id="44128" name="Text Box 30"/>
            <p:cNvSpPr txBox="1">
              <a:spLocks noChangeArrowheads="1"/>
            </p:cNvSpPr>
            <p:nvPr/>
          </p:nvSpPr>
          <p:spPr bwMode="auto">
            <a:xfrm>
              <a:off x="1332" y="2574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Microphone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276725" y="1200150"/>
            <a:ext cx="2085975" cy="1219200"/>
            <a:chOff x="2694" y="756"/>
            <a:chExt cx="1314" cy="768"/>
          </a:xfrm>
        </p:grpSpPr>
        <p:sp>
          <p:nvSpPr>
            <p:cNvPr id="44103" name="AutoShape 32"/>
            <p:cNvSpPr>
              <a:spLocks noChangeArrowheads="1"/>
            </p:cNvSpPr>
            <p:nvPr/>
          </p:nvSpPr>
          <p:spPr bwMode="auto">
            <a:xfrm>
              <a:off x="2694" y="828"/>
              <a:ext cx="138" cy="696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44104" name="Oval 33"/>
            <p:cNvSpPr>
              <a:spLocks noChangeArrowheads="1"/>
            </p:cNvSpPr>
            <p:nvPr/>
          </p:nvSpPr>
          <p:spPr bwMode="auto">
            <a:xfrm>
              <a:off x="3864" y="127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44105" name="Line 34"/>
            <p:cNvSpPr>
              <a:spLocks noChangeShapeType="1"/>
            </p:cNvSpPr>
            <p:nvPr/>
          </p:nvSpPr>
          <p:spPr bwMode="auto">
            <a:xfrm>
              <a:off x="2838" y="1332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06" name="Oval 35"/>
            <p:cNvSpPr>
              <a:spLocks noChangeArrowheads="1"/>
            </p:cNvSpPr>
            <p:nvPr/>
          </p:nvSpPr>
          <p:spPr bwMode="auto">
            <a:xfrm>
              <a:off x="3864" y="93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44107" name="Line 36"/>
            <p:cNvSpPr>
              <a:spLocks noChangeShapeType="1"/>
            </p:cNvSpPr>
            <p:nvPr/>
          </p:nvSpPr>
          <p:spPr bwMode="auto">
            <a:xfrm>
              <a:off x="2826" y="996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08" name="Text Box 37"/>
            <p:cNvSpPr txBox="1">
              <a:spLocks noChangeArrowheads="1"/>
            </p:cNvSpPr>
            <p:nvPr/>
          </p:nvSpPr>
          <p:spPr bwMode="auto">
            <a:xfrm>
              <a:off x="3120" y="75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ALU</a:t>
              </a:r>
            </a:p>
          </p:txBody>
        </p:sp>
        <p:sp>
          <p:nvSpPr>
            <p:cNvPr id="44109" name="Text Box 38"/>
            <p:cNvSpPr txBox="1">
              <a:spLocks noChangeArrowheads="1"/>
            </p:cNvSpPr>
            <p:nvPr/>
          </p:nvSpPr>
          <p:spPr bwMode="auto">
            <a:xfrm>
              <a:off x="3108" y="1119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CU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400800" y="1219200"/>
            <a:ext cx="1228725" cy="4819650"/>
            <a:chOff x="4032" y="768"/>
            <a:chExt cx="774" cy="3036"/>
          </a:xfrm>
        </p:grpSpPr>
        <p:sp>
          <p:nvSpPr>
            <p:cNvPr id="44099" name="AutoShape 40"/>
            <p:cNvSpPr>
              <a:spLocks noChangeArrowheads="1"/>
            </p:cNvSpPr>
            <p:nvPr/>
          </p:nvSpPr>
          <p:spPr bwMode="auto">
            <a:xfrm>
              <a:off x="4032" y="768"/>
              <a:ext cx="144" cy="3036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29</a:t>
              </a:r>
            </a:p>
          </p:txBody>
        </p:sp>
        <p:sp>
          <p:nvSpPr>
            <p:cNvPr id="44100" name="Line 41"/>
            <p:cNvSpPr>
              <a:spLocks noChangeShapeType="1"/>
            </p:cNvSpPr>
            <p:nvPr/>
          </p:nvSpPr>
          <p:spPr bwMode="auto">
            <a:xfrm>
              <a:off x="4176" y="216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101" name="Oval 42"/>
            <p:cNvSpPr>
              <a:spLocks noChangeArrowheads="1"/>
            </p:cNvSpPr>
            <p:nvPr/>
          </p:nvSpPr>
          <p:spPr bwMode="auto">
            <a:xfrm>
              <a:off x="4566" y="20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44102" name="Text Box 43"/>
            <p:cNvSpPr txBox="1">
              <a:spLocks noChangeArrowheads="1"/>
            </p:cNvSpPr>
            <p:nvPr/>
          </p:nvSpPr>
          <p:spPr bwMode="auto">
            <a:xfrm>
              <a:off x="4086" y="183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Output Unit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7505700" y="1524000"/>
            <a:ext cx="1400175" cy="3810000"/>
            <a:chOff x="4728" y="960"/>
            <a:chExt cx="882" cy="2400"/>
          </a:xfrm>
        </p:grpSpPr>
        <p:sp>
          <p:nvSpPr>
            <p:cNvPr id="44082" name="AutoShape 45"/>
            <p:cNvSpPr>
              <a:spLocks noChangeArrowheads="1"/>
            </p:cNvSpPr>
            <p:nvPr/>
          </p:nvSpPr>
          <p:spPr bwMode="auto">
            <a:xfrm>
              <a:off x="5472" y="978"/>
              <a:ext cx="138" cy="2382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37</a:t>
              </a:r>
            </a:p>
          </p:txBody>
        </p:sp>
        <p:sp>
          <p:nvSpPr>
            <p:cNvPr id="44083" name="AutoShape 46"/>
            <p:cNvSpPr>
              <a:spLocks noChangeArrowheads="1"/>
            </p:cNvSpPr>
            <p:nvPr/>
          </p:nvSpPr>
          <p:spPr bwMode="auto">
            <a:xfrm>
              <a:off x="4728" y="978"/>
              <a:ext cx="132" cy="2382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31</a:t>
              </a:r>
            </a:p>
          </p:txBody>
        </p:sp>
        <p:sp>
          <p:nvSpPr>
            <p:cNvPr id="44084" name="Oval 47"/>
            <p:cNvSpPr>
              <a:spLocks noChangeArrowheads="1"/>
            </p:cNvSpPr>
            <p:nvPr/>
          </p:nvSpPr>
          <p:spPr bwMode="auto">
            <a:xfrm>
              <a:off x="5310" y="114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44085" name="Oval 48"/>
            <p:cNvSpPr>
              <a:spLocks noChangeArrowheads="1"/>
            </p:cNvSpPr>
            <p:nvPr/>
          </p:nvSpPr>
          <p:spPr bwMode="auto">
            <a:xfrm>
              <a:off x="5310" y="160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33</a:t>
              </a:r>
            </a:p>
          </p:txBody>
        </p:sp>
        <p:sp>
          <p:nvSpPr>
            <p:cNvPr id="44086" name="Oval 49"/>
            <p:cNvSpPr>
              <a:spLocks noChangeArrowheads="1"/>
            </p:cNvSpPr>
            <p:nvPr/>
          </p:nvSpPr>
          <p:spPr bwMode="auto">
            <a:xfrm>
              <a:off x="5310" y="255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35</a:t>
              </a:r>
            </a:p>
          </p:txBody>
        </p:sp>
        <p:sp>
          <p:nvSpPr>
            <p:cNvPr id="44087" name="Oval 50"/>
            <p:cNvSpPr>
              <a:spLocks noChangeArrowheads="1"/>
            </p:cNvSpPr>
            <p:nvPr/>
          </p:nvSpPr>
          <p:spPr bwMode="auto">
            <a:xfrm>
              <a:off x="5310" y="303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4088" name="Oval 51"/>
            <p:cNvSpPr>
              <a:spLocks noChangeArrowheads="1"/>
            </p:cNvSpPr>
            <p:nvPr/>
          </p:nvSpPr>
          <p:spPr bwMode="auto">
            <a:xfrm>
              <a:off x="5310" y="20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34</a:t>
              </a:r>
            </a:p>
          </p:txBody>
        </p:sp>
        <p:sp>
          <p:nvSpPr>
            <p:cNvPr id="44089" name="Line 52"/>
            <p:cNvSpPr>
              <a:spLocks noChangeShapeType="1"/>
            </p:cNvSpPr>
            <p:nvPr/>
          </p:nvSpPr>
          <p:spPr bwMode="auto">
            <a:xfrm>
              <a:off x="4866" y="122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90" name="Line 53"/>
            <p:cNvSpPr>
              <a:spLocks noChangeShapeType="1"/>
            </p:cNvSpPr>
            <p:nvPr/>
          </p:nvSpPr>
          <p:spPr bwMode="auto">
            <a:xfrm>
              <a:off x="4866" y="167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91" name="Line 54"/>
            <p:cNvSpPr>
              <a:spLocks noChangeShapeType="1"/>
            </p:cNvSpPr>
            <p:nvPr/>
          </p:nvSpPr>
          <p:spPr bwMode="auto">
            <a:xfrm>
              <a:off x="4866" y="216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92" name="Line 55"/>
            <p:cNvSpPr>
              <a:spLocks noChangeShapeType="1"/>
            </p:cNvSpPr>
            <p:nvPr/>
          </p:nvSpPr>
          <p:spPr bwMode="auto">
            <a:xfrm>
              <a:off x="4866" y="310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93" name="Line 56"/>
            <p:cNvSpPr>
              <a:spLocks noChangeShapeType="1"/>
            </p:cNvSpPr>
            <p:nvPr/>
          </p:nvSpPr>
          <p:spPr bwMode="auto">
            <a:xfrm>
              <a:off x="4866" y="263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94" name="Text Box 57"/>
            <p:cNvSpPr txBox="1">
              <a:spLocks noChangeArrowheads="1"/>
            </p:cNvSpPr>
            <p:nvPr/>
          </p:nvSpPr>
          <p:spPr bwMode="auto">
            <a:xfrm>
              <a:off x="4890" y="96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Monitor</a:t>
              </a:r>
            </a:p>
          </p:txBody>
        </p:sp>
        <p:sp>
          <p:nvSpPr>
            <p:cNvPr id="44095" name="Text Box 58"/>
            <p:cNvSpPr txBox="1">
              <a:spLocks noChangeArrowheads="1"/>
            </p:cNvSpPr>
            <p:nvPr/>
          </p:nvSpPr>
          <p:spPr bwMode="auto">
            <a:xfrm>
              <a:off x="4854" y="1398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Printer</a:t>
              </a:r>
            </a:p>
          </p:txBody>
        </p:sp>
        <p:sp>
          <p:nvSpPr>
            <p:cNvPr id="44096" name="Text Box 59"/>
            <p:cNvSpPr txBox="1">
              <a:spLocks noChangeArrowheads="1"/>
            </p:cNvSpPr>
            <p:nvPr/>
          </p:nvSpPr>
          <p:spPr bwMode="auto">
            <a:xfrm>
              <a:off x="4872" y="2358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Speaker</a:t>
              </a:r>
            </a:p>
          </p:txBody>
        </p:sp>
        <p:sp>
          <p:nvSpPr>
            <p:cNvPr id="44097" name="Text Box 60"/>
            <p:cNvSpPr txBox="1">
              <a:spLocks noChangeArrowheads="1"/>
            </p:cNvSpPr>
            <p:nvPr/>
          </p:nvSpPr>
          <p:spPr bwMode="auto">
            <a:xfrm>
              <a:off x="4842" y="1893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Plotter</a:t>
              </a:r>
            </a:p>
          </p:txBody>
        </p:sp>
        <p:sp>
          <p:nvSpPr>
            <p:cNvPr id="44098" name="Text Box 61"/>
            <p:cNvSpPr txBox="1">
              <a:spLocks noChangeArrowheads="1"/>
            </p:cNvSpPr>
            <p:nvPr/>
          </p:nvSpPr>
          <p:spPr bwMode="auto">
            <a:xfrm>
              <a:off x="4878" y="2844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Projector</a:t>
              </a: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276725" y="2514600"/>
            <a:ext cx="2171700" cy="3429000"/>
            <a:chOff x="2694" y="1584"/>
            <a:chExt cx="1368" cy="2160"/>
          </a:xfrm>
        </p:grpSpPr>
        <p:sp>
          <p:nvSpPr>
            <p:cNvPr id="44052" name="Text Box 63"/>
            <p:cNvSpPr txBox="1">
              <a:spLocks noChangeArrowheads="1"/>
            </p:cNvSpPr>
            <p:nvPr/>
          </p:nvSpPr>
          <p:spPr bwMode="auto">
            <a:xfrm>
              <a:off x="3414" y="2226"/>
              <a:ext cx="6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Floppy Disk</a:t>
              </a:r>
            </a:p>
          </p:txBody>
        </p:sp>
        <p:sp>
          <p:nvSpPr>
            <p:cNvPr id="44053" name="Text Box 64"/>
            <p:cNvSpPr txBox="1">
              <a:spLocks noChangeArrowheads="1"/>
            </p:cNvSpPr>
            <p:nvPr/>
          </p:nvSpPr>
          <p:spPr bwMode="auto">
            <a:xfrm>
              <a:off x="3420" y="2514"/>
              <a:ext cx="6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Hard Disk</a:t>
              </a:r>
            </a:p>
          </p:txBody>
        </p:sp>
        <p:sp>
          <p:nvSpPr>
            <p:cNvPr id="44054" name="AutoShape 65"/>
            <p:cNvSpPr>
              <a:spLocks noChangeArrowheads="1"/>
            </p:cNvSpPr>
            <p:nvPr/>
          </p:nvSpPr>
          <p:spPr bwMode="auto">
            <a:xfrm>
              <a:off x="2694" y="1746"/>
              <a:ext cx="138" cy="1578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44055" name="AutoShape 66"/>
            <p:cNvSpPr>
              <a:spLocks noChangeArrowheads="1"/>
            </p:cNvSpPr>
            <p:nvPr/>
          </p:nvSpPr>
          <p:spPr bwMode="auto">
            <a:xfrm>
              <a:off x="3330" y="1758"/>
              <a:ext cx="126" cy="498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19</a:t>
              </a:r>
            </a:p>
          </p:txBody>
        </p:sp>
        <p:sp>
          <p:nvSpPr>
            <p:cNvPr id="44056" name="AutoShape 67"/>
            <p:cNvSpPr>
              <a:spLocks noChangeArrowheads="1"/>
            </p:cNvSpPr>
            <p:nvPr/>
          </p:nvSpPr>
          <p:spPr bwMode="auto">
            <a:xfrm>
              <a:off x="3336" y="2328"/>
              <a:ext cx="120" cy="1416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44057" name="Oval 68"/>
            <p:cNvSpPr>
              <a:spLocks noChangeArrowheads="1"/>
            </p:cNvSpPr>
            <p:nvPr/>
          </p:nvSpPr>
          <p:spPr bwMode="auto">
            <a:xfrm>
              <a:off x="3174" y="191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44058" name="Line 69"/>
            <p:cNvSpPr>
              <a:spLocks noChangeShapeType="1"/>
            </p:cNvSpPr>
            <p:nvPr/>
          </p:nvSpPr>
          <p:spPr bwMode="auto">
            <a:xfrm>
              <a:off x="2832" y="198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59" name="Oval 70"/>
            <p:cNvSpPr>
              <a:spLocks noChangeArrowheads="1"/>
            </p:cNvSpPr>
            <p:nvPr/>
          </p:nvSpPr>
          <p:spPr bwMode="auto">
            <a:xfrm>
              <a:off x="3174" y="29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44060" name="Line 71"/>
            <p:cNvSpPr>
              <a:spLocks noChangeShapeType="1"/>
            </p:cNvSpPr>
            <p:nvPr/>
          </p:nvSpPr>
          <p:spPr bwMode="auto">
            <a:xfrm>
              <a:off x="2832" y="304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61" name="Oval 72"/>
            <p:cNvSpPr>
              <a:spLocks noChangeArrowheads="1"/>
            </p:cNvSpPr>
            <p:nvPr/>
          </p:nvSpPr>
          <p:spPr bwMode="auto">
            <a:xfrm>
              <a:off x="3864" y="17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44062" name="Line 73"/>
            <p:cNvSpPr>
              <a:spLocks noChangeShapeType="1"/>
            </p:cNvSpPr>
            <p:nvPr/>
          </p:nvSpPr>
          <p:spPr bwMode="auto">
            <a:xfrm>
              <a:off x="3468" y="1860"/>
              <a:ext cx="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63" name="Oval 74"/>
            <p:cNvSpPr>
              <a:spLocks noChangeArrowheads="1"/>
            </p:cNvSpPr>
            <p:nvPr/>
          </p:nvSpPr>
          <p:spPr bwMode="auto">
            <a:xfrm>
              <a:off x="3870" y="205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21</a:t>
              </a:r>
            </a:p>
          </p:txBody>
        </p:sp>
        <p:sp>
          <p:nvSpPr>
            <p:cNvPr id="44064" name="Line 75"/>
            <p:cNvSpPr>
              <a:spLocks noChangeShapeType="1"/>
            </p:cNvSpPr>
            <p:nvPr/>
          </p:nvSpPr>
          <p:spPr bwMode="auto">
            <a:xfrm>
              <a:off x="3474" y="2130"/>
              <a:ext cx="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65" name="Oval 76"/>
            <p:cNvSpPr>
              <a:spLocks noChangeArrowheads="1"/>
            </p:cNvSpPr>
            <p:nvPr/>
          </p:nvSpPr>
          <p:spPr bwMode="auto">
            <a:xfrm>
              <a:off x="3864" y="241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44066" name="Line 77"/>
            <p:cNvSpPr>
              <a:spLocks noChangeShapeType="1"/>
            </p:cNvSpPr>
            <p:nvPr/>
          </p:nvSpPr>
          <p:spPr bwMode="auto">
            <a:xfrm>
              <a:off x="3468" y="2484"/>
              <a:ext cx="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67" name="Oval 78"/>
            <p:cNvSpPr>
              <a:spLocks noChangeArrowheads="1"/>
            </p:cNvSpPr>
            <p:nvPr/>
          </p:nvSpPr>
          <p:spPr bwMode="auto">
            <a:xfrm>
              <a:off x="3870" y="267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  <p:sp>
          <p:nvSpPr>
            <p:cNvPr id="44068" name="Line 79"/>
            <p:cNvSpPr>
              <a:spLocks noChangeShapeType="1"/>
            </p:cNvSpPr>
            <p:nvPr/>
          </p:nvSpPr>
          <p:spPr bwMode="auto">
            <a:xfrm>
              <a:off x="3462" y="2748"/>
              <a:ext cx="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69" name="Oval 80"/>
            <p:cNvSpPr>
              <a:spLocks noChangeArrowheads="1"/>
            </p:cNvSpPr>
            <p:nvPr/>
          </p:nvSpPr>
          <p:spPr bwMode="auto">
            <a:xfrm>
              <a:off x="3870" y="296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44070" name="Oval 81"/>
            <p:cNvSpPr>
              <a:spLocks noChangeArrowheads="1"/>
            </p:cNvSpPr>
            <p:nvPr/>
          </p:nvSpPr>
          <p:spPr bwMode="auto">
            <a:xfrm>
              <a:off x="3870" y="325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27</a:t>
              </a:r>
            </a:p>
          </p:txBody>
        </p:sp>
        <p:sp>
          <p:nvSpPr>
            <p:cNvPr id="44071" name="Line 82"/>
            <p:cNvSpPr>
              <a:spLocks noChangeShapeType="1"/>
            </p:cNvSpPr>
            <p:nvPr/>
          </p:nvSpPr>
          <p:spPr bwMode="auto">
            <a:xfrm>
              <a:off x="3462" y="3324"/>
              <a:ext cx="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72" name="Oval 83"/>
            <p:cNvSpPr>
              <a:spLocks noChangeArrowheads="1"/>
            </p:cNvSpPr>
            <p:nvPr/>
          </p:nvSpPr>
          <p:spPr bwMode="auto">
            <a:xfrm>
              <a:off x="3870" y="352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  <p:sp>
          <p:nvSpPr>
            <p:cNvPr id="44073" name="Line 84"/>
            <p:cNvSpPr>
              <a:spLocks noChangeShapeType="1"/>
            </p:cNvSpPr>
            <p:nvPr/>
          </p:nvSpPr>
          <p:spPr bwMode="auto">
            <a:xfrm>
              <a:off x="3462" y="3594"/>
              <a:ext cx="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74" name="Text Box 85"/>
            <p:cNvSpPr txBox="1">
              <a:spLocks noChangeArrowheads="1"/>
            </p:cNvSpPr>
            <p:nvPr/>
          </p:nvSpPr>
          <p:spPr bwMode="auto">
            <a:xfrm>
              <a:off x="2784" y="158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Main</a:t>
              </a:r>
              <a:br>
                <a:rPr lang="en-US" sz="1800" b="1">
                  <a:latin typeface="Angsana New" pitchFamily="18" charset="-34"/>
                </a:rPr>
              </a:br>
              <a:r>
                <a:rPr lang="en-US" sz="1800" b="1">
                  <a:latin typeface="Angsana New" pitchFamily="18" charset="-34"/>
                </a:rPr>
                <a:t>Memory</a:t>
              </a:r>
            </a:p>
          </p:txBody>
        </p:sp>
        <p:sp>
          <p:nvSpPr>
            <p:cNvPr id="44075" name="Text Box 86"/>
            <p:cNvSpPr txBox="1">
              <a:spLocks noChangeArrowheads="1"/>
            </p:cNvSpPr>
            <p:nvPr/>
          </p:nvSpPr>
          <p:spPr bwMode="auto">
            <a:xfrm>
              <a:off x="2784" y="2622"/>
              <a:ext cx="5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Secondary</a:t>
              </a:r>
              <a:br>
                <a:rPr lang="en-US" sz="1800" b="1">
                  <a:latin typeface="Angsana New" pitchFamily="18" charset="-34"/>
                </a:rPr>
              </a:br>
              <a:r>
                <a:rPr lang="en-US" sz="1800" b="1">
                  <a:latin typeface="Angsana New" pitchFamily="18" charset="-34"/>
                </a:rPr>
                <a:t>Memory</a:t>
              </a:r>
            </a:p>
          </p:txBody>
        </p:sp>
        <p:sp>
          <p:nvSpPr>
            <p:cNvPr id="44076" name="Text Box 87"/>
            <p:cNvSpPr txBox="1">
              <a:spLocks noChangeArrowheads="1"/>
            </p:cNvSpPr>
            <p:nvPr/>
          </p:nvSpPr>
          <p:spPr bwMode="auto">
            <a:xfrm>
              <a:off x="3462" y="166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Ram</a:t>
              </a:r>
            </a:p>
          </p:txBody>
        </p:sp>
        <p:sp>
          <p:nvSpPr>
            <p:cNvPr id="44077" name="Text Box 88"/>
            <p:cNvSpPr txBox="1">
              <a:spLocks noChangeArrowheads="1"/>
            </p:cNvSpPr>
            <p:nvPr/>
          </p:nvSpPr>
          <p:spPr bwMode="auto">
            <a:xfrm>
              <a:off x="3468" y="192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Rom</a:t>
              </a:r>
            </a:p>
          </p:txBody>
        </p:sp>
        <p:sp>
          <p:nvSpPr>
            <p:cNvPr id="44078" name="Text Box 89"/>
            <p:cNvSpPr txBox="1">
              <a:spLocks noChangeArrowheads="1"/>
            </p:cNvSpPr>
            <p:nvPr/>
          </p:nvSpPr>
          <p:spPr bwMode="auto">
            <a:xfrm>
              <a:off x="3414" y="283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CD Rom</a:t>
              </a:r>
            </a:p>
          </p:txBody>
        </p:sp>
        <p:sp>
          <p:nvSpPr>
            <p:cNvPr id="44079" name="Text Box 90"/>
            <p:cNvSpPr txBox="1">
              <a:spLocks noChangeArrowheads="1"/>
            </p:cNvSpPr>
            <p:nvPr/>
          </p:nvSpPr>
          <p:spPr bwMode="auto">
            <a:xfrm>
              <a:off x="3414" y="3090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DVD Rom</a:t>
              </a:r>
            </a:p>
          </p:txBody>
        </p:sp>
        <p:sp>
          <p:nvSpPr>
            <p:cNvPr id="44080" name="Text Box 91"/>
            <p:cNvSpPr txBox="1">
              <a:spLocks noChangeArrowheads="1"/>
            </p:cNvSpPr>
            <p:nvPr/>
          </p:nvSpPr>
          <p:spPr bwMode="auto">
            <a:xfrm>
              <a:off x="3420" y="3384"/>
              <a:ext cx="3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Tape</a:t>
              </a:r>
            </a:p>
          </p:txBody>
        </p:sp>
        <p:sp>
          <p:nvSpPr>
            <p:cNvPr id="44081" name="Line 92"/>
            <p:cNvSpPr>
              <a:spLocks noChangeShapeType="1"/>
            </p:cNvSpPr>
            <p:nvPr/>
          </p:nvSpPr>
          <p:spPr bwMode="auto">
            <a:xfrm>
              <a:off x="3450" y="304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3238500" y="1504950"/>
            <a:ext cx="1019175" cy="3705225"/>
            <a:chOff x="2040" y="948"/>
            <a:chExt cx="642" cy="2334"/>
          </a:xfrm>
        </p:grpSpPr>
        <p:sp>
          <p:nvSpPr>
            <p:cNvPr id="44045" name="Oval 94"/>
            <p:cNvSpPr>
              <a:spLocks noChangeArrowheads="1"/>
            </p:cNvSpPr>
            <p:nvPr/>
          </p:nvSpPr>
          <p:spPr bwMode="auto">
            <a:xfrm>
              <a:off x="2532" y="111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4046" name="Oval 95"/>
            <p:cNvSpPr>
              <a:spLocks noChangeArrowheads="1"/>
            </p:cNvSpPr>
            <p:nvPr/>
          </p:nvSpPr>
          <p:spPr bwMode="auto">
            <a:xfrm>
              <a:off x="2538" y="247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44047" name="Line 96"/>
            <p:cNvSpPr>
              <a:spLocks noChangeShapeType="1"/>
            </p:cNvSpPr>
            <p:nvPr/>
          </p:nvSpPr>
          <p:spPr bwMode="auto">
            <a:xfrm>
              <a:off x="2190" y="254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48" name="Line 97"/>
            <p:cNvSpPr>
              <a:spLocks noChangeShapeType="1"/>
            </p:cNvSpPr>
            <p:nvPr/>
          </p:nvSpPr>
          <p:spPr bwMode="auto">
            <a:xfrm>
              <a:off x="2190" y="118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49" name="Text Box 98"/>
            <p:cNvSpPr txBox="1">
              <a:spLocks noChangeArrowheads="1"/>
            </p:cNvSpPr>
            <p:nvPr/>
          </p:nvSpPr>
          <p:spPr bwMode="auto">
            <a:xfrm>
              <a:off x="2208" y="94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CPU</a:t>
              </a:r>
            </a:p>
          </p:txBody>
        </p:sp>
        <p:sp>
          <p:nvSpPr>
            <p:cNvPr id="44050" name="Text Box 99"/>
            <p:cNvSpPr txBox="1">
              <a:spLocks noChangeArrowheads="1"/>
            </p:cNvSpPr>
            <p:nvPr/>
          </p:nvSpPr>
          <p:spPr bwMode="auto">
            <a:xfrm>
              <a:off x="2160" y="225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ngsana New" pitchFamily="18" charset="-34"/>
                </a:rPr>
                <a:t>Memory</a:t>
              </a:r>
            </a:p>
          </p:txBody>
        </p:sp>
        <p:sp>
          <p:nvSpPr>
            <p:cNvPr id="44051" name="AutoShape 100"/>
            <p:cNvSpPr>
              <a:spLocks noChangeArrowheads="1"/>
            </p:cNvSpPr>
            <p:nvPr/>
          </p:nvSpPr>
          <p:spPr bwMode="auto">
            <a:xfrm>
              <a:off x="2040" y="1032"/>
              <a:ext cx="144" cy="2250"/>
            </a:xfrm>
            <a:prstGeom prst="roundRect">
              <a:avLst>
                <a:gd name="adj" fmla="val 37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sp>
        <p:nvSpPr>
          <p:cNvPr id="44043" name="Text Box 101"/>
          <p:cNvSpPr txBox="1">
            <a:spLocks noChangeArrowheads="1"/>
          </p:cNvSpPr>
          <p:nvPr/>
        </p:nvSpPr>
        <p:spPr bwMode="auto">
          <a:xfrm>
            <a:off x="539750" y="549275"/>
            <a:ext cx="316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ngsana New" pitchFamily="18" charset="-34"/>
              </a:rPr>
              <a:t>Content Network Chart</a:t>
            </a:r>
          </a:p>
        </p:txBody>
      </p:sp>
      <p:sp>
        <p:nvSpPr>
          <p:cNvPr id="44044" name="Rectangle 102"/>
          <p:cNvSpPr>
            <a:spLocks noChangeArrowheads="1"/>
          </p:cNvSpPr>
          <p:nvPr/>
        </p:nvSpPr>
        <p:spPr bwMode="auto">
          <a:xfrm>
            <a:off x="395288" y="549275"/>
            <a:ext cx="3190875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6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09228" y="332656"/>
            <a:ext cx="8229600" cy="1143000"/>
          </a:xfrm>
        </p:spPr>
        <p:txBody>
          <a:bodyPr/>
          <a:lstStyle/>
          <a:p>
            <a:pPr eaLnBrk="1" hangingPunct="1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เป้าหมายการวิเคราะห์เนื้อหา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09228" y="1845219"/>
            <a:ext cx="8183252" cy="179980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ต้องคำนึงถึงผู้เรียนเป็นหลักการลำดับเนื้อหาที่ถูกต้อง เหมาะกับผู้เรียน จะทำให้เรียนง่ายขึ้น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403648" y="513900"/>
            <a:ext cx="7193549" cy="1042892"/>
          </a:xfrm>
        </p:spPr>
        <p:txBody>
          <a:bodyPr/>
          <a:lstStyle/>
          <a:p>
            <a:pPr eaLnBrk="1" hangingPunct="1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การออกแบบหน่วยการเรียน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37828" y="1700808"/>
            <a:ext cx="7772400" cy="36623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กำหนดกลวิธีในการนำเสนอและเขียนวัตถุประสงค์เชิงพฤติกรรมของเนื้อหา</a:t>
            </a:r>
          </a:p>
          <a:p>
            <a:pPr marL="354013" indent="-354013" eaLnBrk="1" hangingPunct="1"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แบ่งเนื้อหาออกเป็นหน่วยการเรียน</a:t>
            </a:r>
          </a:p>
          <a:p>
            <a:pPr marL="354013" indent="-354013" eaLnBrk="1" hangingPunct="1"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สร้างแผนภูมิหน่วยการเรียน</a:t>
            </a:r>
          </a:p>
          <a:p>
            <a:pPr marL="354013" indent="-354013" eaLnBrk="1" hangingPunct="1"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การกำหนดและเขียนวัตถุประสงค์เชิงพฤติกรรมเนื้อหาแต่ละหน่วยการเรียน</a:t>
            </a:r>
          </a:p>
          <a:p>
            <a:pPr eaLnBrk="1" hangingPunct="1">
              <a:buFontTx/>
              <a:buNone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ออกแบบแผนภูมิการนำเสนอในแต่ละหน่วยการเรียน</a:t>
            </a:r>
          </a:p>
          <a:p>
            <a:pPr marL="354013" indent="-354013" eaLnBrk="1" hangingPunct="1">
              <a:buFont typeface="Arial" pitchFamily="34" charset="0"/>
              <a:buChar char="•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เป็นการออกแบบใน และการวางแผนการสอน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การพัฒนาหน่วยการเรียน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54" y="1638864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6  การเขียนรายละเอียดเนื้อหาลงบนกรอบการสอน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7  การจัดทำลำดับกรอบการสอน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8  การตรวจสอบความถูกต้องของเนื้อหา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9  การสร้างแบบทดสอบวัดผลสัมฤทธิ์ทางการเรียนของบทเรียนคอมพิวเตอร์การสอน</a:t>
            </a:r>
          </a:p>
          <a:p>
            <a:pPr eaLnBrk="1" hangingPunct="1">
              <a:defRPr/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การพัฒนาเนื้อหาลงบนคอมพิวเตอร์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0809"/>
            <a:ext cx="7618040" cy="172819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10  การเลือกโปรแกรมที่ใช้นำเสนอบทเรียนสู่โปรแกรม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11  การพัฒนาและจัดเตรียมสื่อที่จะใช้ประกอบบทเรียน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12  การนำกรอบการสอนลงโปรแกรม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การประเมินผล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61" y="1628800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13.  การตรวจสอบคุณภาพมัลติมีเดียของบทเรียนบทเรียน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14.  การทดลองกระบวนการทดสอบหาประสิทธิภาพ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15.  การทดสอบหาประสิทธิภาพของบทเรียนและประสิทธิผล		   ทางการเรียน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16.  จัดทำคู่มือการใช้บทเรียนคอมพิวเตอร์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ภายในคู่มือการใช้บทเรียนคอมพิวเตอร์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ควรประกอบด้วย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27584" y="1885950"/>
            <a:ext cx="3838575" cy="41148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บทนำ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เป้าหมายของบทเรียน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อุปกรณ์ที่ใช้งาน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การติดตั้งโปรแกรม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การกำหนดหน้าจอมอนิเตอร์</a:t>
            </a:r>
          </a:p>
          <a:p>
            <a:pPr marL="514350" indent="-514350">
              <a:buFont typeface="Wingdings" pitchFamily="2" charset="2"/>
              <a:buNone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6313" y="1857375"/>
            <a:ext cx="3838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14350" indent="-51435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+mj-lt"/>
              <a:buAutoNum type="arabicPeriod" startAt="6"/>
              <a:defRPr/>
            </a:pPr>
            <a:r>
              <a:rPr lang="th-TH" sz="2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การเริ่มเข้าบทเรียน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+mj-lt"/>
              <a:buAutoNum type="arabicPeriod" startAt="6"/>
              <a:defRPr/>
            </a:pPr>
            <a:r>
              <a:rPr lang="th-TH" sz="2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ข้อมูลเสริมที่ควรทราบ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+mj-lt"/>
              <a:buAutoNum type="arabicPeriod" startAt="6"/>
              <a:defRPr/>
            </a:pPr>
            <a:r>
              <a:rPr lang="th-TH" sz="2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ข้อควรระวังในการใช้งาน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+mj-lt"/>
              <a:buAutoNum type="arabicPeriod" startAt="6"/>
              <a:defRPr/>
            </a:pPr>
            <a:r>
              <a:rPr lang="th-TH" sz="2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ข้อมูลผู้พัฒนาบทเรียน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+mj-lt"/>
              <a:buAutoNum type="arabicPeriod" startAt="6"/>
              <a:defRPr/>
            </a:pPr>
            <a:r>
              <a:rPr lang="th-TH" sz="2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  วันที่เผยแพร่</a:t>
            </a:r>
          </a:p>
        </p:txBody>
      </p:sp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"/>
          <p:cNvCxnSpPr/>
          <p:nvPr/>
        </p:nvCxnSpPr>
        <p:spPr>
          <a:xfrm>
            <a:off x="1115616" y="1412776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/>
          <p:nvPr/>
        </p:nvSpPr>
        <p:spPr>
          <a:xfrm>
            <a:off x="2357437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28600"/>
            <a:ext cx="6834336" cy="914400"/>
          </a:xfrm>
          <a:noFill/>
          <a:ln/>
        </p:spPr>
        <p:txBody>
          <a:bodyPr/>
          <a:lstStyle/>
          <a:p>
            <a:pPr eaLnBrk="0" hangingPunct="0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ประเภทของ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คอมพิวเตอร์ช่วยสอน</a:t>
            </a:r>
          </a:p>
        </p:txBody>
      </p:sp>
      <p:graphicFrame>
        <p:nvGraphicFramePr>
          <p:cNvPr id="17413" name="Object 5"/>
          <p:cNvGraphicFramePr>
            <a:graphicFrameLocks/>
          </p:cNvGraphicFramePr>
          <p:nvPr/>
        </p:nvGraphicFramePr>
        <p:xfrm>
          <a:off x="1117600" y="4038600"/>
          <a:ext cx="2024063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lipArt" r:id="rId3" imgW="2023920" imgH="2589120" progId="MS_ClipArt_Gallery.2">
                  <p:embed/>
                </p:oleObj>
              </mc:Choice>
              <mc:Fallback>
                <p:oleObj name="ClipArt" r:id="rId3" imgW="2023920" imgH="25891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038600"/>
                        <a:ext cx="2024063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15615" y="1628800"/>
            <a:ext cx="734734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ประเภทเพื่อการสอน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Tutorial Instruction)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ประเภทนี้มี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การสอนเนื้อหาใหม่แก่ผู้เรียน มีการแบ่งเนื้อหาเป็นหน่วยย่อย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คำถามในตอนท้าย ถ้าตอบถูกและผ่าน ก็จะเรียนหน่วยถัดไป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60440" y="4660399"/>
            <a:ext cx="4572000" cy="1323439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โปรแกรมประเภท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Tutorial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นี้มีผู้สร้างเป็นจำนวน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มาก เป็น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การนำเสนอโปรแกรมแบบสาขา สามารถ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เพื่อสอน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ได้ทุกวิชา</a:t>
            </a:r>
          </a:p>
        </p:txBody>
      </p:sp>
    </p:spTree>
    <p:extLst>
      <p:ext uri="{BB962C8B-B14F-4D97-AF65-F5344CB8AC3E}">
        <p14:creationId xmlns:p14="http://schemas.microsoft.com/office/powerpoint/2010/main" val="367476055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685800"/>
          </a:xfrm>
          <a:noFill/>
          <a:ln/>
        </p:spPr>
        <p:txBody>
          <a:bodyPr/>
          <a:lstStyle/>
          <a:p>
            <a:pPr eaLnBrk="0" hangingPunct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รูปแบบโปรแกรมบทเรียนแบบ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Tutorial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Instruction</a:t>
            </a:r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463550" y="2132856"/>
            <a:ext cx="2425700" cy="596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1" name="Rectangle 1029"/>
          <p:cNvSpPr>
            <a:spLocks noChangeArrowheads="1"/>
          </p:cNvSpPr>
          <p:nvPr/>
        </p:nvSpPr>
        <p:spPr bwMode="auto">
          <a:xfrm>
            <a:off x="6254750" y="2132856"/>
            <a:ext cx="2425700" cy="596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2" name="Rectangle 1030"/>
          <p:cNvSpPr>
            <a:spLocks noChangeArrowheads="1"/>
          </p:cNvSpPr>
          <p:nvPr/>
        </p:nvSpPr>
        <p:spPr bwMode="auto">
          <a:xfrm>
            <a:off x="3359150" y="2132856"/>
            <a:ext cx="2425700" cy="596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3" name="Rectangle 1031"/>
          <p:cNvSpPr>
            <a:spLocks noChangeArrowheads="1"/>
          </p:cNvSpPr>
          <p:nvPr/>
        </p:nvSpPr>
        <p:spPr bwMode="auto">
          <a:xfrm>
            <a:off x="463550" y="4342656"/>
            <a:ext cx="2425700" cy="596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4" name="Rectangle 1032"/>
          <p:cNvSpPr>
            <a:spLocks noChangeArrowheads="1"/>
          </p:cNvSpPr>
          <p:nvPr/>
        </p:nvSpPr>
        <p:spPr bwMode="auto">
          <a:xfrm>
            <a:off x="6254750" y="4342656"/>
            <a:ext cx="2425700" cy="596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5" name="Rectangle 1033"/>
          <p:cNvSpPr>
            <a:spLocks noChangeArrowheads="1"/>
          </p:cNvSpPr>
          <p:nvPr/>
        </p:nvSpPr>
        <p:spPr bwMode="auto">
          <a:xfrm>
            <a:off x="3359150" y="4342656"/>
            <a:ext cx="2425700" cy="596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6" name="Line 1034"/>
          <p:cNvSpPr>
            <a:spLocks noChangeShapeType="1"/>
          </p:cNvSpPr>
          <p:nvPr/>
        </p:nvSpPr>
        <p:spPr bwMode="auto">
          <a:xfrm>
            <a:off x="2897188" y="2431306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7" name="Line 1035"/>
          <p:cNvSpPr>
            <a:spLocks noChangeShapeType="1"/>
          </p:cNvSpPr>
          <p:nvPr/>
        </p:nvSpPr>
        <p:spPr bwMode="auto">
          <a:xfrm>
            <a:off x="5792788" y="2431306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8" name="Line 1036"/>
          <p:cNvSpPr>
            <a:spLocks noChangeShapeType="1"/>
          </p:cNvSpPr>
          <p:nvPr/>
        </p:nvSpPr>
        <p:spPr bwMode="auto">
          <a:xfrm>
            <a:off x="2897188" y="4641106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9" name="Line 1037"/>
          <p:cNvSpPr>
            <a:spLocks noChangeShapeType="1"/>
          </p:cNvSpPr>
          <p:nvPr/>
        </p:nvSpPr>
        <p:spPr bwMode="auto">
          <a:xfrm>
            <a:off x="5792788" y="4641106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70" name="Line 1038"/>
          <p:cNvSpPr>
            <a:spLocks noChangeShapeType="1"/>
          </p:cNvSpPr>
          <p:nvPr/>
        </p:nvSpPr>
        <p:spPr bwMode="auto">
          <a:xfrm flipV="1">
            <a:off x="4648200" y="2813894"/>
            <a:ext cx="0" cy="152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71" name="Line 1039"/>
          <p:cNvSpPr>
            <a:spLocks noChangeShapeType="1"/>
          </p:cNvSpPr>
          <p:nvPr/>
        </p:nvSpPr>
        <p:spPr bwMode="auto">
          <a:xfrm>
            <a:off x="7543800" y="2813894"/>
            <a:ext cx="0" cy="152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72" name="Rectangle 1040"/>
          <p:cNvSpPr>
            <a:spLocks noChangeArrowheads="1"/>
          </p:cNvSpPr>
          <p:nvPr/>
        </p:nvSpPr>
        <p:spPr bwMode="auto">
          <a:xfrm>
            <a:off x="974725" y="2172544"/>
            <a:ext cx="1461939" cy="3391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บทนำโปรแกรม</a:t>
            </a:r>
          </a:p>
        </p:txBody>
      </p:sp>
      <p:sp>
        <p:nvSpPr>
          <p:cNvPr id="19473" name="Rectangle 1041"/>
          <p:cNvSpPr>
            <a:spLocks noChangeArrowheads="1"/>
          </p:cNvSpPr>
          <p:nvPr/>
        </p:nvSpPr>
        <p:spPr bwMode="auto">
          <a:xfrm>
            <a:off x="3565525" y="2172544"/>
            <a:ext cx="1857881" cy="3391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เสนอเนื้อหาบทเรียน</a:t>
            </a:r>
          </a:p>
        </p:txBody>
      </p:sp>
      <p:sp>
        <p:nvSpPr>
          <p:cNvPr id="19474" name="Rectangle 1042"/>
          <p:cNvSpPr>
            <a:spLocks noChangeArrowheads="1"/>
          </p:cNvSpPr>
          <p:nvPr/>
        </p:nvSpPr>
        <p:spPr bwMode="auto">
          <a:xfrm>
            <a:off x="6537325" y="2172544"/>
            <a:ext cx="1699183" cy="3391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คำถามและคำตอบ</a:t>
            </a:r>
          </a:p>
        </p:txBody>
      </p:sp>
      <p:sp>
        <p:nvSpPr>
          <p:cNvPr id="19475" name="Rectangle 1043"/>
          <p:cNvSpPr>
            <a:spLocks noChangeArrowheads="1"/>
          </p:cNvSpPr>
          <p:nvPr/>
        </p:nvSpPr>
        <p:spPr bwMode="auto">
          <a:xfrm>
            <a:off x="1127125" y="4382344"/>
            <a:ext cx="1107676" cy="3391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จบบทเรียน</a:t>
            </a:r>
          </a:p>
        </p:txBody>
      </p:sp>
      <p:sp>
        <p:nvSpPr>
          <p:cNvPr id="19476" name="Rectangle 1044"/>
          <p:cNvSpPr>
            <a:spLocks noChangeArrowheads="1"/>
          </p:cNvSpPr>
          <p:nvPr/>
        </p:nvSpPr>
        <p:spPr bwMode="auto">
          <a:xfrm>
            <a:off x="3794125" y="4382344"/>
            <a:ext cx="1655903" cy="3391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ให้ข้อมูลย้อนกลับ</a:t>
            </a:r>
          </a:p>
        </p:txBody>
      </p:sp>
      <p:sp>
        <p:nvSpPr>
          <p:cNvPr id="19477" name="Rectangle 1045"/>
          <p:cNvSpPr>
            <a:spLocks noChangeArrowheads="1"/>
          </p:cNvSpPr>
          <p:nvPr/>
        </p:nvSpPr>
        <p:spPr bwMode="auto">
          <a:xfrm>
            <a:off x="6842125" y="4382344"/>
            <a:ext cx="1218282" cy="3391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th-TH" sz="1600">
                <a:latin typeface="Tahoma" pitchFamily="34" charset="0"/>
                <a:ea typeface="Tahoma" pitchFamily="34" charset="0"/>
                <a:cs typeface="Tahoma" pitchFamily="34" charset="0"/>
              </a:rPr>
              <a:t>ตรวจคำตอบ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5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5400000">
            <a:off x="5552662" y="2592354"/>
            <a:ext cx="991004" cy="2088232"/>
          </a:xfrm>
          <a:prstGeom prst="curvedLeftArrow">
            <a:avLst>
              <a:gd name="adj1" fmla="val 29972"/>
              <a:gd name="adj2" fmla="val 59945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4185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759" y="1484784"/>
            <a:ext cx="7505681" cy="1584176"/>
          </a:xfrm>
          <a:noFill/>
          <a:ln/>
        </p:spPr>
        <p:txBody>
          <a:bodyPr/>
          <a:lstStyle/>
          <a:p>
            <a:pPr eaLnBrk="0" hangingPunct="0">
              <a:buFont typeface="Monotype Sorts" pitchFamily="2" charset="2"/>
              <a:buNone/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ฝึกหัด  (</a:t>
            </a:r>
            <a:r>
              <a:rPr lang="th-TH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Drill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Practi</a:t>
            </a: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e)</a:t>
            </a:r>
          </a:p>
          <a:p>
            <a:pPr eaLnBrk="0" hangingPunct="0">
              <a:buFont typeface="Monotype Sorts" pitchFamily="2" charset="2"/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นี้วัตถุประสงค์คือ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2913" indent="-442913" eaLnBrk="0" hangingPunct="0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ฝึก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ความแม่นยำ หลังจากที่เรียนเนื้อหา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จากใน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ห้องเรียนมาแล้ว</a:t>
            </a:r>
          </a:p>
          <a:p>
            <a:pPr eaLnBrk="0" hangingPunct="0">
              <a:buFont typeface="Monotype Sorts" pitchFamily="2" charset="2"/>
              <a:buNone/>
            </a:pP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Monotype Sorts" pitchFamily="2" charset="2"/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graphicFrame>
        <p:nvGraphicFramePr>
          <p:cNvPr id="2150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096321"/>
              </p:ext>
            </p:extLst>
          </p:nvPr>
        </p:nvGraphicFramePr>
        <p:xfrm>
          <a:off x="845343" y="3356992"/>
          <a:ext cx="2358505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ClipArt" r:id="rId3" imgW="2970000" imgH="2095200" progId="MS_ClipArt_Gallery.2">
                  <p:embed/>
                </p:oleObj>
              </mc:Choice>
              <mc:Fallback>
                <p:oleObj name="ClipArt" r:id="rId3" imgW="2970000" imgH="2095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43" y="3356992"/>
                        <a:ext cx="2358505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1" y="332656"/>
            <a:ext cx="1260206" cy="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4"/>
          <p:cNvCxnSpPr/>
          <p:nvPr/>
        </p:nvCxnSpPr>
        <p:spPr>
          <a:xfrm>
            <a:off x="1115616" y="1340768"/>
            <a:ext cx="74168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235" y="310929"/>
            <a:ext cx="746962" cy="9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/>
          <p:nvPr/>
        </p:nvSpPr>
        <p:spPr>
          <a:xfrm>
            <a:off x="2330450" y="6378575"/>
            <a:ext cx="6786563" cy="47942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06860" y="362548"/>
            <a:ext cx="68343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 New" charset="-34"/>
                <a:cs typeface="AngsanaUPC" pitchFamily="18" charset="-34"/>
              </a:defRPr>
            </a:lvl9pPr>
          </a:lstStyle>
          <a:p>
            <a:pPr eaLnBrk="0" hangingPunct="0"/>
            <a:r>
              <a:rPr lang="th-TH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ประเภทของคอมพิวเตอร์ช่วยสอน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22084" y="3717032"/>
            <a:ext cx="4878288" cy="1631216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buFont typeface="Monotype Sorts" pitchFamily="2" charset="2"/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โปรแกรมจะไม่เสนอเนื้อหาแต่ใช้วิธีสุ่มคำถามที่นำมาจากคลังข้อสอบ</a:t>
            </a:r>
          </a:p>
          <a:p>
            <a:pPr algn="ctr" eaLnBrk="0" hangingPunct="0">
              <a:buFont typeface="Monotype Sorts" pitchFamily="2" charset="2"/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มีการเสนอคำถามซ้ำแล้วซ้ำอีกเพื่อวัด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ความรู้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จริง มิใช่การเดา จากนั้นก็จะประเมินผล</a:t>
            </a:r>
          </a:p>
        </p:txBody>
      </p:sp>
    </p:spTree>
    <p:extLst>
      <p:ext uri="{BB962C8B-B14F-4D97-AF65-F5344CB8AC3E}">
        <p14:creationId xmlns:p14="http://schemas.microsoft.com/office/powerpoint/2010/main" val="936158885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pu_template_285">
  <a:themeElements>
    <a:clrScheme name="Presentation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3">
      <a:majorFont>
        <a:latin typeface="Angsana New"/>
        <a:ea typeface=""/>
        <a:cs typeface="AngsanaUPC"/>
      </a:majorFont>
      <a:minorFont>
        <a:latin typeface="Angsana New"/>
        <a:ea typeface=""/>
        <a:cs typeface="Angsan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dpu_template_285</Template>
  <TotalTime>624</TotalTime>
  <Words>2916</Words>
  <Application>Microsoft Office PowerPoint</Application>
  <PresentationFormat>นำเสนอทางหน้าจอ (4:3)</PresentationFormat>
  <Paragraphs>602</Paragraphs>
  <Slides>66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66</vt:i4>
      </vt:variant>
    </vt:vector>
  </HeadingPairs>
  <TitlesOfParts>
    <vt:vector size="68" baseType="lpstr">
      <vt:lpstr>dpu_template_285</vt:lpstr>
      <vt:lpstr>ClipArt</vt:lpstr>
      <vt:lpstr>การออกแบบการปฏิสัมพันธ์ ในรูปแบบคอมพิวเตอร์ช่วยสอน</vt:lpstr>
      <vt:lpstr>คอมพิวเตอร์ช่วยสอนคืออะไร ?</vt:lpstr>
      <vt:lpstr>คอมพิวเตอร์จัดการสอน : CMI</vt:lpstr>
      <vt:lpstr>คอมพิวเตอร์ช่วยสอน : CAI</vt:lpstr>
      <vt:lpstr>CAI ทำอะไรได้บ้าง ?</vt:lpstr>
      <vt:lpstr>องค์ประกอบสำคัญของคอมพิวเตอร์ช่วยสอน</vt:lpstr>
      <vt:lpstr>ประเภทของคอมพิวเตอร์ช่วยสอน</vt:lpstr>
      <vt:lpstr>รูปแบบโปรแกรมบทเรียนแบบ  Tutorial Instruction</vt:lpstr>
      <vt:lpstr>งานนำเสนอ PowerPoint</vt:lpstr>
      <vt:lpstr>รูปแบบโปรแกรมบทเรียนแบบ  Drill and Practice</vt:lpstr>
      <vt:lpstr>ประเภทสถานการณ์จำลอง(Simulation) วัตถุประสงค์เพื่อ ให้ผู้เรียนได้ทดลองปฏิบัติกับสถานการณ์จำลองที่มี ความใกล้เคียงกับเหตุการณ์จริง เพื่อฝึกทักษะและเรียนรู้โดยไม่ต้อง เสี่ยงหรือเสียค่าใช้จ่ายมาก </vt:lpstr>
      <vt:lpstr>งานนำเสนอ PowerPoint</vt:lpstr>
      <vt:lpstr>ประเภทเกมการสอน (Instruction Games)</vt:lpstr>
      <vt:lpstr>งานนำเสนอ PowerPoint</vt:lpstr>
      <vt:lpstr>ประเภทเพื่อการทดสอบ (Test)</vt:lpstr>
      <vt:lpstr>งานนำเสนอ PowerPoint</vt:lpstr>
      <vt:lpstr>ส่วนประกอบของ CAI</vt:lpstr>
      <vt:lpstr> ส่วนประกอบหลักของบทเรียน CAI</vt:lpstr>
      <vt:lpstr>โปรแกรมช่วยสร้าง CAI</vt:lpstr>
      <vt:lpstr>โปรแกรมช่วยสร้าง CAI</vt:lpstr>
      <vt:lpstr>ขั้นตอนของการออกแบบ โปรแกรม CAI</vt:lpstr>
      <vt:lpstr> วิเคราะห์เนื้อหา</vt:lpstr>
      <vt:lpstr>งานนำเสนอ PowerPoint</vt:lpstr>
      <vt:lpstr>งานนำเสนอ PowerPoint</vt:lpstr>
      <vt:lpstr>งานนำเสนอ PowerPoint</vt:lpstr>
      <vt:lpstr>การสร้างโปรแกรม คอมพิวเตอร์ช่วยสอน</vt:lpstr>
      <vt:lpstr>การสร้างโปรแกรม คอมพิวเตอร์ช่วยสอน</vt:lpstr>
      <vt:lpstr>การประยุกต์ใช้ คอมพิวเตอร์ช่วยสอน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การวิเคราะห์เนื้อหา  (Analysis)</vt:lpstr>
      <vt:lpstr> การวิเคราะห์เนื้อหา  (Analysis)</vt:lpstr>
      <vt:lpstr> การวิเคราะห์เนื้อหา  (Analysis)</vt:lpstr>
      <vt:lpstr> การวิเคราะห์เนื้อหา  (Analysis)</vt:lpstr>
      <vt:lpstr>การสร้างแผนภูมิ โครงข่ายเนื้อหา</vt:lpstr>
      <vt:lpstr>การสร้างแผนภูมิ โครงข่ายเนื้อหา</vt:lpstr>
      <vt:lpstr>การสร้างแผนภูมิ โครงข่ายเนื้อหา</vt:lpstr>
      <vt:lpstr>การสร้างแผนภูมิ โครงข่ายเนื้อหา</vt:lpstr>
      <vt:lpstr>ตัวอย่างจุดเหตุการณ์แบบไข่ปลา </vt:lpstr>
      <vt:lpstr>งานนำเสนอ PowerPoint</vt:lpstr>
      <vt:lpstr>งานนำเสนอ PowerPoint</vt:lpstr>
      <vt:lpstr>จุดเหตุการณ์วงกลมเชื่อมกับจุดไข่ปลา</vt:lpstr>
      <vt:lpstr>งานนำเสนอ PowerPoint</vt:lpstr>
      <vt:lpstr>งานนำเสนอ PowerPoint</vt:lpstr>
      <vt:lpstr>การใส่เลขกิจกรรม ต้องมีการศึกษาลักษณะของโครงสร้างเนื้อหา แบ่งเป็น 3 แบบ</vt:lpstr>
      <vt:lpstr>โครงสร้างแบบเส้นตรง</vt:lpstr>
      <vt:lpstr>โครงสร้างแบบขนาน</vt:lpstr>
      <vt:lpstr>โครงสร้างแบบผสม</vt:lpstr>
      <vt:lpstr>การใส่ตัวเลข</vt:lpstr>
      <vt:lpstr>หลักการสร้าง แผนภูมิโครงข่ายเนื้อหา</vt:lpstr>
      <vt:lpstr>หลักการสร้าง แผนภูมิโครงข่ายเนื้อหา</vt:lpstr>
      <vt:lpstr>หลักการสร้าง แผนภูมิโครงข่ายเนื้อหา</vt:lpstr>
      <vt:lpstr>ตัวอย่างการวิเคราะห์เนื้อหา(Analysis)</vt:lpstr>
      <vt:lpstr>งานนำเสนอ PowerPoint</vt:lpstr>
      <vt:lpstr>การวิเคราะห์เนื้อหา(Analysis)</vt:lpstr>
      <vt:lpstr>งานนำเสนอ PowerPoint</vt:lpstr>
      <vt:lpstr>การวิเคราะห์เนื้อหา(Analysis)</vt:lpstr>
      <vt:lpstr>งานนำเสนอ PowerPoint</vt:lpstr>
      <vt:lpstr>เป้าหมายการวิเคราะห์เนื้อหา</vt:lpstr>
      <vt:lpstr>การออกแบบหน่วยการเรียน  </vt:lpstr>
      <vt:lpstr>การพัฒนาหน่วยการเรียน </vt:lpstr>
      <vt:lpstr>การพัฒนาเนื้อหาลงบนคอมพิวเตอร์ </vt:lpstr>
      <vt:lpstr>การประเมินผล </vt:lpstr>
      <vt:lpstr>ภายในคู่มือการใช้บทเรียนคอมพิวเตอร์ ควรประกอบด้วย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ปฏิสัมพันธ์ระหว่างมนุษย์กับคอมพิวเตอร์</dc:title>
  <dc:creator>ProBook</dc:creator>
  <cp:lastModifiedBy>user</cp:lastModifiedBy>
  <cp:revision>111</cp:revision>
  <dcterms:created xsi:type="dcterms:W3CDTF">2010-10-31T07:36:13Z</dcterms:created>
  <dcterms:modified xsi:type="dcterms:W3CDTF">2015-09-14T09:55:05Z</dcterms:modified>
</cp:coreProperties>
</file>