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344" r:id="rId4"/>
    <p:sldId id="345" r:id="rId5"/>
    <p:sldId id="346" r:id="rId6"/>
    <p:sldId id="366" r:id="rId7"/>
    <p:sldId id="367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8" r:id="rId28"/>
    <p:sldId id="369" r:id="rId29"/>
    <p:sldId id="370" r:id="rId30"/>
    <p:sldId id="371" r:id="rId31"/>
    <p:sldId id="372" r:id="rId32"/>
    <p:sldId id="373" r:id="rId33"/>
    <p:sldId id="296" r:id="rId34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CCFF"/>
    <a:srgbClr val="FFCC66"/>
    <a:srgbClr val="FF9999"/>
    <a:srgbClr val="CCFFFF"/>
    <a:srgbClr val="0033CC"/>
    <a:srgbClr val="CCCCFF"/>
    <a:srgbClr val="FFCC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5596" autoAdjust="0"/>
  </p:normalViewPr>
  <p:slideViewPr>
    <p:cSldViewPr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7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0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ABCFD-F2C1-4EA6-A4AA-EBFAD0EFB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3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C757D-0F8D-4CE7-93A5-9690573E4F6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7FD2-F29A-46F7-BCEC-BED88AB3E3D1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970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17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41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78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2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75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21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92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95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64096" y="6135960"/>
            <a:ext cx="7772400" cy="533400"/>
          </a:xfrm>
        </p:spPr>
        <p:txBody>
          <a:bodyPr/>
          <a:lstStyle/>
          <a:p>
            <a:pPr algn="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สื่อประกอบการสอน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4134204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อ.จิรวดี โยยรัมย์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algn="r"/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496" y="188640"/>
            <a:ext cx="8784976" cy="704850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4134204</a:t>
            </a:r>
            <a:endParaRPr 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3"/>
            <a:ext cx="169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5803" y="889426"/>
            <a:ext cx="6840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การพัฒนาสื่ออิเล็กทรอนิกส์เพื่อการเรียนรู้</a:t>
            </a:r>
          </a:p>
          <a:p>
            <a:pPr algn="r"/>
            <a:r>
              <a:rPr lang="en-US" b="1" dirty="0" smtClean="0">
                <a:latin typeface="Tahoma" pitchFamily="34" charset="0"/>
                <a:cs typeface="Tahoma" pitchFamily="34" charset="0"/>
              </a:rPr>
              <a:t>Development of Electronics Media for Learning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140968"/>
            <a:ext cx="6939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CHAPTER </a:t>
            </a:r>
            <a:r>
              <a:rPr lang="th-TH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 </a:t>
            </a:r>
            <a:endParaRPr lang="th-TH" sz="3200" b="1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ระบบ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บริหารจัดการเรียนการสอน (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Learning Management System)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ฟังก์ชั่นของระบบการจัดการด้านการเรียนรู้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1554655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Tahoma" pitchFamily="34" charset="0"/>
                <a:cs typeface="Tahoma" pitchFamily="34" charset="0"/>
              </a:rPr>
              <a:t>     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จะประกอบด้วยระบบต่าง ๆ เชื่อมโยงกันโดยมีฟังก์ชั่นการทำงาน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ดังนี้ (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มนต์ชัย, 2548 : 99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Administration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ส่วนนี้จะเกี่ยวข้องกับการบริหารจัดการบทเรียน เนื้อหา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หลักสูตรวัตถุประสงค์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เชิงพฤติกรรม กิจกรรมที่เกี่ยวข้องกับบทเรียน เพื่อให้ผู้สอนหรือผู้พัฒนา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หลักสูตรสามารถ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บริหารจัดการบทเรียนหรือคอร์สแวร์ได้โดยง่าย</a:t>
            </a:r>
          </a:p>
          <a:p>
            <a:pPr algn="thaiDist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Organization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Management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ส่วนนี้เกี่ยวข้องกับการรวบรวมเนื้อหา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บทเรียนเพื่อให้ผู้สอนหรือ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ผู้พัฒนาบทเรียนสามารถรวบรวมเนื้อหา หรือข้อมูลต่าง ๆ ที่เกี่ยวข้องกับ บทเรียน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ได้</a:t>
            </a:r>
          </a:p>
          <a:p>
            <a:pPr algn="thaiDist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Time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Management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ส่วนนี้จะเกี่ยวข้องกับการบริหารจัดการด้านเวลา เช่น ระยะเวลา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สำหรับใน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การศึกษาในแต่ละหลักสูตร ตลอดจนถึงการจัดการเวลาในการทำกิจกรรม และการ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ประเมินผลเป็นต้น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Reporting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การรายงานผลการเรียน 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จะต้องรายงานผลการเรียนของผู้เรียน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โดยแสดง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ในรูปของกราฟ สถิติต่าง ๆ ได้ อีกทั้งยังสามารถเปรียบเทียบผลการเรียนของผู้เรียน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กับมาตรฐาน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ในรายวิชานั้น ๆ เพื่อให้ผู้เรียนทราบถึงผลสัมฤทธิ์ทางการเรียนของตนเองได้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21759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ฟังก์ชั่นของระบบการจัดการด้านการเรียนรู้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1554655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Tahoma" pitchFamily="34" charset="0"/>
                <a:cs typeface="Tahoma" pitchFamily="34" charset="0"/>
              </a:rPr>
              <a:t>     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จะประกอบด้วยระบบต่าง ๆ เชื่อมโยงกันโดยมีฟังก์ชั่นการทำงาน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ดังนี้ (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มนต์ชัย, 2548 : 99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Need Analysis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การวิเคราะห์ความต้องการ 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จะต้องสามารถวิเคราะห์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ความต้องการ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ของผู้เรียนได้ โดยเฉพาะผู้เรียนที่เคยลงทะเบียนไว้กับระบบแล้ว โดย 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ตรวจสอบข้อมูล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เก่าของผู้เรียนรายนั้น เพื่อวิเคราะห์เนื้อหาหรือบทเรียนที่คาดว่าจะอยู่ในความสนใจ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แล้วนำเสนอ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เนื้อหาหรือบทเรียนที่วิเคราะห์ได้ให้กับผู้เรียน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thaiDist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Preplanning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ส่วนนี้จะเกี่ยวข้องกับการเตรียมวางแผนบทเรียน เช่น จะสอนอะไร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สอนอย่างไร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ใครเป็นกลุ่มเป้าหมายที่จะศึกษาในหลักสูตรนี้ แนวทางการจัดกิจกรรมการเรียน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วิธีการประเมินผล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และเกณฑ์การประเมินผล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thaiDist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Scheduling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ต้องช่วยให้ผู้จัดการระบบบริหารจัดการตารางเวลาเรียน ได้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ง่ายสามารถ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จัดได้ทั้งในภาพรวมขององค์กร หรือเจาะจงในแต่ละรายวิชาได้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  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Knowledge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Management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บางระบบจะมีส่วนของการบริหารจัดการด้าน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องค์ความรู้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ที่ประกอบไปด้วย การค้นหา เลือกสรร จัดระบบ กลั่นกรองข้อมูล เพื่อส่งถ่ายข้อมูล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ดังกล่าวไป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ยังบุคคล ในเวลาที่ถูกต้อง อีกทั้งยังจัดเก็บองค์ความรู้ต่าง ๆ ที่เกี่ยวข้องกับบทเรียน ทั้งที่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เป็นบทเรียน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ที่กำลังเปิดการเรียนการสอน หรือบทเรียนที่ได้ปิดการเรียนการสอนไปแล้ว เพื่อระบบ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มีข้อมูล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ต่าง ๆ สนับสนุนการตัดสินใจของผู้บริหารระบบด้วย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7021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ฟังก์ชั่นของระบบการจัดการด้านการเรียนรู้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1554655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Resource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planning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ส่วนนี้จะเกี่ยวข้องกับการวางแผนด้านทรัพยากร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ทั้งหมด   ของ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เพื่อประยุกต์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ให้เข้ากับผู้เรียน ผู้สอนหรือผู้พัฒนาบทเรียน เนื้อหา หลักสูตร กิจกรรม การเรียนการ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สอนเป็น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ต้น</a:t>
            </a:r>
          </a:p>
          <a:p>
            <a:pPr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Qualification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Management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ส่วนนี้จะเกี่ยวข้องกับการจัดการด้านการรับรองผลการเรียน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ของผู้เรียน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ที่ผ่านการเรียนจนจบขั้นตอนตามที่ได้ออกแบบไว้ในบทเรียน ซึ่งใบรับรองนี้จะอยู่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ในรูปแบบ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ใบประกาศ หรือใบแสดงผลการเรียน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225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155465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นอกจาก</a:t>
            </a: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ฟังก์ชั่นการทำงานของระบบ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แล้ว ยังสามารถแบ่งออกเป็นส่วนประกอบ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จำนวน 5 ส่วน (มนต์ชัย, 2549 : 45) ดังนี้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2276872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ส่วนของการกำหนดสิทธ์ผู้ใช้งาน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Authentication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th-TH" sz="16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tabLst>
                <a:tab pos="449263" algn="l"/>
              </a:tabLst>
            </a:pP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ในการกำหนดสิทธิ์ผู้ใช้งานระบบเพื่อให้ผู้ที่ได้สิทธิ์ในระดับต่าง ๆ สามารถเข้าใช้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งานได้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ตามสิทธิ์นั้น ๆ ส่วนผู้ที่ไม่ได้รับสิทธิ์ก็ไม่สามารถเข้าไปใช้งานได้ แบ่งผู้ใช้ระบบออกเป็น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5 กลุ่ม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ดังนี้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ผู้บริหารระบบ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System Administrator)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เป็นผู้ดูแลระบบ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โดยตรงกับ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เซิร์ฟเวอร์หลักเพื่อออกสิทธิ์การใช้งานให้กับผู้สอน และผู้ที่เกี่ยวข้อง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นักทะเบียน (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Registra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ผู้สอน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Instructor)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ผู้เรียน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Student)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ผู้เกี่ยวข้องอื่น ๆ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 ผู้ปกครอง หรือผู้ใช้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ทั่วไป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1358" y="1605860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เครื่องมือ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สำหรับการติดต่อสื่อสาร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Communication Tools)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เครื่องมือ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ต่าง ๆ สำหรับการติดต่อสื่อระหว่างผู้เรียนกับผู้สอนหรือผู้เกี่ยวข้องอื่น ๆ แบ่งออกได้ดังนี้</a:t>
            </a:r>
          </a:p>
          <a:p>
            <a:pPr algn="l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จดหมายอิเล็กทรอนิกส์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e-Mail)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กระดานข่าว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Web board)</a:t>
            </a:r>
          </a:p>
          <a:p>
            <a:pPr algn="l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3)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ห้องสนทนา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Chat Room, Live Chat)</a:t>
            </a:r>
          </a:p>
          <a:p>
            <a:pPr algn="l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4)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ปฏิทินการเรียน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Calendar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ปฏิทิน การศึกษาออนไลน์</a:t>
            </a:r>
          </a:p>
          <a:p>
            <a:pPr algn="l">
              <a:tabLst>
                <a:tab pos="449263" algn="l"/>
              </a:tabLst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กำหนดการในกระบวนการเรียนรู้ และการนัดหมายต่าง ๆ ระหว่างผู้สอนกับ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ผู้เรียน</a:t>
            </a:r>
          </a:p>
          <a:p>
            <a:pPr algn="l"/>
            <a:endParaRPr lang="th-TH" sz="16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การนำส่งเนื้อหาบทเรียน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Delivery System)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เนื้อหาสาระ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ของบทเรียนที่จะนำส่งไปยังผู้เรียนในลักษณะต่าง ๆ โดยใช้เครือข่ายอินเทอร์เน็ตเป็น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ช่องทางใน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การส่งผ่านองค์ความรู้ ซึ่งมีรูปแบบต่าง ๆ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ดังนี้</a:t>
            </a:r>
          </a:p>
          <a:p>
            <a:pPr indent="449263" algn="thaiDist"/>
            <a:r>
              <a:rPr lang="th-TH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การบรรยายสด (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Live Lecture)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การบรรยายการสอน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สดแบบ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ออนไลน์ในเวลาจริง โดยการถ่ายทอดสอผ่านเครือข่ายอินเทอร์เน็ต ผู้เรียนต้องเข้าไป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ศึกษาตาม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เวลาที่กำหนดไว้ล่วงหน้า รูปแบบนี้สถานศึกษาอาจจัดการศึกษาทางไกลพร้อม ๆ กับการ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เรียนการ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สอนในระบบปกติ</a:t>
            </a:r>
          </a:p>
        </p:txBody>
      </p:sp>
    </p:spTree>
    <p:extLst>
      <p:ext uri="{BB962C8B-B14F-4D97-AF65-F5344CB8AC3E}">
        <p14:creationId xmlns:p14="http://schemas.microsoft.com/office/powerpoint/2010/main" val="1078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605860"/>
            <a:ext cx="68407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การนำส่งเนื้อหาบทเรียน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Delivery System)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449263" algn="l"/>
              </a:tabLst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การสอนแบบออฟไลน์ (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Offline Teaching)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เป็นการบรรยาย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การสอน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ล่วงหน้าไว้ก่อนแล้วบันทึกไว้เป็นสื่ออิเล็กทรอนิกส์ เพื่อให้ผู้เรียนดาวน์โหลดไปศึกษาใน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เวลาใด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ก็ได้ ตามสภาพความพร้อม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การสอนแบบผสมผสาน (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Blended Teaching)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โดยการใช้ทั้ง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แบบออนไลน์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และแบบออฟไลน์ ผสมผสานกันตามที่ผู้สอนได้ออกแบบบทเรียนไว้ รูปแบบนี้จะมี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ความยืดหยุ่น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ต่อการเรียนรู้มากกว่าเพื่อกำจัดปัญหาบางประการ เช่นความเร็วของเครือข่าย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อินเทอร์เน็ต</a:t>
            </a:r>
          </a:p>
          <a:p>
            <a:pPr algn="thaiDist">
              <a:tabLst>
                <a:tab pos="449263" algn="l"/>
              </a:tabLst>
            </a:pPr>
            <a:endParaRPr lang="th-TH" sz="1600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แหล่งอ้างอิงสำหรับผู้เรียน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Reference Resources) 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tabLst>
                <a:tab pos="449263" algn="l"/>
              </a:tabLst>
            </a:pP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แหล่ง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อ้างอิงใน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การเรียนรู้สำหรับผู้เรียน โดยใช้เป็นสื่อหรือเครื่องมือเพื่อช่วยเสริมการเรียนรู้ ใน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การศึกษาออนไลน์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แบ่งออกได้ดังนี้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เครื่องมือช่วยค้นหา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Search Engine)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เครื่องมือหรือระบบ</a:t>
            </a:r>
          </a:p>
          <a:p>
            <a:pPr algn="l"/>
            <a:r>
              <a:rPr lang="th-TH" sz="1600" dirty="0">
                <a:latin typeface="Tahoma" pitchFamily="34" charset="0"/>
                <a:cs typeface="Tahoma" pitchFamily="34" charset="0"/>
              </a:rPr>
              <a:t>สืบค้นที่ใช้ช่วยในการสืบค้นรายวิชาหรือข้อมูลต่าง ๆ เกี่ยวกับการเรียนการสอน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การสืบค้นในระบบอินเทอร์เน็ต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Internet Searching)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Web</a:t>
            </a:r>
          </a:p>
          <a:p>
            <a:pPr algn="l"/>
            <a:r>
              <a:rPr lang="en-US" sz="1600" dirty="0">
                <a:latin typeface="Tahoma" pitchFamily="34" charset="0"/>
                <a:cs typeface="Tahoma" pitchFamily="34" charset="0"/>
              </a:rPr>
              <a:t>Portal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ต่าง ๆ ที่ให้บริการสืบค้นข้อมูลต่าง ๆ ในระบบเครือข่ายอินเทอร์เน็ต เช่น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www.google.com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www.yahoo.com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999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84784"/>
            <a:ext cx="68407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แหล่ง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อ้างอิงสำหรับผู้เรียน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Reference Resources) 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449263" algn="l"/>
              </a:tabLst>
            </a:pP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อภิธานศัพท์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Glossary)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ส่วนของการแสดง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ความหมายของ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คำศัพท์เฉพาะทาง ที่ใช้ในบทเรียน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ห้องสมุดอิเล็กทรอนิกส์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e-Library)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ได้แก่ห้องสมุดบน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เครือข่ายอินเทอร์เน็ต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ที่ให้บริการสำหรับผู้เรียนในการศึกษาออนไลน์</a:t>
            </a:r>
          </a:p>
          <a:p>
            <a:pPr algn="thaiDist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5)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การเชื่อมโยงไปยังเว็บ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Web Link)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การสร้างการเชื่อมโยง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จากเนื้อหาวิชาไปยังเว็บที่เกี่ยวข้องเพื่ออำนวยความสะดวกให้กับผู้เรียนเพื่อเข้าไปศึกษา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ข้อมูลเพิ่มเติม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คำถามที่ถามบ่อย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FAQ – Frequently Asked Questions)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เป็นบริการ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ถามตอบบนเครือข่ายอินเทอร์เน็ตสำหรับคำถามที่มักจะถามกันบ่อย ๆ</a:t>
            </a:r>
          </a:p>
          <a:p>
            <a:pPr marL="0" lvl="1" indent="457200" algn="thaiDist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7)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ห้องทำงานกลุ่ม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Team Room)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ห้องต่าง ๆ ที่จัดไว้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ให้สำหรับ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ผู้เรียนได้เข้าไปปรึกษากันในการทำงานเป็นกลุ่มเมื่อได้รับมอบหมายจากผู้สอนให้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ทำกิจกรรม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ลักษณะดังกล่าว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นี้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กระดานกราฟิก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White Board)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เป็นกระดานสำหรับผู้สอนหรือ</a:t>
            </a:r>
          </a:p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ผู้เรียนได้นำเสนอข้อมูล ในลักษณะของกราฟิก เพื่อใช้ในการอภิปรายกลุ่ม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บอร์ดประกาศ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Announcement Board)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ได้แก่ ประกาศต่าง ๆ ที่</a:t>
            </a:r>
          </a:p>
          <a:p>
            <a:pPr algn="thaiDist"/>
            <a:r>
              <a:rPr lang="th-TH" sz="1600" dirty="0">
                <a:latin typeface="Tahoma" pitchFamily="34" charset="0"/>
                <a:cs typeface="Tahoma" pitchFamily="34" charset="0"/>
              </a:rPr>
              <a:t>สถานศึกษาหรือผู้สอนต้องการแจ้งให้กับผู้เรียนทั่วไปทราบ เช่นกำหนดการ หรือกิจกรรมต่าง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4011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การติดตามผู้เรียน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Tracking System) 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449263" algn="l"/>
              </a:tabLst>
            </a:pP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ส่วนหนึ่งของ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ในการติดตามพฤติกรรมการเรียนรู้ของผู้เรียน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ทำ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ให้ผู้สอนสามารถทราบว่าผู้เรียนแต่ละ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คนได้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เข้ามาศึกษาตามกิจกรรมที่กำหนดหรือไม่ เพียงใด และมีความก้าวหน้าทางการเรียนในระดับ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ใดระบบ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การติดตามผู้เรียนจึงมีความสำคัญต่อการเรียนรู้ด้วยอีเลิร์นนิ่งเป็นอย่างมาก เนื่องจาก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ผู้เรียนและ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ผู้สอนอยู่ไกลกัน จึงมีความจำเป็นต้องทราบพฤติกรรมการเรียนรู้ของผู้เรียนตั้งแต่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ลงทะเบียนเรียน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จนจบหลักสูตร ตลอดจนต้องมีกลไกในการตรวจสอบระบบการติดตามด้วย ระบบการ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ติดตามผู้เรียน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จำแนกออกได้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ดังนี้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การติดตามรายบุคคล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Individual Tracking)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ติดตามผู้เรียน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รายบุคคลแต่ละคน</a:t>
            </a: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การติดตามรายกลุ่ม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Group Tracking)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เป็นการติดตาม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ผู้เรียน       รายกลุ่ม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ที่อาจจำแนกตามสาขาวิชาที่ลงทะเบียนเรียน หรือกลุ่มพื้นที่ก็ได้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7067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การรายงานผลการเรียน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Result Report)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แบ่งออกได้ดังนี้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การรายงานผลการสอบ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Examination Results)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เป็นรายงาน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ผลการ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เรียนเมื่อการศึกษาบทเรียนสิ้นสุดลงในแต่ละรายวิชา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ข้อมูลของผู้เรียน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Learner Profile)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ได้แก่ ชื่อ นามสกุล ที่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อยู่ เบอร์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โทรศัพท์ อีเมล์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รายวิชาที่ลงทะเบียน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Registered Courses)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ได้แก่ ข้อมูล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ของผู้เรียน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ที่ได้ลงทะเบียนเรียนทางออนไลน์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วัน และเวลาที่รายงาน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Date &amp; Time Report)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ได้แก่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รายงาน สถานภาพ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การลงทะเบียนเรียนตามวันเวลาที่ลงทะเบียน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รายละเอียดรายงาน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Detail Report)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เป็นการบันทึกของ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ผู้เรียนเกี่ยวกับ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สิ่งที่ได้เรียนไปแล้วมีข้อมูลใดบ้าง เช่น มีการส่งรายงานไปกี่ครั้ง</a:t>
            </a:r>
          </a:p>
          <a:p>
            <a:pPr algn="l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รายงานสถานภาพ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Status Report)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เป็นการรายงาน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สถานภาพ ความ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สมบูรณ์ของวิชา ที่ได้ลงทะเบียนเรียนไปแล้ว เพื่อยืนยันความถูกต้อง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การประเมินผลการตัดเกรด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Evaluation and Grading) </a:t>
            </a:r>
            <a:r>
              <a:rPr lang="th-TH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จำแนก</a:t>
            </a:r>
            <a:r>
              <a:rPr lang="th-TH" sz="1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ออกได้</a:t>
            </a:r>
            <a:r>
              <a:rPr lang="th-TH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ดังนี้	</a:t>
            </a:r>
            <a:endParaRPr lang="th-TH" sz="1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449263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การทำข้อสอบแบบออนไลน์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Online Items)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ดีจะต้อง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สนับสนุนการสร้าง และการทำข้อสอบออนไลน์ของผู้เรียน โดยใช้ระบบคอมพิวเตอร์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ทำหน้าที่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ประเมินผล บันทึกคะแนนที่ได้ลงในฐานข้อมูล รายงานผลการเรียนไปยังผู้เรียน และผู้สอน</a:t>
            </a:r>
          </a:p>
          <a:p>
            <a:pPr algn="l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2)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การส่งงานอิเล็กทรอนิกส์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Electronic Submitting)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ได้แก่การส่ง</a:t>
            </a:r>
          </a:p>
          <a:p>
            <a:pPr algn="l">
              <a:tabLst>
                <a:tab pos="449263" algn="l"/>
              </a:tabLst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งานที่ได้รับมอบหมายในรูปของสื่ออิเล็กทรอนิกส์ไปยังผู้สอน รวมทั้งการตรวจงานดังกล่าว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ผ่านเครือข่าย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อินเทอร์เน็ต</a:t>
            </a:r>
          </a:p>
          <a:p>
            <a:pPr algn="l">
              <a:tabLst>
                <a:tab pos="449263" algn="l"/>
              </a:tabLst>
            </a:pP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3)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การตัดเกรด (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Grading) 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ได้แก่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การตัดเกรด และแจ้งเกรด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ของผู้เรียน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แบบออนไลน์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1199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4433" y="404664"/>
            <a:ext cx="2544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บทนำ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896" y="1628507"/>
            <a:ext cx="6880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Courier New" pitchFamily="49" charset="0"/>
              <a:buChar char="o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e-Learning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มี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ลักษณะสำคัญ คือ </a:t>
            </a:r>
            <a:r>
              <a:rPr lang="th-TH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เป็นสื่อประสม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(Multimedia)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ที่มีปฎิสัมพันธ์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(Interactive)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กับผู้เรียน เนื้อหาประกอบด้วยภาพเคลื่อนไหว ภาพนิ่งและเสียง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              เพื่อ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กระตุ้นให้ผู้เรียน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ใส่ใจในสารสนเทศ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ที่เราส่งไป </a:t>
            </a:r>
            <a:endParaRPr lang="th-TH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เป็นสื่อ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Non-Linear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ที่ผู้เรียนสามารถ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เลือก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เรียนได้ตามความสามารถ ตามความ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สนใจของ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ตนเอง </a:t>
            </a:r>
            <a:endParaRPr lang="th-TH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สนอง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แตกต่างระหว่างบุคคล และ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สามารถเรียนได้ทุกที่ ทุกเวลา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และใน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บทนื้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จะบอกถึง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องค์ประกอบ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หลัก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ใน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e-Learning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คือ </a:t>
            </a:r>
            <a:r>
              <a:rPr lang="th-TH" sz="2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ระบบบริหารจัดการ</a:t>
            </a:r>
            <a:r>
              <a:rPr lang="th-TH" sz="2000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เรียนการ</a:t>
            </a:r>
            <a:r>
              <a:rPr lang="th-TH" sz="2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สอน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(Learning Management System)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2000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เครื่องมือ</a:t>
            </a:r>
            <a:r>
              <a:rPr lang="th-TH" sz="2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ติด</a:t>
            </a:r>
            <a:r>
              <a:rPr lang="th-TH" sz="2000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ต่อสือสาร </a:t>
            </a:r>
            <a:r>
              <a:rPr lang="en-US" sz="2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(Communication)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เพื่อใช้ระหว่าง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ผู้เรียนกับผู้เรียน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ผู้เรียนกับผู้สอนนั่นเอง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Courier New" pitchFamily="49" charset="0"/>
              <a:buChar char="o"/>
            </a:pP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ส่วนประกอบ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ของระบบ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LMS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นำเสนอสื่อที่สมบูรณ์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Rich Media Presentation) 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ที่ดี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จะต้องสนับสนุนการใช้สื่ออิเล็กทรอนิกส์ที่มีความสมบูรณ์มากขึ้นในอนาคต เพื่อให้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เกิดประโยชน์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สูงสุดต่อผู้เรียนในการศึกษาออนไลน์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สื่อ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เหล่านี้ไม่ว่าจะเป็นข้อความ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ภาพนิ่งภาพเคลื่อนไหว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และวีดิทัศน์ ที่ถูกนำเสนอในลักษณะของมัลติมีเดีย จะต้องอาศัยเครือข่ายที่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มีความเร็ว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สูงเพียงพอ เพื่อรองรับการส่งผ่านโดยไม่เกิดการสะดุด และมีความ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ต่อเนื่อง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อย่างไร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ตามเครือข่าย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อินเทอร์เน็ตในปัจจุบัน มีแนวโน้มด้านความเร็วที่สูงขึ้น จึงเป็นไปได้ว่า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ภาพเคลื่อนไหวและ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วีดิทัศน์ที่มีข้อจำกัดในการใช้งานกับอีเลิร์นนิ่ง ในระยะหนึ่งจะกลายเป็นสื่อที่มีบทบาทมาก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ขึ้นต่อ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บทเรียนอีเลิร์นนิ่งในอนาคตอัน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ใกล้</a:t>
            </a:r>
          </a:p>
          <a:p>
            <a:pPr algn="l"/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ออกเอกสารรับรอง (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Certification) </a:t>
            </a:r>
            <a:endParaRPr lang="th-TH" sz="18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thaiDist">
              <a:tabLst>
                <a:tab pos="261938" algn="l"/>
              </a:tabLst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	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ที่ดี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จะต้องสามารถ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ออกเอกสารรับรองผู้เรียนได้ เช่น วุฒิบัตร ประกาศนียบัตร หรือใบรับรอง เป็น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ต้นโดยเฉพาะ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ที่ใช้ในการจัดการการฝึกอบรมหลังจากสิ้นสุด การฝึกอบรมแบบ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ออนไลน์แล้ว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จะต้องออกเอกสารรับรองให้กับผู้เรียนได้ด้วย</a:t>
            </a:r>
            <a:endParaRPr lang="th-TH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มีการนำระบบจัดการเนื้อหา 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Content Management System : CMS)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มาเพิ่ม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ขีดความสามารถ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ในการผลิตคอร์สแวร์ให้กับระบบ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ภายใต้กรอบแนวคิดของวงจร 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พัฒนาเนื้อหา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Content Life Cycle)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ประกอบด้วย 5 ขั้นตอน ได้แก่ การผลิต การจัดการ การจัดเก็บ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การรักษา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และการเผยแพร่ (</a:t>
            </a:r>
            <a:r>
              <a:rPr lang="en-US" sz="16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Bielawski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Boyle, 1997)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ซึ่ง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ผลพวงที่ได้จากการนำระบบ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CMS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มาผนวก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รวมกับระบบ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จึงกลายเป็นระบบ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Learning Content Management System (LCMS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จนกระทั่งองค์การพัฒนาเครือข่ายการศึกษา และฝึกอบรมภาคพื้นยุโรป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ได้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ก่อตั้งขึ้น ณ ประเทศ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เบลเยี่ยม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โดยมีสมาชิก 60 ประเทศ เฉพาะที่เป็นสถาบันศึกษา และมหาวิทยาลัยมีจำนวน 40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ประเทศไม่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เพียงแต่จะเป็นโครงข่ายที่มีขนาดใหญ่แล้ว ยังเป็นผู้สนับสนุน และชี้นำ ทิศทางให้กับผู้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กำหนดมาตรฐาน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การศึกษา และอุตสาหกรรมอีเลิร์นนิ่งอีกด้วย ในการนี้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EeuroPACE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จัดสัมมนา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เชิงปฏิบัติการ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และค้นคิดแบบจำลอง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9 Layers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แบบจำลองระบบ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9 Layers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สามารถแบ่งองค์ประกอบออกเป็น 9 ระดับ</a:t>
            </a:r>
          </a:p>
          <a:p>
            <a:pPr algn="thaiDist"/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EPYC, 2008)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ดังนี้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072" y="2141195"/>
            <a:ext cx="6840760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1 การผลิต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Production)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หมายถึง กระบวนการสร้างเนื้อหาวิชานั้น ๆ ด้วย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เครื่องมือทั้ง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จากภายใน และภายนอกระบบ รวมไปถึงการนำแบบแผ่นสำเร็จรูป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Templates)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มา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ใช้ประกอบการ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นำเสนอเนื้อหาบทเรียน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198" y="3140968"/>
            <a:ext cx="6839633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2 การจัดเก็บ และเรียกใช้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Storing and Archiving)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หมายถึง กระบวนการ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เลือกใช้ฐานข้อมูล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ทั้งที่มีอยู่ภายใน และนอกระบบ รวมไปถึง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            แบ่ง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บัน และใช้เนื้อหาบทเรียน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ร่วมกันตามแต่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ข้อกำหนดที่ใช้เป็นกฎเกณฑ์หรือมาตรฐาน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7197" y="4365104"/>
            <a:ext cx="6839633" cy="132343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3 การกำหนดโครงสร้างเนื้อหา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Structure)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หมายถึง โครงสร้างของเนื้อหาในแต่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ละส่วน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ที่ได้จัดทำขึ้น รวมไปถึงส่วนอื่น ๆ ที่นำมาใช้ประกอบเป็นบทเรียน ได้แก่ คำถามที่ใช้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บ่อย(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FAQ)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อภิธานศัพท์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Glossary)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ส่วนอ้างอิง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Reference Material)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แหล่งเชื่อมโยง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Links)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เครื่องมือค้นหา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Searching Tools)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ข้อบันทึก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Annotation)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และส่วนของพื้นที่ดาวน์โหลด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Download Area)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แบบจำลองระบบ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9 Layers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สามารถแบ่งองค์ประกอบออกเป็น 9 ระดับ</a:t>
            </a:r>
          </a:p>
          <a:p>
            <a:pPr algn="thaiDist"/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EPYC, 2008)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ดังนี้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072" y="2141195"/>
            <a:ext cx="6840760" cy="107721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4 การเผยแพร่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Delivery)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หมายถึง สื่อกลางที่ใช้ในการเผยแพร่ไปยังผู้เรียนที่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อยู่ปลายทาง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ทั้งในส่วนของประสานงานกับผู้ใช้ เช่น โปรแกรมบราวเซอร์ ปลั๊กอิน และไคล์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เอ๊นต์ซอฟต์แวร์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เป็นต้น รวมไปถึงส่วนของซีดีรอม เอกสาร และอุปกรณ์จัดเก็บข้อมูลเคลื่อนที่ เป็นต้น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0275" y="3390116"/>
            <a:ext cx="6839633" cy="181588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</a:t>
            </a: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ที่ 5 การติดต่อสื่อสาร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Communication)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หมายถึง ช่องทางในการติดต่อระหว่างผู้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ส่งกับ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ผู้รับที่อยู่ปลายทาง ได้แก่ การสื่อสารแบบต่อเนื่อง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Synchronous)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 กระดาน- อิเล็กทร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อกนิกส์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Whiteboard)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วีดีโอคอนเฟอร์เรนซ์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Video Conference)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แชตรูม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Chartroom)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เป็นต้น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การสื่อสาร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แบบไม่ต่อเนื่อง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Asynchronous)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 อีเมล์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e-mail)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และกระทู้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Web Board)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ซึ่งระบบ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การติดต่อสื่อสาร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สามารถกระทำได้ ทั้งที่มาจากส่วนภายในของระบบเองหรือแม้แต่นอกระบบ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ได้เช่นกัน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3794" y="5445224"/>
            <a:ext cx="6840760" cy="58477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</a:t>
            </a: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ที่ 6 การทดสอบ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Testing)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หมายถึง กระบวนการวัดค่าเพื่อประเมินผลการเรียน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โดยอิง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เกณฑ์หรือหลักการที่ได้กำหนดขึ้น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11304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แบบจำลองระบบ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9 Layers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สามารถแบ่งองค์ประกอบออกเป็น 9 ระดับ</a:t>
            </a:r>
          </a:p>
          <a:p>
            <a:pPr algn="thaiDist"/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EPYC, 2008)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ดังนี้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072" y="2141195"/>
            <a:ext cx="6840760" cy="1077218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7 การดูแลระบบ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Administration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หมายถึง กระบวนการจัดการทรัพยากรที่มีอยู่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ให้มี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ความเป็นระเบียบ ไม่ว่าจะเป็นการกำหนดสิทธิให้แก่ผู้ใช้งานในระบบการพัฒนา และ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เผยแพร่เนื้อหา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บทเรียน การสร้างเส้นทางเพื่อการเรียนรู้ การรายงานสรุปผล รวมถึงกิจกรรมอื่น ๆ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ที่เกี่ยวข้อง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ทั้งภายใน และภายนอกระบบ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0275" y="3390116"/>
            <a:ext cx="6839633" cy="1077218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8 การสนับสนุนศักยภาพ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Competence Management)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หมายถึง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กระบวนการจัดการ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เพื่อเสริมสร้างขีดความสามารถในการปฏิบัติงาน โดยพิจารณาจากพฤติกรรม องค์ความรู้คุณค่า รูปแบบ หลักการ การประเมินผล และวิเคราะห์ถึงช่องว่างของทักษะที่เกิดขึ้น รวมไปถึง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การกำหนด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ทิศทาง และแนวโน้มในอนาคต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3794" y="4633450"/>
            <a:ext cx="6840760" cy="132343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ระดับที่ 9 การทำงานข้ามระบบ (</a:t>
            </a:r>
            <a:r>
              <a:rPr lang="en-US" sz="16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Interoperability)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หมายถึงขีด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ความสามารถใน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การเชื่อมโยง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และการทำงานกับระบบอื่น ๆ เพื่อเพิ่มขีดความสามารถของระบบ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ให้สูง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มากยิ่งขึ้น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เช่น ระบบจัดการองค์ความรู้ ระบบฐานข้อมูล และเมล์เซิร์ฟเวอร์ เป็นต้น ในปัจจุบันยัง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ไม่พบว่า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มีผลิตภัณฑ์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หรือ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ใด ๆ ที่สามารถสนับสนุน และรองรับหลักการของ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LCMS9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Layers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ได้ครบทุกระดับ</a:t>
            </a:r>
          </a:p>
        </p:txBody>
      </p:sp>
    </p:spTree>
    <p:extLst>
      <p:ext uri="{BB962C8B-B14F-4D97-AF65-F5344CB8AC3E}">
        <p14:creationId xmlns:p14="http://schemas.microsoft.com/office/powerpoint/2010/main" val="1884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ฟังก์ชั่นการทำงานระบบ 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มีฟังก์ชั่นต่าง ๆ ดังนี้ (เคทีพี คอมพ์ แอนด์ คอนซัลท์, 2547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Web-Based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Content Editor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เป็นส่วนที่ทำหน้าที่ในสร้าง แก้ไขเนื้อหา ที่ต้องการ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นำเสนอผ่าน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เว็บ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Web-Based Content Editor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จะต้องมีการใช้งานที่ง่าย รองรับการทำงานบน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เครือข่ายอินเทอร์เน็ต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Internet)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มีรูปแบบการสร้างเนื้อหาที่หลากหลาย มีเครื่องมือช่วยสร้างเนื้อหา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มีความสามารถ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ในตรวจสอบคำผิด ตลอดจนมีฟังก์ชั่นอื่น ๆ เพิ่มเติมเพื่อสนับสนุนให้สามารถใช้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งานได้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อย่างมีประสิทธิภาพมาก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ยิ่งขึ้น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Public Relations News System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เป็นส่วนที่นำเสนอข่าวสาร และเหตุการณ์ต่าง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ๆ ตลอดจน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การสนับสนุนเนื้อหาบทเรียนในรายวิชาต่าง ๆ ที่นำเสนอ เป็น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ต้น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Author/Teacher Systems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เป็นส่วนที่ออกแบบไว้สำหรับครู-อาจารย์ ไม่ว่าจะเป็น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การสร้าง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แก้ไข ลบ เพิ่มเติมหรือปรับปรุงในแต่ละรายวิชา ตลอดจนถึงส่วนที่เกี่ยวข้องกับรายวิชา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นั้นเช่น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อภิธานศัพท์ การจัดกิจกรรม การชี้แนะแหล่งค้นคว้าเพิ่มเติม เป็น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ต้น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Learner/Student System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เป็นส่วนที่ออกแบบไว้สำหรับผู้เรียนที่ต้องการเข้าสู่ระบบ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เพื่อการ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เรียนรู้ ซึ่งก่อนที่จะเข้าไปในส่วนนี้ได้ ผู้เรียนจะต้องมีการลงทะเบียนในรายวิชาที่เปิดสอน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และผู้สอน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หรือผู้พัฒนาหลักสูตรจะอนุญาตให้เรียนได้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ฟังก์ชั่นการทำงานระบบ 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Learning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Content Management System (LCMS)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LCMS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มีฟังก์ชั่นต่าง ๆ ดังนี้ (เคทีพี คอมพ์ แอนด์ คอนซัลท์, 2547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Parent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System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เป็นส่วนที่ออกแบบไว้สำหรับผู้ที่ต้องการตรวจสอบหรือผู้ปกครอง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ของผู้เรียน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เพื่อติดตามผลการเรียน การทำกิจกรรมของผู้เรียน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  <a:endParaRPr lang="en-US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Course Director System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เป็นส่วนที่ออกแบบไว้สำหรับผู้บริหารจัดการ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หลักสูตรสามารถ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เข้าสู่ระบบเพื่อติดตาม และตรวจสอบเกี่ยวกับหลักสูตร ผู้เรียน และผู้สอนได้ เพื่อ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นำมาใช้เป็น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ข้อมูลสนับสนุนการตัดสินใจ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System Administrator System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เป็นส่วนที่ออกแบบไว้สำหรับเจ้าหน้าที่บริหาร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จัดการและ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ดูแลระบบ เพื่อกำหนดกฏเกณฑ์ ระเบียบวิธี การปรับปรุงเปลี่ยนแปลงระบบ ต่าง ๆ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ระบบการจัดการด้านการเรียนรู้มูเดิ้ล (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Moodle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ย่อมาจาก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Modular Object Oriented Dynamic Learning Environment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ซึ่ง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เป็นโปรแกรม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ที่ช่วยในการจัดการเรียนการสอนแบบออนไลน์และเป็นซอฟต์แวร์ลักษณะ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Open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source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หรือ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ซอร์ฟแวร์เสรี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ซึ่ง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สามารถนำมาติดตั้งได้ทั้งในระบบปฏิบัติการ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Linux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Windows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ซึ่งมี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การทำงาน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ในลักษณะ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Web-Server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และใช้ฐานข้อมูล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MySQL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และใช้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PHP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ในการเปิด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โปรแกรม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พัฒนา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โดยชื่อ มาร์ติน ดูเกียมาส 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Martin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Dougiamas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ศึกษา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ทางด้านการศึกษาและด้าน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คอมพิวเตอร์ใน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ระดับปริญญาโท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ผลการค้นหารูปภาพสำหรับ Martin Dougiam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4" y="3518376"/>
            <a:ext cx="2095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ระบบการจัดการด้านการเรียนรู้มูเดิ้ล (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ระบบ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บริหารจัดการการเรียนรู้นี้มีรูปแบบการจัดการที่แตกต่างกันออกไปตามผู้ใช้ ซึ่ง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 3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ลักษณะ คือ ผู้สอน ผู้เรียน และผู้บริหารจัดการ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</a:t>
            </a:r>
          </a:p>
          <a:p>
            <a:pPr algn="thaiDist"/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ผู้สอน </a:t>
            </a: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Instructor)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Moodle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จะทำหน้าที่ช่วยลดเวลาที่ผู้สอนจะต้องจัดเตรียมเนื้อหาเพื่อการนำเสนอ โดยช่วย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ให้การ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จัดเก็บเนื้อหา และป้อนข้อมูลผ่านทางเว็บเข้าสู่ระบบฐานข้อมูลเป็นไปได้ง่ายขึ้น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โดย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ส่วนนำเข้า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และจัดเก็บเนื้อหาข้อมูลนั้น ผู้สอนสามารถสร้างเนื้อหาของหลักสูตร กระดาน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เสวนาการ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บ้าน คำศัพท์ที่ใช้ในแต่ละหลักสูตร ตัวเลือก วารสาร สัมมนา ห้องสนทนา แบบทดสอบ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และแหล่งข้อมูล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ได้รวมทั้งยังสามารถดูรายงาน ผลกิจกรรมได้ โดยองค์ประกอบต่าง ๆ เหล่านี้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ผู้สอนสามารถ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ที่จะเพิ่มเติม แก้ไขหรือลบออกจากรายวิชาที่สอน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สอนยังสามารถที่จะสนทนากับผู้เรียนได้โดยตรง โดยทำการสนทนาผ่านห้องสนทนา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ที่ระบบ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บริหารจัดการการเรียนรู้ได้จัดเตรียมไว้ให้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ออกข้อสอบ เพื่อใช้ใน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การประเมินผล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การเรียนของผู้เรียนได้อีกด้วย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กำหนดช่วงระยะเวลาของ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แบบทดสอบหรือ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ข้อสอบ เพื่อให้ผู้เรียนเข้ามาทำแบบทดสอบหรือข้อสอบ ตามวันเวลาที่กำหนดได้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ระบบการจัดการด้านการเรียนรู้มูเดิ้ล (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ผู้เรียน </a:t>
            </a: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Student</a:t>
            </a:r>
            <a:r>
              <a:rPr lang="en-US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ผู้เรียนสามารถเข้าเรียนวิชาต่าง ๆ ที่ตนเองมีสิทธิ์เรียนได้ โดยผู้เรียนแต่ละ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ใช้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ห้องสนทนา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เพื่อสอบถามกับอาจารย์ในกรณีที่มีข้อสงสัยต่าง ๆ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ผู้เรียน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สามารถที่จะทราบ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คะแนนจาก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การทำการบ้านหรืองานที่อาจารย์มอบหมายให้ทำ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ได้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ทำแบบทดสอบ การบ้าน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หรือข้อสอบ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ที่ผู้สอนจัดทำขึ้นได้ เพื่อเป็นการประเมินตนเองเกี่ยวกับเนื้อหาที่ได้เรียนมา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สามารถส่ง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การบ้านผ่านระบบนี้ได้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เช่นกัน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ผู้เรียนมีข้อสงสัยในรายวิชาที่เรียนก็สามารถโพสต์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ข้อความผ่าน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กระดานเสวนาได้ 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ต้องการติดต่อกับอาจารย์ผู้สอน ก็สามารถส่ง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จดหมายอิเล็กทรอนิกส์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ถึงอาจารย์ผู้สอนได้เช่นกัน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94873"/>
            <a:ext cx="64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ความหมายของระบบการจัดการด้านการเรียนรู้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896" y="1628507"/>
            <a:ext cx="6880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ระบบการจัดการด้านการเรียนรู้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Learning Management System: LMS) 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คือ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ระบบการ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จัดการด้าน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การเรียนรู้ที่ทำงานผ่านระบบเครือข่ายคอมพิวเตอร์โดยมีการจัดการทางด้านคอร์สแวร์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ตลอดจนถึง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องค์ประกอบต่าง ๆ คล้ายกับการเรียนการสอนจริงทุกประการ ผู้เรียนสามารถเรียนได้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ด้วยตนเอง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ทำ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กิจกรรม              ต่าง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ๆ ที่ได้มีการออกแบบไว้ และประเมินผลได้ด้วยตนเอง ผู้สอน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สามารถติดตาม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และตรวจปรับการเรียนของผู้เรียนได้ อีกทั้งยังมีระบบบริหารจัดการที่ครอบคลุมการ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จัดการสื่อ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การเรียนการสอนทั้งหมด (มนต์ชัย, 2548: 98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มีชื่อเรียกต่างกันหลายชื่อ เช่น ระบบบริหารการเรียน ระบบจัดการ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เรียน 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สอน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หรืออื่น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ๆ ซึ่งเป็นส่วนที่สนับสนุนให้ผู้เรียนได้เกิดการเรียนรู้ ได้ด้วยตนเองโดยใช้อีเลิร์นนิ่งผ่าน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ระบบจัดการ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เรียนการสอนที่ทำหน้าที่เป็นศูนย์กลางในการเปิด-ปิดรายวิชาเรียน ลงทะเบียนเรียน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กำหนดลำดับ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ของเนื้อหาในบทเรียน นำส่งบทเรียน ประเมินผลความสำเร็จของผู้เรียน ควบคุม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และสนับสนุน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การให้บริการทั้งหมดแก่ผู้เรียนจึงถือได้ว่าเป็นองค์ประกอบที่สำคัญของการเรียน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การสอน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ออนไลน์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Online)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มากที่สุดนับตั้งแต่ลงทะเบียนเรียนจนสิ้นสุดกระบวนการเรียนรู้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93747"/>
            <a:ext cx="608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ระบบการจัดการด้านการเรียนรู้มูเดิ้ล (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ผู้บริหารจัดการระบบ 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Administrator</a:t>
            </a:r>
            <a:r>
              <a:rPr lang="en-US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ผู้บริหารจัดการระบบสามารถตั้งค่าหรือปรับเปลี่ยนค่าต่าง ๆ ของระบบได้ เช่น 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เพิ่ม แก้ไข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และลบส่วนประกอบต่าง ๆ ในระบบได้ รูปแบบเว็บไซต์ เช่น โทนสีของเว็บไซต์โดย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ระบบนี้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จะมีโทนสีให้เลือกมากมาย ภาษาที่ใช้แสดง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จัดการ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เกี่ยวกับสมาชิก บันทึกการใช้งานเว็บไซต์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ระบบไฟล์ของเว็บไซต์ การจัดการองค์ประกอบต่าง ๆ ได้แก่ กระดานเสวนา การบ้าน คำศัพท์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และอื่น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ๆ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ซ่อนหรือแสดงองค์ประกอบนั้น ๆ ได้ รวมทั้งการสำรองข้อมูลของระบบ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7514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กิจกรรมใน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กิจกรรมต่าง ๆ ของระบบ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Moodle </a:t>
            </a:r>
            <a:r>
              <a:rPr lang="th-TH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นี้มีให้ใช้มากมายตามความต้องการของผู้ที่ใช้ใน</a:t>
            </a:r>
            <a:r>
              <a:rPr lang="th-TH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การจัดการ</a:t>
            </a:r>
            <a:r>
              <a:rPr lang="th-TH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เรียนการสอนแบบออนไลน์ </a:t>
            </a:r>
            <a:r>
              <a:rPr lang="th-TH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ดังนี้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กิจกรรมกระดานเสวนา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กิจกรรมห้องสนทนา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กิจกรรมโพล์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กิจกรรมการบ้าน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กิจกรรมบทเรียนสำเร็จรูป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กิจกรรมบันทึก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ความก้าวหน้า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หนังสือ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กิจกรรมห้องปฏิบัติการ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กิจกรรมอภิธานศัพท์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กิจกรรมแบบทดสอบ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กิจกรรมแบบสอบถาม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SCORM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Wiki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กิจกรรม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Hotpot</a:t>
            </a:r>
          </a:p>
          <a:p>
            <a:pPr marL="261938" algn="thaiDist"/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7514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กิจกรรมใน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Moodle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141277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algn="thaiDist"/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แหล่งข้อมูล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ต่าง ๆ ได้แก่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แหล่งข้อมูลแบบตัวหนังสือ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แหล่งข้อมูลแบบหน้าเว็บเพจใหม่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แหล่งข้อมูลแบบ ไฟล์หรือเว็บไซต์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แหล่งข้อมูลแบบแสดงไดเรกทอรี</a:t>
            </a:r>
          </a:p>
          <a:p>
            <a:pPr marL="449263" indent="-187325" algn="thaiDist">
              <a:buFont typeface="Courier New" pitchFamily="49" charset="0"/>
              <a:buChar char="o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ป้าย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Label</a:t>
            </a:r>
            <a:endParaRPr 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3" y="407913"/>
            <a:ext cx="1714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116459" y="407913"/>
            <a:ext cx="6415981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คำถามท้ายบท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2003953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บริหารจัดการการเรียนการ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สอน(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Learning Management System : LMS)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คือ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อะไร ยกตัวอย่าง</a:t>
            </a:r>
            <a:endParaRPr lang="th-TH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องค์ประกอบหลักของระบบ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มีอะไรบ้าง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จงยกตัวอย่าง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Open Source </a:t>
            </a: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LMS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ประเภทของเครื่องมือติดต่อสื่อสาร 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Communication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คืออะไรพร้อมยกตัวอย่าง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ระบบการจัดการด้านการเรียนรู้มูเดิ้ล (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Moodle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มีกิจกรรมและแหล่งข้อมูลอะไรบ้าง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AutoNum type="arabicPeriod"/>
            </a:pPr>
            <a:endParaRPr lang="en-US" sz="16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AutoNum type="arabicPeriod"/>
            </a:pPr>
            <a:endParaRPr lang="en-US" sz="16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AutoNum type="arabicPeriod"/>
            </a:pP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AutoNum type="arabicPeriod"/>
            </a:pP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94873"/>
            <a:ext cx="64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ความหมายของระบบการจัดการด้านการเรียนรู้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896" y="1628507"/>
            <a:ext cx="6880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ระบบการจัดการด้านการเรียนรู้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Learning Management System: LMS) 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ที่ดีจะต้องทำหน้าที่ติดตามผู้เรียนตั้งแต่ต้นจนผู้เรียนจบหลักสูตร โดยทำหน้าที่เสมือน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ที่ผู้สอน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และที่ปรึกษาในคราวเดียวกัน เพื่อให้การเรียนการสอนออนไลน์ของ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ผู้เรียนซึ่ง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ส่วน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หนึ่งเป็น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การศึกษาทางไกลผ่านเครือข่ายอินเทอร์เน็ตเป็นการศึกษาเสมือนจริงในชั้นเรียนปกติที่มีผู้สอน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เป็นผู้นำ ทำให้กระบวนการเรียนรู้เป็นไปอย่างมีชีวิตชีวา มุ่งเน้นผู้เรียนเป็นศูนย์กลางซึ่งผู้เรียน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เป็นผู้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คิดตัดสินใจ โดยการสร้างสรรค์ความรู้ และความคิดใหม่ ๆ ได้ด้วยตนเอง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สามารถเชื่อมโยงกระบวนการ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เรียนรู้ ให้เข้ากับชีวิตจริงหรือประสบการณ์ที่เป็นอยู่ได้อย่างกลมกลืนในสังคม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แห่งการ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เรียนรู้ยุค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ICT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เช่นปัจจุบัน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มนต์ชัย, 2549 : 45)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94873"/>
            <a:ext cx="64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ความหมายของระบบการจัดการด้านการเรียนรู้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896" y="1495812"/>
            <a:ext cx="6880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ระบบการจัดการด้านการเรียนรู้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Learning Management System: LMS) 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เป็นระบบที่ใช้บริหารจัดการการเรียนรู้ที่อำนวยความสะดวกในการจัดกลุ่ม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เนื้อหาและ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กิจกรรมการเรียนรู้ การสื่อสารโต้ตอบระหว่างผู้สอนกับผู้เรียน รวมทั้งการสร้าง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แบบทดสอบการ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ทดสอบ และการประเมินผลบนเครือข่ายอินเทอร์เน็ตโดยโปรแกรมที่ใช้สร้างระบบ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ในปัจจุบัน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มีให้เลือกอยู่ 2 ลักษณะ (ซีเอ็มเอ็สไทยแลนท์ดอทคอม, 2550) คือ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ระบบการเรียนรู้แบบระบบเปิด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Open Source LMS)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Moodel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ATutor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ILIAS,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Sakai,Claroline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ในส่วนของประเทศไทยก็มีการพัฒนาซอฟต์แวร์ลักษณะนี้เช่นกัน เช่น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LearnSquare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 พัฒนา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โดยทีมงาน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NECTEC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หรือ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VClass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สัญชาติไทย พัฒนาโดยศูนย์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Distributed Education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Center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สถาบันเทคโนโลยีแห่งเอเซีย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AIT)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เป็นต้น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ซอฟต์แวร์ที่บริษัทเอกชนพัฒนาเพื่อขายโดยเฉพาะ (</a:t>
            </a:r>
            <a:r>
              <a:rPr lang="en-US" sz="1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Commercial LMS)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เช่น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Blackboard Learning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System, WebCT, Education Sphere, Dell Learning System (DLS)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ในส่วนของ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ประเทศไทย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ก็มี เช่น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Thaielearner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ของบริษัท เคทีพีคอมพ์แอนด์คอนซัลท์ จำกัด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924" y="497867"/>
            <a:ext cx="609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Learning Management System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LMS)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896" y="1628507"/>
            <a:ext cx="6880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Courier New" pitchFamily="49" charset="0"/>
              <a:buChar char="o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จากการสำรวจ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เว็บไซต์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e-Learning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ของ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มหาวิทยาลัย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ต่าง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ๆ ในประเทศ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ไทยที่มี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ใช้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e-Learning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ทั้งมหาวิทยาลัยในระบบเปิด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ปิด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พบว่า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มี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การนำระบบบริหารจัดการการ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เรียนการ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สอน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(LMS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Learning Management System)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เข้ามาใช้งาน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โดยสามารถ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แบ่งการ        ใช้งาน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ออกเป็น 3 ระบบ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ได้แก่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1257300" lvl="2" indent="-342900" algn="l">
              <a:buFont typeface="Courier New" pitchFamily="49" charset="0"/>
              <a:buChar char="o"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ระบบที่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พัฒนาขึ้นเอง</a:t>
            </a:r>
            <a:endParaRPr lang="en-US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1257300" lvl="2" indent="-342900" algn="l">
              <a:buFont typeface="Courier New" pitchFamily="49" charset="0"/>
              <a:buChar char="o"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Open Source</a:t>
            </a:r>
          </a:p>
          <a:p>
            <a:pPr marL="1257300" lvl="2" indent="-342900" algn="l">
              <a:buFont typeface="Courier New" pitchFamily="49" charset="0"/>
              <a:buChar char="o"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ระบบที่ต้อง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จัดซื้อ</a:t>
            </a:r>
            <a:endParaRPr lang="en-US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l">
              <a:buFont typeface="Courier New" pitchFamily="49" charset="0"/>
              <a:buChar char="o"/>
            </a:pP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924" y="497867"/>
            <a:ext cx="609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Learning Management System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LMS)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34" y="1433567"/>
            <a:ext cx="7172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94873"/>
            <a:ext cx="64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ความหมายของระบบการจัดการด้านการเรียนรู้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1896" y="1495812"/>
            <a:ext cx="6880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ระบบการจัดการด้านการเรียนรู้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Learning Management System: LMS) </a:t>
            </a:r>
            <a:r>
              <a:rPr lang="th-TH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ระบบ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ประกอบไปด้วยเครื่องมืออำนวยความสะดวกให้แก่ผู้สอน ผู้เรียนและ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ผู้ดูแลระบบ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ผู้สอนสามารถนำเนื้อหา และสื่อการสอนขึ้นเว็บไซต์ตามรายวิชาที่ได้ขอ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ไว้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ผู้เรียนเข้าถึงเนื้อหา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กิจกรรมต่าง ๆ ได้โดยผ่านเว็บ ผู้สอน และผู้เรียนติดต่อสื่อสารกัน โดยผ่านทางเครื่องมือ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การสื่อสาร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ที่ระบบจัดไว้ให้ นอกจากนี้ยังมีองค์ประกอบที่สำคัญ คือ การเก็บบันทึกข้อมูลกิจกรรม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การเรียนรู้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ของ ผู้เรียนไว้บนระบบ เพื่อให้ผู้สอนสามารถนำไปวิเคราะห์เพื่อติดตาม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ประเมินผลการเรียน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การสอนในรายวิชานั้นได้อย่างมีประสิทธิภาพ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Com-Science, 2007)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36102" cy="12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907704" y="188640"/>
            <a:ext cx="6984776" cy="1080120"/>
          </a:xfrm>
          <a:prstGeom prst="roundRect">
            <a:avLst/>
          </a:prstGeom>
          <a:solidFill>
            <a:srgbClr val="78ADCD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4873"/>
            <a:ext cx="60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ผู้ใช้งานในระบบการจัดการด้านการเรียนรู้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" y="1645479"/>
            <a:ext cx="1425130" cy="9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875"/>
            <a:ext cx="1457908" cy="10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9709"/>
            <a:ext cx="1445478" cy="10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741367"/>
            <a:ext cx="9144000" cy="144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1554655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Courier New" pitchFamily="49" charset="0"/>
              <a:buChar char="o"/>
            </a:pP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กลุ่มผู้บริหารระบบ 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Administrator)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ทำหน้าที่ในการติดตั้งระบบ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LMS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การกำหนดค่า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เริ่มต้นของ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ระบบ การสำรองฐานข้อมูล การกำหนดสิทธิ์การเป็น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ผู้สอน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กลุ่ม</a:t>
            </a: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อาจารย์หรือผู้สร้างเนื้อหาการเรียน 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Instructor/Teacher)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ทำหน้าที่เพิ่มเนื้อหา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บทเรียนต่าง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ๆ เข้าระบบ อาทิ ข้อมูลรายวิชา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        ใบ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เนื้อหา เอกสารประกอบการสอน การประเมินผู้เรียนโดย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ใช้ข้อสอบ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ปรนัย อัตนัย การให้คะแนน ตรวจสอบกิจกรรมผู้เรียน ตอบคำถาม และสนทนากับ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ผู้เรียน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กลุ่มผู้เรียน (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Student/Guest)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หมายถึงนักเรียน นักศึกษา ที่สมัครเข้าเรียนตามหัวข้อต่าง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ๆ รวมทั้ง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ทำแบบฝึกหัด ตามที่ได้รับมอบหมายจากผู้สอน โดยอาจารย์สามารถแบ่งกลุ่มผู้เรียนได้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และสามารถ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ตั้งรหัสผ่านในการเข้าเรียนแต่ละวิชาได้ </a:t>
            </a:r>
            <a:endParaRPr lang="th-TH" sz="1800" dirty="0" smtClean="0">
              <a:latin typeface="Tahoma" pitchFamily="34" charset="0"/>
              <a:cs typeface="Tahoma" pitchFamily="34" charset="0"/>
            </a:endParaRPr>
          </a:p>
          <a:p>
            <a:pPr algn="thaiDist"/>
            <a:endParaRPr lang="th-TH" sz="1800" dirty="0">
              <a:latin typeface="Tahoma" pitchFamily="34" charset="0"/>
              <a:cs typeface="Tahoma" pitchFamily="34" charset="0"/>
            </a:endParaRPr>
          </a:p>
          <a:p>
            <a:pPr algn="thaiDist"/>
            <a:r>
              <a:rPr lang="th-TH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ซีเอ็มเอ็สไทยแลนท์ดอทคอม, 2550)</a:t>
            </a:r>
          </a:p>
        </p:txBody>
      </p:sp>
    </p:spTree>
    <p:extLst>
      <p:ext uri="{BB962C8B-B14F-4D97-AF65-F5344CB8AC3E}">
        <p14:creationId xmlns:p14="http://schemas.microsoft.com/office/powerpoint/2010/main" val="2422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_3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t_3</Template>
  <TotalTime>661</TotalTime>
  <Words>2834</Words>
  <Application>Microsoft Office PowerPoint</Application>
  <PresentationFormat>On-screen Show (4:3)</PresentationFormat>
  <Paragraphs>264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t_3</vt:lpstr>
      <vt:lpstr>4134204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4134204</dc:title>
  <dc:creator>AJ-JIK</dc:creator>
  <cp:lastModifiedBy>AJ-JIK</cp:lastModifiedBy>
  <cp:revision>90</cp:revision>
  <cp:lastPrinted>2017-05-23T09:14:24Z</cp:lastPrinted>
  <dcterms:created xsi:type="dcterms:W3CDTF">2016-01-12T03:29:48Z</dcterms:created>
  <dcterms:modified xsi:type="dcterms:W3CDTF">2018-02-21T08:45:51Z</dcterms:modified>
</cp:coreProperties>
</file>