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sldIdLst>
    <p:sldId id="256" r:id="rId2"/>
    <p:sldId id="305" r:id="rId3"/>
    <p:sldId id="306" r:id="rId4"/>
    <p:sldId id="367" r:id="rId5"/>
    <p:sldId id="368" r:id="rId6"/>
    <p:sldId id="369" r:id="rId7"/>
    <p:sldId id="370" r:id="rId8"/>
    <p:sldId id="371" r:id="rId9"/>
    <p:sldId id="372" r:id="rId10"/>
    <p:sldId id="378" r:id="rId11"/>
    <p:sldId id="379" r:id="rId12"/>
    <p:sldId id="380" r:id="rId13"/>
    <p:sldId id="373" r:id="rId14"/>
    <p:sldId id="374" r:id="rId15"/>
    <p:sldId id="375" r:id="rId16"/>
    <p:sldId id="390" r:id="rId17"/>
    <p:sldId id="391" r:id="rId18"/>
    <p:sldId id="376" r:id="rId19"/>
    <p:sldId id="377" r:id="rId20"/>
    <p:sldId id="395" r:id="rId21"/>
    <p:sldId id="381" r:id="rId22"/>
    <p:sldId id="382" r:id="rId23"/>
    <p:sldId id="383" r:id="rId24"/>
    <p:sldId id="385" r:id="rId25"/>
    <p:sldId id="392" r:id="rId26"/>
    <p:sldId id="394" r:id="rId27"/>
    <p:sldId id="396" r:id="rId28"/>
    <p:sldId id="331" r:id="rId29"/>
    <p:sldId id="332" r:id="rId30"/>
    <p:sldId id="333" r:id="rId31"/>
    <p:sldId id="334" r:id="rId32"/>
    <p:sldId id="335" r:id="rId33"/>
    <p:sldId id="400" r:id="rId34"/>
    <p:sldId id="401" r:id="rId35"/>
    <p:sldId id="402" r:id="rId36"/>
    <p:sldId id="303" r:id="rId37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FF"/>
    <a:srgbClr val="3333CC"/>
    <a:srgbClr val="CC99FF"/>
    <a:srgbClr val="CC0099"/>
    <a:srgbClr val="C09CAE"/>
    <a:srgbClr val="EEA0CD"/>
    <a:srgbClr val="ECA6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ngsana New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ngsana New" charset="-34"/>
              </a:defRPr>
            </a:lvl1pPr>
          </a:lstStyle>
          <a:p>
            <a:pPr>
              <a:defRPr/>
            </a:pPr>
            <a:fld id="{1D686E5D-4599-4622-BAC8-15939F1DD4D9}" type="datetimeFigureOut">
              <a:rPr lang="en-US"/>
              <a:pPr>
                <a:defRPr/>
              </a:pPr>
              <a:t>9/3/2011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ngsana New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cs typeface="Angsana New" charset="-34"/>
              </a:defRPr>
            </a:lvl1pPr>
          </a:lstStyle>
          <a:p>
            <a:pPr>
              <a:defRPr/>
            </a:pPr>
            <a:fld id="{5ACB585A-C8B8-4742-AB9B-9C8818A12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AAD23F-596B-4F43-84E0-C72322C40765}" type="slidenum">
              <a:rPr lang="en-US" smtClean="0"/>
              <a:pPr/>
              <a:t>15</a:t>
            </a:fld>
            <a:endParaRPr lang="th-TH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CB585A-C8B8-4742-AB9B-9C8818A12F8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CB585A-C8B8-4742-AB9B-9C8818A12F8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CB585A-C8B8-4742-AB9B-9C8818A12F8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AAE1C9-3491-4661-840D-2E282D3A5CB7}" type="datetime1">
              <a:rPr lang="th-TH"/>
              <a:pPr>
                <a:defRPr/>
              </a:pPr>
              <a:t>03/09/54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53AFC-3411-4384-ADD4-FD9EC804BF7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E9135-4A38-4EE3-9DF2-B753B3181DB7}" type="datetime1">
              <a:rPr lang="th-TH"/>
              <a:pPr>
                <a:defRPr/>
              </a:pPr>
              <a:t>03/09/54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533E3-843A-4CA9-827D-E8B0C7BE0EA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1BE7-0F13-4025-884A-1B0ADA4C3E02}" type="datetime1">
              <a:rPr lang="th-TH"/>
              <a:pPr>
                <a:defRPr/>
              </a:pPr>
              <a:t>03/09/54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3A470-7A25-4459-B48C-4B7FB55FA59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C59486-3E93-4275-A4C7-D982A0472A64}" type="datetime1">
              <a:rPr lang="th-TH"/>
              <a:pPr>
                <a:defRPr/>
              </a:pPr>
              <a:t>03/09/54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36B41-777E-49E8-9FE7-E80CE67322D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3D023-DFEF-4C97-B5E7-B330B207560A}" type="datetime1">
              <a:rPr lang="th-TH"/>
              <a:pPr>
                <a:defRPr/>
              </a:pPr>
              <a:t>03/09/54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4766D-BA27-4FAB-B78F-0AA56FF6188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E040D-A684-473F-87BC-950C21985204}" type="datetime1">
              <a:rPr lang="th-TH"/>
              <a:pPr>
                <a:defRPr/>
              </a:pPr>
              <a:t>03/09/54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F7D5A-8C0E-425A-9765-75A1DE6FC76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BC16-503C-4B4E-9DF6-CFF42A00D4D6}" type="datetime1">
              <a:rPr lang="th-TH"/>
              <a:pPr>
                <a:defRPr/>
              </a:pPr>
              <a:t>03/09/54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FBC29-3C88-4A95-B346-FF4A1FC7BA2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D918E-ECF6-4464-B607-F29CF5FC664D}" type="datetime1">
              <a:rPr lang="th-TH"/>
              <a:pPr>
                <a:defRPr/>
              </a:pPr>
              <a:t>03/09/54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FAEBB-1861-45B3-843D-055FEC9D09C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420BF-54F6-469E-ABF4-9677ACA34DFC}" type="datetime1">
              <a:rPr lang="th-TH"/>
              <a:pPr>
                <a:defRPr/>
              </a:pPr>
              <a:t>03/09/54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36CD8-2A17-477D-AAA6-4568AFA0CE0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01F2-7E95-4CD5-BC9B-A2616DCC132A}" type="datetime1">
              <a:rPr lang="th-TH"/>
              <a:pPr>
                <a:defRPr/>
              </a:pPr>
              <a:t>03/09/54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C537D-DECD-4FC0-940E-5908953E312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CC52-430C-4DAC-906D-378046A6CAB3}" type="datetime1">
              <a:rPr lang="th-TH"/>
              <a:pPr>
                <a:defRPr/>
              </a:pPr>
              <a:t>03/09/54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24F3A-A01A-424D-BA92-17E2D80EE7F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744E03-D0F3-42D5-9265-52ED6579AE98}" type="datetime1">
              <a:rPr lang="th-TH"/>
              <a:pPr>
                <a:defRPr/>
              </a:pPr>
              <a:t>03/09/54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F5A0E8-D4DE-402D-AA69-EC998D7DAC1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83976" y="404664"/>
            <a:ext cx="7772400" cy="1470025"/>
          </a:xfrm>
        </p:spPr>
        <p:txBody>
          <a:bodyPr/>
          <a:lstStyle/>
          <a:p>
            <a:pPr algn="l">
              <a:defRPr/>
            </a:pPr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การวิเคราะห์และออกแบบระบบ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28600" y="134076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System Analysis &amp; Design</a:t>
            </a:r>
            <a:endParaRPr lang="th-TH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rdia New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88125" y="0"/>
            <a:ext cx="2555875" cy="2420938"/>
          </a:xfrm>
          <a:prstGeom prst="rect">
            <a:avLst/>
          </a:prstGeom>
          <a:solidFill>
            <a:srgbClr val="C09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Cordia New" pitchFamily="34" charset="-34"/>
            </a:endParaRPr>
          </a:p>
        </p:txBody>
      </p:sp>
      <p:pic>
        <p:nvPicPr>
          <p:cNvPr id="4101" name="Picture 5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8650" y="44450"/>
            <a:ext cx="1785938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9512" y="5949280"/>
            <a:ext cx="149752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4132604</a:t>
            </a:r>
            <a:endParaRPr lang="th-TH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2708920"/>
            <a:ext cx="74168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UNIT 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7 :</a:t>
            </a:r>
            <a:r>
              <a:rPr lang="th-TH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 การวิเคราะห์ข้อมูล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10" name="Rounded Rectangle 9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11274" name="Picture 5" descr="disk1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5" name="Picture 6" descr="com017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r>
              <a:rPr lang="th-TH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องค์ประกอบของ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E-R Diagram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214699" y="6430156"/>
            <a:ext cx="2844790" cy="27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en-US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rdia New" pitchFamily="34" charset="-34"/>
                <a:cs typeface="Cordia New" pitchFamily="34" charset="-34"/>
              </a:rPr>
              <a:t>Copyright © 2009</a:t>
            </a:r>
            <a:endParaRPr lang="th-TH" sz="1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12" name="Picture 11" descr="LOGO--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611560" y="1978388"/>
            <a:ext cx="792088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 Regular Entity :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หรือบางครั้งเรียกว่า </a:t>
            </a:r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Strong Entity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เป็น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Entity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ที่ประกอบด้วยสมาชิกที่มีคุณสมบัติ ซึ่งบ่งบอกถึงเอกลักษณ์ของแต่ละสมาชิกนั้น เช่น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Entity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ประชากร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(POPULATION)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ซึ่งสมาชิกภายใน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Entity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นี้ได้แก่ ประชากรแต่ละคนในประเทศไทยที่มีหมายเลขบัตรประชาชนไม่ซ้ำกันเลย เป็นต้น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>
              <a:tabLst>
                <a:tab pos="539750" algn="l"/>
              </a:tabLst>
            </a:pP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3923928" y="4221088"/>
            <a:ext cx="2088232" cy="10081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pitchFamily="18" charset="-34"/>
              <a:cs typeface="Cordia New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Cordia New" pitchFamily="34" charset="-34"/>
              </a:rPr>
              <a:t>POPULATION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10" name="Rounded Rectangle 9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11274" name="Picture 5" descr="disk1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5" name="Picture 6" descr="com017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r>
              <a:rPr lang="th-TH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องค์ประกอบของ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E-R Diagram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214699" y="6430156"/>
            <a:ext cx="2844790" cy="27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en-US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rdia New" pitchFamily="34" charset="-34"/>
                <a:cs typeface="Cordia New" pitchFamily="34" charset="-34"/>
              </a:rPr>
              <a:t>Copyright © 2009</a:t>
            </a:r>
            <a:endParaRPr lang="th-TH" sz="1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12" name="Picture 11" descr="LOGO--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10"/>
          <p:cNvSpPr/>
          <p:nvPr/>
        </p:nvSpPr>
        <p:spPr>
          <a:xfrm>
            <a:off x="683568" y="1844824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Weak Entity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: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คือ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Entity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ที่มีลักษณะตรงกันข้ามกับ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Regular Entity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กล่าวคือ สมาชิกของ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Entity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ประเภทนี้ จะสามารถมีคุณสมบัติที่บ่งบอกถึงเอกลักษณ์ของแต่ละสมาชิกได้นั้น จะต้องอาศัยคุณสมบัติใดคุณสมบัติหนึ่งของ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Regular Entity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มาประกอบกับคุณสมบัติของ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Weak Entity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เอง 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3203848" y="4077072"/>
            <a:ext cx="2494012" cy="12363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3318148" y="4191372"/>
            <a:ext cx="2261964" cy="9658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pitchFamily="18" charset="-34"/>
              <a:cs typeface="Cordia New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Cordia New" pitchFamily="34" charset="-34"/>
              </a:rPr>
              <a:t>Order_Detail</a:t>
            </a:r>
            <a:endParaRPr kumimoji="0" lang="th-TH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10" name="Rounded Rectangle 9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11274" name="Picture 5" descr="disk1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5" name="Picture 6" descr="com017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r>
              <a:rPr lang="th-TH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องค์ประกอบของ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E-R Diagram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214699" y="6430156"/>
            <a:ext cx="2844790" cy="27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en-US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rdia New" pitchFamily="34" charset="-34"/>
                <a:cs typeface="Cordia New" pitchFamily="34" charset="-34"/>
              </a:rPr>
              <a:t>Copyright © 2009</a:t>
            </a:r>
            <a:endParaRPr lang="th-TH" sz="1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12" name="Picture 11" descr="LOGO--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10"/>
          <p:cNvSpPr/>
          <p:nvPr/>
        </p:nvSpPr>
        <p:spPr>
          <a:xfrm>
            <a:off x="683568" y="1844824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Attributes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Attributes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(Property/Element/Field)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หมายถึง คุณสมบัติหรือลักษณะของ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Entity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หรือ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Relationship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ที่สนใจ</a:t>
            </a: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915816" y="3573016"/>
            <a:ext cx="3168352" cy="12241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attributes</a:t>
            </a:r>
            <a:endParaRPr lang="th-T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7145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rPr>
              <a:t>Attributes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เป็นคุณสมบัติหรือลักษณะของ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Entity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เช่น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Attributes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ของ พนักงาน ประกอบด้วย</a:t>
            </a:r>
          </a:p>
          <a:p>
            <a:pPr lvl="2" eaLnBrk="1" hangingPunct="1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เลขที่พนักงาน</a:t>
            </a:r>
          </a:p>
          <a:p>
            <a:pPr lvl="2" eaLnBrk="1" hangingPunct="1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ชื่อ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-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นามสกุล</a:t>
            </a:r>
          </a:p>
          <a:p>
            <a:pPr lvl="2" eaLnBrk="1" hangingPunct="1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เพศ</a:t>
            </a:r>
          </a:p>
          <a:p>
            <a:pPr lvl="2" eaLnBrk="1" hangingPunct="1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เงินเดือน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pPr lvl="1" eaLnBrk="1" hangingPunct="1">
              <a:buFontTx/>
              <a:buNone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สัญลักษณ์ </a:t>
            </a:r>
            <a:r>
              <a:rPr lang="en-US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Attributes</a:t>
            </a:r>
            <a:r>
              <a:rPr lang="en-US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นั้นจะแทนด้วยวงรี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โดยมีชื่อของ </a:t>
            </a:r>
            <a:r>
              <a:rPr lang="en-US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Attributes</a:t>
            </a:r>
            <a:r>
              <a:rPr lang="en-US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 </a:t>
            </a:r>
            <a:endParaRPr lang="th-TH" dirty="0" smtClean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  <a:p>
            <a:pPr lvl="1" eaLnBrk="1" hangingPunct="1">
              <a:buFontTx/>
              <a:buNone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กำกับอยู่ภายใน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และมีเส้นเชื่อมต่อกับ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Entity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ของมัน เช่น</a:t>
            </a:r>
          </a:p>
          <a:p>
            <a:pPr lvl="2" eaLnBrk="1" hangingPunct="1"/>
            <a:endParaRPr lang="th-TH" sz="2800" dirty="0" smtClean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44008" y="3645024"/>
            <a:ext cx="2808312" cy="1152128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 dirty="0">
              <a:solidFill>
                <a:srgbClr val="33CC33"/>
              </a:solidFill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10" name="Rounded Rectangle 9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11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r>
              <a:rPr lang="th-TH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องค์ประกอบของ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E-R Diagram</a:t>
            </a:r>
          </a:p>
        </p:txBody>
      </p:sp>
      <p:pic>
        <p:nvPicPr>
          <p:cNvPr id="14" name="Picture 13" descr="LOGO--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57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ตัวอย่าง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Attributes</a:t>
            </a:r>
          </a:p>
          <a:p>
            <a:pPr eaLnBrk="1" hangingPunct="1">
              <a:lnSpc>
                <a:spcPct val="90000"/>
              </a:lnSpc>
            </a:pPr>
            <a:endParaRPr lang="th-TH" sz="2800" dirty="0" smtClean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5292725" y="3933825"/>
            <a:ext cx="2159000" cy="863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>
                <a:latin typeface="Cordia New" pitchFamily="34" charset="-34"/>
                <a:cs typeface="Cordia New" pitchFamily="34" charset="-34"/>
              </a:rPr>
              <a:t>Employee</a:t>
            </a:r>
            <a:endParaRPr lang="th-TH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2771775" y="2924175"/>
            <a:ext cx="1944688" cy="64928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>
                <a:latin typeface="Cordia New" pitchFamily="34" charset="-34"/>
                <a:cs typeface="Cordia New" pitchFamily="34" charset="-34"/>
              </a:rPr>
              <a:t>Name</a:t>
            </a:r>
            <a:endParaRPr lang="th-TH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6631" name="Oval 8"/>
          <p:cNvSpPr>
            <a:spLocks noChangeArrowheads="1"/>
          </p:cNvSpPr>
          <p:nvPr/>
        </p:nvSpPr>
        <p:spPr bwMode="auto">
          <a:xfrm>
            <a:off x="2627313" y="3933825"/>
            <a:ext cx="1944687" cy="64928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>
                <a:latin typeface="Cordia New" pitchFamily="34" charset="-34"/>
                <a:cs typeface="Cordia New" pitchFamily="34" charset="-34"/>
              </a:rPr>
              <a:t>Emp_ID</a:t>
            </a:r>
            <a:endParaRPr lang="th-TH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6632" name="Oval 9"/>
          <p:cNvSpPr>
            <a:spLocks noChangeArrowheads="1"/>
          </p:cNvSpPr>
          <p:nvPr/>
        </p:nvSpPr>
        <p:spPr bwMode="auto">
          <a:xfrm>
            <a:off x="5003800" y="2636838"/>
            <a:ext cx="1944688" cy="64928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>
                <a:latin typeface="Cordia New" pitchFamily="34" charset="-34"/>
                <a:cs typeface="Cordia New" pitchFamily="34" charset="-34"/>
              </a:rPr>
              <a:t>Sex</a:t>
            </a:r>
            <a:endParaRPr lang="th-TH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6633" name="Oval 10"/>
          <p:cNvSpPr>
            <a:spLocks noChangeArrowheads="1"/>
          </p:cNvSpPr>
          <p:nvPr/>
        </p:nvSpPr>
        <p:spPr bwMode="auto">
          <a:xfrm>
            <a:off x="3635375" y="5300663"/>
            <a:ext cx="1944688" cy="64928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>
                <a:latin typeface="Cordia New" pitchFamily="34" charset="-34"/>
                <a:cs typeface="Cordia New" pitchFamily="34" charset="-34"/>
              </a:rPr>
              <a:t>Salary</a:t>
            </a:r>
            <a:endParaRPr lang="th-TH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6634" name="Line 11"/>
          <p:cNvSpPr>
            <a:spLocks noChangeShapeType="1"/>
          </p:cNvSpPr>
          <p:nvPr/>
        </p:nvSpPr>
        <p:spPr bwMode="auto">
          <a:xfrm flipH="1">
            <a:off x="4643438" y="4797425"/>
            <a:ext cx="1008062" cy="503238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h-TH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6635" name="Line 12"/>
          <p:cNvSpPr>
            <a:spLocks noChangeShapeType="1"/>
          </p:cNvSpPr>
          <p:nvPr/>
        </p:nvSpPr>
        <p:spPr bwMode="auto">
          <a:xfrm>
            <a:off x="4572000" y="4292600"/>
            <a:ext cx="720725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h-TH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6636" name="Line 13"/>
          <p:cNvSpPr>
            <a:spLocks noChangeShapeType="1"/>
          </p:cNvSpPr>
          <p:nvPr/>
        </p:nvSpPr>
        <p:spPr bwMode="auto">
          <a:xfrm>
            <a:off x="6084888" y="3284538"/>
            <a:ext cx="0" cy="64928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h-TH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6637" name="Line 14"/>
          <p:cNvSpPr>
            <a:spLocks noChangeShapeType="1"/>
          </p:cNvSpPr>
          <p:nvPr/>
        </p:nvSpPr>
        <p:spPr bwMode="auto">
          <a:xfrm>
            <a:off x="4643438" y="3357563"/>
            <a:ext cx="936625" cy="576262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h-TH">
              <a:latin typeface="Cordia New" pitchFamily="34" charset="-34"/>
              <a:cs typeface="Cordia New" pitchFamily="34" charset="-34"/>
            </a:endParaRPr>
          </a:p>
        </p:txBody>
      </p:sp>
      <p:grpSp>
        <p:nvGrpSpPr>
          <p:cNvPr id="16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17" name="Rounded Rectangle 16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18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r>
              <a:rPr lang="th-TH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องค์ประกอบของ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E-R Diagram</a:t>
            </a:r>
          </a:p>
        </p:txBody>
      </p:sp>
      <p:pic>
        <p:nvPicPr>
          <p:cNvPr id="21" name="Picture 20" descr="LOGO--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Attributes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สามารถจำแนกได้เป็น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6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ประเภท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33CC33"/>
                </a:solidFill>
                <a:latin typeface="Cordia New" pitchFamily="34" charset="-34"/>
                <a:cs typeface="Cordia New" pitchFamily="34" charset="-34"/>
              </a:rPr>
              <a:t>1 Simple Attributes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Attributes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ที่ไม่สามารถแบ่งแยกย่อยได้อีกแล้ว เช่น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เพศ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,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เงินเดือน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33CC33"/>
                </a:solidFill>
                <a:latin typeface="Cordia New" pitchFamily="34" charset="-34"/>
                <a:cs typeface="Cordia New" pitchFamily="34" charset="-34"/>
              </a:rPr>
              <a:t>2 Composite Attributes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มีลักษณะตรงข้ามกับแบบ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Simple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ที่สามารถแบ่งแยกย่อยไปได้อีก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เช่น ชื่อสกุล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ที่สามารถแบ่งออกได้เป็น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Attributes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ชื่อ และ สกุล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b="1" dirty="0" smtClean="0">
              <a:solidFill>
                <a:srgbClr val="33CC33"/>
              </a:solidFill>
              <a:latin typeface="Cordia New" pitchFamily="34" charset="-34"/>
              <a:cs typeface="Cordia New" pitchFamily="34" charset="-34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b="1" dirty="0" smtClean="0">
              <a:solidFill>
                <a:srgbClr val="33CC33"/>
              </a:solidFill>
              <a:latin typeface="Cordia New" pitchFamily="34" charset="-34"/>
              <a:cs typeface="Cordia New" pitchFamily="34" charset="-34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33CC33"/>
                </a:solidFill>
                <a:latin typeface="Cordia New" pitchFamily="34" charset="-34"/>
                <a:cs typeface="Cordia New" pitchFamily="34" charset="-34"/>
              </a:rPr>
              <a:t>3 Key Attributes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เป็น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Attributes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ที่สามารถบ่งบอกถึงเอกลักษณ์ของ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Entity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นั้นได้ (มีค่าไม่ซ้ำกัน)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เวลาเขียน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ER Diagram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ต้องขีดเส้นใต้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Attributes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ที่เป็น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Key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ด้วย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th-TH" sz="2400" dirty="0" smtClean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Oval 7"/>
          <p:cNvSpPr/>
          <p:nvPr/>
        </p:nvSpPr>
        <p:spPr>
          <a:xfrm>
            <a:off x="6804248" y="2060848"/>
            <a:ext cx="1500198" cy="64294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1</a:t>
            </a:r>
            <a:endParaRPr lang="th-TH" sz="2400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6876256" y="5733256"/>
            <a:ext cx="1500198" cy="64294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u="sng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3</a:t>
            </a:r>
            <a:endParaRPr lang="th-TH" sz="2400" u="sng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16200000" flipH="1">
            <a:off x="6147445" y="4229819"/>
            <a:ext cx="307975" cy="290513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004048" y="3645025"/>
            <a:ext cx="3500437" cy="1368152"/>
            <a:chOff x="2786050" y="5286388"/>
            <a:chExt cx="3500462" cy="1507604"/>
          </a:xfrm>
        </p:grpSpPr>
        <p:sp>
          <p:nvSpPr>
            <p:cNvPr id="23" name="Oval 22"/>
            <p:cNvSpPr/>
            <p:nvPr/>
          </p:nvSpPr>
          <p:spPr>
            <a:xfrm>
              <a:off x="3821044" y="6151050"/>
              <a:ext cx="1500198" cy="642942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FF0000"/>
                  </a:solidFill>
                  <a:latin typeface="Cordia New" pitchFamily="34" charset="-34"/>
                  <a:cs typeface="Cordia New" pitchFamily="34" charset="-34"/>
                </a:rPr>
                <a:t>2</a:t>
              </a:r>
              <a:endParaRPr lang="th-TH" sz="2400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2786050" y="5286388"/>
              <a:ext cx="1500198" cy="642942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FF0000"/>
                  </a:solidFill>
                  <a:latin typeface="Cordia New" pitchFamily="34" charset="-34"/>
                  <a:cs typeface="Cordia New" pitchFamily="34" charset="-34"/>
                </a:rPr>
                <a:t>2</a:t>
              </a:r>
              <a:endParaRPr lang="th-TH" sz="2400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4786314" y="5286388"/>
              <a:ext cx="1500198" cy="642942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FF0000"/>
                  </a:solidFill>
                  <a:latin typeface="Cordia New" pitchFamily="34" charset="-34"/>
                  <a:cs typeface="Cordia New" pitchFamily="34" charset="-34"/>
                </a:rPr>
                <a:t>2</a:t>
              </a:r>
              <a:endParaRPr lang="th-TH" sz="2400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cxnSp>
          <p:nvCxnSpPr>
            <p:cNvPr id="29" name="Straight Connector 28"/>
            <p:cNvCxnSpPr>
              <a:stCxn id="0" idx="3"/>
            </p:cNvCxnSpPr>
            <p:nvPr/>
          </p:nvCxnSpPr>
          <p:spPr>
            <a:xfrm rot="5400000">
              <a:off x="4741918" y="5879869"/>
              <a:ext cx="307869" cy="219077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grpSp>
        <p:nvGrpSpPr>
          <p:cNvPr id="15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16" name="Rounded Rectangle 15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17" name="Picture 5" descr="disk1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6" descr="com017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r>
              <a:rPr lang="th-TH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องค์ประกอบของ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E-R Diagram</a:t>
            </a:r>
          </a:p>
        </p:txBody>
      </p:sp>
      <p:pic>
        <p:nvPicPr>
          <p:cNvPr id="20" name="Picture 19" descr="LOGO--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50ED12-2C34-45E9-9153-0FDE3D622AA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dirty="0" err="1" smtClean="0">
                <a:latin typeface="Cordia New" pitchFamily="34" charset="-34"/>
                <a:cs typeface="Cordia New" pitchFamily="34" charset="-34"/>
              </a:rPr>
              <a:t>ประเภทของคีย์</a:t>
            </a:r>
            <a:endParaRPr lang="en-US" sz="2800" b="1" dirty="0" smtClean="0">
              <a:latin typeface="Cordia New" pitchFamily="34" charset="-34"/>
              <a:cs typeface="Cordia New" pitchFamily="34" charset="-34"/>
            </a:endParaRPr>
          </a:p>
          <a:p>
            <a:pPr eaLnBrk="1" hangingPunct="1"/>
            <a:r>
              <a:rPr lang="en-US" sz="2800" b="1" dirty="0" err="1" smtClean="0">
                <a:latin typeface="Cordia New" pitchFamily="34" charset="-34"/>
                <a:cs typeface="Cordia New" pitchFamily="34" charset="-34"/>
              </a:rPr>
              <a:t>คีย์หลัก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 (Primary Key)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800" dirty="0" err="1" smtClean="0">
                <a:latin typeface="Cordia New" pitchFamily="34" charset="-34"/>
                <a:cs typeface="Cordia New" pitchFamily="34" charset="-34"/>
              </a:rPr>
              <a:t>คือ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800" dirty="0" err="1" smtClean="0">
                <a:latin typeface="Cordia New" pitchFamily="34" charset="-34"/>
                <a:cs typeface="Cordia New" pitchFamily="34" charset="-34"/>
              </a:rPr>
              <a:t>คีย์ที่ใช้ในการอ้างถึง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800" dirty="0" err="1" smtClean="0">
                <a:latin typeface="Cordia New" pitchFamily="34" charset="-34"/>
                <a:cs typeface="Cordia New" pitchFamily="34" charset="-34"/>
              </a:rPr>
              <a:t>Entityในฐานข้อมูล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pPr eaLnBrk="1" hangingPunct="1"/>
            <a:r>
              <a:rPr lang="en-US" sz="2800" b="1" dirty="0" err="1" smtClean="0">
                <a:latin typeface="Cordia New" pitchFamily="34" charset="-34"/>
                <a:cs typeface="Cordia New" pitchFamily="34" charset="-34"/>
              </a:rPr>
              <a:t>คีย์</a:t>
            </a:r>
            <a:r>
              <a:rPr lang="en-US" sz="2800" b="1" dirty="0" err="1" smtClean="0">
                <a:latin typeface="Cordia New" pitchFamily="34" charset="-34"/>
                <a:cs typeface="Cordia New" pitchFamily="34" charset="-34"/>
              </a:rPr>
              <a:t>นอก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 (Foreign Key)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800" dirty="0" err="1" smtClean="0">
                <a:latin typeface="Cordia New" pitchFamily="34" charset="-34"/>
                <a:cs typeface="Cordia New" pitchFamily="34" charset="-34"/>
              </a:rPr>
              <a:t>คือ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800" dirty="0" err="1" smtClean="0">
                <a:latin typeface="Cordia New" pitchFamily="34" charset="-34"/>
                <a:cs typeface="Cordia New" pitchFamily="34" charset="-34"/>
              </a:rPr>
              <a:t>คีย์เดี่ยวหรือคีย์ผสม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800" dirty="0" err="1" smtClean="0">
                <a:latin typeface="Cordia New" pitchFamily="34" charset="-34"/>
                <a:cs typeface="Cordia New" pitchFamily="34" charset="-34"/>
              </a:rPr>
              <a:t>ซึ่งเป็นคีย์ทั่วไปของความสัมพันธ์หนึ่ง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800" dirty="0" err="1" smtClean="0">
                <a:latin typeface="Cordia New" pitchFamily="34" charset="-34"/>
                <a:cs typeface="Cordia New" pitchFamily="34" charset="-34"/>
              </a:rPr>
              <a:t>แต่เป็นคีย์หลักของอีกความสัมพันธ์หนึ่ง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800" dirty="0" err="1" smtClean="0">
                <a:latin typeface="Cordia New" pitchFamily="34" charset="-34"/>
                <a:cs typeface="Cordia New" pitchFamily="34" charset="-34"/>
              </a:rPr>
              <a:t>เป็นตัวที่ใช้ในการเชื่อมต่อระหว่างความสัมพันธ์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8" name="Rounded Rectangle 7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9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85720" y="28572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ordia New" pitchFamily="34" charset="-34"/>
                <a:ea typeface="+mj-ea"/>
                <a:cs typeface="Cordia New" pitchFamily="34" charset="-34"/>
              </a:rPr>
              <a:t>องค์ประกอบของ </a:t>
            </a:r>
            <a:r>
              <a:rPr kumimoji="0" lang="en-US" sz="40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ordia New" pitchFamily="34" charset="-34"/>
                <a:ea typeface="+mj-ea"/>
                <a:cs typeface="Cordia New" pitchFamily="34" charset="-34"/>
              </a:rPr>
              <a:t>E-R Diagram</a:t>
            </a:r>
            <a:endParaRPr kumimoji="0" lang="en-US" sz="4000" b="1" i="0" u="none" strike="noStrike" kern="1200" cap="none" spc="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ordia New" pitchFamily="34" charset="-34"/>
              <a:ea typeface="+mj-ea"/>
              <a:cs typeface="Cordia New" pitchFamily="34" charset="-34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D2C176-8985-4F42-8FA5-0D909E21458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8054975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dirty="0" err="1" smtClean="0">
                <a:latin typeface="Cordia New" pitchFamily="34" charset="-34"/>
                <a:cs typeface="Cordia New" pitchFamily="34" charset="-34"/>
              </a:rPr>
              <a:t>คีย์แข่งขัน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 (Candidate key)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800" dirty="0" err="1" smtClean="0">
                <a:latin typeface="Cordia New" pitchFamily="34" charset="-34"/>
                <a:cs typeface="Cordia New" pitchFamily="34" charset="-34"/>
              </a:rPr>
              <a:t>คือ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 ซุปเปอร์คีย์และไม่มีกลุ่มย่อยของคีย์ใดในคีย์แข่งขันที่สามารถเป็นซุปเปอร์คีย์ได้</a:t>
            </a:r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7" name="Rounded Rectangle 6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8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r>
              <a:rPr lang="th-TH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องค์ประกอบของ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E-R Diagram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229600" cy="4525962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33CC33"/>
                </a:solidFill>
                <a:latin typeface="Cordia New" pitchFamily="34" charset="-34"/>
                <a:cs typeface="Cordia New" pitchFamily="34" charset="-34"/>
              </a:rPr>
              <a:t>4  Single - Valued Attributes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Property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ที่มีค่าของข้อมูลได้เพียงแค่ค่าเดียว เช่น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Attributes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เพศ ที่ระบุได้เพียง ชาย หรือ หญิง เท่านั้น เพราะมนุษย์มีเพียงเพศเดียว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สัญลักษณ์เป็นวงรี เส้นเชื่อมเป็นเส้นเดี่ยว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33CC33"/>
                </a:solidFill>
                <a:latin typeface="Cordia New" pitchFamily="34" charset="-34"/>
                <a:cs typeface="Cordia New" pitchFamily="34" charset="-34"/>
              </a:rPr>
              <a:t>5 Multi - Valued Attributes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มีลักษณะตรงข้ามกับแบบ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Single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ที่สามารถมีค่าของข้อมูลได้หลายค่า เช่น เบอร์โทรที่ประกอบด้วยรหัสพื้นที่และตามด้วยหมายเลขโทรศัพท์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สัญลักษณ์เป็นวงรีสองเส้น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33CC33"/>
                </a:solidFill>
                <a:latin typeface="Cordia New" pitchFamily="34" charset="-34"/>
                <a:cs typeface="Cordia New" pitchFamily="34" charset="-34"/>
              </a:rPr>
              <a:t>6  Derived Attributes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เป็น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Property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ที่ได้มาจากการคำนวณ โดยอาศัยค่าใน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Property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อื่น ๆ เช่น ค่าของอายุ ที่ได้มาจาก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Property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วันเกิด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สัญลักษณ์เป็นวงรีเส้นประ</a:t>
            </a:r>
          </a:p>
          <a:p>
            <a:pPr eaLnBrk="1" hangingPunct="1">
              <a:lnSpc>
                <a:spcPct val="90000"/>
              </a:lnSpc>
            </a:pPr>
            <a:endParaRPr lang="th-TH" sz="2400" dirty="0" smtClean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Oval 7"/>
          <p:cNvSpPr/>
          <p:nvPr/>
        </p:nvSpPr>
        <p:spPr>
          <a:xfrm>
            <a:off x="6300192" y="2564904"/>
            <a:ext cx="1500198" cy="64294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4</a:t>
            </a:r>
            <a:endParaRPr lang="th-TH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9" name="Oval 8"/>
          <p:cNvSpPr/>
          <p:nvPr/>
        </p:nvSpPr>
        <p:spPr>
          <a:xfrm>
            <a:off x="6286500" y="5572125"/>
            <a:ext cx="1500188" cy="642938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6</a:t>
            </a:r>
            <a:endParaRPr lang="th-TH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228184" y="4077072"/>
            <a:ext cx="1714500" cy="785812"/>
            <a:chOff x="6215074" y="5857892"/>
            <a:chExt cx="1714512" cy="785818"/>
          </a:xfrm>
        </p:grpSpPr>
        <p:sp>
          <p:nvSpPr>
            <p:cNvPr id="10" name="Oval 9"/>
            <p:cNvSpPr/>
            <p:nvPr/>
          </p:nvSpPr>
          <p:spPr>
            <a:xfrm>
              <a:off x="6215074" y="5857892"/>
              <a:ext cx="1714512" cy="785818"/>
            </a:xfrm>
            <a:prstGeom prst="ellips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rdia New" pitchFamily="34" charset="-34"/>
                  <a:cs typeface="Cordia New" pitchFamily="34" charset="-34"/>
                </a:rPr>
                <a:t>6</a:t>
              </a:r>
              <a:endPara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323025" y="5930918"/>
              <a:ext cx="1500199" cy="642942"/>
            </a:xfrm>
            <a:prstGeom prst="ellips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rdia New" pitchFamily="34" charset="-34"/>
                  <a:cs typeface="Cordia New" pitchFamily="34" charset="-34"/>
                </a:rPr>
                <a:t>5</a:t>
              </a:r>
              <a:endParaRPr lang="th-TH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</p:grp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15" name="Rounded Rectangle 14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16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r>
              <a:rPr lang="th-TH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องค์ประกอบของ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E-R Diagram</a:t>
            </a:r>
          </a:p>
        </p:txBody>
      </p:sp>
      <p:pic>
        <p:nvPicPr>
          <p:cNvPr id="19" name="Picture 18" descr="LOGO--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9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h-TH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rdia New" pitchFamily="34" charset="-34"/>
                <a:cs typeface="Cordia New" pitchFamily="34" charset="-34"/>
              </a:rPr>
              <a:t>ตัวอย่างภาพ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rdia New" pitchFamily="34" charset="-34"/>
                <a:cs typeface="Cordia New" pitchFamily="34" charset="-34"/>
              </a:rPr>
              <a:t> Attributes </a:t>
            </a:r>
            <a:r>
              <a:rPr lang="th-TH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rdia New" pitchFamily="34" charset="-34"/>
                <a:cs typeface="Cordia New" pitchFamily="34" charset="-34"/>
              </a:rPr>
              <a:t>ชนิดต่าง ๆ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5867400" y="469423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 sz="24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191000" y="4465638"/>
            <a:ext cx="1676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Cordia New" pitchFamily="34" charset="-34"/>
                <a:cs typeface="Cordia New" pitchFamily="34" charset="-34"/>
              </a:rPr>
              <a:t>Student</a:t>
            </a:r>
            <a:endParaRPr lang="th-TH" sz="2400" b="1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2209800" y="4465638"/>
            <a:ext cx="1295400" cy="53340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u="sng">
                <a:latin typeface="Cordia New" pitchFamily="34" charset="-34"/>
                <a:cs typeface="Cordia New" pitchFamily="34" charset="-34"/>
              </a:rPr>
              <a:t>ID</a:t>
            </a:r>
            <a:endParaRPr lang="th-TH" sz="2400" u="sng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6477000" y="4465638"/>
            <a:ext cx="1295400" cy="533400"/>
          </a:xfrm>
          <a:prstGeom prst="ellipse">
            <a:avLst/>
          </a:prstGeom>
          <a:solidFill>
            <a:srgbClr val="7030A0"/>
          </a:solidFill>
          <a:ln>
            <a:prstDash val="dash"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Cordia New" pitchFamily="34" charset="-34"/>
                <a:cs typeface="Cordia New" pitchFamily="34" charset="-34"/>
              </a:rPr>
              <a:t>Age</a:t>
            </a:r>
            <a:endParaRPr lang="th-TH" sz="24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2209800" y="3703638"/>
            <a:ext cx="1905000" cy="533400"/>
          </a:xfrm>
          <a:prstGeom prst="ellipse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Cordia New" pitchFamily="34" charset="-34"/>
                <a:cs typeface="Cordia New" pitchFamily="34" charset="-34"/>
              </a:rPr>
              <a:t>Name_Surname</a:t>
            </a:r>
            <a:endParaRPr lang="th-TH" sz="24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5943600" y="3703638"/>
            <a:ext cx="1295400" cy="533400"/>
          </a:xfrm>
          <a:prstGeom prst="ellipse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Cordia New" pitchFamily="34" charset="-34"/>
                <a:cs typeface="Cordia New" pitchFamily="34" charset="-34"/>
              </a:rPr>
              <a:t>Birthday</a:t>
            </a:r>
            <a:endParaRPr lang="th-TH" sz="24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4419600" y="3398838"/>
            <a:ext cx="1295400" cy="533400"/>
          </a:xfrm>
          <a:prstGeom prst="ellipse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Cordia New" pitchFamily="34" charset="-34"/>
                <a:cs typeface="Cordia New" pitchFamily="34" charset="-34"/>
              </a:rPr>
              <a:t>Sex</a:t>
            </a:r>
            <a:endParaRPr lang="th-TH" sz="24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4038600" y="4084638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 sz="24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5029200" y="393223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 sz="24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5715000" y="4084638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 sz="24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3505200" y="477043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 sz="24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4591" name="Oval 15"/>
          <p:cNvSpPr>
            <a:spLocks noChangeArrowheads="1"/>
          </p:cNvSpPr>
          <p:nvPr/>
        </p:nvSpPr>
        <p:spPr bwMode="auto">
          <a:xfrm>
            <a:off x="1524000" y="2447925"/>
            <a:ext cx="1295400" cy="533400"/>
          </a:xfrm>
          <a:prstGeom prst="ellipse">
            <a:avLst/>
          </a:prstGeom>
          <a:solidFill>
            <a:srgbClr val="33CC33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latin typeface="Cordia New" pitchFamily="34" charset="-34"/>
                <a:cs typeface="Cordia New" pitchFamily="34" charset="-34"/>
              </a:rPr>
              <a:t>Name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4592" name="Oval 16"/>
          <p:cNvSpPr>
            <a:spLocks noChangeArrowheads="1"/>
          </p:cNvSpPr>
          <p:nvPr/>
        </p:nvSpPr>
        <p:spPr bwMode="auto">
          <a:xfrm>
            <a:off x="762000" y="2941638"/>
            <a:ext cx="1295400" cy="533400"/>
          </a:xfrm>
          <a:prstGeom prst="ellipse">
            <a:avLst/>
          </a:prstGeom>
          <a:solidFill>
            <a:srgbClr val="33CC33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latin typeface="Cordia New" pitchFamily="34" charset="-34"/>
                <a:cs typeface="Cordia New" pitchFamily="34" charset="-34"/>
              </a:rPr>
              <a:t>Surname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2514600" y="2941638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 sz="24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1981200" y="3322638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 sz="24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4595" name="Oval 19"/>
          <p:cNvSpPr>
            <a:spLocks noChangeArrowheads="1"/>
          </p:cNvSpPr>
          <p:nvPr/>
        </p:nvSpPr>
        <p:spPr bwMode="auto">
          <a:xfrm>
            <a:off x="5715000" y="5227638"/>
            <a:ext cx="1305272" cy="577626"/>
          </a:xfrm>
          <a:prstGeom prst="ellipse">
            <a:avLst/>
          </a:prstGeom>
          <a:solidFill>
            <a:srgbClr val="FF6600"/>
          </a:solidFill>
          <a:ln cmpd="dbl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latin typeface="Cordia New" pitchFamily="34" charset="-34"/>
                <a:cs typeface="Cordia New" pitchFamily="34" charset="-34"/>
              </a:rPr>
              <a:t>Tel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5334000" y="4922838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 sz="24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642938" y="3571875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33CC33"/>
                </a:solidFill>
                <a:latin typeface="Cordia New" pitchFamily="34" charset="-34"/>
                <a:cs typeface="Cordia New" pitchFamily="34" charset="-34"/>
              </a:rPr>
              <a:t>Composite</a:t>
            </a:r>
            <a:endParaRPr lang="th-TH" sz="2400" b="1">
              <a:solidFill>
                <a:srgbClr val="33CC33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2608263" y="5086350"/>
            <a:ext cx="498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key</a:t>
            </a:r>
            <a:endParaRPr lang="th-TH" sz="2400" b="1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7858125" y="4572000"/>
            <a:ext cx="936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7030A0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400" b="1">
                <a:solidFill>
                  <a:srgbClr val="7030A0"/>
                </a:solidFill>
                <a:latin typeface="Cordia New" pitchFamily="34" charset="-34"/>
                <a:cs typeface="Cordia New" pitchFamily="34" charset="-34"/>
              </a:rPr>
              <a:t>Derived</a:t>
            </a:r>
            <a:endParaRPr lang="th-TH" sz="2400" b="1">
              <a:solidFill>
                <a:srgbClr val="7030A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5715000" y="5929313"/>
            <a:ext cx="1444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6600"/>
                </a:solidFill>
                <a:latin typeface="Cordia New" pitchFamily="34" charset="-34"/>
                <a:cs typeface="Cordia New" pitchFamily="34" charset="-34"/>
              </a:rPr>
              <a:t>Multi - Valued</a:t>
            </a:r>
            <a:endParaRPr lang="th-TH" sz="2400" b="1">
              <a:solidFill>
                <a:srgbClr val="FF6600"/>
              </a:solidFill>
              <a:latin typeface="Cordia New" pitchFamily="34" charset="-34"/>
              <a:cs typeface="Cordia New" pitchFamily="34" charset="-34"/>
            </a:endParaRPr>
          </a:p>
        </p:txBody>
      </p:sp>
      <p:grpSp>
        <p:nvGrpSpPr>
          <p:cNvPr id="28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29" name="Rounded Rectangle 28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30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r>
              <a:rPr lang="th-TH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องค์ประกอบของ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E-R Diagram</a:t>
            </a:r>
          </a:p>
        </p:txBody>
      </p:sp>
      <p:pic>
        <p:nvPicPr>
          <p:cNvPr id="33" name="Picture 32" descr="LOGO--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pic>
          <p:nvPicPr>
            <p:cNvPr id="9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ounded Rectangle 7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3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Cordia New" pitchFamily="34" charset="-34"/>
                  <a:cs typeface="Cordia New" pitchFamily="34" charset="-34"/>
                </a:rPr>
                <a:t>การสร้างแบบจำลองข้อมูล(</a:t>
              </a:r>
              <a:r>
                <a:rPr lang="en-US" sz="3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Cordia New" pitchFamily="34" charset="-34"/>
                  <a:cs typeface="Cordia New" pitchFamily="34" charset="-34"/>
                </a:rPr>
                <a:t>Data Modeling</a:t>
              </a:r>
              <a:r>
                <a:rPr lang="th-TH" sz="3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Cordia New" pitchFamily="34" charset="-34"/>
                  <a:cs typeface="Cordia New" pitchFamily="34" charset="-34"/>
                </a:rPr>
                <a:t>)</a:t>
              </a:r>
              <a:endParaRPr lang="th-TH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10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0" y="-33010"/>
            <a:ext cx="6463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effectLst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0" y="195590"/>
            <a:ext cx="6463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effectLst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3568" y="1916832"/>
            <a:ext cx="75009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r>
              <a:rPr lang="th-TH" kern="0" dirty="0" smtClean="0">
                <a:latin typeface="Cordia New" pitchFamily="34" charset="-34"/>
                <a:cs typeface="Cordia New" pitchFamily="34" charset="-34"/>
              </a:rPr>
              <a:t>การวิเคราะห์ </a:t>
            </a:r>
            <a:r>
              <a:rPr lang="en-US" kern="0" dirty="0" smtClean="0">
                <a:latin typeface="Cordia New" pitchFamily="34" charset="-34"/>
                <a:cs typeface="Cordia New" pitchFamily="34" charset="-34"/>
              </a:rPr>
              <a:t>DFD </a:t>
            </a:r>
            <a:r>
              <a:rPr lang="th-TH" kern="0" dirty="0" smtClean="0">
                <a:latin typeface="Cordia New" pitchFamily="34" charset="-34"/>
                <a:cs typeface="Cordia New" pitchFamily="34" charset="-34"/>
              </a:rPr>
              <a:t>เพียงอย่างเดียวนั้น อาจทำให้เกิดข้อผิดพลาดสูง  เนื่องจาก </a:t>
            </a:r>
            <a:r>
              <a:rPr lang="en-US" kern="0" dirty="0" smtClean="0">
                <a:latin typeface="Cordia New" pitchFamily="34" charset="-34"/>
                <a:cs typeface="Cordia New" pitchFamily="34" charset="-34"/>
              </a:rPr>
              <a:t>DFD </a:t>
            </a:r>
            <a:r>
              <a:rPr lang="th-TH" kern="0" dirty="0" smtClean="0">
                <a:latin typeface="Cordia New" pitchFamily="34" charset="-34"/>
                <a:cs typeface="Cordia New" pitchFamily="34" charset="-34"/>
              </a:rPr>
              <a:t>แสดงความสัมพันธ์ระหว่างโปรเซสและข้อมูล ไม่ได้แสดงความสัมพันธืของข้อมูล ดังนั้นจึงต้องอธิบายในรูปแบบ </a:t>
            </a:r>
            <a:r>
              <a:rPr lang="en-US" kern="0" dirty="0" smtClean="0">
                <a:latin typeface="Cordia New" pitchFamily="34" charset="-34"/>
                <a:cs typeface="Cordia New" pitchFamily="34" charset="-34"/>
              </a:rPr>
              <a:t>E-R Diagram (ERD)</a:t>
            </a:r>
            <a:endParaRPr lang="en-US" kern="0" dirty="0"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4" name="Picture 3" descr="LOGO--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ประเภทของ </a:t>
            </a:r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Relationship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(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แบ่งตาม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Entity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ที่มาเกี่ยวข้อง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)</a:t>
            </a:r>
          </a:p>
          <a:p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AJ. JIRAVADEE YOYRAM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36B41-777E-49E8-9FE7-E80CE67322DE}" type="slidenum">
              <a:rPr lang="th-TH" smtClean="0"/>
              <a:pPr>
                <a:defRPr/>
              </a:pPr>
              <a:t>20</a:t>
            </a:fld>
            <a:endParaRPr lang="th-TH"/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9" name="Rounded Rectangle 8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10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85720" y="28572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ordia New" pitchFamily="34" charset="-34"/>
                <a:cs typeface="Cordia New" pitchFamily="34" charset="-34"/>
              </a:rPr>
              <a:t>ความสัมพันธ์ระหว่าง </a:t>
            </a:r>
            <a:r>
              <a:rPr kumimoji="0" lang="en-US" sz="3600" b="1" i="0" u="none" strike="noStrike" kern="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ordia New" pitchFamily="34" charset="-34"/>
                <a:cs typeface="Cordia New" pitchFamily="34" charset="-34"/>
              </a:rPr>
              <a:t>Entity</a:t>
            </a:r>
            <a:r>
              <a:rPr kumimoji="0" lang="th-TH" sz="3600" b="1" i="0" u="none" strike="noStrike" kern="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ordia New" pitchFamily="34" charset="-34"/>
                <a:cs typeface="Cordia New" pitchFamily="34" charset="-34"/>
              </a:rPr>
              <a:t> </a:t>
            </a:r>
            <a:r>
              <a:rPr kumimoji="0" lang="en-US" sz="3600" b="1" i="0" u="none" strike="noStrike" kern="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ordia New" pitchFamily="34" charset="-34"/>
                <a:cs typeface="Cordia New" pitchFamily="34" charset="-34"/>
              </a:rPr>
              <a:t>(Relationship)</a:t>
            </a:r>
            <a:endParaRPr kumimoji="0" lang="en-US" sz="1400" b="1" i="0" u="none" strike="noStrike" kern="0" cap="none" spc="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5953" name="Rectangle 1"/>
          <p:cNvSpPr>
            <a:spLocks noChangeArrowheads="1"/>
          </p:cNvSpPr>
          <p:nvPr/>
        </p:nvSpPr>
        <p:spPr bwMode="auto">
          <a:xfrm>
            <a:off x="971600" y="2492896"/>
            <a:ext cx="763284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Binary Relationship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 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คือ ความสัมพันธ์ระหว่าง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2 Entity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dia New" pitchFamily="34" charset="-34"/>
              <a:cs typeface="Cordia New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Ternary Relationship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คือความสัมพันธ์ระหว่าง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3 Entity</a:t>
            </a:r>
          </a:p>
          <a:p>
            <a:pPr eaLnBrk="0" hangingPunct="0">
              <a:buFontTx/>
              <a:buChar char="•"/>
              <a:tabLst>
                <a:tab pos="228600" algn="l"/>
              </a:tabLst>
            </a:pPr>
            <a:r>
              <a:rPr lang="en-US" b="1" dirty="0" smtClean="0">
                <a:latin typeface="Cordia New" pitchFamily="34" charset="-34"/>
                <a:ea typeface="Cordia New" pitchFamily="34" charset="-34"/>
                <a:cs typeface="Cordia New" pitchFamily="34" charset="-34"/>
              </a:rPr>
              <a:t>N-nary Relationship</a:t>
            </a:r>
            <a:r>
              <a:rPr lang="en-US" dirty="0" smtClean="0">
                <a:latin typeface="Cordia New" pitchFamily="34" charset="-34"/>
                <a:ea typeface="Cordia New" pitchFamily="34" charset="-34"/>
                <a:cs typeface="Cordia New" pitchFamily="34" charset="-34"/>
              </a:rPr>
              <a:t> </a:t>
            </a:r>
            <a:r>
              <a:rPr lang="th-TH" dirty="0" smtClean="0">
                <a:latin typeface="Cordia New" pitchFamily="34" charset="-34"/>
                <a:ea typeface="Cordia New" pitchFamily="34" charset="-34"/>
                <a:cs typeface="Cordia New" pitchFamily="34" charset="-34"/>
              </a:rPr>
              <a:t>คือความสัมพันธ์ระหว่าง </a:t>
            </a:r>
            <a:r>
              <a:rPr lang="en-US" dirty="0" smtClean="0">
                <a:latin typeface="Cordia New" pitchFamily="34" charset="-34"/>
                <a:ea typeface="Cordia New" pitchFamily="34" charset="-34"/>
                <a:cs typeface="Cordia New" pitchFamily="34" charset="-34"/>
              </a:rPr>
              <a:t>N Entity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Recursive Relationship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คือความสัมพันธ์ ใน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Entity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เดียวกัน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844824"/>
            <a:ext cx="8229600" cy="3268960"/>
          </a:xfrm>
        </p:spPr>
        <p:txBody>
          <a:bodyPr/>
          <a:lstStyle/>
          <a:p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Relationship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คือ ความสัมพันธ์ระหว่าง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Entity 2 Entity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ที่มีการเชื่อมโยงข้อมูล            ซึ่งกันและกัน สมาชิกของ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 Relationship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จึงเกิดการจับคู่กันระหว่างสมาชิกของ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 Entity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ที่มีการร่วมกันของ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Relationship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นั้น สำหรับสัญลักษณ์จะใช้รูปสี่เหลี่ยมข้าวหลามตัดที่มีชื่อของ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Relationship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นั้นอยู่ภายในสัญลักษณ์จะต้องเชื่อมระหว่าง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Entity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เสมอ ดังรูป</a:t>
            </a:r>
            <a:endParaRPr lang="en-US" sz="2000" dirty="0">
              <a:latin typeface="Cordia New" pitchFamily="34" charset="-34"/>
              <a:cs typeface="Cordia New" pitchFamily="34" charset="-34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29" name="Rounded Rectangle 28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30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pPr lvl="2"/>
            <a:r>
              <a:rPr lang="th-TH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ความสัมพันธ์ระหว่าง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Entity</a:t>
            </a:r>
            <a:r>
              <a:rPr lang="th-TH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(Relationship)</a:t>
            </a:r>
            <a:endParaRPr lang="en-US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33" name="Picture 32" descr="LOGO--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44386" name="Group 2"/>
          <p:cNvGrpSpPr>
            <a:grpSpLocks/>
          </p:cNvGrpSpPr>
          <p:nvPr/>
        </p:nvGrpSpPr>
        <p:grpSpPr bwMode="auto">
          <a:xfrm>
            <a:off x="1259632" y="4437112"/>
            <a:ext cx="6624418" cy="1244054"/>
            <a:chOff x="3420" y="1170"/>
            <a:chExt cx="7453" cy="900"/>
          </a:xfrm>
        </p:grpSpPr>
        <p:sp>
          <p:nvSpPr>
            <p:cNvPr id="144387" name="Rectangle 3"/>
            <p:cNvSpPr>
              <a:spLocks noChangeArrowheads="1"/>
            </p:cNvSpPr>
            <p:nvPr/>
          </p:nvSpPr>
          <p:spPr bwMode="auto">
            <a:xfrm>
              <a:off x="3420" y="1440"/>
              <a:ext cx="14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Cordia New" pitchFamily="34" charset="-34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ngsana New" pitchFamily="18" charset="-34"/>
                  <a:cs typeface="Cordia New" pitchFamily="34" charset="-34"/>
                </a:rPr>
                <a:t>EMPLOYEE</a:t>
              </a:r>
              <a:endParaRPr kumimoji="0" lang="th-TH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44388" name="AutoShape 4"/>
            <p:cNvSpPr>
              <a:spLocks noChangeArrowheads="1"/>
            </p:cNvSpPr>
            <p:nvPr/>
          </p:nvSpPr>
          <p:spPr bwMode="auto">
            <a:xfrm>
              <a:off x="6120" y="1170"/>
              <a:ext cx="1620" cy="900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ngsana New" pitchFamily="18" charset="-34"/>
                  <a:cs typeface="Cordia New" pitchFamily="34" charset="-34"/>
                </a:rPr>
                <a:t>Work_In</a:t>
              </a:r>
              <a:endParaRPr kumimoji="0" lang="th-TH" sz="6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44389" name="Rectangle 5"/>
            <p:cNvSpPr>
              <a:spLocks noChangeArrowheads="1"/>
            </p:cNvSpPr>
            <p:nvPr/>
          </p:nvSpPr>
          <p:spPr bwMode="auto">
            <a:xfrm>
              <a:off x="8640" y="1350"/>
              <a:ext cx="2233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Cordia New" pitchFamily="34" charset="-34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ngsana New" pitchFamily="18" charset="-34"/>
                  <a:cs typeface="Cordia New" pitchFamily="34" charset="-34"/>
                </a:rPr>
                <a:t>DEPARTMENT</a:t>
              </a:r>
              <a:endParaRPr kumimoji="0" lang="th-TH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44390" name="Line 6"/>
            <p:cNvSpPr>
              <a:spLocks noChangeShapeType="1"/>
            </p:cNvSpPr>
            <p:nvPr/>
          </p:nvSpPr>
          <p:spPr bwMode="auto">
            <a:xfrm>
              <a:off x="4860" y="1620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44391" name="Line 7"/>
            <p:cNvSpPr>
              <a:spLocks noChangeShapeType="1"/>
            </p:cNvSpPr>
            <p:nvPr/>
          </p:nvSpPr>
          <p:spPr bwMode="auto">
            <a:xfrm>
              <a:off x="7740" y="1620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844824"/>
            <a:ext cx="8229600" cy="3268960"/>
          </a:xfrm>
        </p:spPr>
        <p:txBody>
          <a:bodyPr/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ประเภทของ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Relationship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ประเภทของ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Relationship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สามารถจำแนกได้ 3 ประการดังนี้</a:t>
            </a:r>
            <a:endParaRPr lang="en-US" sz="2400" dirty="0" smtClean="0">
              <a:latin typeface="Cordia New" pitchFamily="34" charset="-34"/>
              <a:cs typeface="Cordia New" pitchFamily="34" charset="-34"/>
            </a:endParaRP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One-to-One Relationship</a:t>
            </a:r>
            <a:endParaRPr lang="en-US" sz="2000" dirty="0" smtClean="0">
              <a:latin typeface="Cordia New" pitchFamily="34" charset="-34"/>
              <a:cs typeface="Cordia New" pitchFamily="34" charset="-34"/>
            </a:endParaRP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One-to-Many Relationship</a:t>
            </a:r>
            <a:endParaRPr lang="en-US" sz="2000" dirty="0" smtClean="0">
              <a:latin typeface="Cordia New" pitchFamily="34" charset="-34"/>
              <a:cs typeface="Cordia New" pitchFamily="34" charset="-34"/>
            </a:endParaRP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Many-to-Many Relationship</a:t>
            </a:r>
            <a:endParaRPr lang="en-US" sz="2000" dirty="0">
              <a:latin typeface="Cordia New" pitchFamily="34" charset="-34"/>
              <a:cs typeface="Cordia New" pitchFamily="34" charset="-34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29" name="Rounded Rectangle 28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30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pPr lvl="2"/>
            <a:r>
              <a:rPr lang="th-TH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ความสัมพันธ์ระหว่าง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Entity</a:t>
            </a:r>
            <a:r>
              <a:rPr lang="th-TH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(Relationship)</a:t>
            </a:r>
            <a:endParaRPr lang="en-US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33" name="Picture 32" descr="LOGO--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844824"/>
            <a:ext cx="8229600" cy="3268960"/>
          </a:xfrm>
        </p:spPr>
        <p:txBody>
          <a:bodyPr/>
          <a:lstStyle/>
          <a:p>
            <a:pPr lvl="0"/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One-to-One Relationship :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คือ ความสัมพันธ์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1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ต่อ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1 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นั่นคือ ในความสัมพันธ์จาก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Entity Set A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ไปยัง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B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สมาชิกของ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A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แต่ละตัวจับคู่กับ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B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ตัวเดียวเท่านั้น และ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B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หนึ่งตัวจับคู่กับ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A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เพียงตัวเดียว 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29" name="Rounded Rectangle 28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30" name="Picture 5" descr="disk1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6" descr="com017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pPr lvl="2"/>
            <a:r>
              <a:rPr lang="th-TH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ความสัมพันธ์ระหว่าง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Entity</a:t>
            </a:r>
            <a:r>
              <a:rPr lang="th-TH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(Relationship)</a:t>
            </a:r>
            <a:endParaRPr lang="en-US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33" name="Picture 32" descr="LOGO--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4753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2780928"/>
            <a:ext cx="2880320" cy="23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1043608" y="5301208"/>
            <a:ext cx="15841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อาจารย์</a:t>
            </a:r>
            <a:endParaRPr lang="th-TH" dirty="0"/>
          </a:p>
        </p:txBody>
      </p:sp>
      <p:sp>
        <p:nvSpPr>
          <p:cNvPr id="17" name="Rectangle 16"/>
          <p:cNvSpPr/>
          <p:nvPr/>
        </p:nvSpPr>
        <p:spPr>
          <a:xfrm>
            <a:off x="6444208" y="5301208"/>
            <a:ext cx="15841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สาขาวิชา</a:t>
            </a:r>
            <a:endParaRPr lang="th-TH" dirty="0"/>
          </a:p>
        </p:txBody>
      </p:sp>
      <p:sp>
        <p:nvSpPr>
          <p:cNvPr id="18" name="Diamond 17"/>
          <p:cNvSpPr/>
          <p:nvPr/>
        </p:nvSpPr>
        <p:spPr>
          <a:xfrm>
            <a:off x="3995936" y="5157192"/>
            <a:ext cx="1296144" cy="108012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/>
              <a:t>เป็นหัวหน้า</a:t>
            </a:r>
            <a:endParaRPr lang="th-TH" sz="1800" dirty="0"/>
          </a:p>
        </p:txBody>
      </p:sp>
      <p:cxnSp>
        <p:nvCxnSpPr>
          <p:cNvPr id="20" name="Straight Connector 19"/>
          <p:cNvCxnSpPr>
            <a:stCxn id="16" idx="3"/>
            <a:endCxn id="18" idx="1"/>
          </p:cNvCxnSpPr>
          <p:nvPr/>
        </p:nvCxnSpPr>
        <p:spPr>
          <a:xfrm>
            <a:off x="2627784" y="5697252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8" idx="3"/>
            <a:endCxn id="17" idx="1"/>
          </p:cNvCxnSpPr>
          <p:nvPr/>
        </p:nvCxnSpPr>
        <p:spPr>
          <a:xfrm>
            <a:off x="5292080" y="5697252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699792" y="537321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1</a:t>
            </a:r>
            <a:endParaRPr lang="th-TH" sz="20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12160" y="537321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1</a:t>
            </a:r>
            <a:endParaRPr lang="th-TH" sz="20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844824"/>
            <a:ext cx="8229600" cy="3268960"/>
          </a:xfrm>
        </p:spPr>
        <p:txBody>
          <a:bodyPr/>
          <a:lstStyle/>
          <a:p>
            <a:pPr lvl="0"/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One-to-Many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คือ ความสัมพันธ์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1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ต่อ กลุ่ม นั่นคือ ในความสัมพันธ์จาก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Entity Set A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ไปยัง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B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สมาชิกของ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A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แต่ละตัวจับคู่กับ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B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ได้มากกว่าหนึ่ง แต่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B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หนึ่งตัวจับคู่กับ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A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เพียงตัวเดียวเท่านั้น จัดเป็นแบบ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1-to-M</a:t>
            </a:r>
            <a:endParaRPr lang="en-US" sz="2800" dirty="0">
              <a:latin typeface="Cordia New" pitchFamily="34" charset="-34"/>
              <a:cs typeface="Cordia New" pitchFamily="34" charset="-34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29" name="Rounded Rectangle 28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30" name="Picture 5" descr="disk1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6" descr="com017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pPr lvl="2"/>
            <a:r>
              <a:rPr lang="th-TH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ความสัมพันธ์ระหว่าง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Entity</a:t>
            </a:r>
            <a:r>
              <a:rPr lang="th-TH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(Relationship)</a:t>
            </a:r>
            <a:endParaRPr lang="en-US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33" name="Picture 32" descr="LOGO--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2705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2852936"/>
            <a:ext cx="2664296" cy="231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1043608" y="5373216"/>
            <a:ext cx="15841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สาขาวิชา</a:t>
            </a:r>
            <a:endParaRPr lang="th-TH" dirty="0"/>
          </a:p>
        </p:txBody>
      </p:sp>
      <p:sp>
        <p:nvSpPr>
          <p:cNvPr id="17" name="Rectangle 16"/>
          <p:cNvSpPr/>
          <p:nvPr/>
        </p:nvSpPr>
        <p:spPr>
          <a:xfrm>
            <a:off x="6444208" y="5373216"/>
            <a:ext cx="15841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อาจารย์</a:t>
            </a:r>
            <a:endParaRPr lang="th-TH" dirty="0"/>
          </a:p>
        </p:txBody>
      </p:sp>
      <p:sp>
        <p:nvSpPr>
          <p:cNvPr id="18" name="Diamond 17"/>
          <p:cNvSpPr/>
          <p:nvPr/>
        </p:nvSpPr>
        <p:spPr>
          <a:xfrm>
            <a:off x="3995936" y="5229200"/>
            <a:ext cx="1296144" cy="108012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/>
              <a:t>มี</a:t>
            </a:r>
            <a:endParaRPr lang="th-TH" sz="1800" dirty="0"/>
          </a:p>
        </p:txBody>
      </p:sp>
      <p:cxnSp>
        <p:nvCxnSpPr>
          <p:cNvPr id="19" name="Straight Connector 18"/>
          <p:cNvCxnSpPr>
            <a:stCxn id="16" idx="3"/>
            <a:endCxn id="18" idx="1"/>
          </p:cNvCxnSpPr>
          <p:nvPr/>
        </p:nvCxnSpPr>
        <p:spPr>
          <a:xfrm>
            <a:off x="2627784" y="5769260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3"/>
            <a:endCxn id="17" idx="1"/>
          </p:cNvCxnSpPr>
          <p:nvPr/>
        </p:nvCxnSpPr>
        <p:spPr>
          <a:xfrm>
            <a:off x="5292080" y="5769260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99792" y="544522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1</a:t>
            </a:r>
            <a:endParaRPr lang="th-TH" sz="20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12160" y="544522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M</a:t>
            </a:r>
            <a:endParaRPr lang="th-TH" sz="20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8229600" cy="3268960"/>
          </a:xfrm>
        </p:spPr>
        <p:txBody>
          <a:bodyPr/>
          <a:lstStyle/>
          <a:p>
            <a:pPr lvl="0"/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Many-to-Many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คือ ความสัมพันธ์ กลุ่ม ต่อ กลุ่ม  นั่นคือ ในความสัมพันธ์จาก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Entity Set A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ไปยัง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B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สมาชิกของ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A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แต่ละตัวจับคู่กับ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B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ได้มากกว่าหนึ่ง และ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B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ก็จับคู่กับ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A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ได้มากกว่าหนึ่ง</a:t>
            </a:r>
            <a:endParaRPr lang="en-US" sz="2800" dirty="0">
              <a:latin typeface="Cordia New" pitchFamily="34" charset="-34"/>
              <a:cs typeface="Cordia New" pitchFamily="34" charset="-34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29" name="Rounded Rectangle 28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30" name="Picture 5" descr="disk1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6" descr="com017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pPr lvl="2"/>
            <a:r>
              <a:rPr lang="th-TH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ความสัมพันธ์ระหว่าง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Entity</a:t>
            </a:r>
            <a:r>
              <a:rPr lang="th-TH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(Relationship)</a:t>
            </a:r>
            <a:endParaRPr lang="en-US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33" name="Picture 32" descr="LOGO--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Rectangle 15"/>
          <p:cNvSpPr/>
          <p:nvPr/>
        </p:nvSpPr>
        <p:spPr>
          <a:xfrm>
            <a:off x="1043608" y="5373216"/>
            <a:ext cx="15841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นักศึกษา</a:t>
            </a:r>
            <a:endParaRPr lang="th-TH" dirty="0"/>
          </a:p>
        </p:txBody>
      </p:sp>
      <p:sp>
        <p:nvSpPr>
          <p:cNvPr id="17" name="Rectangle 16"/>
          <p:cNvSpPr/>
          <p:nvPr/>
        </p:nvSpPr>
        <p:spPr>
          <a:xfrm>
            <a:off x="6444208" y="5373216"/>
            <a:ext cx="15841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รายวิชา</a:t>
            </a:r>
            <a:endParaRPr lang="th-TH" dirty="0"/>
          </a:p>
        </p:txBody>
      </p:sp>
      <p:sp>
        <p:nvSpPr>
          <p:cNvPr id="18" name="Diamond 17"/>
          <p:cNvSpPr/>
          <p:nvPr/>
        </p:nvSpPr>
        <p:spPr>
          <a:xfrm>
            <a:off x="3995936" y="5229200"/>
            <a:ext cx="1296144" cy="108012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/>
              <a:t>ลง</a:t>
            </a:r>
          </a:p>
          <a:p>
            <a:pPr algn="ctr"/>
            <a:r>
              <a:rPr lang="th-TH" sz="1800" dirty="0" smtClean="0"/>
              <a:t>ทะ</a:t>
            </a:r>
          </a:p>
          <a:p>
            <a:pPr algn="ctr"/>
            <a:r>
              <a:rPr lang="th-TH" sz="1800" dirty="0" smtClean="0"/>
              <a:t>เบียน</a:t>
            </a:r>
            <a:endParaRPr lang="th-TH" sz="1800" dirty="0"/>
          </a:p>
        </p:txBody>
      </p:sp>
      <p:cxnSp>
        <p:nvCxnSpPr>
          <p:cNvPr id="19" name="Straight Connector 18"/>
          <p:cNvCxnSpPr>
            <a:stCxn id="16" idx="3"/>
            <a:endCxn id="18" idx="1"/>
          </p:cNvCxnSpPr>
          <p:nvPr/>
        </p:nvCxnSpPr>
        <p:spPr>
          <a:xfrm>
            <a:off x="2627784" y="5769260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3"/>
            <a:endCxn id="17" idx="1"/>
          </p:cNvCxnSpPr>
          <p:nvPr/>
        </p:nvCxnSpPr>
        <p:spPr>
          <a:xfrm>
            <a:off x="5292080" y="5769260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99792" y="544522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M</a:t>
            </a:r>
            <a:endParaRPr lang="th-TH" sz="20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12160" y="544522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N</a:t>
            </a:r>
            <a:endParaRPr lang="th-TH" sz="2000" dirty="0"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2708920"/>
            <a:ext cx="27813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AJ. JIRAVADEE YOYRAM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36B41-777E-49E8-9FE7-E80CE67322DE}" type="slidenum">
              <a:rPr lang="th-TH" smtClean="0"/>
              <a:pPr>
                <a:defRPr/>
              </a:pPr>
              <a:t>26</a:t>
            </a:fld>
            <a:endParaRPr lang="th-TH"/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9" name="Rounded Rectangle 8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10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85720" y="28572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ordia New" pitchFamily="34" charset="-34"/>
                <a:cs typeface="Cordia New" pitchFamily="34" charset="-34"/>
              </a:rPr>
              <a:t>คาร์ดินอลลิตี้ของความสัมพันธ์</a:t>
            </a:r>
            <a:endParaRPr kumimoji="0" lang="en-US" sz="1400" b="1" i="0" u="none" strike="noStrike" kern="0" cap="none" spc="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5953" name="Rectangle 1"/>
          <p:cNvSpPr>
            <a:spLocks noChangeArrowheads="1"/>
          </p:cNvSpPr>
          <p:nvPr/>
        </p:nvSpPr>
        <p:spPr bwMode="auto">
          <a:xfrm>
            <a:off x="683568" y="1844824"/>
            <a:ext cx="76328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การเขียน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Cardinality Ratio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หรือ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mapping cardinality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ใน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E-R Diagram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เขียนได้สองแบบ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แบบแรก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ใช้ตัวเลข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( 1,2, … )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หรือ ค่าคงที่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M,N, … 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เขียนกำกับ ที่เส้นที่ลากจาก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relationship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ตัวเลข แสดงถึงจำนวนของ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Entity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ที่เข้ามาเกี่ยวพัน ใน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relation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นั้น ในลักษณะ 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1-to-1 , 1-to-Many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หรือ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Many-to-Many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3608" y="4941168"/>
            <a:ext cx="15841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อาจารย์</a:t>
            </a:r>
            <a:endParaRPr lang="th-TH" dirty="0"/>
          </a:p>
        </p:txBody>
      </p:sp>
      <p:sp>
        <p:nvSpPr>
          <p:cNvPr id="14" name="Rectangle 13"/>
          <p:cNvSpPr/>
          <p:nvPr/>
        </p:nvSpPr>
        <p:spPr>
          <a:xfrm>
            <a:off x="6444208" y="4941168"/>
            <a:ext cx="15841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สาขาวิชา</a:t>
            </a:r>
            <a:endParaRPr lang="th-TH" dirty="0"/>
          </a:p>
        </p:txBody>
      </p:sp>
      <p:sp>
        <p:nvSpPr>
          <p:cNvPr id="15" name="Diamond 14"/>
          <p:cNvSpPr/>
          <p:nvPr/>
        </p:nvSpPr>
        <p:spPr>
          <a:xfrm>
            <a:off x="3995936" y="4797152"/>
            <a:ext cx="1296144" cy="108012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/>
              <a:t>เป็นหัวหน้า</a:t>
            </a:r>
            <a:endParaRPr lang="th-TH" sz="1800" dirty="0"/>
          </a:p>
        </p:txBody>
      </p:sp>
      <p:cxnSp>
        <p:nvCxnSpPr>
          <p:cNvPr id="16" name="Straight Connector 15"/>
          <p:cNvCxnSpPr>
            <a:stCxn id="13" idx="3"/>
            <a:endCxn id="15" idx="1"/>
          </p:cNvCxnSpPr>
          <p:nvPr/>
        </p:nvCxnSpPr>
        <p:spPr>
          <a:xfrm>
            <a:off x="2627784" y="5337212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5" idx="3"/>
            <a:endCxn id="14" idx="1"/>
          </p:cNvCxnSpPr>
          <p:nvPr/>
        </p:nvCxnSpPr>
        <p:spPr>
          <a:xfrm>
            <a:off x="5292080" y="5337212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99792" y="501317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1</a:t>
            </a:r>
            <a:endParaRPr lang="th-TH" sz="20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12160" y="501317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1</a:t>
            </a:r>
            <a:endParaRPr lang="th-TH" sz="20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Straight Connector 99"/>
          <p:cNvCxnSpPr>
            <a:stCxn id="98" idx="3"/>
            <a:endCxn id="99" idx="1"/>
          </p:cNvCxnSpPr>
          <p:nvPr/>
        </p:nvCxnSpPr>
        <p:spPr>
          <a:xfrm>
            <a:off x="2123728" y="3789040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AJ. JIRAVADEE YOYRAM</a:t>
            </a:r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16216" y="6448251"/>
            <a:ext cx="2133600" cy="365125"/>
          </a:xfrm>
        </p:spPr>
        <p:txBody>
          <a:bodyPr/>
          <a:lstStyle/>
          <a:p>
            <a:pPr>
              <a:defRPr/>
            </a:pPr>
            <a:fld id="{5C536B41-777E-49E8-9FE7-E80CE67322DE}" type="slidenum">
              <a:rPr lang="th-TH" smtClean="0"/>
              <a:pPr>
                <a:defRPr/>
              </a:pPr>
              <a:t>27</a:t>
            </a:fld>
            <a:endParaRPr lang="th-TH" dirty="0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9" name="Rounded Rectangle 8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10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85720" y="28572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ordia New" pitchFamily="34" charset="-34"/>
                <a:cs typeface="Cordia New" pitchFamily="34" charset="-34"/>
              </a:rPr>
              <a:t>คาร์ดินอลลิตี้ของความสัมพันธ์</a:t>
            </a:r>
            <a:endParaRPr kumimoji="0" lang="en-US" sz="1400" b="1" i="0" u="none" strike="noStrike" kern="0" cap="none" spc="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5953" name="Rectangle 1"/>
          <p:cNvSpPr>
            <a:spLocks noChangeArrowheads="1"/>
          </p:cNvSpPr>
          <p:nvPr/>
        </p:nvSpPr>
        <p:spPr bwMode="auto">
          <a:xfrm>
            <a:off x="683568" y="1628800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แบบสอง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การกำหนด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 min, max )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ของ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Entity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ที่เข้ามาเกี่ยวข้องใน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5" name="Diamond 54"/>
          <p:cNvSpPr/>
          <p:nvPr/>
        </p:nvSpPr>
        <p:spPr>
          <a:xfrm>
            <a:off x="611560" y="2204864"/>
            <a:ext cx="1512168" cy="86409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6" name="Rectangle 55"/>
          <p:cNvSpPr/>
          <p:nvPr/>
        </p:nvSpPr>
        <p:spPr>
          <a:xfrm>
            <a:off x="3707904" y="2276872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58" name="Straight Connector 57"/>
          <p:cNvCxnSpPr>
            <a:stCxn id="55" idx="3"/>
            <a:endCxn id="56" idx="1"/>
          </p:cNvCxnSpPr>
          <p:nvPr/>
        </p:nvCxnSpPr>
        <p:spPr>
          <a:xfrm>
            <a:off x="2123728" y="2636912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3275856" y="263691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3347864" y="263691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5220072" y="3645024"/>
            <a:ext cx="3026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ค่าต่ำสุดเป็น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0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และค่าสูงสุดเป็น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1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98" name="Diamond 97"/>
          <p:cNvSpPr/>
          <p:nvPr/>
        </p:nvSpPr>
        <p:spPr>
          <a:xfrm>
            <a:off x="611560" y="3356992"/>
            <a:ext cx="1512168" cy="86409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" name="Rectangle 98"/>
          <p:cNvSpPr/>
          <p:nvPr/>
        </p:nvSpPr>
        <p:spPr>
          <a:xfrm>
            <a:off x="3707904" y="3429000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02" name="Straight Connector 101"/>
          <p:cNvCxnSpPr/>
          <p:nvPr/>
        </p:nvCxnSpPr>
        <p:spPr>
          <a:xfrm rot="5400000">
            <a:off x="3347864" y="37890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3275856" y="3717032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4" name="Rectangle 103"/>
          <p:cNvSpPr/>
          <p:nvPr/>
        </p:nvSpPr>
        <p:spPr>
          <a:xfrm>
            <a:off x="5364088" y="2852936"/>
            <a:ext cx="2470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ค่าต่ำสุดและค่าสูงสุดเป็น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1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105" name="Straight Connector 104"/>
          <p:cNvCxnSpPr>
            <a:stCxn id="106" idx="3"/>
            <a:endCxn id="107" idx="1"/>
          </p:cNvCxnSpPr>
          <p:nvPr/>
        </p:nvCxnSpPr>
        <p:spPr>
          <a:xfrm>
            <a:off x="2123728" y="4869160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Diamond 105"/>
          <p:cNvSpPr/>
          <p:nvPr/>
        </p:nvSpPr>
        <p:spPr>
          <a:xfrm>
            <a:off x="611560" y="4437112"/>
            <a:ext cx="1512168" cy="86409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7" name="Rectangle 106"/>
          <p:cNvSpPr/>
          <p:nvPr/>
        </p:nvSpPr>
        <p:spPr>
          <a:xfrm>
            <a:off x="3707904" y="4509120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9" name="Oval 108"/>
          <p:cNvSpPr/>
          <p:nvPr/>
        </p:nvSpPr>
        <p:spPr>
          <a:xfrm>
            <a:off x="3275856" y="4797152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11" name="Straight Connector 110"/>
          <p:cNvCxnSpPr>
            <a:stCxn id="109" idx="6"/>
          </p:cNvCxnSpPr>
          <p:nvPr/>
        </p:nvCxnSpPr>
        <p:spPr>
          <a:xfrm flipV="1">
            <a:off x="3419872" y="4725144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09" idx="6"/>
          </p:cNvCxnSpPr>
          <p:nvPr/>
        </p:nvCxnSpPr>
        <p:spPr>
          <a:xfrm>
            <a:off x="3419872" y="4869160"/>
            <a:ext cx="288032" cy="144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>
            <a:off x="5148064" y="4653136"/>
            <a:ext cx="3595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ค่าต่ำสุดเป็น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0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และค่าสูงสุดมีค่าเป็นบวก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116" name="Straight Connector 115"/>
          <p:cNvCxnSpPr>
            <a:stCxn id="117" idx="3"/>
            <a:endCxn id="118" idx="1"/>
          </p:cNvCxnSpPr>
          <p:nvPr/>
        </p:nvCxnSpPr>
        <p:spPr>
          <a:xfrm>
            <a:off x="2123728" y="5805264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Diamond 116"/>
          <p:cNvSpPr/>
          <p:nvPr/>
        </p:nvSpPr>
        <p:spPr>
          <a:xfrm>
            <a:off x="611560" y="5373216"/>
            <a:ext cx="1512168" cy="86409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8" name="Rectangle 117"/>
          <p:cNvSpPr/>
          <p:nvPr/>
        </p:nvSpPr>
        <p:spPr>
          <a:xfrm>
            <a:off x="3707904" y="5445224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20" name="Straight Connector 119"/>
          <p:cNvCxnSpPr/>
          <p:nvPr/>
        </p:nvCxnSpPr>
        <p:spPr>
          <a:xfrm flipV="1">
            <a:off x="3419872" y="5661248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>
            <a:off x="3275856" y="580526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5116096" y="5589240"/>
            <a:ext cx="3595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ค่าต่ำสุดเป็น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1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และค่าสูงสุดมีค่าเป็นบวก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128" name="Straight Connector 127"/>
          <p:cNvCxnSpPr/>
          <p:nvPr/>
        </p:nvCxnSpPr>
        <p:spPr>
          <a:xfrm>
            <a:off x="3419872" y="5805265"/>
            <a:ext cx="288032" cy="144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7" name="Rounded Rectangle 6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8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h-TH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rdia New" pitchFamily="34" charset="-34"/>
                <a:cs typeface="Cordia New" pitchFamily="34" charset="-34"/>
              </a:rPr>
              <a:t>การออกแบบฐานข้อมูลด้วย 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rdia New" pitchFamily="34" charset="-34"/>
                <a:cs typeface="Cordia New" pitchFamily="34" charset="-34"/>
              </a:rPr>
              <a:t>E-R Model</a:t>
            </a:r>
            <a:endParaRPr lang="th-TH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smtClean="0">
                <a:latin typeface="Cordia New" pitchFamily="34" charset="-34"/>
                <a:cs typeface="Cordia New" pitchFamily="34" charset="-34"/>
              </a:rPr>
              <a:t>1. </a:t>
            </a:r>
            <a:r>
              <a:rPr lang="th-TH" sz="2800" b="1" smtClean="0">
                <a:latin typeface="Cordia New" pitchFamily="34" charset="-34"/>
                <a:cs typeface="Cordia New" pitchFamily="34" charset="-34"/>
              </a:rPr>
              <a:t>ศึกษารายละเอียดและลักษณะหน้าที่งานของระบบ</a:t>
            </a:r>
          </a:p>
          <a:p>
            <a:pPr eaLnBrk="1" hangingPunct="1"/>
            <a:r>
              <a:rPr lang="th-TH" sz="2800" smtClean="0">
                <a:latin typeface="Cordia New" pitchFamily="34" charset="-34"/>
                <a:cs typeface="Cordia New" pitchFamily="34" charset="-34"/>
              </a:rPr>
              <a:t>เพื่อรวบรวมรายละเอียด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th-TH" smtClean="0">
                <a:latin typeface="Cordia New" pitchFamily="34" charset="-34"/>
                <a:cs typeface="Cordia New" pitchFamily="34" charset="-34"/>
              </a:rPr>
              <a:t>ลักษณะการทำงานของระบบ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th-TH" smtClean="0">
                <a:latin typeface="Cordia New" pitchFamily="34" charset="-34"/>
                <a:cs typeface="Cordia New" pitchFamily="34" charset="-34"/>
              </a:rPr>
              <a:t>ขั้นตอนการทำงาน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th-TH" smtClean="0">
                <a:latin typeface="Cordia New" pitchFamily="34" charset="-34"/>
                <a:cs typeface="Cordia New" pitchFamily="34" charset="-34"/>
              </a:rPr>
              <a:t>เอกสารรายงานต่างๆ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2. 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กำหนด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 Entity 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ที่ควรมีในระบบฐานข้อมูล</a:t>
            </a:r>
            <a:endParaRPr lang="en-US" sz="2800" b="1" dirty="0" smtClean="0">
              <a:latin typeface="Cordia New" pitchFamily="34" charset="-34"/>
              <a:cs typeface="Cordia New" pitchFamily="34" charset="-34"/>
            </a:endParaRPr>
          </a:p>
          <a:p>
            <a:pPr eaLnBrk="1" hangingPunct="1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โดยคำนึงถึงข้อมูลทั้งหมดที่จะจัดเก็บลงไปในฐานข้อมูลว่าสามารถแบ่งออกได้เป็นกี่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Entity</a:t>
            </a:r>
            <a:endParaRPr lang="th-TH" sz="2800" dirty="0" smtClean="0">
              <a:latin typeface="Cordia New" pitchFamily="34" charset="-34"/>
              <a:cs typeface="Cordia New" pitchFamily="34" charset="-34"/>
            </a:endParaRPr>
          </a:p>
          <a:p>
            <a:pPr eaLnBrk="1" hangingPunct="1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ภายในฐานข้อมูลหนึ่ง ๆ อาจจะมีจำนวน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Entity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เป็นจำนวนมาก ซึ่งก็ขึ้นอยู่ที่ผู้ใช้ว่าต้องการจัดเก็บข้อมูลมากเพียงใด</a:t>
            </a:r>
          </a:p>
          <a:p>
            <a:pPr eaLnBrk="1" hangingPunct="1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โดยการกำหนด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Entity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จะต้องคำนึงถึง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Entity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ทั้งแบบอ่อนแอและแบบแข็งแรงด้วย</a:t>
            </a:r>
          </a:p>
          <a:p>
            <a:pPr eaLnBrk="1" hangingPunct="1"/>
            <a:endParaRPr lang="th-TH" sz="2800" dirty="0" smtClean="0">
              <a:latin typeface="Cordia New" pitchFamily="34" charset="-34"/>
              <a:cs typeface="Cordia New" pitchFamily="34" charset="-34"/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8" name="Rounded Rectangle 7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9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h-TH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rdia New" pitchFamily="34" charset="-34"/>
                <a:cs typeface="Cordia New" pitchFamily="34" charset="-34"/>
              </a:rPr>
              <a:t>การออกแบบฐานข้อมูลด้วย 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rdia New" pitchFamily="34" charset="-34"/>
                <a:cs typeface="Cordia New" pitchFamily="34" charset="-34"/>
              </a:rPr>
              <a:t>E-R Model</a:t>
            </a:r>
            <a:endParaRPr lang="th-TH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10" name="Rounded Rectangle 9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11274" name="Picture 5" descr="disk1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5" name="Picture 6" descr="com017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pPr eaLnBrk="1" hangingPunct="1"/>
            <a:r>
              <a:rPr lang="th-TH" sz="40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แนวคิดแผนภาพ </a:t>
            </a:r>
            <a:r>
              <a:rPr lang="en-US" sz="40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E-R Diagra</a:t>
            </a:r>
            <a:r>
              <a:rPr lang="en-US" sz="4000" b="1" dirty="0" smtClean="0">
                <a:latin typeface="Cordia New" pitchFamily="34" charset="-34"/>
                <a:cs typeface="Cordia New" pitchFamily="34" charset="-34"/>
              </a:rPr>
              <a:t>m</a:t>
            </a:r>
            <a:endParaRPr lang="en-US" sz="4000" b="1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214699" y="6430156"/>
            <a:ext cx="2844790" cy="27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en-US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rdia New" pitchFamily="34" charset="-34"/>
                <a:cs typeface="Cordia New" pitchFamily="34" charset="-34"/>
              </a:rPr>
              <a:t>Copyright © 2009</a:t>
            </a:r>
            <a:endParaRPr lang="th-TH" sz="1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12" name="Picture 11" descr="LOGO--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แบบจำลองข้อมูล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(Data Model)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หมายถึง การจำลองข้อมูลที่เกิดขึ้นทั้งหมดในระบบ พร้อมทั้งจำลองความสัมพันธ์ระหว่างข้อมูลที่เกิดขึ้นนั้น โดยใช้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“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แผนภาพแสดงความสัมพันธ์ระหว่างข้อมูล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(Entity Relationship Diagram: E-R Diagram)”</a:t>
            </a:r>
          </a:p>
          <a:p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แผนภาพแสดงความสัมพันธ์ระหว่างข้อมูล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(E-R Diagram)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หมายถึง แผนภาพที่ใช้เป็นเครื่องมือสำหรับจำลองข้อมูลซึ่งจะประกอบไปด้วย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Entity (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แทนกลุ่มของข้อมูลที่เป็นเรื่องเดียวกัน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/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เกี่ยวข้องกัน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)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และความสัมพันธ์ระหว่างข้อมูล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(Relationship)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ที่เกิดขึ้นทั้งหมดในระบบ 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2289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3. 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การกำหนดความสัมพันธ์ระหว่าง 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Entity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eaLnBrk="1" hangingPunct="1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ว่าแต่ละ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Entity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ที่มีความสัมพันธ์กันนั้น จะสัมพันธ์กันด้วยเงื่อนไขใด และชนิดความสัมพันธ์เป็นอย่างไร</a:t>
            </a:r>
            <a:endParaRPr lang="en-US" sz="2800" dirty="0" smtClean="0">
              <a:latin typeface="Cordia New" pitchFamily="34" charset="-34"/>
              <a:cs typeface="Cordia New" pitchFamily="34" charset="-34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One to One Relationship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One to Many Relationship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Many to Many Relationship</a:t>
            </a:r>
            <a:endParaRPr lang="th-TH" dirty="0" smtClean="0">
              <a:latin typeface="Cordia New" pitchFamily="34" charset="-34"/>
              <a:cs typeface="Cordia New" pitchFamily="34" charset="-34"/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8" name="Rounded Rectangle 7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9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h-TH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rdia New" pitchFamily="34" charset="-34"/>
                <a:cs typeface="Cordia New" pitchFamily="34" charset="-34"/>
              </a:rPr>
              <a:t>การออกแบบฐานข้อมูลด้วย 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rdia New" pitchFamily="34" charset="-34"/>
                <a:cs typeface="Cordia New" pitchFamily="34" charset="-34"/>
              </a:rPr>
              <a:t>E-R Model</a:t>
            </a:r>
            <a:endParaRPr lang="th-TH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34591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smtClean="0">
                <a:latin typeface="Cordia New" pitchFamily="34" charset="-34"/>
                <a:cs typeface="Cordia New" pitchFamily="34" charset="-34"/>
              </a:rPr>
              <a:t>4. </a:t>
            </a:r>
            <a:r>
              <a:rPr lang="th-TH" sz="2800" b="1" smtClean="0">
                <a:latin typeface="Cordia New" pitchFamily="34" charset="-34"/>
                <a:cs typeface="Cordia New" pitchFamily="34" charset="-34"/>
              </a:rPr>
              <a:t>การกำหนดคุณลักษณะของ </a:t>
            </a:r>
            <a:r>
              <a:rPr lang="en-US" sz="2800" b="1" smtClean="0">
                <a:latin typeface="Cordia New" pitchFamily="34" charset="-34"/>
                <a:cs typeface="Cordia New" pitchFamily="34" charset="-34"/>
              </a:rPr>
              <a:t>Entity</a:t>
            </a:r>
          </a:p>
          <a:p>
            <a:pPr eaLnBrk="1" hangingPunct="1"/>
            <a:r>
              <a:rPr lang="th-TH" sz="2800" smtClean="0">
                <a:latin typeface="Cordia New" pitchFamily="34" charset="-34"/>
                <a:cs typeface="Cordia New" pitchFamily="34" charset="-34"/>
              </a:rPr>
              <a:t>เป็นการกำหนดคุณสมบัติ </a:t>
            </a:r>
            <a:r>
              <a:rPr lang="en-US" sz="2800" smtClean="0">
                <a:latin typeface="Cordia New" pitchFamily="34" charset="-34"/>
                <a:cs typeface="Cordia New" pitchFamily="34" charset="-34"/>
              </a:rPr>
              <a:t>(Attributes) </a:t>
            </a:r>
            <a:r>
              <a:rPr lang="th-TH" sz="2800" smtClean="0">
                <a:latin typeface="Cordia New" pitchFamily="34" charset="-34"/>
                <a:cs typeface="Cordia New" pitchFamily="34" charset="-34"/>
              </a:rPr>
              <a:t>ให้กับ </a:t>
            </a:r>
            <a:r>
              <a:rPr lang="en-US" sz="2800" smtClean="0">
                <a:latin typeface="Cordia New" pitchFamily="34" charset="-34"/>
                <a:cs typeface="Cordia New" pitchFamily="34" charset="-34"/>
              </a:rPr>
              <a:t>Entity </a:t>
            </a:r>
            <a:r>
              <a:rPr lang="th-TH" sz="2800" smtClean="0">
                <a:latin typeface="Cordia New" pitchFamily="34" charset="-34"/>
                <a:cs typeface="Cordia New" pitchFamily="34" charset="-34"/>
              </a:rPr>
              <a:t>ว่าควรจะประกอบไปด้วย </a:t>
            </a:r>
            <a:r>
              <a:rPr lang="en-US" sz="2800" smtClean="0">
                <a:latin typeface="Cordia New" pitchFamily="34" charset="-34"/>
                <a:cs typeface="Cordia New" pitchFamily="34" charset="-34"/>
              </a:rPr>
              <a:t>Attributes</a:t>
            </a:r>
            <a:r>
              <a:rPr lang="th-TH" sz="2800" smtClean="0">
                <a:latin typeface="Cordia New" pitchFamily="34" charset="-34"/>
                <a:cs typeface="Cordia New" pitchFamily="34" charset="-34"/>
              </a:rPr>
              <a:t> ใดบาง</a:t>
            </a:r>
          </a:p>
          <a:p>
            <a:pPr eaLnBrk="1" hangingPunct="1"/>
            <a:r>
              <a:rPr lang="th-TH" sz="2800" smtClean="0">
                <a:latin typeface="Cordia New" pitchFamily="34" charset="-34"/>
                <a:cs typeface="Cordia New" pitchFamily="34" charset="-34"/>
              </a:rPr>
              <a:t>พร้อมทั้งพิจารณาด้วยว่า </a:t>
            </a:r>
            <a:r>
              <a:rPr lang="en-US" sz="2800" smtClean="0">
                <a:latin typeface="Cordia New" pitchFamily="34" charset="-34"/>
                <a:cs typeface="Cordia New" pitchFamily="34" charset="-34"/>
              </a:rPr>
              <a:t>Attributes </a:t>
            </a:r>
            <a:r>
              <a:rPr lang="th-TH" sz="2800" smtClean="0">
                <a:latin typeface="Cordia New" pitchFamily="34" charset="-34"/>
                <a:cs typeface="Cordia New" pitchFamily="34" charset="-34"/>
              </a:rPr>
              <a:t>ใดบ้างที่จะเป็น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>
                <a:latin typeface="Cordia New" pitchFamily="34" charset="-34"/>
                <a:cs typeface="Cordia New" pitchFamily="34" charset="-34"/>
              </a:rPr>
              <a:t>Composite Attributes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>
                <a:latin typeface="Cordia New" pitchFamily="34" charset="-34"/>
                <a:cs typeface="Cordia New" pitchFamily="34" charset="-34"/>
              </a:rPr>
              <a:t>Derived Attributes</a:t>
            </a:r>
            <a:endParaRPr lang="th-TH" smtClean="0">
              <a:latin typeface="Cordia New" pitchFamily="34" charset="-34"/>
              <a:cs typeface="Cordia New" pitchFamily="34" charset="-34"/>
            </a:endParaRPr>
          </a:p>
          <a:p>
            <a:pPr eaLnBrk="1" hangingPunct="1"/>
            <a:endParaRPr lang="th-TH" sz="2800" smtClean="0">
              <a:latin typeface="Cordia New" pitchFamily="34" charset="-34"/>
              <a:cs typeface="Cordia New" pitchFamily="34" charset="-34"/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8" name="Rounded Rectangle 7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9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h-TH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rdia New" pitchFamily="34" charset="-34"/>
                <a:cs typeface="Cordia New" pitchFamily="34" charset="-34"/>
              </a:rPr>
              <a:t>การออกแบบฐานข้อมูลด้วย 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rdia New" pitchFamily="34" charset="-34"/>
                <a:cs typeface="Cordia New" pitchFamily="34" charset="-34"/>
              </a:rPr>
              <a:t>E-R Model</a:t>
            </a:r>
            <a:endParaRPr lang="th-TH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8229600" cy="23129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smtClean="0">
                <a:latin typeface="Cordia New" pitchFamily="34" charset="-34"/>
                <a:cs typeface="Cordia New" pitchFamily="34" charset="-34"/>
              </a:rPr>
              <a:t>5. </a:t>
            </a:r>
            <a:r>
              <a:rPr lang="th-TH" sz="2800" b="1" smtClean="0">
                <a:latin typeface="Cordia New" pitchFamily="34" charset="-34"/>
                <a:cs typeface="Cordia New" pitchFamily="34" charset="-34"/>
              </a:rPr>
              <a:t>การกำหนด </a:t>
            </a:r>
            <a:r>
              <a:rPr lang="en-US" sz="2800" b="1" smtClean="0">
                <a:latin typeface="Cordia New" pitchFamily="34" charset="-34"/>
                <a:cs typeface="Cordia New" pitchFamily="34" charset="-34"/>
              </a:rPr>
              <a:t>Primary Key </a:t>
            </a:r>
            <a:r>
              <a:rPr lang="th-TH" sz="2800" b="1" smtClean="0">
                <a:latin typeface="Cordia New" pitchFamily="34" charset="-34"/>
                <a:cs typeface="Cordia New" pitchFamily="34" charset="-34"/>
              </a:rPr>
              <a:t>ของแต่ละ </a:t>
            </a:r>
            <a:r>
              <a:rPr lang="en-US" sz="2800" b="1" smtClean="0">
                <a:latin typeface="Cordia New" pitchFamily="34" charset="-34"/>
                <a:cs typeface="Cordia New" pitchFamily="34" charset="-34"/>
              </a:rPr>
              <a:t>Entity</a:t>
            </a:r>
          </a:p>
          <a:p>
            <a:pPr eaLnBrk="1" hangingPunct="1"/>
            <a:r>
              <a:rPr lang="th-TH" sz="2800" smtClean="0">
                <a:latin typeface="Cordia New" pitchFamily="34" charset="-34"/>
                <a:cs typeface="Cordia New" pitchFamily="34" charset="-34"/>
              </a:rPr>
              <a:t>เป็นการกำหนดให้ </a:t>
            </a:r>
            <a:r>
              <a:rPr lang="en-US" sz="2800" smtClean="0">
                <a:latin typeface="Cordia New" pitchFamily="34" charset="-34"/>
                <a:cs typeface="Cordia New" pitchFamily="34" charset="-34"/>
              </a:rPr>
              <a:t>Entity </a:t>
            </a:r>
            <a:r>
              <a:rPr lang="th-TH" sz="2800" smtClean="0">
                <a:latin typeface="Cordia New" pitchFamily="34" charset="-34"/>
                <a:cs typeface="Cordia New" pitchFamily="34" charset="-34"/>
              </a:rPr>
              <a:t>แต่ละ </a:t>
            </a:r>
            <a:r>
              <a:rPr lang="en-US" sz="2800" smtClean="0">
                <a:latin typeface="Cordia New" pitchFamily="34" charset="-34"/>
                <a:cs typeface="Cordia New" pitchFamily="34" charset="-34"/>
              </a:rPr>
              <a:t>Entity </a:t>
            </a:r>
            <a:r>
              <a:rPr lang="th-TH" sz="2800" smtClean="0">
                <a:latin typeface="Cordia New" pitchFamily="34" charset="-34"/>
                <a:cs typeface="Cordia New" pitchFamily="34" charset="-34"/>
              </a:rPr>
              <a:t>มีเอกลักษณ์เฉพาะที่สามารถอ้างอิงได้อย่างไม่ซ้ำซ้อน</a:t>
            </a:r>
          </a:p>
          <a:p>
            <a:pPr eaLnBrk="1" hangingPunct="1"/>
            <a:r>
              <a:rPr lang="th-TH" sz="2800" smtClean="0">
                <a:latin typeface="Cordia New" pitchFamily="34" charset="-34"/>
                <a:cs typeface="Cordia New" pitchFamily="34" charset="-34"/>
              </a:rPr>
              <a:t>นั่นก็คือการกำหนด </a:t>
            </a:r>
            <a:r>
              <a:rPr lang="en-US" sz="2800" smtClean="0">
                <a:latin typeface="Cordia New" pitchFamily="34" charset="-34"/>
                <a:cs typeface="Cordia New" pitchFamily="34" charset="-34"/>
              </a:rPr>
              <a:t>Primary Key </a:t>
            </a:r>
            <a:r>
              <a:rPr lang="th-TH" sz="2800" smtClean="0">
                <a:latin typeface="Cordia New" pitchFamily="34" charset="-34"/>
                <a:cs typeface="Cordia New" pitchFamily="34" charset="-34"/>
              </a:rPr>
              <a:t>นั่นเอง</a:t>
            </a: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7" name="Rounded Rectangle 6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8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h-TH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rdia New" pitchFamily="34" charset="-34"/>
                <a:cs typeface="Cordia New" pitchFamily="34" charset="-34"/>
              </a:rPr>
              <a:t>การออกแบบฐานข้อมูลด้วย 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rdia New" pitchFamily="34" charset="-34"/>
                <a:cs typeface="Cordia New" pitchFamily="34" charset="-34"/>
              </a:rPr>
              <a:t>E-R Model</a:t>
            </a:r>
            <a:endParaRPr lang="th-TH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7" name="Rounded Rectangle 6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8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h-TH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rdia New" pitchFamily="34" charset="-34"/>
                <a:cs typeface="Cordia New" pitchFamily="34" charset="-34"/>
              </a:rPr>
              <a:t>ตัวอย่างการออกแบบฐานข้อมูลด้วย 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rdia New" pitchFamily="34" charset="-34"/>
                <a:cs typeface="Cordia New" pitchFamily="34" charset="-34"/>
              </a:rPr>
              <a:t>E-R Model</a:t>
            </a:r>
            <a:endParaRPr lang="th-TH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i="1" dirty="0" smtClean="0">
                <a:solidFill>
                  <a:schemeClr val="hlink"/>
                </a:solidFill>
                <a:latin typeface="Cordia New" pitchFamily="34" charset="-34"/>
                <a:cs typeface="Cordia New" pitchFamily="34" charset="-34"/>
              </a:rPr>
              <a:t>Ex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b="1" dirty="0" smtClean="0">
                <a:solidFill>
                  <a:schemeClr val="hlink"/>
                </a:solidFill>
                <a:latin typeface="Cordia New" pitchFamily="34" charset="-34"/>
                <a:cs typeface="Cordia New" pitchFamily="34" charset="-34"/>
              </a:rPr>
              <a:t>สถาบันการศึกษาแห่งหนึ่งมีการสอนอยู่ </a:t>
            </a:r>
            <a:r>
              <a:rPr lang="en-US" b="1" dirty="0" smtClean="0">
                <a:solidFill>
                  <a:schemeClr val="hlink"/>
                </a:solidFill>
                <a:latin typeface="Cordia New" pitchFamily="34" charset="-34"/>
                <a:cs typeface="Cordia New" pitchFamily="34" charset="-34"/>
              </a:rPr>
              <a:t>3 </a:t>
            </a:r>
            <a:r>
              <a:rPr lang="th-TH" b="1" dirty="0" smtClean="0">
                <a:solidFill>
                  <a:schemeClr val="hlink"/>
                </a:solidFill>
                <a:latin typeface="Cordia New" pitchFamily="34" charset="-34"/>
                <a:cs typeface="Cordia New" pitchFamily="34" charset="-34"/>
              </a:rPr>
              <a:t>คณะ คือ เกษตร, วิทยาศาสตร์, ศึกษาศาสตร์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lvl="2" eaLnBrk="1" hangingPunct="1"/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ซึ่งในแต่ละคณะจะประกอบไปด้วยภาควิชาต่าง  ๆ</a:t>
            </a:r>
          </a:p>
          <a:p>
            <a:pPr lvl="2" eaLnBrk="1" hangingPunct="1"/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แต่ละภาควิชาก็จะประกอบไปด้วยอาจารย์หลาย ๆ คน </a:t>
            </a:r>
          </a:p>
          <a:p>
            <a:pPr lvl="2" eaLnBrk="1" hangingPunct="1"/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อาจารย์แต่ละคนสอนได้หลายวิชา แต่สามารถสังกัดได้เพียงแค่ภาควิชาเดียว</a:t>
            </a:r>
          </a:p>
          <a:p>
            <a:pPr lvl="2" eaLnBrk="1" hangingPunct="1"/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และอาจารย์แต่ละคนแต่ละภาคก็จะมีหัวหน้าภาค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26939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กำหนด 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Entity 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ที่ควรมีในระบบฐานข้อมูล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Entity Faculty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แสดงรายละเอียดของคณะ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Entity Department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 แสดงรายละเอียดของสาขาวิชา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lvl="1" eaLnBrk="1" hangingPunct="1">
              <a:buFont typeface="Wingdings" pitchFamily="2" charset="2"/>
              <a:buChar char="v"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Entity Teacher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 แสดงรายละเอียดของอาจารย์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lvl="1" eaLnBrk="1" hangingPunct="1">
              <a:buFont typeface="Wingdings" pitchFamily="2" charset="2"/>
              <a:buChar char="v"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Entity Subject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 แสดงรายละเอียดของวิชา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Entity Manager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 แสดงรายละเอียดหัวหน้าภาค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lvl="1" eaLnBrk="1" hangingPunct="1">
              <a:buFont typeface="Wingdings" pitchFamily="2" charset="2"/>
              <a:buChar char="v"/>
            </a:pP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eaLnBrk="1" hangingPunct="1">
              <a:buFontTx/>
              <a:buNone/>
            </a:pPr>
            <a:endParaRPr lang="th-TH" sz="2800" dirty="0" smtClean="0">
              <a:latin typeface="Cordia New" pitchFamily="34" charset="-34"/>
              <a:cs typeface="Cordia New" pitchFamily="34" charset="-34"/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8" name="Rounded Rectangle 7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9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h-TH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rdia New" pitchFamily="34" charset="-34"/>
                <a:cs typeface="Cordia New" pitchFamily="34" charset="-34"/>
              </a:rPr>
              <a:t>ตัวอย่างการออกแบบฐานข้อมูลด้วย 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rdia New" pitchFamily="34" charset="-34"/>
                <a:cs typeface="Cordia New" pitchFamily="34" charset="-34"/>
              </a:rPr>
              <a:t>E-R Model</a:t>
            </a:r>
            <a:endParaRPr lang="th-TH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AJ. JIRAVADEE YOYRAM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36B41-777E-49E8-9FE7-E80CE67322DE}" type="slidenum">
              <a:rPr lang="th-TH" smtClean="0"/>
              <a:pPr>
                <a:defRPr/>
              </a:pPr>
              <a:t>35</a:t>
            </a:fld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1115616" y="1484784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Faculty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5940152" y="1556792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Department</a:t>
            </a:r>
            <a:endParaRPr lang="th-TH" dirty="0"/>
          </a:p>
        </p:txBody>
      </p:sp>
      <p:sp>
        <p:nvSpPr>
          <p:cNvPr id="8" name="Flowchart: Decision 7"/>
          <p:cNvSpPr/>
          <p:nvPr/>
        </p:nvSpPr>
        <p:spPr>
          <a:xfrm>
            <a:off x="4067944" y="1700808"/>
            <a:ext cx="864096" cy="64807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under</a:t>
            </a:r>
            <a:endParaRPr lang="th-TH" sz="1400" dirty="0"/>
          </a:p>
        </p:txBody>
      </p:sp>
      <p:cxnSp>
        <p:nvCxnSpPr>
          <p:cNvPr id="10" name="Straight Connector 9"/>
          <p:cNvCxnSpPr>
            <a:endCxn id="8" idx="1"/>
          </p:cNvCxnSpPr>
          <p:nvPr/>
        </p:nvCxnSpPr>
        <p:spPr>
          <a:xfrm flipV="1">
            <a:off x="2915816" y="2024844"/>
            <a:ext cx="1152128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  <a:endCxn id="7" idx="1"/>
          </p:cNvCxnSpPr>
          <p:nvPr/>
        </p:nvCxnSpPr>
        <p:spPr>
          <a:xfrm>
            <a:off x="4932040" y="2024844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59832" y="148478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5436096" y="148478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th-TH" dirty="0"/>
          </a:p>
        </p:txBody>
      </p:sp>
      <p:sp>
        <p:nvSpPr>
          <p:cNvPr id="15" name="Rectangle 14"/>
          <p:cNvSpPr/>
          <p:nvPr/>
        </p:nvSpPr>
        <p:spPr>
          <a:xfrm>
            <a:off x="5940152" y="4149080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Teacher</a:t>
            </a:r>
            <a:endParaRPr lang="th-TH" dirty="0"/>
          </a:p>
        </p:txBody>
      </p:sp>
      <p:sp>
        <p:nvSpPr>
          <p:cNvPr id="16" name="Flowchart: Decision 15"/>
          <p:cNvSpPr/>
          <p:nvPr/>
        </p:nvSpPr>
        <p:spPr>
          <a:xfrm>
            <a:off x="6444208" y="2996952"/>
            <a:ext cx="864096" cy="64807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</a:t>
            </a:r>
            <a:endParaRPr lang="th-TH" dirty="0"/>
          </a:p>
        </p:txBody>
      </p:sp>
      <p:cxnSp>
        <p:nvCxnSpPr>
          <p:cNvPr id="18" name="Straight Connector 17"/>
          <p:cNvCxnSpPr>
            <a:stCxn id="7" idx="2"/>
            <a:endCxn id="16" idx="0"/>
          </p:cNvCxnSpPr>
          <p:nvPr/>
        </p:nvCxnSpPr>
        <p:spPr>
          <a:xfrm rot="5400000">
            <a:off x="6624228" y="2744924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6" idx="2"/>
            <a:endCxn id="15" idx="0"/>
          </p:cNvCxnSpPr>
          <p:nvPr/>
        </p:nvCxnSpPr>
        <p:spPr>
          <a:xfrm rot="5400000">
            <a:off x="6624228" y="389705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76256" y="242088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23" name="TextBox 22"/>
          <p:cNvSpPr txBox="1"/>
          <p:nvPr/>
        </p:nvSpPr>
        <p:spPr>
          <a:xfrm>
            <a:off x="6876256" y="364502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th-TH" dirty="0"/>
          </a:p>
        </p:txBody>
      </p:sp>
      <p:sp>
        <p:nvSpPr>
          <p:cNvPr id="24" name="Rectangle 23"/>
          <p:cNvSpPr/>
          <p:nvPr/>
        </p:nvSpPr>
        <p:spPr>
          <a:xfrm>
            <a:off x="6084168" y="5921896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Subject</a:t>
            </a:r>
            <a:endParaRPr lang="th-TH" dirty="0"/>
          </a:p>
        </p:txBody>
      </p:sp>
      <p:sp>
        <p:nvSpPr>
          <p:cNvPr id="25" name="Flowchart: Decision 24"/>
          <p:cNvSpPr/>
          <p:nvPr/>
        </p:nvSpPr>
        <p:spPr>
          <a:xfrm>
            <a:off x="6444208" y="5157192"/>
            <a:ext cx="864096" cy="64807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</a:t>
            </a:r>
            <a:endParaRPr lang="th-TH" dirty="0"/>
          </a:p>
        </p:txBody>
      </p:sp>
      <p:cxnSp>
        <p:nvCxnSpPr>
          <p:cNvPr id="27" name="Straight Connector 26"/>
          <p:cNvCxnSpPr>
            <a:stCxn id="15" idx="2"/>
            <a:endCxn id="25" idx="0"/>
          </p:cNvCxnSpPr>
          <p:nvPr/>
        </p:nvCxnSpPr>
        <p:spPr>
          <a:xfrm rot="5400000">
            <a:off x="6840252" y="5121188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5" idx="2"/>
          </p:cNvCxnSpPr>
          <p:nvPr/>
        </p:nvCxnSpPr>
        <p:spPr>
          <a:xfrm rot="5400000">
            <a:off x="6768244" y="591327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20272" y="486916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7092280" y="5445224"/>
            <a:ext cx="495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th-TH" dirty="0"/>
          </a:p>
        </p:txBody>
      </p:sp>
      <p:sp>
        <p:nvSpPr>
          <p:cNvPr id="33" name="Rectangle 32"/>
          <p:cNvSpPr/>
          <p:nvPr/>
        </p:nvSpPr>
        <p:spPr>
          <a:xfrm>
            <a:off x="1187624" y="4149080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Manager</a:t>
            </a:r>
            <a:endParaRPr lang="th-TH" dirty="0"/>
          </a:p>
        </p:txBody>
      </p:sp>
      <p:sp>
        <p:nvSpPr>
          <p:cNvPr id="34" name="Flowchart: Decision 33"/>
          <p:cNvSpPr/>
          <p:nvPr/>
        </p:nvSpPr>
        <p:spPr>
          <a:xfrm>
            <a:off x="3995936" y="4293096"/>
            <a:ext cx="864096" cy="64807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</a:t>
            </a:r>
            <a:endParaRPr lang="th-TH" dirty="0"/>
          </a:p>
        </p:txBody>
      </p:sp>
      <p:cxnSp>
        <p:nvCxnSpPr>
          <p:cNvPr id="36" name="Straight Connector 35"/>
          <p:cNvCxnSpPr>
            <a:stCxn id="33" idx="3"/>
            <a:endCxn id="34" idx="1"/>
          </p:cNvCxnSpPr>
          <p:nvPr/>
        </p:nvCxnSpPr>
        <p:spPr>
          <a:xfrm>
            <a:off x="3059832" y="4617132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4" idx="3"/>
            <a:endCxn id="15" idx="1"/>
          </p:cNvCxnSpPr>
          <p:nvPr/>
        </p:nvCxnSpPr>
        <p:spPr>
          <a:xfrm>
            <a:off x="4860032" y="461713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131840" y="414908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47" name="TextBox 46"/>
          <p:cNvSpPr txBox="1"/>
          <p:nvPr/>
        </p:nvSpPr>
        <p:spPr>
          <a:xfrm>
            <a:off x="5436096" y="414908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th-TH" dirty="0"/>
          </a:p>
        </p:txBody>
      </p:sp>
      <p:sp>
        <p:nvSpPr>
          <p:cNvPr id="48" name="Oval 47"/>
          <p:cNvSpPr/>
          <p:nvPr/>
        </p:nvSpPr>
        <p:spPr>
          <a:xfrm>
            <a:off x="467544" y="476672"/>
            <a:ext cx="136815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50" name="Straight Connector 49"/>
          <p:cNvCxnSpPr>
            <a:stCxn id="48" idx="4"/>
          </p:cNvCxnSpPr>
          <p:nvPr/>
        </p:nvCxnSpPr>
        <p:spPr>
          <a:xfrm rot="16200000" flipH="1">
            <a:off x="1169622" y="890718"/>
            <a:ext cx="576064" cy="612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1907704" y="548680"/>
            <a:ext cx="136815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53" name="Straight Connector 52"/>
          <p:cNvCxnSpPr>
            <a:stCxn id="51" idx="4"/>
          </p:cNvCxnSpPr>
          <p:nvPr/>
        </p:nvCxnSpPr>
        <p:spPr>
          <a:xfrm rot="5400000">
            <a:off x="2249742" y="1142746"/>
            <a:ext cx="504056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28600" y="134076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System Analysis &amp; Design</a:t>
            </a:r>
            <a:endParaRPr lang="th-TH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rdia New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88125" y="0"/>
            <a:ext cx="2555875" cy="2420938"/>
          </a:xfrm>
          <a:prstGeom prst="rect">
            <a:avLst/>
          </a:prstGeom>
          <a:solidFill>
            <a:srgbClr val="C09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Cordia New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764704"/>
            <a:ext cx="149752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4132604</a:t>
            </a:r>
            <a:endParaRPr lang="th-TH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2065542"/>
            <a:ext cx="4824536" cy="31547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9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Q &amp;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10" name="Rounded Rectangle 9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11274" name="Picture 5" descr="disk1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5" name="Picture 6" descr="com017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r>
              <a:rPr lang="th-TH" sz="4000" b="1" dirty="0" smtClean="0">
                <a:latin typeface="Cordia New" pitchFamily="34" charset="-34"/>
                <a:cs typeface="Cordia New" pitchFamily="34" charset="-34"/>
              </a:rPr>
              <a:t>สัญลักษณ์ที่ใช้ใน </a:t>
            </a:r>
            <a:r>
              <a:rPr lang="en-US" sz="4000" b="1" dirty="0" smtClean="0">
                <a:latin typeface="Cordia New" pitchFamily="34" charset="-34"/>
                <a:cs typeface="Cordia New" pitchFamily="34" charset="-34"/>
              </a:rPr>
              <a:t>E-R Diagram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214699" y="6430156"/>
            <a:ext cx="2844790" cy="27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en-US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rdia New" pitchFamily="34" charset="-34"/>
                <a:cs typeface="Cordia New" pitchFamily="34" charset="-34"/>
              </a:rPr>
              <a:t>Copyright © 2009</a:t>
            </a:r>
            <a:endParaRPr lang="th-TH" sz="1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12" name="Picture 11" descr="LOGO--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สัญลักษณ์ที่ใช้ในแผนภาพ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E-R Diagram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ที่ใช้ในการจำลองแบบข้อมูลมีหลายรูปแบบ ในที่นี้ขอยกตัวอย่าง 2 รูปแบบ ได้แก่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Chen Model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และ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 Crow’s Foot Model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สำหรับหนังสือเล่มนี้จะเลือกใช้แบบ 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Chen Model</a:t>
            </a:r>
          </a:p>
          <a:p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712" y="3140968"/>
            <a:ext cx="546735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10" name="Rounded Rectangle 9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11274" name="Picture 5" descr="disk1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5" name="Picture 6" descr="com017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r>
              <a:rPr lang="th-TH" sz="4000" b="1" dirty="0" smtClean="0">
                <a:latin typeface="Cordia New" pitchFamily="34" charset="-34"/>
                <a:cs typeface="Cordia New" pitchFamily="34" charset="-34"/>
              </a:rPr>
              <a:t>สัญลักษณ์ที่ใช้ใน </a:t>
            </a:r>
            <a:r>
              <a:rPr lang="en-US" sz="4000" b="1" dirty="0" smtClean="0">
                <a:latin typeface="Cordia New" pitchFamily="34" charset="-34"/>
                <a:cs typeface="Cordia New" pitchFamily="34" charset="-34"/>
              </a:rPr>
              <a:t>E-R Diagram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214699" y="6430156"/>
            <a:ext cx="2844790" cy="27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en-US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rdia New" pitchFamily="34" charset="-34"/>
                <a:cs typeface="Cordia New" pitchFamily="34" charset="-34"/>
              </a:rPr>
              <a:t>Copyright © 2009</a:t>
            </a:r>
            <a:endParaRPr lang="th-TH" sz="1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12" name="Picture 11" descr="LOGO--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6" y="1628800"/>
            <a:ext cx="5438775" cy="4676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10" name="Rounded Rectangle 9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11274" name="Picture 5" descr="disk1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5" name="Picture 6" descr="com017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r>
              <a:rPr lang="th-TH" sz="4000" b="1" dirty="0" smtClean="0">
                <a:latin typeface="Cordia New" pitchFamily="34" charset="-34"/>
                <a:cs typeface="Cordia New" pitchFamily="34" charset="-34"/>
              </a:rPr>
              <a:t>สัญลักษณ์ที่ใช้ใน </a:t>
            </a:r>
            <a:r>
              <a:rPr lang="en-US" sz="4000" b="1" dirty="0" smtClean="0">
                <a:latin typeface="Cordia New" pitchFamily="34" charset="-34"/>
                <a:cs typeface="Cordia New" pitchFamily="34" charset="-34"/>
              </a:rPr>
              <a:t>E-R Diagram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214699" y="6430156"/>
            <a:ext cx="2844790" cy="27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en-US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rdia New" pitchFamily="34" charset="-34"/>
                <a:cs typeface="Cordia New" pitchFamily="34" charset="-34"/>
              </a:rPr>
              <a:t>Copyright © 2009</a:t>
            </a:r>
            <a:endParaRPr lang="th-TH" sz="1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12" name="Picture 11" descr="LOGO--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539552" y="1883823"/>
            <a:ext cx="55194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Times New Roman" pitchFamily="18" charset="0"/>
                <a:cs typeface="Cordia New" pitchFamily="34" charset="-34"/>
              </a:rPr>
              <a:t>ตัวอย่าง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Times New Roman" pitchFamily="18" charset="0"/>
                <a:cs typeface="Cordia New" pitchFamily="34" charset="-34"/>
              </a:rPr>
              <a:t>E-R Diagram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Times New Roman" pitchFamily="18" charset="0"/>
                <a:cs typeface="Cordia New" pitchFamily="34" charset="-34"/>
              </a:rPr>
              <a:t> ของรูปแบบ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Times New Roman" pitchFamily="18" charset="0"/>
                <a:cs typeface="Cordia New" pitchFamily="34" charset="-34"/>
              </a:rPr>
              <a:t>Chen Model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Times New Roman" pitchFamily="18" charset="0"/>
                <a:cs typeface="Cordia New" pitchFamily="34" charset="-34"/>
              </a:rPr>
              <a:t>ดังรูป</a:t>
            </a: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2636912"/>
            <a:ext cx="665455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10" name="Rounded Rectangle 9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11274" name="Picture 5" descr="disk1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5" name="Picture 6" descr="com017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r>
              <a:rPr lang="th-TH" sz="4000" b="1" dirty="0" smtClean="0">
                <a:latin typeface="Cordia New" pitchFamily="34" charset="-34"/>
                <a:cs typeface="Cordia New" pitchFamily="34" charset="-34"/>
              </a:rPr>
              <a:t>สัญลักษณ์ที่ใช้ใน </a:t>
            </a:r>
            <a:r>
              <a:rPr lang="en-US" sz="4000" b="1" dirty="0" smtClean="0">
                <a:latin typeface="Cordia New" pitchFamily="34" charset="-34"/>
                <a:cs typeface="Cordia New" pitchFamily="34" charset="-34"/>
              </a:rPr>
              <a:t>E-R Diagram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214699" y="6430156"/>
            <a:ext cx="2844790" cy="27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en-US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rdia New" pitchFamily="34" charset="-34"/>
                <a:cs typeface="Cordia New" pitchFamily="34" charset="-34"/>
              </a:rPr>
              <a:t>Copyright © 2009</a:t>
            </a:r>
            <a:endParaRPr lang="th-TH" sz="1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12" name="Picture 11" descr="LOGO--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539552" y="1883823"/>
            <a:ext cx="6588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ตัวอย่าง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E-R Diagram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ของรูปแบบของ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Crow’s Foot Model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ดังรูป</a:t>
            </a: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14131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2780928"/>
            <a:ext cx="5896113" cy="22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10" name="Rounded Rectangle 9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11274" name="Picture 5" descr="disk1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5" name="Picture 6" descr="com017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r>
              <a:rPr lang="th-TH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องค์ประกอบของ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E-R Diagram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214699" y="6430156"/>
            <a:ext cx="2844790" cy="27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en-US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rdia New" pitchFamily="34" charset="-34"/>
                <a:cs typeface="Cordia New" pitchFamily="34" charset="-34"/>
              </a:rPr>
              <a:t>Copyright © 2009</a:t>
            </a:r>
            <a:endParaRPr lang="th-TH" sz="1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12" name="Picture 11" descr="LOGO--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827584" y="1988840"/>
            <a:ext cx="638828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Entities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Attributes</a:t>
            </a:r>
          </a:p>
          <a:p>
            <a:pPr lvl="0">
              <a:buFont typeface="Wingdings" pitchFamily="2" charset="2"/>
              <a:buChar char="v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ความสัมพันธ์ระหว่าง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Entity (Relationship)</a:t>
            </a:r>
          </a:p>
          <a:p>
            <a:pPr lvl="0">
              <a:buFont typeface="Wingdings" pitchFamily="2" charset="2"/>
              <a:buChar char="v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ระดับความสัมพันธ์ระหว่าง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Entity(Degree of Relationship)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sp>
          <p:nvSpPr>
            <p:cNvPr id="10" name="Rounded Rectangle 9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dirty="0">
                <a:solidFill>
                  <a:srgbClr val="CC0066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11274" name="Picture 5" descr="disk1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5" name="Picture 6" descr="com017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r>
              <a:rPr lang="th-TH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องค์ประกอบของ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E-R Diagram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214699" y="6430156"/>
            <a:ext cx="2844790" cy="27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en-US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rdia New" pitchFamily="34" charset="-34"/>
                <a:cs typeface="Cordia New" pitchFamily="34" charset="-34"/>
              </a:rPr>
              <a:t>Copyright © 2009</a:t>
            </a:r>
            <a:endParaRPr lang="th-TH" sz="1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12" name="Picture 11" descr="LOGO--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611560" y="1701389"/>
            <a:ext cx="792088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3600" b="1" dirty="0" smtClean="0">
                <a:latin typeface="Cordia New" pitchFamily="34" charset="-34"/>
                <a:cs typeface="Cordia New" pitchFamily="34" charset="-34"/>
              </a:rPr>
              <a:t> Entities</a:t>
            </a:r>
          </a:p>
          <a:p>
            <a:pPr>
              <a:tabLst>
                <a:tab pos="539750" algn="l"/>
              </a:tabLst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Entity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หมายถึง องค์ประกอบส่วนหนึ่งของ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E-R Diagram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ที่ใช้สำหรับเก็บข้อมูลแต่ละรายการที่มีคุณสมบัติร่วมกันภายใต้ขอบเขตของระบบหนึ่งที่กำลังสนใจ เช่น ระบบโรงเรียน ซึ่งประกอบไปด้วย 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Entity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นักเรียน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(Student) Entity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อาจารย์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(Teacher), Entity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หลักสูตร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(Course), Entity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ห้องเรียน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(Room)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เป็นต้น</a:t>
            </a:r>
          </a:p>
          <a:p>
            <a:pPr>
              <a:tabLst>
                <a:tab pos="539750" algn="l"/>
              </a:tabLst>
            </a:pP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pu_template_46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dpu_template_465</Template>
  <TotalTime>1018</TotalTime>
  <Words>1583</Words>
  <Application>Microsoft Office PowerPoint</Application>
  <PresentationFormat>On-screen Show (4:3)</PresentationFormat>
  <Paragraphs>245</Paragraphs>
  <Slides>36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dpu_template_465</vt:lpstr>
      <vt:lpstr>การวิเคราะห์และออกแบบระบบ</vt:lpstr>
      <vt:lpstr>Slide 2</vt:lpstr>
      <vt:lpstr>แนวคิดแผนภาพ E-R Diagram</vt:lpstr>
      <vt:lpstr>สัญลักษณ์ที่ใช้ใน E-R Diagram</vt:lpstr>
      <vt:lpstr>สัญลักษณ์ที่ใช้ใน E-R Diagram</vt:lpstr>
      <vt:lpstr>สัญลักษณ์ที่ใช้ใน E-R Diagram</vt:lpstr>
      <vt:lpstr>สัญลักษณ์ที่ใช้ใน E-R Diagram</vt:lpstr>
      <vt:lpstr>องค์ประกอบของ E-R Diagram</vt:lpstr>
      <vt:lpstr>องค์ประกอบของ E-R Diagram</vt:lpstr>
      <vt:lpstr>องค์ประกอบของ E-R Diagram</vt:lpstr>
      <vt:lpstr>องค์ประกอบของ E-R Diagram</vt:lpstr>
      <vt:lpstr>องค์ประกอบของ E-R Diagram</vt:lpstr>
      <vt:lpstr>องค์ประกอบของ E-R Diagram</vt:lpstr>
      <vt:lpstr>องค์ประกอบของ E-R Diagram</vt:lpstr>
      <vt:lpstr>องค์ประกอบของ E-R Diagram</vt:lpstr>
      <vt:lpstr>Slide 16</vt:lpstr>
      <vt:lpstr>องค์ประกอบของ E-R Diagram</vt:lpstr>
      <vt:lpstr>องค์ประกอบของ E-R Diagram</vt:lpstr>
      <vt:lpstr>องค์ประกอบของ E-R Diagram</vt:lpstr>
      <vt:lpstr>Slide 20</vt:lpstr>
      <vt:lpstr>ความสัมพันธ์ระหว่าง Entity (Relationship)</vt:lpstr>
      <vt:lpstr>ความสัมพันธ์ระหว่าง Entity (Relationship)</vt:lpstr>
      <vt:lpstr>ความสัมพันธ์ระหว่าง Entity (Relationship)</vt:lpstr>
      <vt:lpstr>ความสัมพันธ์ระหว่าง Entity (Relationship)</vt:lpstr>
      <vt:lpstr>ความสัมพันธ์ระหว่าง Entity (Relationship)</vt:lpstr>
      <vt:lpstr>Slide 26</vt:lpstr>
      <vt:lpstr>Slide 27</vt:lpstr>
      <vt:lpstr>การออกแบบฐานข้อมูลด้วย E-R Model</vt:lpstr>
      <vt:lpstr>การออกแบบฐานข้อมูลด้วย E-R Model</vt:lpstr>
      <vt:lpstr>การออกแบบฐานข้อมูลด้วย E-R Model</vt:lpstr>
      <vt:lpstr>การออกแบบฐานข้อมูลด้วย E-R Model</vt:lpstr>
      <vt:lpstr>การออกแบบฐานข้อมูลด้วย E-R Model</vt:lpstr>
      <vt:lpstr>ตัวอย่างการออกแบบฐานข้อมูลด้วย E-R Model</vt:lpstr>
      <vt:lpstr>ตัวอย่างการออกแบบฐานข้อมูลด้วย E-R Model</vt:lpstr>
      <vt:lpstr>Slide 35</vt:lpstr>
      <vt:lpstr>Slide 36</vt:lpstr>
    </vt:vector>
  </TitlesOfParts>
  <Company>Copyright  Master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การวิเคราะห์และออกแบบระบบ</dc:title>
  <dc:creator>user</dc:creator>
  <cp:lastModifiedBy>jik</cp:lastModifiedBy>
  <cp:revision>102</cp:revision>
  <dcterms:created xsi:type="dcterms:W3CDTF">2011-06-12T05:36:21Z</dcterms:created>
  <dcterms:modified xsi:type="dcterms:W3CDTF">2011-09-03T02:26:58Z</dcterms:modified>
</cp:coreProperties>
</file>