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2" r:id="rId10"/>
    <p:sldId id="341" r:id="rId11"/>
    <p:sldId id="343" r:id="rId12"/>
    <p:sldId id="344" r:id="rId13"/>
    <p:sldId id="345" r:id="rId14"/>
    <p:sldId id="346" r:id="rId15"/>
    <p:sldId id="347" r:id="rId16"/>
    <p:sldId id="349" r:id="rId17"/>
    <p:sldId id="351" r:id="rId18"/>
    <p:sldId id="352" r:id="rId19"/>
    <p:sldId id="354" r:id="rId20"/>
    <p:sldId id="353" r:id="rId21"/>
    <p:sldId id="356" r:id="rId22"/>
    <p:sldId id="357" r:id="rId23"/>
    <p:sldId id="303" r:id="rId24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FF"/>
    <a:srgbClr val="3333CC"/>
    <a:srgbClr val="CC99FF"/>
    <a:srgbClr val="CC0099"/>
    <a:srgbClr val="C09CAE"/>
    <a:srgbClr val="EEA0CD"/>
    <a:srgbClr val="ECA6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ngsana New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ngsana New" charset="-34"/>
              </a:defRPr>
            </a:lvl1pPr>
          </a:lstStyle>
          <a:p>
            <a:pPr>
              <a:defRPr/>
            </a:pPr>
            <a:fld id="{1D686E5D-4599-4622-BAC8-15939F1DD4D9}" type="datetimeFigureOut">
              <a:rPr lang="en-US"/>
              <a:pPr>
                <a:defRPr/>
              </a:pPr>
              <a:t>9/1/2012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ngsana New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cs typeface="Angsana New" charset="-34"/>
              </a:defRPr>
            </a:lvl1pPr>
          </a:lstStyle>
          <a:p>
            <a:pPr>
              <a:defRPr/>
            </a:pPr>
            <a:fld id="{5ACB585A-C8B8-4742-AB9B-9C8818A12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AAE1C9-3491-4661-840D-2E282D3A5CB7}" type="datetime1">
              <a:rPr lang="th-TH"/>
              <a:pPr>
                <a:defRPr/>
              </a:pPr>
              <a:t>01/09/55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53AFC-3411-4384-ADD4-FD9EC804BF7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E9135-4A38-4EE3-9DF2-B753B3181DB7}" type="datetime1">
              <a:rPr lang="th-TH"/>
              <a:pPr>
                <a:defRPr/>
              </a:pPr>
              <a:t>01/09/55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533E3-843A-4CA9-827D-E8B0C7BE0EA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1BE7-0F13-4025-884A-1B0ADA4C3E02}" type="datetime1">
              <a:rPr lang="th-TH"/>
              <a:pPr>
                <a:defRPr/>
              </a:pPr>
              <a:t>01/09/55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3A470-7A25-4459-B48C-4B7FB55FA59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C59486-3E93-4275-A4C7-D982A0472A64}" type="datetime1">
              <a:rPr lang="th-TH"/>
              <a:pPr>
                <a:defRPr/>
              </a:pPr>
              <a:t>01/09/55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36B41-777E-49E8-9FE7-E80CE67322D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3D023-DFEF-4C97-B5E7-B330B207560A}" type="datetime1">
              <a:rPr lang="th-TH"/>
              <a:pPr>
                <a:defRPr/>
              </a:pPr>
              <a:t>01/09/55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4766D-BA27-4FAB-B78F-0AA56FF6188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E040D-A684-473F-87BC-950C21985204}" type="datetime1">
              <a:rPr lang="th-TH"/>
              <a:pPr>
                <a:defRPr/>
              </a:pPr>
              <a:t>01/09/55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F7D5A-8C0E-425A-9765-75A1DE6FC76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BC16-503C-4B4E-9DF6-CFF42A00D4D6}" type="datetime1">
              <a:rPr lang="th-TH"/>
              <a:pPr>
                <a:defRPr/>
              </a:pPr>
              <a:t>01/09/55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FBC29-3C88-4A95-B346-FF4A1FC7BA2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D918E-ECF6-4464-B607-F29CF5FC664D}" type="datetime1">
              <a:rPr lang="th-TH"/>
              <a:pPr>
                <a:defRPr/>
              </a:pPr>
              <a:t>01/09/55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FAEBB-1861-45B3-843D-055FEC9D09C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420BF-54F6-469E-ABF4-9677ACA34DFC}" type="datetime1">
              <a:rPr lang="th-TH"/>
              <a:pPr>
                <a:defRPr/>
              </a:pPr>
              <a:t>01/09/55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36CD8-2A17-477D-AAA6-4568AFA0CE0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01F2-7E95-4CD5-BC9B-A2616DCC132A}" type="datetime1">
              <a:rPr lang="th-TH"/>
              <a:pPr>
                <a:defRPr/>
              </a:pPr>
              <a:t>01/09/55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C537D-DECD-4FC0-940E-5908953E312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CC52-430C-4DAC-906D-378046A6CAB3}" type="datetime1">
              <a:rPr lang="th-TH"/>
              <a:pPr>
                <a:defRPr/>
              </a:pPr>
              <a:t>01/09/55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24F3A-A01A-424D-BA92-17E2D80EE7F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744E03-D0F3-42D5-9265-52ED6579AE98}" type="datetime1">
              <a:rPr lang="th-TH"/>
              <a:pPr>
                <a:defRPr/>
              </a:pPr>
              <a:t>01/09/55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F5A0E8-D4DE-402D-AA69-EC998D7DAC1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83976" y="404664"/>
            <a:ext cx="7772400" cy="1470025"/>
          </a:xfrm>
        </p:spPr>
        <p:txBody>
          <a:bodyPr/>
          <a:lstStyle/>
          <a:p>
            <a:pPr algn="l">
              <a:defRPr/>
            </a:pPr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การวิเคราะห์และออกแบบระบบ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28600" y="134076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System Analysis &amp; Design</a:t>
            </a:r>
            <a:endParaRPr lang="th-TH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rdia New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88125" y="0"/>
            <a:ext cx="2555875" cy="2420938"/>
          </a:xfrm>
          <a:prstGeom prst="rect">
            <a:avLst/>
          </a:prstGeom>
          <a:solidFill>
            <a:srgbClr val="C09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Cordia New" pitchFamily="34" charset="-34"/>
            </a:endParaRPr>
          </a:p>
        </p:txBody>
      </p:sp>
      <p:pic>
        <p:nvPicPr>
          <p:cNvPr id="4101" name="Picture 5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8650" y="44450"/>
            <a:ext cx="1785938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9512" y="5949280"/>
            <a:ext cx="149752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4132604</a:t>
            </a:r>
            <a:endParaRPr lang="th-TH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2708920"/>
            <a:ext cx="74168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UNIT 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6 :</a:t>
            </a:r>
            <a:r>
              <a:rPr lang="th-TH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 การประมวลผลข้อมูล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3568" y="4653136"/>
            <a:ext cx="7920880" cy="17281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755576" y="1844824"/>
            <a:ext cx="7962900" cy="35052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1. 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แบบตามลำดับ 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(Sequence)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pPr marL="0" indent="0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 มีลักษณะการทำงานเป็นไปตามลำดับขั้นตอนหรือกิจกรรม ไม่มีการกระโดดข้ามไปทำขั้นตอนหรือกิจกรรมอื่นก่อน ดังนั้นในการเขียนคำอธิบาย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Process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ด้วยการใช้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Structured English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แบบตามลำดับนี้ควรจะมีลักษณะที่เป็นประโยคที่แสดงให้เห็นถึงการทำงานเดียวอย่างชัดเจน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ตัวอย่างการเขียนแบบตามลำดับ เช่น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Read GRADE,CREDIT</a:t>
            </a:r>
          </a:p>
          <a:p>
            <a:pPr>
              <a:buNone/>
            </a:pP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SUM=CREDIT*GRADE</a:t>
            </a:r>
          </a:p>
          <a:p>
            <a:pPr>
              <a:buNone/>
            </a:pP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Print  SUM</a:t>
            </a:r>
          </a:p>
          <a:p>
            <a:pPr marL="0" indent="0">
              <a:buFont typeface="Wingdings" pitchFamily="2" charset="2"/>
              <a:buNone/>
            </a:pPr>
            <a:endParaRPr lang="th-TH" sz="2800" dirty="0" smtClean="0">
              <a:latin typeface="Cordia New" pitchFamily="34" charset="-34"/>
              <a:cs typeface="Cordia New" pitchFamily="34" charset="-34"/>
            </a:endParaRPr>
          </a:p>
          <a:p>
            <a:pPr marL="0" indent="449263">
              <a:buFont typeface="Wingdings" pitchFamily="2" charset="2"/>
              <a:buNone/>
            </a:pPr>
            <a:endParaRPr lang="th-TH" sz="2800" dirty="0">
              <a:latin typeface="Cordia New" pitchFamily="34" charset="-34"/>
              <a:cs typeface="Cordia New" pitchFamily="34" charset="-34"/>
            </a:endParaRPr>
          </a:p>
          <a:p>
            <a:pPr>
              <a:buFont typeface="Wingdings" pitchFamily="2" charset="2"/>
              <a:buNone/>
            </a:pP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3042" y="285728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2086012" y="214290"/>
            <a:ext cx="5726348" cy="1143000"/>
          </a:xfrm>
        </p:spPr>
        <p:txBody>
          <a:bodyPr/>
          <a:lstStyle/>
          <a:p>
            <a:pPr marL="0" indent="449263"/>
            <a:r>
              <a:rPr lang="en-US" sz="3600" dirty="0" smtClean="0">
                <a:latin typeface="CordiaUPC" pitchFamily="34" charset="-34"/>
                <a:cs typeface="CordiaUPC" pitchFamily="34" charset="-34"/>
              </a:rPr>
              <a:t>Structured English Logic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755576" y="1844824"/>
            <a:ext cx="7962900" cy="35052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2. 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แบบมีเงื่อนไข 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(Conditional /Decision Structure)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เป็นการทำงานที่มีการกำหนดการกระทำหรือกิจกรรมการทำงานแตกต่างกันไปตามแต่ละเงื่อนไข ถ้าข้อมูลที่เข้าสู่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Process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 นั้นเป็นไปตามเงื่อนไขใด้ ให้ทำงานภายใต้สิ่งที่เงื่อนไขนั้นกำหนดไว้ โดยรูปแบบการเขียนคำอธิบาย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Process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โดยใช้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 Structured English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แบบมีเงื่อนไข แบ่งออกได้ 2 ลักษณะ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3042" y="285728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2086012" y="214290"/>
            <a:ext cx="5726348" cy="1143000"/>
          </a:xfrm>
        </p:spPr>
        <p:txBody>
          <a:bodyPr/>
          <a:lstStyle/>
          <a:p>
            <a:pPr marL="0" indent="449263"/>
            <a:r>
              <a:rPr lang="en-US" sz="3600" dirty="0" smtClean="0">
                <a:latin typeface="CordiaUPC" pitchFamily="34" charset="-34"/>
                <a:cs typeface="CordiaUPC" pitchFamily="34" charset="-34"/>
              </a:rPr>
              <a:t>Structured English Logic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962900" cy="3505200"/>
          </a:xfrm>
        </p:spPr>
        <p:txBody>
          <a:bodyPr/>
          <a:lstStyle/>
          <a:p>
            <a:pPr lvl="0">
              <a:buNone/>
            </a:pP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If-then-else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เป็นโครงสร้างการเขียนแบบมีเงื่อนไขโดยใช้ประโยค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IF-THEN-ELSE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มาช่วยในการอธิบายลักษณะการทำงานที่จะเกิดการกระทำกิจกรรม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(Action)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ใดๆ ที่กำหนดไว้ได้ ก็ต่อเมื่อเงื่อนไขที่ระบุไว้นั้นเป็นจริง แต่ถ้าเงื่อนไขนั้นเป็นเท็จจะต้องกระทำกิจกรรมอื่นที่กำหนดไว้ ภายใต้เงื่อนไขที่เป็นเท็จนั้น ดังตัวอย่างต่อไปนี้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If  Normal semester   then</a:t>
            </a:r>
          </a:p>
          <a:p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en-US" sz="2400" dirty="0" err="1" smtClean="0">
                <a:latin typeface="Cordia New" pitchFamily="34" charset="-34"/>
                <a:cs typeface="Cordia New" pitchFamily="34" charset="-34"/>
              </a:rPr>
              <a:t>Max_Credit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=21</a:t>
            </a:r>
          </a:p>
          <a:p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Else</a:t>
            </a:r>
          </a:p>
          <a:p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	 </a:t>
            </a:r>
            <a:r>
              <a:rPr lang="en-US" sz="2400" dirty="0" err="1" smtClean="0">
                <a:latin typeface="Cordia New" pitchFamily="34" charset="-34"/>
                <a:cs typeface="Cordia New" pitchFamily="34" charset="-34"/>
              </a:rPr>
              <a:t>Max_Credit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=9</a:t>
            </a:r>
          </a:p>
          <a:p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End If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	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Font typeface="Wingdings" pitchFamily="2" charset="2"/>
              <a:buNone/>
            </a:pPr>
            <a:endParaRPr lang="th-TH" sz="2800" dirty="0" smtClean="0">
              <a:latin typeface="Cordia New" pitchFamily="34" charset="-34"/>
              <a:cs typeface="Cordia New" pitchFamily="34" charset="-34"/>
            </a:endParaRPr>
          </a:p>
          <a:p>
            <a:pPr marL="0" indent="449263">
              <a:buFont typeface="Wingdings" pitchFamily="2" charset="2"/>
              <a:buNone/>
            </a:pPr>
            <a:endParaRPr lang="th-TH" sz="2800" dirty="0">
              <a:latin typeface="Cordia New" pitchFamily="34" charset="-34"/>
              <a:cs typeface="Cordia New" pitchFamily="34" charset="-34"/>
            </a:endParaRPr>
          </a:p>
          <a:p>
            <a:pPr>
              <a:buFont typeface="Wingdings" pitchFamily="2" charset="2"/>
              <a:buNone/>
            </a:pP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3042" y="285728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2086012" y="214290"/>
            <a:ext cx="5726348" cy="1143000"/>
          </a:xfrm>
        </p:spPr>
        <p:txBody>
          <a:bodyPr/>
          <a:lstStyle/>
          <a:p>
            <a:pPr marL="0" indent="449263"/>
            <a:r>
              <a:rPr lang="en-US" sz="3600" dirty="0" smtClean="0">
                <a:latin typeface="CordiaUPC" pitchFamily="34" charset="-34"/>
                <a:cs typeface="CordiaUPC" pitchFamily="34" charset="-34"/>
              </a:rPr>
              <a:t>Structured English Logic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512" y="3861048"/>
            <a:ext cx="9144000" cy="29969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962900" cy="2232248"/>
          </a:xfrm>
        </p:spPr>
        <p:txBody>
          <a:bodyPr/>
          <a:lstStyle/>
          <a:p>
            <a:pPr lvl="0">
              <a:buNone/>
            </a:pP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CASE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เป็นโครงสร้างการเขียนแบบมีเงื่อนไข ซึ่งจะใช้ในกรณีที่มีการกระทำกิจกรรมที่เป็นไปได้มากกว่าสองทาง โดยใช้คำว่า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CASE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เพื่อตรวจสอบแต่ละเงื่อนไขที่เป็นไปได้เหล่านั้น ด้วยรูปแบบที่ดูง่ายกว่าการใช้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 IF-Then-Else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If-Then-Else   </a:t>
            </a:r>
            <a:r>
              <a:rPr lang="en-US" sz="2800" dirty="0" err="1" smtClean="0">
                <a:latin typeface="Cordia New" pitchFamily="34" charset="-34"/>
                <a:cs typeface="Cordia New" pitchFamily="34" charset="-34"/>
              </a:rPr>
              <a:t>If-Then-Else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 ….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หลายๆครั้ง ดังตัวอย่างต่อไปนี้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en-US" sz="1600" dirty="0" smtClean="0">
                <a:latin typeface="Cordia New" pitchFamily="34" charset="-34"/>
                <a:cs typeface="Cordia New" pitchFamily="34" charset="-34"/>
              </a:rPr>
              <a:t>Select Case Item</a:t>
            </a:r>
          </a:p>
          <a:p>
            <a:pPr>
              <a:buNone/>
            </a:pPr>
            <a:r>
              <a:rPr lang="en-US" sz="1600" dirty="0" smtClean="0">
                <a:latin typeface="Cordia New" pitchFamily="34" charset="-34"/>
                <a:cs typeface="Cordia New" pitchFamily="34" charset="-34"/>
              </a:rPr>
              <a:t>	Case 1 : if  </a:t>
            </a:r>
            <a:r>
              <a:rPr lang="en-US" sz="1600" dirty="0" err="1" smtClean="0">
                <a:latin typeface="Cordia New" pitchFamily="34" charset="-34"/>
                <a:cs typeface="Cordia New" pitchFamily="34" charset="-34"/>
              </a:rPr>
              <a:t>normal_semester</a:t>
            </a:r>
            <a:r>
              <a:rPr lang="en-US" sz="1600" dirty="0" smtClean="0">
                <a:latin typeface="Cordia New" pitchFamily="34" charset="-34"/>
                <a:cs typeface="Cordia New" pitchFamily="34" charset="-34"/>
              </a:rPr>
              <a:t>&lt;21 then</a:t>
            </a:r>
          </a:p>
          <a:p>
            <a:pPr>
              <a:buNone/>
            </a:pPr>
            <a:r>
              <a:rPr lang="en-US" sz="1600" dirty="0" smtClean="0">
                <a:latin typeface="Cordia New" pitchFamily="34" charset="-34"/>
                <a:cs typeface="Cordia New" pitchFamily="34" charset="-34"/>
              </a:rPr>
              <a:t>		No </a:t>
            </a:r>
            <a:r>
              <a:rPr lang="en-US" sz="1600" dirty="0" err="1" smtClean="0">
                <a:latin typeface="Cordia New" pitchFamily="34" charset="-34"/>
                <a:cs typeface="Cordia New" pitchFamily="34" charset="-34"/>
              </a:rPr>
              <a:t>Submit_Register</a:t>
            </a:r>
            <a:endParaRPr lang="en-US" sz="16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en-US" sz="1600" dirty="0" smtClean="0">
                <a:latin typeface="Cordia New" pitchFamily="34" charset="-34"/>
                <a:cs typeface="Cordia New" pitchFamily="34" charset="-34"/>
              </a:rPr>
              <a:t>	Case 2 : if </a:t>
            </a:r>
            <a:r>
              <a:rPr lang="en-US" sz="1600" dirty="0" err="1" smtClean="0">
                <a:latin typeface="Cordia New" pitchFamily="34" charset="-34"/>
                <a:cs typeface="Cordia New" pitchFamily="34" charset="-34"/>
              </a:rPr>
              <a:t>normal_semester</a:t>
            </a:r>
            <a:r>
              <a:rPr lang="en-US" sz="1600" dirty="0" smtClean="0">
                <a:latin typeface="Cordia New" pitchFamily="34" charset="-34"/>
                <a:cs typeface="Cordia New" pitchFamily="34" charset="-34"/>
              </a:rPr>
              <a:t>&gt; 21 then </a:t>
            </a:r>
          </a:p>
          <a:p>
            <a:pPr>
              <a:buNone/>
            </a:pPr>
            <a:r>
              <a:rPr lang="en-US" sz="1600" dirty="0" smtClean="0">
                <a:latin typeface="Cordia New" pitchFamily="34" charset="-34"/>
                <a:cs typeface="Cordia New" pitchFamily="34" charset="-34"/>
              </a:rPr>
              <a:t>		 </a:t>
            </a:r>
            <a:r>
              <a:rPr lang="en-US" sz="1600" dirty="0" err="1" smtClean="0">
                <a:latin typeface="Cordia New" pitchFamily="34" charset="-34"/>
                <a:cs typeface="Cordia New" pitchFamily="34" charset="-34"/>
              </a:rPr>
              <a:t>Submit_Register</a:t>
            </a:r>
            <a:endParaRPr lang="en-US" sz="16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en-US" sz="1600" dirty="0" smtClean="0">
                <a:latin typeface="Cordia New" pitchFamily="34" charset="-34"/>
                <a:cs typeface="Cordia New" pitchFamily="34" charset="-34"/>
              </a:rPr>
              <a:t>	Case 3 : If </a:t>
            </a:r>
            <a:r>
              <a:rPr lang="en-US" sz="1600" dirty="0" err="1" smtClean="0">
                <a:latin typeface="Cordia New" pitchFamily="34" charset="-34"/>
                <a:cs typeface="Cordia New" pitchFamily="34" charset="-34"/>
              </a:rPr>
              <a:t>normal_semester</a:t>
            </a:r>
            <a:r>
              <a:rPr lang="en-US" sz="1600" dirty="0" smtClean="0">
                <a:latin typeface="Cordia New" pitchFamily="34" charset="-34"/>
                <a:cs typeface="Cordia New" pitchFamily="34" charset="-34"/>
              </a:rPr>
              <a:t> = 21 then</a:t>
            </a:r>
          </a:p>
          <a:p>
            <a:pPr>
              <a:buNone/>
            </a:pPr>
            <a:r>
              <a:rPr lang="en-US" sz="1600" dirty="0" smtClean="0">
                <a:latin typeface="Cordia New" pitchFamily="34" charset="-34"/>
                <a:cs typeface="Cordia New" pitchFamily="34" charset="-34"/>
              </a:rPr>
              <a:t>		</a:t>
            </a:r>
            <a:r>
              <a:rPr lang="en-US" sz="1600" dirty="0" err="1" smtClean="0">
                <a:latin typeface="Cordia New" pitchFamily="34" charset="-34"/>
                <a:cs typeface="Cordia New" pitchFamily="34" charset="-34"/>
              </a:rPr>
              <a:t>Submit_Register</a:t>
            </a:r>
            <a:endParaRPr lang="en-US" sz="16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en-US" sz="1600" dirty="0" smtClean="0">
                <a:latin typeface="Cordia New" pitchFamily="34" charset="-34"/>
                <a:cs typeface="Cordia New" pitchFamily="34" charset="-34"/>
              </a:rPr>
              <a:t>	End Select</a:t>
            </a:r>
          </a:p>
          <a:p>
            <a:pPr>
              <a:buNone/>
            </a:pPr>
            <a:endParaRPr lang="en-US" sz="1600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Font typeface="Wingdings" pitchFamily="2" charset="2"/>
              <a:buNone/>
            </a:pPr>
            <a:endParaRPr lang="th-TH" sz="1600" dirty="0" smtClean="0">
              <a:latin typeface="Cordia New" pitchFamily="34" charset="-34"/>
              <a:cs typeface="Cordia New" pitchFamily="34" charset="-34"/>
            </a:endParaRPr>
          </a:p>
          <a:p>
            <a:pPr marL="0" indent="449263">
              <a:buFont typeface="Wingdings" pitchFamily="2" charset="2"/>
              <a:buNone/>
            </a:pPr>
            <a:endParaRPr lang="th-TH" sz="2800" dirty="0">
              <a:latin typeface="Cordia New" pitchFamily="34" charset="-34"/>
              <a:cs typeface="Cordia New" pitchFamily="34" charset="-34"/>
            </a:endParaRPr>
          </a:p>
          <a:p>
            <a:pPr>
              <a:buFont typeface="Wingdings" pitchFamily="2" charset="2"/>
              <a:buNone/>
            </a:pP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3042" y="285728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2086012" y="214290"/>
            <a:ext cx="5726348" cy="1143000"/>
          </a:xfrm>
        </p:spPr>
        <p:txBody>
          <a:bodyPr/>
          <a:lstStyle/>
          <a:p>
            <a:pPr marL="0" indent="449263"/>
            <a:r>
              <a:rPr lang="en-US" sz="3600" dirty="0" smtClean="0">
                <a:latin typeface="CordiaUPC" pitchFamily="34" charset="-34"/>
                <a:cs typeface="CordiaUPC" pitchFamily="34" charset="-34"/>
              </a:rPr>
              <a:t>Structured English Logic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869160"/>
            <a:ext cx="9144000" cy="19888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962900" cy="35052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3. 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แบบการทำซ้ำ 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sz="2800" b="1" dirty="0" err="1" smtClean="0">
                <a:latin typeface="Cordia New" pitchFamily="34" charset="-34"/>
                <a:cs typeface="Cordia New" pitchFamily="34" charset="-34"/>
              </a:rPr>
              <a:t>Iteation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/Repetition)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เป็นโครงสร้างของการเขียนที่มีลักษณะการกระทำกิจกรรมซ้ำไปเรื่อยๆ ภายใต้เงื่อนไขที่กำหนด ลักษณะการทำซ้ำสามารถเขียนคำอธิบาย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Process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ด้วย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Structured English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ได้ดังนี้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pPr lvl="0"/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Do-While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	เป็นการกระทำกิจกรรมภายใต้เงื่อนไขที่เป็นจริงเท่านั้น จึงทำกิจกรรมเหล่านั้นซ้ำ จนกระทั่งเงื่อนไขเป็นเท็จ จึงหยุดประมวลผล ดังตัวอย่าง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Read Credit</a:t>
            </a:r>
          </a:p>
          <a:p>
            <a:pPr>
              <a:buNone/>
            </a:pP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	Do Credit while</a:t>
            </a:r>
          </a:p>
          <a:p>
            <a:pPr>
              <a:buNone/>
            </a:pP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		Credit =21</a:t>
            </a:r>
          </a:p>
          <a:p>
            <a:pPr>
              <a:buNone/>
            </a:pP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	End Do</a:t>
            </a:r>
          </a:p>
          <a:p>
            <a:pPr>
              <a:buNone/>
            </a:pPr>
            <a:endParaRPr lang="en-US" sz="14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endParaRPr lang="en-US" sz="1400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Font typeface="Wingdings" pitchFamily="2" charset="2"/>
              <a:buNone/>
            </a:pPr>
            <a:endParaRPr lang="th-TH" sz="1400" dirty="0" smtClean="0">
              <a:latin typeface="Cordia New" pitchFamily="34" charset="-34"/>
              <a:cs typeface="Cordia New" pitchFamily="34" charset="-34"/>
            </a:endParaRPr>
          </a:p>
          <a:p>
            <a:pPr marL="0" indent="449263">
              <a:buFont typeface="Wingdings" pitchFamily="2" charset="2"/>
              <a:buNone/>
            </a:pPr>
            <a:endParaRPr lang="th-TH" sz="2400" dirty="0">
              <a:latin typeface="Cordia New" pitchFamily="34" charset="-34"/>
              <a:cs typeface="Cordia New" pitchFamily="34" charset="-34"/>
            </a:endParaRPr>
          </a:p>
          <a:p>
            <a:pPr>
              <a:buFont typeface="Wingdings" pitchFamily="2" charset="2"/>
              <a:buNone/>
            </a:pP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3042" y="285728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2086012" y="214290"/>
            <a:ext cx="5726348" cy="1143000"/>
          </a:xfrm>
        </p:spPr>
        <p:txBody>
          <a:bodyPr/>
          <a:lstStyle/>
          <a:p>
            <a:pPr marL="0" indent="449263"/>
            <a:r>
              <a:rPr lang="en-US" sz="3600" dirty="0" smtClean="0">
                <a:latin typeface="CordiaUPC" pitchFamily="34" charset="-34"/>
                <a:cs typeface="CordiaUPC" pitchFamily="34" charset="-34"/>
              </a:rPr>
              <a:t>Structured English Logic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068960"/>
            <a:ext cx="9144000" cy="22322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962900" cy="3505200"/>
          </a:xfrm>
        </p:spPr>
        <p:txBody>
          <a:bodyPr/>
          <a:lstStyle/>
          <a:p>
            <a:pPr lvl="0"/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Do-Until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	เป็นการกระทำกิจกรรมใดๆ ซ้ำจนกระทั่งเงื่อนไขนั้นเป็นจริง ดังตัวอย่างต่อไปนี้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		</a:t>
            </a:r>
          </a:p>
          <a:p>
            <a:pPr>
              <a:buNone/>
            </a:pP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	Do </a:t>
            </a:r>
          </a:p>
          <a:p>
            <a:pPr>
              <a:buNone/>
            </a:pP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		Read Credit</a:t>
            </a:r>
          </a:p>
          <a:p>
            <a:pPr>
              <a:buNone/>
            </a:pP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			Print  Credit</a:t>
            </a:r>
          </a:p>
          <a:p>
            <a:pPr>
              <a:buNone/>
            </a:pP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	Until Credit =21</a:t>
            </a:r>
          </a:p>
          <a:p>
            <a:pPr>
              <a:buNone/>
            </a:pPr>
            <a:endParaRPr lang="en-US" sz="14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endParaRPr lang="en-US" sz="1400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Font typeface="Wingdings" pitchFamily="2" charset="2"/>
              <a:buNone/>
            </a:pPr>
            <a:endParaRPr lang="th-TH" sz="1400" dirty="0" smtClean="0">
              <a:latin typeface="Cordia New" pitchFamily="34" charset="-34"/>
              <a:cs typeface="Cordia New" pitchFamily="34" charset="-34"/>
            </a:endParaRPr>
          </a:p>
          <a:p>
            <a:pPr marL="0" indent="449263">
              <a:buFont typeface="Wingdings" pitchFamily="2" charset="2"/>
              <a:buNone/>
            </a:pPr>
            <a:endParaRPr lang="th-TH" sz="2400" dirty="0">
              <a:latin typeface="Cordia New" pitchFamily="34" charset="-34"/>
              <a:cs typeface="Cordia New" pitchFamily="34" charset="-34"/>
            </a:endParaRPr>
          </a:p>
          <a:p>
            <a:pPr>
              <a:buFont typeface="Wingdings" pitchFamily="2" charset="2"/>
              <a:buNone/>
            </a:pP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3042" y="285728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2086012" y="214290"/>
            <a:ext cx="5726348" cy="1143000"/>
          </a:xfrm>
        </p:spPr>
        <p:txBody>
          <a:bodyPr/>
          <a:lstStyle/>
          <a:p>
            <a:pPr marL="0" indent="449263"/>
            <a:r>
              <a:rPr lang="en-US" sz="3600" dirty="0" smtClean="0">
                <a:latin typeface="CordiaUPC" pitchFamily="34" charset="-34"/>
                <a:cs typeface="CordiaUPC" pitchFamily="34" charset="-34"/>
              </a:rPr>
              <a:t>Structured English Logic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962900" cy="3505200"/>
          </a:xfrm>
        </p:spPr>
        <p:txBody>
          <a:bodyPr/>
          <a:lstStyle/>
          <a:p>
            <a:pPr>
              <a:buNone/>
            </a:pP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การตัดสินใจแบบต้นไม้ 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(Decision Tree)</a:t>
            </a:r>
          </a:p>
          <a:p>
            <a:pPr>
              <a:buNone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	เทคนิคที่ใช้ในการอธิบายการทำงานของ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Process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โดยการสร้างเงื่อนไขที่มีลักษณะคล้ายต้นไม้ที่แบ่งเงื่อนไขออกเป็นส่วนๆ ให้เห็นโครงสร้างชัดเจน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endParaRPr lang="en-US" sz="1400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Font typeface="Wingdings" pitchFamily="2" charset="2"/>
              <a:buNone/>
            </a:pPr>
            <a:endParaRPr lang="th-TH" sz="1400" dirty="0" smtClean="0">
              <a:latin typeface="Cordia New" pitchFamily="34" charset="-34"/>
              <a:cs typeface="Cordia New" pitchFamily="34" charset="-34"/>
            </a:endParaRPr>
          </a:p>
          <a:p>
            <a:pPr marL="0" indent="449263">
              <a:buFont typeface="Wingdings" pitchFamily="2" charset="2"/>
              <a:buNone/>
            </a:pPr>
            <a:endParaRPr lang="th-TH" sz="2400" dirty="0">
              <a:latin typeface="Cordia New" pitchFamily="34" charset="-34"/>
              <a:cs typeface="Cordia New" pitchFamily="34" charset="-34"/>
            </a:endParaRPr>
          </a:p>
          <a:p>
            <a:pPr>
              <a:buFont typeface="Wingdings" pitchFamily="2" charset="2"/>
              <a:buNone/>
            </a:pP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3042" y="285728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2086012" y="214290"/>
            <a:ext cx="5726348" cy="1143000"/>
          </a:xfrm>
        </p:spPr>
        <p:txBody>
          <a:bodyPr/>
          <a:lstStyle/>
          <a:p>
            <a:pPr marL="0" indent="449263"/>
            <a:r>
              <a:rPr lang="en-US" sz="3600" b="1" dirty="0" smtClean="0">
                <a:latin typeface="Cordia New" pitchFamily="34" charset="-34"/>
                <a:cs typeface="Cordia New" pitchFamily="34" charset="-34"/>
              </a:rPr>
              <a:t>Decision Tree</a:t>
            </a:r>
            <a:endParaRPr lang="en-US" sz="3600" dirty="0" smtClean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962900" cy="3505200"/>
          </a:xfrm>
        </p:spPr>
        <p:txBody>
          <a:bodyPr/>
          <a:lstStyle/>
          <a:p>
            <a:pPr>
              <a:buNone/>
            </a:pP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การตัดสินใจแบบต้นไม้ 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(Decision Tree) 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การเพิก ถอนการลงทะเบียน</a:t>
            </a:r>
            <a:endParaRPr lang="en-US" sz="28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	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endParaRPr lang="en-US" sz="1400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Font typeface="Wingdings" pitchFamily="2" charset="2"/>
              <a:buNone/>
            </a:pPr>
            <a:endParaRPr lang="th-TH" sz="1400" dirty="0" smtClean="0">
              <a:latin typeface="Cordia New" pitchFamily="34" charset="-34"/>
              <a:cs typeface="Cordia New" pitchFamily="34" charset="-34"/>
            </a:endParaRPr>
          </a:p>
          <a:p>
            <a:pPr marL="0" indent="449263">
              <a:buFont typeface="Wingdings" pitchFamily="2" charset="2"/>
              <a:buNone/>
            </a:pPr>
            <a:endParaRPr lang="th-TH" sz="2400" dirty="0">
              <a:latin typeface="Cordia New" pitchFamily="34" charset="-34"/>
              <a:cs typeface="Cordia New" pitchFamily="34" charset="-34"/>
            </a:endParaRPr>
          </a:p>
          <a:p>
            <a:pPr>
              <a:buFont typeface="Wingdings" pitchFamily="2" charset="2"/>
              <a:buNone/>
            </a:pP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3042" y="285728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2086012" y="214290"/>
            <a:ext cx="5726348" cy="1143000"/>
          </a:xfrm>
        </p:spPr>
        <p:txBody>
          <a:bodyPr/>
          <a:lstStyle/>
          <a:p>
            <a:pPr marL="0" indent="449263"/>
            <a:r>
              <a:rPr lang="en-US" sz="3600" b="1" dirty="0" smtClean="0">
                <a:latin typeface="Cordia New" pitchFamily="34" charset="-34"/>
                <a:cs typeface="Cordia New" pitchFamily="34" charset="-34"/>
              </a:rPr>
              <a:t>Decision Tree</a:t>
            </a:r>
            <a:endParaRPr lang="en-US" sz="3600" dirty="0" smtClean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3645024"/>
            <a:ext cx="1335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การเพิกถอน</a:t>
            </a:r>
            <a:endParaRPr lang="th-TH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051720" y="2780928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อนุญาตุ</a:t>
            </a:r>
            <a:endParaRPr lang="th-TH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051720" y="4581128"/>
            <a:ext cx="1455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ไม่เป็นสมาชิก</a:t>
            </a:r>
            <a:endParaRPr lang="th-TH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059832" y="2348880"/>
            <a:ext cx="862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rdia New" pitchFamily="34" charset="-34"/>
                <a:cs typeface="Cordia New" pitchFamily="34" charset="-34"/>
              </a:rPr>
              <a:t>&gt;10000</a:t>
            </a:r>
            <a:endParaRPr lang="th-TH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16016" y="2348880"/>
            <a:ext cx="978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ชำระเงิน</a:t>
            </a:r>
            <a:endParaRPr lang="th-TH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084168" y="2348880"/>
            <a:ext cx="1180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ลบรายวิชา</a:t>
            </a:r>
            <a:endParaRPr lang="th-TH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573881" y="234888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เสร็จสิ้น</a:t>
            </a:r>
            <a:endParaRPr lang="th-TH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987824" y="3356992"/>
            <a:ext cx="1374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10000-50000</a:t>
            </a:r>
            <a:endParaRPr lang="th-TH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644008" y="3356992"/>
            <a:ext cx="1111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ให้เกรด </a:t>
            </a:r>
            <a:r>
              <a:rPr lang="en-US" sz="2400" b="1" dirty="0" smtClean="0">
                <a:latin typeface="Cordia New" pitchFamily="34" charset="-34"/>
                <a:cs typeface="Cordia New" pitchFamily="34" charset="-34"/>
              </a:rPr>
              <a:t>w</a:t>
            </a:r>
            <a:endParaRPr lang="th-TH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012160" y="3356992"/>
            <a:ext cx="13789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แสดงเกรด </a:t>
            </a:r>
            <a:r>
              <a:rPr lang="en-US" sz="2400" b="1" dirty="0" smtClean="0">
                <a:latin typeface="Cordia New" pitchFamily="34" charset="-34"/>
                <a:cs typeface="Cordia New" pitchFamily="34" charset="-34"/>
              </a:rPr>
              <a:t>w</a:t>
            </a:r>
          </a:p>
          <a:p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ใน </a:t>
            </a:r>
            <a:r>
              <a:rPr lang="en-US" sz="2400" b="1" dirty="0" smtClean="0">
                <a:latin typeface="Cordia New" pitchFamily="34" charset="-34"/>
                <a:cs typeface="Cordia New" pitchFamily="34" charset="-34"/>
              </a:rPr>
              <a:t>transcript</a:t>
            </a:r>
            <a:endParaRPr lang="th-TH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501873" y="3356992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เสร็จสิ้น</a:t>
            </a:r>
            <a:endParaRPr lang="th-TH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000628" y="4572008"/>
            <a:ext cx="862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rdia New" pitchFamily="34" charset="-34"/>
                <a:cs typeface="Cordia New" pitchFamily="34" charset="-34"/>
              </a:rPr>
              <a:t>&gt;50000</a:t>
            </a:r>
            <a:endParaRPr lang="th-TH" sz="24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547664" y="3212976"/>
            <a:ext cx="50405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1475656" y="4221088"/>
            <a:ext cx="50405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0" idx="1"/>
          </p:cNvCxnSpPr>
          <p:nvPr/>
        </p:nvCxnSpPr>
        <p:spPr>
          <a:xfrm flipV="1">
            <a:off x="2699792" y="2579713"/>
            <a:ext cx="360040" cy="273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4" idx="1"/>
          </p:cNvCxnSpPr>
          <p:nvPr/>
        </p:nvCxnSpPr>
        <p:spPr>
          <a:xfrm rot="16200000" flipH="1">
            <a:off x="2656383" y="3256384"/>
            <a:ext cx="37485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3"/>
            <a:endCxn id="11" idx="1"/>
          </p:cNvCxnSpPr>
          <p:nvPr/>
        </p:nvCxnSpPr>
        <p:spPr>
          <a:xfrm>
            <a:off x="3922569" y="2579713"/>
            <a:ext cx="79344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3"/>
            <a:endCxn id="12" idx="1"/>
          </p:cNvCxnSpPr>
          <p:nvPr/>
        </p:nvCxnSpPr>
        <p:spPr>
          <a:xfrm>
            <a:off x="5694169" y="2579713"/>
            <a:ext cx="389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2" idx="3"/>
            <a:endCxn id="13" idx="1"/>
          </p:cNvCxnSpPr>
          <p:nvPr/>
        </p:nvCxnSpPr>
        <p:spPr>
          <a:xfrm>
            <a:off x="7264299" y="2579713"/>
            <a:ext cx="3095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4" idx="3"/>
            <a:endCxn id="15" idx="1"/>
          </p:cNvCxnSpPr>
          <p:nvPr/>
        </p:nvCxnSpPr>
        <p:spPr>
          <a:xfrm>
            <a:off x="4361918" y="3587825"/>
            <a:ext cx="2820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5" idx="3"/>
          </p:cNvCxnSpPr>
          <p:nvPr/>
        </p:nvCxnSpPr>
        <p:spPr>
          <a:xfrm flipV="1">
            <a:off x="5755210" y="3573016"/>
            <a:ext cx="256950" cy="14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308304" y="358506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500430" y="4857760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15140" y="4643446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rdia New" pitchFamily="34" charset="-34"/>
                <a:cs typeface="Cordia New" pitchFamily="34" charset="-34"/>
              </a:rPr>
              <a:t>,</a:t>
            </a:r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มัดจำ 25</a:t>
            </a:r>
            <a:r>
              <a:rPr lang="en-US" sz="2400" b="1" dirty="0" smtClean="0">
                <a:latin typeface="Cordia New" pitchFamily="34" charset="-34"/>
                <a:cs typeface="Cordia New" pitchFamily="34" charset="-34"/>
              </a:rPr>
              <a:t>%</a:t>
            </a:r>
            <a:endParaRPr lang="th-TH" sz="24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5929322" y="4857760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962900" cy="3505200"/>
          </a:xfrm>
        </p:spPr>
        <p:txBody>
          <a:bodyPr/>
          <a:lstStyle/>
          <a:p>
            <a:pPr>
              <a:buNone/>
            </a:pP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การสร้างตารางการตัดสินใจ โดยแบ่งตารางออกเป็นส่วนๆ</a:t>
            </a:r>
            <a:endParaRPr lang="en-US" sz="28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	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endParaRPr lang="en-US" sz="1400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Font typeface="Wingdings" pitchFamily="2" charset="2"/>
              <a:buNone/>
            </a:pPr>
            <a:endParaRPr lang="th-TH" sz="1400" dirty="0" smtClean="0">
              <a:latin typeface="Cordia New" pitchFamily="34" charset="-34"/>
              <a:cs typeface="Cordia New" pitchFamily="34" charset="-34"/>
            </a:endParaRPr>
          </a:p>
          <a:p>
            <a:pPr marL="0" indent="449263">
              <a:buFont typeface="Wingdings" pitchFamily="2" charset="2"/>
              <a:buNone/>
            </a:pPr>
            <a:endParaRPr lang="th-TH" sz="2400" dirty="0">
              <a:latin typeface="Cordia New" pitchFamily="34" charset="-34"/>
              <a:cs typeface="Cordia New" pitchFamily="34" charset="-34"/>
            </a:endParaRPr>
          </a:p>
          <a:p>
            <a:pPr>
              <a:buFont typeface="Wingdings" pitchFamily="2" charset="2"/>
              <a:buNone/>
            </a:pP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3042" y="285728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2086012" y="214290"/>
            <a:ext cx="5726348" cy="1143000"/>
          </a:xfrm>
        </p:spPr>
        <p:txBody>
          <a:bodyPr/>
          <a:lstStyle/>
          <a:p>
            <a:pPr marL="0" indent="449263"/>
            <a:r>
              <a:rPr lang="en-US" sz="3600" b="1" dirty="0" smtClean="0">
                <a:latin typeface="Cordia New" pitchFamily="34" charset="-34"/>
                <a:cs typeface="Cordia New" pitchFamily="34" charset="-34"/>
              </a:rPr>
              <a:t>Decision Table</a:t>
            </a:r>
            <a:endParaRPr lang="en-US" sz="3600" dirty="0" smtClean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2132856"/>
            <a:ext cx="76328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 Conditions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คือ เงื่อนไขต่างๆ ที่กำหนดขึ้น</a:t>
            </a:r>
            <a:endParaRPr lang="en-US" sz="2400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 Action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 คือ ผลของเงื่อนไข ซึ่งได้จากเงื่อนไขต่างๆ มาประมวลจนได้ผลลัพธ์</a:t>
            </a:r>
            <a:endParaRPr lang="en-US" sz="2400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 Rule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คือ กฎเกณฑ์ เป็นการรวมกันของเงื่อนไขและการกระทำอันใดอันหนึ่งที่ระบุว่ากิจกรรมใดที่จะต้องกระทำตามเงื่อนไขใด</a:t>
            </a:r>
            <a:endParaRPr lang="en-US" sz="2400" dirty="0">
              <a:latin typeface="Cordia New" pitchFamily="34" charset="-34"/>
              <a:cs typeface="Cordia New" pitchFamily="34" charset="-34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475656" y="3861048"/>
          <a:ext cx="6552728" cy="2560320"/>
        </p:xfrm>
        <a:graphic>
          <a:graphicData uri="http://schemas.openxmlformats.org/drawingml/2006/table">
            <a:tbl>
              <a:tblPr/>
              <a:tblGrid>
                <a:gridCol w="3276364"/>
                <a:gridCol w="3276364"/>
              </a:tblGrid>
              <a:tr h="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14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Conditions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14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1…..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14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2….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14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3….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14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4….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14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5…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14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etc.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140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Rules 1.   2.  3.  4.  5.  6.  7.  8. Etc.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endParaRPr lang="th-TH" sz="140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140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Actions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140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1….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140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2….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140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3…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140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etc.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endParaRPr lang="th-TH" sz="14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3042" y="285728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2086012" y="214290"/>
            <a:ext cx="5726348" cy="1143000"/>
          </a:xfrm>
        </p:spPr>
        <p:txBody>
          <a:bodyPr/>
          <a:lstStyle/>
          <a:p>
            <a:pPr marL="0" indent="449263"/>
            <a:r>
              <a:rPr lang="en-US" sz="3600" b="1" dirty="0" smtClean="0">
                <a:latin typeface="Cordia New" pitchFamily="34" charset="-34"/>
                <a:cs typeface="Cordia New" pitchFamily="34" charset="-34"/>
              </a:rPr>
              <a:t>Decision Table</a:t>
            </a:r>
            <a:endParaRPr lang="en-US" sz="3600" dirty="0" smtClean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-866775" y="203200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-762000" y="217488"/>
            <a:ext cx="6191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-866775" y="203200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-762000" y="217488"/>
            <a:ext cx="6191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179512" y="1670613"/>
            <a:ext cx="835292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367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  <a:tab pos="952500" algn="l"/>
              </a:tabLst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อธิบายการประมวลผลในลักษณะของ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 Decision Table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 ของการอนุมัติบัตรเครดิตโดย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Conditions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 คือ เงื่อนไขต่างๆ ซึ่งถ้าเงื่อนไขเป็น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Y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 จะหมายถึงถูกตรงเงื่อนไข ถ้าเป็น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N 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จะไม่ตรงกับเงื่อนไข ส่วน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Action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 คือ การกระทำหรือผลที่เกิดจาก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 Condition 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ต่างๆ ว่าจะได้ผลอย่างไร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dia New" pitchFamily="34" charset="-34"/>
              <a:cs typeface="Cordia New" pitchFamily="34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  <a:tab pos="9525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Conditions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dia New" pitchFamily="34" charset="-34"/>
              <a:cs typeface="Cordia New" pitchFamily="34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20725" algn="l"/>
                <a:tab pos="9525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1</a:t>
            </a:r>
            <a:r>
              <a:rPr lang="en-US" sz="2400" dirty="0" smtClean="0">
                <a:latin typeface="Cordia New" pitchFamily="34" charset="-34"/>
                <a:ea typeface="Cordia New" pitchFamily="34" charset="-34"/>
                <a:cs typeface="Cordia New" pitchFamily="34" charset="-34"/>
              </a:rPr>
              <a:t>.</a:t>
            </a:r>
            <a:r>
              <a:rPr lang="th-TH" sz="2400" dirty="0" smtClean="0">
                <a:latin typeface="Cordia New" pitchFamily="34" charset="-34"/>
                <a:ea typeface="Cordia New" pitchFamily="34" charset="-34"/>
                <a:cs typeface="Cordia New" pitchFamily="34" charset="-34"/>
              </a:rPr>
              <a:t>เป็นสมาชิก        </a:t>
            </a:r>
            <a:r>
              <a:rPr lang="en-US" sz="2400" dirty="0" smtClean="0">
                <a:latin typeface="Cordia New" pitchFamily="34" charset="-34"/>
                <a:ea typeface="Cordia New" pitchFamily="34" charset="-34"/>
                <a:cs typeface="Cordia New" pitchFamily="34" charset="-34"/>
              </a:rPr>
              <a:t>Y ,N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20725" algn="l"/>
                <a:tab pos="952500" algn="l"/>
              </a:tabLst>
            </a:pP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  <a:sym typeface="Wingdings" pitchFamily="2" charset="2"/>
              </a:rPr>
              <a:t>2. </a:t>
            </a:r>
            <a:r>
              <a:rPr kumimoji="0" lang="th-TH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  <a:sym typeface="Wingdings" pitchFamily="2" charset="2"/>
              </a:rPr>
              <a:t>ยอดการสั่งซื้อ  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  <a:sym typeface="Wingdings" pitchFamily="2" charset="2"/>
              </a:rPr>
              <a:t>      1. &lt;10000 </a:t>
            </a:r>
            <a:r>
              <a:rPr kumimoji="0" lang="th-TH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  <a:sym typeface="Wingdings" pitchFamily="2" charset="2"/>
              </a:rPr>
              <a:t>บาท</a:t>
            </a:r>
          </a:p>
          <a:p>
            <a:pPr algn="just" eaLnBrk="0" hangingPunct="0">
              <a:tabLst>
                <a:tab pos="720725" algn="l"/>
                <a:tab pos="952500" algn="l"/>
              </a:tabLst>
            </a:pPr>
            <a:r>
              <a:rPr lang="en-US" sz="2400" dirty="0" smtClean="0">
                <a:latin typeface="Cordia New" pitchFamily="34" charset="-34"/>
                <a:cs typeface="Cordia New" pitchFamily="34" charset="-34"/>
                <a:sym typeface="Wingdings" pitchFamily="2" charset="2"/>
              </a:rPr>
              <a:t>			2. 10,000 – 50,000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  <a:sym typeface="Wingdings" pitchFamily="2" charset="2"/>
              </a:rPr>
              <a:t> บาท</a:t>
            </a:r>
          </a:p>
          <a:p>
            <a:pPr lvl="0" algn="just" eaLnBrk="0" hangingPunct="0">
              <a:tabLst>
                <a:tab pos="720725" algn="l"/>
                <a:tab pos="952500" algn="l"/>
              </a:tabLst>
            </a:pPr>
            <a:r>
              <a:rPr lang="en-US" sz="2400" dirty="0" smtClean="0">
                <a:latin typeface="Cordia New" pitchFamily="34" charset="-34"/>
                <a:cs typeface="Cordia New" pitchFamily="34" charset="-34"/>
                <a:sym typeface="Wingdings" pitchFamily="2" charset="2"/>
              </a:rPr>
              <a:t>			3. &gt;=50,000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  <a:sym typeface="Wingdings" pitchFamily="2" charset="2"/>
              </a:rPr>
              <a:t> บาท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dia New" pitchFamily="34" charset="-34"/>
              <a:cs typeface="Cordia New" pitchFamily="34" charset="-34"/>
              <a:sym typeface="Wingdings" pitchFamily="2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  <a:tab pos="9525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  <a:sym typeface="Wingdings" pitchFamily="2" charset="2"/>
              </a:rPr>
              <a:t>Action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dia New" pitchFamily="34" charset="-34"/>
              <a:ea typeface="Cordia New" pitchFamily="34" charset="-34"/>
              <a:cs typeface="Cordia New" pitchFamily="34" charset="-34"/>
              <a:sym typeface="Wingdings" pitchFamily="2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0725" algn="l"/>
                <a:tab pos="952500" algn="l"/>
              </a:tabLst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  <a:sym typeface="Wingdings" pitchFamily="2" charset="2"/>
              </a:rPr>
              <a:t> การจ่ายเงินสด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0725" algn="l"/>
                <a:tab pos="952500" algn="l"/>
              </a:tabLst>
            </a:pPr>
            <a:r>
              <a:rPr lang="th-TH" sz="2400" dirty="0" smtClean="0">
                <a:latin typeface="Cordia New" pitchFamily="34" charset="-34"/>
                <a:ea typeface="Cordia New" pitchFamily="34" charset="-34"/>
                <a:cs typeface="Cordia New" pitchFamily="34" charset="-34"/>
                <a:sym typeface="Wingdings" pitchFamily="2" charset="2"/>
              </a:rPr>
              <a:t> มัดจำ </a:t>
            </a:r>
            <a:r>
              <a:rPr lang="en-US" sz="2400" dirty="0" smtClean="0">
                <a:latin typeface="Cordia New" pitchFamily="34" charset="-34"/>
                <a:ea typeface="Cordia New" pitchFamily="34" charset="-34"/>
                <a:cs typeface="Cordia New" pitchFamily="34" charset="-34"/>
                <a:sym typeface="Wingdings" pitchFamily="2" charset="2"/>
              </a:rPr>
              <a:t>25 %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0725" algn="l"/>
                <a:tab pos="9525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  <a:sym typeface="Wingdings" pitchFamily="2" charset="2"/>
              </a:rPr>
              <a:t>.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  <a:sym typeface="Wingdings" pitchFamily="2" charset="2"/>
              </a:rPr>
              <a:t>ให้เครดิต</a:t>
            </a:r>
            <a:r>
              <a:rPr kumimoji="0" lang="th-TH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  <a:sym typeface="Wingdings" pitchFamily="2" charset="2"/>
              </a:rPr>
              <a:t>1 </a:t>
            </a:r>
            <a:r>
              <a:rPr kumimoji="0" lang="th-TH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  <a:sym typeface="Wingdings" pitchFamily="2" charset="2"/>
              </a:rPr>
              <a:t>เดือน</a:t>
            </a:r>
            <a:endParaRPr kumimoji="0" lang="th-TH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dia New" pitchFamily="34" charset="-34"/>
              <a:ea typeface="Cordia New" pitchFamily="34" charset="-34"/>
              <a:cs typeface="Cordia New" pitchFamily="34" charset="-34"/>
              <a:sym typeface="Wingdings" pitchFamily="2" charset="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cs typeface="+mn-cs"/>
              </a:rPr>
              <a:t>         การประมวลผลข้อมูล</a:t>
            </a:r>
            <a:endParaRPr lang="th-TH" sz="4400" dirty="0">
              <a:cs typeface="+mn-cs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r>
              <a:rPr lang="th-TH" b="0" dirty="0" smtClean="0">
                <a:latin typeface="CordiaUPC" pitchFamily="34" charset="-34"/>
                <a:cs typeface="CordiaUPC" pitchFamily="34" charset="-34"/>
              </a:rPr>
              <a:t>แผนภาพกระแสข้อมูล สามารถบรรยายภาพรวมของระบบในลักษณะของแผนภาพ</a:t>
            </a:r>
          </a:p>
          <a:p>
            <a:r>
              <a:rPr lang="th-TH" dirty="0" smtClean="0">
                <a:latin typeface="CordiaUPC" pitchFamily="34" charset="-34"/>
                <a:cs typeface="CordiaUPC" pitchFamily="34" charset="-34"/>
              </a:rPr>
              <a:t>การประมวลผลข้อมูลเป็นรายละเอียดหรือเป็นแนวทางหรืออัลกอลิทึมการทำงานในแต่ละโปรเซส จึงอธิบายได้ดีกว่าแผนภาพ</a:t>
            </a:r>
          </a:p>
          <a:p>
            <a:r>
              <a:rPr lang="th-TH" dirty="0" smtClean="0">
                <a:latin typeface="CordiaUPC" pitchFamily="34" charset="-34"/>
                <a:cs typeface="CordiaUPC" pitchFamily="34" charset="-34"/>
              </a:rPr>
              <a:t>การประมวลผลจะมากหรือน้อยขึ้นอยู่กับจำนวนรายละเอียดที่ใช้งานแต่ละระดับของแผนภาพ</a:t>
            </a: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962900" cy="3505200"/>
          </a:xfrm>
        </p:spPr>
        <p:txBody>
          <a:bodyPr/>
          <a:lstStyle/>
          <a:p>
            <a:pPr>
              <a:buNone/>
            </a:pP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การสร้างตารางการตัดสินใจ โดยแบ่งตารางออกเป็นส่วนๆ</a:t>
            </a:r>
            <a:endParaRPr lang="en-US" sz="28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	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endParaRPr lang="en-US" sz="1400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Font typeface="Wingdings" pitchFamily="2" charset="2"/>
              <a:buNone/>
            </a:pPr>
            <a:endParaRPr lang="th-TH" sz="1400" dirty="0" smtClean="0">
              <a:latin typeface="Cordia New" pitchFamily="34" charset="-34"/>
              <a:cs typeface="Cordia New" pitchFamily="34" charset="-34"/>
            </a:endParaRPr>
          </a:p>
          <a:p>
            <a:pPr marL="0" indent="449263">
              <a:buFont typeface="Wingdings" pitchFamily="2" charset="2"/>
              <a:buNone/>
            </a:pPr>
            <a:endParaRPr lang="th-TH" sz="2400" dirty="0">
              <a:latin typeface="Cordia New" pitchFamily="34" charset="-34"/>
              <a:cs typeface="Cordia New" pitchFamily="34" charset="-34"/>
            </a:endParaRPr>
          </a:p>
          <a:p>
            <a:pPr>
              <a:buFont typeface="Wingdings" pitchFamily="2" charset="2"/>
              <a:buNone/>
            </a:pP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3042" y="285728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2086012" y="214290"/>
            <a:ext cx="5726348" cy="1143000"/>
          </a:xfrm>
        </p:spPr>
        <p:txBody>
          <a:bodyPr/>
          <a:lstStyle/>
          <a:p>
            <a:pPr marL="0" indent="449263"/>
            <a:r>
              <a:rPr lang="en-US" sz="3600" b="1" dirty="0" smtClean="0">
                <a:latin typeface="Cordia New" pitchFamily="34" charset="-34"/>
                <a:cs typeface="Cordia New" pitchFamily="34" charset="-34"/>
              </a:rPr>
              <a:t>Decision Table</a:t>
            </a:r>
            <a:endParaRPr lang="en-US" sz="3600" dirty="0" smtClean="0">
              <a:latin typeface="Cordia New" pitchFamily="34" charset="-34"/>
              <a:cs typeface="Cordia New" pitchFamily="34" charset="-34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99589" y="2316480"/>
          <a:ext cx="7560843" cy="2529840"/>
        </p:xfrm>
        <a:graphic>
          <a:graphicData uri="http://schemas.openxmlformats.org/drawingml/2006/table">
            <a:tbl>
              <a:tblPr/>
              <a:tblGrid>
                <a:gridCol w="1728195"/>
                <a:gridCol w="864096"/>
                <a:gridCol w="792088"/>
                <a:gridCol w="1008112"/>
                <a:gridCol w="959547"/>
                <a:gridCol w="1056677"/>
                <a:gridCol w="1152128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endParaRPr lang="en-US" sz="1800" dirty="0"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1800">
                          <a:latin typeface="Cordia New"/>
                          <a:ea typeface="Cordia New"/>
                          <a:cs typeface="Angsana New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1800">
                          <a:latin typeface="Cordia New"/>
                          <a:ea typeface="Cordia New"/>
                          <a:cs typeface="Angsana New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1800">
                          <a:latin typeface="Cordia New"/>
                          <a:ea typeface="Cordia New"/>
                          <a:cs typeface="Angsana New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1800">
                          <a:latin typeface="Cordia New"/>
                          <a:ea typeface="Cordia New"/>
                          <a:cs typeface="Angsana New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1800">
                          <a:latin typeface="Cordia New"/>
                          <a:ea typeface="Cordia New"/>
                          <a:cs typeface="Angsana New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1800">
                          <a:latin typeface="Cordia New"/>
                          <a:ea typeface="Cordia New"/>
                          <a:cs typeface="Angsana New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Conditions</a:t>
                      </a:r>
                      <a:endParaRPr lang="en-US" sz="24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 pitchFamily="34" charset="-34"/>
                          <a:cs typeface="Cordia New" pitchFamily="34" charset="-34"/>
                        </a:rPr>
                        <a:t>เป็นสมาชิก </a:t>
                      </a:r>
                      <a:endParaRPr lang="en-US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endParaRPr lang="th-TH" sz="2400" dirty="0" smtClean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24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Y</a:t>
                      </a:r>
                      <a:endParaRPr lang="en-US" sz="24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endParaRPr lang="en-US" sz="2400" dirty="0" smtClean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24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Y</a:t>
                      </a:r>
                      <a:endParaRPr lang="en-US" sz="24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endParaRPr lang="en-US" sz="2400" dirty="0" smtClean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24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Y</a:t>
                      </a:r>
                      <a:endParaRPr lang="en-US" sz="24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endParaRPr lang="en-US" sz="2400" dirty="0" smtClean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24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N</a:t>
                      </a:r>
                      <a:endParaRPr lang="en-US" sz="24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endParaRPr lang="en-US" sz="2400" dirty="0" smtClean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24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N</a:t>
                      </a:r>
                      <a:endParaRPr lang="en-US" sz="24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endParaRPr lang="en-US" sz="2400" dirty="0" smtClean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24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N</a:t>
                      </a:r>
                      <a:endParaRPr lang="en-US" sz="24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 pitchFamily="34" charset="-34"/>
                          <a:cs typeface="Cordia New" pitchFamily="34" charset="-34"/>
                          <a:sym typeface="Wingdings" pitchFamily="2" charset="2"/>
                        </a:rPr>
                        <a:t>ยอดการสั่งซื้อ</a:t>
                      </a:r>
                      <a:endParaRPr lang="en-US" sz="24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kumimoji="0" lang="en-US" sz="200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  <a:sym typeface="Wingdings" pitchFamily="2" charset="2"/>
                        </a:rPr>
                        <a:t>&lt;10000 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  <a:sym typeface="Wingdings" pitchFamily="2" charset="2"/>
                        </a:rPr>
                        <a:t>10,000 – 50,000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  <a:sym typeface="Wingdings" pitchFamily="2" charset="2"/>
                        </a:rPr>
                        <a:t>&gt;=50,000</a:t>
                      </a:r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  <a:sym typeface="Wingdings" pitchFamily="2" charset="2"/>
                        </a:rPr>
                        <a:t> 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kumimoji="0" lang="en-US" sz="200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  <a:sym typeface="Wingdings" pitchFamily="2" charset="2"/>
                        </a:rPr>
                        <a:t>&lt;10000 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  <a:sym typeface="Wingdings" pitchFamily="2" charset="2"/>
                        </a:rPr>
                        <a:t>10,000 – 50,000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  <a:sym typeface="Wingdings" pitchFamily="2" charset="2"/>
                        </a:rPr>
                        <a:t>&gt;=50,000</a:t>
                      </a:r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  <a:sym typeface="Wingdings" pitchFamily="2" charset="2"/>
                        </a:rPr>
                        <a:t> 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6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Actions</a:t>
                      </a:r>
                      <a:endParaRPr lang="en-US" sz="24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kumimoji="0" lang="th-T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 pitchFamily="34" charset="-34"/>
                          <a:cs typeface="Cordia New" pitchFamily="34" charset="-34"/>
                          <a:sym typeface="Wingdings" pitchFamily="2" charset="2"/>
                        </a:rPr>
                        <a:t>การจ่ายเงินสด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th-TH" sz="2000" dirty="0" smtClean="0">
                          <a:latin typeface="Cordia New" pitchFamily="34" charset="-34"/>
                          <a:ea typeface="Cordia New" pitchFamily="34" charset="-34"/>
                          <a:cs typeface="Cordia New" pitchFamily="34" charset="-34"/>
                          <a:sym typeface="Wingdings" pitchFamily="2" charset="2"/>
                        </a:rPr>
                        <a:t>มัดจำ </a:t>
                      </a:r>
                      <a:r>
                        <a:rPr lang="en-US" sz="2000" dirty="0" smtClean="0">
                          <a:latin typeface="Cordia New" pitchFamily="34" charset="-34"/>
                          <a:ea typeface="Cordia New" pitchFamily="34" charset="-34"/>
                          <a:cs typeface="Cordia New" pitchFamily="34" charset="-34"/>
                          <a:sym typeface="Wingdings" pitchFamily="2" charset="2"/>
                        </a:rPr>
                        <a:t>25 %</a:t>
                      </a:r>
                      <a:endParaRPr lang="th-TH" sz="2000" dirty="0" smtClean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kumimoji="0" lang="th-T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 pitchFamily="34" charset="-34"/>
                          <a:cs typeface="Cordia New" pitchFamily="34" charset="-34"/>
                          <a:sym typeface="Wingdings" pitchFamily="2" charset="2"/>
                        </a:rPr>
                        <a:t>เครดิต</a:t>
                      </a:r>
                      <a:r>
                        <a:rPr kumimoji="0" lang="th-TH" sz="20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 pitchFamily="34" charset="-34"/>
                          <a:cs typeface="Cordia New" pitchFamily="34" charset="-34"/>
                          <a:sym typeface="Wingdings" pitchFamily="2" charset="2"/>
                        </a:rPr>
                        <a:t> </a:t>
                      </a:r>
                      <a:r>
                        <a:rPr kumimoji="0" lang="en-US" sz="20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 pitchFamily="34" charset="-34"/>
                          <a:cs typeface="Cordia New" pitchFamily="34" charset="-34"/>
                          <a:sym typeface="Wingdings" pitchFamily="2" charset="2"/>
                        </a:rPr>
                        <a:t>1 </a:t>
                      </a:r>
                      <a:r>
                        <a:rPr kumimoji="0" lang="th-TH" sz="20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 pitchFamily="34" charset="-34"/>
                          <a:cs typeface="Cordia New" pitchFamily="34" charset="-34"/>
                          <a:sym typeface="Wingdings" pitchFamily="2" charset="2"/>
                        </a:rPr>
                        <a:t>เดือน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kumimoji="0" lang="th-T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 pitchFamily="34" charset="-34"/>
                          <a:cs typeface="Cordia New" pitchFamily="34" charset="-34"/>
                          <a:sym typeface="Wingdings" pitchFamily="2" charset="2"/>
                        </a:rPr>
                        <a:t>จ่ายเงินสด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kumimoji="0" lang="th-T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 pitchFamily="34" charset="-34"/>
                          <a:cs typeface="Cordia New" pitchFamily="34" charset="-34"/>
                          <a:sym typeface="Wingdings" pitchFamily="2" charset="2"/>
                        </a:rPr>
                        <a:t>จ่ายเงินสด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th-TH" sz="2000" dirty="0" smtClean="0">
                          <a:latin typeface="Cordia New" pitchFamily="34" charset="-34"/>
                          <a:ea typeface="Cordia New" pitchFamily="34" charset="-34"/>
                          <a:cs typeface="Cordia New" pitchFamily="34" charset="-34"/>
                          <a:sym typeface="Wingdings" pitchFamily="2" charset="2"/>
                        </a:rPr>
                        <a:t>มัดจำ </a:t>
                      </a:r>
                      <a:r>
                        <a:rPr lang="en-US" sz="2000" dirty="0" smtClean="0">
                          <a:latin typeface="Cordia New" pitchFamily="34" charset="-34"/>
                          <a:ea typeface="Cordia New" pitchFamily="34" charset="-34"/>
                          <a:cs typeface="Cordia New" pitchFamily="34" charset="-34"/>
                          <a:sym typeface="Wingdings" pitchFamily="2" charset="2"/>
                        </a:rPr>
                        <a:t>25 %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-866775" y="203200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-762000" y="217488"/>
            <a:ext cx="6191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-866775" y="203200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-762000" y="217488"/>
            <a:ext cx="6191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99592" y="615011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Y = Yes, condition true</a:t>
            </a:r>
          </a:p>
          <a:p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N = No, condition not true</a:t>
            </a:r>
            <a:endParaRPr lang="en-US" sz="20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3042" y="285728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1619672" y="214290"/>
            <a:ext cx="6840760" cy="1143000"/>
          </a:xfrm>
        </p:spPr>
        <p:txBody>
          <a:bodyPr/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สรุปผล</a:t>
            </a:r>
            <a:endParaRPr lang="en-US" sz="3600" dirty="0" smtClean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-866775" y="203200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-762000" y="217488"/>
            <a:ext cx="6191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-866775" y="203200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-762000" y="217488"/>
            <a:ext cx="6191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323528" y="1844824"/>
            <a:ext cx="835292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367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เป็นการใช้เทคนิคในการเขียนคำอธิบายขั้นตอนการทำงานของระบบ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(Process)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ที่ปรากฎอยู่บนแผนภาพกระแสข้อมูล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(Data Flow Diagram:DFD)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ซึ่งในส่วนของ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DFD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เองไม่สามารถแสดงรายละเอียดลักษณะการทำงานของ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Process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ที่ต้องมีการตัดสินใจได้ จึงต้องอาศัยเทคนิคในการอธิบายลักษณะการทำงานดังกล่าวได้แก่ </a:t>
            </a: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ภาษาอังกฤษแบบโครงสร้าง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(Structured English) </a:t>
            </a:r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การตัดสินใจแบบต้นไม้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(Decision Tree)</a:t>
            </a:r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และตารางการตัดสินใจ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(Decision Table)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0725" algn="l"/>
                <a:tab pos="952500" algn="l"/>
              </a:tabLst>
            </a:pP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dia New" pitchFamily="34" charset="-34"/>
              <a:ea typeface="Cordia New" pitchFamily="34" charset="-34"/>
              <a:cs typeface="Cordia New" pitchFamily="34" charset="-34"/>
              <a:sym typeface="Wingdings" pitchFamily="2" charset="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3042" y="285728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1619672" y="214290"/>
            <a:ext cx="6840760" cy="1143000"/>
          </a:xfrm>
        </p:spPr>
        <p:txBody>
          <a:bodyPr/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สรุปผล</a:t>
            </a:r>
            <a:endParaRPr lang="en-US" sz="3600" dirty="0" smtClean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-866775" y="203200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-762000" y="217488"/>
            <a:ext cx="6191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-866775" y="203200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-762000" y="217488"/>
            <a:ext cx="6191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323528" y="1656576"/>
            <a:ext cx="8352928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367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	Structured English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ป็นการเขียนเงื่อนไขและการกระทำด้วยภาษาอังกฤษในลักษณะที่คล้ายกับการเขียนโปรแกรมด้วยภาษาชนิดต่างๆ ซึ่งจะทำให้โปรแกรมเมอร์สามารถอ่านการทำงานได้ง่ายขึ้น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Decision Tree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เป็นการแสดงเงื่อนไขการตัดสินใจในรูปแบบโหนด แสดงการกระทำที่เป็นผลลัพธ์จากการทดสอบเงื่อนไขต่างๆและเชื่อมต่อกันด้วยเส้นตรงเป็นเส้นทางที่แตกแขนงคล้ายกับต้นไม้ เทคนิคชนิดนี้ทำให้ผู้ใช้ระบบสามารถเข้าใจการทำงานได้โดยง่าย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	Decision Table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เป็นการแสดงเงื่อนไขการตัดสินใจ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(Conditions)        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การกระทำ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(Actions)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และกฎเกณฑ์ในการตัดสินใจ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(Rules)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ในรูปแบบตาราง เป็นเทคนิคที่รองรับการทำงานที่มีเงื่อนไขซับซ้อนได้โดยไม่ทำให้ผู้อ่านสับสน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	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0725" algn="l"/>
                <a:tab pos="952500" algn="l"/>
              </a:tabLst>
            </a:pP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dia New" pitchFamily="34" charset="-34"/>
              <a:ea typeface="Cordia New" pitchFamily="34" charset="-34"/>
              <a:cs typeface="Cordia New" pitchFamily="34" charset="-34"/>
              <a:sym typeface="Wingdings" pitchFamily="2" charset="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28600" y="134076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System Analysis &amp; Design</a:t>
            </a:r>
            <a:endParaRPr lang="th-TH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rdia New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88125" y="0"/>
            <a:ext cx="2555875" cy="2420938"/>
          </a:xfrm>
          <a:prstGeom prst="rect">
            <a:avLst/>
          </a:prstGeom>
          <a:solidFill>
            <a:srgbClr val="C09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Cordia New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764704"/>
            <a:ext cx="149752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4132604</a:t>
            </a:r>
            <a:endParaRPr lang="th-TH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2065542"/>
            <a:ext cx="4824536" cy="31547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9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Q &amp;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571472" y="1857364"/>
            <a:ext cx="7962900" cy="3505200"/>
          </a:xfrm>
        </p:spPr>
        <p:txBody>
          <a:bodyPr/>
          <a:lstStyle/>
          <a:p>
            <a:pPr marL="0" indent="449263">
              <a:buFont typeface="Wingdings" pitchFamily="2" charset="2"/>
              <a:buNone/>
            </a:pP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ทุกๆกระบวนการหรือทุกๆโปรเซสในแผนภาพกระแสข้อมูลต้องมีการอธิบายการประมวลผลข้อมูลเสมอ รายละเอียดการประมวลผลจะมีมากน้อยเพียงใดขึ้นอยู่กับการประมวลผล</a:t>
            </a:r>
          </a:p>
          <a:p>
            <a:pPr marL="0" indent="449263">
              <a:buFont typeface="Wingdings" pitchFamily="2" charset="2"/>
              <a:buNone/>
            </a:pP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เช่น โปรเซสการลงทะเบียน</a:t>
            </a:r>
            <a:endParaRPr lang="th-TH" sz="2800" dirty="0">
              <a:latin typeface="CordiaUPC" pitchFamily="34" charset="-34"/>
              <a:cs typeface="CordiaUPC" pitchFamily="34" charset="-34"/>
            </a:endParaRPr>
          </a:p>
          <a:p>
            <a:pPr>
              <a:buFont typeface="Wingdings" pitchFamily="2" charset="2"/>
              <a:buNone/>
            </a:pPr>
            <a:endParaRPr lang="th-TH" sz="2800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3042" y="285728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2086012" y="214290"/>
            <a:ext cx="7772400" cy="1143000"/>
          </a:xfrm>
        </p:spPr>
        <p:txBody>
          <a:bodyPr/>
          <a:lstStyle/>
          <a:p>
            <a:pPr algn="l"/>
            <a:r>
              <a:rPr lang="th-TH" sz="3600" b="1" dirty="0" smtClean="0">
                <a:latin typeface="CordiaUPC" pitchFamily="34" charset="-34"/>
                <a:cs typeface="CordiaUPC" pitchFamily="34" charset="-34"/>
              </a:rPr>
              <a:t>การประมวลผลระบบทะเบียนนักศึกษา</a:t>
            </a:r>
            <a:endParaRPr lang="th-TH" sz="4800" b="1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6" name="Oval 5"/>
          <p:cNvSpPr/>
          <p:nvPr/>
        </p:nvSpPr>
        <p:spPr>
          <a:xfrm>
            <a:off x="4644008" y="3645024"/>
            <a:ext cx="1656184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2</a:t>
            </a:r>
          </a:p>
          <a:p>
            <a:pPr algn="ctr"/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การลงทะเบียน</a:t>
            </a:r>
            <a:endParaRPr lang="th-TH" sz="20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87824" y="3789040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ข้อมูลคณะ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0032" y="2924944"/>
            <a:ext cx="1135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ข้อมูลสาขา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27784" y="5589240"/>
            <a:ext cx="15841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นักศึกษา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4499992" y="5373216"/>
            <a:ext cx="1040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>
                <a:latin typeface="Cordia New" pitchFamily="34" charset="-34"/>
                <a:cs typeface="Cordia New" pitchFamily="34" charset="-34"/>
              </a:rPr>
              <a:t>ใบเสร็จรับเงิน</a:t>
            </a:r>
          </a:p>
          <a:p>
            <a:r>
              <a:rPr lang="th-TH" sz="1800" dirty="0" smtClean="0">
                <a:latin typeface="Cordia New" pitchFamily="34" charset="-34"/>
                <a:cs typeface="Cordia New" pitchFamily="34" charset="-34"/>
              </a:rPr>
              <a:t>ใบลงทะเบียน</a:t>
            </a:r>
            <a:endParaRPr lang="th-TH" sz="1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23728" y="4869160"/>
            <a:ext cx="1348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>
                <a:latin typeface="Cordia New" pitchFamily="34" charset="-34"/>
                <a:cs typeface="Cordia New" pitchFamily="34" charset="-34"/>
              </a:rPr>
              <a:t>รหัสนักศึกษา</a:t>
            </a:r>
          </a:p>
          <a:p>
            <a:r>
              <a:rPr lang="th-TH" sz="1800" dirty="0" smtClean="0">
                <a:latin typeface="Cordia New" pitchFamily="34" charset="-34"/>
                <a:cs typeface="Cordia New" pitchFamily="34" charset="-34"/>
              </a:rPr>
              <a:t>ใบลงทะเบียนเรียน</a:t>
            </a:r>
            <a:endParaRPr lang="th-TH" sz="1800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5112060" y="5697252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>
            <a:off x="4211961" y="6093296"/>
            <a:ext cx="12961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4" idx="0"/>
          </p:cNvCxnSpPr>
          <p:nvPr/>
        </p:nvCxnSpPr>
        <p:spPr>
          <a:xfrm rot="5400000" flipH="1" flipV="1">
            <a:off x="2987824" y="5157192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419872" y="4725144"/>
            <a:ext cx="12241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>
            <a:off x="6588224" y="3906018"/>
            <a:ext cx="1656184" cy="488703"/>
            <a:chOff x="6588224" y="3906018"/>
            <a:chExt cx="1656184" cy="488703"/>
          </a:xfrm>
        </p:grpSpPr>
        <p:sp>
          <p:nvSpPr>
            <p:cNvPr id="9" name="TextBox 8"/>
            <p:cNvSpPr txBox="1"/>
            <p:nvPr/>
          </p:nvSpPr>
          <p:spPr>
            <a:xfrm>
              <a:off x="6588224" y="3933056"/>
              <a:ext cx="14398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400" dirty="0" smtClean="0">
                  <a:latin typeface="Cordia New" pitchFamily="34" charset="-34"/>
                  <a:cs typeface="Cordia New" pitchFamily="34" charset="-34"/>
                </a:rPr>
                <a:t>ข้อมูลนักศึกษา</a:t>
              </a:r>
              <a:endParaRPr lang="th-TH" sz="2400" dirty="0">
                <a:latin typeface="Cordia New" pitchFamily="34" charset="-34"/>
                <a:cs typeface="Cordia New" pitchFamily="34" charset="-34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6588224" y="3906018"/>
              <a:ext cx="16561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588224" y="4338066"/>
              <a:ext cx="16561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6588224" y="4581128"/>
            <a:ext cx="1728192" cy="461665"/>
            <a:chOff x="6588224" y="4581128"/>
            <a:chExt cx="1728192" cy="461665"/>
          </a:xfrm>
        </p:grpSpPr>
        <p:sp>
          <p:nvSpPr>
            <p:cNvPr id="10" name="TextBox 9"/>
            <p:cNvSpPr txBox="1"/>
            <p:nvPr/>
          </p:nvSpPr>
          <p:spPr>
            <a:xfrm>
              <a:off x="6588224" y="4581128"/>
              <a:ext cx="13356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400" dirty="0" smtClean="0">
                  <a:latin typeface="Cordia New" pitchFamily="34" charset="-34"/>
                  <a:cs typeface="Cordia New" pitchFamily="34" charset="-34"/>
                </a:rPr>
                <a:t>ข้อมูลรายวิชา</a:t>
              </a:r>
              <a:endParaRPr lang="th-TH" sz="2400" dirty="0">
                <a:latin typeface="Cordia New" pitchFamily="34" charset="-34"/>
                <a:cs typeface="Cordia New" pitchFamily="34" charset="-34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6630252" y="4581128"/>
              <a:ext cx="16141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60232" y="5013176"/>
              <a:ext cx="16561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6516216" y="5229200"/>
            <a:ext cx="1922321" cy="461665"/>
            <a:chOff x="6516216" y="5229200"/>
            <a:chExt cx="1922321" cy="461665"/>
          </a:xfrm>
        </p:grpSpPr>
        <p:sp>
          <p:nvSpPr>
            <p:cNvPr id="11" name="TextBox 10"/>
            <p:cNvSpPr txBox="1"/>
            <p:nvPr/>
          </p:nvSpPr>
          <p:spPr>
            <a:xfrm>
              <a:off x="6516216" y="5229200"/>
              <a:ext cx="19223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400" dirty="0" smtClean="0">
                  <a:latin typeface="Cordia New" pitchFamily="34" charset="-34"/>
                  <a:cs typeface="Cordia New" pitchFamily="34" charset="-34"/>
                </a:rPr>
                <a:t>ข้อมูลการลงทะเบียน</a:t>
              </a:r>
              <a:endParaRPr lang="th-TH" sz="2400" dirty="0">
                <a:latin typeface="Cordia New" pitchFamily="34" charset="-34"/>
                <a:cs typeface="Cordia New" pitchFamily="34" charset="-34"/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6588224" y="5661248"/>
              <a:ext cx="16561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6588224" y="5229200"/>
              <a:ext cx="16561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/>
          <p:cNvCxnSpPr/>
          <p:nvPr/>
        </p:nvCxnSpPr>
        <p:spPr>
          <a:xfrm>
            <a:off x="4572000" y="292494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572000" y="328498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699792" y="4221088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699792" y="3789040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300192" y="4149080"/>
            <a:ext cx="432048" cy="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6228184" y="4869160"/>
            <a:ext cx="432048" cy="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11" idx="1"/>
          </p:cNvCxnSpPr>
          <p:nvPr/>
        </p:nvCxnSpPr>
        <p:spPr>
          <a:xfrm>
            <a:off x="5868144" y="5229200"/>
            <a:ext cx="648072" cy="2308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5400000">
            <a:off x="5255282" y="3464210"/>
            <a:ext cx="360040" cy="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4355976" y="4005064"/>
            <a:ext cx="432048" cy="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0" grpId="0" build="p" autoUpdateAnimBg="0"/>
      <p:bldP spid="616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7962900" cy="3505200"/>
          </a:xfrm>
        </p:spPr>
        <p:txBody>
          <a:bodyPr/>
          <a:lstStyle/>
          <a:p>
            <a:pPr marL="0" indent="449263">
              <a:buFont typeface="Wingdings" pitchFamily="2" charset="2"/>
              <a:buNone/>
            </a:pP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โพรเซสมีการแตกย่อยออกไปอีกคือ</a:t>
            </a:r>
            <a:endParaRPr lang="th-TH" sz="2800" dirty="0">
              <a:latin typeface="CordiaUPC" pitchFamily="34" charset="-34"/>
              <a:cs typeface="CordiaUPC" pitchFamily="34" charset="-34"/>
            </a:endParaRPr>
          </a:p>
          <a:p>
            <a:pPr>
              <a:buFont typeface="Wingdings" pitchFamily="2" charset="2"/>
              <a:buNone/>
            </a:pPr>
            <a:endParaRPr lang="th-TH" sz="2800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3042" y="285728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2086012" y="214290"/>
            <a:ext cx="7772400" cy="1143000"/>
          </a:xfrm>
        </p:spPr>
        <p:txBody>
          <a:bodyPr/>
          <a:lstStyle/>
          <a:p>
            <a:pPr algn="l"/>
            <a:r>
              <a:rPr lang="th-TH" sz="3600" b="1" dirty="0" smtClean="0">
                <a:latin typeface="CordiaUPC" pitchFamily="34" charset="-34"/>
                <a:cs typeface="CordiaUPC" pitchFamily="34" charset="-34"/>
              </a:rPr>
              <a:t>การประมวลผลระบบทะเบียนนักศึกษา</a:t>
            </a:r>
            <a:endParaRPr lang="th-TH" sz="4800" b="1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339752" y="3573016"/>
            <a:ext cx="165618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2.1</a:t>
            </a:r>
          </a:p>
          <a:p>
            <a:pPr algn="ctr"/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ลงทะเบียน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660232" y="3573016"/>
            <a:ext cx="1656184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2.2</a:t>
            </a:r>
          </a:p>
          <a:p>
            <a:pPr algn="ctr"/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เพิ่ม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/</a:t>
            </a:r>
            <a:endParaRPr lang="th-TH" sz="2400" dirty="0" smtClean="0">
              <a:latin typeface="Cordia New" pitchFamily="34" charset="-34"/>
              <a:cs typeface="Cordia New" pitchFamily="34" charset="-34"/>
            </a:endParaRPr>
          </a:p>
          <a:p>
            <a:pPr algn="ctr"/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เพิกถอน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43608" y="2204864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นักศึกษา</a:t>
            </a:r>
            <a:endParaRPr lang="th-TH" dirty="0"/>
          </a:p>
        </p:txBody>
      </p:sp>
      <p:grpSp>
        <p:nvGrpSpPr>
          <p:cNvPr id="38" name="Group 37"/>
          <p:cNvGrpSpPr/>
          <p:nvPr/>
        </p:nvGrpSpPr>
        <p:grpSpPr>
          <a:xfrm>
            <a:off x="4196970" y="2852936"/>
            <a:ext cx="1656184" cy="488703"/>
            <a:chOff x="6588224" y="3906018"/>
            <a:chExt cx="1656184" cy="488703"/>
          </a:xfrm>
        </p:grpSpPr>
        <p:sp>
          <p:nvSpPr>
            <p:cNvPr id="39" name="TextBox 38"/>
            <p:cNvSpPr txBox="1"/>
            <p:nvPr/>
          </p:nvSpPr>
          <p:spPr>
            <a:xfrm>
              <a:off x="6588224" y="3933056"/>
              <a:ext cx="14398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400" dirty="0" smtClean="0">
                  <a:latin typeface="Cordia New" pitchFamily="34" charset="-34"/>
                  <a:cs typeface="Cordia New" pitchFamily="34" charset="-34"/>
                </a:rPr>
                <a:t>ข้อมูลนักศึกษา</a:t>
              </a:r>
              <a:endParaRPr lang="th-TH" sz="2400" dirty="0">
                <a:latin typeface="Cordia New" pitchFamily="34" charset="-34"/>
                <a:cs typeface="Cordia New" pitchFamily="34" charset="-34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6588224" y="3906018"/>
              <a:ext cx="16561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588224" y="4338066"/>
              <a:ext cx="16561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139952" y="3429000"/>
            <a:ext cx="1728192" cy="461665"/>
            <a:chOff x="6588224" y="4581128"/>
            <a:chExt cx="1728192" cy="461665"/>
          </a:xfrm>
        </p:grpSpPr>
        <p:sp>
          <p:nvSpPr>
            <p:cNvPr id="45" name="TextBox 44"/>
            <p:cNvSpPr txBox="1"/>
            <p:nvPr/>
          </p:nvSpPr>
          <p:spPr>
            <a:xfrm>
              <a:off x="6588224" y="4581128"/>
              <a:ext cx="13356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400" dirty="0" smtClean="0">
                  <a:latin typeface="Cordia New" pitchFamily="34" charset="-34"/>
                  <a:cs typeface="Cordia New" pitchFamily="34" charset="-34"/>
                </a:rPr>
                <a:t>ข้อมูลรายวิชา</a:t>
              </a:r>
              <a:endParaRPr lang="th-TH" sz="2400" dirty="0">
                <a:latin typeface="Cordia New" pitchFamily="34" charset="-34"/>
                <a:cs typeface="Cordia New" pitchFamily="34" charset="-34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6630252" y="4581128"/>
              <a:ext cx="16141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660232" y="5013176"/>
              <a:ext cx="16561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4211960" y="4005064"/>
            <a:ext cx="1656184" cy="461665"/>
            <a:chOff x="6588224" y="5229200"/>
            <a:chExt cx="1656184" cy="461665"/>
          </a:xfrm>
        </p:grpSpPr>
        <p:sp>
          <p:nvSpPr>
            <p:cNvPr id="49" name="TextBox 48"/>
            <p:cNvSpPr txBox="1"/>
            <p:nvPr/>
          </p:nvSpPr>
          <p:spPr>
            <a:xfrm>
              <a:off x="6732240" y="5229200"/>
              <a:ext cx="11063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400" dirty="0" smtClean="0">
                  <a:latin typeface="Cordia New" pitchFamily="34" charset="-34"/>
                  <a:cs typeface="Cordia New" pitchFamily="34" charset="-34"/>
                </a:rPr>
                <a:t>ข้อมูลคณะ</a:t>
              </a:r>
              <a:endParaRPr lang="th-TH" sz="2400" dirty="0">
                <a:latin typeface="Cordia New" pitchFamily="34" charset="-34"/>
                <a:cs typeface="Cordia New" pitchFamily="34" charset="-34"/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6588224" y="5661248"/>
              <a:ext cx="16561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588224" y="5229200"/>
              <a:ext cx="16561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4139952" y="4653136"/>
            <a:ext cx="1656184" cy="461665"/>
            <a:chOff x="4139952" y="4653136"/>
            <a:chExt cx="1656184" cy="461665"/>
          </a:xfrm>
        </p:grpSpPr>
        <p:sp>
          <p:nvSpPr>
            <p:cNvPr id="55" name="TextBox 54"/>
            <p:cNvSpPr txBox="1"/>
            <p:nvPr/>
          </p:nvSpPr>
          <p:spPr>
            <a:xfrm>
              <a:off x="4211960" y="4653136"/>
              <a:ext cx="13512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dirty="0" smtClean="0">
                  <a:latin typeface="Cordia New" pitchFamily="34" charset="-34"/>
                  <a:cs typeface="Cordia New" pitchFamily="34" charset="-34"/>
                </a:rPr>
                <a:t>ข้อมูลสาขา</a:t>
              </a:r>
              <a:endParaRPr lang="th-TH" sz="2400" dirty="0">
                <a:latin typeface="Cordia New" pitchFamily="34" charset="-34"/>
                <a:cs typeface="Cordia New" pitchFamily="34" charset="-34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4139952" y="5085184"/>
              <a:ext cx="16561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4139952" y="4653136"/>
              <a:ext cx="16561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804248" y="5589240"/>
            <a:ext cx="1656184" cy="432048"/>
            <a:chOff x="6804248" y="5373216"/>
            <a:chExt cx="1656184" cy="432048"/>
          </a:xfrm>
        </p:grpSpPr>
        <p:sp>
          <p:nvSpPr>
            <p:cNvPr id="61" name="TextBox 60"/>
            <p:cNvSpPr txBox="1"/>
            <p:nvPr/>
          </p:nvSpPr>
          <p:spPr>
            <a:xfrm>
              <a:off x="7020272" y="5445224"/>
              <a:ext cx="1351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dirty="0" smtClean="0">
                  <a:latin typeface="Cordia New" pitchFamily="34" charset="-34"/>
                  <a:cs typeface="Cordia New" pitchFamily="34" charset="-34"/>
                </a:rPr>
                <a:t>ข้อมูลการลงทะเบียน</a:t>
              </a:r>
              <a:endParaRPr lang="th-TH" sz="1600" dirty="0">
                <a:latin typeface="Cordia New" pitchFamily="34" charset="-34"/>
                <a:cs typeface="Cordia New" pitchFamily="34" charset="-34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6804248" y="5805264"/>
              <a:ext cx="16561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804248" y="5373216"/>
              <a:ext cx="16561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2195736" y="5589240"/>
            <a:ext cx="1656184" cy="432048"/>
            <a:chOff x="2411760" y="5661248"/>
            <a:chExt cx="1656184" cy="432048"/>
          </a:xfrm>
        </p:grpSpPr>
        <p:sp>
          <p:nvSpPr>
            <p:cNvPr id="71" name="TextBox 70"/>
            <p:cNvSpPr txBox="1"/>
            <p:nvPr/>
          </p:nvSpPr>
          <p:spPr>
            <a:xfrm>
              <a:off x="2627784" y="5733256"/>
              <a:ext cx="1351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dirty="0" smtClean="0">
                  <a:latin typeface="Cordia New" pitchFamily="34" charset="-34"/>
                  <a:cs typeface="Cordia New" pitchFamily="34" charset="-34"/>
                </a:rPr>
                <a:t>ข้อมูลการลงทะเบียน</a:t>
              </a:r>
              <a:endParaRPr lang="th-TH" sz="1600" dirty="0">
                <a:latin typeface="Cordia New" pitchFamily="34" charset="-34"/>
                <a:cs typeface="Cordia New" pitchFamily="34" charset="-34"/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2411760" y="6093296"/>
              <a:ext cx="16561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2411760" y="5661248"/>
              <a:ext cx="16561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Straight Arrow Connector 88"/>
          <p:cNvCxnSpPr/>
          <p:nvPr/>
        </p:nvCxnSpPr>
        <p:spPr>
          <a:xfrm rot="10800000">
            <a:off x="2699792" y="2492896"/>
            <a:ext cx="50405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7200292" y="3032956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699792" y="2708920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5400000">
            <a:off x="6912260" y="3104964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>
            <a:off x="1115616" y="360299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1547664" y="4035044"/>
            <a:ext cx="8640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0800000">
            <a:off x="1331640" y="4641088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5400000" flipH="1" flipV="1">
            <a:off x="575556" y="3896258"/>
            <a:ext cx="15121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076056" y="2204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latin typeface="Cordia New" pitchFamily="34" charset="-34"/>
                <a:cs typeface="Cordia New" pitchFamily="34" charset="-34"/>
              </a:rPr>
              <a:t>ใบเสร็จรับเงิน</a:t>
            </a:r>
            <a:r>
              <a:rPr lang="en-US" sz="1800" dirty="0" smtClean="0">
                <a:latin typeface="Cordia New" pitchFamily="34" charset="-34"/>
                <a:cs typeface="Cordia New" pitchFamily="34" charset="-34"/>
              </a:rPr>
              <a:t>,</a:t>
            </a:r>
            <a:r>
              <a:rPr lang="th-TH" sz="1800" dirty="0" smtClean="0">
                <a:latin typeface="Cordia New" pitchFamily="34" charset="-34"/>
                <a:cs typeface="Cordia New" pitchFamily="34" charset="-34"/>
              </a:rPr>
              <a:t>ใบลงทะเบียนเพิ่ม</a:t>
            </a:r>
            <a:r>
              <a:rPr lang="en-US" sz="1800" dirty="0" smtClean="0">
                <a:latin typeface="Cordia New" pitchFamily="34" charset="-34"/>
                <a:cs typeface="Cordia New" pitchFamily="34" charset="-34"/>
              </a:rPr>
              <a:t>,</a:t>
            </a:r>
            <a:r>
              <a:rPr lang="th-TH" sz="1800" dirty="0" smtClean="0">
                <a:latin typeface="Cordia New" pitchFamily="34" charset="-34"/>
                <a:cs typeface="Cordia New" pitchFamily="34" charset="-34"/>
              </a:rPr>
              <a:t>เพิกถอน</a:t>
            </a:r>
            <a:endParaRPr lang="th-TH" sz="1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699792" y="242088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latin typeface="Cordia New" pitchFamily="34" charset="-34"/>
                <a:cs typeface="Cordia New" pitchFamily="34" charset="-34"/>
              </a:rPr>
              <a:t>รหัสนักศึกษา</a:t>
            </a:r>
            <a:r>
              <a:rPr lang="en-US" sz="1800" dirty="0" smtClean="0">
                <a:latin typeface="Cordia New" pitchFamily="34" charset="-34"/>
                <a:cs typeface="Cordia New" pitchFamily="34" charset="-34"/>
              </a:rPr>
              <a:t>,</a:t>
            </a:r>
            <a:r>
              <a:rPr lang="th-TH" sz="1800" dirty="0" smtClean="0">
                <a:latin typeface="Cordia New" pitchFamily="34" charset="-34"/>
                <a:cs typeface="Cordia New" pitchFamily="34" charset="-34"/>
              </a:rPr>
              <a:t>ใบลงทะเบียนเพิ่ม</a:t>
            </a:r>
            <a:r>
              <a:rPr lang="en-US" sz="1800" dirty="0" smtClean="0">
                <a:latin typeface="Cordia New" pitchFamily="34" charset="-34"/>
                <a:cs typeface="Cordia New" pitchFamily="34" charset="-34"/>
              </a:rPr>
              <a:t>,</a:t>
            </a:r>
            <a:r>
              <a:rPr lang="th-TH" sz="1800" dirty="0" smtClean="0">
                <a:latin typeface="Cordia New" pitchFamily="34" charset="-34"/>
                <a:cs typeface="Cordia New" pitchFamily="34" charset="-34"/>
              </a:rPr>
              <a:t>เพิกถอน</a:t>
            </a:r>
            <a:endParaRPr lang="th-TH" sz="1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547664" y="314096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 smtClean="0">
                <a:latin typeface="Cordia New" pitchFamily="34" charset="-34"/>
                <a:cs typeface="Cordia New" pitchFamily="34" charset="-34"/>
              </a:rPr>
              <a:t>รหัสนักศึกษา</a:t>
            </a:r>
          </a:p>
          <a:p>
            <a:r>
              <a:rPr lang="th-TH" sz="1400" dirty="0" smtClean="0">
                <a:latin typeface="Cordia New" pitchFamily="34" charset="-34"/>
                <a:cs typeface="Cordia New" pitchFamily="34" charset="-34"/>
              </a:rPr>
              <a:t>ใบลงทะเบียนเรียน</a:t>
            </a:r>
            <a:endParaRPr lang="th-TH" sz="1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331640" y="4725144"/>
            <a:ext cx="12202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>
                <a:latin typeface="Cordia New" pitchFamily="34" charset="-34"/>
                <a:cs typeface="Cordia New" pitchFamily="34" charset="-34"/>
              </a:rPr>
              <a:t>ใบเสร็จรับเงิน</a:t>
            </a:r>
          </a:p>
          <a:p>
            <a:r>
              <a:rPr lang="th-TH" sz="1600" dirty="0" smtClean="0">
                <a:latin typeface="Cordia New" pitchFamily="34" charset="-34"/>
                <a:cs typeface="Cordia New" pitchFamily="34" charset="-34"/>
              </a:rPr>
              <a:t>ใบลงทะเบียนเรียน</a:t>
            </a:r>
            <a:endParaRPr lang="th-TH" sz="1600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>
            <a:off x="5868144" y="314096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rot="5400000">
            <a:off x="6660232" y="3356992"/>
            <a:ext cx="43204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10800000">
            <a:off x="3563888" y="314096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rot="5400000">
            <a:off x="3397079" y="3321973"/>
            <a:ext cx="3336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45" idx="1"/>
            <a:endCxn id="34" idx="7"/>
          </p:cNvCxnSpPr>
          <p:nvPr/>
        </p:nvCxnSpPr>
        <p:spPr>
          <a:xfrm rot="10800000" flipV="1">
            <a:off x="3753394" y="3659832"/>
            <a:ext cx="386559" cy="134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49" idx="1"/>
          </p:cNvCxnSpPr>
          <p:nvPr/>
        </p:nvCxnSpPr>
        <p:spPr>
          <a:xfrm rot="10800000">
            <a:off x="3995936" y="4221089"/>
            <a:ext cx="360040" cy="148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rot="10800000">
            <a:off x="3851920" y="4725144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>
            <a:off x="5940152" y="3573016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endCxn id="35" idx="2"/>
          </p:cNvCxnSpPr>
          <p:nvPr/>
        </p:nvCxnSpPr>
        <p:spPr>
          <a:xfrm>
            <a:off x="5868144" y="4293096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6012160" y="4581128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rot="5400000">
            <a:off x="7344308" y="5264410"/>
            <a:ext cx="50405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rot="5400000">
            <a:off x="2808598" y="5336418"/>
            <a:ext cx="50405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0" grpId="0" build="p" autoUpdateAnimBg="0"/>
      <p:bldP spid="616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7962900" cy="3505200"/>
          </a:xfrm>
        </p:spPr>
        <p:txBody>
          <a:bodyPr/>
          <a:lstStyle/>
          <a:p>
            <a:pPr marL="0" indent="449263">
              <a:buFont typeface="Wingdings" pitchFamily="2" charset="2"/>
              <a:buNone/>
            </a:pP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สามารถเขียนคำอธิบายการประมวลผลลงทะเบียน</a:t>
            </a:r>
            <a:endParaRPr lang="th-TH" sz="2800" dirty="0">
              <a:latin typeface="CordiaUPC" pitchFamily="34" charset="-34"/>
              <a:cs typeface="CordiaUPC" pitchFamily="34" charset="-34"/>
            </a:endParaRPr>
          </a:p>
          <a:p>
            <a:pPr>
              <a:buFont typeface="Wingdings" pitchFamily="2" charset="2"/>
              <a:buNone/>
            </a:pPr>
            <a:endParaRPr lang="th-TH" sz="2800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3042" y="285728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2086012" y="214290"/>
            <a:ext cx="7772400" cy="1143000"/>
          </a:xfrm>
        </p:spPr>
        <p:txBody>
          <a:bodyPr/>
          <a:lstStyle/>
          <a:p>
            <a:pPr algn="l"/>
            <a:r>
              <a:rPr lang="th-TH" sz="3600" b="1" dirty="0" smtClean="0">
                <a:latin typeface="CordiaUPC" pitchFamily="34" charset="-34"/>
                <a:cs typeface="CordiaUPC" pitchFamily="34" charset="-34"/>
              </a:rPr>
              <a:t>การประมวลผลระบบทะเบียนนักศึกษา</a:t>
            </a:r>
            <a:endParaRPr lang="th-TH" sz="4800" b="1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71600" y="2420888"/>
            <a:ext cx="6984776" cy="26642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System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: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ระบบทะเบียนนักเรียน</a:t>
            </a:r>
          </a:p>
          <a:p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Process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: 2,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ลงทะเบียน</a:t>
            </a:r>
          </a:p>
          <a:p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Date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	: 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dd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/mm/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yy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Task of Activities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 2.1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ลงทะเบียนเรียน</a:t>
            </a: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		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  2.2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เพิ่ม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/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เพิกถอนรายวิชา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0" grpId="0" build="p" autoUpdateAnimBg="0"/>
      <p:bldP spid="616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7962900" cy="3505200"/>
          </a:xfrm>
        </p:spPr>
        <p:txBody>
          <a:bodyPr/>
          <a:lstStyle/>
          <a:p>
            <a:pPr marL="0" indent="449263">
              <a:buFont typeface="Wingdings" pitchFamily="2" charset="2"/>
              <a:buNone/>
            </a:pP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สามารถเขียนคำอธิบายการประมวลผลลงทะเบียนในรูปแบบภาษาเขียนเพื่ออธิบายข้อมูลต่างๆ</a:t>
            </a:r>
          </a:p>
          <a:p>
            <a:pPr marL="0" indent="449263">
              <a:buFont typeface="Wingdings" pitchFamily="2" charset="2"/>
              <a:buNone/>
            </a:pPr>
            <a:endParaRPr lang="th-TH" sz="2800" dirty="0">
              <a:latin typeface="CordiaUPC" pitchFamily="34" charset="-34"/>
              <a:cs typeface="CordiaUPC" pitchFamily="34" charset="-34"/>
            </a:endParaRPr>
          </a:p>
          <a:p>
            <a:pPr>
              <a:buFont typeface="Wingdings" pitchFamily="2" charset="2"/>
              <a:buNone/>
            </a:pPr>
            <a:endParaRPr lang="th-TH" sz="2800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3042" y="285728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2086012" y="214290"/>
            <a:ext cx="7772400" cy="1143000"/>
          </a:xfrm>
        </p:spPr>
        <p:txBody>
          <a:bodyPr/>
          <a:lstStyle/>
          <a:p>
            <a:pPr algn="l"/>
            <a:r>
              <a:rPr lang="th-TH" sz="3600" b="1" dirty="0" smtClean="0">
                <a:latin typeface="CordiaUPC" pitchFamily="34" charset="-34"/>
                <a:cs typeface="CordiaUPC" pitchFamily="34" charset="-34"/>
              </a:rPr>
              <a:t>การประมวลผลระบบทะเบียนนักศึกษา</a:t>
            </a:r>
            <a:endParaRPr lang="th-TH" sz="4800" b="1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115616" y="2852936"/>
            <a:ext cx="6984776" cy="30963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System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: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ระบบทะเบียนนักเรียน</a:t>
            </a:r>
          </a:p>
          <a:p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Process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: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ระบบทะเบียนนักศึกษา</a:t>
            </a:r>
          </a:p>
          <a:p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Date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	: 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dd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/mm/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yy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Task of Activities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 </a:t>
            </a: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เป็นการลงทะเบียนรายวิชาเรียน ซึ่งนักศึกษาสามารถลงทะเบียนได้สูงสุดไม่เกิน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21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หน่วยกิตสำหรับภาคการศึกษาปกติ และลงทะเบียนเรียนสูงสุดไม่เกิน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9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หน่วยกิตสำหรับภาคฤดูร้อน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0" grpId="0" build="p" autoUpdateAnimBg="0"/>
      <p:bldP spid="616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755576" y="1844824"/>
            <a:ext cx="7962900" cy="3505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การประมวลผลข้อมูลสามารถเขียนอธิบายในลักษณะอื่นๆได้อีก ดังนี้</a:t>
            </a:r>
          </a:p>
          <a:p>
            <a:pPr marL="0" indent="449263">
              <a:buFont typeface="Wingdings" pitchFamily="2" charset="2"/>
              <a:buAutoNum type="arabicPeriod"/>
            </a:pP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Structured English Logic</a:t>
            </a:r>
          </a:p>
          <a:p>
            <a:pPr marL="0" indent="449263">
              <a:buFont typeface="Wingdings" pitchFamily="2" charset="2"/>
              <a:buAutoNum type="arabicPeriod"/>
            </a:pP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Decision Tree</a:t>
            </a:r>
          </a:p>
          <a:p>
            <a:pPr marL="0" indent="449263">
              <a:buFont typeface="Wingdings" pitchFamily="2" charset="2"/>
              <a:buAutoNum type="arabicPeriod"/>
            </a:pPr>
            <a:r>
              <a:rPr lang="en-US" sz="2800" dirty="0" err="1" smtClean="0">
                <a:latin typeface="CordiaUPC" pitchFamily="34" charset="-34"/>
                <a:cs typeface="CordiaUPC" pitchFamily="34" charset="-34"/>
              </a:rPr>
              <a:t>Decistion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 Table</a:t>
            </a:r>
            <a:endParaRPr lang="th-TH" sz="2800" dirty="0" smtClean="0">
              <a:latin typeface="CordiaUPC" pitchFamily="34" charset="-34"/>
              <a:cs typeface="CordiaUPC" pitchFamily="34" charset="-34"/>
            </a:endParaRPr>
          </a:p>
          <a:p>
            <a:pPr marL="0" indent="449263">
              <a:buFont typeface="Wingdings" pitchFamily="2" charset="2"/>
              <a:buNone/>
            </a:pPr>
            <a:endParaRPr lang="th-TH" sz="2800" dirty="0">
              <a:latin typeface="CordiaUPC" pitchFamily="34" charset="-34"/>
              <a:cs typeface="CordiaUPC" pitchFamily="34" charset="-34"/>
            </a:endParaRPr>
          </a:p>
          <a:p>
            <a:pPr>
              <a:buFont typeface="Wingdings" pitchFamily="2" charset="2"/>
              <a:buNone/>
            </a:pPr>
            <a:endParaRPr lang="th-TH" sz="2800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3042" y="285728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2086012" y="214290"/>
            <a:ext cx="5726348" cy="1143000"/>
          </a:xfrm>
        </p:spPr>
        <p:txBody>
          <a:bodyPr/>
          <a:lstStyle/>
          <a:p>
            <a:r>
              <a:rPr lang="th-TH" sz="3600" b="1" dirty="0" smtClean="0">
                <a:latin typeface="CordiaUPC" pitchFamily="34" charset="-34"/>
                <a:cs typeface="CordiaUPC" pitchFamily="34" charset="-34"/>
              </a:rPr>
              <a:t>การประมวลผล</a:t>
            </a:r>
            <a:endParaRPr lang="th-TH" sz="4800" b="1" dirty="0">
              <a:latin typeface="CordiaUPC" pitchFamily="34" charset="-34"/>
              <a:cs typeface="CordiaUPC" pitchFamily="34" charset="-34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0" grpId="0" build="p" autoUpdateAnimBg="0"/>
      <p:bldP spid="616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755576" y="1844824"/>
            <a:ext cx="7962900" cy="3505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โครงสร้างภาษาอังกฤษ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 (</a:t>
            </a:r>
            <a:r>
              <a:rPr lang="en-US" sz="2800" b="1" dirty="0" smtClean="0">
                <a:latin typeface="CordiaUPC" pitchFamily="34" charset="-34"/>
                <a:cs typeface="CordiaUPC" pitchFamily="34" charset="-34"/>
              </a:rPr>
              <a:t>Structured English Logic)</a:t>
            </a:r>
            <a:endParaRPr lang="th-TH" sz="2800" b="1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Font typeface="Wingdings" pitchFamily="2" charset="2"/>
              <a:buNone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เป็นโครงสร้างภาษาที่มีลักษณะคล้ายอัลกอลิทึม โดยมีคำสั่งเป็นภาษาอังกฤษ</a:t>
            </a:r>
          </a:p>
          <a:p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รูปแบบของการเขียน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Structured English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จะมีลักษณะคล้ายกับรูปแบบของการเขียนโปรแกรมแบบโครงสร้าง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(Structured Programming)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ที่จำแนกมาจากการทำงานของโปรแกรม ซึ่งมี 3 ลักษณะดังนี้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pPr lvl="0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แบบตามลำดับ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 (Sequence)</a:t>
            </a:r>
          </a:p>
          <a:p>
            <a:pPr lvl="0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แบบมีเงื่อนไข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(Conditional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หรือ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Decision Structure)</a:t>
            </a:r>
          </a:p>
          <a:p>
            <a:pPr lvl="0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แบบการทำซ้ำ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 (Iteration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หรือ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 Repetition)</a:t>
            </a:r>
          </a:p>
          <a:p>
            <a:pPr marL="0" indent="0">
              <a:buFont typeface="Wingdings" pitchFamily="2" charset="2"/>
              <a:buNone/>
            </a:pPr>
            <a:endParaRPr lang="th-TH" sz="2800" dirty="0" smtClean="0">
              <a:latin typeface="Cordia New" pitchFamily="34" charset="-34"/>
              <a:cs typeface="Cordia New" pitchFamily="34" charset="-34"/>
            </a:endParaRPr>
          </a:p>
          <a:p>
            <a:pPr marL="0" indent="449263">
              <a:buFont typeface="Wingdings" pitchFamily="2" charset="2"/>
              <a:buNone/>
            </a:pPr>
            <a:endParaRPr lang="th-TH" sz="2800" dirty="0">
              <a:latin typeface="Cordia New" pitchFamily="34" charset="-34"/>
              <a:cs typeface="Cordia New" pitchFamily="34" charset="-34"/>
            </a:endParaRPr>
          </a:p>
          <a:p>
            <a:pPr>
              <a:buFont typeface="Wingdings" pitchFamily="2" charset="2"/>
              <a:buNone/>
            </a:pP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3042" y="285728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2086012" y="214290"/>
            <a:ext cx="5726348" cy="1143000"/>
          </a:xfrm>
        </p:spPr>
        <p:txBody>
          <a:bodyPr/>
          <a:lstStyle/>
          <a:p>
            <a:pPr marL="0" indent="449263"/>
            <a:r>
              <a:rPr lang="en-US" sz="3600" dirty="0" smtClean="0">
                <a:latin typeface="CordiaUPC" pitchFamily="34" charset="-34"/>
                <a:cs typeface="CordiaUPC" pitchFamily="34" charset="-34"/>
              </a:rPr>
              <a:t>Structured English Logic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0" grpId="0" build="p" autoUpdateAnimBg="0"/>
      <p:bldP spid="616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755576" y="1844824"/>
            <a:ext cx="7962900" cy="3505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โครงสร้างภาษาอังกฤษ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 (</a:t>
            </a:r>
            <a:r>
              <a:rPr lang="en-US" sz="2800" b="1" dirty="0" smtClean="0">
                <a:latin typeface="CordiaUPC" pitchFamily="34" charset="-34"/>
                <a:cs typeface="CordiaUPC" pitchFamily="34" charset="-34"/>
              </a:rPr>
              <a:t>Structured English Logic)</a:t>
            </a:r>
            <a:endParaRPr lang="th-TH" sz="2800" b="1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Font typeface="Wingdings" pitchFamily="2" charset="2"/>
              <a:buNone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ประกอบไปด้วยคำสั่งดังนี้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Font typeface="Wingdings" pitchFamily="2" charset="2"/>
              <a:buNone/>
            </a:pPr>
            <a:endParaRPr lang="th-TH" sz="2800" dirty="0" smtClean="0">
              <a:latin typeface="Cordia New" pitchFamily="34" charset="-34"/>
              <a:cs typeface="Cordia New" pitchFamily="34" charset="-34"/>
            </a:endParaRPr>
          </a:p>
          <a:p>
            <a:pPr marL="0" indent="449263">
              <a:buFont typeface="Wingdings" pitchFamily="2" charset="2"/>
              <a:buNone/>
            </a:pPr>
            <a:endParaRPr lang="th-TH" sz="2800" dirty="0">
              <a:latin typeface="Cordia New" pitchFamily="34" charset="-34"/>
              <a:cs typeface="Cordia New" pitchFamily="34" charset="-34"/>
            </a:endParaRPr>
          </a:p>
          <a:p>
            <a:pPr>
              <a:buFont typeface="Wingdings" pitchFamily="2" charset="2"/>
              <a:buNone/>
            </a:pP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3042" y="285728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2086012" y="214290"/>
            <a:ext cx="5726348" cy="1143000"/>
          </a:xfrm>
        </p:spPr>
        <p:txBody>
          <a:bodyPr/>
          <a:lstStyle/>
          <a:p>
            <a:pPr marL="0" indent="449263"/>
            <a:r>
              <a:rPr lang="en-US" sz="3600" dirty="0" smtClean="0">
                <a:latin typeface="CordiaUPC" pitchFamily="34" charset="-34"/>
                <a:cs typeface="CordiaUPC" pitchFamily="34" charset="-34"/>
              </a:rPr>
              <a:t>Structured English Logic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7704" y="2996952"/>
            <a:ext cx="4968552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BEGIN  REPEAT  IF</a:t>
            </a:r>
          </a:p>
          <a:p>
            <a:pPr algn="ctr"/>
            <a:r>
              <a:rPr lang="en-US" dirty="0" smtClean="0"/>
              <a:t>END  UNTIL  THEN</a:t>
            </a:r>
          </a:p>
          <a:p>
            <a:pPr algn="ctr"/>
            <a:r>
              <a:rPr lang="en-US" dirty="0" smtClean="0"/>
              <a:t>CASE  WHILE  ELSE  </a:t>
            </a:r>
          </a:p>
          <a:p>
            <a:pPr algn="ctr"/>
            <a:r>
              <a:rPr lang="en-US" dirty="0" smtClean="0"/>
              <a:t>OF  DO  FOR</a:t>
            </a:r>
            <a:endParaRPr lang="th-TH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0" grpId="0" build="p" autoUpdateAnimBg="0"/>
      <p:bldP spid="6168" grpId="0" autoUpdateAnimBg="0"/>
    </p:bldLst>
  </p:timing>
</p:sld>
</file>

<file path=ppt/theme/theme1.xml><?xml version="1.0" encoding="utf-8"?>
<a:theme xmlns:a="http://schemas.openxmlformats.org/drawingml/2006/main" name="dpu_template_46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dpu_template_465</Template>
  <TotalTime>971</TotalTime>
  <Words>1100</Words>
  <Application>Microsoft Office PowerPoint</Application>
  <PresentationFormat>On-screen Show (4:3)</PresentationFormat>
  <Paragraphs>245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dpu_template_465</vt:lpstr>
      <vt:lpstr>การวิเคราะห์และออกแบบระบบ</vt:lpstr>
      <vt:lpstr>         การประมวลผลข้อมูล</vt:lpstr>
      <vt:lpstr>การประมวลผลระบบทะเบียนนักศึกษา</vt:lpstr>
      <vt:lpstr>การประมวลผลระบบทะเบียนนักศึกษา</vt:lpstr>
      <vt:lpstr>การประมวลผลระบบทะเบียนนักศึกษา</vt:lpstr>
      <vt:lpstr>การประมวลผลระบบทะเบียนนักศึกษา</vt:lpstr>
      <vt:lpstr>การประมวลผล</vt:lpstr>
      <vt:lpstr>Structured English Logic</vt:lpstr>
      <vt:lpstr>Structured English Logic</vt:lpstr>
      <vt:lpstr>Structured English Logic</vt:lpstr>
      <vt:lpstr>Structured English Logic</vt:lpstr>
      <vt:lpstr>Structured English Logic</vt:lpstr>
      <vt:lpstr>Structured English Logic</vt:lpstr>
      <vt:lpstr>Structured English Logic</vt:lpstr>
      <vt:lpstr>Structured English Logic</vt:lpstr>
      <vt:lpstr>Decision Tree</vt:lpstr>
      <vt:lpstr>Decision Tree</vt:lpstr>
      <vt:lpstr>Decision Table</vt:lpstr>
      <vt:lpstr>Decision Table</vt:lpstr>
      <vt:lpstr>Decision Table</vt:lpstr>
      <vt:lpstr>สรุปผล</vt:lpstr>
      <vt:lpstr>สรุปผล</vt:lpstr>
      <vt:lpstr>Slide 23</vt:lpstr>
    </vt:vector>
  </TitlesOfParts>
  <Company>Copyright  Master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การวิเคราะห์และออกแบบระบบ</dc:title>
  <dc:creator>user</dc:creator>
  <cp:lastModifiedBy>CIT201-0000</cp:lastModifiedBy>
  <cp:revision>89</cp:revision>
  <dcterms:created xsi:type="dcterms:W3CDTF">2011-06-12T05:36:21Z</dcterms:created>
  <dcterms:modified xsi:type="dcterms:W3CDTF">2012-09-01T03:11:32Z</dcterms:modified>
</cp:coreProperties>
</file>