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334" r:id="rId3"/>
    <p:sldId id="374" r:id="rId4"/>
    <p:sldId id="375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68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9" r:id="rId30"/>
    <p:sldId id="370" r:id="rId31"/>
    <p:sldId id="371" r:id="rId32"/>
    <p:sldId id="372" r:id="rId33"/>
    <p:sldId id="303" r:id="rId3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3333CC"/>
    <a:srgbClr val="CC99FF"/>
    <a:srgbClr val="CC0099"/>
    <a:srgbClr val="C09CAE"/>
    <a:srgbClr val="EEA0CD"/>
    <a:srgbClr val="ECA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1D686E5D-4599-4622-BAC8-15939F1DD4D9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5ACB585A-C8B8-4742-AB9B-9C8818A1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2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AE1C9-3491-4661-840D-2E282D3A5CB7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3AFC-3411-4384-ADD4-FD9EC804BF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9135-4A38-4EE3-9DF2-B753B3181DB7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33E3-843A-4CA9-827D-E8B0C7BE0E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1BE7-0F13-4025-884A-1B0ADA4C3E02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A470-7A25-4459-B48C-4B7FB55FA5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C59486-3E93-4275-A4C7-D982A0472A64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6B41-777E-49E8-9FE7-E80CE67322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D023-DFEF-4C97-B5E7-B330B207560A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766D-BA27-4FAB-B78F-0AA56FF6188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040D-A684-473F-87BC-950C21985204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7D5A-8C0E-425A-9765-75A1DE6FC7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BC16-503C-4B4E-9DF6-CFF42A00D4D6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BC29-3C88-4A95-B346-FF4A1FC7BA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918E-ECF6-4464-B607-F29CF5FC664D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BB-1861-45B3-843D-055FEC9D09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20BF-54F6-469E-ABF4-9677ACA34DFC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6CD8-2A17-477D-AAA6-4568AFA0CE0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01F2-7E95-4CD5-BC9B-A2616DCC132A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537D-DECD-4FC0-940E-5908953E312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CC52-430C-4DAC-906D-378046A6CAB3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F3A-A01A-424D-BA92-17E2D80EE7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44E03-D0F3-42D5-9265-52ED6579AE98}" type="datetime1">
              <a:rPr lang="th-TH"/>
              <a:pPr>
                <a:defRPr/>
              </a:pPr>
              <a:t>16/09/57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5A0E8-D4DE-402D-AA69-EC998D7DAC1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83976" y="404664"/>
            <a:ext cx="7772400" cy="1470025"/>
          </a:xfrm>
        </p:spPr>
        <p:txBody>
          <a:bodyPr/>
          <a:lstStyle/>
          <a:p>
            <a:pPr algn="l">
              <a:defRPr/>
            </a:pP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การวิเคราะห์และออกแบบระบบ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pic>
        <p:nvPicPr>
          <p:cNvPr id="4101" name="Picture 5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44450"/>
            <a:ext cx="17859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5949280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708920"/>
            <a:ext cx="74168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UNIT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4: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 การกำหนดความต้องการของระบบ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เอกสาร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ประกอบระบบ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b="1" dirty="0" err="1">
                <a:latin typeface="Cordia New" pitchFamily="34" charset="-34"/>
                <a:cs typeface="Cordia New" pitchFamily="34" charset="-34"/>
              </a:rPr>
              <a:t>System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 b="1" dirty="0" err="1">
                <a:latin typeface="Cordia New" pitchFamily="34" charset="-34"/>
                <a:cs typeface="Cordia New" pitchFamily="34" charset="-34"/>
              </a:rPr>
              <a:t>Document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 ทำให้ทราบถึง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จุดมุ่งหมายและขอบเขตของระบบ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การออกแบบระบบ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การออกแบบโปรแกรม </a:t>
            </a:r>
          </a:p>
          <a:p>
            <a:endParaRPr lang="th-TH" sz="36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โปรแกรม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คอมพิวเตอร์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dirty="0" err="1">
                <a:latin typeface="Cordia New" pitchFamily="34" charset="-34"/>
                <a:cs typeface="Cordia New" pitchFamily="34" charset="-34"/>
              </a:rPr>
              <a:t>Computer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 dirty="0" err="1">
                <a:latin typeface="Cordia New" pitchFamily="34" charset="-34"/>
                <a:cs typeface="Cordia New" pitchFamily="34" charset="-34"/>
              </a:rPr>
              <a:t>Programs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ทำให้ทราบรายละเอียดของ </a:t>
            </a:r>
          </a:p>
          <a:p>
            <a:pPr lvl="1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โครงสร้างข้อมูล </a:t>
            </a:r>
          </a:p>
          <a:p>
            <a:pPr lvl="1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การประมวลผล </a:t>
            </a:r>
          </a:p>
          <a:p>
            <a:endParaRPr lang="th-TH" sz="36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สัมภาษณ์ (</a:t>
            </a:r>
            <a:r>
              <a:rPr lang="th-TH" sz="3600" b="1" dirty="0" err="1">
                <a:latin typeface="Cordia New" pitchFamily="34" charset="-34"/>
                <a:cs typeface="Cordia New" pitchFamily="34" charset="-34"/>
              </a:rPr>
              <a:t>Interviewing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)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คือการสนทนาหรือการเจรจาโต้ตอบกันอย่างมีจุดมุ่งหมาย เพื่อค้นหาความรู้ ความจริง ตามวัตถุประสงค์ที่กำหนดไว้ล่วงหน้า การสัมภาษณ์ประกอบด้วย </a:t>
            </a:r>
          </a:p>
          <a:p>
            <a:pPr lvl="1">
              <a:buFont typeface="Courier New" pitchFamily="49" charset="0"/>
              <a:buChar char="o"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 ผู้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สัมภาษณ์ (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Interviewer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และ</a:t>
            </a:r>
          </a:p>
          <a:p>
            <a:pPr lvl="1">
              <a:buFont typeface="Courier New" pitchFamily="49" charset="0"/>
              <a:buChar char="o"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 ผู้ให้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สัมภาษณ์ (Interviewee) </a:t>
            </a: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มี 2 แบบ คือ </a:t>
            </a:r>
          </a:p>
          <a:p>
            <a:pPr lvl="1"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เป็นรายบุคคลหรือเผชิญหน้า</a:t>
            </a:r>
          </a:p>
          <a:p>
            <a:pPr lvl="1"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แบบกลุ่ม</a:t>
            </a:r>
            <a:endParaRPr lang="th-TH" sz="3200" dirty="0">
              <a:latin typeface="Cordia New" pitchFamily="34" charset="-34"/>
              <a:cs typeface="Cordia New" pitchFamily="34" charset="-34"/>
            </a:endParaRP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ประเภท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ของข้อมูลที่ต้องการจะสัมภาษณ์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8229600" cy="4525963"/>
          </a:xfrm>
        </p:spPr>
        <p:txBody>
          <a:bodyPr/>
          <a:lstStyle/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ข้อเท็จจริงเกี่ยวกับสภาวะปัจจุบันของระบบ เช่น กระบวนการ ปัญหา และอุปสรรคของระบบ </a:t>
            </a:r>
          </a:p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ความคิดเห็นและความเชื่อของผู้ที่ให้สัมภาษณ์ </a:t>
            </a:r>
          </a:p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ความรู้สึก และเจตคติ </a:t>
            </a:r>
          </a:p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เป้าหมาย 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แบบ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ของการสัมภาษณ์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การสัมภาษณ์โดยใช้แบบสัมภาษณ์ที่กำหนดคำถามไว้ตายตัว </a:t>
            </a:r>
            <a:r>
              <a:rPr lang="th-TH" b="0" dirty="0" smtClean="0">
                <a:latin typeface="Cordia New" pitchFamily="34" charset="-34"/>
                <a:cs typeface="Cordia New" pitchFamily="34" charset="-34"/>
              </a:rPr>
              <a:t>หรือมีโครงสร้าง (Structured </a:t>
            </a:r>
            <a:r>
              <a:rPr lang="th-TH" b="0" dirty="0">
                <a:latin typeface="Cordia New" pitchFamily="34" charset="-34"/>
                <a:cs typeface="Cordia New" pitchFamily="34" charset="-34"/>
              </a:rPr>
              <a:t>Interview) ถามเหมือนกันทุกคน </a:t>
            </a:r>
          </a:p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การสัมภาษณ์โดยใช้แบบสัมภาษณ์ที่ไม่ได้กำหนดคำถามไว้ตายตัว </a:t>
            </a:r>
            <a:r>
              <a:rPr lang="th-TH" b="0" dirty="0" smtClean="0">
                <a:latin typeface="Cordia New" pitchFamily="34" charset="-34"/>
                <a:cs typeface="Cordia New" pitchFamily="34" charset="-34"/>
              </a:rPr>
              <a:t>หรือไม่มีโครงสร้าง (Unstructured </a:t>
            </a:r>
            <a:r>
              <a:rPr lang="th-TH" b="0" dirty="0">
                <a:latin typeface="Cordia New" pitchFamily="34" charset="-34"/>
                <a:cs typeface="Cordia New" pitchFamily="34" charset="-34"/>
              </a:rPr>
              <a:t>Interview) จะกำหนดแต่หัวข้อไว้กว้าง ๆ ไม่จำเป็นต้องถามเหมือนกันทุกคน 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กระบวนการ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ในการสัมภาษณ์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ศึกษาภูมิหลังขององค์กร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เลือกผู้ที่จะให้สัมภาษณ์ ซึ่งมีความสำคัญมาก เพราะถ้าสัมภาษณ์ไม่ถูกคน อาจจะได้ข้อมูลที่ผิดพลาด และมองไม่เห็นภาพของระบบ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ตั้งจุดมุ่งหมายในการสัมภาษณ์ จะสัมภาษณ์อะไรบ้าง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การเตรียมการสัมภาษณ์ ประกอบด้วย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การนัดหมาย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การเตรียมแบบสัมภาษณ์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การดำเนินการสัมภาษณ์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การจดบันทึกการสัมภาษณ์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เตรียมการสัมภาษณ์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การนัดหมาย </a:t>
            </a:r>
          </a:p>
          <a:p>
            <a:pPr>
              <a:lnSpc>
                <a:spcPct val="90000"/>
              </a:lnSpc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การเตรียมแบบสัมภาษณ์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ส่วนแรก ใช้บันทึกข้อมูลโดยทั่วไปเกี่ยวกับการสัมภาษณ์ เช่น ชื่อระบบ วัน เดือน ปี ที่สัมภาษณ์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ส่วนที่สอง เป็นรายละเอียดส่วนตัวของผู้ให้สัมภาษณ์ ในส่วนที่ยังไม่เกี่ยวข้องกับเรื่องที่สัมภาษณ์ เช่น ชื่อ อายุ เพศ และ ตำแหน่ง เป็นต้น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ส่วนที่สาม เป็นรายละเอียดเกี่ยวกับการสัมภาษณ์ เป็นคำถามคำตอบที่ตรงกับจุดมุ่งหมายของ การสัมภาษณ์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>
                <a:latin typeface="Cordia New" pitchFamily="34" charset="-34"/>
                <a:cs typeface="Cordia New" pitchFamily="34" charset="-34"/>
              </a:rPr>
              <a:t>คำถามที่ใช้ในการสัมภาษณ์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785926"/>
            <a:ext cx="8229600" cy="4525963"/>
          </a:xfrm>
        </p:spPr>
        <p:txBody>
          <a:bodyPr/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คำถามแบบปลายเปิด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Open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Ended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Questions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เป็นคำถามที่เปิดโอกาสให้ผู้ตอบได้แสดงความคิดเห็นโดยอิสระ ตัวอย่างเช่น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ปัญหาของระบบปัจจุบันคืออะไร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ท่านเห็นว่าระบบที่ใช้อยู่ ควรปรับปรุงอะไร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คำถามแบบปลายปิด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Closed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Ended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Questions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เป็นคำถามที่ได้กำหนดคำตอบไว้แล้วในแบบสัมภาษณ์ ซึ่งคำตอบอาจจะอยู่ในรูปตอบรับหรือปฏิเสธ เช่น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มี-ไม่มี จริง-ไม่จริง ถูก- ผิด หรือ อยู่ในรูปให้เลือกตอบจากคำตอบที่กำหนดไว้หลายคำตอบ เป็นต้น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ดำเนินการสัมภาษณ์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>
                <a:latin typeface="Cordia New" pitchFamily="34" charset="-34"/>
                <a:cs typeface="Cordia New" pitchFamily="34" charset="-34"/>
              </a:rPr>
              <a:t>ผู้สัมภาษณ์ต้องใช้ไหวพริบสังเกตว่าจังหวะที่เข้าสัมภาษณ์เหมาะสมหรือไม่ ถ้าผู้ให้สัมภาษณ์กำลังจะออกไปธุระ ก็ควรจะนัดมาสัมภาษณ์ไหม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>
                <a:latin typeface="Cordia New" pitchFamily="34" charset="-34"/>
                <a:cs typeface="Cordia New" pitchFamily="34" charset="-34"/>
              </a:rPr>
              <a:t>ในระหว่างสัมภาษณ์ ผู้สัมภาษณ์ไม่ควรจะเร่งรัด หรือคาดคั้นคำตอบ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>
                <a:latin typeface="Cordia New" pitchFamily="34" charset="-34"/>
                <a:cs typeface="Cordia New" pitchFamily="34" charset="-34"/>
              </a:rPr>
              <a:t>ผู้สัมภาษณ์ควรระมัดระวังคำพูดและภาษาที่ใช้ คำถามควรจะสั้น และกะทัดรัด หลีกเลี่ยงคำถามที่ชี้แนะคำตอบ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ดำเนินการสัมภาษณ์ (ต่อ)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928802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4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ผู้สัมภาษณ์ต้องไม่แสดงตนว่าเป็นพวกใคร หรือเป็นคนใกล้ชิดของคนใดคนหนึ่งเป็น เพราะอาจทำให้เกิดความระแวง ความไม่พอใจ ซึ่งอาจกลายเป็นอุปสรรคของการสัมภาษณ์ได้ </a:t>
            </a:r>
          </a:p>
          <a:p>
            <a:pPr marL="609600" indent="-609600">
              <a:buFont typeface="Wingdings" pitchFamily="2" charset="2"/>
              <a:buAutoNum type="arabicPeriod" startAt="4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ในกรณีที่ผู้สัมภาษณ์ได้คำตอบที่ไม่ชัดเจน ถ้ายังไม่คุ้นเคยให้ผ่านไปก่อน เมื่อสัมภาษณ์จบ อาจย้อนกลับไปถามใหม่ </a:t>
            </a:r>
          </a:p>
          <a:p>
            <a:pPr marL="609600" indent="-609600">
              <a:buFont typeface="Wingdings" pitchFamily="2" charset="2"/>
              <a:buAutoNum type="arabicPeriod" startAt="4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เมื่อสัมภาษณ์จบแล้ว ให้ชี้แจงถึงขั้นตอนที่จะทำต่อไป พร้อมทั้งกล่าวขอบคุณผู้ให้สัมภาษณ์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>
                <a:cs typeface="+mn-cs"/>
              </a:rPr>
              <a:t>ความต้องการของผู้ใช้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th-TH" sz="3600" b="0" dirty="0"/>
              <a:t>คือ ลักษณะและองค์ประกอบที่จะต้องรวมอยู่ในระบบที่จะทำให้ระบบทำการผลิตสารสนเทศให้ตรงกับความต้องการ</a:t>
            </a:r>
            <a:r>
              <a:rPr lang="th-TH" sz="4000" dirty="0"/>
              <a:t> </a:t>
            </a: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เรื่องที่ควรจะสัมภาษณ์ </a:t>
            </a:r>
            <a:endParaRPr lang="th-TH" sz="3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>
                <a:latin typeface="Cordia New" pitchFamily="34" charset="-34"/>
                <a:cs typeface="Cordia New" pitchFamily="34" charset="-34"/>
              </a:rPr>
              <a:t>จดบันทึกคำตอบสั้น ๆ เพื่อกันลืม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>
                <a:latin typeface="Cordia New" pitchFamily="34" charset="-34"/>
                <a:cs typeface="Cordia New" pitchFamily="34" charset="-34"/>
              </a:rPr>
              <a:t>ควรบันทึกแต่เนื้อหาสาระเท่านั้น ไม่ควรใส่ความคิดเห็น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>
                <a:latin typeface="Cordia New" pitchFamily="34" charset="-34"/>
                <a:cs typeface="Cordia New" pitchFamily="34" charset="-34"/>
              </a:rPr>
              <a:t>ถ้าไม่ได้คำตอบในการสัมภาษณ์คำถามใด ให้บันทึกเหตุผลลงไปด้วย </a:t>
            </a:r>
          </a:p>
          <a:p>
            <a:pPr marL="609600" indent="-609600"/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จดบันทึกการสัมภาษณ์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 smtClean="0">
                <a:latin typeface="Cordia New" pitchFamily="34" charset="-34"/>
                <a:cs typeface="Cordia New" pitchFamily="34" charset="-34"/>
              </a:rPr>
              <a:t>การจัดโครงสร้างหน่วยงานและการบริหารบุคคลของแต่ละฝ่าย</a:t>
            </a:r>
            <a:endParaRPr lang="th-TH" b="0" dirty="0">
              <a:latin typeface="Cordia New" pitchFamily="34" charset="-34"/>
              <a:cs typeface="Cordia New" pitchFamily="34" charset="-34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 smtClean="0">
                <a:latin typeface="Cordia New" pitchFamily="34" charset="-34"/>
                <a:cs typeface="Cordia New" pitchFamily="34" charset="-34"/>
              </a:rPr>
              <a:t>ขั้นตอนการทำงานของแต่ละฝ่าย หน้าที่ของบุคลากร</a:t>
            </a:r>
            <a:endParaRPr lang="th-TH" b="0" dirty="0">
              <a:latin typeface="Cordia New" pitchFamily="34" charset="-34"/>
              <a:cs typeface="Cordia New" pitchFamily="34" charset="-34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 smtClean="0">
                <a:latin typeface="Cordia New" pitchFamily="34" charset="-34"/>
                <a:cs typeface="Cordia New" pitchFamily="34" charset="-34"/>
              </a:rPr>
              <a:t>ทรัพยากรที่ต้องใช้ในการทำงาน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เวลาการทำงาน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h-TH" b="0" dirty="0" smtClean="0">
                <a:latin typeface="Cordia New" pitchFamily="34" charset="-34"/>
                <a:cs typeface="Cordia New" pitchFamily="34" charset="-34"/>
              </a:rPr>
              <a:t>รายละเอียดของแบบฟอร์ม รายงาน ที่มาของรายงาน ทิศทางการไหลของรายงาน ภายในองค์กร</a:t>
            </a:r>
            <a:endParaRPr lang="th-TH" b="0" dirty="0">
              <a:latin typeface="Cordia New" pitchFamily="34" charset="-34"/>
              <a:cs typeface="Cordia New" pitchFamily="34" charset="-34"/>
            </a:endParaRPr>
          </a:p>
          <a:p>
            <a:pPr marL="609600" indent="-609600"/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สังเกต (</a:t>
            </a:r>
            <a:r>
              <a:rPr lang="th-TH" sz="3600" b="1" dirty="0" err="1">
                <a:latin typeface="Cordia New" pitchFamily="34" charset="-34"/>
                <a:cs typeface="Cordia New" pitchFamily="34" charset="-34"/>
              </a:rPr>
              <a:t>Observation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)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8229600" cy="4525963"/>
          </a:xfrm>
        </p:spPr>
        <p:txBody>
          <a:bodyPr/>
          <a:lstStyle/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เหมาะสำหรับการเก็บข้อมูลเชิงคุณภาพเกี่ยวกับงานของบุคลากรในองค์กร </a:t>
            </a:r>
          </a:p>
          <a:p>
            <a:r>
              <a:rPr lang="th-TH" b="0" dirty="0">
                <a:latin typeface="Cordia New" pitchFamily="34" charset="-34"/>
                <a:cs typeface="Cordia New" pitchFamily="34" charset="-34"/>
              </a:rPr>
              <a:t>เป็นการตรวจสอบข้อมูลที่ได้จากการสัมภาษณ์ โดยเฉพาะอย่างยิ่งเมื่อมีการให้ข้อมูลที่ขัดแย้งกัน 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 กระบวนการ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ในการสังเกต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ลำดับขั้นในการสังเกต </a:t>
            </a:r>
          </a:p>
          <a:p>
            <a:pPr marL="1066800" lvl="1" indent="-609600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ตั้งจุดมุ่งหมายในการสังเกตทุกครั้ง </a:t>
            </a:r>
          </a:p>
          <a:p>
            <a:pPr marL="1066800" lvl="1" indent="-609600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ศึกษาปรากฏการณ์ของสิ่งที่จะสังเกต เลือกที่มีคุณค่าแก่การสังเกต </a:t>
            </a:r>
          </a:p>
          <a:p>
            <a:pPr marL="1066800" lvl="1" indent="-609600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เตรียมเครื่องมือที่จะใช้ในการสังเกต </a:t>
            </a:r>
          </a:p>
          <a:p>
            <a:pPr marL="1066800" lvl="1" indent="-609600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บันทึกผลการสังเกตขณะทำการสังเกต </a:t>
            </a:r>
          </a:p>
          <a:p>
            <a:pPr marL="609600" indent="-609600"/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         กระบวนการ</a:t>
            </a:r>
            <a:r>
              <a:rPr lang="th-TH" sz="4000" b="1" dirty="0">
                <a:latin typeface="Cordia New" pitchFamily="34" charset="-34"/>
                <a:cs typeface="Cordia New" pitchFamily="34" charset="-34"/>
              </a:rPr>
              <a:t>ในการสังเกต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หลักในการสังเกต </a:t>
            </a:r>
          </a:p>
          <a:p>
            <a:pPr marL="1066800" lvl="1" indent="-609600">
              <a:lnSpc>
                <a:spcPct val="80000"/>
              </a:lnSpc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ควรทำการสังเกตกิจกรรมเดียวหลาย ๆ ครั้ง </a:t>
            </a:r>
          </a:p>
          <a:p>
            <a:pPr marL="1066800" lvl="1" indent="-609600">
              <a:lnSpc>
                <a:spcPct val="80000"/>
              </a:lnSpc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ในการสังเกตที่ใช้ผู้สังเกตหลายคน ทุกคนจะต้องทำความเข้าใจให้ตรงกัน ทั้งในด้านพฤติกรรมที่จะสังเกต วิธีการสังเกต และการบันทึกผลการสังเกต </a:t>
            </a:r>
          </a:p>
          <a:p>
            <a:pPr marL="1066800" lvl="1" indent="-609600">
              <a:lnSpc>
                <a:spcPct val="80000"/>
              </a:lnSpc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ในการสังเกตแต่ละครั้งควรทำการสังเกตเฉพาะอย่าง </a:t>
            </a:r>
          </a:p>
          <a:p>
            <a:pPr marL="1066800" lvl="1" indent="-609600">
              <a:lnSpc>
                <a:spcPct val="80000"/>
              </a:lnSpc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ควรใช้เครื่องมือช่วยในการสังเกต เช่น มาตราประมาณค่า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Rating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Scale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marL="1066800" lvl="1" indent="-609600">
              <a:lnSpc>
                <a:spcPct val="80000"/>
              </a:lnSpc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การบันทึกข้อมูลที่ได้จากการสังเกต ควรบันทึกในเชิงปริมาณให้มากกว่าเชิงคุณภาพ คือพยายามบันทึกเป็นตัวเลข </a:t>
            </a:r>
          </a:p>
          <a:p>
            <a:pPr marL="1066800" lvl="1" indent="-609600">
              <a:lnSpc>
                <a:spcPct val="80000"/>
              </a:lnSpc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ควรใช้วิธีสังเกตควบคู่กับวิธีอื่น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กระบวนการ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ในการสังเกต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การสุ่มพฤติกรรมที่จะสังเกต </a:t>
            </a:r>
          </a:p>
          <a:p>
            <a:pPr marL="1066800" lvl="1" indent="-609600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สุ่มเวลา (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Time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Sampling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เป็นการกำหนดว่าจะสังเกตเวลาใด โดยพยายามกำหนดให้แตกต่างกันไปในแต่ละวัน </a:t>
            </a:r>
          </a:p>
          <a:p>
            <a:pPr marL="1066800" lvl="1" indent="-609600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สุ่มเหตุการณ์ (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Event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Sampling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เป็นการกำหนดว่าจะสังเกตกิจกรรมใด หรือเหตุการณ์ใด เช่น ระบบทะเบียนก็ต้องกำหนดว่าจะสังเกตการณ์ลงทะเบียนเรียน หรือ การขึ้นทะเบียนนักศึกษาใหม่ </a:t>
            </a:r>
          </a:p>
          <a:p>
            <a:pPr marL="609600" indent="-609600"/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 กระบวนการ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ในการสังเกต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ชนิดของการสังเกต </a:t>
            </a:r>
          </a:p>
          <a:p>
            <a:pPr marL="1066800" lvl="1" indent="-609600">
              <a:lnSpc>
                <a:spcPct val="90000"/>
              </a:lnSpc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การสังเกตแบบมีส่วนร่วม (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Participant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Observation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 เป็นการสังเกตแบบไม่มีโครงสร้าง (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Unstructured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Observation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 ผู้สังเกตจะต้องเข้าไปมีส่วนร่วมในกิจกรรมหรือแสดงบทบาทเป็นสมาชิกของกลุ่มผู้ถูกสังเกต ซึ่งอาจจะเปิดเผยตัวหรือไม่ก็ได้ </a:t>
            </a:r>
          </a:p>
          <a:p>
            <a:pPr marL="1066800" lvl="1" indent="-609600">
              <a:lnSpc>
                <a:spcPct val="90000"/>
              </a:lnSpc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การสังเกตแบบไม่มีส่วนร่วม (Non-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participant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Observation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 เป็นการสังเกตแบบมีโครงสร้าง (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Structured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Observation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 ผู้สังเกตจะทราบล่วงหน้าว่าจะสังเกตอะไร หรือประเด็นใด โดย ไม่ต้องเข้าไปมีส่วนร่วมกับกลุ่มผู้ถูกสังเกตแต่อย่างใด </a:t>
            </a:r>
          </a:p>
          <a:p>
            <a:pPr marL="609600" indent="-609600">
              <a:lnSpc>
                <a:spcPct val="90000"/>
              </a:lnSpc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การ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ใช้แบบสอบถาม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7167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Questionnaires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ใช้ได้ดีเมื่อสอบถามคนจำนวนมาก </a:t>
            </a:r>
          </a:p>
          <a:p>
            <a:pPr>
              <a:lnSpc>
                <a:spcPct val="90000"/>
              </a:lnSpc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โดยทั่วไปคำถามในแบบสอบถามจะเป็น 2 แบบ ได้แก่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คำถามแบบปลายปิด (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Closed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Ended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Questions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 เป็นที่นิยม เพราะว่า ตอบง่าย และสามารถสร้างให้ครอบคลุมสิ่งที่เราต้องการทั้งหมดได้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คำถามแบบเปิด (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Open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Ended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Questions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 ให้อิสระในการตอบ ใช้เมื่อต้องการเจาะลึกในบางเรื่อง หรือให้แสดงความคิดเห็น หรือ ต้องการให้ผู้ตอบให้ข้อเสนอแนะเพิ่มเติม </a:t>
            </a:r>
          </a:p>
          <a:p>
            <a:pPr>
              <a:lnSpc>
                <a:spcPct val="90000"/>
              </a:lnSpc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       หลัก</a:t>
            </a:r>
            <a:r>
              <a:rPr lang="th-TH" sz="4000" b="1" dirty="0">
                <a:latin typeface="Cordia New" pitchFamily="34" charset="-34"/>
                <a:cs typeface="Cordia New" pitchFamily="34" charset="-34"/>
              </a:rPr>
              <a:t>ในการสร้างแบบสอบถาม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5926"/>
            <a:ext cx="8229600" cy="4525963"/>
          </a:xfrm>
        </p:spPr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คำชี้แจงต้องชัดเจน ผู้ตอบอ่านแล้วต้องรู้ว่าจะทำอะไร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ไม่ควรละเอียดมาก และให้ความสะดวกแก่ผู้ตอบ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เรียงคำถามตามลำดับจากง่ายไปสู่ยาก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ใช้ภาษาที่ไม่ทำให้ผู้ตอบเข้าใจผิด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ไม่ควรใช้คำถามที่จะนำไปสู่คำตอบที่คาดหวัง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พยายามจำกัดคำถามแบบปลายเปิด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ควรทดลองใช้แบบสอบถามกับกลุ่มเล็กๆ ก่อนนำไปใช้จริง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      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JAD</a:t>
            </a:r>
            <a:endParaRPr lang="th-TH" sz="4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5926"/>
            <a:ext cx="772956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JAD (Joint Application Design)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เป็นกระบวนการในการจัดการ และเพิ่มความสามารถในการปฏิบัติงานร่วมกันของเจ้าของระบบ กับผู้ใช้ระบบสารสนเทศ และทีมผู้พัฒนาระบบ เพื่อร่วมกันกำหนดขอบเขต วิเคราะห์และออกแบบระบบ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14480" y="21429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cs typeface="+mn-cs"/>
              </a:rPr>
              <a:t>             แนวทางในการกำหนดความต้องการ</a:t>
            </a:r>
            <a:endParaRPr lang="th-TH" sz="4400" dirty="0">
              <a:cs typeface="+mn-cs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th-TH" sz="3600" dirty="0" smtClean="0"/>
              <a:t>กำหนดขั้นตอนหลักของระบบ</a:t>
            </a:r>
          </a:p>
          <a:p>
            <a:r>
              <a:rPr lang="th-TH" sz="3600" dirty="0" smtClean="0"/>
              <a:t>กำหนดขั้นตอนรอง คืองานที่เพิ่มขึ้นมา</a:t>
            </a:r>
          </a:p>
          <a:p>
            <a:r>
              <a:rPr lang="th-TH" sz="3600" dirty="0" smtClean="0"/>
              <a:t>ขั้นตอนที่ไม่สำคัญนัก อาจมีหรือไม่มีก็ได้</a:t>
            </a: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       ผู้ที่มีส่วนเกี่ยวข้องใน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JAD</a:t>
            </a:r>
            <a:endParaRPr lang="th-TH" sz="4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5926"/>
            <a:ext cx="8229600" cy="4525963"/>
          </a:xfrm>
        </p:spPr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ผู้บริหารองค์กร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นักวิเคราะห์ระบบ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ผู้ใช้ทั่วไป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หัวหน้าฝ่าย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ทีมเทคโนโลยีสารสนเทศขององค์กร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       ประโยชน์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JAD</a:t>
            </a:r>
            <a:endParaRPr lang="th-TH" sz="4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5926"/>
            <a:ext cx="8229600" cy="4525963"/>
          </a:xfrm>
        </p:spPr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ได้แนวทางการพัฒนาระบบ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SA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ประหยัดเวลาในการวิเคราะห์ข้อมูล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ช่วยเจ้าของระบบ ผู้ใช้ระบบ รู้สึกถึงการมีส่วนร่วม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การใช้เทคนิค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JAD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ช่วยให้กระบวนการพัฒนาเป็นไปอย่างรวดเร็ว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      ปัญหา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JAD</a:t>
            </a:r>
            <a:endParaRPr lang="th-TH" sz="4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5926"/>
            <a:ext cx="8229600" cy="4525963"/>
          </a:xfrm>
        </p:spPr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เป็นการยากที่บุคคลจะมาประชุมพร้อมเพรียงกัน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เกิดความผิดพลาด ถ้าเอกสารไม่ครบถ้วนในการประชุม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การหาข้อสรุปทำ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ได้ยาก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5542"/>
            <a:ext cx="4824536" cy="31547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3042" y="285728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วิธีการเก็บรวบรวมข้อมูล</a:t>
            </a:r>
            <a:endParaRPr lang="th-TH" sz="3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การศึกษาจากเอกสารรายงาน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การสัมภาษณ์ 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การทำแบบสอบถาม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การสังเกตุการณ์</a:t>
            </a:r>
          </a:p>
          <a:p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JAD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แหล่งข้อมูล 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(</a:t>
            </a:r>
            <a:r>
              <a:rPr lang="th-TH" sz="3600" b="1" dirty="0" err="1">
                <a:latin typeface="Cordia New" pitchFamily="34" charset="-34"/>
                <a:cs typeface="Cordia New" pitchFamily="34" charset="-34"/>
              </a:rPr>
              <a:t>Data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 b="1" dirty="0" err="1">
                <a:latin typeface="Cordia New" pitchFamily="34" charset="-34"/>
                <a:cs typeface="Cordia New" pitchFamily="34" charset="-34"/>
              </a:rPr>
              <a:t>Source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)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200" dirty="0">
                <a:latin typeface="Cordia New" pitchFamily="34" charset="-34"/>
                <a:cs typeface="Cordia New" pitchFamily="34" charset="-34"/>
              </a:rPr>
              <a:t>แหล่งข้อมูล (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Data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err="1">
                <a:latin typeface="Cordia New" pitchFamily="34" charset="-34"/>
                <a:cs typeface="Cordia New" pitchFamily="34" charset="-34"/>
              </a:rPr>
              <a:t>Source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ที่ใช้ในการศึกษาความต้องการ </a:t>
            </a:r>
          </a:p>
          <a:p>
            <a:pPr lvl="1"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ผู้ใช้ระบบ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Users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lvl="1"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แบบฟอร์ม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Form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lvl="1"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รายงาน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Report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lvl="1"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คู่มือการปฏิบัติงาน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Procedure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Manual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lvl="1"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เอกสารประกอบระบบ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System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Document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lvl="1">
              <a:buFont typeface="Courier New" pitchFamily="49" charset="0"/>
              <a:buChar char="o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โปรแกรมคอมพิวเตอร์ (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Computer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Programs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ผู้ใช้ระบบ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8229600" cy="4525963"/>
          </a:xfrm>
        </p:spPr>
        <p:txBody>
          <a:bodyPr/>
          <a:lstStyle/>
          <a:p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Users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b="0" dirty="0">
                <a:latin typeface="Cordia New" pitchFamily="34" charset="-34"/>
                <a:cs typeface="Cordia New" pitchFamily="34" charset="-34"/>
              </a:rPr>
              <a:t>เป็นแหล่งข้อมูลที่สำคัญที่สุด ทำให้เรารู้ถึง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กิจกรรมของระบบปัจจุบัน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จุดมุ่งหมายและความต้องการของผู้ใช้ </a:t>
            </a: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8674" name="Picture 2" descr="http://icons.iconarchive.com/icons/aha-soft/people/256/user-group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643314"/>
            <a:ext cx="2438400" cy="24384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>
                <a:latin typeface="Cordia New" pitchFamily="34" charset="-34"/>
                <a:cs typeface="Cordia New" pitchFamily="34" charset="-34"/>
              </a:rPr>
              <a:t>แบบฟอร์ม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857364"/>
            <a:ext cx="8229600" cy="4525963"/>
          </a:xfrm>
        </p:spPr>
        <p:txBody>
          <a:bodyPr/>
          <a:lstStyle/>
          <a:p>
            <a:r>
              <a:rPr lang="th-TH" dirty="0" err="1">
                <a:latin typeface="Cordia New" pitchFamily="34" charset="-34"/>
                <a:cs typeface="Cordia New" pitchFamily="34" charset="-34"/>
              </a:rPr>
              <a:t>Form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ทำให้ทราบว่า </a:t>
            </a:r>
          </a:p>
          <a:p>
            <a:pPr lvl="1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มีข้อมูลอะไรบ้างที่ต้องใช้ในระบบ </a:t>
            </a:r>
          </a:p>
          <a:p>
            <a:pPr lvl="1">
              <a:buFont typeface="Courier New" pitchFamily="49" charset="0"/>
              <a:buChar char="o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ข้อมูลใดควรจะตัดออก </a:t>
            </a:r>
          </a:p>
          <a:p>
            <a:endParaRPr lang="th-TH" sz="4000" b="1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7650" name="Picture 2" descr="http://www.siamsafety.com/images/Form_F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857628"/>
            <a:ext cx="3539476" cy="23526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>
                <a:latin typeface="Cordia New" pitchFamily="34" charset="-34"/>
                <a:cs typeface="Cordia New" pitchFamily="34" charset="-34"/>
              </a:rPr>
              <a:t>รายงาน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 err="1">
                <a:latin typeface="Cordia New" pitchFamily="34" charset="-34"/>
                <a:cs typeface="Cordia New" pitchFamily="34" charset="-34"/>
              </a:rPr>
              <a:t>Report</a:t>
            </a:r>
            <a:r>
              <a:rPr lang="th-TH" b="1" dirty="0">
                <a:latin typeface="Cordia New" pitchFamily="34" charset="-34"/>
                <a:cs typeface="Cordia New" pitchFamily="34" charset="-34"/>
              </a:rPr>
              <a:t> นำมาแยกแยะได้ว่า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ข้อมูลใดบ้างที่จะนำมาใช้ในการออกแบบรายงานนั้น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ข้อมูลใดบ้างที่จะต้องนำมาจากแฟ้มข้อมูล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ข้อมูลใดบ้างที่ไม่ได้นำมาจากแฟ้มข้อมูล </a:t>
            </a:r>
          </a:p>
          <a:p>
            <a:endParaRPr lang="th-TH" sz="36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6626" name="Picture 2" descr="http://monitor.truehits.net/pic/report-we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357562"/>
            <a:ext cx="2593585" cy="27146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>
                <a:latin typeface="Cordia New" pitchFamily="34" charset="-34"/>
                <a:cs typeface="Cordia New" pitchFamily="34" charset="-34"/>
              </a:rPr>
              <a:t>คู่มือการปฏิบัติงาน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857364"/>
            <a:ext cx="8229600" cy="4525963"/>
          </a:xfrm>
        </p:spPr>
        <p:txBody>
          <a:bodyPr/>
          <a:lstStyle/>
          <a:p>
            <a:r>
              <a:rPr lang="th-TH" sz="3600" dirty="0" err="1">
                <a:latin typeface="Cordia New" pitchFamily="34" charset="-34"/>
                <a:cs typeface="Cordia New" pitchFamily="34" charset="-34"/>
              </a:rPr>
              <a:t>Procedure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 dirty="0" err="1">
                <a:latin typeface="Cordia New" pitchFamily="34" charset="-34"/>
                <a:cs typeface="Cordia New" pitchFamily="34" charset="-34"/>
              </a:rPr>
              <a:t>Manual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ทำให้ทราบ 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ขั้นตอนและกิจกรรมที่ผู้ปฏิบัติงานจะต้องทำ </a:t>
            </a:r>
          </a:p>
          <a:p>
            <a:pPr>
              <a:buNone/>
            </a:pPr>
            <a:endParaRPr lang="th-TH" sz="36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4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dpu_template_465</Template>
  <TotalTime>576</TotalTime>
  <Words>1544</Words>
  <Application>Microsoft Office PowerPoint</Application>
  <PresentationFormat>นำเสนอทางหน้าจอ (4:3)</PresentationFormat>
  <Paragraphs>163</Paragraphs>
  <Slides>33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33</vt:i4>
      </vt:variant>
    </vt:vector>
  </HeadingPairs>
  <TitlesOfParts>
    <vt:vector size="34" baseType="lpstr">
      <vt:lpstr>dpu_template_465</vt:lpstr>
      <vt:lpstr>การวิเคราะห์และออกแบบระบบ</vt:lpstr>
      <vt:lpstr>ความต้องการของผู้ใช้</vt:lpstr>
      <vt:lpstr>             แนวทางในการกำหนดความต้องการ</vt:lpstr>
      <vt:lpstr>       วิธีการเก็บรวบรวมข้อมูล</vt:lpstr>
      <vt:lpstr>       แหล่งข้อมูล (Data Source) </vt:lpstr>
      <vt:lpstr>ผู้ใช้ระบบ</vt:lpstr>
      <vt:lpstr>แบบฟอร์ม</vt:lpstr>
      <vt:lpstr>รายงาน</vt:lpstr>
      <vt:lpstr>คู่มือการปฏิบัติงาน</vt:lpstr>
      <vt:lpstr>          เอกสารประกอบระบบ</vt:lpstr>
      <vt:lpstr>       โปรแกรมคอมพิวเตอร์</vt:lpstr>
      <vt:lpstr>           การสัมภาษณ์ (Interviewing) </vt:lpstr>
      <vt:lpstr>            ประเภทของข้อมูลที่ต้องการจะสัมภาษณ์</vt:lpstr>
      <vt:lpstr>           แบบของการสัมภาษณ์</vt:lpstr>
      <vt:lpstr>         กระบวนการในการสัมภาษณ์</vt:lpstr>
      <vt:lpstr>            การเตรียมการสัมภาษณ์ </vt:lpstr>
      <vt:lpstr>คำถามที่ใช้ในการสัมภาษณ์ </vt:lpstr>
      <vt:lpstr>      การดำเนินการสัมภาษณ์</vt:lpstr>
      <vt:lpstr>             การดำเนินการสัมภาษณ์ (ต่อ)</vt:lpstr>
      <vt:lpstr>เรื่องที่ควรจะสัมภาษณ์ </vt:lpstr>
      <vt:lpstr>            การจดบันทึกการสัมภาษณ์ </vt:lpstr>
      <vt:lpstr>            การสังเกต (Observation) </vt:lpstr>
      <vt:lpstr>             กระบวนการในการสังเกต </vt:lpstr>
      <vt:lpstr>         กระบวนการในการสังเกต </vt:lpstr>
      <vt:lpstr>            กระบวนการในการสังเกต </vt:lpstr>
      <vt:lpstr>             กระบวนการในการสังเกต </vt:lpstr>
      <vt:lpstr>            การใช้แบบสอบถาม</vt:lpstr>
      <vt:lpstr>       หลักในการสร้างแบบสอบถาม</vt:lpstr>
      <vt:lpstr>       JAD</vt:lpstr>
      <vt:lpstr>       ผู้ที่มีส่วนเกี่ยวข้องใน JAD</vt:lpstr>
      <vt:lpstr>       ประโยชน์ JAD</vt:lpstr>
      <vt:lpstr>      ปัญหาJAD</vt:lpstr>
      <vt:lpstr>งานนำเสนอ PowerPoint</vt:lpstr>
    </vt:vector>
  </TitlesOfParts>
  <Company>Copyright  Master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การวิเคราะห์และออกแบบระบบ</dc:title>
  <dc:creator>user</dc:creator>
  <cp:lastModifiedBy>User</cp:lastModifiedBy>
  <cp:revision>61</cp:revision>
  <dcterms:created xsi:type="dcterms:W3CDTF">2011-06-12T05:36:21Z</dcterms:created>
  <dcterms:modified xsi:type="dcterms:W3CDTF">2014-09-16T02:24:48Z</dcterms:modified>
</cp:coreProperties>
</file>