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304" r:id="rId4"/>
    <p:sldId id="305" r:id="rId5"/>
    <p:sldId id="306" r:id="rId6"/>
    <p:sldId id="307" r:id="rId7"/>
    <p:sldId id="308" r:id="rId8"/>
    <p:sldId id="309" r:id="rId9"/>
    <p:sldId id="335" r:id="rId10"/>
    <p:sldId id="310" r:id="rId11"/>
    <p:sldId id="336" r:id="rId12"/>
    <p:sldId id="337" r:id="rId13"/>
    <p:sldId id="338" r:id="rId14"/>
    <p:sldId id="311" r:id="rId15"/>
    <p:sldId id="314" r:id="rId16"/>
    <p:sldId id="315" r:id="rId17"/>
    <p:sldId id="319" r:id="rId18"/>
    <p:sldId id="320" r:id="rId19"/>
    <p:sldId id="321" r:id="rId20"/>
    <p:sldId id="322" r:id="rId21"/>
    <p:sldId id="331" r:id="rId22"/>
    <p:sldId id="323" r:id="rId23"/>
    <p:sldId id="332" r:id="rId24"/>
    <p:sldId id="325" r:id="rId25"/>
    <p:sldId id="326" r:id="rId26"/>
    <p:sldId id="327" r:id="rId27"/>
    <p:sldId id="329" r:id="rId28"/>
    <p:sldId id="328" r:id="rId29"/>
    <p:sldId id="333" r:id="rId30"/>
    <p:sldId id="334" r:id="rId31"/>
    <p:sldId id="339" r:id="rId32"/>
    <p:sldId id="340" r:id="rId33"/>
    <p:sldId id="341" r:id="rId34"/>
    <p:sldId id="342" r:id="rId35"/>
    <p:sldId id="343" r:id="rId36"/>
    <p:sldId id="303" r:id="rId3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3333CC"/>
    <a:srgbClr val="CC99FF"/>
    <a:srgbClr val="CC0099"/>
    <a:srgbClr val="C09CAE"/>
    <a:srgbClr val="EEA0CD"/>
    <a:srgbClr val="ECA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1D686E5D-4599-4622-BAC8-15939F1DD4D9}" type="datetimeFigureOut">
              <a:rPr lang="en-US"/>
              <a:pPr>
                <a:defRPr/>
              </a:pPr>
              <a:t>9/7/2015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ngsana New" charset="-34"/>
              </a:defRPr>
            </a:lvl1pPr>
          </a:lstStyle>
          <a:p>
            <a:pPr>
              <a:defRPr/>
            </a:pPr>
            <a:fld id="{5ACB585A-C8B8-4742-AB9B-9C8818A1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CB585A-C8B8-4742-AB9B-9C8818A12F8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AAE1C9-3491-4661-840D-2E282D3A5CB7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53AFC-3411-4384-ADD4-FD9EC804BF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9135-4A38-4EE3-9DF2-B753B3181DB7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33E3-843A-4CA9-827D-E8B0C7BE0EA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1BE7-0F13-4025-884A-1B0ADA4C3E02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A470-7A25-4459-B48C-4B7FB55FA5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C59486-3E93-4275-A4C7-D982A0472A64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36B41-777E-49E8-9FE7-E80CE67322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D023-DFEF-4C97-B5E7-B330B207560A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4766D-BA27-4FAB-B78F-0AA56FF6188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040D-A684-473F-87BC-950C21985204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7D5A-8C0E-425A-9765-75A1DE6FC7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BC16-503C-4B4E-9DF6-CFF42A00D4D6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BC29-3C88-4A95-B346-FF4A1FC7BA2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D918E-ECF6-4464-B607-F29CF5FC664D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AEBB-1861-45B3-843D-055FEC9D09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20BF-54F6-469E-ABF4-9677ACA34DFC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36CD8-2A17-477D-AAA6-4568AFA0CE0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01F2-7E95-4CD5-BC9B-A2616DCC132A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537D-DECD-4FC0-940E-5908953E312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BCC52-430C-4DAC-906D-378046A6CAB3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F3A-A01A-424D-BA92-17E2D80EE7F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44E03-D0F3-42D5-9265-52ED6579AE98}" type="datetime1">
              <a:rPr lang="th-TH"/>
              <a:pPr>
                <a:defRPr/>
              </a:pPr>
              <a:t>07/09/58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AJ. JIRAVADEE YOYRAM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A0E8-D4DE-402D-AA69-EC998D7DAC1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83976" y="404664"/>
            <a:ext cx="7772400" cy="1470025"/>
          </a:xfrm>
        </p:spPr>
        <p:txBody>
          <a:bodyPr/>
          <a:lstStyle/>
          <a:p>
            <a:pPr algn="l">
              <a:defRPr/>
            </a:pPr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การวิเคราะห์และออกแบบระบบ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pic>
        <p:nvPicPr>
          <p:cNvPr id="4101" name="Picture 5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8650" y="44450"/>
            <a:ext cx="1785938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512" y="5949280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708920"/>
            <a:ext cx="74168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UNIT 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3:</a:t>
            </a:r>
            <a:r>
              <a:rPr lang="th-TH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 การบริหารโครงการระบบสารสนเทศ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10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โครงข่ายงาน</a:t>
            </a:r>
            <a:r>
              <a:rPr lang="en-US" sz="2400" b="1" dirty="0" smtClean="0">
                <a:latin typeface="Cordia New" pitchFamily="34" charset="-34"/>
                <a:cs typeface="Cordia New" pitchFamily="34" charset="-34"/>
              </a:rPr>
              <a:t> (Network)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ข่ายงาน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(Network)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คือ แผนภูมิหรือไดอะแกรมที่เขียนขึ้นแทนกิจกรรมต่างๆ ที่ต้องทำในโครงการ โดยแสดงลำดับก่อนหลังของกิจกรรม 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เทคนิค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PERT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CPM 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จะใช้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 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  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มาช่วยในการทำงาน โดยมี</a:t>
            </a:r>
            <a:r>
              <a:rPr lang="th-TH" sz="2400" b="1" dirty="0" smtClean="0">
                <a:latin typeface="Cordia New" pitchFamily="34" charset="-34"/>
                <a:cs typeface="Cordia New" pitchFamily="34" charset="-34"/>
              </a:rPr>
              <a:t>หลักเกณฑ์ในการเขียนโครงข่ายงานดังนี้</a:t>
            </a:r>
            <a:endParaRPr lang="en-US" sz="2400" b="1" dirty="0" smtClean="0">
              <a:latin typeface="Cordia New" pitchFamily="34" charset="-34"/>
              <a:cs typeface="Cordia New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แทนด้วยลูกศร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อัน ซึ่งมักเป็นเส้นตรง 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ที่หัวลูกศรและหหลักเกณฑ์การเขียนโครงข่ายงาน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งาน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งาน จะเขียนลูกศรจะต้องมีวงกลมติดอยู่ที่เรียกว่า เหตุการณ์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(Even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หรือ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Node)  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                                 A,2                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 </a:t>
            </a: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400" b="1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3553" name="Line 1"/>
          <p:cNvSpPr>
            <a:spLocks noChangeShapeType="1"/>
          </p:cNvSpPr>
          <p:nvPr/>
        </p:nvSpPr>
        <p:spPr bwMode="auto">
          <a:xfrm>
            <a:off x="3714744" y="3071810"/>
            <a:ext cx="366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5214942" y="2928934"/>
            <a:ext cx="182563" cy="1841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57356" y="485776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1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643306" y="485776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2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13" name="Straight Arrow Connector 12"/>
          <p:cNvCxnSpPr>
            <a:stCxn id="9" idx="6"/>
            <a:endCxn id="11" idx="2"/>
          </p:cNvCxnSpPr>
          <p:nvPr/>
        </p:nvCxnSpPr>
        <p:spPr>
          <a:xfrm>
            <a:off x="2143108" y="5000636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11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โครงข่ายงาน</a:t>
            </a:r>
            <a:r>
              <a:rPr lang="en-US" sz="2000" b="1" dirty="0" smtClean="0">
                <a:latin typeface="Cordia New" pitchFamily="34" charset="-34"/>
                <a:cs typeface="Cordia New" pitchFamily="34" charset="-34"/>
              </a:rPr>
              <a:t> (Network)</a:t>
            </a:r>
          </a:p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แทนจุดเริ่มต้นหรือสิ้นสุดของการทำกิจกรรม ซึ่งวงกลมจะมีตัวเลขกำกับ โดยเริ่มจากเลขน้อยอยู่ทางซ้ายของข่ายงาน และเลขมากอยู่ทางขวาของข่ายงาน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            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แทนกิจกรรมที่ต้องทำ บนลูกศรจะมีอักษรและตัวเลขกำกับ ซึ่งโดยทั่วไปอักษรจะแทนรหัสของกิจกรรม ส่วนตัวเลขจะแทนเวลาที่ต้องใช้ในการทำกิจกรรม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จุดเริ่มต้นหรือเหตุการณ์เริ่มต้นของโครงข่ายงาน มีเพียง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 1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จุด และจุดสิ้นสุดโครงข่ายงานต้องมีเพียงจุดเดียวหรือเหตุการณ์เดียว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2000" b="1" dirty="0" smtClean="0">
                <a:latin typeface="Cordia New" pitchFamily="34" charset="-34"/>
                <a:cs typeface="Cordia New" pitchFamily="34" charset="-34"/>
              </a:rPr>
              <a:t>ในการเขียนโครงข่ายงานหรือผังลูกศรจะต้องคำนึงถึงสิ่งต่อไปนี้</a:t>
            </a:r>
            <a:endParaRPr lang="en-US" sz="2000" b="1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ขณะที่กำลังเขียนงานนี้อยู่ มีงานใดต้อง </a:t>
            </a:r>
            <a:r>
              <a:rPr lang="th-TH" sz="2000" u="sng" dirty="0" smtClean="0">
                <a:latin typeface="Cordia New" pitchFamily="34" charset="-34"/>
                <a:cs typeface="Cordia New" pitchFamily="34" charset="-34"/>
              </a:rPr>
              <a:t>ทำก่อน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บ้าง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ขณะที่กำลังเขียนงานนี้อยู่ มีงานใดต้อง </a:t>
            </a:r>
            <a:r>
              <a:rPr lang="th-TH" sz="2000" u="sng" dirty="0" smtClean="0">
                <a:latin typeface="Cordia New" pitchFamily="34" charset="-34"/>
                <a:cs typeface="Cordia New" pitchFamily="34" charset="-34"/>
              </a:rPr>
              <a:t>ทำหลังจากงานนี้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บ้าง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ขณะที่กำลังเขียนงานนี้อยู่ มีงานใดต้อง </a:t>
            </a:r>
            <a:r>
              <a:rPr lang="th-TH" sz="2000" u="sng" dirty="0" smtClean="0">
                <a:latin typeface="Cordia New" pitchFamily="34" charset="-34"/>
                <a:cs typeface="Cordia New" pitchFamily="34" charset="-34"/>
              </a:rPr>
              <a:t>ทำไปพร้อมๆ กับงานนี้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บ้าง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tabLst>
                <a:tab pos="463550" algn="l"/>
              </a:tabLst>
            </a:pP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งานที่เริ่มต้นจากจุดเดียวกันจะสิ้นสุดที่เหตุการณ์เดียวกันไม่ได้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ซึ่งในที่นี้ต้องใช้งานหุ่น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 (Dummy Activity) 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เข้าช่วยโดยงานหุ่นจะเป็นลูกศรเส้นประ งานหุ่นนี้มีระยะเวลาของงานเป็นศูนย์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tabLst>
                <a:tab pos="463550" algn="l"/>
              </a:tabLst>
            </a:pP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พยายามหลีกเลี่ยงการใช้งานหุ่น</a:t>
            </a: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 (Dummy Activity)</a:t>
            </a:r>
          </a:p>
          <a:p>
            <a:pPr lvl="0">
              <a:tabLst>
                <a:tab pos="463550" algn="l"/>
              </a:tabLst>
            </a:pPr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000" dirty="0" smtClean="0">
                <a:latin typeface="Cordia New" pitchFamily="34" charset="-34"/>
                <a:cs typeface="Cordia New" pitchFamily="34" charset="-34"/>
              </a:rPr>
              <a:t>พยายามหลีกเลี่ยงลูกศรตัดกัน</a:t>
            </a: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pPr lvl="0">
              <a:tabLst>
                <a:tab pos="463550" algn="l"/>
              </a:tabLst>
            </a:pPr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000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000" dirty="0" smtClean="0">
                <a:latin typeface="Cordia New" pitchFamily="34" charset="-34"/>
                <a:cs typeface="Cordia New" pitchFamily="34" charset="-34"/>
              </a:rPr>
              <a:t>	</a:t>
            </a:r>
          </a:p>
          <a:p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0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000" b="1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85852" y="214311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071538" y="28236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12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148936"/>
              </p:ext>
            </p:extLst>
          </p:nvPr>
        </p:nvGraphicFramePr>
        <p:xfrm>
          <a:off x="1714480" y="2214554"/>
          <a:ext cx="6000791" cy="4267200"/>
        </p:xfrm>
        <a:graphic>
          <a:graphicData uri="http://schemas.openxmlformats.org/drawingml/2006/table">
            <a:tbl>
              <a:tblPr/>
              <a:tblGrid>
                <a:gridCol w="1209382"/>
                <a:gridCol w="2483413"/>
                <a:gridCol w="1153998"/>
                <a:gridCol w="1153998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งาน</a:t>
                      </a:r>
                      <a:endParaRPr lang="en-US" sz="20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คำอธิบาย</a:t>
                      </a:r>
                      <a:endParaRPr lang="en-US" sz="20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ordia New" pitchFamily="34" charset="-34"/>
                          <a:cs typeface="Cordia New" pitchFamily="34" charset="-34"/>
                        </a:rPr>
                        <a:t>งานที่ต้องทำก่อนหน้า</a:t>
                      </a:r>
                      <a:endParaRPr lang="en-US" sz="20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Cordia New" pitchFamily="34" charset="-34"/>
                          <a:cs typeface="Cordia New" pitchFamily="34" charset="-34"/>
                        </a:rPr>
                        <a:t>ระยะเวลา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Cordia New" pitchFamily="34" charset="-34"/>
                          <a:cs typeface="Cordia New" pitchFamily="34" charset="-34"/>
                        </a:rPr>
                        <a:t>ชม.</a:t>
                      </a:r>
                      <a:endParaRPr lang="en-US" sz="2000" b="1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B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I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ตรวจระบบไฟถึงที่กำเนิดความร้อน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เปลี่ยนเครื่องกรอง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ตรวจสอบระบบท่อ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ตรวจสอบระบบหล่อลื่น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ตรวจสอบสายพาน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ทำความสะอาดที่ทิ้งของเสีย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ตรวจ</a:t>
                      </a: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สายไฟและ</a:t>
                      </a:r>
                      <a:r>
                        <a:rPr lang="en-US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</a:t>
                      </a: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thermostats</a:t>
                      </a: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ทดสอบมอเตอร์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ทดสอบระบบท่อ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th-TH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ทดสอบ</a:t>
                      </a: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thermostats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A,E,F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G,H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0.30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0.30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  <a:endParaRPr lang="en-US" sz="200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714348" y="1714488"/>
            <a:ext cx="34400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th-TH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ตัวอย่างที่</a:t>
            </a:r>
            <a:r>
              <a:rPr kumimoji="0" lang="en-US" altLang="zh-C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1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</a:t>
            </a:r>
            <a:r>
              <a:rPr kumimoji="0" lang="th-TH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จงเขียนโครงข่ายงานของโครงการนี้</a:t>
            </a:r>
            <a:endParaRPr kumimoji="0" lang="th-TH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3" name="ตัวแทน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36CD8-2A17-477D-AAA6-4568AFA0CE00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683568" y="2780928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th-TH" dirty="0"/>
          </a:p>
        </p:txBody>
      </p:sp>
      <p:sp>
        <p:nvSpPr>
          <p:cNvPr id="5" name="วงรี 4"/>
          <p:cNvSpPr/>
          <p:nvPr/>
        </p:nvSpPr>
        <p:spPr>
          <a:xfrm>
            <a:off x="1907704" y="2780928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cxnSp>
        <p:nvCxnSpPr>
          <p:cNvPr id="7" name="ลูกศรเชื่อมต่อแบบตรง 6"/>
          <p:cNvCxnSpPr>
            <a:stCxn id="4" idx="6"/>
            <a:endCxn id="5" idx="2"/>
          </p:cNvCxnSpPr>
          <p:nvPr/>
        </p:nvCxnSpPr>
        <p:spPr>
          <a:xfrm>
            <a:off x="1187624" y="310496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วงรี 7"/>
          <p:cNvSpPr/>
          <p:nvPr/>
        </p:nvSpPr>
        <p:spPr>
          <a:xfrm>
            <a:off x="3203848" y="2780928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cxnSp>
        <p:nvCxnSpPr>
          <p:cNvPr id="10" name="ลูกศรเชื่อมต่อแบบตรง 9"/>
          <p:cNvCxnSpPr>
            <a:stCxn id="5" idx="6"/>
            <a:endCxn id="8" idx="2"/>
          </p:cNvCxnSpPr>
          <p:nvPr/>
        </p:nvCxnSpPr>
        <p:spPr>
          <a:xfrm>
            <a:off x="2411760" y="310496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>
            <a:stCxn id="5" idx="4"/>
          </p:cNvCxnSpPr>
          <p:nvPr/>
        </p:nvCxnSpPr>
        <p:spPr>
          <a:xfrm>
            <a:off x="2159732" y="3429000"/>
            <a:ext cx="111612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วงรี 12"/>
          <p:cNvSpPr/>
          <p:nvPr/>
        </p:nvSpPr>
        <p:spPr>
          <a:xfrm>
            <a:off x="3275856" y="4113076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14" name="วงรี 13"/>
          <p:cNvSpPr/>
          <p:nvPr/>
        </p:nvSpPr>
        <p:spPr>
          <a:xfrm>
            <a:off x="4690864" y="4113076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16" name="ลูกศรเชื่อมต่อแบบตรง 15"/>
          <p:cNvCxnSpPr>
            <a:stCxn id="13" idx="6"/>
            <a:endCxn id="14" idx="2"/>
          </p:cNvCxnSpPr>
          <p:nvPr/>
        </p:nvCxnSpPr>
        <p:spPr>
          <a:xfrm>
            <a:off x="3779912" y="4437112"/>
            <a:ext cx="9109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วงรี 16"/>
          <p:cNvSpPr/>
          <p:nvPr/>
        </p:nvSpPr>
        <p:spPr>
          <a:xfrm>
            <a:off x="4690864" y="2780928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cxnSp>
        <p:nvCxnSpPr>
          <p:cNvPr id="19" name="ลูกศรเชื่อมต่อแบบตรง 18"/>
          <p:cNvCxnSpPr>
            <a:stCxn id="8" idx="6"/>
            <a:endCxn id="17" idx="2"/>
          </p:cNvCxnSpPr>
          <p:nvPr/>
        </p:nvCxnSpPr>
        <p:spPr>
          <a:xfrm>
            <a:off x="3707904" y="3104964"/>
            <a:ext cx="9829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วงรี 19"/>
          <p:cNvSpPr/>
          <p:nvPr/>
        </p:nvSpPr>
        <p:spPr>
          <a:xfrm>
            <a:off x="6065235" y="653747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cxnSp>
        <p:nvCxnSpPr>
          <p:cNvPr id="22" name="ลูกศรเชื่อมต่อแบบตรง 21"/>
          <p:cNvCxnSpPr>
            <a:stCxn id="4" idx="0"/>
            <a:endCxn id="20" idx="2"/>
          </p:cNvCxnSpPr>
          <p:nvPr/>
        </p:nvCxnSpPr>
        <p:spPr>
          <a:xfrm flipV="1">
            <a:off x="935596" y="977783"/>
            <a:ext cx="5129639" cy="1803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วงรี 23"/>
          <p:cNvSpPr/>
          <p:nvPr/>
        </p:nvSpPr>
        <p:spPr>
          <a:xfrm>
            <a:off x="6878339" y="1555319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cxnSp>
        <p:nvCxnSpPr>
          <p:cNvPr id="26" name="ลูกศรเชื่อมต่อแบบตรง 25"/>
          <p:cNvCxnSpPr>
            <a:stCxn id="4" idx="7"/>
            <a:endCxn id="24" idx="2"/>
          </p:cNvCxnSpPr>
          <p:nvPr/>
        </p:nvCxnSpPr>
        <p:spPr>
          <a:xfrm flipV="1">
            <a:off x="1113807" y="1879355"/>
            <a:ext cx="5764532" cy="996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>
            <a:endCxn id="24" idx="4"/>
          </p:cNvCxnSpPr>
          <p:nvPr/>
        </p:nvCxnSpPr>
        <p:spPr>
          <a:xfrm flipV="1">
            <a:off x="5194920" y="2203391"/>
            <a:ext cx="1935447" cy="2233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>
            <a:stCxn id="17" idx="7"/>
            <a:endCxn id="24" idx="3"/>
          </p:cNvCxnSpPr>
          <p:nvPr/>
        </p:nvCxnSpPr>
        <p:spPr>
          <a:xfrm flipV="1">
            <a:off x="5121103" y="2108483"/>
            <a:ext cx="1831053" cy="7673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วงรี 33"/>
          <p:cNvSpPr/>
          <p:nvPr/>
        </p:nvSpPr>
        <p:spPr>
          <a:xfrm>
            <a:off x="7971540" y="1301819"/>
            <a:ext cx="576064" cy="668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th-TH" dirty="0"/>
          </a:p>
        </p:txBody>
      </p:sp>
      <p:cxnSp>
        <p:nvCxnSpPr>
          <p:cNvPr id="36" name="ลูกศรเชื่อมต่อแบบตรง 35"/>
          <p:cNvCxnSpPr>
            <a:stCxn id="20" idx="6"/>
            <a:endCxn id="34" idx="1"/>
          </p:cNvCxnSpPr>
          <p:nvPr/>
        </p:nvCxnSpPr>
        <p:spPr>
          <a:xfrm>
            <a:off x="6569291" y="977783"/>
            <a:ext cx="1486612" cy="421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24" idx="6"/>
            <a:endCxn id="34" idx="2"/>
          </p:cNvCxnSpPr>
          <p:nvPr/>
        </p:nvCxnSpPr>
        <p:spPr>
          <a:xfrm flipV="1">
            <a:off x="7382395" y="1636224"/>
            <a:ext cx="589145" cy="243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วงรี 38"/>
          <p:cNvSpPr/>
          <p:nvPr/>
        </p:nvSpPr>
        <p:spPr>
          <a:xfrm>
            <a:off x="5514250" y="2780928"/>
            <a:ext cx="576064" cy="668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th-TH" dirty="0"/>
          </a:p>
        </p:txBody>
      </p:sp>
      <p:cxnSp>
        <p:nvCxnSpPr>
          <p:cNvPr id="52" name="ลูกศรเชื่อมต่อแบบตรง 51"/>
          <p:cNvCxnSpPr>
            <a:stCxn id="17" idx="6"/>
            <a:endCxn id="39" idx="2"/>
          </p:cNvCxnSpPr>
          <p:nvPr/>
        </p:nvCxnSpPr>
        <p:spPr>
          <a:xfrm>
            <a:off x="5194920" y="3104964"/>
            <a:ext cx="319330" cy="10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flipV="1">
            <a:off x="6005951" y="2203391"/>
            <a:ext cx="946205" cy="67548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3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psstainlessthailand.com/images/1210403132/PERT.jpg"/>
          <p:cNvPicPr>
            <a:picLocks noChangeAspect="1" noChangeArrowheads="1"/>
          </p:cNvPicPr>
          <p:nvPr/>
        </p:nvPicPr>
        <p:blipFill>
          <a:blip r:embed="rId2" cstate="print"/>
          <a:srcRect r="1840" b="16666"/>
          <a:stretch>
            <a:fillRect/>
          </a:stretch>
        </p:blipFill>
        <p:spPr bwMode="auto">
          <a:xfrm>
            <a:off x="2428860" y="3786190"/>
            <a:ext cx="6000792" cy="2286016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14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85926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ข้อสังเกต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ในหนึ่งโครงการจะมีจุดเริ่มต้นและจุดสิ้นสุดเพียงจุดเดียว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กิจกรรมระหว่างจุดเชื่อมจะมีเพียงกิจกรรมเดียว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เขียนกิจกรรมจากซ้ายไปขวา</a:t>
            </a:r>
          </a:p>
          <a:p>
            <a:pPr>
              <a:buFont typeface="Arial" pitchFamily="34" charset="0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เวลากิจกรรมไม่ขึ้นกับความยาวของเส้น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15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85926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เมื่อทำการสร้างข่ายงานเพื่อแสดงความสัมพันธ์ของกิจกรรมต่างๆ เรียบร้อยแล้ว ขั้นตอนต่อไปจะเป็นการวิเคราะห์ข่ายงานที่สร้างขึ้น เพื่อหาสายงานวิกฤติ ซึ่งก็คืองานต่างๆ ที่มีความสำคัญเป็นงานที่กำหนดและควบคุมการเสร็จของโครงการ ซึ่งสายงานวิกฤตินี้จะมีระยะเวลายาวนานที่สุดของโครงการ ซึ่งระยะเวลาการดำเนินของสายงานวิกฤติ เรียกว่า ระยะเวลาวิกฤติ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(Critical time) 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16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85926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 lvl="0"/>
            <a:r>
              <a:rPr lang="th-TH" b="1" i="1" dirty="0" smtClean="0">
                <a:latin typeface="Cordia New" pitchFamily="34" charset="-34"/>
                <a:cs typeface="Cordia New" pitchFamily="34" charset="-34"/>
              </a:rPr>
              <a:t>กิจกรรมวิกฤต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(Critical Activity)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หมายถึง กิจกรรมที่มีความสำคัญ ถ้ากิจกรรมนั้นล่าช้าจะมีผลทำให้เวลาทั้งหมดของโครงการช้ากว่ากำหนด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b="1" i="1" dirty="0" smtClean="0">
                <a:latin typeface="Cordia New" pitchFamily="34" charset="-34"/>
                <a:cs typeface="Cordia New" pitchFamily="34" charset="-34"/>
              </a:rPr>
              <a:t>เส้นทางวิกฤต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 (Critical Path)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คือสายงานหรือกิจกรรมตั้งแต่เริ่มต้นของโครงการจนถึงสิ้นสุดของโครงการที่ใช้เวลามากที่สุด ถ้ากิจกรรมในเส้นทางนี้ล่าช้าจะเป็นผลทำให้โครงการนี้สำเร็จช้ากว่ากำหนด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17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ระยะเวลาของกิจกรรม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เวลาที่คาดว่ากิจกรรมจะแล้วเสร็จเร็วที่สุด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เวลาที่คาดว่ากิจกรรมจะแล้ว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เสร็จช้าที่สุด </a:t>
            </a: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Slack =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baseline="-25000" dirty="0">
                <a:latin typeface="Cordia New" pitchFamily="34" charset="-34"/>
                <a:cs typeface="Cordia New" pitchFamily="34" charset="-34"/>
              </a:rPr>
              <a:t>L 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–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) เวลาสำรองเหลือ หมายถึงเวลาที่กิจกรรมนั้นสามารถโอ้เอ้ได้ โดยไม่ทำให้เวลาทั้งหมดของโครงการล่าช้า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18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ระยะเวลาของกิจกรรม</a:t>
            </a:r>
            <a:endParaRPr lang="en-US" b="1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O (Optimist)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เวลาที่สั้นที่สุดที่จะทำให้กิจกรรมให้แล้วเสร็จ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R (Realistic)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เวลาที่เป็นไปได้มากที่สุดจะทำให้กิจกรรมให้แล้วเสร็จ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P(Pre-</a:t>
            </a:r>
            <a:r>
              <a:rPr lang="en-US" dirty="0" err="1" smtClean="0">
                <a:latin typeface="Cordia New" pitchFamily="34" charset="-34"/>
                <a:cs typeface="Cordia New" pitchFamily="34" charset="-34"/>
              </a:rPr>
              <a:t>simistic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	เวลาที่ยาวที่สุดที่คาดว่าจะทำให้กิจกรรมแล้วเสร็จ</a:t>
            </a:r>
          </a:p>
          <a:p>
            <a:pPr lvl="0" algn="ctr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คำนวณเวลาที่คาดหมายว่าโครงการจะแล้วเสร็จ(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Expected Time : ET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pPr lvl="0"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ET = O+4r+p</a:t>
            </a:r>
          </a:p>
          <a:p>
            <a:pPr lvl="0"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  6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29124" y="4714884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19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71604" y="1643050"/>
          <a:ext cx="6786610" cy="4006171"/>
        </p:xfrm>
        <a:graphic>
          <a:graphicData uri="http://schemas.openxmlformats.org/drawingml/2006/table">
            <a:tbl>
              <a:tblPr/>
              <a:tblGrid>
                <a:gridCol w="1114414"/>
                <a:gridCol w="1509491"/>
                <a:gridCol w="1585098"/>
                <a:gridCol w="2577607"/>
              </a:tblGrid>
              <a:tr h="920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กิจกรรม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กิจกรรมที่ต้องทำก่อน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เวลา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O     r     p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ET </a:t>
                      </a:r>
                      <a:r>
                        <a:rPr lang="en-US" sz="20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= </a:t>
                      </a:r>
                      <a:r>
                        <a:rPr lang="en-US" sz="2000" b="0" u="sng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O </a:t>
                      </a:r>
                      <a:r>
                        <a:rPr lang="en-US" sz="2000" b="0" u="sng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+ </a:t>
                      </a:r>
                      <a:r>
                        <a:rPr lang="en-US" sz="2000" b="0" u="sng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4r </a:t>
                      </a:r>
                      <a:r>
                        <a:rPr lang="en-US" sz="2000" b="0" u="sng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+ </a:t>
                      </a:r>
                      <a:r>
                        <a:rPr lang="en-US" sz="2000" b="0" u="sng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p</a:t>
                      </a:r>
                      <a:endParaRPr lang="en-US" sz="100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         6</a:t>
                      </a:r>
                      <a:endParaRPr lang="en-US" sz="100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B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D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H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-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</a:t>
                      </a:r>
                      <a:endParaRPr lang="th-TH" sz="2400" b="0" dirty="0" smtClean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F,D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G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      </a:t>
                      </a: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5      9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5      6      7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3      6      9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1      2      3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3      6      9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marL="514350" indent="-514350" algn="ctr">
                        <a:spcAft>
                          <a:spcPts val="0"/>
                        </a:spcAft>
                        <a:buAutoNum type="arabicPlain" startAt="4"/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5     6</a:t>
                      </a:r>
                    </a:p>
                    <a:p>
                      <a:pPr marL="514350" indent="-514350" algn="ctr">
                        <a:spcAft>
                          <a:spcPts val="0"/>
                        </a:spcAft>
                        <a:buAutoNum type="arabicPlain"/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  3     5</a:t>
                      </a:r>
                    </a:p>
                    <a:p>
                      <a:pPr marL="514350" indent="-514350" algn="ctr">
                        <a:spcAft>
                          <a:spcPts val="0"/>
                        </a:spcAft>
                        <a:buNone/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1     1       1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6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6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2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6</a:t>
                      </a: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57504" marR="57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ความหมายของโครงการ</a:t>
            </a: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755576" y="1700808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โครงการ (</a:t>
            </a:r>
            <a:r>
              <a:rPr lang="en-US" sz="3200" b="1" u="sng" dirty="0" smtClean="0">
                <a:latin typeface="Cordia New" pitchFamily="34" charset="-34"/>
                <a:cs typeface="Cordia New" pitchFamily="34" charset="-34"/>
              </a:rPr>
              <a:t>Project</a:t>
            </a:r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งานย่อย ๆ ที่ถูกจับมาไว้ด้วยกันหรือนำมาทำร่วมกัน โดยต้องมีผล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(output)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เกิดขึ้น และมีเวลาสิ้นสุดที่แน่นอนของโครงการ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20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วาดแผนภาพ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1.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วาดจาก</a:t>
            </a:r>
            <a:r>
              <a:rPr lang="th-TH" dirty="0" err="1" smtClean="0">
                <a:latin typeface="Cordia New" pitchFamily="34" charset="-34"/>
                <a:cs typeface="Cordia New" pitchFamily="34" charset="-34"/>
              </a:rPr>
              <a:t>โหนด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A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1.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กิจกรรมเกิดก่อนคือ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85918" y="300037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3857628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57422" y="492919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2500298" y="58578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857752" y="492919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592933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0" name="Straight Arrow Connector 19"/>
          <p:cNvCxnSpPr>
            <a:stCxn id="14" idx="6"/>
            <a:endCxn id="17" idx="2"/>
          </p:cNvCxnSpPr>
          <p:nvPr/>
        </p:nvCxnSpPr>
        <p:spPr>
          <a:xfrm>
            <a:off x="3143240" y="5322107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21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3.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กิจกรรมที่ทำก่อนคือ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B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กิจกรรมที่ทำก่อนคือ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C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1538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371475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00364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22859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5735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57686" y="392906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485776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3" name="Straight Arrow Connector 22"/>
          <p:cNvCxnSpPr>
            <a:stCxn id="17" idx="5"/>
          </p:cNvCxnSpPr>
          <p:nvPr/>
        </p:nvCxnSpPr>
        <p:spPr>
          <a:xfrm rot="16200000" flipH="1">
            <a:off x="3813978" y="3313920"/>
            <a:ext cx="543708" cy="829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43636" y="392906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143504" y="42862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43636" y="485776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ET=2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22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4.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กิจกรรมที่ทำก่อนคือ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C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F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กิจกรรมที่ทำก่อนคือ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E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1538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214414" y="371475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00364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3000364" y="22859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857356" y="314324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357686" y="392906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485776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3" name="Straight Arrow Connector 22"/>
          <p:cNvCxnSpPr>
            <a:stCxn id="17" idx="5"/>
          </p:cNvCxnSpPr>
          <p:nvPr/>
        </p:nvCxnSpPr>
        <p:spPr>
          <a:xfrm rot="16200000" flipH="1">
            <a:off x="3813978" y="3313920"/>
            <a:ext cx="543708" cy="829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43636" y="392906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143504" y="42862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143636" y="485776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ET=2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143636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44" name="Straight Arrow Connector 43"/>
          <p:cNvCxnSpPr>
            <a:stCxn id="19" idx="7"/>
            <a:endCxn id="43" idx="2"/>
          </p:cNvCxnSpPr>
          <p:nvPr/>
        </p:nvCxnSpPr>
        <p:spPr>
          <a:xfrm rot="5400000" flipH="1" flipV="1">
            <a:off x="5117722" y="3018232"/>
            <a:ext cx="936617" cy="1115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215074" y="22859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7" name="Straight Arrow Connector 46"/>
          <p:cNvCxnSpPr>
            <a:stCxn id="43" idx="6"/>
            <a:endCxn id="48" idx="2"/>
          </p:cNvCxnSpPr>
          <p:nvPr/>
        </p:nvCxnSpPr>
        <p:spPr>
          <a:xfrm>
            <a:off x="6929454" y="310752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858148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51" name="TextBox 50"/>
          <p:cNvSpPr txBox="1"/>
          <p:nvPr/>
        </p:nvSpPr>
        <p:spPr>
          <a:xfrm>
            <a:off x="7929586" y="235743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23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7065" y="164782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766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6" y="371475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43042" y="278605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1928826" y="22859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5818" y="3143248"/>
            <a:ext cx="8572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00364" y="3857628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21" name="TextBox 20"/>
          <p:cNvSpPr txBox="1"/>
          <p:nvPr/>
        </p:nvSpPr>
        <p:spPr>
          <a:xfrm>
            <a:off x="3071802" y="4714884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23" name="Straight Arrow Connector 22"/>
          <p:cNvCxnSpPr>
            <a:stCxn id="17" idx="5"/>
          </p:cNvCxnSpPr>
          <p:nvPr/>
        </p:nvCxnSpPr>
        <p:spPr>
          <a:xfrm rot="16200000" flipH="1">
            <a:off x="2456656" y="3313920"/>
            <a:ext cx="543708" cy="829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643438" y="392906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714744" y="42862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714876" y="4714884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ET=2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500562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44" name="Straight Arrow Connector 43"/>
          <p:cNvCxnSpPr>
            <a:stCxn id="19" idx="7"/>
            <a:endCxn id="43" idx="2"/>
          </p:cNvCxnSpPr>
          <p:nvPr/>
        </p:nvCxnSpPr>
        <p:spPr>
          <a:xfrm rot="5400000" flipH="1" flipV="1">
            <a:off x="3653243" y="3125389"/>
            <a:ext cx="865179" cy="829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572000" y="2357430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ET=6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5929322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51" name="TextBox 50"/>
          <p:cNvSpPr txBox="1"/>
          <p:nvPr/>
        </p:nvSpPr>
        <p:spPr>
          <a:xfrm>
            <a:off x="6072198" y="2357430"/>
            <a:ext cx="665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ET=5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35" name="Straight Arrow Connector 34"/>
          <p:cNvCxnSpPr>
            <a:stCxn id="43" idx="6"/>
            <a:endCxn id="48" idx="2"/>
          </p:cNvCxnSpPr>
          <p:nvPr/>
        </p:nvCxnSpPr>
        <p:spPr>
          <a:xfrm>
            <a:off x="5286380" y="31075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143768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sp>
        <p:nvSpPr>
          <p:cNvPr id="39" name="Oval 38"/>
          <p:cNvSpPr/>
          <p:nvPr/>
        </p:nvSpPr>
        <p:spPr>
          <a:xfrm>
            <a:off x="8358182" y="2714620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sp>
        <p:nvSpPr>
          <p:cNvPr id="40" name="TextBox 39"/>
          <p:cNvSpPr txBox="1"/>
          <p:nvPr/>
        </p:nvSpPr>
        <p:spPr>
          <a:xfrm>
            <a:off x="7215206" y="228599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ET=3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286776" y="2214554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ET=1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cxnSp>
        <p:nvCxnSpPr>
          <p:cNvPr id="45" name="Straight Arrow Connector 44"/>
          <p:cNvCxnSpPr>
            <a:stCxn id="48" idx="6"/>
            <a:endCxn id="37" idx="2"/>
          </p:cNvCxnSpPr>
          <p:nvPr/>
        </p:nvCxnSpPr>
        <p:spPr>
          <a:xfrm>
            <a:off x="6715140" y="3107529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6"/>
            <a:endCxn id="39" idx="2"/>
          </p:cNvCxnSpPr>
          <p:nvPr/>
        </p:nvCxnSpPr>
        <p:spPr>
          <a:xfrm>
            <a:off x="7929586" y="3107529"/>
            <a:ext cx="42859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6"/>
            <a:endCxn id="37" idx="4"/>
          </p:cNvCxnSpPr>
          <p:nvPr/>
        </p:nvCxnSpPr>
        <p:spPr>
          <a:xfrm flipV="1">
            <a:off x="5429256" y="3500438"/>
            <a:ext cx="2107421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1016" y="4093933"/>
            <a:ext cx="73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5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17678" y="1895765"/>
            <a:ext cx="84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11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7964" y="516038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19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83260" y="1752889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23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77078" y="1905289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=28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87154" y="1826856"/>
            <a:ext cx="84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31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77018" y="1752889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32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78757" y="1444045"/>
            <a:ext cx="84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32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21620" y="1416995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=31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3489" y="1476310"/>
            <a:ext cx="72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=28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17725" y="1365191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=23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87964" y="5517232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28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77381" y="5629498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=17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70105" y="147630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=11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0045" y="4412613"/>
            <a:ext cx="72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5 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62521" y="5055567"/>
            <a:ext cx="815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T</a:t>
            </a:r>
            <a:r>
              <a:rPr lang="en-US" sz="2400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= 17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24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พิจารณาเส้นทางวิกฤต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เวลาเริ่มต้นเร็วที่สุดของกิจกรรม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เวลาเริ่มต้นช้าที่สุดของกิจกรรมที่ไม่ทำให้ระยะเวลาของโครงการล่าช้ากว่าเดิม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Slack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เวลาสำรองเหลือ หมายถึงเวลาที่กิจกรรมนั้นสามารถโอ้เอ้ได้ โดยไม่ทำให้เวลาทั้งหมดของโครงการล่าช้า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การสร้างข่ายงาน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25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พิจารณาเส้นทางวิกฤต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E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Time Earliest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)เวลาเริ่มต้นเร็วที่สุดของกิจกรรม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T</a:t>
            </a:r>
            <a:r>
              <a:rPr lang="en-US" baseline="-25000" dirty="0" smtClean="0">
                <a:latin typeface="Cordia New" pitchFamily="34" charset="-34"/>
                <a:cs typeface="Cordia New" pitchFamily="34" charset="-34"/>
              </a:rPr>
              <a:t>L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Time Latest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)เวลาเริ่มต้นช้าที่สุดของกิจกรรมที่ไม่ทำให้ระยะเวลาของโครงการล่าช้ากว่าเดิม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	Slack Time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เวลาสำรองเหลือ หมายถึงเวลาที่กิจกรรมนั้นสามารถโอ้เอ้ได้ โดยไม่ทำให้เวลาทั้งหมดของโครงการล่าช้า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การสร้างข่ายงาน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26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5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B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 ET = 11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 ET = 17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 ET = 19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6 ET = 23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F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5 ET = 28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G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มี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 ET =31 (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เลือกเส้นทางที่มากที่สุด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TE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H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ใช้เวลาในการทำกิจกรรม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 ET =32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			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dia New" pitchFamily="34" charset="-34"/>
                <a:cs typeface="Cordia New" pitchFamily="34" charset="-34"/>
              </a:rPr>
              <a:t>การสร้างข่ายงาน</a:t>
            </a:r>
            <a:endParaRPr lang="en-US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27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42910" y="1500174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คำนวณเวลาที่คาดว่าแต่ละกิจกรรมจะแล้วเสร็จช้าที่สุด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TL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จะเริ่มต้นจากกิจกรรมสุดท้าย คำนวณจากขวาไปซ้ายจนถึงกิจกรรมที่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 –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ด้วยเวลาที่คาดหมายของแต่ละกิจกรรม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H = 32 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G = 31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F = 28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 = 23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D = 28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C  = 23-6=17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เลือก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ที่น้อย ค่า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E 23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B = 11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TL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กิจกรรม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A = 5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 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28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คำนวณเวลายึดหยุ่น ของแต่ละกิจกรรม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TL-TE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 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2910" y="2857496"/>
          <a:ext cx="764386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978"/>
                <a:gridCol w="1273978"/>
                <a:gridCol w="1273978"/>
                <a:gridCol w="1273978"/>
                <a:gridCol w="1273978"/>
                <a:gridCol w="127397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กิจกรรม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ET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TE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TL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Slack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Critical part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895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A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B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11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11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C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17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17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D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19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28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9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E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6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23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23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F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5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28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28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G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31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31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H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32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32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/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การวิเคราะห์ข่ายงาน</a:t>
            </a:r>
            <a:endParaRPr lang="en-US" sz="44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29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23872" y="1866888"/>
            <a:ext cx="807249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เส้นทางวิกฤตคือ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A B C E F G H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ดังนั้น การวางแผนงาน คือการวางแผนอย่างไรที่จะให้กิจกรรมสำคัญไม่อยู่บนเส้นทางวิกฤต เพื่อที่จะมีเวลายืดหยุ่นในการทำงาน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  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0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การบริหารโครงการ (</a:t>
            </a:r>
            <a:r>
              <a:rPr lang="en-US" sz="40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Project</a:t>
            </a:r>
            <a:r>
              <a:rPr lang="th-TH" sz="40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40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Management</a:t>
            </a:r>
            <a:r>
              <a:rPr lang="th-TH" sz="40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th-TH" sz="4000" b="1" dirty="0">
              <a:solidFill>
                <a:srgbClr val="000066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3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472" y="1714488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การบริหารโครงการ (</a:t>
            </a:r>
            <a:r>
              <a:rPr lang="en-US" sz="3200" b="1" u="sng" dirty="0" smtClean="0">
                <a:latin typeface="Cordia New" pitchFamily="34" charset="-34"/>
                <a:cs typeface="Cordia New" pitchFamily="34" charset="-34"/>
              </a:rPr>
              <a:t>Project</a:t>
            </a:r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200" b="1" u="sng" dirty="0" smtClean="0">
                <a:latin typeface="Cordia New" pitchFamily="34" charset="-34"/>
                <a:cs typeface="Cordia New" pitchFamily="34" charset="-34"/>
              </a:rPr>
              <a:t>Management</a:t>
            </a:r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)</a:t>
            </a:r>
            <a:r>
              <a:rPr lang="en-US" sz="3200" dirty="0" smtClean="0">
                <a:latin typeface="Cordia New" pitchFamily="34" charset="-34"/>
                <a:cs typeface="Cordia New" pitchFamily="34" charset="-34"/>
              </a:rPr>
              <a:t> : </a:t>
            </a:r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เป็นขบวนการจัดการอย่างหนึ่งที่นำเอาความรู้, เครื่องมือ และเทคโนโลยีมาบริหารโครงการนั้น ๆ เพื่อตอบสนองความต้องการของเจ้าของโครงการที่จะได้ผลจากโครงการนั้น ๆ 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ตัวอย่าง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30</a:t>
            </a:fld>
            <a:endParaRPr lang="th-TH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3817"/>
              </p:ext>
            </p:extLst>
          </p:nvPr>
        </p:nvGraphicFramePr>
        <p:xfrm>
          <a:off x="857224" y="1643050"/>
          <a:ext cx="7387184" cy="4632960"/>
        </p:xfrm>
        <a:graphic>
          <a:graphicData uri="http://schemas.openxmlformats.org/drawingml/2006/table">
            <a:tbl>
              <a:tblPr/>
              <a:tblGrid>
                <a:gridCol w="824593"/>
                <a:gridCol w="1697691"/>
                <a:gridCol w="1343211"/>
                <a:gridCol w="1423661"/>
                <a:gridCol w="1049014"/>
                <a:gridCol w="1049014"/>
              </a:tblGrid>
              <a:tr h="9218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Cordia New"/>
                          <a:ea typeface="Cordia New"/>
                          <a:cs typeface="Cordia New"/>
                        </a:rPr>
                        <a:t>งาน</a:t>
                      </a:r>
                      <a:endParaRPr lang="en-US" sz="16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latin typeface="Cordia New"/>
                          <a:ea typeface="Cordia New"/>
                          <a:cs typeface="Cordia New"/>
                        </a:rPr>
                        <a:t>งานที่</a:t>
                      </a:r>
                      <a:r>
                        <a:rPr lang="th-TH" sz="1800" dirty="0">
                          <a:latin typeface="Cordia New"/>
                          <a:ea typeface="Cordia New"/>
                          <a:cs typeface="Cordia New"/>
                        </a:rPr>
                        <a:t>ต้องทำก่อน</a:t>
                      </a:r>
                      <a:endParaRPr lang="en-US" sz="16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Cordia New"/>
                          <a:ea typeface="Cordia New"/>
                          <a:cs typeface="Cordia New"/>
                        </a:rPr>
                        <a:t>เวลา</a:t>
                      </a:r>
                      <a:r>
                        <a:rPr lang="th-TH" sz="1600" dirty="0">
                          <a:latin typeface="Cordia New"/>
                          <a:ea typeface="Cordia New"/>
                          <a:cs typeface="Cordia New"/>
                        </a:rPr>
                        <a:t>ที่สั้นที่สุด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Cordia New"/>
                          <a:cs typeface="Cordia New"/>
                        </a:rPr>
                        <a:t>0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Cordia New"/>
                          <a:ea typeface="Cordia New"/>
                          <a:cs typeface="Cordia New"/>
                        </a:rPr>
                        <a:t>เวลา</a:t>
                      </a:r>
                      <a:r>
                        <a:rPr lang="th-TH" sz="1600" dirty="0">
                          <a:latin typeface="Cordia New"/>
                          <a:ea typeface="Cordia New"/>
                          <a:cs typeface="Cordia New"/>
                        </a:rPr>
                        <a:t>ที่เป็นไปได้มากที่สุด</a:t>
                      </a:r>
                      <a:r>
                        <a:rPr lang="en-US" sz="1600" dirty="0">
                          <a:latin typeface="Cordia New"/>
                          <a:ea typeface="Cordia New"/>
                          <a:cs typeface="Cordia New"/>
                        </a:rPr>
                        <a:t> </a:t>
                      </a:r>
                      <a:endParaRPr lang="en-US" sz="16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Cordia New"/>
                          <a:cs typeface="Cordia New"/>
                        </a:rPr>
                        <a:t>R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Cordia New"/>
                        <a:ea typeface="Cordia New"/>
                        <a:cs typeface="Cordi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Cordia New"/>
                          <a:ea typeface="Cordia New"/>
                          <a:cs typeface="Cordia New"/>
                        </a:rPr>
                        <a:t>เวลา</a:t>
                      </a:r>
                      <a:r>
                        <a:rPr lang="th-TH" sz="1600" dirty="0">
                          <a:latin typeface="Cordia New"/>
                          <a:ea typeface="Cordia New"/>
                          <a:cs typeface="Cordia New"/>
                        </a:rPr>
                        <a:t>ที่ยาวที่สุด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Cordia New"/>
                          <a:cs typeface="Cordia New"/>
                        </a:rPr>
                        <a:t>P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rdia New"/>
                          <a:ea typeface="Cordia New"/>
                          <a:cs typeface="Angsana New"/>
                        </a:rPr>
                        <a:t>ET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ordia New"/>
                          <a:ea typeface="Cordia New"/>
                          <a:cs typeface="Angsana New"/>
                        </a:rPr>
                        <a:t>(O+4r+p)/6</a:t>
                      </a:r>
                      <a:endParaRPr lang="en-US" sz="1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3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0" dirty="0">
                          <a:latin typeface="Cordia New" pitchFamily="34" charset="-34"/>
                          <a:ea typeface="Times New Roman"/>
                          <a:cs typeface="Cordia New" pitchFamily="34" charset="-34"/>
                        </a:rPr>
                        <a:t>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ordia New" pitchFamily="34" charset="-34"/>
                          <a:ea typeface="Cordia New"/>
                          <a:cs typeface="Cordia New" pitchFamily="34" charset="-34"/>
                        </a:rPr>
                        <a:t>J</a:t>
                      </a:r>
                      <a:endParaRPr lang="en-US" sz="2400" b="0" dirty="0">
                        <a:latin typeface="Cordia New" pitchFamily="34" charset="-34"/>
                        <a:ea typeface="Cordia New"/>
                        <a:cs typeface="Cord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-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-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A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B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B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C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F,D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D,G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E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H , </a:t>
                      </a: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I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1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6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4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1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2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8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2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8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9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7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6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10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6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4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10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7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ordia New"/>
                          <a:ea typeface="Cordia New"/>
                          <a:cs typeface="Cordia New"/>
                        </a:rPr>
                        <a:t>9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7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2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8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3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9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5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7</a:t>
                      </a:r>
                      <a:endParaRPr lang="en-US" sz="2400" dirty="0" smtClean="0">
                        <a:latin typeface="Cordia New"/>
                        <a:ea typeface="Cordia New"/>
                        <a:cs typeface="Angsana New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ordia New"/>
                          <a:ea typeface="Cordia New"/>
                          <a:cs typeface="Cordia New"/>
                        </a:rPr>
                        <a:t>6</a:t>
                      </a:r>
                      <a:endParaRPr lang="en-US" sz="2400" dirty="0">
                        <a:latin typeface="Cordia New"/>
                        <a:ea typeface="Cordia New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611560" y="2852936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1835696" y="3317897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8" name="วงรี 7"/>
          <p:cNvSpPr/>
          <p:nvPr/>
        </p:nvSpPr>
        <p:spPr>
          <a:xfrm>
            <a:off x="1835696" y="1916832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3246330" y="3329372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10" name="วงรี 9"/>
          <p:cNvSpPr/>
          <p:nvPr/>
        </p:nvSpPr>
        <p:spPr>
          <a:xfrm>
            <a:off x="3246330" y="4539119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sp>
        <p:nvSpPr>
          <p:cNvPr id="11" name="วงรี 10"/>
          <p:cNvSpPr/>
          <p:nvPr/>
        </p:nvSpPr>
        <p:spPr>
          <a:xfrm>
            <a:off x="3214727" y="1916832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12" name="วงรี 11"/>
          <p:cNvSpPr/>
          <p:nvPr/>
        </p:nvSpPr>
        <p:spPr>
          <a:xfrm>
            <a:off x="4591147" y="2491617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sp>
        <p:nvSpPr>
          <p:cNvPr id="13" name="วงรี 12"/>
          <p:cNvSpPr/>
          <p:nvPr/>
        </p:nvSpPr>
        <p:spPr>
          <a:xfrm>
            <a:off x="5832898" y="3284050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sp>
        <p:nvSpPr>
          <p:cNvPr id="14" name="วงรี 13"/>
          <p:cNvSpPr/>
          <p:nvPr/>
        </p:nvSpPr>
        <p:spPr>
          <a:xfrm>
            <a:off x="4629441" y="4573431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th-TH" dirty="0"/>
          </a:p>
        </p:txBody>
      </p:sp>
      <p:sp>
        <p:nvSpPr>
          <p:cNvPr id="15" name="วงรี 14"/>
          <p:cNvSpPr/>
          <p:nvPr/>
        </p:nvSpPr>
        <p:spPr>
          <a:xfrm>
            <a:off x="6804248" y="3977444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th-TH" dirty="0"/>
          </a:p>
        </p:txBody>
      </p:sp>
      <p:cxnSp>
        <p:nvCxnSpPr>
          <p:cNvPr id="17" name="ลูกศรเชื่อมต่อแบบตรง 16"/>
          <p:cNvCxnSpPr>
            <a:stCxn id="6" idx="6"/>
            <a:endCxn id="7" idx="2"/>
          </p:cNvCxnSpPr>
          <p:nvPr/>
        </p:nvCxnSpPr>
        <p:spPr>
          <a:xfrm>
            <a:off x="1115616" y="3176972"/>
            <a:ext cx="720080" cy="464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>
            <a:stCxn id="6" idx="7"/>
          </p:cNvCxnSpPr>
          <p:nvPr/>
        </p:nvCxnSpPr>
        <p:spPr>
          <a:xfrm flipV="1">
            <a:off x="1041799" y="2348880"/>
            <a:ext cx="793897" cy="598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>
            <a:stCxn id="7" idx="6"/>
            <a:endCxn id="9" idx="2"/>
          </p:cNvCxnSpPr>
          <p:nvPr/>
        </p:nvCxnSpPr>
        <p:spPr>
          <a:xfrm>
            <a:off x="2339752" y="3641933"/>
            <a:ext cx="906578" cy="1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>
            <a:stCxn id="7" idx="5"/>
            <a:endCxn id="10" idx="2"/>
          </p:cNvCxnSpPr>
          <p:nvPr/>
        </p:nvCxnSpPr>
        <p:spPr>
          <a:xfrm>
            <a:off x="2265935" y="3871061"/>
            <a:ext cx="980395" cy="992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>
            <a:stCxn id="8" idx="6"/>
            <a:endCxn id="11" idx="2"/>
          </p:cNvCxnSpPr>
          <p:nvPr/>
        </p:nvCxnSpPr>
        <p:spPr>
          <a:xfrm>
            <a:off x="2339752" y="2240868"/>
            <a:ext cx="8749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stCxn id="9" idx="7"/>
            <a:endCxn id="12" idx="2"/>
          </p:cNvCxnSpPr>
          <p:nvPr/>
        </p:nvCxnSpPr>
        <p:spPr>
          <a:xfrm flipV="1">
            <a:off x="3676569" y="2815653"/>
            <a:ext cx="914578" cy="60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9" idx="6"/>
            <a:endCxn id="13" idx="2"/>
          </p:cNvCxnSpPr>
          <p:nvPr/>
        </p:nvCxnSpPr>
        <p:spPr>
          <a:xfrm flipV="1">
            <a:off x="3750386" y="3608086"/>
            <a:ext cx="2082512" cy="45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ลูกศรเชื่อมต่อแบบตรง 30"/>
          <p:cNvCxnSpPr>
            <a:stCxn id="10" idx="6"/>
            <a:endCxn id="14" idx="2"/>
          </p:cNvCxnSpPr>
          <p:nvPr/>
        </p:nvCxnSpPr>
        <p:spPr>
          <a:xfrm>
            <a:off x="3750386" y="4863155"/>
            <a:ext cx="879055" cy="3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ลูกศรเชื่อมต่อแบบตรง 32"/>
          <p:cNvCxnSpPr>
            <a:endCxn id="15" idx="1"/>
          </p:cNvCxnSpPr>
          <p:nvPr/>
        </p:nvCxnSpPr>
        <p:spPr>
          <a:xfrm>
            <a:off x="6139319" y="3653408"/>
            <a:ext cx="738746" cy="418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14" idx="6"/>
            <a:endCxn id="15" idx="3"/>
          </p:cNvCxnSpPr>
          <p:nvPr/>
        </p:nvCxnSpPr>
        <p:spPr>
          <a:xfrm flipV="1">
            <a:off x="5133497" y="4530608"/>
            <a:ext cx="1744568" cy="366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ลูกศรเชื่อมต่อแบบตรง 36"/>
          <p:cNvCxnSpPr>
            <a:stCxn id="11" idx="6"/>
          </p:cNvCxnSpPr>
          <p:nvPr/>
        </p:nvCxnSpPr>
        <p:spPr>
          <a:xfrm>
            <a:off x="3718783" y="2240868"/>
            <a:ext cx="872364" cy="40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>
            <a:off x="5114261" y="2921878"/>
            <a:ext cx="872364" cy="40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1560" y="3599392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ET=2</a:t>
            </a:r>
            <a:endParaRPr lang="th-TH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624522" y="3948115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=2</a:t>
            </a:r>
            <a:endParaRPr lang="th-TH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1747727" y="4087556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ET=8</a:t>
            </a:r>
            <a:endParaRPr lang="th-TH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1760689" y="4436279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=10</a:t>
            </a:r>
            <a:endParaRPr lang="th-TH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926766" y="1503065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ET=5</a:t>
            </a:r>
            <a:endParaRPr lang="th-TH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1926766" y="1164511"/>
            <a:ext cx="75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=7</a:t>
            </a:r>
            <a:endParaRPr lang="th-TH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3231344" y="2683659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ET=3</a:t>
            </a:r>
            <a:endParaRPr lang="th-TH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3244306" y="3032382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=13</a:t>
            </a:r>
            <a:endParaRPr lang="th-TH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3246330" y="5221503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ET=3</a:t>
            </a:r>
            <a:endParaRPr lang="th-TH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3259292" y="5570226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=13</a:t>
            </a:r>
            <a:endParaRPr lang="th-TH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3317038" y="1565319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ET=5</a:t>
            </a:r>
            <a:endParaRPr lang="th-TH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3233454" y="1164511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=12</a:t>
            </a:r>
            <a:endParaRPr lang="th-TH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629441" y="5390780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ET=7</a:t>
            </a:r>
            <a:endParaRPr lang="th-TH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642403" y="5739503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=20</a:t>
            </a:r>
            <a:endParaRPr lang="th-TH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4629441" y="1815405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ET=9</a:t>
            </a:r>
            <a:endParaRPr lang="th-TH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4642403" y="2164128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=22</a:t>
            </a:r>
            <a:endParaRPr lang="th-TH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5986625" y="2452645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ET=5</a:t>
            </a:r>
            <a:endParaRPr lang="th-TH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5999587" y="2801368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=27</a:t>
            </a:r>
            <a:endParaRPr lang="th-TH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7096708" y="3240175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ET=6</a:t>
            </a:r>
            <a:endParaRPr lang="th-TH" sz="1600" dirty="0"/>
          </a:p>
        </p:txBody>
      </p:sp>
      <p:sp>
        <p:nvSpPr>
          <p:cNvPr id="62" name="TextBox 61"/>
          <p:cNvSpPr txBox="1"/>
          <p:nvPr/>
        </p:nvSpPr>
        <p:spPr>
          <a:xfrm>
            <a:off x="7109670" y="3588898"/>
            <a:ext cx="748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E</a:t>
            </a:r>
            <a:r>
              <a:rPr lang="en-US" sz="1600" dirty="0" smtClean="0"/>
              <a:t>=33</a:t>
            </a:r>
            <a:endParaRPr lang="th-TH" sz="1600" dirty="0"/>
          </a:p>
        </p:txBody>
      </p:sp>
      <p:sp>
        <p:nvSpPr>
          <p:cNvPr id="63" name="TextBox 62"/>
          <p:cNvSpPr txBox="1"/>
          <p:nvPr/>
        </p:nvSpPr>
        <p:spPr>
          <a:xfrm>
            <a:off x="7311370" y="4019578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=33</a:t>
            </a:r>
            <a:endParaRPr lang="th-TH" sz="1600" dirty="0"/>
          </a:p>
        </p:txBody>
      </p:sp>
      <p:sp>
        <p:nvSpPr>
          <p:cNvPr id="64" name="TextBox 63"/>
          <p:cNvSpPr txBox="1"/>
          <p:nvPr/>
        </p:nvSpPr>
        <p:spPr>
          <a:xfrm>
            <a:off x="4680914" y="6082839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=27</a:t>
            </a:r>
            <a:endParaRPr lang="th-TH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6010389" y="207159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=27</a:t>
            </a:r>
            <a:endParaRPr lang="th-TH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3275322" y="5925088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=20</a:t>
            </a:r>
            <a:endParaRPr lang="th-TH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3231344" y="4019578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=13</a:t>
            </a:r>
            <a:endParaRPr lang="th-TH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4728756" y="1370509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=22</a:t>
            </a:r>
            <a:endParaRPr lang="th-TH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3196879" y="845245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/>
              <a:t>L</a:t>
            </a:r>
            <a:r>
              <a:rPr lang="en-US" sz="1600" dirty="0" smtClean="0"/>
              <a:t>=13</a:t>
            </a:r>
            <a:endParaRPr lang="th-TH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1851739" y="4847002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=10</a:t>
            </a:r>
            <a:endParaRPr lang="th-TH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1899488" y="828368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=8</a:t>
            </a:r>
            <a:endParaRPr lang="th-TH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611560" y="4313246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L</a:t>
            </a:r>
            <a:r>
              <a:rPr lang="en-US" sz="1600" dirty="0" smtClean="0"/>
              <a:t>=2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10546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โครงการ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การบริหารโครงการ</a:t>
            </a:r>
          </a:p>
          <a:p>
            <a:r>
              <a:rPr lang="th-TH" dirty="0" smtClean="0"/>
              <a:t>สร้างตารางงานบอกขั้นตอนกิจกรรมในการดำเนินงาน</a:t>
            </a:r>
          </a:p>
          <a:p>
            <a:r>
              <a:rPr lang="th-TH" dirty="0" smtClean="0"/>
              <a:t>นำเสนอเป็น </a:t>
            </a:r>
            <a:r>
              <a:rPr lang="en-US" dirty="0" err="1" smtClean="0"/>
              <a:t>Grantt</a:t>
            </a:r>
            <a:r>
              <a:rPr lang="en-US" dirty="0" smtClean="0"/>
              <a:t> Chart</a:t>
            </a:r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AJ. JIRAVADEE YOYRAM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36B41-777E-49E8-9FE7-E80CE67322DE}" type="slidenum">
              <a:rPr lang="th-TH" smtClean="0"/>
              <a:pPr>
                <a:defRPr/>
              </a:pPr>
              <a:t>32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30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928662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7" name="วงรี 6"/>
          <p:cNvSpPr/>
          <p:nvPr/>
        </p:nvSpPr>
        <p:spPr>
          <a:xfrm>
            <a:off x="2500298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8" name="วงรี 7"/>
          <p:cNvSpPr/>
          <p:nvPr/>
        </p:nvSpPr>
        <p:spPr>
          <a:xfrm>
            <a:off x="2500298" y="164305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cxnSp>
        <p:nvCxnSpPr>
          <p:cNvPr id="10" name="ลูกศรเชื่อมต่อแบบตรง 9"/>
          <p:cNvCxnSpPr>
            <a:stCxn id="6" idx="6"/>
            <a:endCxn id="7" idx="2"/>
          </p:cNvCxnSpPr>
          <p:nvPr/>
        </p:nvCxnSpPr>
        <p:spPr>
          <a:xfrm>
            <a:off x="1571604" y="300037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>
            <a:stCxn id="6" idx="7"/>
            <a:endCxn id="8" idx="3"/>
          </p:cNvCxnSpPr>
          <p:nvPr/>
        </p:nvCxnSpPr>
        <p:spPr>
          <a:xfrm rot="5400000" flipH="1" flipV="1">
            <a:off x="1702223" y="1906083"/>
            <a:ext cx="667456" cy="1117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วงรี 12"/>
          <p:cNvSpPr/>
          <p:nvPr/>
        </p:nvSpPr>
        <p:spPr>
          <a:xfrm>
            <a:off x="4000496" y="164305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15" name="ลูกศรเชื่อมต่อแบบตรง 14"/>
          <p:cNvCxnSpPr>
            <a:stCxn id="7" idx="7"/>
            <a:endCxn id="13" idx="3"/>
          </p:cNvCxnSpPr>
          <p:nvPr/>
        </p:nvCxnSpPr>
        <p:spPr>
          <a:xfrm rot="5400000" flipH="1" flipV="1">
            <a:off x="3238140" y="1941802"/>
            <a:ext cx="667456" cy="1045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>
            <a:stCxn id="8" idx="6"/>
            <a:endCxn id="13" idx="2"/>
          </p:cNvCxnSpPr>
          <p:nvPr/>
        </p:nvCxnSpPr>
        <p:spPr>
          <a:xfrm>
            <a:off x="3143240" y="192880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วงรี 17"/>
          <p:cNvSpPr/>
          <p:nvPr/>
        </p:nvSpPr>
        <p:spPr>
          <a:xfrm>
            <a:off x="4000496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20" name="ลูกศรเชื่อมต่อแบบตรง 19"/>
          <p:cNvCxnSpPr>
            <a:stCxn id="7" idx="6"/>
            <a:endCxn id="18" idx="2"/>
          </p:cNvCxnSpPr>
          <p:nvPr/>
        </p:nvCxnSpPr>
        <p:spPr>
          <a:xfrm>
            <a:off x="3143240" y="300037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วงรี 21"/>
          <p:cNvSpPr/>
          <p:nvPr/>
        </p:nvSpPr>
        <p:spPr>
          <a:xfrm>
            <a:off x="5286380" y="164305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cxnSp>
        <p:nvCxnSpPr>
          <p:cNvPr id="24" name="ลูกศรเชื่อมต่อแบบตรง 23"/>
          <p:cNvCxnSpPr>
            <a:stCxn id="13" idx="6"/>
            <a:endCxn id="22" idx="2"/>
          </p:cNvCxnSpPr>
          <p:nvPr/>
        </p:nvCxnSpPr>
        <p:spPr>
          <a:xfrm>
            <a:off x="4643438" y="19288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วงรี 24"/>
          <p:cNvSpPr/>
          <p:nvPr/>
        </p:nvSpPr>
        <p:spPr>
          <a:xfrm>
            <a:off x="5929322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cxnSp>
        <p:nvCxnSpPr>
          <p:cNvPr id="27" name="ลูกศรเชื่อมต่อแบบตรง 26"/>
          <p:cNvCxnSpPr>
            <a:stCxn id="22" idx="5"/>
            <a:endCxn id="25" idx="0"/>
          </p:cNvCxnSpPr>
          <p:nvPr/>
        </p:nvCxnSpPr>
        <p:spPr>
          <a:xfrm rot="16200000" flipH="1">
            <a:off x="5751099" y="2214925"/>
            <a:ext cx="583761" cy="415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>
            <a:stCxn id="18" idx="6"/>
            <a:endCxn id="25" idx="2"/>
          </p:cNvCxnSpPr>
          <p:nvPr/>
        </p:nvCxnSpPr>
        <p:spPr>
          <a:xfrm>
            <a:off x="4643438" y="300037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วงรี 31"/>
          <p:cNvSpPr/>
          <p:nvPr/>
        </p:nvSpPr>
        <p:spPr>
          <a:xfrm>
            <a:off x="7143768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cxnSp>
        <p:nvCxnSpPr>
          <p:cNvPr id="34" name="ลูกศรเชื่อมต่อแบบตรง 33"/>
          <p:cNvCxnSpPr>
            <a:stCxn id="25" idx="6"/>
            <a:endCxn id="32" idx="2"/>
          </p:cNvCxnSpPr>
          <p:nvPr/>
        </p:nvCxnSpPr>
        <p:spPr>
          <a:xfrm>
            <a:off x="6572264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วงรี 34"/>
          <p:cNvSpPr/>
          <p:nvPr/>
        </p:nvSpPr>
        <p:spPr>
          <a:xfrm>
            <a:off x="8286776" y="2714620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th-TH" dirty="0"/>
          </a:p>
        </p:txBody>
      </p:sp>
      <p:cxnSp>
        <p:nvCxnSpPr>
          <p:cNvPr id="37" name="ลูกศรเชื่อมต่อแบบตรง 36"/>
          <p:cNvCxnSpPr>
            <a:stCxn id="32" idx="6"/>
            <a:endCxn id="35" idx="2"/>
          </p:cNvCxnSpPr>
          <p:nvPr/>
        </p:nvCxnSpPr>
        <p:spPr>
          <a:xfrm>
            <a:off x="7786710" y="300037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224" y="335756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</a:t>
            </a:r>
            <a:endParaRPr lang="th-TH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2500298" y="342900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ET=5</a:t>
            </a:r>
            <a:endParaRPr lang="th-TH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500298" y="128586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ET=2</a:t>
            </a:r>
            <a:endParaRPr lang="th-TH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000496" y="128586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</a:t>
            </a:r>
            <a:endParaRPr lang="th-TH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857620" y="335756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ET=0.5</a:t>
            </a:r>
            <a:endParaRPr lang="th-TH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5214942" y="128586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ET=2</a:t>
            </a:r>
            <a:endParaRPr lang="th-TH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3286124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ET=3</a:t>
            </a:r>
            <a:endParaRPr lang="th-TH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768" y="2357430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ET=0.5</a:t>
            </a:r>
            <a:endParaRPr lang="th-TH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8286776" y="335756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</a:t>
            </a:r>
            <a:endParaRPr lang="th-TH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857224" y="3714752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</a:t>
            </a:r>
            <a:endParaRPr lang="th-TH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2571736" y="3714752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Te=6</a:t>
            </a:r>
            <a:endParaRPr lang="th-TH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500298" y="1071546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Te=3</a:t>
            </a:r>
            <a:endParaRPr lang="th-TH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000496" y="1000108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Te=7</a:t>
            </a:r>
            <a:endParaRPr lang="th-TH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000496" y="3714752"/>
            <a:ext cx="725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Te=6.5</a:t>
            </a:r>
            <a:endParaRPr lang="th-TH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6000760" y="357187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Te=12</a:t>
            </a:r>
            <a:endParaRPr lang="th-TH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286380" y="1000108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Te=9</a:t>
            </a:r>
            <a:endParaRPr lang="th-TH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7215206" y="2143116"/>
            <a:ext cx="825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Te=12.5</a:t>
            </a:r>
            <a:endParaRPr lang="th-TH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8286776" y="3621289"/>
            <a:ext cx="825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Te=13.5</a:t>
            </a:r>
            <a:endParaRPr lang="th-TH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8286776" y="3929066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=13.5</a:t>
            </a:r>
            <a:endParaRPr lang="th-TH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185972" y="183533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=12.5</a:t>
            </a:r>
            <a:endParaRPr lang="th-TH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006989" y="3786190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=12</a:t>
            </a:r>
            <a:endParaRPr lang="th-TH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320557" y="785794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=9</a:t>
            </a:r>
            <a:endParaRPr lang="th-TH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034673" y="3987534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=9</a:t>
            </a:r>
            <a:endParaRPr lang="th-TH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000496" y="714356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 7</a:t>
            </a:r>
            <a:endParaRPr lang="th-TH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2500298" y="3929066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=6</a:t>
            </a:r>
            <a:endParaRPr lang="th-TH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2500298" y="785794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=6</a:t>
            </a:r>
            <a:endParaRPr lang="th-TH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857224" y="3943134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 1</a:t>
            </a:r>
            <a:endParaRPr lang="th-TH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643174" y="5072074"/>
            <a:ext cx="3733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เส้นทางวิกฤต </a:t>
            </a:r>
            <a:r>
              <a:rPr lang="en-US" dirty="0" smtClean="0"/>
              <a:t>A B D F G H I</a:t>
            </a:r>
            <a:endParaRPr lang="th-TH" dirty="0"/>
          </a:p>
        </p:txBody>
      </p:sp>
      <p:sp>
        <p:nvSpPr>
          <p:cNvPr id="66" name="TextBox 65"/>
          <p:cNvSpPr txBox="1"/>
          <p:nvPr/>
        </p:nvSpPr>
        <p:spPr>
          <a:xfrm>
            <a:off x="2714612" y="5572140"/>
            <a:ext cx="3175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เวลาในการทำงาน 13.5 สัปดาห์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1500166" y="307181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8" name="วงรี 7"/>
          <p:cNvSpPr/>
          <p:nvPr/>
        </p:nvSpPr>
        <p:spPr>
          <a:xfrm>
            <a:off x="2857488" y="200024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9" name="วงรี 8"/>
          <p:cNvSpPr/>
          <p:nvPr/>
        </p:nvSpPr>
        <p:spPr>
          <a:xfrm>
            <a:off x="2928926" y="400050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cxnSp>
        <p:nvCxnSpPr>
          <p:cNvPr id="11" name="ลูกศรเชื่อมต่อแบบตรง 10"/>
          <p:cNvCxnSpPr>
            <a:stCxn id="6" idx="7"/>
            <a:endCxn id="8" idx="2"/>
          </p:cNvCxnSpPr>
          <p:nvPr/>
        </p:nvCxnSpPr>
        <p:spPr>
          <a:xfrm rot="5400000" flipH="1" flipV="1">
            <a:off x="1975346" y="2262902"/>
            <a:ext cx="894770" cy="869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>
            <a:stCxn id="6" idx="5"/>
            <a:endCxn id="9" idx="2"/>
          </p:cNvCxnSpPr>
          <p:nvPr/>
        </p:nvCxnSpPr>
        <p:spPr>
          <a:xfrm rot="16200000" flipH="1">
            <a:off x="2082503" y="3404114"/>
            <a:ext cx="751894" cy="940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357686" y="1357298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16" name="ลูกศรเชื่อมต่อแบบตรง 15"/>
          <p:cNvCxnSpPr>
            <a:stCxn id="8" idx="7"/>
            <a:endCxn id="14" idx="2"/>
          </p:cNvCxnSpPr>
          <p:nvPr/>
        </p:nvCxnSpPr>
        <p:spPr>
          <a:xfrm rot="5400000" flipH="1" flipV="1">
            <a:off x="3618420" y="1334208"/>
            <a:ext cx="466142" cy="1012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วงรี 16"/>
          <p:cNvSpPr/>
          <p:nvPr/>
        </p:nvSpPr>
        <p:spPr>
          <a:xfrm>
            <a:off x="4357686" y="221455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21" name="ลูกศรเชื่อมต่อแบบตรง 20"/>
          <p:cNvCxnSpPr>
            <a:stCxn id="8" idx="6"/>
            <a:endCxn id="17" idx="2"/>
          </p:cNvCxnSpPr>
          <p:nvPr/>
        </p:nvCxnSpPr>
        <p:spPr>
          <a:xfrm>
            <a:off x="3428992" y="2250273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วงรี 22"/>
          <p:cNvSpPr/>
          <p:nvPr/>
        </p:nvSpPr>
        <p:spPr>
          <a:xfrm>
            <a:off x="4357686" y="342900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30" name="วงรี 29"/>
          <p:cNvSpPr/>
          <p:nvPr/>
        </p:nvSpPr>
        <p:spPr>
          <a:xfrm>
            <a:off x="4572000" y="500063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cxnSp>
        <p:nvCxnSpPr>
          <p:cNvPr id="32" name="ลูกศรเชื่อมต่อแบบตรง 31"/>
          <p:cNvCxnSpPr>
            <a:stCxn id="9" idx="7"/>
            <a:endCxn id="23" idx="2"/>
          </p:cNvCxnSpPr>
          <p:nvPr/>
        </p:nvCxnSpPr>
        <p:spPr>
          <a:xfrm rot="5400000" flipH="1" flipV="1">
            <a:off x="3689858" y="3405910"/>
            <a:ext cx="394704" cy="940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>
            <a:stCxn id="9" idx="5"/>
            <a:endCxn id="30" idx="2"/>
          </p:cNvCxnSpPr>
          <p:nvPr/>
        </p:nvCxnSpPr>
        <p:spPr>
          <a:xfrm rot="16200000" flipH="1">
            <a:off x="3582701" y="4261370"/>
            <a:ext cx="823332" cy="115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วงรี 34"/>
          <p:cNvSpPr/>
          <p:nvPr/>
        </p:nvSpPr>
        <p:spPr>
          <a:xfrm>
            <a:off x="6000760" y="1357298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cxnSp>
        <p:nvCxnSpPr>
          <p:cNvPr id="37" name="ลูกศรเชื่อมต่อแบบตรง 36"/>
          <p:cNvCxnSpPr>
            <a:stCxn id="14" idx="6"/>
            <a:endCxn id="35" idx="2"/>
          </p:cNvCxnSpPr>
          <p:nvPr/>
        </p:nvCxnSpPr>
        <p:spPr>
          <a:xfrm>
            <a:off x="4929190" y="160733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วงรี 37"/>
          <p:cNvSpPr/>
          <p:nvPr/>
        </p:nvSpPr>
        <p:spPr>
          <a:xfrm>
            <a:off x="5929322" y="285749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th-TH" dirty="0"/>
          </a:p>
        </p:txBody>
      </p:sp>
      <p:cxnSp>
        <p:nvCxnSpPr>
          <p:cNvPr id="40" name="ลูกศรเชื่อมต่อแบบตรง 39"/>
          <p:cNvCxnSpPr>
            <a:stCxn id="17" idx="6"/>
            <a:endCxn id="38" idx="1"/>
          </p:cNvCxnSpPr>
          <p:nvPr/>
        </p:nvCxnSpPr>
        <p:spPr>
          <a:xfrm>
            <a:off x="4929190" y="2464587"/>
            <a:ext cx="1083827" cy="4661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>
            <a:stCxn id="23" idx="6"/>
            <a:endCxn id="38" idx="3"/>
          </p:cNvCxnSpPr>
          <p:nvPr/>
        </p:nvCxnSpPr>
        <p:spPr>
          <a:xfrm flipV="1">
            <a:off x="4929190" y="3284329"/>
            <a:ext cx="1083827" cy="394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วงรี 42"/>
          <p:cNvSpPr/>
          <p:nvPr/>
        </p:nvSpPr>
        <p:spPr>
          <a:xfrm>
            <a:off x="6286512" y="500063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</a:t>
            </a:r>
            <a:endParaRPr lang="th-TH" dirty="0"/>
          </a:p>
        </p:txBody>
      </p:sp>
      <p:cxnSp>
        <p:nvCxnSpPr>
          <p:cNvPr id="45" name="ลูกศรเชื่อมต่อแบบตรง 44"/>
          <p:cNvCxnSpPr>
            <a:stCxn id="30" idx="6"/>
            <a:endCxn id="43" idx="2"/>
          </p:cNvCxnSpPr>
          <p:nvPr/>
        </p:nvCxnSpPr>
        <p:spPr>
          <a:xfrm>
            <a:off x="5143504" y="5250669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57290" y="371475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ET=2</a:t>
            </a:r>
            <a:endParaRPr lang="th-TH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2786050" y="1071546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ET=3</a:t>
            </a:r>
            <a:endParaRPr lang="th-TH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786050" y="4643446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ET=5</a:t>
            </a:r>
            <a:endParaRPr lang="th-TH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286248" y="57148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ET=4</a:t>
            </a:r>
            <a:endParaRPr lang="th-TH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4357686" y="2786058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</a:t>
            </a:r>
            <a:endParaRPr lang="th-TH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429124" y="3907041"/>
            <a:ext cx="617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ET=6</a:t>
            </a:r>
            <a:endParaRPr lang="th-TH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572000" y="5643578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ET=2</a:t>
            </a:r>
            <a:endParaRPr lang="th-TH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6143636" y="85723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ET=8</a:t>
            </a:r>
            <a:endParaRPr lang="th-TH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6572264" y="2857496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ET=7</a:t>
            </a:r>
            <a:endParaRPr lang="th-TH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6215074" y="5572140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ET=4</a:t>
            </a:r>
            <a:endParaRPr lang="th-TH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357290" y="4000504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Te=2</a:t>
            </a:r>
            <a:endParaRPr lang="th-TH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786050" y="1357298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Te=5</a:t>
            </a:r>
            <a:endParaRPr lang="th-TH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857488" y="4929198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Te=7</a:t>
            </a:r>
            <a:endParaRPr lang="th-TH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4286248" y="857232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Te=9</a:t>
            </a:r>
            <a:endParaRPr lang="th-TH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4357686" y="3000372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Te=6</a:t>
            </a:r>
            <a:endParaRPr lang="th-TH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4429124" y="414338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Te=13</a:t>
            </a:r>
            <a:endParaRPr lang="th-TH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4572000" y="5929330"/>
            <a:ext cx="576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Te=9</a:t>
            </a:r>
            <a:endParaRPr lang="th-TH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72198" y="57148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Te=17</a:t>
            </a:r>
            <a:endParaRPr lang="th-TH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6643702" y="321468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Te=20</a:t>
            </a:r>
            <a:endParaRPr lang="th-TH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286512" y="5857892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Te=13</a:t>
            </a:r>
            <a:endParaRPr lang="th-TH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6715140" y="357187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=20</a:t>
            </a:r>
            <a:endParaRPr lang="th-TH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6357950" y="6143644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=13</a:t>
            </a:r>
            <a:endParaRPr lang="th-TH" sz="1400" dirty="0"/>
          </a:p>
        </p:txBody>
      </p:sp>
      <p:sp>
        <p:nvSpPr>
          <p:cNvPr id="75" name="TextBox 74"/>
          <p:cNvSpPr txBox="1"/>
          <p:nvPr/>
        </p:nvSpPr>
        <p:spPr>
          <a:xfrm>
            <a:off x="4572000" y="6143644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=9</a:t>
            </a:r>
            <a:endParaRPr lang="th-TH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2928926" y="5286388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=7</a:t>
            </a:r>
            <a:endParaRPr lang="th-TH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4500562" y="4429132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=13</a:t>
            </a:r>
            <a:endParaRPr lang="th-TH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6149865" y="107154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=17</a:t>
            </a:r>
            <a:endParaRPr lang="th-TH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4357686" y="3192661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=13</a:t>
            </a:r>
            <a:endParaRPr lang="th-TH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4286248" y="1071546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=9</a:t>
            </a:r>
            <a:endParaRPr lang="th-TH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2800118" y="1643050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=5</a:t>
            </a:r>
            <a:endParaRPr lang="th-TH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1357290" y="4286256"/>
            <a:ext cx="537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=2</a:t>
            </a:r>
            <a:endParaRPr lang="th-TH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214282" y="357166"/>
            <a:ext cx="411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เส้นทางวิกฤต </a:t>
            </a:r>
            <a:r>
              <a:rPr lang="en-US" dirty="0" smtClean="0"/>
              <a:t>A B C D F G  I J</a:t>
            </a:r>
            <a:endParaRPr lang="th-TH" dirty="0"/>
          </a:p>
        </p:txBody>
      </p:sp>
      <p:sp>
        <p:nvSpPr>
          <p:cNvPr id="85" name="TextBox 84"/>
          <p:cNvSpPr txBox="1"/>
          <p:nvPr/>
        </p:nvSpPr>
        <p:spPr>
          <a:xfrm>
            <a:off x="214282" y="857232"/>
            <a:ext cx="2553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เวลาในการทำงาน 20 วัน</a:t>
            </a:r>
            <a:endParaRPr lang="th-TH" dirty="0"/>
          </a:p>
        </p:txBody>
      </p:sp>
      <p:cxnSp>
        <p:nvCxnSpPr>
          <p:cNvPr id="56" name="ลูกศรเชื่อมต่อแบบตรง 55"/>
          <p:cNvCxnSpPr/>
          <p:nvPr/>
        </p:nvCxnSpPr>
        <p:spPr>
          <a:xfrm rot="5400000">
            <a:off x="5750727" y="2321711"/>
            <a:ext cx="1000132" cy="714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>
            <a:endCxn id="43" idx="0"/>
          </p:cNvCxnSpPr>
          <p:nvPr/>
        </p:nvCxnSpPr>
        <p:spPr>
          <a:xfrm>
            <a:off x="6216469" y="3427204"/>
            <a:ext cx="355795" cy="157343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วงรี 55"/>
          <p:cNvSpPr/>
          <p:nvPr/>
        </p:nvSpPr>
        <p:spPr>
          <a:xfrm>
            <a:off x="928662" y="4179099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57" name="วงรี 56"/>
          <p:cNvSpPr/>
          <p:nvPr/>
        </p:nvSpPr>
        <p:spPr>
          <a:xfrm>
            <a:off x="2214546" y="2893215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58" name="วงรี 57"/>
          <p:cNvSpPr/>
          <p:nvPr/>
        </p:nvSpPr>
        <p:spPr>
          <a:xfrm>
            <a:off x="4071934" y="4464851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th-TH" dirty="0"/>
          </a:p>
        </p:txBody>
      </p:sp>
      <p:cxnSp>
        <p:nvCxnSpPr>
          <p:cNvPr id="86" name="ลูกศรเชื่อมต่อแบบตรง 85"/>
          <p:cNvCxnSpPr>
            <a:stCxn id="56" idx="7"/>
            <a:endCxn id="57" idx="3"/>
          </p:cNvCxnSpPr>
          <p:nvPr/>
        </p:nvCxnSpPr>
        <p:spPr>
          <a:xfrm rot="5400000" flipH="1" flipV="1">
            <a:off x="1391214" y="3345305"/>
            <a:ext cx="932284" cy="881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ลูกศรเชื่อมต่อแบบตรง 87"/>
          <p:cNvCxnSpPr>
            <a:stCxn id="56" idx="5"/>
            <a:endCxn id="58" idx="2"/>
          </p:cNvCxnSpPr>
          <p:nvPr/>
        </p:nvCxnSpPr>
        <p:spPr>
          <a:xfrm rot="16200000" flipH="1">
            <a:off x="2689726" y="3332676"/>
            <a:ext cx="108952" cy="2655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ลูกศรเชื่อมต่อแบบตรง 89"/>
          <p:cNvCxnSpPr>
            <a:stCxn id="57" idx="5"/>
            <a:endCxn id="58" idx="0"/>
          </p:cNvCxnSpPr>
          <p:nvPr/>
        </p:nvCxnSpPr>
        <p:spPr>
          <a:xfrm rot="16200000" flipH="1">
            <a:off x="2957619" y="3064783"/>
            <a:ext cx="1144803" cy="1655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วงรี 95"/>
          <p:cNvSpPr/>
          <p:nvPr/>
        </p:nvSpPr>
        <p:spPr>
          <a:xfrm>
            <a:off x="2428860" y="1142984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th-TH" dirty="0"/>
          </a:p>
        </p:txBody>
      </p:sp>
      <p:cxnSp>
        <p:nvCxnSpPr>
          <p:cNvPr id="101" name="ลูกศรเชื่อมต่อแบบตรง 100"/>
          <p:cNvCxnSpPr>
            <a:stCxn id="57" idx="0"/>
            <a:endCxn id="96" idx="4"/>
          </p:cNvCxnSpPr>
          <p:nvPr/>
        </p:nvCxnSpPr>
        <p:spPr>
          <a:xfrm rot="5400000" flipH="1" flipV="1">
            <a:off x="1982373" y="2160976"/>
            <a:ext cx="1250165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ลูกศรเชื่อมต่อแบบตรง 102"/>
          <p:cNvCxnSpPr>
            <a:stCxn id="56" idx="0"/>
            <a:endCxn id="96" idx="3"/>
          </p:cNvCxnSpPr>
          <p:nvPr/>
        </p:nvCxnSpPr>
        <p:spPr>
          <a:xfrm rot="5400000" flipH="1" flipV="1">
            <a:off x="558843" y="2225388"/>
            <a:ext cx="2609282" cy="1298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วงรี 103"/>
          <p:cNvSpPr/>
          <p:nvPr/>
        </p:nvSpPr>
        <p:spPr>
          <a:xfrm>
            <a:off x="3786182" y="2893215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th-TH" dirty="0"/>
          </a:p>
        </p:txBody>
      </p:sp>
      <p:cxnSp>
        <p:nvCxnSpPr>
          <p:cNvPr id="106" name="ลูกศรเชื่อมต่อแบบตรง 105"/>
          <p:cNvCxnSpPr>
            <a:stCxn id="57" idx="6"/>
            <a:endCxn id="104" idx="2"/>
          </p:cNvCxnSpPr>
          <p:nvPr/>
        </p:nvCxnSpPr>
        <p:spPr>
          <a:xfrm>
            <a:off x="2786050" y="314324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วงรี 111"/>
          <p:cNvSpPr/>
          <p:nvPr/>
        </p:nvSpPr>
        <p:spPr>
          <a:xfrm>
            <a:off x="4286248" y="1821645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th-TH" dirty="0"/>
          </a:p>
        </p:txBody>
      </p:sp>
      <p:cxnSp>
        <p:nvCxnSpPr>
          <p:cNvPr id="114" name="ลูกศรเชื่อมต่อแบบตรง 113"/>
          <p:cNvCxnSpPr>
            <a:stCxn id="96" idx="6"/>
            <a:endCxn id="112" idx="2"/>
          </p:cNvCxnSpPr>
          <p:nvPr/>
        </p:nvCxnSpPr>
        <p:spPr>
          <a:xfrm>
            <a:off x="3000364" y="1393017"/>
            <a:ext cx="1285884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ลูกศรเชื่อมต่อแบบตรง 115"/>
          <p:cNvCxnSpPr>
            <a:stCxn id="104" idx="7"/>
            <a:endCxn id="112" idx="4"/>
          </p:cNvCxnSpPr>
          <p:nvPr/>
        </p:nvCxnSpPr>
        <p:spPr>
          <a:xfrm rot="5400000" flipH="1" flipV="1">
            <a:off x="4100627" y="2495076"/>
            <a:ext cx="644737" cy="298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วงรี 116"/>
          <p:cNvSpPr/>
          <p:nvPr/>
        </p:nvSpPr>
        <p:spPr>
          <a:xfrm>
            <a:off x="5500694" y="2893215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th-TH" dirty="0"/>
          </a:p>
        </p:txBody>
      </p:sp>
      <p:cxnSp>
        <p:nvCxnSpPr>
          <p:cNvPr id="119" name="ลูกศรเชื่อมต่อแบบตรง 118"/>
          <p:cNvCxnSpPr>
            <a:stCxn id="112" idx="6"/>
            <a:endCxn id="117" idx="0"/>
          </p:cNvCxnSpPr>
          <p:nvPr/>
        </p:nvCxnSpPr>
        <p:spPr>
          <a:xfrm>
            <a:off x="4857752" y="2071678"/>
            <a:ext cx="928694" cy="82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ลูกศรเชื่อมต่อแบบตรง 120"/>
          <p:cNvCxnSpPr>
            <a:stCxn id="58" idx="7"/>
            <a:endCxn id="117" idx="3"/>
          </p:cNvCxnSpPr>
          <p:nvPr/>
        </p:nvCxnSpPr>
        <p:spPr>
          <a:xfrm rot="5400000" flipH="1" flipV="1">
            <a:off x="4463048" y="3416743"/>
            <a:ext cx="1218036" cy="1024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วงรี 121"/>
          <p:cNvSpPr/>
          <p:nvPr/>
        </p:nvSpPr>
        <p:spPr>
          <a:xfrm>
            <a:off x="6572264" y="1571612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th-TH" dirty="0"/>
          </a:p>
        </p:txBody>
      </p:sp>
      <p:cxnSp>
        <p:nvCxnSpPr>
          <p:cNvPr id="124" name="ลูกศรเชื่อมต่อแบบตรง 123"/>
          <p:cNvCxnSpPr>
            <a:stCxn id="96" idx="7"/>
            <a:endCxn id="122" idx="2"/>
          </p:cNvCxnSpPr>
          <p:nvPr/>
        </p:nvCxnSpPr>
        <p:spPr>
          <a:xfrm rot="16200000" flipH="1">
            <a:off x="4441752" y="-308866"/>
            <a:ext cx="605428" cy="3655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ลูกศรเชื่อมต่อแบบตรง 125"/>
          <p:cNvCxnSpPr>
            <a:endCxn id="122" idx="3"/>
          </p:cNvCxnSpPr>
          <p:nvPr/>
        </p:nvCxnSpPr>
        <p:spPr>
          <a:xfrm flipV="1">
            <a:off x="4286248" y="1998445"/>
            <a:ext cx="2369711" cy="1039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วงรี 134"/>
          <p:cNvSpPr/>
          <p:nvPr/>
        </p:nvSpPr>
        <p:spPr>
          <a:xfrm>
            <a:off x="7000892" y="3571876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th-TH" dirty="0"/>
          </a:p>
        </p:txBody>
      </p:sp>
      <p:cxnSp>
        <p:nvCxnSpPr>
          <p:cNvPr id="137" name="ลูกศรเชื่อมต่อแบบตรง 136"/>
          <p:cNvCxnSpPr>
            <a:stCxn id="117" idx="6"/>
            <a:endCxn id="135" idx="2"/>
          </p:cNvCxnSpPr>
          <p:nvPr/>
        </p:nvCxnSpPr>
        <p:spPr>
          <a:xfrm>
            <a:off x="6072198" y="3143248"/>
            <a:ext cx="928694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ลูกศรเชื่อมต่อแบบตรง 139"/>
          <p:cNvCxnSpPr>
            <a:stCxn id="122" idx="4"/>
            <a:endCxn id="135" idx="0"/>
          </p:cNvCxnSpPr>
          <p:nvPr/>
        </p:nvCxnSpPr>
        <p:spPr>
          <a:xfrm rot="16200000" flipH="1">
            <a:off x="6322231" y="2607463"/>
            <a:ext cx="150019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857224" y="485776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ET=15</a:t>
            </a:r>
            <a:endParaRPr lang="th-TH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2500298" y="2500306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ET=10</a:t>
            </a:r>
            <a:endParaRPr lang="th-TH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071934" y="5072074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ET=10</a:t>
            </a:r>
            <a:endParaRPr lang="th-TH" sz="1400" dirty="0"/>
          </a:p>
        </p:txBody>
      </p:sp>
      <p:sp>
        <p:nvSpPr>
          <p:cNvPr id="144" name="TextBox 143"/>
          <p:cNvSpPr txBox="1"/>
          <p:nvPr/>
        </p:nvSpPr>
        <p:spPr>
          <a:xfrm>
            <a:off x="2143108" y="857232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ET=10</a:t>
            </a:r>
            <a:endParaRPr lang="th-TH" sz="1400" dirty="0"/>
          </a:p>
        </p:txBody>
      </p:sp>
      <p:sp>
        <p:nvSpPr>
          <p:cNvPr id="145" name="TextBox 144"/>
          <p:cNvSpPr txBox="1"/>
          <p:nvPr/>
        </p:nvSpPr>
        <p:spPr>
          <a:xfrm>
            <a:off x="3786182" y="3357562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ET=5</a:t>
            </a:r>
            <a:endParaRPr lang="th-TH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4286248" y="1000108"/>
            <a:ext cx="617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ET=5</a:t>
            </a:r>
            <a:endParaRPr lang="th-TH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643570" y="342900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ET=20</a:t>
            </a:r>
            <a:endParaRPr lang="th-TH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6500826" y="1071546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ET=10</a:t>
            </a:r>
            <a:endParaRPr lang="th-TH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072330" y="414338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ET=15</a:t>
            </a:r>
            <a:endParaRPr lang="th-TH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857224" y="5143512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Te=15</a:t>
            </a:r>
            <a:endParaRPr lang="th-TH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2571736" y="214311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Te=25</a:t>
            </a:r>
            <a:endParaRPr lang="th-TH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2214546" y="57148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Te=35</a:t>
            </a:r>
            <a:endParaRPr lang="th-TH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071934" y="535782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Te=35</a:t>
            </a:r>
            <a:endParaRPr lang="th-TH" sz="14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786182" y="357187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Te=30</a:t>
            </a:r>
            <a:endParaRPr lang="th-TH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4357686" y="128586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Te=40</a:t>
            </a:r>
            <a:endParaRPr lang="th-TH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572264" y="714356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Te</a:t>
            </a:r>
            <a:r>
              <a:rPr lang="en-US" sz="1400" dirty="0" smtClean="0"/>
              <a:t>=45</a:t>
            </a:r>
            <a:endParaRPr lang="th-TH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5715008" y="378619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Te=60</a:t>
            </a:r>
            <a:endParaRPr lang="th-TH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143768" y="4500570"/>
            <a:ext cx="676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Te=75</a:t>
            </a:r>
            <a:endParaRPr lang="th-TH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7143768" y="4786322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=75</a:t>
            </a:r>
            <a:endParaRPr lang="th-TH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643702" y="428604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=60</a:t>
            </a:r>
            <a:endParaRPr lang="th-TH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715008" y="4071942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=60</a:t>
            </a:r>
            <a:endParaRPr lang="th-TH" sz="1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786182" y="3835603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=35</a:t>
            </a:r>
            <a:endParaRPr lang="th-TH" sz="1400" dirty="0"/>
          </a:p>
        </p:txBody>
      </p:sp>
      <p:sp>
        <p:nvSpPr>
          <p:cNvPr id="165" name="TextBox 164"/>
          <p:cNvSpPr txBox="1"/>
          <p:nvPr/>
        </p:nvSpPr>
        <p:spPr>
          <a:xfrm>
            <a:off x="4071934" y="5643578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=40</a:t>
            </a:r>
            <a:endParaRPr lang="th-TH" sz="1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4357686" y="1500174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=40</a:t>
            </a:r>
            <a:endParaRPr lang="th-TH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2500298" y="2786058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=25</a:t>
            </a:r>
            <a:endParaRPr lang="th-TH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2214546" y="285728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=35</a:t>
            </a:r>
            <a:endParaRPr lang="th-TH" sz="1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928662" y="5429264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Tl</a:t>
            </a:r>
            <a:r>
              <a:rPr lang="en-US" sz="1400" dirty="0" smtClean="0"/>
              <a:t>=15</a:t>
            </a:r>
            <a:endParaRPr lang="th-T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28600" y="134076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rdia New" pitchFamily="34" charset="-34"/>
                <a:cs typeface="Cordia New" pitchFamily="34" charset="-34"/>
              </a:rPr>
              <a:t>System Analysis &amp; Design</a:t>
            </a:r>
            <a:endParaRPr lang="th-TH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88125" y="0"/>
            <a:ext cx="2555875" cy="2420938"/>
          </a:xfrm>
          <a:prstGeom prst="rect">
            <a:avLst/>
          </a:prstGeom>
          <a:solidFill>
            <a:srgbClr val="C09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64704"/>
            <a:ext cx="14975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4132604</a:t>
            </a:r>
            <a:endParaRPr lang="th-TH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2065542"/>
            <a:ext cx="4824536" cy="31547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9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rdia New" pitchFamily="34" charset="-34"/>
                <a:cs typeface="Cordia New" pitchFamily="34" charset="-34"/>
              </a:rPr>
              <a:t>Q &amp;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การบริหารโครงการ </a:t>
            </a:r>
          </a:p>
          <a:p>
            <a:pPr algn="ctr">
              <a:defRPr/>
            </a:pPr>
            <a:r>
              <a:rPr lang="th-TH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Project</a:t>
            </a:r>
            <a:r>
              <a:rPr lang="th-TH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Management</a:t>
            </a:r>
            <a:r>
              <a:rPr lang="th-TH" sz="3600" b="1" dirty="0" smtClean="0">
                <a:solidFill>
                  <a:srgbClr val="000066"/>
                </a:solidFill>
                <a:latin typeface="Cordia New" pitchFamily="34" charset="-34"/>
                <a:cs typeface="Cordia New" pitchFamily="34" charset="-34"/>
              </a:rPr>
              <a:t>)</a:t>
            </a:r>
            <a:endParaRPr lang="th-TH" sz="3600" b="1" dirty="0">
              <a:solidFill>
                <a:srgbClr val="000066"/>
              </a:solidFill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4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u="sng" dirty="0" smtClean="0">
                <a:latin typeface="Cordia New" pitchFamily="34" charset="-34"/>
                <a:cs typeface="Cordia New" pitchFamily="34" charset="-34"/>
              </a:rPr>
              <a:t>ทำไมต้องมีการบริหารโครงการ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ธุรกิจในปัจจุบันแข่งขันกันทางด้านต้นทุน </a:t>
            </a:r>
            <a:endParaRPr lang="en-US" sz="3200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th-TH" sz="3200" dirty="0" smtClean="0">
                <a:latin typeface="Cordia New" pitchFamily="34" charset="-34"/>
                <a:cs typeface="Cordia New" pitchFamily="34" charset="-34"/>
              </a:rPr>
              <a:t>ต้องการทำงานให้ได้ดี ต้องรับผิดชอบต่อโครงการมากขึ้น</a:t>
            </a:r>
            <a:endParaRPr lang="en-US" sz="32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00100" y="3571876"/>
            <a:ext cx="67151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 smtClean="0">
                <a:latin typeface="Cordia New" pitchFamily="34" charset="-34"/>
                <a:cs typeface="Cordia New" pitchFamily="34" charset="-34"/>
              </a:rPr>
              <a:t>ต้นทุนของโครงการ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มาจาก 3 สิ่ง คือ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P (Performance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ประสิทธิภาพในการทำงาน)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T (Time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เวลา)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S (Scope/objective :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ขอบเขตหรือวัตถุประสงค์ของงาน)</a:t>
            </a:r>
            <a:endParaRPr lang="en-US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กิจกรรมการวางแผนโครงการ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5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การแบ่งงานโครงการออกเป็นกิจกรรมต่างๆ การประมาณเวลาที่ใช้สำหรับแต่ละกิจกรรม</a:t>
            </a:r>
            <a:r>
              <a:rPr kumimoji="0" lang="th-TH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 รวมถึงการกำหนดลำดับก่อนหลังให้แต่ละกิจกรรม มีขั้นตอนดังนี้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baseline="0" dirty="0" smtClean="0">
                <a:latin typeface="Cordia New" pitchFamily="34" charset="-34"/>
                <a:cs typeface="Cordia New" pitchFamily="34" charset="-34"/>
              </a:rPr>
              <a:t>กำหนดกิจกรรมที่จะต้องดำเนินการ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แบ่งเป็นกิจกรรมหลัก และกิจกรรมย่อย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พิจารณาลำดับของกิจกรรมและความสัมพันธ์ก่อน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-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หลังของกิจกรรม</a:t>
            </a:r>
            <a:r>
              <a:rPr kumimoji="0" lang="th-TH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 โดยระบุ กิจกรรม  ระยะเวลาของกิจกรรม  ลำดับกิจกรรมก่อน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th-TH" baseline="0" dirty="0" smtClean="0">
                <a:latin typeface="Cordia New" pitchFamily="34" charset="-34"/>
                <a:cs typeface="Cordia New" pitchFamily="34" charset="-34"/>
              </a:rPr>
              <a:t>ใช้เครื่องมือในการกำหนดตารางการทำงาน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6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แผนภูมิแกรนต์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Gantt Chart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เป็นเทคนิคที่คิดขึ้นในปี พ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.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ศ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. 2460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โดย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Henry L, Gantt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เพื่อใช้ในการวางแผนเกี่ยวกับเวลา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ใน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Gantt Chart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จะใช้แท่งสี่เหลี่ยมผืนผ้าแทนกิจกรรมแต่ละกิจกรรม ที่เริ่มต้นและสิ้นสุดที่เวลาต่างๆ กัน ดังในภาพข้างล่าง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 l="32773" t="49748" r="29411" b="27395"/>
          <a:stretch>
            <a:fillRect/>
          </a:stretch>
        </p:blipFill>
        <p:spPr bwMode="auto">
          <a:xfrm>
            <a:off x="2285984" y="2928934"/>
            <a:ext cx="472751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71472" y="5143512"/>
            <a:ext cx="79295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จากแผนภูมิจะเห็นว่า แท่งสี่เหลี่ยมผืนผ้าที่ใช้แสดงกิจกรรมแต่ละกิจกรรมนั้น จะบอกถึงระยะเวลาที่ใช้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,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จุดเริ่มต้น และจุดสิ้นสุด ของกิจกรรมแต่ละกิจกรรม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เช่น กิจกรรม ก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.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ใช้เวลาทำงาน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2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สัปดาห์ เริ่มต้นที่ สัปดาห์ที่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1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และสิ้นสุดสัปดาห์ที่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3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กิจกรรม 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.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ใช้เวลา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2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สัปดาห์ครึ่ง เริ่มต้นที่สัปดาห์ที่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2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สิ้นสุดที่กลางสัปดาห์ที่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4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เป็นต้น แต่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Gantt Chart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ยังไม่สามารถแสดงให้เห็นถึงความสัมพันธ์ของกิจกรรมต่างๆ ได้อย่างชัดเจน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เทคนิค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PERT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และ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 CPM </a:t>
            </a:r>
            <a:r>
              <a:rPr kumimoji="0" lang="th-TH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Cordia New" pitchFamily="34" charset="-34"/>
                <a:cs typeface="Cordia New" pitchFamily="34" charset="-34"/>
              </a:rPr>
              <a:t>จึงถูกนำมาใช้อย่างแพร่หลายมากกว่า</a:t>
            </a:r>
            <a:endParaRPr kumimoji="0" lang="th-TH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7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ข้อจำกัด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</a:t>
            </a: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1.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ไม่สามารถแสดงความสัมพันธ์ระหว่างงานย่อยต่างๆ  จึงบอกไม่ได้ว่า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539750" lvl="0">
              <a:buFont typeface="Arial" pitchFamily="34" charset="0"/>
              <a:buChar char="•"/>
              <a:tabLst>
                <a:tab pos="803275" algn="l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กิจกรรมใดบ้างที่ต้องทำให้เสร็จก่อนจะเริ่มต้นกิจกรรมอื่น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539750" lvl="0">
              <a:buFont typeface="Arial" pitchFamily="34" charset="0"/>
              <a:buChar char="•"/>
              <a:tabLst>
                <a:tab pos="803275" algn="l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กิจกรรมใดบ้างที่สามารถเริ่มต้นทำพร้อมกันได้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539750" lvl="0">
              <a:buFont typeface="Arial" pitchFamily="34" charset="0"/>
              <a:buChar char="•"/>
              <a:tabLst>
                <a:tab pos="803275" algn="l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กิจกรรมใดสามารถล่าช้าได้เท่าใด โดยไม่กระทบต่อกิจกรรมอื่นหรือต่อความสำเร็จของโครงการ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lvl="0"/>
            <a:r>
              <a:rPr lang="en-US" dirty="0" smtClean="0">
                <a:latin typeface="Cordia New" pitchFamily="34" charset="-34"/>
                <a:cs typeface="Cordia New" pitchFamily="34" charset="-34"/>
              </a:rPr>
              <a:t>2.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ไม่สามารถบอกได้ว่าควรจะใช้ทรัพยากรที่มีอยู่อย่างจำกัดอย่างไร ให้บริหารโครงการได้มีประสิทธิภาพ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8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>
                <a:latin typeface="Cordia New" pitchFamily="34" charset="-34"/>
                <a:cs typeface="Cordia New" pitchFamily="34" charset="-34"/>
              </a:rPr>
              <a:t>PERT/CPM Chart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เทคนิคการประเมินผลและทบทวนโครงการ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(Program Evaluation and Review Technique : PERT) 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และ ระเบียบวิธีวิกฤต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(Critical Path Method : CPM)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เป็นเทคนิคเชิงปริมาณด้านการวิเคราะห์ข่ายงาน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(Network analysis)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ที่ใช้กันแพร่หลายในการวางแผนและควบคุมงานที่มีลักษณะเป็นงานโครงการ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(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งานที่มีจุดเริ่มต้นและจุดสิ้นสุด และสามารถกระจายเป็นงานย่อยที่มีความสัมพันธ์กันได้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ซึ่งจะช่วยให้ผู้บริหารโครงการสามารถดำเนินโครงการให้สำเร็จตามเวลาและในงบประมาณที่กำหนด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3200" b="1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649413" y="260350"/>
            <a:ext cx="6840537" cy="100806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4400" b="1" dirty="0" smtClean="0">
                <a:solidFill>
                  <a:schemeClr val="tx1"/>
                </a:solidFill>
                <a:latin typeface="Cordia New" pitchFamily="34" charset="-34"/>
              </a:rPr>
              <a:t>เครื่องมือในการกำหนดตารางงาน</a:t>
            </a:r>
            <a:endParaRPr lang="th-TH" sz="4400" b="1" dirty="0">
              <a:solidFill>
                <a:schemeClr val="tx1"/>
              </a:solidFill>
              <a:latin typeface="Cordia New" pitchFamily="34" charset="-34"/>
            </a:endParaRPr>
          </a:p>
        </p:txBody>
      </p:sp>
      <p:pic>
        <p:nvPicPr>
          <p:cNvPr id="5123" name="Picture 3" descr="http://www.thaigraduate.com/media/logo/logo_000000007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75" y="168275"/>
            <a:ext cx="1012825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AF867-19B0-4A12-8BFA-A6731DF31C4F}" type="slidenum">
              <a:rPr lang="en-US">
                <a:latin typeface="Cordia New" pitchFamily="34" charset="-34"/>
                <a:cs typeface="Cordia New" pitchFamily="34" charset="-34"/>
              </a:rPr>
              <a:pPr>
                <a:defRPr/>
              </a:pPr>
              <a:t>9</a:t>
            </a:fld>
            <a:endParaRPr lang="th-TH">
              <a:latin typeface="Cordia New" pitchFamily="34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AJ. JIRAVADEE YOYRAM</a:t>
            </a:r>
            <a:endParaRPr lang="th-T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85786" y="1714488"/>
            <a:ext cx="7531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ความแตกต่างระหว่าง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 PERT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และ</a:t>
            </a: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 CPM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ข้อแตกต่างชัดเจนระหว่าง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PERT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และ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CPM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คือ เวลาในการทำกิจกรรม กล่าวคือ เวลาในการทำกิจกรรมของ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PERT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จะเป็นเวลาโดยประมาณซึ่งคำนวณได้ด้วยการใช้ความน่าจะเป็น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PERT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จึงใช้กับโครงการที่ไม่เคยทำมาก่อน หรือโครงการซึ่งไม่สามารถเก็บรวบรวมเวลาของการทำกิจกรรมได้ เช่น โครงการพัฒนาวิจัย 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ส่วน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CPM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นั้น เวลาที่ใช้ในกิจกรรมจะเป็นเวลาที่แน่นอน ซึ่งคำนวณได้จากข้อมูลที่เคยทำมาก่อน เช่น อัตราการทำงานของงานแต่ละประเภท อัตราการทำงานของเครื่องจักร เป็นต้น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CPM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จึงใช้กับโครงการที่เคยทำมาก่อน ซึ่งมีความชำนาญแล้ว เช่น งานก่อสร้าง</a:t>
            </a: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 </a:t>
            </a:r>
          </a:p>
          <a:p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endParaRPr lang="en-US" sz="2400" b="1" dirty="0" smtClean="0">
              <a:latin typeface="Cordia New" pitchFamily="34" charset="-34"/>
              <a:cs typeface="Cordia New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h-TH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u_template_46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dpu_template_465</Template>
  <TotalTime>1161</TotalTime>
  <Words>1650</Words>
  <Application>Microsoft Office PowerPoint</Application>
  <PresentationFormat>นำเสนอทางหน้าจอ (4:3)</PresentationFormat>
  <Paragraphs>813</Paragraphs>
  <Slides>36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dpu_template_465</vt:lpstr>
      <vt:lpstr>การวิเคราะห์และออกแบบระบบ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ตัวอย่าง</vt:lpstr>
      <vt:lpstr>งานนำเสนอ PowerPoint</vt:lpstr>
      <vt:lpstr>โครงการ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Copyright  Master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การวิเคราะห์และออกแบบระบบ</dc:title>
  <dc:creator>user</dc:creator>
  <cp:lastModifiedBy>user</cp:lastModifiedBy>
  <cp:revision>85</cp:revision>
  <dcterms:created xsi:type="dcterms:W3CDTF">2011-06-12T05:36:21Z</dcterms:created>
  <dcterms:modified xsi:type="dcterms:W3CDTF">2015-09-07T08:05:23Z</dcterms:modified>
</cp:coreProperties>
</file>