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257" r:id="rId11"/>
    <p:sldId id="259" r:id="rId12"/>
    <p:sldId id="262" r:id="rId13"/>
    <p:sldId id="263" r:id="rId14"/>
    <p:sldId id="264" r:id="rId15"/>
    <p:sldId id="260" r:id="rId16"/>
    <p:sldId id="265" r:id="rId17"/>
    <p:sldId id="268" r:id="rId18"/>
    <p:sldId id="266" r:id="rId19"/>
    <p:sldId id="269" r:id="rId20"/>
    <p:sldId id="312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82" r:id="rId35"/>
    <p:sldId id="285" r:id="rId36"/>
    <p:sldId id="286" r:id="rId37"/>
    <p:sldId id="284" r:id="rId38"/>
    <p:sldId id="287" r:id="rId39"/>
    <p:sldId id="288" r:id="rId40"/>
    <p:sldId id="289" r:id="rId41"/>
    <p:sldId id="290" r:id="rId42"/>
    <p:sldId id="291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3333CC"/>
    <a:srgbClr val="CC99FF"/>
    <a:srgbClr val="CC0099"/>
    <a:srgbClr val="C09CAE"/>
    <a:srgbClr val="EEA0CD"/>
    <a:srgbClr val="ECA6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1758-A3B2-4253-941D-480339B10F0C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6134A-A224-4C4C-88C4-1F107D570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BC09-5DB6-4F74-9A6E-C000103BC281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9FC-9681-486B-B99A-7319A84C88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6F7A-11D9-4D48-9F14-713B7773C713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595F-C4EB-428F-8ADB-436E6DBE02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6A88-DAD4-4D52-9961-B9856BB5091F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9245-72AA-433B-9C72-F7955C5C58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977E-17D3-4405-985C-849CE6E6FAAA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327E-37C7-4659-9E4C-8D554D95B0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8D15-5502-41AB-82C5-ED6EF958478C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A173-792E-4D9E-A82C-172F73C066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6EB0-DFB6-4956-9143-96C712553353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4ACB-217C-43B6-8AD8-7BFFD74B11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37D9-7D05-4178-A54A-1F96FCF1B280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491B-9C83-4455-98AA-378F275E3C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66D5-1841-46E3-84C6-ADB5EE81D9A4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FBC4-B10D-4416-8526-B2289E0937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4062-A3C9-4FA1-AB81-038B55902795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2C4B-5B11-4EB5-95B3-6CD23A02A5E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D2F1-D56A-48CA-9B42-8642D79C748C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9696-BA38-4DE9-85F2-13A44D45B3B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3036-E793-4138-947D-ADA3B0250AF4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2E6C-3E82-42BF-8198-3B1BE8FA1B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CAE21-6EDF-4F3E-80AC-5B92058CAF7E}" type="datetime1">
              <a:rPr lang="th-TH" smtClean="0"/>
              <a:pPr>
                <a:defRPr/>
              </a:pPr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D7E2B0-CAAA-4519-81FD-C59E0ECAD3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83976" y="404664"/>
            <a:ext cx="7772400" cy="1470025"/>
          </a:xfrm>
        </p:spPr>
        <p:txBody>
          <a:bodyPr/>
          <a:lstStyle/>
          <a:p>
            <a:pPr algn="l"/>
            <a:r>
              <a:rPr lang="th-TH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การวิเคราะห์และออกแบบระบบ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28600" y="134076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System Analysis &amp; Design</a:t>
            </a:r>
            <a:endParaRPr lang="th-TH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4" y="0"/>
            <a:ext cx="2555776" cy="2420888"/>
          </a:xfrm>
          <a:prstGeom prst="rect">
            <a:avLst/>
          </a:prstGeom>
          <a:solidFill>
            <a:srgbClr val="C09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244" y="44970"/>
            <a:ext cx="1786220" cy="2348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5949280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4132604</a:t>
            </a:r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876743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UNIT 1:</a:t>
            </a:r>
            <a:r>
              <a:rPr lang="th-TH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 บทนำ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ความหมายของระบบ</a:t>
            </a: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Cordia New" pitchFamily="34" charset="-34"/>
                <a:cs typeface="Cordia New" pitchFamily="34" charset="-34"/>
              </a:rPr>
              <a:pPr/>
              <a:t>10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16832"/>
            <a:ext cx="7755632" cy="34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ระบบ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 มีลักษณะกลุ่ม 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Set)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ที่มีองค์ประกอบ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(Component)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หลาย ๆ ส่วนรวมกัน 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โดยแต่ละองค์ประกอบจะทำงานร่วมกันเพื่อจุดประสงค์อันเดียวกัน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ตัวอย่างเช่น ระบบคอมพิวเตอร์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	ระบบคอมพิวเตอร์ 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HW + SW + PW) =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ผลลัพธ์ที่ตรงตามความต้องการ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ระบบการเรียนการสอน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	ระบบการเรียนการสอน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ครู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+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นักเรียน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+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เนื้อหา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+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วิธีการสอน)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=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นักเรียนที่มีความรู้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AJ. JIRAVADEE YOYRAM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26AE-CF0F-42A1-8B65-D1317C922107}" type="slidenum">
              <a:rPr lang="en-US">
                <a:latin typeface="Cordia New" pitchFamily="34" charset="-34"/>
                <a:cs typeface="Cordia New" pitchFamily="34" charset="-34"/>
              </a:rPr>
              <a:pPr/>
              <a:t>11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2744" y="2996952"/>
            <a:ext cx="1981200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•"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 ครู</a:t>
            </a:r>
          </a:p>
          <a:p>
            <a:pPr>
              <a:buFontTx/>
              <a:buChar char="•"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 นักเรียน</a:t>
            </a:r>
          </a:p>
          <a:p>
            <a:pPr>
              <a:buFontTx/>
              <a:buChar char="•"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 เนื้อหา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353544" y="2996952"/>
            <a:ext cx="1981200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•"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 วิธีการสอน</a:t>
            </a:r>
          </a:p>
          <a:p>
            <a:pPr>
              <a:buFontTx/>
              <a:buChar char="•"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 วิธีการเรียน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868144" y="2996952"/>
            <a:ext cx="2286000" cy="1296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•"/>
            </a:pPr>
            <a:r>
              <a:rPr lang="th-TH" sz="2800">
                <a:latin typeface="Cordia New" pitchFamily="34" charset="-34"/>
                <a:cs typeface="Cordia New" pitchFamily="34" charset="-34"/>
              </a:rPr>
              <a:t> นักเรียนที่มีความรู้</a:t>
            </a:r>
          </a:p>
          <a:p>
            <a:endParaRPr lang="th-TH" sz="2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2771800" y="3377952"/>
            <a:ext cx="581744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5364088" y="3377952"/>
            <a:ext cx="504056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624" y="2420888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>
                <a:latin typeface="Cordia New" pitchFamily="34" charset="-34"/>
                <a:cs typeface="Cordia New" pitchFamily="34" charset="-34"/>
              </a:rPr>
              <a:t>INPUT</a:t>
            </a:r>
            <a:endParaRPr lang="th-TH" u="sng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56176" y="2420888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>
                <a:latin typeface="Cordia New" pitchFamily="34" charset="-34"/>
                <a:cs typeface="Cordia New" pitchFamily="34" charset="-34"/>
              </a:rPr>
              <a:t>OUTPUT</a:t>
            </a:r>
            <a:endParaRPr lang="th-TH" u="sng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91880" y="242383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u="sng" dirty="0">
                <a:latin typeface="Cordia New" pitchFamily="34" charset="-34"/>
                <a:cs typeface="Cordia New" pitchFamily="34" charset="-34"/>
              </a:rPr>
              <a:t>PROCESS</a:t>
            </a:r>
            <a:endParaRPr lang="th-TH" u="sng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ตัวอย่างระบบการเรียนการสอน</a:t>
            </a:r>
          </a:p>
        </p:txBody>
      </p:sp>
      <p:pic>
        <p:nvPicPr>
          <p:cNvPr id="13" name="Picture 12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1C1B-DDC5-425B-85A2-407E2728879F}" type="slidenum">
              <a:rPr lang="en-US">
                <a:latin typeface="Cordia New" pitchFamily="34" charset="-34"/>
                <a:cs typeface="Cordia New" pitchFamily="34" charset="-34"/>
              </a:rPr>
              <a:pPr/>
              <a:t>12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878763" cy="411480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ระบบจะถูกกำหนดด้วยขอบเขต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(Boundary)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ซึ่งภายในระบบจะประกอบไปด้วยระบบย่อย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(Sub system)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ต่าง ๆ (ระบบย่อย ก็คือองค์ประกอบต่าง ๆ ของระบบ)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ระบบที่ดี  จะต้องมีการสื่อสารระหว่าง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Sub system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มีความสมบูรณ์ในตัว  เพื่อให้ระบบดำเนินไปสู่เป้าหมาย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(Goal)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ซึ่งการทำงานของระบบ  จะมีสิ่งแวดล้อม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(Environment)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คอยสร้างสิ่งที่มีผลกระทบต่อระบบ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ภาพรวมของระบบ</a:t>
            </a: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319E-9D19-4F90-8439-1380DD58DF61}" type="slidenum">
              <a:rPr lang="en-US">
                <a:latin typeface="Cordia New" pitchFamily="34" charset="-34"/>
                <a:cs typeface="Cordia New" pitchFamily="34" charset="-34"/>
              </a:rPr>
              <a:pPr/>
              <a:t>13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90800" y="2438400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>
                <a:latin typeface="Cordia New" pitchFamily="34" charset="-34"/>
                <a:cs typeface="Cordia New" pitchFamily="34" charset="-34"/>
              </a:rPr>
              <a:t>ภาพภาพรวมระบบ</a:t>
            </a:r>
          </a:p>
        </p:txBody>
      </p:sp>
      <p:pic>
        <p:nvPicPr>
          <p:cNvPr id="61446" name="Picture 6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l="6565" t="9375" r="6136" b="7338"/>
          <a:stretch>
            <a:fillRect/>
          </a:stretch>
        </p:blipFill>
        <p:spPr bwMode="auto">
          <a:xfrm>
            <a:off x="1127664" y="1895958"/>
            <a:ext cx="6984776" cy="3744416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ภาพรวมของระบบ</a:t>
            </a:r>
          </a:p>
        </p:txBody>
      </p:sp>
      <p:pic>
        <p:nvPicPr>
          <p:cNvPr id="8" name="Picture 7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FA78-23EE-4215-BE25-079A55E958CB}" type="slidenum">
              <a:rPr lang="en-US">
                <a:latin typeface="Cordia New" pitchFamily="34" charset="-34"/>
                <a:cs typeface="Cordia New" pitchFamily="34" charset="-34"/>
              </a:rPr>
              <a:pPr/>
              <a:t>14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43664" cy="5715000"/>
          </a:xfrm>
        </p:spPr>
        <p:txBody>
          <a:bodyPr/>
          <a:lstStyle/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ผลกระทบภายในระบบ 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(Internal Environment)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ต้นทุนผลิตสูงขึ้น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ปัญหาความขัดแย้งระหว่างพนักงาน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ปัญหาการบังคับบัญชาในองค์การ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ปัญหาการขาดพนักงานในตำแหน่งหน้าที่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ปัญหาการขาดงาน</a:t>
            </a:r>
            <a:endParaRPr lang="en-US" sz="20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ผลกระทบภายนอกระบบ 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External Environment)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คู่แข่งทางการค้าหรือธุรกิจ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นโยบาย กฎระเบียบของรัฐ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ภัยธรรมชาติ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ความต้องการของลูกค้า</a:t>
            </a:r>
          </a:p>
          <a:p>
            <a:pPr lvl="1">
              <a:buFontTx/>
              <a:buChar char="-"/>
            </a:pPr>
            <a:r>
              <a:rPr lang="th-TH" sz="2000" dirty="0">
                <a:latin typeface="Cordia New" pitchFamily="34" charset="-34"/>
                <a:cs typeface="Cordia New" pitchFamily="34" charset="-34"/>
              </a:rPr>
              <a:t>เทคโนโลยี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940152" y="2207806"/>
            <a:ext cx="25922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ปัญหาภายในที่ส่งผลกระทบต่อการทำงานของระบบ</a:t>
            </a:r>
          </a:p>
          <a:p>
            <a:pPr algn="ctr">
              <a:spcBef>
                <a:spcPct val="50000"/>
              </a:spcBef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(ควบคุมได้)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895182" y="4437112"/>
            <a:ext cx="26670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ปัญหาภายในที่ส่งผลกระทบต่อการทำงานของระบบ</a:t>
            </a:r>
          </a:p>
          <a:p>
            <a:pPr algn="ctr">
              <a:spcBef>
                <a:spcPct val="50000"/>
              </a:spcBef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(ควบคุมไม่ได้)</a:t>
            </a:r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>
            <a:off x="5652120" y="2132856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>
            <a:off x="5580112" y="4365104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ภาพรวมของระบบ</a:t>
            </a:r>
          </a:p>
        </p:txBody>
      </p:sp>
      <p:pic>
        <p:nvPicPr>
          <p:cNvPr id="11" name="Picture 10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15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992888" cy="457200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latin typeface="Cordia New" pitchFamily="34" charset="-34"/>
                <a:cs typeface="Cordia New" pitchFamily="34" charset="-34"/>
              </a:rPr>
              <a:t>Data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คือ ข้อมูลดิบ  เป็นสิ่งที่มีความหมายในตนเองโดยไม่ก่อให้เกิดประโยชน์ใด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ใด   เช่น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จำนวนผู้โดยสารในเครื่องบินมีกี่คน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latin typeface="Cordia New" pitchFamily="34" charset="-34"/>
                <a:cs typeface="Cordia New" pitchFamily="34" charset="-34"/>
              </a:rPr>
              <a:t>Information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คือ ข้อมูลดิบที่ผ่านการประมวลผลแล้ว และก่อให้เกิดสารสนเทศ อันเป็นประโยชน์ต่อ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ผู้ใช้ เป็นข้อมูลที่ผ่านการเก็บรวบรวมและปรับเปลี่ยนให้อยู่ในรูปแบบที่มีความหมายและสามารถใช้ให้เกิดประโยชน์ได้โดยตรงกับผู้ใช้  เช่น 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ในเที่ยวบินมีผู้โดยสารแยกเป็นชาย</a:t>
            </a:r>
            <a:r>
              <a:rPr lang="en-US" sz="2800" dirty="0"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2800" dirty="0">
                <a:latin typeface="Cordia New" pitchFamily="34" charset="-34"/>
                <a:cs typeface="Cordia New" pitchFamily="34" charset="-34"/>
              </a:rPr>
              <a:t>หญิง กี่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คน</a:t>
            </a:r>
          </a:p>
          <a:p>
            <a:pPr>
              <a:buNone/>
            </a:pP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** </a:t>
            </a:r>
            <a:r>
              <a:rPr lang="th-TH" sz="28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สารสนเทศ</a:t>
            </a:r>
            <a:r>
              <a:rPr lang="th-TH" sz="28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สามารถกลับไปเป็นข้อมูลอีกครั้งได้  เพื่อทำการประมวลผลให้เป็นสารสนเทศอีกครั้ง</a:t>
            </a:r>
            <a:r>
              <a:rPr lang="th-TH" sz="28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หนึ่ง </a:t>
            </a:r>
            <a:r>
              <a:rPr lang="en-US" sz="2800" b="1" dirty="0" smtClean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**</a:t>
            </a:r>
            <a:endParaRPr lang="th-TH" sz="2800" b="1" dirty="0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สารสนเทศ</a:t>
            </a: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16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สารสนเทศ</a:t>
            </a: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2819400"/>
            <a:ext cx="1676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>
                <a:latin typeface="Cordia New" pitchFamily="34" charset="-34"/>
                <a:cs typeface="Cordia New" pitchFamily="34" charset="-34"/>
              </a:rPr>
              <a:t>Data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62400" y="2819400"/>
            <a:ext cx="1676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>
                <a:latin typeface="Cordia New" pitchFamily="34" charset="-34"/>
                <a:cs typeface="Cordia New" pitchFamily="34" charset="-34"/>
              </a:rPr>
              <a:t>Process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53200" y="2819400"/>
            <a:ext cx="1676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>
                <a:latin typeface="Cordia New" pitchFamily="34" charset="-34"/>
                <a:cs typeface="Cordia New" pitchFamily="34" charset="-34"/>
              </a:rPr>
              <a:t>Information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276600" y="2971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791200" y="2971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-10800000">
            <a:off x="6400800" y="3962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10800000">
            <a:off x="5486400" y="3962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-10800000">
            <a:off x="2590800" y="3962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-10800000">
            <a:off x="3581400" y="3962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-10800000">
            <a:off x="4495800" y="3962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-5407451">
            <a:off x="1981200" y="3733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rot="5407451" flipV="1">
            <a:off x="7010400" y="3733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17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สารสนเทศที่ดี</a:t>
            </a: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71600" y="1637907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เนื้อหา 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Content)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ความสมบรูณ์ครอบคลุม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completeness)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ความสัมพันธ์กับเรื่อง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relevance)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ความถูกต้อง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accuracy)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ความเชื่อถือได้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reliability)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การตรวจสอบได้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verifiability)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รูปแบบ 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Format)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ชัดเจน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clarity)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ระดับรายละเอียด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level of detail)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รูปแบบการนำเสนอ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presentation)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สื่อการนำเสนอ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media)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ความยืดหยุ่น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flexibility)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ประหยัด (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economy)</a:t>
            </a:r>
            <a:br>
              <a:rPr lang="en-US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18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สารสนเทศที่ดี</a:t>
            </a: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71600" y="1772816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เวลา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Time)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ความรวดเร็วและทันใช้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timely)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การปรับปรุงให้ทันสมัย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up-to-date)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มีระยะเวลา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time period)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กระบวนการ 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Process)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ความสามารถในการเข้าถึง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accessibility)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การมีส่วนร่วม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participation)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dirty="0">
                <a:latin typeface="Cordia New" pitchFamily="34" charset="-34"/>
                <a:cs typeface="Cordia New" pitchFamily="34" charset="-34"/>
              </a:rPr>
              <a:t>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การเชื่อมโยง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connectivity)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19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ชนิดของระบบสารสนเทศ</a:t>
            </a: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3568" y="1916832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ระบบประมวลผลข้อมูล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Transaction Processing Systems : TPS)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ระบบ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สารสนเทศเพื่อการจัดการ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Management Information System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MIS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ระบบ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สนับสนุนการตัดสินใจ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Decision Support System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DSS)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ระบบ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สารสนเทศเพื่อผู้บริหารระดับสูง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Executive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Information System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EIS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ระบบ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ผู้เชี่ยวชาญ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Expert 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System </a:t>
            </a:r>
            <a:r>
              <a:rPr lang="th-TH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ES)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ระบบสำนักงานอัตโนมัติ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Office Automation System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OAS )</a:t>
            </a:r>
            <a:endParaRPr lang="th-TH" dirty="0" smtClean="0"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dirty="0">
                <a:latin typeface="Cordia New" pitchFamily="34" charset="-34"/>
                <a:cs typeface="Cordia New" pitchFamily="34" charset="-34"/>
              </a:rPr>
            </a:b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2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16832"/>
            <a:ext cx="7755632" cy="34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413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2406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การวิเคราะห์และออกแบบระบบสารสนเทศ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จำนวนหน่วยกิต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หน่วยกิต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อาจารย์ผู้สอน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อาจารย์จิรวดี  โยยรัมย์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วท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วิทยาการคอมพิวเตอร์  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ขอนแก่น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วท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เทคโนโลยีสารสนเทศ 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ขอนแก่น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ามเหลี่ยมหน้าจั่ว 5"/>
          <p:cNvSpPr/>
          <p:nvPr/>
        </p:nvSpPr>
        <p:spPr>
          <a:xfrm>
            <a:off x="1643042" y="928670"/>
            <a:ext cx="5929354" cy="47149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214546" y="4786322"/>
            <a:ext cx="47863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2714612" y="3929066"/>
            <a:ext cx="37862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3286116" y="3000372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14678" y="5000636"/>
            <a:ext cx="297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พนักงานปฏิบัติการ </a:t>
            </a:r>
            <a:r>
              <a:rPr lang="en-US" dirty="0" smtClean="0"/>
              <a:t>: TPS</a:t>
            </a:r>
            <a:endParaRPr lang="th-TH" dirty="0"/>
          </a:p>
        </p:txBody>
      </p:sp>
      <p:sp>
        <p:nvSpPr>
          <p:cNvPr id="24" name="TextBox 23"/>
          <p:cNvSpPr txBox="1"/>
          <p:nvPr/>
        </p:nvSpPr>
        <p:spPr>
          <a:xfrm>
            <a:off x="3143240" y="4071942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ผู้บริหารระดับล่าง</a:t>
            </a:r>
            <a:r>
              <a:rPr lang="en-US" dirty="0" smtClean="0"/>
              <a:t>: MIS</a:t>
            </a:r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3071802" y="3214686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ผู้บริหารระดับกลาง </a:t>
            </a:r>
            <a:r>
              <a:rPr lang="en-US" dirty="0" smtClean="0"/>
              <a:t>: DSS</a:t>
            </a:r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286116" y="2214554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ผู้บริหาร</a:t>
            </a:r>
            <a:r>
              <a:rPr lang="th-TH" dirty="0" smtClean="0"/>
              <a:t>ระดับสูง </a:t>
            </a:r>
            <a:r>
              <a:rPr lang="en-US" dirty="0" smtClean="0"/>
              <a:t>:</a:t>
            </a:r>
            <a:r>
              <a:rPr lang="th-TH" dirty="0" smtClean="0"/>
              <a:t> </a:t>
            </a:r>
            <a:r>
              <a:rPr lang="en-US" dirty="0" smtClean="0"/>
              <a:t>EIS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21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ระบบประมวลผลข้อมูล </a:t>
            </a:r>
          </a:p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Transaction Processing Systems : TPS)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7056" y="1700808"/>
            <a:ext cx="7885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บางครั้ง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เรียกว่าระบบประมวลผลข้อมูล ( 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Data Processing System </a:t>
            </a:r>
            <a:r>
              <a:rPr lang="en-US" sz="2600" dirty="0" smtClean="0"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ระบบที่มีการนำคอมพิวเตอร์มาใช้ในการจัดการข้อมุลพื้นฐาน โดย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เน้นที่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การประมวลผลรายการประจำวันและการเก็บรักษาข้อมูล การทำงาน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มักเกิดขึ้น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ในหน่วยงานใด หน่วยงานหนึ่ง เท่านั้น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 เช่น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ฝ่ายการเงิน ฝ่ายบัญชี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โดย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แต่ละฝ่ายจะมีการประมวลผลที่แยกจากกัน ข้อมูลจะถูกป้อนและ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จัดเก็บอยู่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ในระบบ และข้อมูลเหล่านั้นจะถูกแก้ไขระหว่างการประมวลผล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รายการประจำวัน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จากนั้น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ผลลัพธ์จะ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ถูกแสดง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ตามระยะเวลา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ที่กำหนด เช่น ใบสั่ง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ซื้อใน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สั่งจอง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8674" name="Picture 2" descr="http://www.officefurnitureideas.net/wp-content/uploads/2011/03/Office-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09120"/>
            <a:ext cx="2441848" cy="182528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22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ระบบสารสนเทศเพื่อการจัดการ </a:t>
            </a:r>
          </a:p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Management Information System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MIS 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7056" y="1700808"/>
            <a:ext cx="78853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ระบบซึ่งรวบรวมข้อมูลและสาารสนเทศทั้งหมดในองค์กร และ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ภายนอกองค์กร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อย่างมี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หลักเกณฑ์</a:t>
            </a:r>
          </a:p>
          <a:p>
            <a:pPr algn="thaiDist"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จุดประสงค์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ของระบบสารสนเทศเพื่อการจัดการจะ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เน้นให้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ผู้บริหารมองเห็นแนวโน้มและภาพรวมขององค์กรใน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ปัจจุบัน รวมทั้งสามารถควบคุม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และตรวจสอบผลงานของระดับปฏิบัติการด้วย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ขอบเขต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ของรายการที่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ได้จาก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ระบบสารสนเทศเพื่อการจัดการจะขึ้นอยู่กับลักษณะของสารสนเทศ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วัตถุประสงค์ในการใช้งาน โดยอาจมีรายงานตามสภาวการณ์ หรือ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สภาวการณ์ที่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ผิดปกติ ตัวอย่างรายงานที่ได้จากระบบสารสนเทศเพื่อการจัดการ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เช่น กา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วิเคราะห์การ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ขายแยกตามพื้นที่ การวิเคราะห์ต้นทุน งบประมาณประจำปี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ต้น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23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ระบบสนับสนุนการตัดสินใจ </a:t>
            </a:r>
          </a:p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Decision Support System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DSS)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1988840"/>
            <a:ext cx="7885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ระบบสารสนเทศ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ที่จัดทำขึ้น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เพื่อให้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ผู้ทำการตัดสินใจใช้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ประกอบการตัดสินใจ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ดังนั้น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จึงเป็นระบบที่ง่ายต่อการเรียกใช้งานและการโต้ตอบ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ทั้งนี้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เพราะผู้บริหาร ระดับกลางขึ้นไปคุ้นเคยและจำเป็นต้องใช้การ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ตัดสินใจบนประสบการณ์ต่อ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สิ่งที่เกิดขึ้นทั้งที่ควบคุมได้ และที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ไม่สามารถ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ควบคุมได้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สนับสนุนการตัดสินใจจึงเป็นระบบที่มีการผสมผสานสารสนเทศที่มี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อยู่หรือ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เรียกใช้จากระบบ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สารสนเทศอื่น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ๆ นำมาเปรียบเทียบ คำนวณ วิเคราะห์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คาดการณ์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โดยนำเสนอในรูปของกราฟิก แผนงานหรือแม้แต่ระบบ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ปัญญาประดิษฐ์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เพื่อให้เกิดความสะดวกในการใช้สารสนเทศ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24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ส่วนประกอบของระบบสนับสนุนการตัดสินใจ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7056" y="1640848"/>
            <a:ext cx="7885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.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การจัดการข้อมูล 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Data Management )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เป็นฐานข้อมูลที่รวบรวม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ข้อมูลเกี่ยวกับ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สถานการณ์ต่าง ๆ และถูกจัดการโดยซอฟต์แวร์ที่เรียกว่า ระบบ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จัดการฐานข้อมูล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Database Management System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DBMS 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การจัดการตัว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แบบ(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Model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Management)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ซอฟต์แวร์สำเร็จรูปที่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รวมการทำงานหลายๆ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อย่าง เช่น การทำงานด้านการเงิน สถิติ หรือตัวแบบเชิง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ปริมาณอื่น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ๆ ที่มีความสามารถในการ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วิเคราะห์ข้อมูล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และมีซอฟต์ที่ช่วยในการ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จัดการที่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เหมาะสมที่เรียกว่า ระบบจัดการฐานตัวแบบ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Model Base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Management System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MBMS )</a:t>
            </a:r>
            <a:br>
              <a:rPr lang="en-US" sz="2400" dirty="0">
                <a:latin typeface="Cordia New" pitchFamily="34" charset="-34"/>
                <a:cs typeface="Cordia New" pitchFamily="34" charset="-34"/>
              </a:rPr>
            </a:b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การจัดการความรู้ 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Knowledge Management 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เป็นส่วนที่ทำ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หน้าที่สนับสนุน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ส่วนอื่น ๆ หรือเป็นส่วนประกอบแบบอิสระไม่ขึ้นกับองค์ประกอบอื่น ๆ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ช่วย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ให้ข้อมูลหรือ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ความรู้แก่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ผู้ทำการตัดสินใจ 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4. การติดต่อกับผู้ใช้ (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User Interface 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ผู้ใช้สามารถติดต่อสื่อสารและ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สั่งงานระบบ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สนับสนุนการตัดสินใจโดยผ่านส่วนนี้ 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br>
              <a:rPr lang="th-TH" sz="2400" dirty="0">
                <a:latin typeface="Cordia New" pitchFamily="34" charset="-34"/>
                <a:cs typeface="Cordia New" pitchFamily="34" charset="-34"/>
              </a:rPr>
            </a:b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ordia New" pitchFamily="34" charset="-34"/>
                <a:cs typeface="Cordia New" pitchFamily="34" charset="-34"/>
              </a:rPr>
              <a:t>AJ. JIRAVADEE YOYRAM</a:t>
            </a:r>
            <a:endParaRPr lang="th-TH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25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ส่วนประกอบของระบบสนับสนุนการตัดสินใจ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pic>
        <p:nvPicPr>
          <p:cNvPr id="39938" name="Picture 2" descr="http://www.thaigoodview.com/library/teachershow/bangkok/pichai_l/it01/images/nth_userlib_custom_theme_thaigoodview_business_modern_electric_bullet_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-3416300"/>
            <a:ext cx="123825" cy="133350"/>
          </a:xfrm>
          <a:prstGeom prst="rect">
            <a:avLst/>
          </a:prstGeom>
          <a:noFill/>
        </p:spPr>
      </p:pic>
      <p:pic>
        <p:nvPicPr>
          <p:cNvPr id="8" name="Picture 7" descr="ds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55705"/>
            <a:ext cx="5616624" cy="47795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26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ระบบสารสนเทศเพื่อผู้บริหารระดับสูง </a:t>
            </a:r>
          </a:p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Executive Information System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EIS 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2204864"/>
            <a:ext cx="7885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 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ระบบที่สร้างขึ้นเพื่อสนับสนุนสารสนเทศและการตัดสินใจ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สำหรับผู้บริหาร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ระดับสูงโดยเฉพาะ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</a:pP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โดย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ใช้หลักการและวิธีการเดียวกกับระบบ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สนับสนุนการ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ตัดสินใจ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แต่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พัฒนาขึ้นมาเพื่อรองรับงานในองค์กรขนาดใหญ่ที่มี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ระบบการ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ตัดสินใจที่ซับซ้อนต้องการความแม่นยำและรวดเร็วในการตัดสินใจ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จาก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สภาวะหรือผลกระทบภายนนอกองค์กร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27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คุณสมบัติของระบบสารสนเทศเพื่อผู้บริหารระดับสูง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3568" y="1916832"/>
            <a:ext cx="7885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 สนับสนุน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การวางแผนกลยุทธ์ (</a:t>
            </a:r>
            <a:r>
              <a:rPr lang="en-US" sz="2600" b="1" dirty="0">
                <a:latin typeface="Cordia New" pitchFamily="34" charset="-34"/>
                <a:cs typeface="Cordia New" pitchFamily="34" charset="-34"/>
              </a:rPr>
              <a:t>Strategic Planning Support ) 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ผู้บริหารระดับสูงส่วนใหญ่ มักจะให้ความสำคัญต่อการวางแผนกลยุทธ์ของ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องค์กร ดังนั้นผู้พัฒนาระบบสารสนเทศเพื่อผู้บริหารระดับสูงควรมีความรู้เรื่อง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กลยุทธ์ธุรกิจ และปัจจัยในการวางแผนกลยุทธ์ เพื่อให้สามารถประยุกต์ใช้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เทคโนดลยีสารสนเทศในการช่วยเพิ่มประสิทธิภาพการกำหนดกลยุทธ์ที่สมบูรณ์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 เชื่อมโยง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กับสิ่งแวดล้อมภายนอก (</a:t>
            </a:r>
            <a:r>
              <a:rPr lang="en-US" sz="2600" b="1" dirty="0">
                <a:latin typeface="Cordia New" pitchFamily="34" charset="-34"/>
                <a:cs typeface="Cordia New" pitchFamily="34" charset="-34"/>
              </a:rPr>
              <a:t>External Environment Focus) 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en-US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ระบบสารสนเทศเพื่อผู้บริหารระดับสูงจะถูกออกแบบให้สามารถเชื่อมโยงกับ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แหล่งข้อมูลที่มาจากภายนอกองค์กรเพื่อให้ได้มาซึ่งข้อมูลที่มีความจำเป็น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และสำคัญในการ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ตัดสินใจ</a:t>
            </a: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28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คุณสมบัติของระบบสารสนเทศเพื่อผู้บริหารระดับสูง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1736952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 มี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ความสามารถในการคำนวณภาพ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กว้าง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Broad 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-based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Computing Capabilities </a:t>
            </a:r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) </a:t>
            </a:r>
            <a:endParaRPr lang="th-TH" sz="2600" b="1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ตัดสินใจของ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ผู้บริหารระดับสูง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ส่วนใหญ่ จะมองภาพรวมของระบบ กว้าง ๆ ไม่ลงลึกในรายละเอียด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ดังนั้น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การคำนวณ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ที่ผู้บริหารระดับสูง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ต้องการจึงเป็น ลักษณะที่ง่าย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ชัดเจนเป็น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รูปธรรม ไม่ซับซ้อนมาก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ง่าย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ต่อการเรียนรู้และ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ใช้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งาน 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600" b="1" dirty="0">
                <a:latin typeface="Cordia New" pitchFamily="34" charset="-34"/>
                <a:cs typeface="Cordia New" pitchFamily="34" charset="-34"/>
              </a:rPr>
              <a:t>Exceptional Ease of learning and use ) </a:t>
            </a:r>
            <a:endParaRPr lang="th-TH" sz="2600" b="1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ผู้บริหาร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ระดับสูง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อาจเป็น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บุคคลที่ไม่มีความชำนาญด้านคอมพิวเตอร์ ดังนั้นระบบสารสนเทศ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เพื่อผู้บริหาร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ระดับสูงจึงควรที่จะเลือกรูปแบบการแสดงผล หรือการโต้ตอบ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กับผู้ใช้งาน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ที่ง่ายและ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รวดเร็ว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600" b="1" dirty="0">
                <a:latin typeface="Cordia New" pitchFamily="34" charset="-34"/>
                <a:cs typeface="Cordia New" pitchFamily="34" charset="-34"/>
              </a:rPr>
              <a:t>ระบบเฉพาะสำหรับผู้บริหาร (</a:t>
            </a:r>
            <a:r>
              <a:rPr lang="en-US" sz="2600" b="1" dirty="0" smtClean="0">
                <a:latin typeface="Cordia New" pitchFamily="34" charset="-34"/>
                <a:cs typeface="Cordia New" pitchFamily="34" charset="-34"/>
              </a:rPr>
              <a:t>Customization </a:t>
            </a:r>
            <a:r>
              <a:rPr lang="en-US" sz="2600" b="1" dirty="0">
                <a:latin typeface="Cordia New" pitchFamily="34" charset="-34"/>
                <a:cs typeface="Cordia New" pitchFamily="34" charset="-34"/>
              </a:rPr>
              <a:t>) </a:t>
            </a:r>
            <a:endParaRPr lang="th-TH" sz="2600" b="1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ระบบสารสนเทศเพื่อ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ผู้บริหารระดับสูงที่ดีนั้นควรเป็นระบบเฉพาะผู้บริหารที่จะ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เข้าถึง</a:t>
            </a:r>
          </a:p>
          <a:p>
            <a:pPr>
              <a:buClr>
                <a:srgbClr val="7030A0"/>
              </a:buClr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ข้อมูลได้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ง่าย 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/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29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ระบบผู้เชี่ยวชาญ 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Expert System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ES 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1560" y="173695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มีลักษณะคล้ายระบบสารสนเทศประเภทอื่น ๆ คือ เป็นระบบคอมพิวเตอร์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ที่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ช่วยผู้บริหารแก้ปัญหา หรือสนับสนุนการตัดสินใจ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แต่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จะแตกต่างจาก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ระบบสารสนเทศ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ประเภทอื่นตรงที่ ใช้หลักการทำงานด้วยปัญญาประดิษฐ์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Artificial Intelligence )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ซึ่งเกี่ยวข้องกับการจัดการความรู้ มากกว่าการ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จัดการสารสนเทศ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ผู้เชียวชาญเป็นโปรแกรมคอมพิวเตอร์ที่ถูกสร้างขึ้นมา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เพื่อเลียนแบบ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ขั้นตอนและวิธีการในการคิด วิเคราะห์ เพื่อแก้ไขปัญหา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โดยผู้เชี่ยวชาญ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ใน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สาขาใด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ๆ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ระบบ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ผู้เชี่ยวชาญสามารถนำไปใช้ในขั้นตอนการ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ให้คำปรึกษา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หรือสนับสนุนการแก้ไขปัญหาที่ยากและ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ซับซ้อน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ณ สถานการณ์ใด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ๆได้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ระบบผู้เชียวฃาญจะเลือกเฉพาะสาขาหรือ เฉพาะด้านที่ขาด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แคลนผู้เชี่ยวชาญ </a:t>
            </a:r>
            <a:endParaRPr lang="th-TH" sz="26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3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16832"/>
            <a:ext cx="7755632" cy="34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  จุดมุ่งหมายรายวิชา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อธิบายแนวทางการออกแบบระบบสารสนเทศ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ใช้วิธีการ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เครื่องมือ และเทคนิคต่าง ๆ ในการพัฒนาระบบ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ออกแบบกรณีศึกษาระบบสารสนเทศได้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อธิบายการใช้งานระบบ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ชี้อันตรายต่อระบบสารสนเทศ ระบุวิธีการควบคุมและบำรุงรักษาระบบได้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30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ระบบผู้เชี่ยวชาญ 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Expert System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ES 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pic>
        <p:nvPicPr>
          <p:cNvPr id="8" name="Picture 7" descr="ds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628800"/>
            <a:ext cx="4950150" cy="447995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31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ระบบสำนักงานอัตโนมัติ</a:t>
            </a:r>
          </a:p>
          <a:p>
            <a:pPr algn="ctr"/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Office Automation System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หรือ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OAS )</a:t>
            </a:r>
            <a:endPara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27584" y="1844824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 เป็น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งานที่ต้องทำอยู่เป็นประจำ หรืองานทั่วไป ที่สามารถพบได้ในองค์กร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ทุกประเภท เช่น การส่งจดหมาย การพิมพฺ์เอกสารายงาน หรือ การจัดตารางเวลา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ซึ่งงานลักษณะนี้ ทำโดยระบบคอมพิวเตอร์อัตโนมัติ </a:t>
            </a:r>
            <a:endParaRPr lang="th-TH" sz="2600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ผู้ใช้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สารสนเทศประเภทนี้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สามารถ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นำโปรแกรมประยุกต์ เข้ามาช่วยงานแบบประจำได้ เช่น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โปรแกรม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ประมวลผลคำ (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Word Processing )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สมุดบัญชีอิเล็กทรอนิกส์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Spreadsheet )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และโปรแกรมที่ใช้ติดต่อสื่อสารภายในและภายนอก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องค์กร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เพื่อรองรับการขยายระบบใหญ่มากขึ้น ทำให้ระบบสำนักงานอัตโนมัติ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สามารถสร้างได้ด้วยโปรแกรมประยุกต์ (</a:t>
            </a:r>
            <a:r>
              <a:rPr lang="en-US" sz="2600" dirty="0">
                <a:latin typeface="Cordia New" pitchFamily="34" charset="-34"/>
                <a:cs typeface="Cordia New" pitchFamily="34" charset="-34"/>
              </a:rPr>
              <a:t>Application Software ) </a:t>
            </a: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ที่มีขาย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ตามร้านขายซอฟต์แวร์ระบบสำนักงานอัตโนมัตินี้มักถูกใช้งานโดยบุคคล</a:t>
            </a:r>
            <a:br>
              <a:rPr lang="th-TH" sz="2600" dirty="0">
                <a:latin typeface="Cordia New" pitchFamily="34" charset="-34"/>
                <a:cs typeface="Cordia New" pitchFamily="34" charset="-34"/>
              </a:rPr>
            </a:br>
            <a:r>
              <a:rPr lang="th-TH" sz="2600" dirty="0">
                <a:latin typeface="Cordia New" pitchFamily="34" charset="-34"/>
                <a:cs typeface="Cordia New" pitchFamily="34" charset="-34"/>
              </a:rPr>
              <a:t>ทุกระดับในองค์กร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7606-330D-4AE7-8A24-C3164824CD65}" type="slidenum">
              <a:rPr lang="en-US">
                <a:latin typeface="Cordia New" pitchFamily="34" charset="-34"/>
                <a:cs typeface="Cordia New" pitchFamily="34" charset="-34"/>
              </a:rPr>
              <a:pPr/>
              <a:t>32</a:t>
            </a:fld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วงจรการพัฒนาระบบ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5576" y="1616753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วงจรการพัฒนาระบบ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System Development Life Cycle : SDLC)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เป็นวงจรที่แสดงถึงกิจกรรมต่าง ๆ ในแต่ละขั้นตอน ในการพัฒนาระบบ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ในการพัฒนาระบบมีอยู่ด้วยกัน 7 ขั้นตอน คือ</a:t>
            </a:r>
          </a:p>
          <a:p>
            <a:pPr indent="360363">
              <a:buClr>
                <a:srgbClr val="7030A0"/>
              </a:buClr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1 กำหนดปัญหา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Problem Definition) </a:t>
            </a:r>
            <a:br>
              <a:rPr lang="en-US" dirty="0" smtClean="0">
                <a:latin typeface="Cordia New" pitchFamily="34" charset="-34"/>
                <a:cs typeface="Cordia New" pitchFamily="34" charset="-34"/>
              </a:rPr>
            </a:br>
            <a:r>
              <a:rPr lang="th-TH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   2. ศึกษาความเป็นไปได้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Feasibility Study)</a:t>
            </a:r>
          </a:p>
          <a:p>
            <a:pPr indent="360363">
              <a:buClr>
                <a:srgbClr val="7030A0"/>
              </a:buClr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การวิเคราะห์ระบบ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System Analysis)</a:t>
            </a:r>
          </a:p>
          <a:p>
            <a:pPr indent="360363">
              <a:buClr>
                <a:srgbClr val="7030A0"/>
              </a:buClr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การออกแบบระบบ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System Design)</a:t>
            </a:r>
          </a:p>
          <a:p>
            <a:pPr indent="360363">
              <a:buClr>
                <a:srgbClr val="7030A0"/>
              </a:buClr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การพัฒนาและการติดตั้งระบบ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Construction and Implementation)</a:t>
            </a:r>
          </a:p>
          <a:p>
            <a:pPr indent="360363">
              <a:buClr>
                <a:srgbClr val="7030A0"/>
              </a:buClr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6.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การประเมินผล(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Evaluation)</a:t>
            </a:r>
          </a:p>
          <a:p>
            <a:pPr indent="360363">
              <a:buClr>
                <a:srgbClr val="7030A0"/>
              </a:buClr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7 การบำรุงรักษา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Maintenance)</a:t>
            </a:r>
          </a:p>
          <a:p>
            <a:pPr>
              <a:buClr>
                <a:srgbClr val="7030A0"/>
              </a:buClr>
            </a:pPr>
            <a:endParaRPr lang="en-US" dirty="0" smtClean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rgbClr val="7030A0"/>
              </a:buClr>
            </a:pP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/>
              <a:pPr/>
              <a:t>33</a:t>
            </a:fld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วงจรการพัฒนาระบบ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System Development life cycle </a:t>
            </a:r>
            <a:endParaRPr kumimoji="0" lang="th-TH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เป็นวงจรที่แสดงถึงกิจกรรมต่าง ๆ ในแต่ละขั้นตอนในการวิเคราะห์และพัฒนาระบบ ตั้งแต่เริ่มต้นจนกระทั้งสิ้นสุดการพัฒนาระบบ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ซึ่งแต่ละขั้นตอนสามารถย้อนกลับได้หากเกิดข้อบกพร่อง  หรือความไม่สมบูรณ์เกิดขึ้น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Never Die Cycle</a:t>
            </a: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เป็นวงจรที่ไม่หยุดนิ่ง  เพราะระบบจะต้องมีการปรับปรุงและพัฒนาอยู่ตลอดเวลา (เพราะความต้องการใหม่ที่เพิ่มขึ้นของผู้ใช้ระบบ)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34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วงจรการพัฒนาระบบ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2241" t="17870" r="15744" b="5000"/>
          <a:stretch>
            <a:fillRect/>
          </a:stretch>
        </p:blipFill>
        <p:spPr bwMode="auto">
          <a:xfrm>
            <a:off x="2339752" y="1700808"/>
            <a:ext cx="5256584" cy="40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82F-92BA-4C2A-98A2-C34CB9CEE44C}" type="slidenum">
              <a:rPr lang="en-US"/>
              <a:pPr/>
              <a:t>35</a:t>
            </a:fld>
            <a:endParaRPr lang="th-TH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16832"/>
            <a:ext cx="7742237" cy="4104456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/>
              <a:t>เป็นขั้นตอนการระบุปัญหา และจุดมุ่งหมายของการพัฒนาระบบงาน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/>
              <a:t>เป็นขั้นตอนที่มีความสำคัญมาก เพราะใช้ในการกำหนดทิศทางในการพัฒนาระบบงานให้ชัดเจน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/>
              <a:t>ในการระบุปัญหามักได้มาจากพนักงานทำงานแล้วพบว่างานที่ทำอยู่มีปัญหาเกิดขึ้น หรือไม่พอใจกับระบบงานเดิมที่เป็นอยู่ 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/>
              <a:t> ในการระบุปัญหาสามารถทำได้โดยสังเกตว่าลักษณะงานเดิมสามารถนำระบบสารสนเทศมาปรับปรุงให้การทำงานสะดวกรวดเร็วได้หรือไม่สามารถเพิ่มประสิทธิภาพ ประสิทธิผลในการทำงาน หรือสู่กับคู่แข่งในด้านสารสนเทศได้อย่างไร</a:t>
            </a:r>
            <a:endParaRPr lang="en-US" sz="2600" dirty="0" smtClean="0"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600" dirty="0">
              <a:latin typeface="BrowalliaDSE" pitchFamily="34" charset="0"/>
              <a:cs typeface="BrowalliaUPC" pitchFamily="34" charset="-34"/>
            </a:endParaRPr>
          </a:p>
          <a:p>
            <a:pPr>
              <a:lnSpc>
                <a:spcPct val="90000"/>
              </a:lnSpc>
            </a:pPr>
            <a:endParaRPr lang="th-TH" sz="2600" dirty="0">
              <a:latin typeface="BrowalliaDSE" pitchFamily="34" charset="0"/>
              <a:cs typeface="BrowalliaUPC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680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1. การกำหนดปัญหา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(Problem Definition)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5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36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2. การศึกษาความเป็นไป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Feasibility Study)</a:t>
            </a: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87624" y="2132856"/>
            <a:ext cx="734481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เป็นการศึกษาความเป็นไปได้กับการสร้างระบบใหม่ (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Feasibility Study)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 lvl="1">
              <a:buFontTx/>
              <a:buChar char="-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Technical</a:t>
            </a:r>
          </a:p>
          <a:p>
            <a:pPr lvl="1">
              <a:buFontTx/>
              <a:buChar char="-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Operational</a:t>
            </a:r>
          </a:p>
          <a:p>
            <a:pPr lvl="1">
              <a:buFontTx/>
              <a:buChar char="-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Economical</a:t>
            </a:r>
            <a:endParaRPr lang="th-TH" dirty="0" smtClean="0"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ศึกษาความต้องการ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 (Requirement)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ซึ่งข้อมูลทั้งหมดสามารถรวบรวมได้โดยวิธีต่าง ๆ  สัมภาษณ์   สังเกตการณ์   แบบสอบถาม   เอกสารประกอบระบบ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  เมื่อศึกษาข้อมูลทั้งหมดแล้วก็จะสรุปออกมาเป็น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Requirement Specification (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สรุปข้อตกลงร่วมกัน)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37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>
              <a:buClr>
                <a:srgbClr val="7030A0"/>
              </a:buClr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การวิเคราะห์ระบบ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System Analysis)</a:t>
            </a: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เป็นการวิเคราะห์ขั้นตอนการดำเนินงานในปัจจุบัน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โดยการนำ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Requirement Specification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มาทำการวิเคราะห์  เพื่อนำสิ่งที่วิเคราะห์มาทำแบบจำลอง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Logical Model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DFD, ER, System Flow chart)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เพื่อแสดงถึงรายละเอียดขันตอนการดำเนินงานว่าประกอบไปด้วยขั้นตอนอย่างไรบ้าง 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38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>
              <a:buClr>
                <a:srgbClr val="7030A0"/>
              </a:buClr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 การออกแบบระบบ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System Design)</a:t>
            </a: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เป็นการนำเอา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Logical Model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มาพัฒนาเป็น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Physical Model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โดยจะมีความสอดคล้องกัน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จะทำให้เห็นระบบที่กำลังศึกษา  เป็นรูปธรรมมากยิ่งขึ้น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ขั้นตอนนี้  จะนำเอาเทคโนโลยีต่าง ๆ และ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Program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ทางคอมพิวเตอร์เข้ามาช่วยพัฒนา  ซึ่งการวิเคราะห์และออกแบบต่างกันดังนี้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การวิเคราะห์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มุ่งเน้นการแก้ปัญหาอะไร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การออกแบบ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: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มุ่งเน้นการแก้ปัญอย่างไร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39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188640"/>
            <a:ext cx="6840760" cy="1152128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การพัฒนาและการติดตั้งระบบ </a:t>
            </a:r>
          </a:p>
          <a:p>
            <a:pPr indent="360363" algn="ctr">
              <a:buClr>
                <a:srgbClr val="7030A0"/>
              </a:buClr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Construction and Implementation)</a:t>
            </a: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1844824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เป็นขั้นตอนของการพัฒนาระบบ หรือ โปรแกรมที่จะนำมาใช้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ซึ่งเป็นการสร้างชุดคำสั่ง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(Coding)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โดยพิจารณาถึงความเหมาะสมกับเทคโนโลยีที่กำลังใช้อยู่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พร้อมทั้งอาจจำเป็นต้อง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HW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ที่สนับสนุนการสร้างโปรแกรมที่มีประสิทธิภาพกับงานนั้น ๆ ด้วย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ซึ่งบางครั้งอาจจะนำ </a:t>
            </a:r>
            <a:r>
              <a:rPr lang="en-US" sz="2600" dirty="0" smtClean="0">
                <a:latin typeface="Cordia New" pitchFamily="34" charset="-34"/>
                <a:cs typeface="Cordia New" pitchFamily="34" charset="-34"/>
              </a:rPr>
              <a:t>CASE Tools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เข้ามาช่วยพัฒนา (เพื่อเพิ่มความสะดวก ช่วยตรวจสอบความผิดพลาด  และการแก้ไขที่รวดเร็วยิ่งขึ้น)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SzPct val="80000"/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พร้อมกับสร้างเอกสารประกอบโปรแกรม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4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16832"/>
            <a:ext cx="7755632" cy="34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คำอธิบายรายวิชา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แนวคิดทั่วไปเกี่ยวกับระบบสารสนเทศขององค์การ การกำหนดผู้เกี่ยวข้องกับการพัฒนาระบบสารสนเทศ ขั้นตอนการพัฒนาระบบสารสนเทศ วงจรการพัฒนาระบบสารสนเทศแบบต่าง ๆ การสำรวจระบบงานปัจจุบัน 	การวิเคราะห์ระบบ การออกแบบระบบ ดาต้าโฟลไดอาแกรม (Data Flow Diagram :DFD) การจัดสร้างระบบ และการเตรียมการเพื่อใช้ระบบสารสนเทศใหม่ และการบำรุงรักษา การใช้ CASE Tools พื้นฐานการวิเคราะห์และออกแบบระบบเชิงวัตถุ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40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188640"/>
            <a:ext cx="6840760" cy="1152128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การพัฒนาและการติดตั้งระบบ </a:t>
            </a:r>
          </a:p>
          <a:p>
            <a:pPr indent="360363" algn="ctr">
              <a:buClr>
                <a:srgbClr val="7030A0"/>
              </a:buClr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Construction and Implementation)</a:t>
            </a: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584" y="198884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ขั้นตอนของการทดสอบระบบก่อนที่จะนำไปใช้งานจริง</a:t>
            </a:r>
          </a:p>
          <a:p>
            <a:pPr marL="342900" lvl="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เมื่อระบบได้ทำการสร้างจนเสร็จสมบูรณ์แล้ว (ทดสอบแล้ว)</a:t>
            </a:r>
          </a:p>
          <a:p>
            <a:pPr marL="342900" lvl="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  <a:defRPr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จึงต้องมีการติดตั้งระบบเพื่อให้ระบบได้มีการใช้งานจริงต่อไป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41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6.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 การประเมินผล(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Evaluation)</a:t>
            </a: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1844824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เป็นการประเมินผลหลังจากได้ติดตั้งระบบแล้ว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ตรวจสอบระบบใหม่ว่าใช้งานได้ถูกต้องตามวัตถุประสงค์หรือไม่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ตรวจสอบผลกำไรที่ได้รับจากการทำระบบใหม่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อาจมีข้อเสนอแนะในการเปลี่ยนแปลงระบบหลังการประเมินผล</a:t>
            </a: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42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7. การบำรุงรักษา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Maintenance)</a:t>
            </a: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5576" y="2132856"/>
            <a:ext cx="8229600" cy="4389437"/>
          </a:xfrm>
        </p:spPr>
        <p:txBody>
          <a:bodyPr/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วางแผนการใช้งานการบำรุงรักษาระบบ และเพิ่มลักษณะเฉพาะใหม่ๆ ที่เป็นประโยชน์ เพื่อให้ระบบสามารถทำงานได้อย่างมีประสิทธิภาพ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43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นักวิเคราะห์ระบบ (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System Analyst : SA)</a:t>
            </a:r>
            <a:endParaRPr lang="en-US" sz="4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3163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คือ ผู้ประสานการติดต่อบุคคลต่าง ๆ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เพื่อรวบรวมข้อมูลความต้องการของผู้ที่เกี่ยวข้องกับระบบ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แล้วนำเอาข้อมูลเหล่านั้นมาวิเคราะห์  เพื่อทำการสร้างระบบใหม่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งานหลัก คือ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วางแผน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(Planning)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วิเคราะห์ความต้องการ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(Requirement Analysis)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พิจารณาตัดสินใจใช้ระบบสารสนเทศ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กำหนดรายละเอียดระบบใหม่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จัดหา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Hardware &amp; Software </a:t>
            </a: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ใหม่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44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นักวิเคราะห์ระบบกับการประสานงาน</a:t>
            </a:r>
            <a:endParaRPr lang="en-US" sz="4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3" cstate="print">
            <a:lum bright="-18000" contrast="66000"/>
          </a:blip>
          <a:srcRect/>
          <a:stretch>
            <a:fillRect/>
          </a:stretch>
        </p:blipFill>
        <p:spPr bwMode="auto">
          <a:xfrm>
            <a:off x="1043608" y="1844824"/>
            <a:ext cx="7239000" cy="38068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75656" y="2348880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45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หน้าที่ของนักวิเคราะห์ระบบงาน</a:t>
            </a:r>
            <a:endParaRPr lang="en-US" sz="4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75656" y="2348880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4400" y="177281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ติดต่อประสานงานกับผู้ใช้งานระบบในหน่วยงาน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กำหนดแผนงานและระยะเวลาที่ใช้ในการพัฒนาระบบ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วิเคราะห์เปรียบเทียบการทำงานปัจจุบัน</a:t>
            </a:r>
            <a:r>
              <a:rPr kumimoji="0" lang="th-TH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กับอนาคต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th-TH" baseline="0" dirty="0" smtClean="0">
                <a:latin typeface="Cordia New" pitchFamily="34" charset="-34"/>
                <a:cs typeface="Cordia New" pitchFamily="34" charset="-34"/>
              </a:rPr>
              <a:t>วิเคราะห์ความเหมาะสมต่างๆของเทคโนโลยี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 การปฏิบัติการ ทางเศรษฐกิจ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วิเคราะห์เปรียบเทียบค่าใช้จ่ายกับผลประโยชน์ที่ได้รับ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ร่วมกับผู้บริหารของหน่วยงานเลือกแนวทางในการออกแบบระบบ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th-T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ออกแบบฐานข้อมูลรวมทั้งส่วนติดต่อกับผู้ใช้ระบบ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วางแผนงานต่างๆ เพื่อใช้ระบบงานใหม่แทนที่ระบบงานเดิม</a:t>
            </a:r>
            <a:endParaRPr kumimoji="0" lang="th-T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46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คุณสมบัติของนักวิเคราะห์ระบบ</a:t>
            </a:r>
            <a:endParaRPr lang="en-US" sz="4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75656" y="2348880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584" y="1772816"/>
            <a:ext cx="7878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มีความรู้ทางระบบธุรกิจ (เป็นพื้นฐาน)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มีความเป็นผู้นำ (การควบคุมทีม)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มีมนุษย์สัมพันธ์ที่ดี (การประสานงานกับผู้เกี่ยวข้อง)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มีความสามารถในการแก้ปัญหา (สร้างระบบใหม่)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มีความในการวิเคราะห์ด้านต้นและผลตอบแทน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(</a:t>
            </a: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เพื่อการตัดสินใจลงทุน)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ควรมีความรู้ในการเขียนโปรแกรม (ประสานงานกับ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Programmer)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ติดตามเทคโนโลยีอย่างสม่ำเสมอ (เพื่อการเลือกอุปกรณ์ที่เหมาะสมและดีกว่า)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มีประสบการณ์ในการวิเคราะห์ (ความแม่นยำ)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15F1-0EBE-49C4-9AF4-8E2C53378EEA}" type="slidenum">
              <a:rPr lang="en-US">
                <a:latin typeface="Cordia New" pitchFamily="34" charset="-34"/>
                <a:cs typeface="Cordia New" pitchFamily="34" charset="-34"/>
              </a:rPr>
              <a:pPr/>
              <a:t>47</a:t>
            </a:fld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332656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ctr">
              <a:buClr>
                <a:srgbClr val="7030A0"/>
              </a:buClr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คำถามท้ายบท</a:t>
            </a:r>
            <a:endParaRPr lang="en-US" sz="4000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" name="Picture 6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75656" y="2348880"/>
            <a:ext cx="6480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584" y="1772816"/>
            <a:ext cx="7878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ระบบคืออะไร ให้ยกตัวอย่างระบบมาอย่างน้อย 5 ระบบ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การวิเคราะห์และออกแบบระบบคืออะไร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ระบบประมวลผลรายการคืออะไร ยกตัวอย่างมา 3 ระบบ</a:t>
            </a:r>
          </a:p>
          <a:p>
            <a:pPr marL="342900" lvl="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noProof="0" dirty="0" smtClean="0">
                <a:latin typeface="Cordia New" pitchFamily="34" charset="-34"/>
                <a:cs typeface="Cordia New" pitchFamily="34" charset="-34"/>
              </a:rPr>
              <a:t>ระบบสารสนเทศเพื่อการจัดการคืออะไร </a:t>
            </a: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ยกตัวอย่างมา 3 ระบบ</a:t>
            </a:r>
          </a:p>
          <a:p>
            <a:pPr marL="342900" lvl="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บอกข้อแตกต่างของ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TPS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 </a:t>
            </a:r>
            <a:r>
              <a:rPr kumimoji="0" lang="th-TH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และ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MIS</a:t>
            </a:r>
            <a:endParaRPr lang="en-US" sz="2600" dirty="0" smtClean="0">
              <a:latin typeface="Cordia New" pitchFamily="34" charset="-34"/>
              <a:cs typeface="Cordia New" pitchFamily="34" charset="-34"/>
            </a:endParaRPr>
          </a:p>
          <a:p>
            <a:pPr marL="342900" lvl="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kumimoji="0" lang="th-TH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บอกคุณสมบัติของนักวิเคราะห์ระบบ</a:t>
            </a:r>
          </a:p>
          <a:p>
            <a:pPr marL="342900" lvl="0" indent="-342900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th-TH" sz="2600" dirty="0" smtClean="0">
                <a:latin typeface="Cordia New" pitchFamily="34" charset="-34"/>
                <a:cs typeface="Cordia New" pitchFamily="34" charset="-34"/>
              </a:rPr>
              <a:t>บอกหน้าที่ของนักวิเคราะห์ระบบ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AJ. JIRAVADEE YOYRAM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28600" y="134076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System Analysis &amp; Design</a:t>
            </a:r>
            <a:endParaRPr lang="th-TH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8224" y="0"/>
            <a:ext cx="2555776" cy="2420888"/>
          </a:xfrm>
          <a:prstGeom prst="rect">
            <a:avLst/>
          </a:prstGeom>
          <a:solidFill>
            <a:srgbClr val="C09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4132604</a:t>
            </a:r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065542"/>
            <a:ext cx="48245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Q &amp; A</a:t>
            </a:r>
            <a:endParaRPr lang="en-US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5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16832"/>
            <a:ext cx="7755632" cy="34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เนื้อหารายวิชา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การออกแบบระบบสารสนเทศ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วิธีการ เครื่องมือและเทคนิคในการพัฒนาระบบ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วงจรการพัฒนาระบบ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การกำหนดปัญหาและศึกษาความเป็นไปได้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การบริหารโครงการระบบสารสนเทศ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การกำหนดความต้องการของระบบ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การวิเคราะห์กระบวนการ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คำอธิบายการประมวลผล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6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16832"/>
            <a:ext cx="7755632" cy="34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เนื้อหารายวิชา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การวิเคราะห์ข้อมูล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การออกแบบส่วนแสดงผล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การออกแบบส่วนนำเข้าข้อมูล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การออกแบบฐานข้อมูล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การออกแบบโปรแกรม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lvl="0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การพัฒนาและติดตั้งโปรแกรม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การประเมินผลและบำรุงรักษา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7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023" t="33203" r="23242" b="17969"/>
          <a:stretch>
            <a:fillRect/>
          </a:stretch>
        </p:blipFill>
        <p:spPr bwMode="auto">
          <a:xfrm>
            <a:off x="928662" y="1857364"/>
            <a:ext cx="7358114" cy="40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8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85786" y="1714488"/>
            <a:ext cx="7697814" cy="4368800"/>
          </a:xfrm>
          <a:prstGeom prst="rect">
            <a:avLst/>
          </a:prstGeom>
        </p:spPr>
        <p:txBody>
          <a:bodyPr/>
          <a:lstStyle/>
          <a:p>
            <a:pPr marL="603487" indent="-603487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เวลาเข้าเรียนไม่ต่ำกว่าร้อยละ 80</a:t>
            </a:r>
          </a:p>
          <a:p>
            <a:pPr marL="1072866" lvl="1" indent="-467517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ขาดได้ไม่เกิน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ครั้ง </a:t>
            </a:r>
          </a:p>
          <a:p>
            <a:pPr marL="1072866" lvl="1" indent="-467517">
              <a:buFont typeface="Wingdings" pitchFamily="2" charset="2"/>
              <a:buChar char="§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มาสายกว่าเวลาเรียนครึ่งชั่วโมง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ครั้ง ถือว่าขาด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ครั้ง</a:t>
            </a:r>
          </a:p>
          <a:p>
            <a:pPr marL="603487" indent="-603487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ส่งงานที่ได้รับมอบหมายทั้งหมดครบและตรงตามระยะเวลาที่กำหนด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marL="603487" indent="-603487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การแต่งกาย ให้เป็นไปตามระเบียบมหาวิทยาลัยกำหนด หากฝ่าฝืนจะไม่ได้รับอนุญาตให้เข้าชั้นเรียน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49652" y="260648"/>
            <a:ext cx="6840760" cy="10081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OUTLINE</a:t>
            </a:r>
            <a:endParaRPr lang="th-TH" sz="44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8" y="168166"/>
            <a:ext cx="1012630" cy="1331608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AACE6CA-B96B-485F-9C05-A71821C38274}" type="slidenum">
              <a:rPr lang="en-US">
                <a:latin typeface="TH SarabunPSK" pitchFamily="34" charset="-34"/>
                <a:cs typeface="TH SarabunPSK" pitchFamily="34" charset="-34"/>
              </a:rPr>
              <a:pPr/>
              <a:t>9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AJ. JIRAVADEE YOYRAM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2857488" y="1571612"/>
            <a:ext cx="4746625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80-100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A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75-79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B+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70-74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B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65-69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C+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60-64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C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55-59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D+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50-54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D</a:t>
            </a:r>
          </a:p>
          <a:p>
            <a:pPr marL="375503" indent="-375503" fontAlgn="auto">
              <a:spcAft>
                <a:spcPts val="0"/>
              </a:spcAft>
              <a:buNone/>
              <a:defRPr/>
            </a:pP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0-49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pt-BR" dirty="0" smtClean="0">
                <a:latin typeface="TH SarabunPSK" pitchFamily="34" charset="-34"/>
                <a:cs typeface="TH SarabunPSK" pitchFamily="34" charset="-34"/>
              </a:rPr>
              <a:t>F</a:t>
            </a:r>
          </a:p>
          <a:p>
            <a:pPr marL="375503" indent="-375503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dpu_template_46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dpu_template_465</Template>
  <TotalTime>433</TotalTime>
  <Words>2643</Words>
  <Application>Microsoft Office PowerPoint</Application>
  <PresentationFormat>นำเสนอทางหน้าจอ (4:3)</PresentationFormat>
  <Paragraphs>359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dpu_template_465</vt:lpstr>
      <vt:lpstr>การวิเคราะห์และออกแบบระบบ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</vt:vector>
  </TitlesOfParts>
  <Company>Copyright  Master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การวิเคราะห์และออกแบบระบบ</dc:title>
  <dc:creator>user</dc:creator>
  <cp:lastModifiedBy>Corporate Edition</cp:lastModifiedBy>
  <cp:revision>27</cp:revision>
  <dcterms:created xsi:type="dcterms:W3CDTF">2011-06-12T05:36:21Z</dcterms:created>
  <dcterms:modified xsi:type="dcterms:W3CDTF">2014-08-25T07:58:38Z</dcterms:modified>
</cp:coreProperties>
</file>