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44" r:id="rId3"/>
    <p:sldId id="260" r:id="rId4"/>
    <p:sldId id="261" r:id="rId5"/>
    <p:sldId id="262" r:id="rId6"/>
    <p:sldId id="263" r:id="rId7"/>
    <p:sldId id="345" r:id="rId8"/>
    <p:sldId id="346" r:id="rId9"/>
    <p:sldId id="347" r:id="rId10"/>
    <p:sldId id="349" r:id="rId11"/>
    <p:sldId id="350" r:id="rId12"/>
    <p:sldId id="351" r:id="rId13"/>
    <p:sldId id="370" r:id="rId14"/>
    <p:sldId id="371" r:id="rId15"/>
    <p:sldId id="355" r:id="rId16"/>
    <p:sldId id="356" r:id="rId17"/>
    <p:sldId id="361" r:id="rId18"/>
    <p:sldId id="362" r:id="rId19"/>
    <p:sldId id="372" r:id="rId20"/>
    <p:sldId id="364" r:id="rId21"/>
    <p:sldId id="373" r:id="rId22"/>
    <p:sldId id="366" r:id="rId23"/>
    <p:sldId id="367" r:id="rId24"/>
    <p:sldId id="368" r:id="rId25"/>
    <p:sldId id="369" r:id="rId26"/>
    <p:sldId id="395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92" r:id="rId42"/>
    <p:sldId id="393" r:id="rId43"/>
    <p:sldId id="394" r:id="rId44"/>
    <p:sldId id="396" r:id="rId45"/>
    <p:sldId id="397" r:id="rId46"/>
    <p:sldId id="398" r:id="rId47"/>
    <p:sldId id="399" r:id="rId48"/>
    <p:sldId id="400" r:id="rId49"/>
    <p:sldId id="401" r:id="rId50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CC66"/>
    <a:srgbClr val="009900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3C0A5-61A4-48B6-B0ED-A03986133DFE}" type="datetimeFigureOut">
              <a:rPr lang="th-TH" smtClean="0"/>
              <a:pPr/>
              <a:t>06/12/54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35ABB-D8F2-4829-A3A4-91526A640B6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94460C-E8E3-4547-ADA5-00FE2527793D}" type="slidenum">
              <a:rPr lang="en-US" smtClean="0"/>
              <a:pPr/>
              <a:t>15</a:t>
            </a:fld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B5F8C78-656B-4DCC-91F7-F49871761FB7}" type="slidenum">
              <a:rPr lang="en-US" smtClean="0"/>
              <a:pPr/>
              <a:t>18</a:t>
            </a:fld>
            <a:endParaRPr lang="th-TH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61CCD28-CE20-465A-855E-232BA1AF306C}" type="slidenum">
              <a:rPr lang="en-US" smtClean="0"/>
              <a:pPr/>
              <a:t>20</a:t>
            </a:fld>
            <a:endParaRPr lang="th-TH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35BB5F5-797A-4CBD-B39D-D351D50DCBA6}" type="slidenum">
              <a:rPr lang="en-US" smtClean="0"/>
              <a:pPr/>
              <a:t>25</a:t>
            </a:fld>
            <a:endParaRPr lang="th-TH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716745-DBDB-4FAA-A337-FABEE9AA45A4}" type="slidenum">
              <a:rPr lang="en-US" smtClean="0"/>
              <a:pPr/>
              <a:t>31</a:t>
            </a:fld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716745-DBDB-4FAA-A337-FABEE9AA45A4}" type="slidenum">
              <a:rPr lang="en-US" smtClean="0"/>
              <a:pPr/>
              <a:t>32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pr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81F7-EB24-4E01-A4CC-411DDE0A0E41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59C7-B08B-4FAB-AAF4-58CFF2CC857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B2CD-A9A8-4377-BE9F-C2036C700D3A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60A1-58D3-460D-895D-9997EB55133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BF54-7F8A-499D-A8A0-BF47910004EE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C6A0-7B4E-459C-961C-483ADA990A6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pr10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2621-9AAA-465B-8479-AE4EFA2368E1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750E-AFF8-49C9-857C-355208ACC8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8BB4-7E76-45D1-82B2-AFB4F40D9739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3762-B939-45DA-A852-406DD645CA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7317-E15F-45BA-999C-904F363914F1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C0A2-170C-46BD-8259-83C2217034D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1F031-94A4-4A4D-B24E-A0010DBFCE5A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C710-A39B-41E6-BAE3-A618A7D1B4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5713D-9C2A-4411-97D2-E1ADDF56B1BC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8CFF-8296-4159-ACDE-044629D6BC4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79A0-5563-4989-B1C7-132F5C14F071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C1FB-C23D-42FE-88D8-2D658138FA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8C6D-B5D4-4F8A-8D09-3CF319FBD66D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3E55-D0FB-43E7-9D43-38DF25E509D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D2BC-8899-4B48-8633-BF62B0734674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A3D2-01C4-414F-8CAA-0D63883D8F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BAE2B-1079-4EE8-A3F9-E5AAEC73A840}" type="datetimeFigureOut">
              <a:rPr lang="th-TH"/>
              <a:pPr>
                <a:defRPr/>
              </a:pPr>
              <a:t>06/12/54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D1DE6-712F-4D1E-9156-2C2746EADB1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19573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285852" y="3929066"/>
            <a:ext cx="6950648" cy="15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4400" b="1" dirty="0" smtClean="0">
                <a:latin typeface="Tahoma" pitchFamily="34" charset="0"/>
                <a:cs typeface="+mn-cs"/>
              </a:rPr>
              <a:t>ระบบจัดการฐานข้อมูล</a:t>
            </a:r>
            <a:endParaRPr lang="en-US" sz="4400" dirty="0">
              <a:latin typeface="Cordia New" pitchFamily="34" charset="-34"/>
              <a:cs typeface="+mn-cs"/>
            </a:endParaRPr>
          </a:p>
        </p:txBody>
      </p:sp>
      <p:pic>
        <p:nvPicPr>
          <p:cNvPr id="5" name="Picture 4" descr="LOGO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835696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43467" y="1556792"/>
            <a:ext cx="54761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normalizeH="0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ระบบสารสนเทศเพื่อการจัดการ</a:t>
            </a:r>
            <a:endParaRPr kumimoji="0" lang="en-US" sz="900" b="1" i="0" u="none" strike="noStrike" normalizeH="0" baseline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normalizeH="0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(Management Information System)</a:t>
            </a:r>
            <a:endParaRPr kumimoji="0" lang="en-US" sz="3200" b="1" i="0" u="none" strike="noStrike" normalizeH="0" baseline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5" name="Rounded Rectangle 4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6" name="Picture 5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แบบจำลองฐานข้อมูล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3400" cy="4114800"/>
          </a:xfrm>
        </p:spPr>
        <p:txBody>
          <a:bodyPr/>
          <a:lstStyle/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Database Model</a:t>
            </a:r>
          </a:p>
          <a:p>
            <a:pPr>
              <a:buFont typeface="Courier New" pitchFamily="49" charset="0"/>
              <a:buChar char="o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แบบจำลองในลักษณะแนวคิด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Conceptual Models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เน้นการแสดงข้อมูลในแนวคิดที่เป็นธรรมชาติ แบบจำลอง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E-R ,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แบบจำลองฐานข้อมูลเชิงวัตถุ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O-O Model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>
              <a:buFont typeface="Courier New" pitchFamily="49" charset="0"/>
              <a:buChar char="o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แบบจำลองในลักษณะใช้งาน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Implementation Model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เน้นแสดงข้อมูลในลักษณะการประยุกต์ใช้งาน </a:t>
            </a:r>
          </a:p>
          <a:p>
            <a:pPr marL="539750" indent="-269875">
              <a:buFont typeface="Wingdings" pitchFamily="2" charset="2"/>
              <a:buChar char="§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แบบจำลองเชิงลดหลั่น (</a:t>
            </a:r>
            <a:r>
              <a:rPr lang="en-US" sz="2800" dirty="0" err="1" smtClean="0">
                <a:latin typeface="TH SarabunPSK" pitchFamily="34" charset="-34"/>
                <a:cs typeface="TH SarabunPSK" pitchFamily="34" charset="-34"/>
              </a:rPr>
              <a:t>Hierachical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Database Model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39750" indent="-269875">
              <a:buFont typeface="Wingdings" pitchFamily="2" charset="2"/>
              <a:buChar char="§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แบบจำลองเชิงโครงข่าย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Network Database Model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39750" indent="-269875">
              <a:buFont typeface="Wingdings" pitchFamily="2" charset="2"/>
              <a:buChar char="§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แบบจำลองเชิงสัมพันธ์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Relational </a:t>
            </a:r>
            <a:r>
              <a:rPr lang="en-US" sz="2800" dirty="0" err="1" smtClean="0">
                <a:latin typeface="TH SarabunPSK" pitchFamily="34" charset="-34"/>
                <a:cs typeface="TH SarabunPSK" pitchFamily="34" charset="-34"/>
              </a:rPr>
              <a:t>atabase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Model)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8" name="Rounded Rectangle 7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" name="Picture 8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แบบจำลองฐานข้อมูลเชิงสัมพันธ์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14512"/>
            <a:ext cx="8229600" cy="5043488"/>
          </a:xfrm>
        </p:spPr>
        <p:txBody>
          <a:bodyPr/>
          <a:lstStyle/>
          <a:p>
            <a:pPr eaLnBrk="1" hangingPunct="1">
              <a:defRPr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คิดค้นโดย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Dr. E.F.   </a:t>
            </a:r>
            <a:r>
              <a:rPr lang="en-US" sz="3200" dirty="0" err="1" smtClean="0">
                <a:latin typeface="TH SarabunPSK" pitchFamily="34" charset="-34"/>
                <a:cs typeface="TH SarabunPSK" pitchFamily="34" charset="-34"/>
              </a:rPr>
              <a:t>Codd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ในปี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1970</a:t>
            </a:r>
          </a:p>
          <a:p>
            <a:pPr eaLnBrk="1" hangingPunct="1">
              <a:defRPr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มีพื้นฐานมาจากทฤษฎีทางคณิตศาสตร์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(Set)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มีการมองข้อมูลเป็นแบบตาราง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มิติ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en-US" sz="3200" dirty="0" err="1" smtClean="0">
                <a:latin typeface="TH SarabunPSK" pitchFamily="34" charset="-34"/>
                <a:cs typeface="TH SarabunPSK" pitchFamily="34" charset="-34"/>
              </a:rPr>
              <a:t>มีระบบจัดการฐานข้อมูลเชิงสัมพันธ์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(Relational Database Management System : RDBMS)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ที่สนับสนุนมากมาย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เช่น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DB2 , Oracle , Informix , MS SQL Server , 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MySQL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, Ingres , MS Access 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ฯลฯ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เป็นที่นิยมใช้กันมากจนถึงปัจจุบัน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4" descr="Edgar_F_Cod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4313" y="2214563"/>
            <a:ext cx="17478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72188" y="4214813"/>
            <a:ext cx="2638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Edgar Frank </a:t>
            </a:r>
            <a:r>
              <a:rPr lang="en-US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Codd</a:t>
            </a:r>
            <a:endParaRPr lang="th-TH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1" name="Rounded Rectangle 10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2" name="Picture 11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995738" y="1916113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81000" y="2286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19250" y="1803400"/>
            <a:ext cx="1665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ศัพท์เทคนิค</a:t>
            </a:r>
            <a:endParaRPr lang="th-TH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0" y="1820863"/>
            <a:ext cx="2478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ศัพท์ทั่วไป</a:t>
            </a:r>
            <a:endParaRPr lang="th-TH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95288" y="2636838"/>
            <a:ext cx="3744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600">
                <a:latin typeface="TH SarabunPSK" pitchFamily="34" charset="-34"/>
                <a:cs typeface="TH SarabunPSK" pitchFamily="34" charset="-34"/>
              </a:rPr>
              <a:t>รีเลชั่น(</a:t>
            </a:r>
            <a:r>
              <a:rPr lang="en-US" sz="3600">
                <a:latin typeface="TH SarabunPSK" pitchFamily="34" charset="-34"/>
                <a:cs typeface="TH SarabunPSK" pitchFamily="34" charset="-34"/>
              </a:rPr>
              <a:t>Relation</a:t>
            </a:r>
            <a:r>
              <a:rPr lang="th-TH" sz="360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/>
            <a:r>
              <a:rPr lang="th-TH" sz="3600">
                <a:latin typeface="TH SarabunPSK" pitchFamily="34" charset="-34"/>
                <a:cs typeface="TH SarabunPSK" pitchFamily="34" charset="-34"/>
              </a:rPr>
              <a:t>ทูเพิล(</a:t>
            </a:r>
            <a:r>
              <a:rPr lang="en-US" sz="3600">
                <a:latin typeface="TH SarabunPSK" pitchFamily="34" charset="-34"/>
                <a:cs typeface="TH SarabunPSK" pitchFamily="34" charset="-34"/>
              </a:rPr>
              <a:t>Tuple</a:t>
            </a:r>
            <a:r>
              <a:rPr lang="th-TH" sz="360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/>
            <a:r>
              <a:rPr lang="th-TH" sz="3600">
                <a:latin typeface="TH SarabunPSK" pitchFamily="34" charset="-34"/>
                <a:cs typeface="TH SarabunPSK" pitchFamily="34" charset="-34"/>
              </a:rPr>
              <a:t>แอททริบิวต์(</a:t>
            </a:r>
            <a:r>
              <a:rPr lang="en-US" sz="3600">
                <a:latin typeface="TH SarabunPSK" pitchFamily="34" charset="-34"/>
                <a:cs typeface="TH SarabunPSK" pitchFamily="34" charset="-34"/>
              </a:rPr>
              <a:t>Attribute</a:t>
            </a:r>
            <a:r>
              <a:rPr lang="th-TH" sz="360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/>
            <a:r>
              <a:rPr lang="th-TH" sz="3600">
                <a:latin typeface="TH SarabunPSK" pitchFamily="34" charset="-34"/>
                <a:cs typeface="TH SarabunPSK" pitchFamily="34" charset="-34"/>
              </a:rPr>
              <a:t>คาร์ดินาลลิตี้</a:t>
            </a:r>
            <a:r>
              <a:rPr lang="en-US" sz="3600">
                <a:latin typeface="TH SarabunPSK" pitchFamily="34" charset="-34"/>
                <a:cs typeface="TH SarabunPSK" pitchFamily="34" charset="-34"/>
              </a:rPr>
              <a:t>(Cardinality)</a:t>
            </a:r>
          </a:p>
          <a:p>
            <a:pPr eaLnBrk="0" hangingPunct="0"/>
            <a:r>
              <a:rPr lang="th-TH" sz="3600">
                <a:latin typeface="TH SarabunPSK" pitchFamily="34" charset="-34"/>
                <a:cs typeface="TH SarabunPSK" pitchFamily="34" charset="-34"/>
              </a:rPr>
              <a:t>ดีกรี(</a:t>
            </a:r>
            <a:r>
              <a:rPr lang="en-US" sz="3600">
                <a:latin typeface="TH SarabunPSK" pitchFamily="34" charset="-34"/>
                <a:cs typeface="TH SarabunPSK" pitchFamily="34" charset="-34"/>
              </a:rPr>
              <a:t>Degree</a:t>
            </a:r>
            <a:r>
              <a:rPr lang="th-TH" sz="3600"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r>
              <a:rPr lang="th-TH" sz="3600">
                <a:latin typeface="TH SarabunPSK" pitchFamily="34" charset="-34"/>
                <a:cs typeface="TH SarabunPSK" pitchFamily="34" charset="-34"/>
              </a:rPr>
              <a:t>โดเมน</a:t>
            </a:r>
            <a:r>
              <a:rPr lang="en-US" sz="3600">
                <a:latin typeface="TH SarabunPSK" pitchFamily="34" charset="-34"/>
                <a:cs typeface="TH SarabunPSK" pitchFamily="34" charset="-34"/>
              </a:rPr>
              <a:t>(Domain)</a:t>
            </a:r>
            <a:endParaRPr lang="th-TH" sz="36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067175" y="2573338"/>
            <a:ext cx="53911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ตาราง(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Table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แถว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(Row)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หรือ เรคคอร์ด(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Record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คอลัมน์(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Column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) หรือ ฟิลด์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(Field)</a:t>
            </a:r>
          </a:p>
          <a:p>
            <a:pPr eaLnBrk="0" hangingPunct="0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จำนวนแถว(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Number of rows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จำนวนคอลัมน์(Number of columns)</a:t>
            </a:r>
          </a:p>
          <a:p>
            <a:pPr eaLnBrk="0" hangingPunct="0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ขอบเขตค่าของข้อมูล</a:t>
            </a:r>
          </a:p>
          <a:p>
            <a:pPr eaLnBrk="0" hangingPunct="0"/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533400"/>
            <a:ext cx="3961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ศัพท์เทคนิคที่เกี่ยวข้อง</a:t>
            </a:r>
            <a:endParaRPr lang="th-TH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1" name="Rounded Rectangle 10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2" name="Picture 11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915816" y="476672"/>
            <a:ext cx="3196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H SarabunPSK" pitchFamily="34" charset="-34"/>
                <a:cs typeface="TH SarabunPSK" pitchFamily="34" charset="-34"/>
              </a:rPr>
              <a:t>รีเลชัน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(Relation)</a:t>
            </a:r>
            <a:endParaRPr lang="th-TH" sz="4800" b="1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57200" y="2076450"/>
            <a:ext cx="8229600" cy="47815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ตารางข้อมูล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(Table) 2 </a:t>
            </a: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มิติ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ที่ประกอบด้วยแอททริบิวต์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(Attribute) </a:t>
            </a: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หรือคอลัมน์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(Column) </a:t>
            </a: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ทูเพิล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Tuple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แถว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(Row)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รีเลชัน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เป็นตารางข้อมูลหลัก</a:t>
            </a:r>
            <a:r>
              <a:rPr lang="en-US" b="0" kern="0" dirty="0">
                <a:latin typeface="TH SarabunPSK" pitchFamily="34" charset="-34"/>
                <a:cs typeface="TH SarabunPSK" pitchFamily="34" charset="-34"/>
              </a:rPr>
              <a:t>(Base Relation) </a:t>
            </a:r>
            <a:r>
              <a:rPr lang="en-US" b="0" kern="0" dirty="0" err="1">
                <a:latin typeface="TH SarabunPSK" pitchFamily="34" charset="-34"/>
                <a:cs typeface="TH SarabunPSK" pitchFamily="34" charset="-34"/>
              </a:rPr>
              <a:t>ที่มีข้อมูลจัดเก็บไว้</a:t>
            </a:r>
            <a:r>
              <a:rPr lang="en-US" b="0" kern="0" dirty="0" err="1" smtClean="0">
                <a:latin typeface="TH SarabunPSK" pitchFamily="34" charset="-34"/>
                <a:cs typeface="TH SarabunPSK" pitchFamily="34" charset="-34"/>
              </a:rPr>
              <a:t>จริง</a:t>
            </a:r>
            <a:endParaRPr lang="en-US" b="0" kern="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1" name="Rounded Rectangle 10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2" name="Picture 11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411760" y="476672"/>
            <a:ext cx="4241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H SarabunPSK" pitchFamily="34" charset="-34"/>
                <a:cs typeface="TH SarabunPSK" pitchFamily="34" charset="-34"/>
              </a:rPr>
              <a:t>แอททริบิวต์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(Attribute)</a:t>
            </a:r>
            <a:endParaRPr lang="th-TH" sz="4800" b="1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57200" y="2076450"/>
            <a:ext cx="8229600" cy="47815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คอลัมน์หนึ่ง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ๆ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ในรีเลชันใด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ๆ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เป็นรายละเอียดข้อมูลที่จัดเก็บในรีเลชัน</a:t>
            </a:r>
            <a:endParaRPr lang="en-US" kern="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ตัวอย่างเช่น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รีเลชัน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“</a:t>
            </a:r>
            <a:r>
              <a:rPr lang="en-US" kern="0" dirty="0" err="1" smtClean="0">
                <a:solidFill>
                  <a:srgbClr val="00FF00"/>
                </a:solidFill>
                <a:latin typeface="TH SarabunPSK" pitchFamily="34" charset="-34"/>
                <a:cs typeface="TH SarabunPSK" pitchFamily="34" charset="-34"/>
              </a:rPr>
              <a:t>นักศึกษา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แอททริบิวต์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kern="0" dirty="0" err="1" smtClean="0">
                <a:solidFill>
                  <a:schemeClr val="hlink"/>
                </a:solidFill>
                <a:latin typeface="TH SarabunPSK" pitchFamily="34" charset="-34"/>
                <a:cs typeface="TH SarabunPSK" pitchFamily="34" charset="-34"/>
              </a:rPr>
              <a:t>รหัสนักศึกษา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, </a:t>
            </a:r>
            <a:r>
              <a:rPr lang="en-US" kern="0" dirty="0" err="1" smtClean="0">
                <a:solidFill>
                  <a:schemeClr val="hlink"/>
                </a:solidFill>
                <a:latin typeface="TH SarabunPSK" pitchFamily="34" charset="-34"/>
                <a:cs typeface="TH SarabunPSK" pitchFamily="34" charset="-34"/>
              </a:rPr>
              <a:t>ชื่อ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, </a:t>
            </a:r>
            <a:r>
              <a:rPr lang="en-US" kern="0" dirty="0" err="1" smtClean="0">
                <a:solidFill>
                  <a:schemeClr val="hlink"/>
                </a:solidFill>
                <a:latin typeface="TH SarabunPSK" pitchFamily="34" charset="-34"/>
                <a:cs typeface="TH SarabunPSK" pitchFamily="34" charset="-34"/>
              </a:rPr>
              <a:t>นามสกุล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, </a:t>
            </a:r>
            <a:r>
              <a:rPr lang="en-US" kern="0" dirty="0" err="1" smtClean="0">
                <a:solidFill>
                  <a:schemeClr val="hlink"/>
                </a:solidFill>
                <a:latin typeface="TH SarabunPSK" pitchFamily="34" charset="-34"/>
                <a:cs typeface="TH SarabunPSK" pitchFamily="34" charset="-34"/>
              </a:rPr>
              <a:t>ที่อยู่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เป็นต้น</a:t>
            </a:r>
            <a:endParaRPr lang="en-US" kern="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จำนวนแอททริบิวต์ในรีเลชันหนึ่ง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ๆ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เรียกว่า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kern="0" dirty="0" err="1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ดีกรี</a:t>
            </a:r>
            <a:r>
              <a:rPr lang="en-US" sz="2000" kern="0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(Degree) </a:t>
            </a:r>
            <a:endParaRPr lang="en-US" kern="0" dirty="0" smtClean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เช่น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รีเลชัน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นักศึกษา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มีดีกรี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kern="0" dirty="0" err="1" smtClean="0">
                <a:latin typeface="TH SarabunPSK" pitchFamily="34" charset="-34"/>
                <a:cs typeface="TH SarabunPSK" pitchFamily="34" charset="-34"/>
              </a:rPr>
              <a:t>เท่ากับ</a:t>
            </a:r>
            <a:r>
              <a:rPr lang="en-US" kern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kern="0" dirty="0" smtClean="0">
                <a:latin typeface="TH SarabunPSK" pitchFamily="34" charset="-34"/>
                <a:cs typeface="TH SarabunPSK" pitchFamily="34" charset="-34"/>
              </a:rPr>
              <a:t>4</a:t>
            </a:r>
            <a:endParaRPr lang="en-US" kern="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5" name="Rounded Rectangle 4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6" name="Picture 5" descr="disk1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om017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LOGO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สามารถจำแนกได้เป็น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ประเภท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1 Simple Attributes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Attributes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ที่ไม่สามารถแบ่งแยกย่อยได้อีกแล้ว เช่น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เพศ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เงินเดือน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2 Composite Attributes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มีลักษณะตรงข้ามกับแบบ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Simple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ที่สามารถแบ่งแยกย่อยไปได้อีก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 ชื่อสกุล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ที่สามารถแบ่งออกได้เป็น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ชื่อ และ สกุล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3 Key Attributes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ที่สามารถบ่งบอกถึงเอกลักษณ์ของ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นั้นได้                       (มีค่าไม่ซ้ำกัน)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เวลาเขียน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ER Diagram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ต้องขีดเส้นใต้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Key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ด้วย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9162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latin typeface="TH SarabunPSK" pitchFamily="34" charset="-34"/>
                <a:cs typeface="TH SarabunPSK" pitchFamily="34" charset="-34"/>
              </a:rPr>
              <a:t>แอททริบิวต์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(Attribute)</a:t>
            </a: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5" name="Rounded Rectangle 4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6" name="Picture 5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525962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4  Single - Valued Attributes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Property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ที่มีค่าของข้อมูลได้เพียงแค่ค่าเดียว เช่น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เพศ ที่ระบุได้เพียง ชาย หรือ หญิง เท่านั้น เพราะมนุษย์มีเพียงเพศเดียว 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สัญลักษณ์เป็นวงรี เส้นเชื่อมเป็นเส้นเดี่ยว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5 Multi - Valued Attributes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มีลักษณะตรงข้ามกับแบบ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Single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ที่สามารถมีค่าของข้อมูลได้หลายค่า เช่น เบอร์โทรที่ประกอบด้วยรหัสพื้นที่และตามด้วยหมายเลขโทรศัพท์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สัญลักษณ์เป็นวงรีสองเส้น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6  Derived Attributes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Property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ที่ได้มาจากการคำนวณ โดยอาศัยค่าใน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Property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อื่น ๆ เช่น ค่าของอายุ ที่ได้มาจาก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Property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วันเกิด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สัญลักษณ์เป็นวงรีเส้นประ</a:t>
            </a:r>
          </a:p>
          <a:p>
            <a:pPr eaLnBrk="1" hangingPunct="1">
              <a:spcBef>
                <a:spcPts val="0"/>
              </a:spcBef>
            </a:pP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9162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latin typeface="TH SarabunPSK" pitchFamily="34" charset="-34"/>
                <a:cs typeface="TH SarabunPSK" pitchFamily="34" charset="-34"/>
              </a:rPr>
              <a:t>แอททริบิวต์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(Attribute)</a:t>
            </a: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6" name="Rounded Rectangle 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7" name="Picture 6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Key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attribute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ที่ค่าไม่ซ้ำ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Unique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)ที่สามารถระบุค่าทูเพิลในรีเลชันได้ ประกอบด้วย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Primary Key</a:t>
            </a:r>
          </a:p>
          <a:p>
            <a:pPr eaLnBrk="1" hangingPunct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Candidate Key</a:t>
            </a:r>
          </a:p>
          <a:p>
            <a:pPr eaLnBrk="1" hangingPunct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Alternate Key</a:t>
            </a:r>
          </a:p>
          <a:p>
            <a:pPr eaLnBrk="1" hangingPunct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Composite Key</a:t>
            </a:r>
          </a:p>
          <a:p>
            <a:pPr eaLnBrk="1" hangingPunct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Foreign Key</a:t>
            </a:r>
          </a:p>
          <a:p>
            <a:pPr eaLnBrk="1" hangingPunct="1"/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54868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ประเภทของ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 Key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9" name="Rounded Rectangle 8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0" name="Picture 9" descr="disk1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com017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LOGO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555776" y="548680"/>
            <a:ext cx="3743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คีย์หลัก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(Primary Key)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เป็นแอททริบวท์หรือกลุ่มของแอททริบิวท์ที่สามารถใช้ชี้เฉพาะ เจาะจงว่าต้องระบุข้อมูลแถสใดในรีเลชัน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ค่าของข้อมูลที่ต้องไม่ซ้ำ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unique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ทุกรีเลชันต้องมีคีย์หลัก โดยคีย์หลักจะต้องประกอบไปด้วยแอททริบิวท์จำนวนที่น้อย ที่สุดจะใช้ระบุถึงข้อมูลแถวใดแถวหนึ่งได้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ค่าของแอทริบิวท์คีย์หลักจะต้องไม่เป็นค่านัล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Not Null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5" name="Rounded Rectangle 4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6" name="Picture 5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Group 163"/>
          <p:cNvGraphicFramePr>
            <a:graphicFrameLocks/>
          </p:cNvGraphicFramePr>
          <p:nvPr/>
        </p:nvGraphicFramePr>
        <p:xfrm>
          <a:off x="457200" y="1828800"/>
          <a:ext cx="8229600" cy="3548698"/>
        </p:xfrm>
        <a:graphic>
          <a:graphicData uri="http://schemas.openxmlformats.org/drawingml/2006/table">
            <a:tbl>
              <a:tblPr/>
              <a:tblGrid>
                <a:gridCol w="1593850"/>
                <a:gridCol w="2728913"/>
                <a:gridCol w="2084387"/>
                <a:gridCol w="1822450"/>
              </a:tblGrid>
              <a:tr h="5000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รหัสสาขา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 pitchFamily="18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ที่อยู่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 pitchFamily="18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จังหวัด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 pitchFamily="18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รหัสไปรษณีย์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 pitchFamily="18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B003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44/3 ถ.อุดรดุษฎี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อุดรธานี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41000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B005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44/3 ถ.อุดรดุษฎี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อุดรธานี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41000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B007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16  ถ.โพนพิสัย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หนองคาย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44000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B002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30  ถ.ชยางกูร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อุบลราชธานี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34000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B004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88/10  ถ.ราชสีมา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นครราชสีมา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43000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0"/>
          <p:cNvSpPr txBox="1">
            <a:spLocks noChangeArrowheads="1"/>
          </p:cNvSpPr>
          <p:nvPr/>
        </p:nvSpPr>
        <p:spPr bwMode="auto">
          <a:xfrm>
            <a:off x="457200" y="5410200"/>
            <a:ext cx="8207375" cy="701675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PK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*  รหัสสาขา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	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9792" y="476672"/>
            <a:ext cx="37818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คีย์หลัก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(Primary Key)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0" name="Rounded Rectangle 9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1274" name="Picture 5" descr="disk1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6" descr="com017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การจัดการแฟ้มข้อมูล</a:t>
            </a:r>
            <a:endParaRPr lang="en-US" sz="4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14699" y="6430156"/>
            <a:ext cx="2844790" cy="2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Copyright © 2009</a:t>
            </a:r>
            <a:endParaRPr lang="th-TH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2" name="Picture 11" descr="LOGO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การจัดการแฟ้มข้อมูล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File management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ในอดีตองค์การส่วนใหญ่มีการเก็บข้อมูลด้วยคอมพิวเตอร์ในลักษณะแฟ้มข้อมูลนั่นคือ แต่ละหน่วยงานจะมีการพัฒนางานของหน่วยงานของตนเอง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ขึ้นมา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ประเภท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ของแฟ้มข้อมูล 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File type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แฟ้มข้อมูลสามารถแบ่งออกเป็น 2 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ประเภทใหญ่ ๆ คือ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809625" lvl="0" indent="-449263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แฟ้มข้อมูลหลัก 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Master file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809625" lvl="0" indent="-449263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แฟ้ม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รายการปรับปรุง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Transaction file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เป็นแฟ้มที่บันทึกข้อมูล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5" name="Rounded Rectangle 14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6" name="Picture 15" descr="disk1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com017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7" descr="LOGO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411760" y="404664"/>
            <a:ext cx="4429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คีย์คู่แข่ง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(Candidate Key)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700808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thaiDist" eaLnBrk="1" hangingPunct="1">
              <a:buFont typeface="Arial" pitchFamily="34" charset="0"/>
              <a:buChar char="•"/>
            </a:pPr>
            <a:r>
              <a:rPr lang="th-TH" sz="3600" b="0" dirty="0" smtClean="0">
                <a:latin typeface="TH SarabunPSK" pitchFamily="34" charset="-34"/>
                <a:cs typeface="TH SarabunPSK" pitchFamily="34" charset="-34"/>
              </a:rPr>
              <a:t>เป็นคีย์คู่แข่งสำหรับคีย์หลักในรีเลชันหนึ่งๆ เนื่องจากเป็นแอทริบิวท์ หรือกลุ่มของแอทริบิวท์ที่สามารถจะเป็นคีย์หลักได้ คีย์คู่แข่งที่ไม่ได้รับเลือกให้เป็นคีย์หลักจะเรียกว่า </a:t>
            </a:r>
            <a:r>
              <a:rPr lang="th-TH" sz="3600" b="0" dirty="0" smtClean="0">
                <a:latin typeface="TH SarabunPSK" pitchFamily="34" charset="-34"/>
                <a:cs typeface="TH SarabunPSK" pitchFamily="34" charset="-34"/>
              </a:rPr>
              <a:t>คีย์สำรอง </a:t>
            </a:r>
            <a:r>
              <a:rPr lang="th-TH" sz="3600" b="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0" dirty="0" err="1" smtClean="0">
                <a:latin typeface="TH SarabunPSK" pitchFamily="34" charset="-34"/>
                <a:cs typeface="TH SarabunPSK" pitchFamily="34" charset="-34"/>
              </a:rPr>
              <a:t>Atternate</a:t>
            </a:r>
            <a:r>
              <a:rPr lang="en-US" sz="3600" b="0" dirty="0" smtClean="0">
                <a:latin typeface="TH SarabunPSK" pitchFamily="34" charset="-34"/>
                <a:cs typeface="TH SarabunPSK" pitchFamily="34" charset="-34"/>
              </a:rPr>
              <a:t> Key</a:t>
            </a:r>
            <a:r>
              <a:rPr lang="th-TH" sz="3600" b="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8" name="Rounded Rectangle 7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" name="Picture 8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Group 163"/>
          <p:cNvGraphicFramePr>
            <a:graphicFrameLocks/>
          </p:cNvGraphicFramePr>
          <p:nvPr/>
        </p:nvGraphicFramePr>
        <p:xfrm>
          <a:off x="457200" y="1828800"/>
          <a:ext cx="8229600" cy="3548698"/>
        </p:xfrm>
        <a:graphic>
          <a:graphicData uri="http://schemas.openxmlformats.org/drawingml/2006/table">
            <a:tbl>
              <a:tblPr/>
              <a:tblGrid>
                <a:gridCol w="1593850"/>
                <a:gridCol w="2728913"/>
                <a:gridCol w="2084387"/>
                <a:gridCol w="1822450"/>
              </a:tblGrid>
              <a:tr h="5000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รหัสสาขา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 pitchFamily="18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ที่อยู่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 pitchFamily="18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จังหวัด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 pitchFamily="18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รหัสไปรษณีย์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 pitchFamily="18" charset="0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B003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44/3 ถ.อุดรดุษฎี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อุดรธานี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41000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B005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55/5 ถ.นิตโย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อุดรธานี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41000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B007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16  ถ.โพนพิสัย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หนองคาย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44000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B002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30  ถ.ชยางกูร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อุบลราชธานี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34000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B004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88/10  ถ.ราชสีมา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นครราชสีมา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H SarabunPSK" pitchFamily="34" charset="-34"/>
                        </a:rPr>
                        <a:t>43000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0"/>
          <p:cNvSpPr txBox="1">
            <a:spLocks noChangeArrowheads="1"/>
          </p:cNvSpPr>
          <p:nvPr/>
        </p:nvSpPr>
        <p:spPr bwMode="auto">
          <a:xfrm>
            <a:off x="457200" y="5410200"/>
            <a:ext cx="8207375" cy="701675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CK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*  รหัสสาขา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*  ที่อยู่		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1760" y="476672"/>
            <a:ext cx="4429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คีย์คู่แข่ง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(Candidate Key)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04800"/>
            <a:ext cx="8715375" cy="1139825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Primary Key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Alternate Key</a:t>
            </a:r>
            <a:endParaRPr lang="th-TH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Group 241"/>
          <p:cNvGraphicFramePr>
            <a:graphicFrameLocks noGrp="1"/>
          </p:cNvGraphicFramePr>
          <p:nvPr>
            <p:ph idx="1"/>
          </p:nvPr>
        </p:nvGraphicFramePr>
        <p:xfrm>
          <a:off x="468313" y="1571625"/>
          <a:ext cx="8135937" cy="4165600"/>
        </p:xfrm>
        <a:graphic>
          <a:graphicData uri="http://schemas.openxmlformats.org/drawingml/2006/table">
            <a:tbl>
              <a:tblPr/>
              <a:tblGrid>
                <a:gridCol w="1366837"/>
                <a:gridCol w="1441450"/>
                <a:gridCol w="1439863"/>
                <a:gridCol w="1727200"/>
                <a:gridCol w="2160587"/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รหัสนักศึกษา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ชื่อ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นามสกุล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บัตรประชาชน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โปรแกรมวิชา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สมศักดิ์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รักการดี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3120100755991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คณิตศาสตร์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วาสนา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เรียนนา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3110211212005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คณิตศาสตร์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วาสนา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นฤทัย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3141901485662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คณิตศาสตร์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สมศักดิ์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เรียบร้อย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3120233125447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วิทยาการคอมพิวเตอร์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จงจิต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อินทชัย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3155002551549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วิทยาการคอมพิวเตอร์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ปิยะพร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สอนชัยดี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3112251445345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วิทยาการคอมพิวเตอร์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วาสนา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ผ่องแผ้ว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3122234567657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บัญชี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กัลยา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นาคสมภพ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3122343231156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บัญชี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AutoShape 238"/>
          <p:cNvSpPr>
            <a:spLocks noChangeArrowheads="1"/>
          </p:cNvSpPr>
          <p:nvPr/>
        </p:nvSpPr>
        <p:spPr bwMode="auto">
          <a:xfrm>
            <a:off x="539750" y="1466850"/>
            <a:ext cx="1223963" cy="4319588"/>
          </a:xfrm>
          <a:prstGeom prst="roundRect">
            <a:avLst>
              <a:gd name="adj" fmla="val 16667"/>
            </a:avLst>
          </a:prstGeom>
          <a:solidFill>
            <a:srgbClr val="66FF99">
              <a:alpha val="25882"/>
            </a:srgbClr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242"/>
          <p:cNvSpPr>
            <a:spLocks noChangeArrowheads="1"/>
          </p:cNvSpPr>
          <p:nvPr/>
        </p:nvSpPr>
        <p:spPr bwMode="auto">
          <a:xfrm>
            <a:off x="1908175" y="1466850"/>
            <a:ext cx="2735263" cy="4319588"/>
          </a:xfrm>
          <a:prstGeom prst="roundRect">
            <a:avLst>
              <a:gd name="adj" fmla="val 16667"/>
            </a:avLst>
          </a:prstGeom>
          <a:solidFill>
            <a:srgbClr val="CC99FF">
              <a:alpha val="39999"/>
            </a:srgbClr>
          </a:solidFill>
          <a:ln w="3810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AutoShape 243"/>
          <p:cNvSpPr>
            <a:spLocks noChangeArrowheads="1"/>
          </p:cNvSpPr>
          <p:nvPr/>
        </p:nvSpPr>
        <p:spPr bwMode="auto">
          <a:xfrm>
            <a:off x="4786313" y="1500188"/>
            <a:ext cx="1584325" cy="4319587"/>
          </a:xfrm>
          <a:prstGeom prst="roundRect">
            <a:avLst>
              <a:gd name="adj" fmla="val 16667"/>
            </a:avLst>
          </a:prstGeom>
          <a:solidFill>
            <a:srgbClr val="BE0E2B">
              <a:alpha val="16862"/>
            </a:srgbClr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 Box 68"/>
          <p:cNvSpPr txBox="1">
            <a:spLocks noChangeArrowheads="1"/>
          </p:cNvSpPr>
          <p:nvPr/>
        </p:nvSpPr>
        <p:spPr bwMode="auto">
          <a:xfrm>
            <a:off x="1524000" y="5715000"/>
            <a:ext cx="135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Primary Key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Line 69"/>
          <p:cNvSpPr>
            <a:spLocks noChangeShapeType="1"/>
          </p:cNvSpPr>
          <p:nvPr/>
        </p:nvSpPr>
        <p:spPr bwMode="auto">
          <a:xfrm>
            <a:off x="1258888" y="5754688"/>
            <a:ext cx="0" cy="360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3962400" y="6172200"/>
            <a:ext cx="1534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Alternate Key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743" name="Line 71"/>
          <p:cNvSpPr>
            <a:spLocks noChangeShapeType="1"/>
          </p:cNvSpPr>
          <p:nvPr/>
        </p:nvSpPr>
        <p:spPr bwMode="auto">
          <a:xfrm>
            <a:off x="3348038" y="5786438"/>
            <a:ext cx="1008062" cy="360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 flipH="1">
            <a:off x="4859338" y="5826125"/>
            <a:ext cx="720725" cy="3603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 animBg="1"/>
      <p:bldP spid="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7" name="Rounded Rectangle 6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7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339752" y="548680"/>
            <a:ext cx="4633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คีย์รวม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(Composite Key)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0574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eaLnBrk="1" hangingPunct="1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เป็นคีย์ ที่ประกอบด้วย แอททริบิวท์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มากกว่า 1 แอททริบิวท์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เพื่อประกอบเป็นคีย์นั้น ๆ ว่า กุญแจรวม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(Composite Key)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15375" cy="1139825"/>
          </a:xfrm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Composite Key</a:t>
            </a:r>
            <a:endParaRPr lang="th-TH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Group 241"/>
          <p:cNvGraphicFramePr>
            <a:graphicFrameLocks noGrp="1"/>
          </p:cNvGraphicFramePr>
          <p:nvPr>
            <p:ph idx="1"/>
          </p:nvPr>
        </p:nvGraphicFramePr>
        <p:xfrm>
          <a:off x="468313" y="1571625"/>
          <a:ext cx="8135937" cy="4165600"/>
        </p:xfrm>
        <a:graphic>
          <a:graphicData uri="http://schemas.openxmlformats.org/drawingml/2006/table">
            <a:tbl>
              <a:tblPr/>
              <a:tblGrid>
                <a:gridCol w="1366837"/>
                <a:gridCol w="1441450"/>
                <a:gridCol w="1439863"/>
                <a:gridCol w="1727200"/>
                <a:gridCol w="2160587"/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รหัสนักศึกษา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ชื่อ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นามสกุล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บัตรประชาชน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โปรแกรมวิชา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สมศักดิ์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รักการดี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3120100755991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คณิตศาสตร์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วาสนา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เรียนนา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3110211212005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คณิตศาสตร์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วาสนา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นฤทัย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3141901485662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คณิตศาสตร์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สมศักดิ์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เรียบร้อย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3120233125447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วิทยาการคอมพิวเตอร์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จงจิต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อินทชัย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3155002551549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วิทยาการคอมพิวเตอร์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ปิยะพร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สอนชัยดี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3112251445345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วิทยาการคอมพิวเตอร์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วาสนา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ผ่องแผ้ว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3122234567657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บัญชี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4804234225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กัลยา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นาคสมภพ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Cordia New" pitchFamily="34" charset="-34"/>
                        </a:rPr>
                        <a:t>3122343231156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บัญชี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AutoShape 238"/>
          <p:cNvSpPr>
            <a:spLocks noChangeArrowheads="1"/>
          </p:cNvSpPr>
          <p:nvPr/>
        </p:nvSpPr>
        <p:spPr bwMode="auto">
          <a:xfrm>
            <a:off x="539750" y="1466850"/>
            <a:ext cx="1223963" cy="4319588"/>
          </a:xfrm>
          <a:prstGeom prst="roundRect">
            <a:avLst>
              <a:gd name="adj" fmla="val 16667"/>
            </a:avLst>
          </a:prstGeom>
          <a:solidFill>
            <a:srgbClr val="66FF99">
              <a:alpha val="25882"/>
            </a:srgbClr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242"/>
          <p:cNvSpPr>
            <a:spLocks noChangeArrowheads="1"/>
          </p:cNvSpPr>
          <p:nvPr/>
        </p:nvSpPr>
        <p:spPr bwMode="auto">
          <a:xfrm>
            <a:off x="1908175" y="1466850"/>
            <a:ext cx="2735263" cy="4319588"/>
          </a:xfrm>
          <a:prstGeom prst="roundRect">
            <a:avLst>
              <a:gd name="adj" fmla="val 16667"/>
            </a:avLst>
          </a:prstGeom>
          <a:solidFill>
            <a:srgbClr val="CC99FF">
              <a:alpha val="39999"/>
            </a:srgbClr>
          </a:solidFill>
          <a:ln w="3810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AutoShape 243"/>
          <p:cNvSpPr>
            <a:spLocks noChangeArrowheads="1"/>
          </p:cNvSpPr>
          <p:nvPr/>
        </p:nvSpPr>
        <p:spPr bwMode="auto">
          <a:xfrm>
            <a:off x="4786313" y="1500188"/>
            <a:ext cx="1584325" cy="4319587"/>
          </a:xfrm>
          <a:prstGeom prst="roundRect">
            <a:avLst>
              <a:gd name="adj" fmla="val 16667"/>
            </a:avLst>
          </a:prstGeom>
          <a:solidFill>
            <a:srgbClr val="BE0E2B">
              <a:alpha val="16862"/>
            </a:srgbClr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 Box 68"/>
          <p:cNvSpPr txBox="1">
            <a:spLocks noChangeArrowheads="1"/>
          </p:cNvSpPr>
          <p:nvPr/>
        </p:nvSpPr>
        <p:spPr bwMode="auto">
          <a:xfrm>
            <a:off x="1219200" y="5715000"/>
            <a:ext cx="135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TH SarabunPSK" pitchFamily="34" charset="-34"/>
                <a:cs typeface="TH SarabunPSK" pitchFamily="34" charset="-34"/>
              </a:rPr>
              <a:t>Primary Key</a:t>
            </a:r>
            <a:endParaRPr lang="th-TH" sz="2400" b="1" dirty="0">
              <a:solidFill>
                <a:srgbClr val="00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Line 69"/>
          <p:cNvSpPr>
            <a:spLocks noChangeShapeType="1"/>
          </p:cNvSpPr>
          <p:nvPr/>
        </p:nvSpPr>
        <p:spPr bwMode="auto">
          <a:xfrm>
            <a:off x="1258888" y="5754688"/>
            <a:ext cx="0" cy="360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6400800" y="5791200"/>
            <a:ext cx="1534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Alternate Key</a:t>
            </a:r>
            <a:endParaRPr lang="th-TH" sz="2400" b="1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91" name="Line 71"/>
          <p:cNvSpPr>
            <a:spLocks noChangeShapeType="1"/>
          </p:cNvSpPr>
          <p:nvPr/>
        </p:nvSpPr>
        <p:spPr bwMode="auto">
          <a:xfrm>
            <a:off x="4079875" y="5786438"/>
            <a:ext cx="1008063" cy="360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92" name="Line 72"/>
          <p:cNvSpPr>
            <a:spLocks noChangeShapeType="1"/>
          </p:cNvSpPr>
          <p:nvPr/>
        </p:nvSpPr>
        <p:spPr bwMode="auto">
          <a:xfrm flipH="1">
            <a:off x="5500688" y="5786438"/>
            <a:ext cx="720725" cy="360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 Box 68"/>
          <p:cNvSpPr txBox="1">
            <a:spLocks noChangeArrowheads="1"/>
          </p:cNvSpPr>
          <p:nvPr/>
        </p:nvSpPr>
        <p:spPr bwMode="auto">
          <a:xfrm>
            <a:off x="2971800" y="5791200"/>
            <a:ext cx="1667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Composite Key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Line 69"/>
          <p:cNvSpPr>
            <a:spLocks noChangeShapeType="1"/>
          </p:cNvSpPr>
          <p:nvPr/>
        </p:nvSpPr>
        <p:spPr bwMode="auto">
          <a:xfrm>
            <a:off x="2771775" y="5783263"/>
            <a:ext cx="0" cy="3603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 animBg="1"/>
      <p:bldP spid="9" grpId="0" autoUpdateAnimBg="0"/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7" name="Rounded Rectangle 6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7" descr="disk1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017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843808" y="476672"/>
            <a:ext cx="3575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คีย์นอก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(Foreign Key)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812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h-TH" sz="3600" b="0" dirty="0" smtClean="0">
                <a:latin typeface="TH SarabunPSK" pitchFamily="34" charset="-34"/>
                <a:cs typeface="TH SarabunPSK" pitchFamily="34" charset="-34"/>
              </a:rPr>
              <a:t>คีย์นอกหรือคีย์อ้างอิง แอททริบิวท์ใดแอททริบิวท์หนึ่งในรีเลชันที่ใช้อ้างอิงไปยัง แอททริบิวท์ที่ทำหน้าที่ เป็น คีย์คู่แข่งของอีก                 รีเลชันหนึ่งที่มีความสัมพันธ์กัน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8" name="Rounded Rectangle 7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" name="Picture 8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แนวคิด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 E-R Diagram</a:t>
            </a:r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C0252-5ACA-4BB1-8534-09C0C72DC1CB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26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นำเสนอโดย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Peter Chen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ในปี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1976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เป็นแผนภาพที่ทำหน้าที่จำลองข้อมูลที่มีความสัมพันธ์กัน</a:t>
            </a:r>
          </a:p>
          <a:p>
            <a:pPr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เป็นการออกแบบฐานข้อมูลในระดับแนวคิด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Conceptual</a:t>
            </a:r>
          </a:p>
          <a:p>
            <a:pPr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เป็นแบบจำลองข้อมูลที่แสดงถึงโครงสร้างฐานข้อมูลที่เป็นอิสระจาก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Software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ที่จะใช้พัฒนาฐานข้อมูล (ไม่ขึ้นกับ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Software)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ทำให้บุคลากรเข้าใจในระบบฐานข้อมูลได้ง่าย</a:t>
            </a:r>
          </a:p>
          <a:p>
            <a:pPr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มีองค์ประกอบ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องค์ประกอบคือ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Entity Attribute Relation</a:t>
            </a:r>
          </a:p>
          <a:p>
            <a:pPr eaLnBrk="1" hangingPunct="1"/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9" name="Rounded Rectangle 8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0" name="Picture 9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เอนทิตี้ (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Entity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C0252-5ACA-4BB1-8534-09C0C72DC1CB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27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คือสิ่งต่าง ๆที่มีส่วนเกี่ยวข้องกับการออกแบบระบบฐานข้อมูล ซึ่งมีเอกลักษณ์ชี้จำเพาะได้ มองเห็นและจับต้องได้ เช่น พนักงาน ลูกค้า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สัญลักษณ์จะแทนด้วยรูปสี่เหลี่ยมและมีชื่อ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อยู่ภายใน</a:t>
            </a:r>
          </a:p>
          <a:p>
            <a:pPr eaLnBrk="1" hangingPunct="1"/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71800" y="3657600"/>
            <a:ext cx="2746375" cy="982663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พนักงาน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0" name="Rounded Rectangle 9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1" name="Picture 10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สัญลักษณ์ที่ใช้ใน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E-R Diagram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ประเภทของ ของ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ประเภท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 Regular 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อาจจะเรียกอีกชื่อว่า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Strong Entity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lvl="2"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ที่อยู่ได้โดยไม่ต้องอาศัย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อื่นในการคงอยู่ ซึ่งมีคุณสมบัติ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Identity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ได้ด้วยตัวเอง ไม่ต้องพึ่ง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อื่น</a:t>
            </a:r>
          </a:p>
          <a:p>
            <a:pPr lvl="2" eaLnBrk="1" hangingPunct="1"/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 Week Entity</a:t>
            </a:r>
          </a:p>
          <a:p>
            <a:pPr lvl="2"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ที่อยู่ได้โดยต้องอาศัย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อื่นในการคงอยู่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486400" y="3657600"/>
            <a:ext cx="2808287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TH SarabunPSK" pitchFamily="34" charset="-34"/>
                <a:cs typeface="TH SarabunPSK" pitchFamily="34" charset="-34"/>
              </a:rPr>
              <a:t>Customer</a:t>
            </a:r>
            <a:endParaRPr lang="th-TH" sz="32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486400" y="5105400"/>
            <a:ext cx="2808287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562600" y="5181600"/>
            <a:ext cx="2663825" cy="5762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H SarabunPSK" pitchFamily="34" charset="-34"/>
                <a:cs typeface="TH SarabunPSK" pitchFamily="34" charset="-34"/>
              </a:rPr>
              <a:t>Order Detail</a:t>
            </a: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7391400" y="6324600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56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C8F3A7-9C1A-493A-A632-D1FD9C0DE176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28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0" name="Rounded Rectangle 9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1" name="Picture 10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แอทริบิวท์(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Attribute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C0252-5ACA-4BB1-8534-09C0C72DC1CB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29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คือคุณสมบัติหรือคุณลักษณะของเอนทิตี้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 พนักงาน ประกอบด้วย</a:t>
            </a:r>
          </a:p>
          <a:p>
            <a:pPr lvl="2"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เลขที่พนักงาน</a:t>
            </a:r>
          </a:p>
          <a:p>
            <a:pPr lvl="2"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ชื่อ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นามสกุล</a:t>
            </a:r>
          </a:p>
          <a:p>
            <a:pPr lvl="2"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เพศ</a:t>
            </a:r>
          </a:p>
          <a:p>
            <a:pPr lvl="2" eaLnBrk="1" hangingPunct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เงินเดือน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1" eaLnBrk="1" hangingPunct="1">
              <a:buFontTx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สัญลักษณ์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Attributes</a:t>
            </a:r>
            <a:r>
              <a:rPr lang="en-US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นั้นจะแทนด้วยวงรี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โดยมีชื่อของ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Attributes</a:t>
            </a:r>
            <a:r>
              <a:rPr lang="en-US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 eaLnBrk="1" hangingPunct="1">
              <a:buFontTx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กำกับอยู่ภายใน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และมีเส้นเชื่อมต่อกับ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ของมัน เช่น</a:t>
            </a:r>
          </a:p>
          <a:p>
            <a:pPr eaLnBrk="1" hangingPunct="1"/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3733800"/>
            <a:ext cx="2143125" cy="857250"/>
          </a:xfrm>
          <a:prstGeom prst="ellipse">
            <a:avLst/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0" name="Rounded Rectangle 9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1274" name="Picture 5" descr="disk1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6" descr="com017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การจัดระเบียบแฟ้มข้อมูล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File organization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229600" cy="1595438"/>
          </a:xfrm>
        </p:spPr>
        <p:txBody>
          <a:bodyPr/>
          <a:lstStyle/>
          <a:p>
            <a:pPr lvl="0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การจัดระเบียบแฟ้มข้อมูลแบบตามลำดับ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Sequential file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organization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ลักษณะ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การจัดข้อมูลรายการจะเรียงตามลำดับเหตุการณ์ก่อนหลังที่ทำการบันทึก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ข้อมูล</a:t>
            </a:r>
          </a:p>
          <a:p>
            <a:pPr lvl="0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การจัดระเบียบแฟ้มข้อมูลแบบตรงหรือแบบ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สุ่ม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Direct or random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file organization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โดยส่วนมากมักจะใช้จานแม่เหล็ก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Hard disk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เป็นหน่วยเก็บข้อมูล การบันทึกหรือการเรียกข้อมูลขึ้นมาสามารถเรียกได้โดยตรง ไม่ต้องผ่านรายการอื่น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ก่อน</a:t>
            </a:r>
          </a:p>
          <a:p>
            <a:endParaRPr lang="en-US" sz="2800" u="sng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14699" y="6430156"/>
            <a:ext cx="2844790" cy="2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Copyright © 2009</a:t>
            </a:r>
            <a:endParaRPr lang="th-TH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11" descr="LOGO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7" name="Rounded Rectangle 16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8" name="Picture 17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1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557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Attributes</a:t>
            </a:r>
          </a:p>
          <a:p>
            <a:pPr eaLnBrk="1" hangingPunct="1">
              <a:lnSpc>
                <a:spcPct val="90000"/>
              </a:lnSpc>
            </a:pP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292725" y="3933825"/>
            <a:ext cx="21590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H SarabunPSK" pitchFamily="34" charset="-34"/>
                <a:cs typeface="TH SarabunPSK" pitchFamily="34" charset="-34"/>
              </a:rPr>
              <a:t>Employee</a:t>
            </a: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2771775" y="2924175"/>
            <a:ext cx="1944688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H SarabunPSK" pitchFamily="34" charset="-34"/>
                <a:cs typeface="TH SarabunPSK" pitchFamily="34" charset="-34"/>
              </a:rPr>
              <a:t>Name</a:t>
            </a:r>
            <a:endParaRPr lang="th-TH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2627313" y="3933825"/>
            <a:ext cx="1944687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H SarabunPSK" pitchFamily="34" charset="-34"/>
                <a:cs typeface="TH SarabunPSK" pitchFamily="34" charset="-34"/>
              </a:rPr>
              <a:t>Emp_ID</a:t>
            </a:r>
            <a:endParaRPr lang="th-TH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5003800" y="2636838"/>
            <a:ext cx="1944688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H SarabunPSK" pitchFamily="34" charset="-34"/>
                <a:cs typeface="TH SarabunPSK" pitchFamily="34" charset="-34"/>
              </a:rPr>
              <a:t>Sex</a:t>
            </a:r>
            <a:endParaRPr lang="th-TH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3635375" y="5300663"/>
            <a:ext cx="1944688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H SarabunPSK" pitchFamily="34" charset="-34"/>
                <a:cs typeface="TH SarabunPSK" pitchFamily="34" charset="-34"/>
              </a:rPr>
              <a:t>Salary</a:t>
            </a:r>
            <a:endParaRPr lang="th-TH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 flipH="1">
            <a:off x="4643438" y="4797425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4572000" y="42926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6084888" y="32845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>
            <a:off x="4643438" y="3357563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6206917" y="6207724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8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F9AD86-79FE-438F-88CD-60D9566FBD8F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30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แอทริบิวท์(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Attribute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6" name="Rounded Rectangle 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7" name="Picture 6" descr="disk1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om017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 descr="LOGO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สามารถจำแนกได้เป็น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ประเภท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1 Simple Attributes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Attributes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ที่ไม่สามารถแบ่งแยกย่อยได้อีกแล้ว เช่น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เพศ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เงินเดือน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2 Composite Attributes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มีลักษณะตรงข้ามกับแบบ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Simple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ที่สามารถแบ่งแยกย่อยไปได้อีก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เช่น ชื่อสกุล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ที่สามารถแบ่งออกได้เป็น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ชื่อ และ สกุล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3 Key Attributes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ที่สามารถบ่งบอกถึงเอกลักษณ์ของ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นั้นได้ (มีค่าไม่ซ้ำกัน)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เวลาเขียน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ER Diagram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ต้องขีดเส้นใต้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ที่เป็น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Key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ด้วย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Attributes</a:t>
            </a:r>
            <a:br>
              <a:rPr lang="en-US" sz="60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7467600" y="6324600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4" name="Rounded Rectangle 13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5" name="Picture 14" descr="disk1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com017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LOGO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Attributes</a:t>
            </a:r>
            <a:br>
              <a:rPr lang="en-US" sz="60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7239000" y="6248400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  <a:noFill/>
        </p:spPr>
        <p:txBody>
          <a:bodyPr/>
          <a:lstStyle/>
          <a:p>
            <a:fld id="{62C8565C-5CB5-4A8E-BA1A-33807E32107E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32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7199" y="3176603"/>
            <a:ext cx="1500198" cy="64294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43677" y="3248041"/>
            <a:ext cx="1500198" cy="64294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3786981" y="3377406"/>
            <a:ext cx="307975" cy="2905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14600" y="2819400"/>
            <a:ext cx="3500437" cy="1508125"/>
            <a:chOff x="2786050" y="5286388"/>
            <a:chExt cx="3500462" cy="1507604"/>
          </a:xfrm>
        </p:grpSpPr>
        <p:sp>
          <p:nvSpPr>
            <p:cNvPr id="23" name="Oval 22"/>
            <p:cNvSpPr/>
            <p:nvPr/>
          </p:nvSpPr>
          <p:spPr>
            <a:xfrm>
              <a:off x="3821044" y="6151050"/>
              <a:ext cx="1500198" cy="642942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786050" y="5286388"/>
              <a:ext cx="1500198" cy="642942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786314" y="5286388"/>
              <a:ext cx="1500198" cy="642942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9" name="Straight Connector 28"/>
            <p:cNvCxnSpPr>
              <a:stCxn id="0" idx="3"/>
            </p:cNvCxnSpPr>
            <p:nvPr/>
          </p:nvCxnSpPr>
          <p:spPr>
            <a:xfrm rot="5400000">
              <a:off x="4741918" y="5879869"/>
              <a:ext cx="307869" cy="2190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3" name="Rounded Rectangle 12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4" name="Picture 13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5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85938"/>
            <a:ext cx="8229600" cy="452596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4  Single - Valued Attributes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Property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ที่มีค่าของข้อมูลได้เพียงแค่ค่าเดียว เช่น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เพศ ที่ระบุได้เพียง ชาย หรือ หญิง เท่านั้น เพราะมนุษย์มีเพียงเพศเดียว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สัญลักษณ์เป็นวงรี เส้นเชื่อมเป็นเส้นเดี่ยว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5 Multi - Valued Attributes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มีลักษณะตรงข้ามกับแบบ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Single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ที่สามารถมีค่าของข้อมูลได้หลายค่า เช่น เบอร์โทรที่ประกอบด้วยรหัสพื้นที่และตามด้วยหมายเลขโทรศัพท์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สัญลักษณ์เป็นวงรีสองเส้น</a:t>
            </a:r>
          </a:p>
          <a:p>
            <a:pPr eaLnBrk="1" hangingPunct="1">
              <a:lnSpc>
                <a:spcPct val="90000"/>
              </a:lnSpc>
            </a:pP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55625" y="1081088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6600" b="1" dirty="0" smtClean="0">
                <a:latin typeface="TH SarabunPSK" pitchFamily="34" charset="-34"/>
                <a:cs typeface="TH SarabunPSK" pitchFamily="34" charset="-34"/>
              </a:rPr>
              <a:t>Attributes</a:t>
            </a:r>
            <a:br>
              <a:rPr lang="en-US" sz="66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11E1AA-5258-45C8-A883-6714D1C526BB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33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33600" y="4953000"/>
            <a:ext cx="2057400" cy="8382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05400" y="4876800"/>
            <a:ext cx="1981200" cy="914400"/>
            <a:chOff x="6215074" y="5857892"/>
            <a:chExt cx="1714512" cy="785818"/>
          </a:xfrm>
        </p:grpSpPr>
        <p:sp>
          <p:nvSpPr>
            <p:cNvPr id="10" name="Oval 9"/>
            <p:cNvSpPr/>
            <p:nvPr/>
          </p:nvSpPr>
          <p:spPr>
            <a:xfrm>
              <a:off x="6215074" y="5857892"/>
              <a:ext cx="1714512" cy="78581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23025" y="5930917"/>
              <a:ext cx="1500199" cy="64294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8" name="Rounded Rectangle 7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0" name="Picture 9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85938"/>
            <a:ext cx="8229600" cy="452596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6  Derived Attributes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Property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ที่ได้มาจากการคำนวณ โดยอาศัยค่าใน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Property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อื่น ๆ เช่น ค่าของอายุ ที่ได้มาจาก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Property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วันเกิด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สัญลักษณ์เป็นวงรีเส้นประ</a:t>
            </a:r>
          </a:p>
          <a:p>
            <a:pPr eaLnBrk="1" hangingPunct="1">
              <a:lnSpc>
                <a:spcPct val="90000"/>
              </a:lnSpc>
            </a:pP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55625" y="1081088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6600" b="1" dirty="0" smtClean="0">
                <a:latin typeface="TH SarabunPSK" pitchFamily="34" charset="-34"/>
                <a:cs typeface="TH SarabunPSK" pitchFamily="34" charset="-34"/>
              </a:rPr>
              <a:t>Attributes</a:t>
            </a:r>
            <a:br>
              <a:rPr lang="en-US" sz="66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11E1AA-5258-45C8-A883-6714D1C526BB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34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0" y="3886200"/>
            <a:ext cx="2438400" cy="914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28" name="Rounded Rectangle 27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9" name="Picture 28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30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9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ตัวอย่างภาพ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Attributes </a:t>
            </a:r>
            <a:r>
              <a:rPr lang="th-TH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ชนิดต่าง ๆ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5867400" y="44561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191000" y="4227513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TH SarabunPSK" pitchFamily="34" charset="-34"/>
                <a:cs typeface="TH SarabunPSK" pitchFamily="34" charset="-34"/>
              </a:rPr>
              <a:t>Student</a:t>
            </a:r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209800" y="4227513"/>
            <a:ext cx="1295400" cy="53340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u="sng">
                <a:latin typeface="TH SarabunPSK" pitchFamily="34" charset="-34"/>
                <a:cs typeface="TH SarabunPSK" pitchFamily="34" charset="-34"/>
              </a:rPr>
              <a:t>ID</a:t>
            </a:r>
            <a:endParaRPr lang="th-TH" u="sng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6477000" y="4227513"/>
            <a:ext cx="1295400" cy="533400"/>
          </a:xfrm>
          <a:prstGeom prst="ellipse">
            <a:avLst/>
          </a:prstGeom>
          <a:solidFill>
            <a:srgbClr val="7030A0"/>
          </a:solidFill>
          <a:ln>
            <a:prstDash val="dash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>
                <a:latin typeface="TH SarabunPSK" pitchFamily="34" charset="-34"/>
                <a:cs typeface="TH SarabunPSK" pitchFamily="34" charset="-34"/>
              </a:rPr>
              <a:t>Age</a:t>
            </a: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03" name="Oval 8"/>
          <p:cNvSpPr>
            <a:spLocks noChangeArrowheads="1"/>
          </p:cNvSpPr>
          <p:nvPr/>
        </p:nvSpPr>
        <p:spPr bwMode="auto">
          <a:xfrm>
            <a:off x="2057400" y="3352800"/>
            <a:ext cx="2057400" cy="646113"/>
          </a:xfrm>
          <a:prstGeom prst="ellipse">
            <a:avLst/>
          </a:prstGeom>
          <a:solidFill>
            <a:srgbClr val="C5FF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TH SarabunPSK" pitchFamily="34" charset="-34"/>
                <a:cs typeface="TH SarabunPSK" pitchFamily="34" charset="-34"/>
              </a:rPr>
              <a:t>Name_Surname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04" name="Oval 9"/>
          <p:cNvSpPr>
            <a:spLocks noChangeArrowheads="1"/>
          </p:cNvSpPr>
          <p:nvPr/>
        </p:nvSpPr>
        <p:spPr bwMode="auto">
          <a:xfrm>
            <a:off x="5943600" y="3465513"/>
            <a:ext cx="1295400" cy="533400"/>
          </a:xfrm>
          <a:prstGeom prst="ellipse">
            <a:avLst/>
          </a:prstGeom>
          <a:solidFill>
            <a:srgbClr val="C5FF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Birthday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05" name="Oval 10"/>
          <p:cNvSpPr>
            <a:spLocks noChangeArrowheads="1"/>
          </p:cNvSpPr>
          <p:nvPr/>
        </p:nvSpPr>
        <p:spPr bwMode="auto">
          <a:xfrm>
            <a:off x="4419600" y="3160713"/>
            <a:ext cx="1295400" cy="533400"/>
          </a:xfrm>
          <a:prstGeom prst="ellipse">
            <a:avLst/>
          </a:prstGeom>
          <a:solidFill>
            <a:srgbClr val="C5FF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H SarabunPSK" pitchFamily="34" charset="-34"/>
                <a:cs typeface="TH SarabunPSK" pitchFamily="34" charset="-34"/>
              </a:rPr>
              <a:t>Sex</a:t>
            </a: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4038600" y="3846513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5029200" y="36941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 flipH="1">
            <a:off x="5715000" y="3846513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3505200" y="45323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1524000" y="2209800"/>
            <a:ext cx="1295400" cy="533400"/>
          </a:xfrm>
          <a:prstGeom prst="ellipse">
            <a:avLst/>
          </a:prstGeom>
          <a:solidFill>
            <a:srgbClr val="33CC33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Name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762000" y="2703513"/>
            <a:ext cx="1295400" cy="533400"/>
          </a:xfrm>
          <a:prstGeom prst="ellipse">
            <a:avLst/>
          </a:prstGeom>
          <a:solidFill>
            <a:srgbClr val="33CC33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Surname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2514600" y="2703513"/>
            <a:ext cx="685800" cy="6492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13" name="Line 18"/>
          <p:cNvSpPr>
            <a:spLocks noChangeShapeType="1"/>
          </p:cNvSpPr>
          <p:nvPr/>
        </p:nvSpPr>
        <p:spPr bwMode="auto">
          <a:xfrm>
            <a:off x="1981200" y="3084513"/>
            <a:ext cx="762000" cy="2682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5715000" y="4989513"/>
            <a:ext cx="1295400" cy="533400"/>
          </a:xfrm>
          <a:prstGeom prst="ellipse">
            <a:avLst/>
          </a:prstGeom>
          <a:solidFill>
            <a:srgbClr val="FF66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>
                <a:latin typeface="TH SarabunPSK" pitchFamily="34" charset="-34"/>
                <a:cs typeface="TH SarabunPSK" pitchFamily="34" charset="-34"/>
              </a:rPr>
              <a:t>Tel</a:t>
            </a: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>
            <a:off x="5334000" y="4684713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642938" y="3333750"/>
            <a:ext cx="8883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33CC33"/>
                </a:solidFill>
                <a:latin typeface="TH SarabunPSK" pitchFamily="34" charset="-34"/>
                <a:cs typeface="TH SarabunPSK" pitchFamily="34" charset="-34"/>
              </a:rPr>
              <a:t>Composite</a:t>
            </a:r>
            <a:endParaRPr lang="th-TH" sz="1600" b="1">
              <a:solidFill>
                <a:srgbClr val="33CC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2608263" y="4848225"/>
            <a:ext cx="4090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key</a:t>
            </a:r>
            <a:endParaRPr lang="th-TH" sz="1600" b="1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18" name="Rectangle 23"/>
          <p:cNvSpPr>
            <a:spLocks noChangeArrowheads="1"/>
          </p:cNvSpPr>
          <p:nvPr/>
        </p:nvSpPr>
        <p:spPr bwMode="auto">
          <a:xfrm>
            <a:off x="7858125" y="4333875"/>
            <a:ext cx="663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400" b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Derived</a:t>
            </a:r>
            <a:endParaRPr lang="th-TH" sz="1400" b="1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19" name="Rectangle 24"/>
          <p:cNvSpPr>
            <a:spLocks noChangeArrowheads="1"/>
          </p:cNvSpPr>
          <p:nvPr/>
        </p:nvSpPr>
        <p:spPr bwMode="auto">
          <a:xfrm>
            <a:off x="5715000" y="5691188"/>
            <a:ext cx="10005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6600"/>
                </a:solidFill>
                <a:latin typeface="TH SarabunPSK" pitchFamily="34" charset="-34"/>
                <a:cs typeface="TH SarabunPSK" pitchFamily="34" charset="-34"/>
              </a:rPr>
              <a:t>Multi - Valued</a:t>
            </a:r>
            <a:endParaRPr lang="th-TH" sz="1400" b="1">
              <a:solidFill>
                <a:srgbClr val="FF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555625" y="1081088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21" name="Rectangle 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Attributes</a:t>
            </a:r>
            <a:br>
              <a:rPr lang="en-US" sz="60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22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D5B91-A722-4D30-912A-0762220E8AA8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35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8" name="Rounded Rectangle 7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" name="Picture 8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ความสัมพันธ์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Relationship</a:t>
            </a: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Relationship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ที่แสดงความสัมพันธ์ระหว่าง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2 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ขึ้นไป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เป็นความสัมพันธ์ระหว่าง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ที่มี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ร่วมกัน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โดยแต่ละความสัมพันธ์จะถูกระบุด้วยสัญลักษณ์สี่เหลี่ยมข้าวหลามตัด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(Diamond)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และคำที่อธิบายถึงความสัมพันธ์นั้น ๆ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พร้อมทั้งระบุชนิดของความสัมพันธ์ระหว่าง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นั้น ๆ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 eaLnBrk="1" hangingPunct="1">
              <a:buFontTx/>
              <a:buNone/>
            </a:pP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Tx/>
              <a:buNone/>
            </a:pP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248400" y="6248400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4DE4D0-9DF3-4D4E-915E-66417BA946F1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36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26" name="AutoShape 15"/>
          <p:cNvSpPr>
            <a:spLocks noChangeArrowheads="1"/>
          </p:cNvSpPr>
          <p:nvPr/>
        </p:nvSpPr>
        <p:spPr bwMode="auto">
          <a:xfrm>
            <a:off x="6324600" y="4648200"/>
            <a:ext cx="2305050" cy="1150938"/>
          </a:xfrm>
          <a:prstGeom prst="flowChartDecision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TH SarabunPSK" pitchFamily="34" charset="-34"/>
                <a:cs typeface="TH SarabunPSK" pitchFamily="34" charset="-34"/>
              </a:rPr>
              <a:t>relation</a:t>
            </a:r>
            <a:endParaRPr lang="th-TH" sz="320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20" name="Rounded Rectangle 19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1" name="Picture 20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2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08025"/>
          </a:xfrm>
        </p:spPr>
        <p:txBody>
          <a:bodyPr/>
          <a:lstStyle/>
          <a:p>
            <a:pPr eaLnBrk="1" hangingPunct="1"/>
            <a:r>
              <a:rPr lang="th-TH" sz="4000" smtClean="0"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4000" b="1" smtClean="0">
                <a:latin typeface="TH SarabunPSK" pitchFamily="34" charset="-34"/>
                <a:cs typeface="TH SarabunPSK" pitchFamily="34" charset="-34"/>
              </a:rPr>
              <a:t>Relationship</a:t>
            </a:r>
          </a:p>
          <a:p>
            <a:pPr eaLnBrk="1" hangingPunct="1">
              <a:buFontTx/>
              <a:buNone/>
            </a:pPr>
            <a:endParaRPr lang="th-TH" sz="400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90600" y="2895600"/>
            <a:ext cx="7416800" cy="1150938"/>
            <a:chOff x="612" y="1480"/>
            <a:chExt cx="4672" cy="725"/>
          </a:xfrm>
        </p:grpSpPr>
        <p:sp>
          <p:nvSpPr>
            <p:cNvPr id="31758" name="Rectangle 4"/>
            <p:cNvSpPr>
              <a:spLocks noChangeArrowheads="1"/>
            </p:cNvSpPr>
            <p:nvPr/>
          </p:nvSpPr>
          <p:spPr bwMode="auto">
            <a:xfrm>
              <a:off x="612" y="1570"/>
              <a:ext cx="1225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H SarabunPSK" pitchFamily="34" charset="-34"/>
                  <a:cs typeface="TH SarabunPSK" pitchFamily="34" charset="-34"/>
                </a:rPr>
                <a:t>Employee</a:t>
              </a: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759" name="AutoShape 5"/>
            <p:cNvSpPr>
              <a:spLocks noChangeArrowheads="1"/>
            </p:cNvSpPr>
            <p:nvPr/>
          </p:nvSpPr>
          <p:spPr bwMode="auto">
            <a:xfrm>
              <a:off x="2199" y="1480"/>
              <a:ext cx="1452" cy="725"/>
            </a:xfrm>
            <a:prstGeom prst="flowChartDecision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>
                  <a:latin typeface="TH SarabunPSK" pitchFamily="34" charset="-34"/>
                  <a:cs typeface="TH SarabunPSK" pitchFamily="34" charset="-34"/>
                </a:rPr>
                <a:t>Work_in</a:t>
              </a:r>
              <a:endParaRPr lang="th-TH" sz="2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760" name="Rectangle 6"/>
            <p:cNvSpPr>
              <a:spLocks noChangeArrowheads="1"/>
            </p:cNvSpPr>
            <p:nvPr/>
          </p:nvSpPr>
          <p:spPr bwMode="auto">
            <a:xfrm>
              <a:off x="4059" y="1570"/>
              <a:ext cx="1225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H SarabunPSK" pitchFamily="34" charset="-34"/>
                  <a:cs typeface="TH SarabunPSK" pitchFamily="34" charset="-34"/>
                </a:rPr>
                <a:t>Department</a:t>
              </a: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761" name="Line 7"/>
            <p:cNvSpPr>
              <a:spLocks noChangeShapeType="1"/>
            </p:cNvSpPr>
            <p:nvPr/>
          </p:nvSpPr>
          <p:spPr bwMode="auto">
            <a:xfrm>
              <a:off x="1837" y="184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sz="3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762" name="Line 8"/>
            <p:cNvSpPr>
              <a:spLocks noChangeShapeType="1"/>
            </p:cNvSpPr>
            <p:nvPr/>
          </p:nvSpPr>
          <p:spPr bwMode="auto">
            <a:xfrm>
              <a:off x="3651" y="1842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sz="36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990600" y="4572000"/>
            <a:ext cx="7488237" cy="1150937"/>
            <a:chOff x="567" y="3113"/>
            <a:chExt cx="4717" cy="725"/>
          </a:xfrm>
        </p:grpSpPr>
        <p:sp>
          <p:nvSpPr>
            <p:cNvPr id="31752" name="Rectangle 20"/>
            <p:cNvSpPr>
              <a:spLocks noChangeArrowheads="1"/>
            </p:cNvSpPr>
            <p:nvPr/>
          </p:nvSpPr>
          <p:spPr bwMode="auto">
            <a:xfrm>
              <a:off x="3969" y="3158"/>
              <a:ext cx="1315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753" name="Rectangle 14"/>
            <p:cNvSpPr>
              <a:spLocks noChangeArrowheads="1"/>
            </p:cNvSpPr>
            <p:nvPr/>
          </p:nvSpPr>
          <p:spPr bwMode="auto">
            <a:xfrm>
              <a:off x="567" y="3203"/>
              <a:ext cx="1225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H SarabunPSK" pitchFamily="34" charset="-34"/>
                  <a:cs typeface="TH SarabunPSK" pitchFamily="34" charset="-34"/>
                </a:rPr>
                <a:t>Order</a:t>
              </a: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754" name="AutoShape 15"/>
            <p:cNvSpPr>
              <a:spLocks noChangeArrowheads="1"/>
            </p:cNvSpPr>
            <p:nvPr/>
          </p:nvSpPr>
          <p:spPr bwMode="auto">
            <a:xfrm>
              <a:off x="2154" y="3113"/>
              <a:ext cx="1452" cy="725"/>
            </a:xfrm>
            <a:prstGeom prst="flowChartDecision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H SarabunPSK" pitchFamily="34" charset="-34"/>
                  <a:cs typeface="TH SarabunPSK" pitchFamily="34" charset="-34"/>
                </a:rPr>
                <a:t>Of</a:t>
              </a: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755" name="Rectangle 16"/>
            <p:cNvSpPr>
              <a:spLocks noChangeArrowheads="1"/>
            </p:cNvSpPr>
            <p:nvPr/>
          </p:nvSpPr>
          <p:spPr bwMode="auto">
            <a:xfrm>
              <a:off x="4014" y="3203"/>
              <a:ext cx="1225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H SarabunPSK" pitchFamily="34" charset="-34"/>
                  <a:cs typeface="TH SarabunPSK" pitchFamily="34" charset="-34"/>
                </a:rPr>
                <a:t>Order_detail</a:t>
              </a: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756" name="Line 17"/>
            <p:cNvSpPr>
              <a:spLocks noChangeShapeType="1"/>
            </p:cNvSpPr>
            <p:nvPr/>
          </p:nvSpPr>
          <p:spPr bwMode="auto">
            <a:xfrm>
              <a:off x="1792" y="3475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sz="3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757" name="Line 18"/>
            <p:cNvSpPr>
              <a:spLocks noChangeShapeType="1"/>
            </p:cNvSpPr>
            <p:nvPr/>
          </p:nvSpPr>
          <p:spPr bwMode="auto">
            <a:xfrm>
              <a:off x="3606" y="3475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sz="36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1749" name="Text Box 22"/>
          <p:cNvSpPr txBox="1">
            <a:spLocks noChangeArrowheads="1"/>
          </p:cNvSpPr>
          <p:nvPr/>
        </p:nvSpPr>
        <p:spPr bwMode="auto">
          <a:xfrm>
            <a:off x="6629400" y="6248400"/>
            <a:ext cx="1671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750" name="Rectangle 2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Relationship</a:t>
            </a:r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751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A9FFBC-9150-4C72-B42D-2471B862ECF7}" type="slidenum">
              <a:rPr lang="en-US" sz="1800" smtClean="0">
                <a:latin typeface="TH SarabunPSK" pitchFamily="34" charset="-34"/>
                <a:cs typeface="TH SarabunPSK" pitchFamily="34" charset="-34"/>
              </a:rPr>
              <a:pPr/>
              <a:t>37</a:t>
            </a:fld>
            <a:endParaRPr lang="th-TH" sz="180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6" name="Rounded Rectangle 1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7" name="Picture 16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8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ประเภทของ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Relationship</a:t>
            </a: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0010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1.  One-to-One Relationship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เป็นความสัมพันธ์ของสมาชิกของใน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หนึ่งไปสัมพันธ์กับ กับสมาชิกของใน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อีกอันหนึ่ง เพียงหนึ่งเดียวเท่านั้น</a:t>
            </a:r>
          </a:p>
          <a:p>
            <a:pPr lvl="2" eaLnBrk="1" hangingPunct="1">
              <a:buFontTx/>
              <a:buNone/>
            </a:pP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1550" y="4149725"/>
            <a:ext cx="7416800" cy="1150938"/>
            <a:chOff x="612" y="1480"/>
            <a:chExt cx="4672" cy="725"/>
          </a:xfrm>
        </p:grpSpPr>
        <p:sp>
          <p:nvSpPr>
            <p:cNvPr id="32778" name="Rectangle 5"/>
            <p:cNvSpPr>
              <a:spLocks noChangeArrowheads="1"/>
            </p:cNvSpPr>
            <p:nvPr/>
          </p:nvSpPr>
          <p:spPr bwMode="auto">
            <a:xfrm>
              <a:off x="612" y="1570"/>
              <a:ext cx="1225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dirty="0" smtClean="0">
                  <a:latin typeface="TH SarabunPSK" pitchFamily="34" charset="-34"/>
                  <a:cs typeface="TH SarabunPSK" pitchFamily="34" charset="-34"/>
                </a:rPr>
                <a:t>อาจารย์</a:t>
              </a:r>
              <a:endParaRPr lang="th-TH" sz="2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779" name="AutoShape 6"/>
            <p:cNvSpPr>
              <a:spLocks noChangeArrowheads="1"/>
            </p:cNvSpPr>
            <p:nvPr/>
          </p:nvSpPr>
          <p:spPr bwMode="auto">
            <a:xfrm>
              <a:off x="2199" y="1480"/>
              <a:ext cx="1452" cy="725"/>
            </a:xfrm>
            <a:prstGeom prst="flowChartDecision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dirty="0" smtClean="0">
                  <a:latin typeface="TH SarabunPSK" pitchFamily="34" charset="-34"/>
                  <a:cs typeface="TH SarabunPSK" pitchFamily="34" charset="-34"/>
                </a:rPr>
                <a:t>เป็นหัวหน้า</a:t>
              </a:r>
              <a:endParaRPr lang="th-TH" sz="2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780" name="Rectangle 7"/>
            <p:cNvSpPr>
              <a:spLocks noChangeArrowheads="1"/>
            </p:cNvSpPr>
            <p:nvPr/>
          </p:nvSpPr>
          <p:spPr bwMode="auto">
            <a:xfrm>
              <a:off x="4059" y="1570"/>
              <a:ext cx="1225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781" name="Line 8"/>
            <p:cNvSpPr>
              <a:spLocks noChangeShapeType="1"/>
            </p:cNvSpPr>
            <p:nvPr/>
          </p:nvSpPr>
          <p:spPr bwMode="auto">
            <a:xfrm>
              <a:off x="1837" y="184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sz="3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782" name="Line 9"/>
            <p:cNvSpPr>
              <a:spLocks noChangeShapeType="1"/>
            </p:cNvSpPr>
            <p:nvPr/>
          </p:nvSpPr>
          <p:spPr bwMode="auto">
            <a:xfrm>
              <a:off x="3651" y="1842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sz="36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3059113" y="4365625"/>
            <a:ext cx="271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H SarabunPSK" pitchFamily="34" charset="-34"/>
                <a:cs typeface="TH SarabunPSK" pitchFamily="34" charset="-34"/>
              </a:rPr>
              <a:t>1</a:t>
            </a:r>
            <a:endParaRPr lang="th-TH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6011863" y="4365625"/>
            <a:ext cx="271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H SarabunPSK" pitchFamily="34" charset="-34"/>
                <a:cs typeface="TH SarabunPSK" pitchFamily="34" charset="-34"/>
              </a:rPr>
              <a:t>1</a:t>
            </a:r>
            <a:endParaRPr lang="th-TH" sz="1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7031607" y="4491335"/>
            <a:ext cx="893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ภาควิชา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776" name="Text Box 13"/>
          <p:cNvSpPr txBox="1">
            <a:spLocks noChangeArrowheads="1"/>
          </p:cNvSpPr>
          <p:nvPr/>
        </p:nvSpPr>
        <p:spPr bwMode="auto">
          <a:xfrm>
            <a:off x="6176937" y="6222714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777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9562B-E7E0-4C96-9180-6ADABBEF3CF3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38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6" name="Rounded Rectangle 1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7" name="Picture 16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8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ประเภทของ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Relationship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170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2.  One-to-Many Relationship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เป็นความสัมพันธ์ของสมาชิกของใน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หนึ่งไปสัมพันธ์กับ กับสมาชิกของใน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อีกอันหนึ่ง มากกว่า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สมาชิก</a:t>
            </a:r>
          </a:p>
          <a:p>
            <a:pPr lvl="1" eaLnBrk="1" hangingPunct="1">
              <a:buFontTx/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3657600"/>
            <a:ext cx="7416800" cy="1150938"/>
            <a:chOff x="612" y="1480"/>
            <a:chExt cx="4672" cy="725"/>
          </a:xfrm>
        </p:grpSpPr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612" y="1570"/>
              <a:ext cx="1225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dirty="0" smtClean="0">
                  <a:latin typeface="TH SarabunPSK" pitchFamily="34" charset="-34"/>
                  <a:cs typeface="TH SarabunPSK" pitchFamily="34" charset="-34"/>
                </a:rPr>
                <a:t>แผนก</a:t>
              </a:r>
              <a:endParaRPr lang="th-TH" sz="2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3803" name="AutoShape 6"/>
            <p:cNvSpPr>
              <a:spLocks noChangeArrowheads="1"/>
            </p:cNvSpPr>
            <p:nvPr/>
          </p:nvSpPr>
          <p:spPr bwMode="auto">
            <a:xfrm>
              <a:off x="2199" y="1480"/>
              <a:ext cx="1452" cy="725"/>
            </a:xfrm>
            <a:prstGeom prst="flowChartDecision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dirty="0" smtClean="0">
                  <a:latin typeface="TH SarabunPSK" pitchFamily="34" charset="-34"/>
                  <a:cs typeface="TH SarabunPSK" pitchFamily="34" charset="-34"/>
                </a:rPr>
                <a:t>มีพนักงาน</a:t>
              </a:r>
              <a:endParaRPr lang="th-TH" sz="2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4059" y="1570"/>
              <a:ext cx="1225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3805" name="Line 8"/>
            <p:cNvSpPr>
              <a:spLocks noChangeShapeType="1"/>
            </p:cNvSpPr>
            <p:nvPr/>
          </p:nvSpPr>
          <p:spPr bwMode="auto">
            <a:xfrm>
              <a:off x="1837" y="184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sz="3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3806" name="Line 9"/>
            <p:cNvSpPr>
              <a:spLocks noChangeShapeType="1"/>
            </p:cNvSpPr>
            <p:nvPr/>
          </p:nvSpPr>
          <p:spPr bwMode="auto">
            <a:xfrm>
              <a:off x="3651" y="1842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sz="36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3078163" y="3873500"/>
            <a:ext cx="301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H SarabunPSK" pitchFamily="34" charset="-34"/>
                <a:cs typeface="TH SarabunPSK" pitchFamily="34" charset="-34"/>
              </a:rPr>
              <a:t>1</a:t>
            </a:r>
            <a:endParaRPr lang="th-TH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6030913" y="3873500"/>
            <a:ext cx="360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H SarabunPSK" pitchFamily="34" charset="-34"/>
                <a:cs typeface="TH SarabunPSK" pitchFamily="34" charset="-34"/>
              </a:rPr>
              <a:t>M</a:t>
            </a:r>
            <a:endParaRPr lang="th-TH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7183438" y="4016375"/>
            <a:ext cx="922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พนักงาน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6248400" y="6172200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01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E6CE99-5F4B-460C-BDF7-14E50C98902B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39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33" name="Rounded Rectangle 32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rgbClr val="CC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2321" name="Picture 5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2" name="Picture 6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13" y="357188"/>
            <a:ext cx="8229601" cy="1143000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ระบบแฟ้มข้อมูล </a:t>
            </a:r>
            <a:r>
              <a:rPr lang="en-US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(File-Based System)</a:t>
            </a: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684213" y="4171950"/>
            <a:ext cx="1223962" cy="108108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  <a:cs typeface="Tahoma" pitchFamily="34" charset="0"/>
              </a:rPr>
              <a:t>Employees</a:t>
            </a: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2197100" y="4217988"/>
            <a:ext cx="1079500" cy="1065212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  <a:cs typeface="Tahoma" pitchFamily="34" charset="0"/>
              </a:rPr>
              <a:t>Customer</a:t>
            </a: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3419475" y="4235450"/>
            <a:ext cx="1079500" cy="106521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  <a:cs typeface="Tahoma" pitchFamily="34" charset="0"/>
              </a:rPr>
              <a:t>Sales</a:t>
            </a: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4645025" y="4219575"/>
            <a:ext cx="1079500" cy="106521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  <a:cs typeface="Tahoma" pitchFamily="34" charset="0"/>
              </a:rPr>
              <a:t>Salesman</a:t>
            </a: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5868988" y="4219575"/>
            <a:ext cx="1079500" cy="106521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  <a:cs typeface="Tahoma" pitchFamily="34" charset="0"/>
              </a:rPr>
              <a:t>Inventory</a:t>
            </a:r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7235825" y="4170363"/>
            <a:ext cx="1223963" cy="1081087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  <a:cs typeface="Tahoma" pitchFamily="34" charset="0"/>
              </a:rPr>
              <a:t>Account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250825" y="2587625"/>
            <a:ext cx="230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Personnel department</a:t>
            </a:r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9" name="Picture 10" descr="j0233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13" y="1555750"/>
            <a:ext cx="1063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492125" y="3267075"/>
            <a:ext cx="1584325" cy="338138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600">
                <a:latin typeface="Tahoma" pitchFamily="34" charset="0"/>
                <a:cs typeface="Tahoma" pitchFamily="34" charset="0"/>
              </a:rPr>
              <a:t>A</a:t>
            </a:r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1" name="AutoShape 12"/>
          <p:cNvSpPr>
            <a:spLocks noChangeArrowheads="1"/>
          </p:cNvSpPr>
          <p:nvPr/>
        </p:nvSpPr>
        <p:spPr bwMode="auto">
          <a:xfrm>
            <a:off x="1042988" y="3730625"/>
            <a:ext cx="576262" cy="369888"/>
          </a:xfrm>
          <a:prstGeom prst="upDownArrow">
            <a:avLst>
              <a:gd name="adj1" fmla="val 50111"/>
              <a:gd name="adj2" fmla="val 38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2" name="AutoShape 13"/>
          <p:cNvSpPr>
            <a:spLocks noChangeArrowheads="1"/>
          </p:cNvSpPr>
          <p:nvPr/>
        </p:nvSpPr>
        <p:spPr bwMode="auto">
          <a:xfrm>
            <a:off x="989013" y="2925763"/>
            <a:ext cx="647700" cy="309562"/>
          </a:xfrm>
          <a:prstGeom prst="downArrow">
            <a:avLst>
              <a:gd name="adj1" fmla="val 59806"/>
              <a:gd name="adj2" fmla="val 61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3563938" y="2516188"/>
            <a:ext cx="2305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Sales department</a:t>
            </a:r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>
            <a:off x="3805238" y="3195638"/>
            <a:ext cx="1584325" cy="338137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600">
                <a:latin typeface="Tahoma" pitchFamily="34" charset="0"/>
                <a:cs typeface="Tahoma" pitchFamily="34" charset="0"/>
              </a:rPr>
              <a:t>B</a:t>
            </a:r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5" name="AutoShape 16"/>
          <p:cNvSpPr>
            <a:spLocks noChangeArrowheads="1"/>
          </p:cNvSpPr>
          <p:nvPr/>
        </p:nvSpPr>
        <p:spPr bwMode="auto">
          <a:xfrm rot="-1118512">
            <a:off x="4716463" y="3667125"/>
            <a:ext cx="576262" cy="504825"/>
          </a:xfrm>
          <a:prstGeom prst="upDownArrow">
            <a:avLst>
              <a:gd name="adj1" fmla="val 50111"/>
              <a:gd name="adj2" fmla="val 38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6" name="AutoShape 17"/>
          <p:cNvSpPr>
            <a:spLocks noChangeArrowheads="1"/>
          </p:cNvSpPr>
          <p:nvPr/>
        </p:nvSpPr>
        <p:spPr bwMode="auto">
          <a:xfrm>
            <a:off x="4302125" y="2854325"/>
            <a:ext cx="647700" cy="309563"/>
          </a:xfrm>
          <a:prstGeom prst="downArrow">
            <a:avLst>
              <a:gd name="adj1" fmla="val 59806"/>
              <a:gd name="adj2" fmla="val 61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7" name="AutoShape 18"/>
          <p:cNvSpPr>
            <a:spLocks noChangeArrowheads="1"/>
          </p:cNvSpPr>
          <p:nvPr/>
        </p:nvSpPr>
        <p:spPr bwMode="auto">
          <a:xfrm rot="1541728">
            <a:off x="3851275" y="3690938"/>
            <a:ext cx="576263" cy="504825"/>
          </a:xfrm>
          <a:prstGeom prst="upDownArrow">
            <a:avLst>
              <a:gd name="adj1" fmla="val 50111"/>
              <a:gd name="adj2" fmla="val 38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8" name="AutoShape 19"/>
          <p:cNvSpPr>
            <a:spLocks noChangeArrowheads="1"/>
          </p:cNvSpPr>
          <p:nvPr/>
        </p:nvSpPr>
        <p:spPr bwMode="auto">
          <a:xfrm rot="2699140">
            <a:off x="2987675" y="3308350"/>
            <a:ext cx="576263" cy="1009650"/>
          </a:xfrm>
          <a:prstGeom prst="upDownArrow">
            <a:avLst>
              <a:gd name="adj1" fmla="val 50454"/>
              <a:gd name="adj2" fmla="val 338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9" name="AutoShape 20"/>
          <p:cNvSpPr>
            <a:spLocks noChangeArrowheads="1"/>
          </p:cNvSpPr>
          <p:nvPr/>
        </p:nvSpPr>
        <p:spPr bwMode="auto">
          <a:xfrm rot="-1860976">
            <a:off x="5597525" y="3341688"/>
            <a:ext cx="576263" cy="938212"/>
          </a:xfrm>
          <a:prstGeom prst="upDownArrow">
            <a:avLst>
              <a:gd name="adj1" fmla="val 50454"/>
              <a:gd name="adj2" fmla="val 314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6778625" y="2555875"/>
            <a:ext cx="230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Accounting department</a:t>
            </a:r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11" name="Text Box 22"/>
          <p:cNvSpPr txBox="1">
            <a:spLocks noChangeArrowheads="1"/>
          </p:cNvSpPr>
          <p:nvPr/>
        </p:nvSpPr>
        <p:spPr bwMode="auto">
          <a:xfrm>
            <a:off x="7019925" y="3235325"/>
            <a:ext cx="1584325" cy="338138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600">
                <a:latin typeface="Tahoma" pitchFamily="34" charset="0"/>
                <a:cs typeface="Tahoma" pitchFamily="34" charset="0"/>
              </a:rPr>
              <a:t>C</a:t>
            </a:r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12" name="AutoShape 23"/>
          <p:cNvSpPr>
            <a:spLocks noChangeArrowheads="1"/>
          </p:cNvSpPr>
          <p:nvPr/>
        </p:nvSpPr>
        <p:spPr bwMode="auto">
          <a:xfrm>
            <a:off x="7570788" y="3698875"/>
            <a:ext cx="576262" cy="369888"/>
          </a:xfrm>
          <a:prstGeom prst="upDownArrow">
            <a:avLst>
              <a:gd name="adj1" fmla="val 50111"/>
              <a:gd name="adj2" fmla="val 38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13" name="AutoShape 24"/>
          <p:cNvSpPr>
            <a:spLocks noChangeArrowheads="1"/>
          </p:cNvSpPr>
          <p:nvPr/>
        </p:nvSpPr>
        <p:spPr bwMode="auto">
          <a:xfrm>
            <a:off x="7516813" y="2894013"/>
            <a:ext cx="647700" cy="309562"/>
          </a:xfrm>
          <a:prstGeom prst="downArrow">
            <a:avLst>
              <a:gd name="adj1" fmla="val 59806"/>
              <a:gd name="adj2" fmla="val 61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14" name="AutoShape 25"/>
          <p:cNvSpPr>
            <a:spLocks noChangeArrowheads="1"/>
          </p:cNvSpPr>
          <p:nvPr/>
        </p:nvSpPr>
        <p:spPr bwMode="auto">
          <a:xfrm>
            <a:off x="4140200" y="5805488"/>
            <a:ext cx="4248150" cy="431800"/>
          </a:xfrm>
          <a:prstGeom prst="wedgeRectCallout">
            <a:avLst>
              <a:gd name="adj1" fmla="val 3884"/>
              <a:gd name="adj2" fmla="val -14044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1600">
                <a:latin typeface="Tahoma" pitchFamily="34" charset="0"/>
                <a:cs typeface="Tahoma" pitchFamily="34" charset="0"/>
              </a:rPr>
              <a:t>การจัดเก็บข้อมูลที่ซ้ำซ้อนกัน </a:t>
            </a:r>
            <a:r>
              <a:rPr lang="en-US" sz="1600">
                <a:latin typeface="Tahoma" pitchFamily="34" charset="0"/>
                <a:cs typeface="Tahoma" pitchFamily="34" charset="0"/>
              </a:rPr>
              <a:t>(</a:t>
            </a:r>
            <a:r>
              <a:rPr lang="en-US" sz="1400">
                <a:latin typeface="Tahoma" pitchFamily="34" charset="0"/>
                <a:cs typeface="Tahoma" pitchFamily="34" charset="0"/>
              </a:rPr>
              <a:t>Redundancy</a:t>
            </a:r>
            <a:r>
              <a:rPr lang="en-US" sz="1600">
                <a:latin typeface="Tahoma" pitchFamily="34" charset="0"/>
                <a:cs typeface="Tahoma" pitchFamily="34" charset="0"/>
              </a:rPr>
              <a:t>)</a:t>
            </a:r>
          </a:p>
        </p:txBody>
      </p:sp>
      <p:cxnSp>
        <p:nvCxnSpPr>
          <p:cNvPr id="12315" name="AutoShape 26"/>
          <p:cNvCxnSpPr>
            <a:cxnSpLocks noChangeShapeType="1"/>
            <a:stCxn id="12292" idx="3"/>
            <a:endCxn id="12295" idx="3"/>
          </p:cNvCxnSpPr>
          <p:nvPr/>
        </p:nvCxnSpPr>
        <p:spPr bwMode="auto">
          <a:xfrm rot="16200000" flipH="1">
            <a:off x="3225007" y="3325019"/>
            <a:ext cx="31750" cy="3887787"/>
          </a:xfrm>
          <a:prstGeom prst="bentConnector3">
            <a:avLst>
              <a:gd name="adj1" fmla="val 815000"/>
            </a:avLst>
          </a:prstGeom>
          <a:noFill/>
          <a:ln w="31750">
            <a:solidFill>
              <a:schemeClr val="tx1"/>
            </a:solidFill>
            <a:miter lim="800000"/>
            <a:headEnd type="stealth" w="lg" len="lg"/>
            <a:tailEnd type="stealth" w="lg" len="lg"/>
          </a:ln>
        </p:spPr>
      </p:cxnSp>
      <p:sp>
        <p:nvSpPr>
          <p:cNvPr id="12316" name="Text Box 27"/>
          <p:cNvSpPr txBox="1">
            <a:spLocks noChangeArrowheads="1"/>
          </p:cNvSpPr>
          <p:nvPr/>
        </p:nvSpPr>
        <p:spPr bwMode="auto">
          <a:xfrm>
            <a:off x="1619250" y="5589588"/>
            <a:ext cx="2592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Duplicate data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salesman is an employee</a:t>
            </a:r>
          </a:p>
        </p:txBody>
      </p:sp>
      <p:pic>
        <p:nvPicPr>
          <p:cNvPr id="12317" name="Picture 28" descr="j040437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412875"/>
            <a:ext cx="13684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29" descr="j025037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557338"/>
            <a:ext cx="19335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214699" y="6430156"/>
            <a:ext cx="2844790" cy="2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Copyright © 2009</a:t>
            </a:r>
            <a:endParaRPr lang="th-TH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5" name="Picture 34" descr="LOGO--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285728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16" name="Rounded Rectangle 1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7" name="Picture 16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8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ประเภทของ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Relationship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1931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3.  Many-to-Many Relationship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เป็นความสัมพันธ์ของสมาชิกมากกว่า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สมาชิก ของใน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หนึ่งไปสัมพันธ์กับ กับสมาชิกของใน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อีกอันหนึ่ง มากกว่า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สมาชิก</a:t>
            </a:r>
          </a:p>
          <a:p>
            <a:pPr eaLnBrk="1" hangingPunct="1"/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88" y="4005263"/>
            <a:ext cx="7416800" cy="1150937"/>
            <a:chOff x="612" y="1480"/>
            <a:chExt cx="4672" cy="725"/>
          </a:xfrm>
        </p:grpSpPr>
        <p:sp>
          <p:nvSpPr>
            <p:cNvPr id="34826" name="Rectangle 5"/>
            <p:cNvSpPr>
              <a:spLocks noChangeArrowheads="1"/>
            </p:cNvSpPr>
            <p:nvPr/>
          </p:nvSpPr>
          <p:spPr bwMode="auto">
            <a:xfrm>
              <a:off x="612" y="1570"/>
              <a:ext cx="1225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dirty="0" smtClean="0">
                  <a:latin typeface="TH SarabunPSK" pitchFamily="34" charset="-34"/>
                  <a:cs typeface="TH SarabunPSK" pitchFamily="34" charset="-34"/>
                </a:rPr>
                <a:t>นักศึกษา</a:t>
              </a:r>
              <a:endParaRPr lang="th-TH" sz="2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4827" name="AutoShape 6"/>
            <p:cNvSpPr>
              <a:spLocks noChangeArrowheads="1"/>
            </p:cNvSpPr>
            <p:nvPr/>
          </p:nvSpPr>
          <p:spPr bwMode="auto">
            <a:xfrm>
              <a:off x="2199" y="1480"/>
              <a:ext cx="1452" cy="725"/>
            </a:xfrm>
            <a:prstGeom prst="flowChartDecision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dirty="0" smtClean="0">
                  <a:latin typeface="TH SarabunPSK" pitchFamily="34" charset="-34"/>
                  <a:cs typeface="TH SarabunPSK" pitchFamily="34" charset="-34"/>
                </a:rPr>
                <a:t>ลงทะเบียน</a:t>
              </a:r>
              <a:endParaRPr lang="th-TH" sz="2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4828" name="Rectangle 7"/>
            <p:cNvSpPr>
              <a:spLocks noChangeArrowheads="1"/>
            </p:cNvSpPr>
            <p:nvPr/>
          </p:nvSpPr>
          <p:spPr bwMode="auto">
            <a:xfrm>
              <a:off x="4059" y="1570"/>
              <a:ext cx="1225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4829" name="Line 8"/>
            <p:cNvSpPr>
              <a:spLocks noChangeShapeType="1"/>
            </p:cNvSpPr>
            <p:nvPr/>
          </p:nvSpPr>
          <p:spPr bwMode="auto">
            <a:xfrm>
              <a:off x="1837" y="184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sz="3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4830" name="Line 9"/>
            <p:cNvSpPr>
              <a:spLocks noChangeShapeType="1"/>
            </p:cNvSpPr>
            <p:nvPr/>
          </p:nvSpPr>
          <p:spPr bwMode="auto">
            <a:xfrm>
              <a:off x="3651" y="1842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sz="36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2914650" y="4221163"/>
            <a:ext cx="360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H SarabunPSK" pitchFamily="34" charset="-34"/>
                <a:cs typeface="TH SarabunPSK" pitchFamily="34" charset="-34"/>
              </a:rPr>
              <a:t>M</a:t>
            </a:r>
            <a:endParaRPr lang="th-TH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5867400" y="4221163"/>
            <a:ext cx="330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H SarabunPSK" pitchFamily="34" charset="-34"/>
                <a:cs typeface="TH SarabunPSK" pitchFamily="34" charset="-34"/>
              </a:rPr>
              <a:t>N</a:t>
            </a:r>
            <a:endParaRPr lang="th-TH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6781800" y="4343400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รายวิชา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>
            <a:off x="6172200" y="6248400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825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9C9C43-27A5-403E-AFBD-319F0656C1E4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40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7" name="Rounded Rectangle 6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7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การออกแบบฐานข้อมูลด้วย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E-R Model</a:t>
            </a:r>
            <a:endPara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ศึกษารายละเอียดและลักษณะหน้าที่งานของระบบ</a:t>
            </a:r>
          </a:p>
          <a:p>
            <a:pPr eaLnBrk="1" hangingPunct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เพื่อรวบรวมรายละเอียด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ลักษณะการทำงานของระบบ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ขั้นตอนการทำงาน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เอกสารรายงานต่างๆ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934200" y="6248400"/>
            <a:ext cx="133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JIRAVADEE  YOYRAM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8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1C4736-919E-4C3C-A0D9-B9E9202A80A9}" type="slidenum">
              <a:rPr lang="en-US" smtClean="0">
                <a:latin typeface="TH SarabunPSK" pitchFamily="34" charset="-34"/>
                <a:cs typeface="TH SarabunPSK" pitchFamily="34" charset="-34"/>
              </a:rPr>
              <a:pPr/>
              <a:t>41</a:t>
            </a:fld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6" name="Rounded Rectangle 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7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วิเคราะห์หากำหนด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Entity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ที่ควรมีในระบบฐานข้อมูล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โดยคำนึงถึงข้อมูลทั้งหมดที่จะจัดเก็บลงไปในฐานข้อมูลว่าสามารถแบ่งออกได้เป็นกี่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ภายในฐานข้อมูลหนึ่ง ๆ อาจจะมีจำนวน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เป็นจำนวนมาก ซึ่งก็ขึ้นอยู่ที่ผู้ใช้ว่าต้องการจัดเก็บข้อมูลมากเพียงใด</a:t>
            </a:r>
          </a:p>
          <a:p>
            <a:pPr eaLnBrk="1" hangingPunct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โดยการกำหนด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จะต้องคำนึงถึง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ทั้งแบบอ่อนแอและแบบแข็งแรงด้วย</a:t>
            </a:r>
          </a:p>
          <a:p>
            <a:pPr eaLnBrk="1" hangingPunct="1"/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D7A522-5926-4F63-824E-2A925D1CB7AF}" type="slidenum">
              <a:rPr lang="en-US" smtClean="0"/>
              <a:pPr/>
              <a:t>42</a:t>
            </a:fld>
            <a:endParaRPr lang="th-TH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การออกแบบฐานข้อมูลด้วย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E-R Model</a:t>
            </a:r>
            <a:endPara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6" name="Rounded Rectangle 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7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3228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การวิเคราะห์กำหนดความสัมพันธ์ระหว่าง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Entity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hangingPunct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ว่าแต่ละ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ที่มีความสัมพันธ์กันนั้น จะสัมพันธ์กันด้วยเงื่อนไขใด และชนิดความสัมพันธ์เป็นอย่างไร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One to One Relationship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One to Many Relationship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Many to Many Relationship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9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317B67-E71D-4679-A5F3-8940AD01C542}" type="slidenum">
              <a:rPr lang="en-US" smtClean="0"/>
              <a:pPr/>
              <a:t>43</a:t>
            </a:fld>
            <a:endParaRPr lang="th-TH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การออกแบบฐานข้อมูลด้วย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E-R Model</a:t>
            </a:r>
            <a:endPara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6" name="Rounded Rectangle 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7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459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การกำหนดคุณลักษณะของ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Attributes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เป็นการกำหนดคุณสมบัติ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(Attributes)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ว่าควรจะประกอบไปด้วย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Attributes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ใดบ้าง</a:t>
            </a:r>
          </a:p>
          <a:p>
            <a:pPr eaLnBrk="1" hangingPunct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พร้อมทั้งพิจารณาด้วยว่า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Attributes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ใดบ้างที่จะเป็น เช่น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Composite Attributes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Derived Attributes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6562B-0F8B-4758-9C6E-BCE3D521DAA9}" type="slidenum">
              <a:rPr lang="en-US" smtClean="0"/>
              <a:pPr/>
              <a:t>44</a:t>
            </a:fld>
            <a:endParaRPr lang="th-TH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การออกแบบฐานข้อมูลด้วย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E-R Model</a:t>
            </a:r>
            <a:endParaRPr lang="th-TH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6" name="Rounded Rectangle 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7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459162"/>
          </a:xfrm>
        </p:spPr>
        <p:txBody>
          <a:bodyPr/>
          <a:lstStyle/>
          <a:p>
            <a:pPr marL="269875" lvl="2" indent="-269875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Object-Oriented Database Model (OODB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O-O Database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Model)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269875" lvl="2" indent="-269875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การจัดการข้อมูลโดยการเก็บทั้งข้อมูลและวิธีการจัดการข้อมูลไว้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ใน อ็อบ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เจ็ค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Object)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ซึ่งสามารถดึงและใช้งานร่วมกันได้โดยอัตโนมัติ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ข้อมูลมัลติมีเดียก็ได้ 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องค์ประกอบ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ที่สำคัญ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OODB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ได้แก่ 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อ็อบเจ็ค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(Object)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คือ ข้อมูลจำนวนไม่มากนักที่นำมารวมกันมีความหมาย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เหมือนกับเอนติตี้  ซึ่งเป็นตัวแทนของ คน สถานที่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สิ่งของ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Attribute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เป็นลักษณะของอ็อบเจ็ค ในช่วงเวลาหนึ่งๆ เช่น อายุพนักงาน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วิธีการปฏิบัติการ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(Method)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หรือพฤติกรรมของอ็อบ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เจ็ค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6562B-0F8B-4758-9C6E-BCE3D521DAA9}" type="slidenum">
              <a:rPr lang="en-US" smtClean="0"/>
              <a:pPr/>
              <a:t>45</a:t>
            </a:fld>
            <a:endParaRPr lang="th-TH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ระบบฐานข้อมูลในอนาคต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6" name="Rounded Rectangle 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7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459162"/>
          </a:xfrm>
        </p:spPr>
        <p:txBody>
          <a:bodyPr/>
          <a:lstStyle/>
          <a:p>
            <a:pPr marL="269875" lvl="2" indent="-269875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Hypermedia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database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269875" lvl="2" indent="-269875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การจัดการข้อมูลในลักษณะเหมือนกับเครือข่าย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ของ โหนด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(network of nodes)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ซึ่งเชื่อมโยงตามแต่ผู้ใช้จะออกแบบ โดยแต่ละโหนดจะประกอบด้วยข้อมูลซึ่งจะเป็นข้อความ รูปภาพ เสียง ภาพการเคลื่อนไหว หรือโปรแกรมการทำงาน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(Executable Programs)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อื่น ๆ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6562B-0F8B-4758-9C6E-BCE3D521DAA9}" type="slidenum">
              <a:rPr lang="en-US" smtClean="0"/>
              <a:pPr/>
              <a:t>46</a:t>
            </a:fld>
            <a:endParaRPr lang="th-TH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ระบบฐานข้อมูลในอนาคต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6" name="Rounded Rectangle 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7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7992119" cy="3459162"/>
          </a:xfrm>
        </p:spPr>
        <p:txBody>
          <a:bodyPr/>
          <a:lstStyle/>
          <a:p>
            <a:pPr marL="0" lvl="2" inden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ดาต้าแวร์เฮาส์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(Data Warehouse)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marL="0" lvl="2" indent="0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ดาต้า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แวร์เฮาส์เป็นฐานข้อมูลที่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เก็บข้อมูล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นปัจจุบันและในอดีตซึ่งดึงมาจากระบบปฏิบัติการหลายระบบและนำมารวมกันเพื่อประโยชน์ในการจัดทำรายงานหรือวิเคราะห์ข้อมูล 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6562B-0F8B-4758-9C6E-BCE3D521DAA9}" type="slidenum">
              <a:rPr lang="en-US" smtClean="0"/>
              <a:pPr/>
              <a:t>47</a:t>
            </a:fld>
            <a:endParaRPr lang="th-TH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ระบบฐานข้อมูลในอนาคต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6" name="Rounded Rectangle 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7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7992119" cy="3459162"/>
          </a:xfrm>
        </p:spPr>
        <p:txBody>
          <a:bodyPr/>
          <a:lstStyle/>
          <a:p>
            <a:pPr marL="0" lvl="2" inden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ดาต้า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ไมน์นิ่ง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(Data Mining)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lvl="2" indent="0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เครื่องมือของซอฟท์แวร์ที่ใช้ในการ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วิเคราะห์สารสนเทศ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โดยอัตโนมัติ เพื่อค้นหารูปแบบและความสัมพันธ์ของข้อมูลดาต้าแวร์เฮาส์รวมทั้งพยากรณ์แนวโน้มและพฤติกรรมในอนาคต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6562B-0F8B-4758-9C6E-BCE3D521DAA9}" type="slidenum">
              <a:rPr lang="en-US" smtClean="0"/>
              <a:pPr/>
              <a:t>48</a:t>
            </a:fld>
            <a:endParaRPr lang="th-TH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ระบบฐานข้อมูลในอนาคต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6" name="Rounded Rectangle 5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7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80920" cy="3459162"/>
          </a:xfrm>
        </p:spPr>
        <p:txBody>
          <a:bodyPr/>
          <a:lstStyle/>
          <a:p>
            <a:pPr lvl="0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จงอธิบายลักษณะการจัดเก็บข้อมูลระบบแฟ้มข้อมูล และข้อดีข้อเสียของการ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จัดเก็บข้อมูล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แบบแฟ้ม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ระบบการจัดการฐานข้อมูลมีส่วนประกอบกี่ส่วน  อะไรบ้าง จงอธิบาย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ฐานข้อมูลแบ่งออกเป็นกี่ประเภท มีอะไรบ้างจงอธิบาย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จงอธิบายความหมายของคำต่อไปนี้ พร้อมทั้งยกตัวอย่าง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รีเลชั่น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(Relation)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แอ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ททริบิวท์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(Attribute)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เอน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ติตี้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(Entity)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ความสัมพันธ์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(Relationship)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จงอธิบายฐานข้อมูลในอนาคตว่าจะเป็นอย่างไร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Data Warehouse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กับ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Data Mining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เหมือนหรือต่างกันอย่างไร จงอธิบาย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6562B-0F8B-4758-9C6E-BCE3D521DAA9}" type="slidenum">
              <a:rPr lang="en-US" smtClean="0"/>
              <a:pPr/>
              <a:t>49</a:t>
            </a:fld>
            <a:endParaRPr lang="th-TH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คำถามทบทวน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23" name="Rounded Rectangle 22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rgbClr val="CC0066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3335" name="Picture 5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6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-500063" y="428625"/>
            <a:ext cx="8229601" cy="919163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ระบบฐานข้อมูล </a:t>
            </a:r>
            <a:r>
              <a:rPr lang="en-US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(Database System)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50825" y="2476500"/>
            <a:ext cx="230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ahoma" pitchFamily="34" charset="0"/>
                <a:cs typeface="Tahoma" pitchFamily="34" charset="0"/>
              </a:rPr>
              <a:t>Personnel department</a:t>
            </a:r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7" name="Picture 4" descr="j0233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13" y="1444625"/>
            <a:ext cx="1063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492125" y="3155950"/>
            <a:ext cx="1584325" cy="307975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400">
                <a:latin typeface="Tahoma" pitchFamily="34" charset="0"/>
                <a:cs typeface="Tahoma" pitchFamily="34" charset="0"/>
              </a:rPr>
              <a:t>A</a:t>
            </a:r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989013" y="2814638"/>
            <a:ext cx="647700" cy="309562"/>
          </a:xfrm>
          <a:prstGeom prst="downArrow">
            <a:avLst>
              <a:gd name="adj1" fmla="val 59806"/>
              <a:gd name="adj2" fmla="val 61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3563938" y="2476500"/>
            <a:ext cx="230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ahoma" pitchFamily="34" charset="0"/>
                <a:cs typeface="Tahoma" pitchFamily="34" charset="0"/>
              </a:rPr>
              <a:t>Sales department</a:t>
            </a:r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805238" y="3155950"/>
            <a:ext cx="1584325" cy="307975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400">
                <a:latin typeface="Tahoma" pitchFamily="34" charset="0"/>
                <a:cs typeface="Tahoma" pitchFamily="34" charset="0"/>
              </a:rPr>
              <a:t>B</a:t>
            </a:r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4302125" y="2814638"/>
            <a:ext cx="647700" cy="309562"/>
          </a:xfrm>
          <a:prstGeom prst="downArrow">
            <a:avLst>
              <a:gd name="adj1" fmla="val 59806"/>
              <a:gd name="adj2" fmla="val 61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7019925" y="3124200"/>
            <a:ext cx="1584325" cy="307975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400">
                <a:latin typeface="Tahoma" pitchFamily="34" charset="0"/>
                <a:cs typeface="Tahoma" pitchFamily="34" charset="0"/>
              </a:rPr>
              <a:t>C</a:t>
            </a:r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7516813" y="2782888"/>
            <a:ext cx="647700" cy="309562"/>
          </a:xfrm>
          <a:prstGeom prst="downArrow">
            <a:avLst>
              <a:gd name="adj1" fmla="val 59806"/>
              <a:gd name="adj2" fmla="val 61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25" name="Picture 12" descr="j040437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373188"/>
            <a:ext cx="13684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3" descr="j025037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446213"/>
            <a:ext cx="19335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AutoShape 14"/>
          <p:cNvSpPr>
            <a:spLocks noChangeArrowheads="1"/>
          </p:cNvSpPr>
          <p:nvPr/>
        </p:nvSpPr>
        <p:spPr bwMode="auto">
          <a:xfrm rot="-2731261">
            <a:off x="2058195" y="3485356"/>
            <a:ext cx="576262" cy="708025"/>
          </a:xfrm>
          <a:prstGeom prst="upDownArrow">
            <a:avLst>
              <a:gd name="adj1" fmla="val 33333"/>
              <a:gd name="adj2" fmla="val 28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 rot="2846677">
            <a:off x="6449220" y="3507581"/>
            <a:ext cx="576262" cy="720725"/>
          </a:xfrm>
          <a:prstGeom prst="upDownArrow">
            <a:avLst>
              <a:gd name="adj1" fmla="val 33333"/>
              <a:gd name="adj2" fmla="val 29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4370388" y="3617913"/>
            <a:ext cx="576262" cy="492125"/>
          </a:xfrm>
          <a:prstGeom prst="upDownArrow">
            <a:avLst>
              <a:gd name="adj1" fmla="val 41259"/>
              <a:gd name="adj2" fmla="val 23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2916238" y="4181475"/>
            <a:ext cx="331152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ahoma" pitchFamily="34" charset="0"/>
                <a:cs typeface="Tahoma" pitchFamily="34" charset="0"/>
              </a:rPr>
              <a:t>DBMS</a:t>
            </a:r>
          </a:p>
        </p:txBody>
      </p:sp>
      <p:sp>
        <p:nvSpPr>
          <p:cNvPr id="13331" name="AutoShape 18"/>
          <p:cNvSpPr>
            <a:spLocks noChangeArrowheads="1"/>
          </p:cNvSpPr>
          <p:nvPr/>
        </p:nvSpPr>
        <p:spPr bwMode="auto">
          <a:xfrm>
            <a:off x="4340225" y="4613275"/>
            <a:ext cx="576263" cy="576263"/>
          </a:xfrm>
          <a:prstGeom prst="upDownArrow">
            <a:avLst>
              <a:gd name="adj1" fmla="val 41259"/>
              <a:gd name="adj2" fmla="val 23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32" name="AutoShape 19"/>
          <p:cNvSpPr>
            <a:spLocks noChangeArrowheads="1"/>
          </p:cNvSpPr>
          <p:nvPr/>
        </p:nvSpPr>
        <p:spPr bwMode="auto">
          <a:xfrm>
            <a:off x="4003675" y="5229225"/>
            <a:ext cx="1225550" cy="1525588"/>
          </a:xfrm>
          <a:prstGeom prst="can">
            <a:avLst>
              <a:gd name="adj" fmla="val 311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Employees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Customers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Sales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Inventory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Account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214699" y="6430156"/>
            <a:ext cx="2844790" cy="2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Copyright © 2009</a:t>
            </a:r>
            <a:endParaRPr lang="th-TH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" name="Picture 24" descr="LOGO--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28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7" name="Rounded Rectangle 6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4343" name="Picture 5" descr="disk1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6" descr="com017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14699" y="6430156"/>
            <a:ext cx="28447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Copyright © 2009</a:t>
            </a:r>
            <a:endParaRPr lang="th-TH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การจัดการฐานข้อมูล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714500"/>
            <a:ext cx="8229600" cy="4525963"/>
          </a:xfrm>
        </p:spPr>
        <p:txBody>
          <a:bodyPr/>
          <a:lstStyle/>
          <a:p>
            <a:pPr marL="0" lvl="2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จัดการฐานข้อมูล 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Database management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คือ การบริหาร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แหล่งของข้อมูล ที่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ถูกเก็บรวบรวมไว้ที่ศูนย์กลาง เพื่อตอบสนองต่อการใช้ของโปรแกรมประยุกต์อย่างมีประสิทธิภาพ และลดการซ้ำซ้อนของข้อมูล รวมทั้งความขัดแย้งของข้อมูลที่เกิดขึ้นภายในองค์การ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Picture 8" descr="LOGO-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7" name="Rounded Rectangle 6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5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H SarabunPSK" pitchFamily="34" charset="-34"/>
                <a:cs typeface="TH SarabunPSK" pitchFamily="34" charset="-34"/>
              </a:rPr>
              <a:t>จิรวดี  โยยรัมย์</a:t>
            </a: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83599-44C8-469A-A515-8B5F01E377C1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7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องค์ประกอบของฐานข้อมูล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114800"/>
          </a:xfrm>
        </p:spPr>
        <p:txBody>
          <a:bodyPr/>
          <a:lstStyle/>
          <a:p>
            <a:pPr eaLnBrk="1" hangingPunct="1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องค์ประกอบของระบบฐานข้อมูล  แบ่งออกเป็น  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 ประเภท คือ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. ฮาร์ดแวร์  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Hardware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. โปรแกรม  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Program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. ข้อมูล  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Data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. บุคลากร  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People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. ขั้นตอนการปฏิบัติงาน  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Procedures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7" name="Rounded Rectangle 6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5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H SarabunPSK" pitchFamily="34" charset="-34"/>
                <a:cs typeface="TH SarabunPSK" pitchFamily="34" charset="-34"/>
              </a:rPr>
              <a:t>จิรวดี  โยยรัมย์</a:t>
            </a: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83599-44C8-469A-A515-8B5F01E377C1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8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lvl="2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ระบบการจัดการฐานข้อมูล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4632" cy="4114800"/>
          </a:xfrm>
        </p:spPr>
        <p:txBody>
          <a:bodyPr/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ระบบการจัดการฐานข้อมูล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 err="1" smtClean="0">
                <a:latin typeface="TH SarabunPSK" pitchFamily="34" charset="-34"/>
                <a:cs typeface="TH SarabunPSK" pitchFamily="34" charset="-34"/>
              </a:rPr>
              <a:t>DataBase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Management System ,DBMS)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คือ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ซอฟท์แวร์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หรือกลุ่มของโปรแกรมที่ช่วยในการวางแผนรวบรวมข้อมูล จัดการและเข้าถึงข้อมูลได้อย่างมีประสิทธิภาพ ผู้ใช้สามารถใช้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DBMS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ในการเพิ่มเติมข้อมูล ลบข้อมูล แสดงผล พิมพ์ ค้นหา เลือก จัดเรียง หรือยกระดับข้อมูล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ประเภทของ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DBMSDBMS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มีหลายประเภทตั้งแต่เป็นโปรแกรมที่ใช้กับไมโครคอมพิวเตอร์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จนถึง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โปรแกรมที่ใช้กับเมนเฟรม นอกจากนี้ข้อมูลที่จัดการโดย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DBMS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ไม่จำเป็นต้องเป็นเพียงข้อมูลที่เป็นข้อความหรือตัวเลขเท่านั้น แต่ยังสามารถเก็บข้อมูลที่เป็น รูปกราฟิก เสียง และรูปภาพได้ด้วย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313" y="214313"/>
            <a:ext cx="8929687" cy="1387475"/>
            <a:chOff x="214282" y="214290"/>
            <a:chExt cx="8929718" cy="1387496"/>
          </a:xfrm>
        </p:grpSpPr>
        <p:sp>
          <p:nvSpPr>
            <p:cNvPr id="7" name="Rounded Rectangle 6"/>
            <p:cNvSpPr/>
            <p:nvPr/>
          </p:nvSpPr>
          <p:spPr>
            <a:xfrm>
              <a:off x="214282" y="428605"/>
              <a:ext cx="8786843" cy="9287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5" descr="disk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571480"/>
              <a:ext cx="762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com017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8990" y="214290"/>
              <a:ext cx="1515010" cy="13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H SarabunPSK" pitchFamily="34" charset="-34"/>
                <a:cs typeface="TH SarabunPSK" pitchFamily="34" charset="-34"/>
              </a:rPr>
              <a:t>จิรวดี  โยยรัมย์</a:t>
            </a: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83599-44C8-469A-A515-8B5F01E377C1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9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lvl="2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ส่วนประกอบของ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DBMS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774632" cy="4114800"/>
          </a:xfrm>
        </p:spPr>
        <p:txBody>
          <a:bodyPr/>
          <a:lstStyle/>
          <a:p>
            <a:pPr marL="269875" lvl="1" indent="-269875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โมเดลของข้อมูล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(Data Model)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โมเดลของข้อมูลจะกำหนดรูปแบบ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ของโครงสร้าง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ของข้อมูล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ภาษาคำนิยามของข้อมูล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(Data Definition Language , DDL)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ในส่วน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นี้จะ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กล่าวถึงส่วนประกอบของระบบการจัดการฐานข้อมูลว่าข้อมูลแต่ละส่วนประกอบด้วย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อะไรบ้าง</a:t>
            </a:r>
          </a:p>
          <a:p>
            <a:pPr marL="269875" lvl="1" indent="-269875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ภาษาการจัดการข้อมูล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(Data manipulation Language  ,DML)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ภาษาเฉพาะที่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ใช้ในการจัดการระบบฐานข้อมูล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269875" lvl="1" indent="-269875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พจนานุกรมข้อมูล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Data dictionary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เป็นการเก็บรวบรวมคำจำกัดความ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269875" indent="-269875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ของข้อมูลและลักษณะข้อมูลต่าง  ๆ ที่อยู่ในฐานข้อมูลอันจะทำให้เกิดมาตรฐานความสอดคล้องของข้อมูล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9" descr="LOGO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008112" cy="12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u_template_3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dpu_template_383</Template>
  <TotalTime>478</TotalTime>
  <Words>2603</Words>
  <Application>Microsoft Office PowerPoint</Application>
  <PresentationFormat>On-screen Show (4:3)</PresentationFormat>
  <Paragraphs>512</Paragraphs>
  <Slides>49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dpu_template_383</vt:lpstr>
      <vt:lpstr>Slide 1</vt:lpstr>
      <vt:lpstr>การจัดการแฟ้มข้อมูล</vt:lpstr>
      <vt:lpstr>การจัดระเบียบแฟ้มข้อมูล  (File organization)</vt:lpstr>
      <vt:lpstr>           ระบบแฟ้มข้อมูล (File-Based System)</vt:lpstr>
      <vt:lpstr>                ระบบฐานข้อมูล (Database System)</vt:lpstr>
      <vt:lpstr>การจัดการฐานข้อมูล</vt:lpstr>
      <vt:lpstr>องค์ประกอบของฐานข้อมูล </vt:lpstr>
      <vt:lpstr>ระบบการจัดการฐานข้อมูล </vt:lpstr>
      <vt:lpstr>ส่วนประกอบของ DBMS </vt:lpstr>
      <vt:lpstr>แบบจำลองฐานข้อมูล</vt:lpstr>
      <vt:lpstr>แบบจำลองฐานข้อมูลเชิงสัมพันธ์</vt:lpstr>
      <vt:lpstr>Slide 12</vt:lpstr>
      <vt:lpstr>Slide 13</vt:lpstr>
      <vt:lpstr>Slide 14</vt:lpstr>
      <vt:lpstr>แอททริบิวต์(Attribute)</vt:lpstr>
      <vt:lpstr>แอททริบิวต์(Attribute)</vt:lpstr>
      <vt:lpstr>Slide 17</vt:lpstr>
      <vt:lpstr>Slide 18</vt:lpstr>
      <vt:lpstr>Slide 19</vt:lpstr>
      <vt:lpstr>Slide 20</vt:lpstr>
      <vt:lpstr>Slide 21</vt:lpstr>
      <vt:lpstr>ตัวอย่าง Primary Key และ Alternate Key</vt:lpstr>
      <vt:lpstr>Slide 23</vt:lpstr>
      <vt:lpstr>ตัวอย่าง Composite Key</vt:lpstr>
      <vt:lpstr>Slide 25</vt:lpstr>
      <vt:lpstr>แนวคิด E-R Diagram</vt:lpstr>
      <vt:lpstr>เอนทิตี้ (Entity)</vt:lpstr>
      <vt:lpstr>สัญลักษณ์ที่ใช้ใน E-R Diagram</vt:lpstr>
      <vt:lpstr>แอทริบิวท์(Attribute)</vt:lpstr>
      <vt:lpstr>แอทริบิวท์(Attribute)</vt:lpstr>
      <vt:lpstr> Attributes </vt:lpstr>
      <vt:lpstr> Attributes </vt:lpstr>
      <vt:lpstr> Attributes </vt:lpstr>
      <vt:lpstr> Attributes </vt:lpstr>
      <vt:lpstr> Attributes </vt:lpstr>
      <vt:lpstr>ความสัมพันธ์ Relationship</vt:lpstr>
      <vt:lpstr>Relationship</vt:lpstr>
      <vt:lpstr>ประเภทของ Relationship</vt:lpstr>
      <vt:lpstr>ประเภทของ Relationship</vt:lpstr>
      <vt:lpstr>ประเภทของ Relationship</vt:lpstr>
      <vt:lpstr>การออกแบบฐานข้อมูลด้วย E-R Model</vt:lpstr>
      <vt:lpstr>การออกแบบฐานข้อมูลด้วย E-R Model</vt:lpstr>
      <vt:lpstr>การออกแบบฐานข้อมูลด้วย E-R Model</vt:lpstr>
      <vt:lpstr>การออกแบบฐานข้อมูลด้วย E-R Model</vt:lpstr>
      <vt:lpstr>ระบบฐานข้อมูลในอนาคต</vt:lpstr>
      <vt:lpstr>ระบบฐานข้อมูลในอนาคต</vt:lpstr>
      <vt:lpstr>ระบบฐานข้อมูลในอนาคต</vt:lpstr>
      <vt:lpstr>ระบบฐานข้อมูลในอนาคต</vt:lpstr>
      <vt:lpstr>คำถามทบทวน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jik</dc:creator>
  <cp:lastModifiedBy>jik</cp:lastModifiedBy>
  <cp:revision>55</cp:revision>
  <dcterms:created xsi:type="dcterms:W3CDTF">2011-06-10T04:21:42Z</dcterms:created>
  <dcterms:modified xsi:type="dcterms:W3CDTF">2011-12-06T15:57:56Z</dcterms:modified>
</cp:coreProperties>
</file>