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3" r:id="rId3"/>
    <p:sldId id="304" r:id="rId4"/>
    <p:sldId id="324" r:id="rId5"/>
    <p:sldId id="305" r:id="rId6"/>
    <p:sldId id="326" r:id="rId7"/>
    <p:sldId id="328" r:id="rId8"/>
    <p:sldId id="329" r:id="rId9"/>
    <p:sldId id="330" r:id="rId10"/>
    <p:sldId id="331" r:id="rId11"/>
    <p:sldId id="327" r:id="rId12"/>
    <p:sldId id="332" r:id="rId13"/>
    <p:sldId id="333" r:id="rId14"/>
    <p:sldId id="334" r:id="rId15"/>
    <p:sldId id="325" r:id="rId16"/>
    <p:sldId id="307" r:id="rId17"/>
    <p:sldId id="323" r:id="rId18"/>
    <p:sldId id="258" r:id="rId19"/>
    <p:sldId id="259" r:id="rId20"/>
    <p:sldId id="260" r:id="rId21"/>
    <p:sldId id="261" r:id="rId22"/>
    <p:sldId id="335" r:id="rId23"/>
    <p:sldId id="336" r:id="rId24"/>
    <p:sldId id="262" r:id="rId25"/>
    <p:sldId id="263" r:id="rId26"/>
    <p:sldId id="264" r:id="rId2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CC66"/>
    <a:srgbClr val="009900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3C0A5-61A4-48B6-B0ED-A03986133DFE}" type="datetimeFigureOut">
              <a:rPr lang="th-TH" smtClean="0"/>
              <a:pPr/>
              <a:t>24/01/55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5ABB-D8F2-4829-A3A4-91526A640B6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r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81F7-EB24-4E01-A4CC-411DDE0A0E41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59C7-B08B-4FAB-AAF4-58CFF2CC857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B2CD-A9A8-4377-BE9F-C2036C700D3A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60A1-58D3-460D-895D-9997EB55133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BF54-7F8A-499D-A8A0-BF47910004EE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C6A0-7B4E-459C-961C-483ADA990A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r10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2621-9AAA-465B-8479-AE4EFA2368E1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750E-AFF8-49C9-857C-355208ACC8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8BB4-7E76-45D1-82B2-AFB4F40D9739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3762-B939-45DA-A852-406DD645CA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7317-E15F-45BA-999C-904F363914F1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C0A2-170C-46BD-8259-83C2217034D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F031-94A4-4A4D-B24E-A0010DBFCE5A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C710-A39B-41E6-BAE3-A618A7D1B4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713D-9C2A-4411-97D2-E1ADDF56B1BC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8CFF-8296-4159-ACDE-044629D6BC4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79A0-5563-4989-B1C7-132F5C14F071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C1FB-C23D-42FE-88D8-2D658138FA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8C6D-B5D4-4F8A-8D09-3CF319FBD66D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3E55-D0FB-43E7-9D43-38DF25E509D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D2BC-8899-4B48-8633-BF62B0734674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A3D2-01C4-414F-8CAA-0D63883D8F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BAE2B-1079-4EE8-A3F9-E5AAEC73A840}" type="datetimeFigureOut">
              <a:rPr lang="th-TH"/>
              <a:pPr>
                <a:defRPr/>
              </a:pPr>
              <a:t>24/01/55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D1DE6-712F-4D1E-9156-2C2746EADB1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19573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285852" y="3929066"/>
            <a:ext cx="6950648" cy="15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000" b="1" dirty="0" smtClean="0">
                <a:cs typeface="+mn-cs"/>
              </a:rPr>
              <a:t>การจัดองค์กร และการรักษาความปลอดภัยสำหรับระบบสารสนเทศ</a:t>
            </a:r>
            <a:endParaRPr lang="en-US" sz="4000" dirty="0">
              <a:cs typeface="+mn-cs"/>
            </a:endParaRPr>
          </a:p>
        </p:txBody>
      </p:sp>
      <p:pic>
        <p:nvPicPr>
          <p:cNvPr id="5" name="Picture 4" descr="LOGO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835696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3467" y="1556792"/>
            <a:ext cx="54761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ระบบสารสนเทศเพื่อการจัดการ</a:t>
            </a:r>
            <a:endParaRPr kumimoji="0" lang="en-US" sz="900" b="1" i="0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(Management Information System)</a:t>
            </a:r>
            <a:endParaRPr kumimoji="0" lang="en-US" sz="3200" b="1" i="0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2800" b="1" dirty="0" smtClean="0"/>
              <a:t>การจัดตั้งหน่วยงานเพื่อ</a:t>
            </a:r>
            <a:r>
              <a:rPr lang="th-TH" sz="2800" b="1" dirty="0" smtClean="0"/>
              <a:t>รองรับ</a:t>
            </a:r>
            <a:br>
              <a:rPr lang="th-TH" sz="2800" b="1" dirty="0" smtClean="0"/>
            </a:br>
            <a:r>
              <a:rPr lang="th-TH" sz="2800" b="1" dirty="0" smtClean="0"/>
              <a:t>ระบบ</a:t>
            </a:r>
            <a:r>
              <a:rPr lang="th-TH" sz="2800" b="1" dirty="0" smtClean="0"/>
              <a:t>สารสนเทศในองค์กร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pPr marL="0" lvl="2" indent="360363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ระบบสารสนเทศแบบ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กระจาย 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Distributed Information System 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Unit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0" lvl="2" indent="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จัดตั้งหน่วยงานระบบสารสนะทศแบบ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กระจาย</a:t>
            </a:r>
          </a:p>
          <a:p>
            <a:pPr marL="0" lvl="2" indent="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การผสมผสานระหว่างหน่วยงานระบบสารสนเทศแบบรวมศูนย์และไม่รวมศูนย์เข้าด้วยกัน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0" lvl="2" indent="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เพื่อ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ลดปัญหาของทั้งสองรูปแบบลง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0" lvl="2" indent="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ล่าว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คือ แบบรวมศูนย์มีข้อจำกัดในเรื่องความล้าช้าและความคล่องตัวในการทำงานพัฒนาระบบสารสนเทศให้กับ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ผู้ใช้</a:t>
            </a:r>
          </a:p>
          <a:p>
            <a:pPr marL="0" lvl="2" indent="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ส่วน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แบบไม่รวมศูนย์จะเกิดความไม่เป็นอันหนึ่งอันเดียวกันของสารสนเทศ </a:t>
            </a:r>
          </a:p>
          <a:p>
            <a:pPr marL="0" lvl="2" indent="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ซึ่ง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การจัดตั้งหน่วยงานระบบสารสนเทศแบบกระจายจะช่วยลดปัญหาลงได้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4000" b="1" dirty="0" smtClean="0"/>
              <a:t>การจัดองค์กรในหน่วยงานระบบสารสนเทศ</a:t>
            </a: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pPr algn="thaiDist"/>
            <a:r>
              <a:rPr lang="th-TH" sz="2800" dirty="0" smtClean="0"/>
              <a:t>การจัดองค์กรภายในหน่วยงานระบบสารสนเทศมีด้วยกันหลายรูปแบบ ซึ่งขึ้นอยู่กับขนาดและความเหมาะสมที่จะรองรับกับงานด้านสารสนเทศขององค์กรได้อย่างคล่องตัว </a:t>
            </a:r>
            <a:endParaRPr lang="th-TH" sz="2800" dirty="0" smtClean="0"/>
          </a:p>
          <a:p>
            <a:pPr marL="742950" lvl="2" indent="-382588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หน่วยงานปฏิบัติการ (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Operation Unit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989013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ปฏิบัติงานที่เกี่ยวข้องกับเรื่องดังต่อไปนี้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989013" lvl="1" indent="-269875"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เตรียมข้อมูลและบันทึกข้อมูลก่อนนำไปประมวลผล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Data entry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marL="989013" lvl="1" indent="-269875"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จัดลำดับงานก่อนหลังในการประมวลผลข้อมูล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Job Scheduling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marL="989013" lvl="1" indent="-269875"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ดูแลบำรุงรักษาฮาร์ดแวร์ และระบบสื่อสารข้อมูล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marL="989013" lvl="1" indent="-269875"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ดูแลสื่อบันทึกข้อมูลต่างๆ ที่ใช้ในระบบคอมพิวเตอร์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4000" b="1" dirty="0" smtClean="0"/>
              <a:t>การจัดองค์กรในหน่วยงานระบบสารสนเทศ</a:t>
            </a: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pPr marL="360363" lvl="2" indent="-360363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ด้านการพัฒนาระบบ (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System Development Unit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lvl="0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การวิเคราะห์และออกแบบระบบสารสนเทศในองค์กร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lvl="0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การเขียนโปรแกรมพัฒนาระบบงานประยุกต์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lvl="0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การจัดหาซอฟต์แวร์สำเร็จรูปมาใช้ให้งานที่เหมาะสม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lvl="0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การฝึกอบรมการใช้งาน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lvl="0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การบำรุงรักษาระบบ เช่น การทำการปรับปรุงแก้ไขระบบงานที่พัฒนาไป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แล้วอย่างต่อเนื่องให้ตรงกับความต้องการของผู้ใช้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989013" lvl="1" indent="-269875">
              <a:buFont typeface="Wingdings" pitchFamily="2" charset="2"/>
              <a:buChar char="§"/>
            </a:pP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4000" b="1" dirty="0" smtClean="0"/>
              <a:t>การจัดองค์กรในหน่วยงานระบบสารสนเทศ</a:t>
            </a: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pPr marL="360363" lvl="2" indent="-360363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หน่วยงานบริการเทคนิค (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Technical Service Unit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0" lvl="2" indent="0"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ให้การสนับสนุนทาง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เทคนิคกับ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หน่วยงานอื่นๆภายในหน่วยงานระบบ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สารสนเทศ  ด้วย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กันเอง โดยมีหน้าที่หลัก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lvl="0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การดูแลซอฟต์แวร์ระบบทั้งหมด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lvl="0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การควบคุมดูแลและบริหารการใช้ข้อมูลโดยรวมขององค์กร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lvl="0" indent="-2698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การประเมินเทคโนโลยีใหม่ๆ เพื่อการนำมาใช้ในองค์กร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989013" lvl="1" indent="-269875">
              <a:buFont typeface="Wingdings" pitchFamily="2" charset="2"/>
              <a:buChar char="§"/>
            </a:pP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4000" b="1" dirty="0" smtClean="0"/>
              <a:t>การจัดองค์กรในหน่วยงานระบบสารสนเทศ</a:t>
            </a: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352928" cy="4525963"/>
          </a:xfrm>
        </p:spPr>
        <p:txBody>
          <a:bodyPr/>
          <a:lstStyle/>
          <a:p>
            <a:pPr marL="360363" lvl="2" indent="-360363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หน่วยงานด้านวางแผนและบริหาร (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Planning and Administration Unit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719138" lvl="2" indent="-3587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เป็นหน่วยงาน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ที่ทำหน้าที่เกี่ยวกับ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719138" lvl="0" indent="-3587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การบริหารงานทั่วไป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719138" lvl="0" indent="-3587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การวางแผนการใช้เทคโนโลยีที่มีอยู่ ให้เหมาะสมและให้เกิด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ประสิทธิภาพสูงสุด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719138" lvl="0" indent="-3587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การจัดทำงบประมาณ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719138" lvl="0" indent="-3587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การบริหารงานบุคลกรด้านเทคโนโลยี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719138" lvl="0" indent="-358775">
              <a:buFont typeface="Wingdings" pitchFamily="2" charset="2"/>
              <a:buChar char="§"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การฝึกอบรมเจ้าหน้าที่ทางเทคนิค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989013" lvl="1" indent="-269875">
              <a:buFont typeface="Wingdings" pitchFamily="2" charset="2"/>
              <a:buChar char="§"/>
            </a:pP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4000" b="1" dirty="0" smtClean="0"/>
              <a:t>ความเสียหายที่อาจเกิดขึ้นกับระบบสารสนเทศ</a:t>
            </a: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ความเสียหายที่เกิดจากการกระทำโดยเจตนาของ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มนุษย์</a:t>
            </a:r>
          </a:p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ความเสียหายเนื่องจากภัยธรรมชาติ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ความเสียหายเนื่องจากขาดระบบป้องกันทางกายภาพ(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Physical Security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-342900"/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ความเสียหายเนื่องจากมาจากความบกพร่องของระบบสภาพแวดล้อม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ของ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สารสนเทศ</a:t>
            </a:r>
          </a:p>
          <a:p>
            <a:pPr marL="342900" lvl="2" indent="-342900"/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ความเสียหายที่เกิดจากความล้มเหลวของการทำงานของอุปกรณ์ต่างๆ ใน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ระบบ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สารสนเทศ</a:t>
            </a:r>
          </a:p>
          <a:p>
            <a:pPr marL="342900" lvl="2" indent="-342900"/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ความเสียหายเนื่องมาจากความล้มเหลวภายในระบบเครือข่าย หรือ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ระบบสื่อสาร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ข้อมูล</a:t>
            </a:r>
          </a:p>
          <a:p>
            <a:pPr marL="342900" lvl="2" indent="-342900"/>
            <a:r>
              <a:rPr lang="th-TH" dirty="0" smtClean="0"/>
              <a:t>ความเสียหายที่เนื่องมาจากความผิดพลาดจากการทำงานภายในระบบสารสนเทศ</a:t>
            </a:r>
            <a:r>
              <a:rPr lang="th-TH" dirty="0" smtClean="0"/>
              <a:t>เอง</a:t>
            </a:r>
          </a:p>
          <a:p>
            <a:pPr marL="342900" lvl="2" indent="-342900"/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endParaRPr lang="en-US" sz="80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lvl="0"/>
            <a:r>
              <a:rPr lang="th-TH" dirty="0" smtClean="0"/>
              <a:t>การวางแผนป้องกันความเสียหาย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pPr lvl="0" algn="thaiDist">
              <a:buNone/>
            </a:pPr>
            <a:r>
              <a:rPr lang="th-TH" sz="2800" b="1" dirty="0" smtClean="0"/>
              <a:t>ป้องกัน</a:t>
            </a:r>
            <a:r>
              <a:rPr lang="th-TH" sz="2800" b="1" dirty="0" smtClean="0"/>
              <a:t>ความปลอดภัยในเชิง</a:t>
            </a:r>
            <a:r>
              <a:rPr lang="th-TH" sz="2800" b="1" dirty="0" smtClean="0"/>
              <a:t>กายภาพ </a:t>
            </a:r>
            <a:r>
              <a:rPr lang="th-TH" sz="2800" dirty="0" smtClean="0"/>
              <a:t>คือ การ</a:t>
            </a:r>
            <a:r>
              <a:rPr lang="th-TH" sz="2800" dirty="0" smtClean="0"/>
              <a:t>รักษาความปลอดภัยเกี่ยวกับสภาพแวดล้อม อาคารสถานที่ที่เป็นที่ตั้งของศูนย์คอมพิวเตอร์ ตลอดจนการดูแลและป้องกันอุปกรณ์คอมพิวเตอร์ในระบบสารสนเทศ</a:t>
            </a:r>
            <a:r>
              <a:rPr lang="th-TH" sz="2800" dirty="0" smtClean="0"/>
              <a:t>และ</a:t>
            </a:r>
          </a:p>
          <a:p>
            <a:pPr algn="thaiDist">
              <a:buNone/>
            </a:pPr>
            <a:r>
              <a:rPr lang="th-TH" sz="2800" b="1" dirty="0" smtClean="0"/>
              <a:t>ป้องกันความปลอดภัยในเ</a:t>
            </a:r>
            <a:r>
              <a:rPr lang="th-TH" sz="2800" b="1" dirty="0" smtClean="0"/>
              <a:t>เชิง</a:t>
            </a:r>
            <a:r>
              <a:rPr lang="th-TH" sz="2800" b="1" dirty="0" smtClean="0"/>
              <a:t>ตรรกะ </a:t>
            </a:r>
            <a:r>
              <a:rPr lang="th-TH" sz="2800" dirty="0" smtClean="0"/>
              <a:t>เเป็น</a:t>
            </a:r>
            <a:r>
              <a:rPr lang="th-TH" sz="2800" dirty="0" smtClean="0"/>
              <a:t>การจัดการดูแล</a:t>
            </a:r>
            <a:r>
              <a:rPr lang="th-TH" sz="2800" dirty="0" smtClean="0"/>
              <a:t>และป้องกัน</a:t>
            </a:r>
            <a:r>
              <a:rPr lang="th-TH" sz="2800" dirty="0" smtClean="0"/>
              <a:t>ในส่วนของตัวข้อมูลและสารสนเทศในระบบงานโดยเฉพาะ ซึ่งจะกำหนดขึ้นตั้งแต่ขั้นตอนการออกแบบระบบไปจนถึงการนำไปใช้งานจริง </a:t>
            </a:r>
            <a:endParaRPr lang="en-US" sz="26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19573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285852" y="3929066"/>
            <a:ext cx="6950648" cy="15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800" b="1" dirty="0" smtClean="0"/>
              <a:t>พาณิชย์อิเล็กทรอนิกส์</a:t>
            </a:r>
            <a:endParaRPr lang="en-US" sz="4800" dirty="0"/>
          </a:p>
        </p:txBody>
      </p:sp>
      <p:pic>
        <p:nvPicPr>
          <p:cNvPr id="5" name="Picture 4" descr="LOGO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835696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3467" y="1556792"/>
            <a:ext cx="54761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ระบบสารสนเทศเพื่อการจัดการ</a:t>
            </a:r>
            <a:endParaRPr kumimoji="0" lang="en-US" sz="900" b="1" i="0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(Management Information System)</a:t>
            </a:r>
            <a:endParaRPr kumimoji="0" lang="en-US" sz="3200" b="1" i="0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340072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454355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97123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th-TH" sz="4800" b="1" dirty="0" smtClean="0"/>
              <a:t>พาณิชย์อิเล็กทรอนิกส์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thaiDist"/>
            <a:r>
              <a:rPr lang="th-TH" sz="2800" dirty="0" smtClean="0"/>
              <a:t>วิธีดำเนินการธุรกรรมรูปแบบใหม่ ผ่านทางสื่ออิเล็กทรอนิกส์ เช่น การซื้อขายสินค้า/บริการ การชำระเงิน การโฆษณา โดยอาศัยความสามารถทางอินเทอร์เน็ต ทั้งนี้เพื่อเป็นการสร้างทางเลือกใหม่ให้กับลูกค้า และเป็นการสร้างการได้เปรียบเชิงกลยุทธ์ในองค์กรด้วย</a:t>
            </a:r>
            <a:endParaRPr lang="en-US" sz="2800" dirty="0" smtClean="0"/>
          </a:p>
          <a:p>
            <a:pPr algn="thaiDist"/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431589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545872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188640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lvl="2"/>
            <a:r>
              <a:rPr lang="th-TH" b="1" dirty="0" smtClean="0"/>
              <a:t>ประโยชน์ของพาณิชย์อิเล็กทรอนิกส์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dirty="0" smtClean="0">
                <a:latin typeface="Cordia New" pitchFamily="34" charset="-34"/>
                <a:cs typeface="Cordia New" pitchFamily="34" charset="-34"/>
              </a:rPr>
            </a:br>
            <a:r>
              <a:rPr lang="en-US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dirty="0" smtClean="0">
                <a:latin typeface="Cordia New" pitchFamily="34" charset="-34"/>
                <a:cs typeface="Cordia New" pitchFamily="34" charset="-34"/>
              </a:rPr>
            </a:b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525963"/>
          </a:xfrm>
        </p:spPr>
        <p:txBody>
          <a:bodyPr/>
          <a:lstStyle/>
          <a:p>
            <a:pPr marL="360363" lvl="2" indent="-360363"/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ประโยชน์ต่อบุคคล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marL="360363" lvl="2" indent="-360363">
              <a:tabLst>
                <a:tab pos="630238" algn="l"/>
              </a:tabLst>
            </a:pP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ประโยชน์ต่อองค์การ/ธุรกิจ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marL="360363" lvl="2" indent="-360363">
              <a:tabLst>
                <a:tab pos="630238" algn="l"/>
              </a:tabLst>
            </a:pP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ประโยชน์ต่อ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สังคม</a:t>
            </a:r>
          </a:p>
          <a:p>
            <a:pPr marL="360363" lvl="2" indent="-360363">
              <a:tabLst>
                <a:tab pos="630238" algn="l"/>
              </a:tabLst>
            </a:pP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ประโยชน์ต่อระบบเศรษฐกิจ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-342900">
              <a:buNone/>
              <a:tabLst>
                <a:tab pos="630238" algn="l"/>
              </a:tabLst>
            </a:pPr>
            <a:endParaRPr lang="en-US" sz="1800" dirty="0" smtClean="0"/>
          </a:p>
          <a:p>
            <a:pPr>
              <a:buNone/>
              <a:tabLst>
                <a:tab pos="630238" algn="l"/>
              </a:tabLst>
            </a:pP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b="1" dirty="0" smtClean="0"/>
              <a:t>การจัดการองค์กร</a:t>
            </a:r>
            <a:endParaRPr lang="th-TH" dirty="0">
              <a:latin typeface="Cordia New" pitchFamily="34" charset="-34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72816"/>
            <a:ext cx="7869560" cy="4525963"/>
          </a:xfrm>
        </p:spPr>
        <p:txBody>
          <a:bodyPr/>
          <a:lstStyle/>
          <a:p>
            <a:r>
              <a:rPr lang="th-TH" sz="2800" dirty="0" smtClean="0"/>
              <a:t>การวางโครงสร้างขององค์กรที่สามารถเอื้ออำนวยให้แผนงานที่จัดทำขึ้นไปสู่ผลที่ปรารถนา โดยกำหนดอำนาจหน้าที่และความรับผิดชอบต่อกลุ่มบุคคลในองค์กรเพื่อให้งานเป็นไปอย่างรวดเร็วและมี</a:t>
            </a:r>
            <a:r>
              <a:rPr lang="th-TH" sz="2800" dirty="0" smtClean="0"/>
              <a:t>ประสิทธิภาพ</a:t>
            </a:r>
          </a:p>
          <a:p>
            <a:pPr marL="630238" lvl="0" indent="-269875"/>
            <a:r>
              <a:rPr lang="th-TH" sz="2400" dirty="0" smtClean="0"/>
              <a:t>ทำให้การบริหารงานเป็นไปอย่างมีประสิทธิภาพ</a:t>
            </a:r>
            <a:endParaRPr lang="en-US" sz="2400" dirty="0" smtClean="0"/>
          </a:p>
          <a:p>
            <a:pPr marL="630238" lvl="0" indent="-269875"/>
            <a:r>
              <a:rPr lang="th-TH" sz="2400" dirty="0" smtClean="0"/>
              <a:t>ทำให้งานทุกอย่างในองค์กรดำเนินไปด้วยความสำเร็จด้วยดี</a:t>
            </a:r>
            <a:endParaRPr lang="en-US" sz="2400" dirty="0" smtClean="0"/>
          </a:p>
          <a:p>
            <a:pPr marL="630238" lvl="0" indent="-269875"/>
            <a:r>
              <a:rPr lang="th-TH" sz="2400" dirty="0" smtClean="0"/>
              <a:t>ทำให้ประหยัดและคุ้มค่าเพราะไม่เกิดปัญหาความซ้ำซ้อนและความล่าช้า</a:t>
            </a:r>
            <a:endParaRPr lang="en-US" sz="2400" dirty="0" smtClean="0"/>
          </a:p>
          <a:p>
            <a:pPr marL="630238" lvl="0" indent="-269875"/>
            <a:r>
              <a:rPr lang="th-TH" sz="2400" dirty="0" smtClean="0"/>
              <a:t>ทำให้สมาชิกเกิดการร่วมแรงร่วมใจกันทำงาน</a:t>
            </a:r>
            <a:endParaRPr lang="en-US" sz="2400" dirty="0" smtClean="0"/>
          </a:p>
          <a:p>
            <a:pPr marL="630238" lvl="0" indent="-269875"/>
            <a:r>
              <a:rPr lang="th-TH" sz="2400" dirty="0" smtClean="0"/>
              <a:t>ทำให้องค์กรสามารถพัฒนาและเจริญเติบโตต่อไป</a:t>
            </a:r>
            <a:endParaRPr lang="en-US" sz="2400" dirty="0" smtClean="0"/>
          </a:p>
          <a:p>
            <a:pPr marL="630238" lvl="0" indent="-269875"/>
            <a:r>
              <a:rPr lang="th-TH" sz="2400" dirty="0" smtClean="0"/>
              <a:t>ทำให้สมาชิกในองค์กรมีขวัญกำลังใจในการปฏิบัติงาน</a:t>
            </a:r>
            <a:endParaRPr lang="en-US" sz="2400" dirty="0" smtClean="0"/>
          </a:p>
          <a:p>
            <a:pPr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476672"/>
            <a:ext cx="8786812" cy="1224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742387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85155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pPr lvl="1"/>
            <a:r>
              <a:rPr lang="th-TH" sz="4000" b="1" dirty="0" smtClean="0"/>
              <a:t>กรอบแนวคิดของพาณิชย์อิเล็กทรอนิกส์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800" dirty="0" smtClean="0">
                <a:latin typeface="Cordia New" pitchFamily="34" charset="-34"/>
                <a:cs typeface="Cordia New" pitchFamily="34" charset="-34"/>
              </a:rPr>
            </a:b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360363" lvl="2" indent="-360363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ส่วนของการประยุกต์ใช้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(E-Commerce Application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360363" lvl="2" indent="-360363" algn="thaiDist"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พาณิชย์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อิเล็กทรอนิกส์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มีการ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ใช้ในธุรกรรมต่าง ๆ อย่างกว้างขวาง เพราะฉะนั้นก่อนที่จะตัดสินใจพัฒนาระบบพาณิชย์อิเล็กทรอนิกส์ขึ้นมาใช้ในองค์กร จำเป็นต้องพิจารณาลักษณะงานที่จะนำมาประยุกต์ด้วยว่าจะนำมาประยุกต์ใช้ด้านใด  โดยแนวทางการประยุกต์มีดังนี้ (1) การค้าปลีกอิเล็กทรอนิกส์ (2) การโฆษณาพาณิชย์อิเล็กทรอนิกส์ (3) การประมูลอิเล็กทรอนิกส์ (4) การให้บริการอิเล็กทรอนิกส์ (5) รัฐบาลอิเล็กทรอนิกส์ และ (6) โมบายคอมเมิร์ซ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476672"/>
            <a:ext cx="8786812" cy="1224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742387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85155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lvl="1"/>
            <a:r>
              <a:rPr lang="th-TH" sz="4000" b="1" dirty="0" smtClean="0"/>
              <a:t>กรอบแนวคิดของพาณิชย์อิเล็กทรอนิกส์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8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200" dirty="0" smtClean="0">
                <a:latin typeface="Cordia New" pitchFamily="34" charset="-34"/>
                <a:cs typeface="Cordia New" pitchFamily="34" charset="-34"/>
              </a:rPr>
            </a:b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360363" lvl="2" indent="-360363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ส่วนของโครงสร้างพื้นฐาน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  (E-Commerce Infrastructure)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หมายถึง 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องค์ประกอบหลักสำคัญด้านเทคโนโลยีพื้นฐาน ซึ่งประกอบด้วย (1) ระบบเครือข่าย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(Network)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(2) ช่องทางการติดต่อสื่อสาร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(Channel Communication) (3)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การจัดรูปแบบและการเผยแพร่เนื้อหา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(Format and Content Publishing)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 (4) ระบบรักษาความปลอดภัย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(Security)</a:t>
            </a:r>
          </a:p>
          <a:p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476672"/>
            <a:ext cx="8786812" cy="1224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742387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85155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lvl="1"/>
            <a:r>
              <a:rPr lang="th-TH" sz="4000" b="1" dirty="0" smtClean="0"/>
              <a:t>กรอบแนวคิดของพาณิชย์อิเล็กทรอนิกส์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8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200" dirty="0" smtClean="0">
                <a:latin typeface="Cordia New" pitchFamily="34" charset="-34"/>
                <a:cs typeface="Cordia New" pitchFamily="34" charset="-34"/>
              </a:rPr>
            </a:b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360363" lvl="2" indent="-360363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การสนับสนุน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(E-Commerce Supporting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360363" lvl="2" indent="-360363" algn="thaiDist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ส่วนของการสนับสนุนจะ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คอยทำ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หน้าที่ ช่วยเหลือและสนับสนุนส่วนของการประยุกต์ใช้ ให้ทำงานได้อย่างมีประสิทธิภาพ ประกอบด้วย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(1)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การพัฒนาระบบงานอีคอมเมิร์ซ (2) การวางแผนกลยุทธ์อีคอมเมิร์ซ (3) กฎหมายการพาณิชย์อิเล็กทรอนิกส์ (4) การจดทะเบียนชื่อโดเมน และ (5) การโปรโมทเว็บไซต์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476672"/>
            <a:ext cx="8786812" cy="1224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742387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85155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lvl="1"/>
            <a:r>
              <a:rPr lang="th-TH" sz="4000" b="1" dirty="0" smtClean="0"/>
              <a:t>กรอบแนวคิดของพาณิชย์อิเล็กทรอนิกส์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8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200" dirty="0" smtClean="0">
                <a:latin typeface="Cordia New" pitchFamily="34" charset="-34"/>
                <a:cs typeface="Cordia New" pitchFamily="34" charset="-34"/>
              </a:rPr>
            </a:b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525963"/>
          </a:xfrm>
        </p:spPr>
        <p:txBody>
          <a:bodyPr/>
          <a:lstStyle/>
          <a:p>
            <a:pPr marL="0" lvl="2" indent="0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การ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จัดการ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(E-Commerce Management) 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0" lvl="2" indent="0" algn="thaiDist">
              <a:buNone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ปัจจัย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ที่บ่งชี้ถึงความสำเร็จ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นอกจากสภาพแวดล้อม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และการเปลี่ยนแปลงแล้ว ปัจจัยที่มีความสำคัญเทียบเท่ากันอีกปัจจัยคือ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แบบจำลองทางธุรกิจ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”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ซึ่ง แบบจำลองธุรกิจ เป็นกลไกสำคัญในกระบวนการจัดการเชิงกลยุทธ์ ที่จะช่วยให้องค์กรมีแผนการดำเนินธุรกิจภายใต้สภาพแวดล้อมการแข่งขันที่เพิ่มมากขึ้นโดยการนำเทคโนโลยีอินเทอร์เน็ต มาประยุกต์ใช้กับกระบวนการธุรกิจ เพื่อเพิ่มรายได้ จึงต้องมีการวางแผนการจัดทำแบบจำลองธุรกิจที่ดีและมีประสิทธิภาพ 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404664"/>
            <a:ext cx="8786812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742387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85155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th-TH" sz="3600" b="1" dirty="0" smtClean="0"/>
              <a:t>ประเภทพาณิชย์อิเล็กทรอนิกส์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800" dirty="0" smtClean="0">
                <a:latin typeface="Cordia New" pitchFamily="34" charset="-34"/>
                <a:cs typeface="Cordia New" pitchFamily="34" charset="-34"/>
              </a:rPr>
            </a:b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78335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ธุรกิจกับธุรกิจ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(Business to Business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 to B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 2 B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ธุรกิจกับลูกค้า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(Business to Consumer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 to C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 2 C)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ธุรกิจกับรัฐบาล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(Business  to  Government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B to 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 2 G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ลูกค้ากับลูกค้า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(Consumers  to  Consumers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 to C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 2 C)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404664"/>
            <a:ext cx="8786812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742387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85155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th-TH" sz="3600" b="1" dirty="0" smtClean="0"/>
              <a:t>ความสัมพันธ์ของระบบการค้าพาณิชย์</a:t>
            </a:r>
            <a:r>
              <a:rPr lang="th-TH" sz="3600" b="1" dirty="0" smtClean="0"/>
              <a:t>อิเล็กทรอนิกส์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800" dirty="0" smtClean="0">
                <a:latin typeface="Cordia New" pitchFamily="34" charset="-34"/>
                <a:cs typeface="Cordia New" pitchFamily="34" charset="-34"/>
              </a:rPr>
            </a:b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5841" name="Picture 1" descr="eecomme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772816"/>
            <a:ext cx="5256584" cy="425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48680"/>
            <a:ext cx="8786812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742387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85155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pPr lvl="2"/>
            <a:r>
              <a:rPr lang="th-TH" sz="4000" b="1" dirty="0" smtClean="0"/>
              <a:t>ระบบการจ่ายเงินอิเล็กทรอนิกส์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200" dirty="0" smtClean="0">
                <a:latin typeface="Cordia New" pitchFamily="34" charset="-34"/>
                <a:cs typeface="Cordia New" pitchFamily="34" charset="-34"/>
              </a:rPr>
            </a:b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เช็คอิเล็กทรอนิกส์  (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E-checks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เครดิตการ์ดอิเล็กทรอนิกส์ (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Electronic credit cards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360363" lvl="2" indent="-360363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การจ่ายเงินสดอิเล็กทรอนิกส์ (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Electronic cash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Digital cash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E - money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การโอนเงินอิเล็กทรอนิกส์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(Electronic Fund Transfer-EFT)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4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b="1" dirty="0" smtClean="0"/>
              <a:t>บุคลากรในองค์กรระบบสารสนเทศ</a:t>
            </a:r>
            <a:endParaRPr lang="th-TH" dirty="0">
              <a:latin typeface="Cordia New" pitchFamily="34" charset="-34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72816"/>
            <a:ext cx="7941568" cy="4525963"/>
          </a:xfrm>
        </p:spPr>
        <p:txBody>
          <a:bodyPr/>
          <a:lstStyle/>
          <a:p>
            <a:r>
              <a:rPr lang="th-TH" sz="2800" dirty="0" smtClean="0"/>
              <a:t>บุคลากรในระบบสารสนเทศแบ่งออกเป็น 2 กลุ่มใหญ่ๆ </a:t>
            </a:r>
            <a:endParaRPr lang="th-TH" sz="2800" dirty="0" smtClean="0"/>
          </a:p>
          <a:p>
            <a:pPr marL="630238" indent="-269875"/>
            <a:r>
              <a:rPr lang="th-TH" sz="2800" b="1" dirty="0" smtClean="0"/>
              <a:t>บุคลากรในวิชาชีพเทคโนโลยี</a:t>
            </a:r>
            <a:r>
              <a:rPr lang="th-TH" sz="2800" b="1" dirty="0" smtClean="0"/>
              <a:t>สารสนเทศ</a:t>
            </a:r>
          </a:p>
          <a:p>
            <a:pPr marL="900113" indent="-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ผู้ควบคุมการทำงานของเครื่องคอมพิวเตอร์ (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Computer Operator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900113" indent="-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ผู้บันทึกข้อมูล (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Data Entry operator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900113" indent="-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ผู้เขียนโปรแกรมประยุกต์ (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Application Programmer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900113" indent="-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ผู้ควบคุมโปรแกรมระบบ (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System Programmer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900113" indent="-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นักวิเคราะห์ระบบ (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System Analyst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900113" indent="-269875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นักออกแบบฐานข้อมูล (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Database Designer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b="1" dirty="0" smtClean="0"/>
              <a:t>บุคลากรในองค์กรระบบสารสนเทศ</a:t>
            </a:r>
            <a:endParaRPr lang="th-TH" dirty="0">
              <a:latin typeface="Cordia New" pitchFamily="34" charset="-34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72816"/>
            <a:ext cx="7941568" cy="45259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บุคลากรในระบบสารสนเทศแบ่งออกเป็น 2 กลุ่มใหญ่ๆ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630238" lvl="2" indent="-269875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บุคลากรทางการบริหารสารสนเทศ</a:t>
            </a:r>
            <a:endParaRPr lang="en-US" sz="2000" dirty="0" smtClean="0">
              <a:latin typeface="Cordia New" pitchFamily="34" charset="-34"/>
              <a:cs typeface="Cordia New" pitchFamily="34" charset="-34"/>
            </a:endParaRPr>
          </a:p>
          <a:p>
            <a:pPr marL="900113" indent="-269875"/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CIO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Chief Information Officer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900113" indent="-269875"/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MIS Manager or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Direct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900113" indent="-269875"/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IS Executive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2800" b="1" dirty="0" smtClean="0"/>
              <a:t>การจัดตั้งหน่วยงานเพื่อ</a:t>
            </a:r>
            <a:r>
              <a:rPr lang="th-TH" sz="2800" b="1" dirty="0" smtClean="0"/>
              <a:t>รองรับ</a:t>
            </a:r>
            <a:br>
              <a:rPr lang="th-TH" sz="2800" b="1" dirty="0" smtClean="0"/>
            </a:br>
            <a:r>
              <a:rPr lang="th-TH" sz="2800" b="1" dirty="0" smtClean="0"/>
              <a:t>ระบบ</a:t>
            </a:r>
            <a:r>
              <a:rPr lang="th-TH" sz="2800" b="1" dirty="0" smtClean="0"/>
              <a:t>สารสนเทศในองค์กร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สามารถที่จะจัดตั้งได้ใน 3 ลักษณะใหญ่ ๆ คือ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-342900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หน่วยงานระบบสารสนเทศแบบรวมศูนย์ 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-342900">
              <a:buNone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Centralized Information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System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Unit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 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	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-342900"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จัดตั้งหน่วยงานระบบสารสนเทศแบบรวมศูนย์ จะเป็นการตั้งหน่วยงานขึ้นมาเป็นหน่วยงานหนึ่งในองค์กรเหมือนกับฝ่ายอื่นๆ ที่เป็นสายงานหลักขององค์กร โดยทำหน้าที่รับผิดชอบเทคโนโลยีสารสนเทศทั้งหมดในองค์กร และรายงานผลการปฏิบัติงานโดยตรงต่อผู้บริหารระดับสูงของ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องค์กร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2800" b="1" dirty="0" smtClean="0"/>
              <a:t>การจัดตั้งหน่วยงานเพื่อ</a:t>
            </a:r>
            <a:r>
              <a:rPr lang="th-TH" sz="2800" b="1" dirty="0" smtClean="0"/>
              <a:t>รองรับ</a:t>
            </a:r>
            <a:br>
              <a:rPr lang="th-TH" sz="2800" b="1" dirty="0" smtClean="0"/>
            </a:br>
            <a:r>
              <a:rPr lang="th-TH" sz="2800" b="1" dirty="0" smtClean="0"/>
              <a:t>ระบบ</a:t>
            </a:r>
            <a:r>
              <a:rPr lang="th-TH" sz="2800" b="1" dirty="0" smtClean="0"/>
              <a:t>สารสนเทศในองค์กร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pPr marL="342900" lvl="2" indent="-342900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ระบบสารสนเทศแบบรวมศูนย์ 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-342900">
              <a:buNone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Centralized Information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System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Unit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 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	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-342900"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	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049" name="Organization Chart 1"/>
          <p:cNvGraphicFramePr>
            <a:graphicFrameLocks/>
          </p:cNvGraphicFramePr>
          <p:nvPr/>
        </p:nvGraphicFramePr>
        <p:xfrm>
          <a:off x="2195736" y="2996952"/>
          <a:ext cx="4572000" cy="2716213"/>
        </p:xfrm>
        <a:graphic>
          <a:graphicData uri="http://schemas.openxmlformats.org/drawingml/2006/compatibility">
            <com:legacyDrawing xmlns:com="http://schemas.openxmlformats.org/drawingml/2006/compatibility" spid="_x0000_s204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2800" b="1" dirty="0" smtClean="0"/>
              <a:t>การจัดตั้งหน่วยงานเพื่อ</a:t>
            </a:r>
            <a:r>
              <a:rPr lang="th-TH" sz="2800" b="1" dirty="0" smtClean="0"/>
              <a:t>รองรับ</a:t>
            </a:r>
            <a:br>
              <a:rPr lang="th-TH" sz="2800" b="1" dirty="0" smtClean="0"/>
            </a:br>
            <a:r>
              <a:rPr lang="th-TH" sz="2800" b="1" dirty="0" smtClean="0"/>
              <a:t>ระบบ</a:t>
            </a:r>
            <a:r>
              <a:rPr lang="th-TH" sz="2800" b="1" dirty="0" smtClean="0"/>
              <a:t>สารสนเทศในองค์กร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สามารถที่จะจัดตั้งได้ใน 3 ลักษณะใหญ่ ๆ คือ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-342900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หน่วยงานระบบสารสนเทศแบบรวมศูนย์ 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-342900">
              <a:buNone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Centralized Information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System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Unit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 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	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342900" lvl="2" indent="17463">
              <a:buNone/>
            </a:pPr>
            <a:r>
              <a:rPr lang="th-TH" sz="2800" b="1" dirty="0" smtClean="0"/>
              <a:t>ข้อดี </a:t>
            </a:r>
            <a:r>
              <a:rPr lang="th-TH" sz="2800" dirty="0" smtClean="0"/>
              <a:t>คือ สามารถควบคุมดูแลข้อมูลการดำเนินงานของระบบสารสนเทศตลอดจนการรักษาความปลอดภัยของฐานข้อมูลขององค์กรได้เป็นอย่างดี ส่วน</a:t>
            </a:r>
            <a:r>
              <a:rPr lang="th-TH" sz="2800" b="1" dirty="0" smtClean="0"/>
              <a:t>ข้อเสีย</a:t>
            </a:r>
            <a:r>
              <a:rPr lang="th-TH" sz="2800" dirty="0" smtClean="0"/>
              <a:t> คือ การพัฒนาระบบงานคอมพิวเตอร์ ให้กับฝ่ายต่าง ๆจะใช้เวลานานในบางกรณีก็ไม่สามารถให้บริการลงไปถึงหน่วยงานระดับล่างของหน่วยงานผู้ใช้ได้</a:t>
            </a:r>
            <a:endParaRPr lang="en-US" sz="2800" dirty="0" smtClean="0"/>
          </a:p>
          <a:p>
            <a:pPr marL="342900" lvl="2" indent="-342900">
              <a:buNone/>
            </a:pP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2800" b="1" dirty="0" smtClean="0"/>
              <a:t>การจัดตั้งหน่วยงานเพื่อ</a:t>
            </a:r>
            <a:r>
              <a:rPr lang="th-TH" sz="2800" b="1" dirty="0" smtClean="0"/>
              <a:t>รองรับ</a:t>
            </a:r>
            <a:br>
              <a:rPr lang="th-TH" sz="2800" b="1" dirty="0" smtClean="0"/>
            </a:br>
            <a:r>
              <a:rPr lang="th-TH" sz="2800" b="1" dirty="0" smtClean="0"/>
              <a:t>ระบบ</a:t>
            </a:r>
            <a:r>
              <a:rPr lang="th-TH" sz="2800" b="1" dirty="0" smtClean="0"/>
              <a:t>สารสนเทศในองค์กร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41568" cy="45259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สามารถที่จะจัดตั้งได้ใน 3 ลักษณะใหญ่ ๆ คือ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539750" lvl="2" indent="-179388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หน่วยงานระบบสารสนเทศแบบไม่รวมศูนย์ 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539750" lvl="2" indent="-179388">
              <a:buNone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Decentralized Information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System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Unit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 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pPr marL="360363" lvl="2" indent="0">
              <a:buNone/>
            </a:pPr>
            <a:r>
              <a:rPr lang="th-TH" sz="2800" dirty="0" smtClean="0"/>
              <a:t>จะเป็นการจัดตั้งหน่วยงานสารสนเทศขึ้นมาหน่วยงานหนึ่ง ภายใต้หน่วยงานของผู้ใช้แต่ละหน่วยงาน ผู้บริหารของหน่วยงานสารสนเทศ จะต้องรายงานผลปฏิบัติงานด้วยตนเอง โดยไม่มีหน่วยงานสารสนเทศในส่วนกลางมาจัดทำให้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4313" y="575605"/>
            <a:ext cx="8786812" cy="9286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C0066"/>
              </a:solidFill>
            </a:endParaRPr>
          </a:p>
        </p:txBody>
      </p:sp>
      <p:pic>
        <p:nvPicPr>
          <p:cNvPr id="5" name="Picture 5" descr="disk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89888"/>
            <a:ext cx="761997" cy="6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m0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995" y="332656"/>
            <a:ext cx="1515005" cy="1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th-TH" sz="2800" b="1" dirty="0" smtClean="0"/>
              <a:t>การจัดตั้งหน่วยงานเพื่อ</a:t>
            </a:r>
            <a:r>
              <a:rPr lang="th-TH" sz="2800" b="1" dirty="0" smtClean="0"/>
              <a:t>รองรับ</a:t>
            </a:r>
            <a:br>
              <a:rPr lang="th-TH" sz="2800" b="1" dirty="0" smtClean="0"/>
            </a:br>
            <a:r>
              <a:rPr lang="th-TH" sz="2800" b="1" dirty="0" smtClean="0"/>
              <a:t>ระบบ</a:t>
            </a:r>
            <a:r>
              <a:rPr lang="th-TH" sz="2800" b="1" dirty="0" smtClean="0"/>
              <a:t>สารสนเทศในองค์กร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941568" cy="4525963"/>
          </a:xfrm>
        </p:spPr>
        <p:txBody>
          <a:bodyPr/>
          <a:lstStyle/>
          <a:p>
            <a:pPr marL="539750" lvl="2" indent="-179388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หน่วยงาน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ระบบสารสนเทศแบบไม่รวมศูนย์ 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1475656" y="1916832"/>
            <a:ext cx="5715000" cy="4568825"/>
            <a:chOff x="2397" y="1446"/>
            <a:chExt cx="9000" cy="7194"/>
          </a:xfrm>
        </p:grpSpPr>
        <p:sp>
          <p:nvSpPr>
            <p:cNvPr id="79875" name="Text Box 3"/>
            <p:cNvSpPr txBox="1">
              <a:spLocks noChangeArrowheads="1"/>
            </p:cNvSpPr>
            <p:nvPr/>
          </p:nvSpPr>
          <p:spPr bwMode="auto">
            <a:xfrm>
              <a:off x="5877" y="1446"/>
              <a:ext cx="1920" cy="5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คณะกรรมการบริหาร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76" name="Text Box 4"/>
            <p:cNvSpPr txBox="1">
              <a:spLocks noChangeArrowheads="1"/>
            </p:cNvSpPr>
            <p:nvPr/>
          </p:nvSpPr>
          <p:spPr bwMode="auto">
            <a:xfrm>
              <a:off x="5877" y="2346"/>
              <a:ext cx="1920" cy="5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ประธานกรรมการ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77" name="Text Box 5"/>
            <p:cNvSpPr txBox="1">
              <a:spLocks noChangeArrowheads="1"/>
            </p:cNvSpPr>
            <p:nvPr/>
          </p:nvSpPr>
          <p:spPr bwMode="auto">
            <a:xfrm>
              <a:off x="3237" y="3246"/>
              <a:ext cx="1561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รองประธานฝ่ายการเงิน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5277" y="3246"/>
              <a:ext cx="1559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รองประธานฝ่ายผลิต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7197" y="3246"/>
              <a:ext cx="156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รองประธานฝ่ายการตลาด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8997" y="3246"/>
              <a:ext cx="156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รองประธานฝ่ายการพนักงาน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3237" y="4506"/>
              <a:ext cx="1560" cy="5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ฝ่ายการเงิน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5277" y="4506"/>
              <a:ext cx="1560" cy="5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ฝ่ายผลิต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7077" y="4506"/>
              <a:ext cx="1560" cy="5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ฝ่ายการตลาด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8997" y="4506"/>
              <a:ext cx="1560" cy="5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ฝ่ายการพนักงาน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397" y="5400"/>
              <a:ext cx="108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แผนกบัญชีรายรับ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6" name="Text Box 14"/>
            <p:cNvSpPr txBox="1">
              <a:spLocks noChangeArrowheads="1"/>
            </p:cNvSpPr>
            <p:nvPr/>
          </p:nvSpPr>
          <p:spPr bwMode="auto">
            <a:xfrm>
              <a:off x="3597" y="5400"/>
              <a:ext cx="108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แผนกบัญชีรายจ่าย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7" name="Text Box 15"/>
            <p:cNvSpPr txBox="1">
              <a:spLocks noChangeArrowheads="1"/>
            </p:cNvSpPr>
            <p:nvPr/>
          </p:nvSpPr>
          <p:spPr bwMode="auto">
            <a:xfrm>
              <a:off x="4797" y="5400"/>
              <a:ext cx="120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แผนกประมวลข้อมูล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6357" y="5400"/>
              <a:ext cx="108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แผนกการขาย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89" name="Text Box 17"/>
            <p:cNvSpPr txBox="1">
              <a:spLocks noChangeArrowheads="1"/>
            </p:cNvSpPr>
            <p:nvPr/>
          </p:nvSpPr>
          <p:spPr bwMode="auto">
            <a:xfrm>
              <a:off x="7557" y="5400"/>
              <a:ext cx="108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แผนกวิจัยตลาด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90" name="Text Box 18"/>
            <p:cNvSpPr txBox="1">
              <a:spLocks noChangeArrowheads="1"/>
            </p:cNvSpPr>
            <p:nvPr/>
          </p:nvSpPr>
          <p:spPr bwMode="auto">
            <a:xfrm>
              <a:off x="8757" y="5400"/>
              <a:ext cx="120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แผนกประมวลข้อมูล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4077" y="6660"/>
              <a:ext cx="120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แผนกควบคุมการผลิต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92" name="Text Box 20"/>
            <p:cNvSpPr txBox="1">
              <a:spLocks noChangeArrowheads="1"/>
            </p:cNvSpPr>
            <p:nvPr/>
          </p:nvSpPr>
          <p:spPr bwMode="auto">
            <a:xfrm>
              <a:off x="5397" y="6660"/>
              <a:ext cx="132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แผนกออกแบบการผลิต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93" name="Text Box 21"/>
            <p:cNvSpPr txBox="1">
              <a:spLocks noChangeArrowheads="1"/>
            </p:cNvSpPr>
            <p:nvPr/>
          </p:nvSpPr>
          <p:spPr bwMode="auto">
            <a:xfrm>
              <a:off x="6837" y="6660"/>
              <a:ext cx="120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แผนกประมวลข้อมูล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7557" y="7920"/>
              <a:ext cx="120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แผนกเงินเดือนและค่าจ้าง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95" name="Text Box 23"/>
            <p:cNvSpPr txBox="1">
              <a:spLocks noChangeArrowheads="1"/>
            </p:cNvSpPr>
            <p:nvPr/>
          </p:nvSpPr>
          <p:spPr bwMode="auto">
            <a:xfrm>
              <a:off x="8877" y="7920"/>
              <a:ext cx="120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แผนกฝึกอบรม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96" name="Text Box 24"/>
            <p:cNvSpPr txBox="1">
              <a:spLocks noChangeArrowheads="1"/>
            </p:cNvSpPr>
            <p:nvPr/>
          </p:nvSpPr>
          <p:spPr bwMode="auto">
            <a:xfrm>
              <a:off x="10197" y="7920"/>
              <a:ext cx="120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แผนกประมวลข้อมูล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>
              <a:off x="10197" y="5046"/>
              <a:ext cx="1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898" name="Line 26"/>
            <p:cNvSpPr>
              <a:spLocks noChangeShapeType="1"/>
            </p:cNvSpPr>
            <p:nvPr/>
          </p:nvSpPr>
          <p:spPr bwMode="auto">
            <a:xfrm>
              <a:off x="8157" y="7740"/>
              <a:ext cx="27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899" name="Line 27"/>
            <p:cNvSpPr>
              <a:spLocks noChangeShapeType="1"/>
            </p:cNvSpPr>
            <p:nvPr/>
          </p:nvSpPr>
          <p:spPr bwMode="auto">
            <a:xfrm>
              <a:off x="8157" y="7740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0" name="Line 28"/>
            <p:cNvSpPr>
              <a:spLocks noChangeShapeType="1"/>
            </p:cNvSpPr>
            <p:nvPr/>
          </p:nvSpPr>
          <p:spPr bwMode="auto">
            <a:xfrm>
              <a:off x="9477" y="774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>
              <a:off x="10917" y="774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2" name="Line 30"/>
            <p:cNvSpPr>
              <a:spLocks noChangeShapeType="1"/>
            </p:cNvSpPr>
            <p:nvPr/>
          </p:nvSpPr>
          <p:spPr bwMode="auto">
            <a:xfrm>
              <a:off x="4677" y="6480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3" name="Line 31"/>
            <p:cNvSpPr>
              <a:spLocks noChangeShapeType="1"/>
            </p:cNvSpPr>
            <p:nvPr/>
          </p:nvSpPr>
          <p:spPr bwMode="auto">
            <a:xfrm>
              <a:off x="4677" y="648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4" name="Line 32"/>
            <p:cNvSpPr>
              <a:spLocks noChangeShapeType="1"/>
            </p:cNvSpPr>
            <p:nvPr/>
          </p:nvSpPr>
          <p:spPr bwMode="auto">
            <a:xfrm>
              <a:off x="6117" y="648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5" name="Line 33"/>
            <p:cNvSpPr>
              <a:spLocks noChangeShapeType="1"/>
            </p:cNvSpPr>
            <p:nvPr/>
          </p:nvSpPr>
          <p:spPr bwMode="auto">
            <a:xfrm>
              <a:off x="7557" y="648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6" name="Line 34"/>
            <p:cNvSpPr>
              <a:spLocks noChangeShapeType="1"/>
            </p:cNvSpPr>
            <p:nvPr/>
          </p:nvSpPr>
          <p:spPr bwMode="auto">
            <a:xfrm>
              <a:off x="6117" y="5040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7" name="Line 35"/>
            <p:cNvSpPr>
              <a:spLocks noChangeShapeType="1"/>
            </p:cNvSpPr>
            <p:nvPr/>
          </p:nvSpPr>
          <p:spPr bwMode="auto">
            <a:xfrm>
              <a:off x="6716" y="5226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8" name="Line 36"/>
            <p:cNvSpPr>
              <a:spLocks noChangeShapeType="1"/>
            </p:cNvSpPr>
            <p:nvPr/>
          </p:nvSpPr>
          <p:spPr bwMode="auto">
            <a:xfrm>
              <a:off x="6716" y="522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09" name="Line 37"/>
            <p:cNvSpPr>
              <a:spLocks noChangeShapeType="1"/>
            </p:cNvSpPr>
            <p:nvPr/>
          </p:nvSpPr>
          <p:spPr bwMode="auto">
            <a:xfrm>
              <a:off x="8156" y="522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0" name="Line 38"/>
            <p:cNvSpPr>
              <a:spLocks noChangeShapeType="1"/>
            </p:cNvSpPr>
            <p:nvPr/>
          </p:nvSpPr>
          <p:spPr bwMode="auto">
            <a:xfrm>
              <a:off x="9596" y="522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1" name="Line 39"/>
            <p:cNvSpPr>
              <a:spLocks noChangeShapeType="1"/>
            </p:cNvSpPr>
            <p:nvPr/>
          </p:nvSpPr>
          <p:spPr bwMode="auto">
            <a:xfrm>
              <a:off x="8157" y="504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2" name="Line 40"/>
            <p:cNvSpPr>
              <a:spLocks noChangeShapeType="1"/>
            </p:cNvSpPr>
            <p:nvPr/>
          </p:nvSpPr>
          <p:spPr bwMode="auto">
            <a:xfrm>
              <a:off x="2637" y="5220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3" name="Line 41"/>
            <p:cNvSpPr>
              <a:spLocks noChangeShapeType="1"/>
            </p:cNvSpPr>
            <p:nvPr/>
          </p:nvSpPr>
          <p:spPr bwMode="auto">
            <a:xfrm>
              <a:off x="2637" y="522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4" name="Line 42"/>
            <p:cNvSpPr>
              <a:spLocks noChangeShapeType="1"/>
            </p:cNvSpPr>
            <p:nvPr/>
          </p:nvSpPr>
          <p:spPr bwMode="auto">
            <a:xfrm>
              <a:off x="4077" y="522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5" name="Line 43"/>
            <p:cNvSpPr>
              <a:spLocks noChangeShapeType="1"/>
            </p:cNvSpPr>
            <p:nvPr/>
          </p:nvSpPr>
          <p:spPr bwMode="auto">
            <a:xfrm>
              <a:off x="5517" y="522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6" name="Line 44"/>
            <p:cNvSpPr>
              <a:spLocks noChangeShapeType="1"/>
            </p:cNvSpPr>
            <p:nvPr/>
          </p:nvSpPr>
          <p:spPr bwMode="auto">
            <a:xfrm>
              <a:off x="4077" y="5040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7" name="Line 45"/>
            <p:cNvSpPr>
              <a:spLocks noChangeShapeType="1"/>
            </p:cNvSpPr>
            <p:nvPr/>
          </p:nvSpPr>
          <p:spPr bwMode="auto">
            <a:xfrm>
              <a:off x="4077" y="414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8" name="Line 46"/>
            <p:cNvSpPr>
              <a:spLocks noChangeShapeType="1"/>
            </p:cNvSpPr>
            <p:nvPr/>
          </p:nvSpPr>
          <p:spPr bwMode="auto">
            <a:xfrm>
              <a:off x="6117" y="414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19" name="Line 47"/>
            <p:cNvSpPr>
              <a:spLocks noChangeShapeType="1"/>
            </p:cNvSpPr>
            <p:nvPr/>
          </p:nvSpPr>
          <p:spPr bwMode="auto">
            <a:xfrm>
              <a:off x="7917" y="414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20" name="Line 48"/>
            <p:cNvSpPr>
              <a:spLocks noChangeShapeType="1"/>
            </p:cNvSpPr>
            <p:nvPr/>
          </p:nvSpPr>
          <p:spPr bwMode="auto">
            <a:xfrm>
              <a:off x="9837" y="414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21" name="Line 49"/>
            <p:cNvSpPr>
              <a:spLocks noChangeShapeType="1"/>
            </p:cNvSpPr>
            <p:nvPr/>
          </p:nvSpPr>
          <p:spPr bwMode="auto">
            <a:xfrm>
              <a:off x="4077" y="3066"/>
              <a:ext cx="57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22" name="Line 50"/>
            <p:cNvSpPr>
              <a:spLocks noChangeShapeType="1"/>
            </p:cNvSpPr>
            <p:nvPr/>
          </p:nvSpPr>
          <p:spPr bwMode="auto">
            <a:xfrm>
              <a:off x="4077" y="306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6117" y="306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7917" y="306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9837" y="306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6837" y="288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6837" y="198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u_template_3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dpu_template_383</Template>
  <TotalTime>653</TotalTime>
  <Words>1351</Words>
  <Application>Microsoft Office PowerPoint</Application>
  <PresentationFormat>On-screen Show (4:3)</PresentationFormat>
  <Paragraphs>164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dpu_template_383</vt:lpstr>
      <vt:lpstr>Slide 1</vt:lpstr>
      <vt:lpstr>การจัดการองค์กร</vt:lpstr>
      <vt:lpstr>บุคลากรในองค์กรระบบสารสนเทศ</vt:lpstr>
      <vt:lpstr>บุคลากรในองค์กรระบบสารสนเทศ</vt:lpstr>
      <vt:lpstr>การจัดตั้งหน่วยงานเพื่อรองรับ ระบบสารสนเทศในองค์กร</vt:lpstr>
      <vt:lpstr>การจัดตั้งหน่วยงานเพื่อรองรับ ระบบสารสนเทศในองค์กร</vt:lpstr>
      <vt:lpstr>การจัดตั้งหน่วยงานเพื่อรองรับ ระบบสารสนเทศในองค์กร</vt:lpstr>
      <vt:lpstr>การจัดตั้งหน่วยงานเพื่อรองรับ ระบบสารสนเทศในองค์กร</vt:lpstr>
      <vt:lpstr>การจัดตั้งหน่วยงานเพื่อรองรับ ระบบสารสนเทศในองค์กร</vt:lpstr>
      <vt:lpstr>การจัดตั้งหน่วยงานเพื่อรองรับ ระบบสารสนเทศในองค์กร</vt:lpstr>
      <vt:lpstr>การจัดองค์กรในหน่วยงานระบบสารสนเทศ</vt:lpstr>
      <vt:lpstr>การจัดองค์กรในหน่วยงานระบบสารสนเทศ</vt:lpstr>
      <vt:lpstr>การจัดองค์กรในหน่วยงานระบบสารสนเทศ</vt:lpstr>
      <vt:lpstr>การจัดองค์กรในหน่วยงานระบบสารสนเทศ</vt:lpstr>
      <vt:lpstr>ความเสียหายที่อาจเกิดขึ้นกับระบบสารสนเทศ</vt:lpstr>
      <vt:lpstr>การวางแผนป้องกันความเสียหาย </vt:lpstr>
      <vt:lpstr>Slide 17</vt:lpstr>
      <vt:lpstr>พาณิชย์อิเล็กทรอนิกส์</vt:lpstr>
      <vt:lpstr>ประโยชน์ของพาณิชย์อิเล็กทรอนิกส์  </vt:lpstr>
      <vt:lpstr>กรอบแนวคิดของพาณิชย์อิเล็กทรอนิกส์ </vt:lpstr>
      <vt:lpstr>กรอบแนวคิดของพาณิชย์อิเล็กทรอนิกส์  </vt:lpstr>
      <vt:lpstr>กรอบแนวคิดของพาณิชย์อิเล็กทรอนิกส์  </vt:lpstr>
      <vt:lpstr>กรอบแนวคิดของพาณิชย์อิเล็กทรอนิกส์  </vt:lpstr>
      <vt:lpstr>ประเภทพาณิชย์อิเล็กทรอนิกส์ </vt:lpstr>
      <vt:lpstr>ความสัมพันธ์ของระบบการค้าพาณิชย์อิเล็กทรอนิกส์ </vt:lpstr>
      <vt:lpstr>ระบบการจ่ายเงินอิเล็กทรอนิกส์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jik</dc:creator>
  <cp:lastModifiedBy>jik</cp:lastModifiedBy>
  <cp:revision>76</cp:revision>
  <dcterms:created xsi:type="dcterms:W3CDTF">2011-06-10T04:21:42Z</dcterms:created>
  <dcterms:modified xsi:type="dcterms:W3CDTF">2012-01-24T15:36:04Z</dcterms:modified>
</cp:coreProperties>
</file>