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2"/>
  </p:handoutMasterIdLst>
  <p:sldIdLst>
    <p:sldId id="345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17" r:id="rId13"/>
    <p:sldId id="318" r:id="rId14"/>
    <p:sldId id="319" r:id="rId15"/>
    <p:sldId id="384" r:id="rId16"/>
    <p:sldId id="320" r:id="rId17"/>
    <p:sldId id="321" r:id="rId18"/>
    <p:sldId id="322" r:id="rId19"/>
    <p:sldId id="323" r:id="rId20"/>
    <p:sldId id="324" r:id="rId21"/>
    <p:sldId id="325" r:id="rId22"/>
    <p:sldId id="385" r:id="rId23"/>
    <p:sldId id="382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66" r:id="rId44"/>
    <p:sldId id="367" r:id="rId45"/>
    <p:sldId id="368" r:id="rId46"/>
    <p:sldId id="369" r:id="rId47"/>
    <p:sldId id="370" r:id="rId48"/>
    <p:sldId id="371" r:id="rId49"/>
    <p:sldId id="372" r:id="rId50"/>
    <p:sldId id="373" r:id="rId51"/>
    <p:sldId id="374" r:id="rId52"/>
    <p:sldId id="375" r:id="rId53"/>
    <p:sldId id="376" r:id="rId54"/>
    <p:sldId id="377" r:id="rId55"/>
    <p:sldId id="378" r:id="rId56"/>
    <p:sldId id="379" r:id="rId57"/>
    <p:sldId id="380" r:id="rId58"/>
    <p:sldId id="381" r:id="rId59"/>
    <p:sldId id="383" r:id="rId60"/>
    <p:sldId id="386" r:id="rId61"/>
  </p:sldIdLst>
  <p:sldSz cx="9144000" cy="6858000" type="screen4x3"/>
  <p:notesSz cx="6662738" cy="9906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0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F604B-6E79-43FB-9043-8BF6E18BC86D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A33C-DE7A-49D1-8805-7BB4547F506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5B77-6D86-45B8-84B0-1DBE8126E78C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06B9-5D70-4AD1-89DE-58EE5616821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291A-BC24-4732-B610-C35EC8D6D258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9644-F600-448A-9CFD-818CCB3E045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B0E3-B13F-4435-8773-22B3E1ED8EC3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8FD80-F24E-4D96-A8A2-8D485DBE6FE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937B9-0D6C-47BF-8EAD-C7CA8FBA78A2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CF3E-55A0-4D16-9D05-44B2187CCCB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68F9-CAE0-4411-9D50-A72F062C2554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8F50-BB8C-4FFA-9EE4-2E13A7EF421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917E-2F5B-4114-9B51-A91832D32855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3C85-B0FC-49A9-97BD-074F4143E47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58D6D-2ADD-4885-8A7A-29860A1158E4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3024-E5C3-453E-96EE-2C7BE4AB43E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E411E-43F7-4EE6-9D39-0407B1CFE5C5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DE97D-5C1E-4CB1-AC1D-9A0A19A19F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99B81-865F-4103-AAE1-7514C248CB99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5A8F-B855-464C-95E8-311AD3E3930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th-T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95523-AF08-472B-8E38-B543B30B678D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80EF-8B8E-4FA6-87AA-17EE897C0E6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th-TH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4EEF3C-D3D6-4F3E-9F36-F145F05B6A49}" type="datetimeFigureOut">
              <a:rPr lang="th-TH"/>
              <a:pPr>
                <a:defRPr/>
              </a:pPr>
              <a:t>21/02/55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5E8F95-2F8F-4AB4-B80E-E60FE5E922C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32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1429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วิศวกรรมซอฟต์แวร์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(Software Engineering)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2123728" y="3068960"/>
            <a:ext cx="6500826" cy="20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การประมาณการซอฟต์แวร์ (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Software Estimation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68275"/>
            <a:ext cx="1493924" cy="19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4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4499" name="Rectangle 3"/>
          <p:cNvSpPr>
            <a:spLocks noGrp="1"/>
          </p:cNvSpPr>
          <p:nvPr>
            <p:ph type="body" idx="1"/>
          </p:nvPr>
        </p:nvSpPr>
        <p:spPr>
          <a:xfrm>
            <a:off x="381001" y="1803400"/>
            <a:ext cx="8531225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3300" dirty="0" smtClean="0">
                <a:latin typeface="TH SarabunPSK" pitchFamily="34" charset="-34"/>
                <a:cs typeface="TH SarabunPSK" pitchFamily="34" charset="-34"/>
              </a:rPr>
              <a:t>แต่ละฟังก์ชัน</a:t>
            </a:r>
            <a:r>
              <a:rPr lang="th-TH" sz="33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sz="3300" dirty="0" smtClean="0">
                <a:latin typeface="TH SarabunPSK" pitchFamily="34" charset="-34"/>
                <a:cs typeface="TH SarabunPSK" pitchFamily="34" charset="-34"/>
              </a:rPr>
              <a:t>นั้น มีองค์ประกอบต่างๆ ในฟังก์ชันแต่ละประเภทซึ่งจะแตกต่างกันได้ เช่น 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การเกี่ยวข้องกับองค์ประกอบข้อมูล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(Data Element : DET)</a:t>
            </a:r>
          </a:p>
          <a:p>
            <a:pPr lvl="2">
              <a:lnSpc>
                <a:spcPct val="90000"/>
              </a:lnSpc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เป็นข้อมูล เปรียบเสมือนฟิลด์ข้อมูลที่สนใจในแต่ละฟิลด์</a:t>
            </a:r>
            <a:endParaRPr lang="en-US" sz="2700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th-TH" sz="3000" dirty="0" err="1" smtClean="0">
                <a:latin typeface="TH SarabunPSK" pitchFamily="34" charset="-34"/>
                <a:cs typeface="TH SarabunPSK" pitchFamily="34" charset="-34"/>
              </a:rPr>
              <a:t>เรคคอร์คข้อ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มูล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(Record Element : RET)</a:t>
            </a:r>
          </a:p>
          <a:p>
            <a:pPr lvl="2">
              <a:lnSpc>
                <a:spcPct val="90000"/>
              </a:lnSpc>
            </a:pP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กลุ่มของข้อมูล หรือกลุ่มย่อยของ </a:t>
            </a:r>
            <a:r>
              <a:rPr lang="en-US" sz="2700" dirty="0" smtClean="0">
                <a:latin typeface="TH SarabunPSK" pitchFamily="34" charset="-34"/>
                <a:cs typeface="TH SarabunPSK" pitchFamily="34" charset="-34"/>
              </a:rPr>
              <a:t>DET 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หรือการนับประเภทของ</a:t>
            </a:r>
            <a:r>
              <a:rPr lang="th-TH" sz="2700" dirty="0" err="1" smtClean="0">
                <a:latin typeface="TH SarabunPSK" pitchFamily="34" charset="-34"/>
                <a:cs typeface="TH SarabunPSK" pitchFamily="34" charset="-34"/>
              </a:rPr>
              <a:t>เรคคอร์ด</a:t>
            </a:r>
            <a:r>
              <a:rPr lang="th-TH" sz="2700" dirty="0" smtClean="0">
                <a:latin typeface="TH SarabunPSK" pitchFamily="34" charset="-34"/>
                <a:cs typeface="TH SarabunPSK" pitchFamily="34" charset="-34"/>
              </a:rPr>
              <a:t>ข้อมูลที่เกี่ยวข้องสัมพันธ์กับฟังก์ชันที่สนใจ</a:t>
            </a:r>
            <a:endParaRPr lang="en-US" sz="2700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ประเภทไฟล์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(File Type of Record : FTR)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1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600" smtClean="0">
                <a:latin typeface="TH SarabunPSK" pitchFamily="34" charset="-34"/>
                <a:cs typeface="TH SarabunPSK" pitchFamily="34" charset="-34"/>
              </a:rPr>
              <a:t>คำนวณ </a:t>
            </a:r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1427" name="Rectangle 3"/>
          <p:cNvSpPr>
            <a:spLocks noGrp="1"/>
          </p:cNvSpPr>
          <p:nvPr>
            <p:ph type="body" idx="1"/>
          </p:nvPr>
        </p:nvSpPr>
        <p:spPr>
          <a:xfrm>
            <a:off x="228601" y="2717800"/>
            <a:ext cx="8537575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จำนวนของฟังก์ชัน หาได้จาก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FP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ที่ยังไม่ได้ถูกปรับแต่ง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(Unadjusted Function Point : UFP)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คูณกับค่าปัจจัยคุณลักษณะของระบบ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(Value Adjustment Factor : VAF) 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1828800" y="1905001"/>
            <a:ext cx="5486400" cy="523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H SarabunPSK" pitchFamily="34" charset="-34"/>
                <a:cs typeface="TH SarabunPSK" pitchFamily="34" charset="-34"/>
              </a:rPr>
              <a:t>FP = UFP x VAF</a:t>
            </a:r>
            <a:endParaRPr lang="th-TH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1828800" y="4343401"/>
            <a:ext cx="5486400" cy="523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H SarabunPSK" pitchFamily="34" charset="-34"/>
                <a:cs typeface="TH SarabunPSK" pitchFamily="34" charset="-34"/>
              </a:rPr>
              <a:t>VAF = 0.65 + [0.01 x Total DI]</a:t>
            </a:r>
            <a:endParaRPr lang="th-TH" sz="2800" b="1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1430" name="Rectangle 6"/>
          <p:cNvSpPr>
            <a:spLocks/>
          </p:cNvSpPr>
          <p:nvPr/>
        </p:nvSpPr>
        <p:spPr bwMode="auto">
          <a:xfrm>
            <a:off x="606426" y="5257800"/>
            <a:ext cx="83089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th-TH" sz="290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900">
                <a:latin typeface="TH SarabunPSK" pitchFamily="34" charset="-34"/>
                <a:cs typeface="TH SarabunPSK" pitchFamily="34" charset="-34"/>
              </a:rPr>
              <a:t>DI : Degree of Influence</a:t>
            </a:r>
            <a:endParaRPr lang="th-TH" sz="290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2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ตัวอย่างการคำนวณค่าฟังก์ชันพอยต์</a:t>
            </a:r>
          </a:p>
        </p:txBody>
      </p:sp>
      <p:sp>
        <p:nvSpPr>
          <p:cNvPr id="242691" name="Rectangle 3"/>
          <p:cNvSpPr>
            <a:spLocks noGrp="1"/>
          </p:cNvSpPr>
          <p:nvPr>
            <p:ph type="body" idx="1"/>
          </p:nvPr>
        </p:nvSpPr>
        <p:spPr>
          <a:xfrm>
            <a:off x="4724401" y="1803401"/>
            <a:ext cx="4041775" cy="4322233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จาก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Use case Diagram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ดังรูป จะทำการแยกประเภทของ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use case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ตามฟังก์ชันพอยต์</a:t>
            </a:r>
          </a:p>
        </p:txBody>
      </p:sp>
      <p:pic>
        <p:nvPicPr>
          <p:cNvPr id="242692" name="Picture 4" descr="scan0007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572000" cy="4766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3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pic>
        <p:nvPicPr>
          <p:cNvPr id="243716" name="Picture 4" descr="scan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03401"/>
            <a:ext cx="7010400" cy="4620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sp>
        <p:nvSpPr>
          <p:cNvPr id="244739" name="Rectangle 3"/>
          <p:cNvSpPr>
            <a:spLocks noGrp="1"/>
          </p:cNvSpPr>
          <p:nvPr>
            <p:ph type="body" idx="1"/>
          </p:nvPr>
        </p:nvSpPr>
        <p:spPr>
          <a:xfrm>
            <a:off x="612776" y="1803401"/>
            <a:ext cx="4264025" cy="4322233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ทำการเปรียบเทียบค่าของ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Value Adjustment Factors : VAF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4741" name="Picture 5" descr="scan0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7800"/>
            <a:ext cx="408305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78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ตารางเปรียบเทียบค่า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FP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เพื่อแปลงไปเป็น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LOC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7812" name="Picture 4" descr="scan00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1803401"/>
            <a:ext cx="3838575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5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ตัวอย่าง</a:t>
            </a:r>
          </a:p>
        </p:txBody>
      </p:sp>
      <p:sp>
        <p:nvSpPr>
          <p:cNvPr id="245763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VAF 	= 0.65 + [0.01 x 17]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	= 0.82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FP 	=  UFP x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VAF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	=  23 x 0.82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	= 18.86 FP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90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ถ้าหากจัดทำซอฟต์แวร์โดยใช้ภาษาจาวา จะได้ค่า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LOC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	= 18.86 x 53	=  999.58  	~1000 LOC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98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การประมาณการบุคลากร</a:t>
            </a:r>
          </a:p>
        </p:txBody>
      </p:sp>
      <p:sp>
        <p:nvSpPr>
          <p:cNvPr id="2498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Productivity :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ประสิทธิผลในการผลิตงาน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1560" y="3140968"/>
            <a:ext cx="8001000" cy="1322918"/>
            <a:chOff x="480" y="1188"/>
            <a:chExt cx="5040" cy="625"/>
          </a:xfrm>
        </p:grpSpPr>
        <p:sp>
          <p:nvSpPr>
            <p:cNvPr id="249860" name="Text Box 4"/>
            <p:cNvSpPr txBox="1">
              <a:spLocks noChangeArrowheads="1"/>
            </p:cNvSpPr>
            <p:nvPr/>
          </p:nvSpPr>
          <p:spPr bwMode="auto">
            <a:xfrm>
              <a:off x="480" y="1188"/>
              <a:ext cx="5040" cy="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Productivity = Output Size (LOC or Function Point)</a:t>
              </a:r>
            </a:p>
            <a:p>
              <a:pPr algn="ctr">
                <a:spcBef>
                  <a:spcPct val="50000"/>
                </a:spcBef>
              </a:pPr>
              <a:r>
                <a:rPr lang="en-US" sz="3200" b="1" dirty="0">
                  <a:latin typeface="TH SarabunPSK" pitchFamily="34" charset="-34"/>
                  <a:cs typeface="TH SarabunPSK" pitchFamily="34" charset="-34"/>
                </a:rPr>
                <a:t>	Effort (Man-Month)</a:t>
              </a:r>
              <a:endParaRPr lang="th-TH" sz="3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49861" name="Line 5"/>
            <p:cNvSpPr>
              <a:spLocks noChangeShapeType="1"/>
            </p:cNvSpPr>
            <p:nvPr/>
          </p:nvSpPr>
          <p:spPr bwMode="auto">
            <a:xfrm>
              <a:off x="2160" y="1476"/>
              <a:ext cx="28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08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COCOMO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0883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oehm B.W.  ได้พัฒนา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Model (Constructive Cost Model)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เพื่อวัด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Effort ในการพัฒนาซอฟต์แวร์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ที่คิดเป็นหน่วย คน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เดือน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(person-month)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ที่ประมาณจากขนาดของโปรแกรม โดยนับจำนวนบรรทัดของโปรแกรมต้นฉบับเป็นหลัก</a:t>
            </a: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ถูกพัฒนาเป็นเวอร์ชั่น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II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แบ่งแบบจำลองออกเป็น 3 ชนิด เพื่อใช้ประมาณการในระยะต่างๆ ของกระบวนการพัฒนาซอฟต์แวร์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19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II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body" idx="1"/>
          </p:nvPr>
        </p:nvSpPr>
        <p:spPr>
          <a:xfrm>
            <a:off x="152400" y="1484784"/>
            <a:ext cx="8991600" cy="5054600"/>
          </a:xfrm>
        </p:spPr>
        <p:txBody>
          <a:bodyPr/>
          <a:lstStyle/>
          <a:p>
            <a:r>
              <a:rPr lang="en-US" sz="4000" dirty="0" smtClean="0">
                <a:latin typeface="TH SarabunPSK" pitchFamily="34" charset="-34"/>
                <a:cs typeface="TH SarabunPSK" pitchFamily="34" charset="-34"/>
              </a:rPr>
              <a:t>  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Application Composition Model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เหมาะกับการผลิตซอฟต์แวร์ด้วยแนวทางคอมโพเน้นท์ โดยแต่ละคอมโพเน้นท์สามารถอธิบายแทนด้วย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Object Point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  ขนาดของซอฟต์แวร์นับเป็น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Object Point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  Early Design Model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ใช้ประมาณการในระยะก่อนการออกแบบซอฟต์แวร์ แต่หลังจากการกำหนดความความต้องการแล้ว ใช้ค่า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FP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แทนขนาดของซอฟต์แวร์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  Post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Architecture Model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ใช้ประมาณการในระยะหลังการออกแบบซอฟต์แวร์ เป็นการประมาณการอีกครั้งเพื่อความถูกต้องของค่าประมาณการที่ได้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3872" y="366690"/>
            <a:ext cx="785818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4258" name="Rectangle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th-TH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การประมาณการซอฟต์แวร์ (</a:t>
            </a:r>
            <a:r>
              <a:rPr lang="en-US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Software Estimation</a:t>
            </a:r>
            <a:r>
              <a:rPr lang="th-TH" sz="4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224259" name="Rectangle 3"/>
          <p:cNvSpPr>
            <a:spLocks noGrp="1"/>
          </p:cNvSpPr>
          <p:nvPr>
            <p:ph type="body" idx="1"/>
          </p:nvPr>
        </p:nvSpPr>
        <p:spPr>
          <a:xfrm>
            <a:off x="500034" y="1928802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การประมาณการซอฟต์แวร์ เป็นส่วนที่สำคัญในการวางแผนงาน เนื่องจากแผนงานนั้นจะอยู่บนพื้นฐานของสิ่งที่ต้องการทำการจัดสร้างหรือพัฒนา โดยในส่วนของซอฟต์แวร์นั้นมุมมองหลักที่มองถึง คือเรื่องของขนาด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(Size)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ค่าใช้จ่าย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(Cost)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บุคลากรที่ใช้ในการพัฒนา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(Effort)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472" y="476672"/>
            <a:ext cx="8249000" cy="7200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II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55" name="Rectangle 3"/>
          <p:cNvSpPr>
            <a:spLocks noGrp="1"/>
          </p:cNvSpPr>
          <p:nvPr>
            <p:ph type="body" idx="1"/>
          </p:nvPr>
        </p:nvSpPr>
        <p:spPr>
          <a:xfrm>
            <a:off x="228600" y="1357298"/>
            <a:ext cx="8915400" cy="505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โมเดลการคำนวณของ 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COCOMO II</a:t>
            </a: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</a:pP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PM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Effort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มีหน่วยเป็น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Person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Months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PM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A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ค่าคงที่ที่ได้จากการรวบรวมข้อมูลใน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161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โครงการ โดย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2.94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Economics of Scale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ซึ่งเป็นผลที่ขนาดของซอฟต์แวร์สัมพันธ์กับขนาดของโครงการ โดย  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             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=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0.01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 *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  <a:sym typeface="Symbol" pitchFamily="18" charset="2"/>
              </a:rPr>
              <a:t>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Scale Factors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B	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Scaling Base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-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exponent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สำหรับคำนวณ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Effort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EM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Effort Multipliers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เป็นค่าที่ได้จากการคำนวณ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Cost Driver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ที่เกี่ยวกับโครงการ ที่ส่งผลต่อ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Effort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ในการพัฒนาซอฟต์แวร์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 err="1" smtClean="0">
                <a:latin typeface="TH SarabunPSK" pitchFamily="34" charset="-34"/>
                <a:cs typeface="TH SarabunPSK" pitchFamily="34" charset="-34"/>
              </a:rPr>
              <a:t>PMauto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ค่าของ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Effort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ที่ได้จากการแปลงอัตโนมัติ ซึ่งจะเกิดเมื่อมีการ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Reuse Code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โดยค่านั้นจะไม่มีผลต่อการพัฒนา แต่เนื่องจากมีผลต่อค่าใช้จ่าย ถ้าเป็นการพัฒนาซอฟต์แวร์ใหม่ ค่า </a:t>
            </a:r>
            <a:r>
              <a:rPr lang="en-US" sz="2400" dirty="0" err="1" smtClean="0">
                <a:latin typeface="TH SarabunPSK" pitchFamily="34" charset="-34"/>
                <a:cs typeface="TH SarabunPSK" pitchFamily="34" charset="-34"/>
              </a:rPr>
              <a:t>PMauto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จะเป็น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0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1357290" y="2143116"/>
            <a:ext cx="6400800" cy="5847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PM = A x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SizeE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 x EM + </a:t>
            </a:r>
            <a:r>
              <a:rPr lang="en-US" sz="3200" b="1" dirty="0" err="1">
                <a:latin typeface="TH SarabunPSK" pitchFamily="34" charset="-34"/>
                <a:cs typeface="TH SarabunPSK" pitchFamily="34" charset="-34"/>
              </a:rPr>
              <a:t>PMauto</a:t>
            </a:r>
            <a:r>
              <a:rPr lang="en-US" sz="3200" dirty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49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COCOMO II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497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812800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ระยะเวลาที่ใช้ในการพัฒนาซอฟต์แวร์มีสูตรดังนี้</a:t>
            </a: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2772836"/>
            <a:ext cx="6400800" cy="1322918"/>
            <a:chOff x="864" y="1188"/>
            <a:chExt cx="4032" cy="625"/>
          </a:xfrm>
        </p:grpSpPr>
        <p:sp>
          <p:nvSpPr>
            <p:cNvPr id="254983" name="Text Box 7"/>
            <p:cNvSpPr txBox="1">
              <a:spLocks noChangeArrowheads="1"/>
            </p:cNvSpPr>
            <p:nvPr/>
          </p:nvSpPr>
          <p:spPr bwMode="auto">
            <a:xfrm>
              <a:off x="864" y="1188"/>
              <a:ext cx="4032" cy="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H SarabunPSK" pitchFamily="34" charset="-34"/>
                  <a:cs typeface="TH SarabunPSK" pitchFamily="34" charset="-34"/>
                </a:rPr>
                <a:t>TDEV = [ C x (PM)F ] x SCED%</a:t>
              </a:r>
            </a:p>
            <a:p>
              <a:pPr algn="ctr">
                <a:spcBef>
                  <a:spcPct val="50000"/>
                </a:spcBef>
              </a:pPr>
              <a:r>
                <a:rPr lang="en-US" sz="3200" b="1">
                  <a:latin typeface="TH SarabunPSK" pitchFamily="34" charset="-34"/>
                  <a:cs typeface="TH SarabunPSK" pitchFamily="34" charset="-34"/>
                </a:rPr>
                <a:t>		          100</a:t>
              </a:r>
              <a:r>
                <a:rPr lang="en-US" sz="320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320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54984" name="Line 8"/>
            <p:cNvSpPr>
              <a:spLocks noChangeShapeType="1"/>
            </p:cNvSpPr>
            <p:nvPr/>
          </p:nvSpPr>
          <p:spPr bwMode="auto">
            <a:xfrm>
              <a:off x="3456" y="1428"/>
              <a:ext cx="5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81000" y="4432410"/>
            <a:ext cx="76546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800">
                <a:latin typeface="TH SarabunPSK" pitchFamily="34" charset="-34"/>
                <a:cs typeface="TH SarabunPSK" pitchFamily="34" charset="-34"/>
              </a:rPr>
              <a:t>C	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Schedule Coefficient 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ที่ใช้มาคำนวณ โดย 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C = 3.67</a:t>
            </a:r>
          </a:p>
          <a:p>
            <a:r>
              <a:rPr lang="en-US" sz="2800">
                <a:latin typeface="TH SarabunPSK" pitchFamily="34" charset="-34"/>
                <a:cs typeface="TH SarabunPSK" pitchFamily="34" charset="-34"/>
              </a:rPr>
              <a:t>F	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คือ 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Scaling Exponent 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สำหรับระยะเวลา โดย 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F =  [ D + 0.2 (E-B) ]</a:t>
            </a:r>
          </a:p>
          <a:p>
            <a:r>
              <a:rPr lang="en-US" sz="2800">
                <a:latin typeface="TH SarabunPSK" pitchFamily="34" charset="-34"/>
                <a:cs typeface="TH SarabunPSK" pitchFamily="34" charset="-34"/>
              </a:rPr>
              <a:t>D	Scaling Base-exponent 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สำหรับ ระยะเวลา โดย </a:t>
            </a:r>
            <a:r>
              <a:rPr lang="en-US" sz="2800">
                <a:latin typeface="TH SarabunPSK" pitchFamily="34" charset="-34"/>
                <a:cs typeface="TH SarabunPSK" pitchFamily="34" charset="-34"/>
              </a:rPr>
              <a:t>D = 0.28</a:t>
            </a:r>
          </a:p>
          <a:p>
            <a:r>
              <a:rPr lang="en-US" sz="2800">
                <a:latin typeface="TH SarabunPSK" pitchFamily="34" charset="-34"/>
                <a:cs typeface="TH SarabunPSK" pitchFamily="34" charset="-34"/>
              </a:rPr>
              <a:t>SCED</a:t>
            </a:r>
            <a:r>
              <a:rPr lang="th-TH" sz="2800">
                <a:latin typeface="TH SarabunPSK" pitchFamily="34" charset="-34"/>
                <a:cs typeface="TH SarabunPSK" pitchFamily="34" charset="-34"/>
              </a:rPr>
              <a:t>	คือ ความรีบเร่งของเวลาเมื่อเปรียบเทียบกับการพัฒนาปกติ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1720" y="2065542"/>
            <a:ext cx="4824536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Q &amp; 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32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32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282" y="214290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วิศวกรรมซอฟต์แวร์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H SarabunPSK" pitchFamily="34" charset="-34"/>
                <a:cs typeface="TH SarabunPSK" pitchFamily="34" charset="-34"/>
              </a:rPr>
              <a:t>(Software Engineering)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1835696" y="2420888"/>
            <a:ext cx="6788858" cy="204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Courier New" pitchFamily="49" charset="0"/>
              <a:buChar char="o"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ความต้องการ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(Requirement) </a:t>
            </a:r>
            <a:endParaRPr lang="th-TH" sz="32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วิศวกรรมความต้องการ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(Requirement Engineering)</a:t>
            </a:r>
          </a:p>
          <a:p>
            <a:pPr>
              <a:buFont typeface="Courier New" pitchFamily="49" charset="0"/>
              <a:buChar char="o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แบบจำลองการวิเคราะห์ 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Analysis Model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pic>
        <p:nvPicPr>
          <p:cNvPr id="7" name="Picture 3" descr="http://www.thaigraduate.com/media/logo/logo_000000007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68275"/>
            <a:ext cx="1493924" cy="19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500" b="1" smtClean="0">
                <a:latin typeface="TH SarabunPSK" pitchFamily="34" charset="-34"/>
                <a:cs typeface="TH SarabunPSK" pitchFamily="34" charset="-34"/>
              </a:rPr>
              <a:t>ความต้องการ </a:t>
            </a:r>
            <a:r>
              <a:rPr lang="en-US" sz="4500" b="1" smtClean="0">
                <a:latin typeface="TH SarabunPSK" pitchFamily="34" charset="-34"/>
                <a:cs typeface="TH SarabunPSK" pitchFamily="34" charset="-34"/>
              </a:rPr>
              <a:t>(Requirement) </a:t>
            </a:r>
            <a:endParaRPr lang="th-TH" sz="45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>
          <a:xfrm>
            <a:off x="381001" y="1803400"/>
            <a:ext cx="8385175" cy="47752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ความต้องการ ถือเป็นวัตถุดิบสำคัญในการผลิตซอฟต์แวร์ เพื่อสร้างข้อกำหนดความต้องการของลูกค้า เพื่อให้ซอฟต์แวร์ที่ถูกพัฒนาขึ้นตรงกับความต้องการที่แท้จริง 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จำแนกความต้องการด้านซอฟต์แวร์ได้เป็น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ระดับ คือ 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1. ความต้องการของผู้ใช้ 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User Requirement)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แสดงถึงความคาดหวัง ในบริการ หรือการทำงานที่ได้จากระบบและเงื่อนไขที่ระบบจะต้องทำตาม ถือเป็นความต้องการในระดับสูงสุด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500" b="1" smtClean="0">
                <a:latin typeface="TH SarabunPSK" pitchFamily="34" charset="-34"/>
                <a:cs typeface="TH SarabunPSK" pitchFamily="34" charset="-34"/>
              </a:rPr>
              <a:t>ความต้องการ </a:t>
            </a:r>
            <a:r>
              <a:rPr lang="en-US" sz="4500" b="1" smtClean="0">
                <a:latin typeface="TH SarabunPSK" pitchFamily="34" charset="-34"/>
                <a:cs typeface="TH SarabunPSK" pitchFamily="34" charset="-34"/>
              </a:rPr>
              <a:t>(Requirement)</a:t>
            </a:r>
            <a:endParaRPr lang="th-TH" sz="45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60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 ความต้องการด้านระบบ 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System Requirement) 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360363"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เป็นการกำหนดการทำงาน ฟังก์ชัน และบริการต่างๆ ของระบบในระดับรายละเอียด และจัดทำเป็นข้อกำหนดหน้าที่ของระบบ (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Functional Specification)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ความต้องการด้านซอฟต์แวร์ มีความสัมพันธ์อย่างมากกับความต้องการ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ของระบบ เพราะเป็นการรวบรวมคุณสมบัติ ด้านเทคนิคของซอฟต์แวร์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ที่แสดงถึงคำสั่งและบริการที่ซอฟต์แวร์สามารถทำได้ภายใต้ระบบหนึ่งๆ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70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ประเภทของความต้องการด้านซอฟต์แวร์</a:t>
            </a:r>
          </a:p>
        </p:txBody>
      </p:sp>
      <p:sp>
        <p:nvSpPr>
          <p:cNvPr id="2570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300" dirty="0" smtClean="0">
                <a:latin typeface="TH SarabunPSK" pitchFamily="34" charset="-34"/>
                <a:cs typeface="TH SarabunPSK" pitchFamily="34" charset="-34"/>
              </a:rPr>
              <a:t>ความต้องการด้านซอฟต์แวร์ แบ่งออกเป็น 3 ประเภท ได้แก่</a:t>
            </a:r>
          </a:p>
          <a:p>
            <a:pPr lvl="1">
              <a:buFont typeface="Courier New" pitchFamily="49" charset="0"/>
              <a:buChar char="o"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ความต้องการที่เป็นหน้าที่หลัก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(Functional Requirement)</a:t>
            </a:r>
          </a:p>
          <a:p>
            <a:pPr lvl="1">
              <a:buFont typeface="Courier New" pitchFamily="49" charset="0"/>
              <a:buChar char="o"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ความต้องการที่ไม่ใช่หน้าที่หลัก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(Non- Functional Requirement)</a:t>
            </a:r>
          </a:p>
          <a:p>
            <a:pPr lvl="1">
              <a:buFont typeface="Courier New" pitchFamily="49" charset="0"/>
              <a:buChar char="o"/>
            </a:pP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ความต้องการด้านธุรกิจ </a:t>
            </a: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(Domain Requirement)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8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ประเภทของความต้องการด้านซอฟต์แวร์</a:t>
            </a:r>
          </a:p>
        </p:txBody>
      </p:sp>
      <p:sp>
        <p:nvSpPr>
          <p:cNvPr id="2580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1. Functional Requirement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เป็นความต้องการที่เป็นหน้าที่หลัก ซึ่งทำหน้าที่ใดๆ ตามที่กำหนดไว้ในส่วนการทำงานหรือบริการที่ซอฟต์แวร์นั้นควรมี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2. Non-Functional Requirement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เป็นความต้องการที่ไม่เกี่ยวข้องโดยตรงกับหน้าที่ หรือฟังก์ชันหลักของระบบ เช่น ความต้องการด้านผลิตภัณฑ์ ความต้องการขององค์กร และความต้องการจากปัจจัยภายนอก เช่น การทำงานร่วมกัน ด้านกฎหมาย และด้านจริยธรรม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9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ประเภทของความต้องการด้านซอฟต์แวร์</a:t>
            </a:r>
          </a:p>
        </p:txBody>
      </p:sp>
      <p:sp>
        <p:nvSpPr>
          <p:cNvPr id="259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3. Domain Requirement </a:t>
            </a:r>
          </a:p>
          <a:p>
            <a:pPr>
              <a:buFont typeface="Wingdings" pitchFamily="2" charset="2"/>
              <a:buNone/>
            </a:pP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เป็นความต้องการที่เกี่ยวข้องกับงานหลักของระบบธุรกิจ ที่ต้องการซอฟต์แวร์มาสนับสนุนโดยเฉพาะ ซึ่งอาจเป็นเงื่อนไขของฟังก์ชันใดๆ หรือเงื่อนไขที่ใช้คำนวณหาผลลัพธ์ใดๆ ของระบบ</a:t>
            </a: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0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เอกสารความต้องการด้านซอฟต์แวร์	</a:t>
            </a:r>
          </a:p>
        </p:txBody>
      </p:sp>
      <p:sp>
        <p:nvSpPr>
          <p:cNvPr id="26009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เอกสารความต้องการด้านซอฟต์แวร์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(Software Requirement Document)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เรียกได้อีกอย่างหนึ่งว่า “ข้อกำหนดความต้องการซอฟต์แวร์”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(Software Requirement Specification : SRS)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 เป็นเอกสารข้อกำหนดความต้องการอย่างเป็นทางการ ที่จะบอกให้ทีมพัฒนาซอฟต์แวร์ทราบว่าต้องพัฒนาอะไรบ้าง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	รายละเอียดในเอกสารนั้น ขึ้นอยู่กับชนิดของระบบที่จะทำการพัฒนา และกระบวนการที่ใช้ เพื่อความเข้าใจตรงกันของผู้ที่เกี่ยวข้อง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IEEE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ได้กำหนดโครงสร้างของเอกสารไว้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6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Size Estimation	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6307" name="Rectangle 3"/>
          <p:cNvSpPr>
            <a:spLocks noGrp="1"/>
          </p:cNvSpPr>
          <p:nvPr>
            <p:ph type="body" idx="1"/>
          </p:nvPr>
        </p:nvSpPr>
        <p:spPr>
          <a:xfrm>
            <a:off x="152400" y="1803401"/>
            <a:ext cx="4267200" cy="4322233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สิ่งแรกที่จะต้องทำก่อนการเริ่มต้นการประมาณการ คือ การวัด แยกลักษณะการวัดออกเป็น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เชิง คือ การวัดในเชิงปริมาณ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(Software Quantitative)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และการวัดเชิงคุณภาพ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(Software Qualitative)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6308" name="Picture 4" descr="scan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905000"/>
            <a:ext cx="4724400" cy="426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1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เอกสารความต้องการด้านซอฟต์แวร์	</a:t>
            </a:r>
          </a:p>
        </p:txBody>
      </p:sp>
      <p:sp>
        <p:nvSpPr>
          <p:cNvPr id="261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IEEE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ได้กำหนดโครงสร้างของเอกสาร ดังนี้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บทนำ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ขอบเขต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นิยาม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สรุป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รายละเอียดทั่วไป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มุมมอง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ฟังก์ชัน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คุณสมบัติ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ข้อกำหนดความต้องการ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หน้าที่หลัก ไม่ใช่หน้าที่หลัก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ภาคผนวก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ดัชนี</a:t>
            </a:r>
          </a:p>
          <a:p>
            <a:pPr lvl="1">
              <a:buFont typeface="Wingdings 2" pitchFamily="18" charset="2"/>
              <a:buNone/>
            </a:pP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2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วิศวกรรมความต้องการ</a:t>
            </a:r>
          </a:p>
        </p:txBody>
      </p:sp>
      <p:sp>
        <p:nvSpPr>
          <p:cNvPr id="262147" name="Rectangle 3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227640" cy="4876800"/>
          </a:xfrm>
        </p:spPr>
        <p:txBody>
          <a:bodyPr/>
          <a:lstStyle/>
          <a:p>
            <a:pPr algn="thaiDist">
              <a:lnSpc>
                <a:spcPct val="80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วิศวกรรมความต้องการ (Requirement Engineering) หมายถึง กระบวนการที่จะทำให้วิศวกรรมซอฟต์แวร์ เข้าใจและเข้าถึงความต้องการของลูกค้าได้อย่างแท้จริง </a:t>
            </a:r>
          </a:p>
          <a:p>
            <a:pPr algn="thaiDist">
              <a:lnSpc>
                <a:spcPct val="80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ด้วยการสกัดความต้องการ ตรวจสอบ และนิยามความต้องการ เพื่อนำไปสร้างเป็นข้อกำหนดความต้องการด้านระบบหรือซอฟต์แวร์ ที่จะใช้เป็นจุดเริ่มต้นในการพัฒนาระบบในขั้นตอนต่อไป [Jawadekar, 2004] </a:t>
            </a:r>
          </a:p>
          <a:p>
            <a:pPr algn="thaiDist">
              <a:lnSpc>
                <a:spcPct val="80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นอกจากนี้ วิศวกรรมความต้องการยังรวมไปถึงกระบวนการควบคุมการเปลี่ยนแปลงของความต้องการที่จะเกิดขึ้นด้วย เรียกว่า “การจัดการความต้องการ (Requirement Management)”</a:t>
            </a:r>
          </a:p>
          <a:p>
            <a:pPr algn="thaiDist">
              <a:lnSpc>
                <a:spcPct val="80000"/>
              </a:lnSpc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ดังนั้น การวิศวกรรมความต้องการจึงช่วยให้ซอฟต์แวร์ที่ผลิตออกมา สามารถแก้ปัญหาหรือช่วยสนับสนุนการทำงานของลูกค้าได้อย่างถูกต้องตรงตามความต้องการที่แท้จริง      </a:t>
            </a:r>
            <a:r>
              <a:rPr lang="th-TH" sz="2500" dirty="0" smtClean="0">
                <a:latin typeface="TH SarabunPSK" pitchFamily="34" charset="-34"/>
                <a:cs typeface="TH SarabunPSK" pitchFamily="34" charset="-34"/>
              </a:rPr>
              <a:t>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3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วิศวกรรมความต้องการ</a:t>
            </a:r>
          </a:p>
        </p:txBody>
      </p:sp>
      <p:sp>
        <p:nvSpPr>
          <p:cNvPr id="263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เป้าหมายของวิศวกรรมความต้องการ ก็คือ การสร้างและบำรุงเอกสารข้อกำหนดความต้องการ ทั้งทางด้านระบบและด้านซอฟต์แวร์ ให้เป็นเอกสารที่มีคุณภาพที่สุด</a:t>
            </a: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4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4195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งานย่อยในกระบวนการด้านวิศวกรรมความต้องการ แบ่งเป็น 7 ด้าน ได้แก่ การเริ่มต้นวิเคราะห์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(Inception)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การเจาะลึกความต้องการ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(Elicitation)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การขยายรายละเอียด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(Elaboration)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การเจรจาต่อรอง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(Negotiation)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การจัดทำข้อกำหนด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(Specification)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และการจัดการความต้องการ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(Requirement Management)</a:t>
            </a: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งานบางอย่างสามารถทำไปพร้อมๆ กันแบบขนานได้ และทุกงานต้องปรับให้เข้ากับความจำเป็นของโครงการ เพื่อให้บรรลุถึงสิ่งที่ลูกค้าต้องการอย่างแท้จริง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5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5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การเริ่มต้นวิเคราะห์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 (Inception)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วิศวกรซอฟต์แวร์จะตั้งคำถามเปิด เพื่อทำความเข้าใจพื้นฐานในปัญหา และทางแก้ปัญหา รวมถึงการจัดสร้างการสื่อสารที่มีประสิทธิภาพกับบุคลากรที่ต้องการทางแก้ปัญหา และสร้างความร่วมมือระหว่างลูกค้ากับผู้พัฒนาระบบ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6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6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การเจาะลึกความต้องการ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(Elicitation)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ถามความต้องการของลูกค้า และผู้ใช้งานระบบ ว่าต้องการอะไร เป้าหมายของระบบคืออะไร ปัญหาที่พบในการทำงานนี้คือ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 ปัญหาของการหาขอบเขตระบบ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(Problem of Scope)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 ปัญหาของการทำความเข้าใจ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(Problem of Understanding)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-  ปัญหาการไม่คงทน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(Problem of volatility)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2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เทคนิคการเก็บรวบรวมความต้องการ</a:t>
            </a:r>
          </a:p>
        </p:txBody>
      </p:sp>
      <p:sp>
        <p:nvSpPr>
          <p:cNvPr id="2723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เทคนิคที่ใช้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1. การสัมภาษณ์ (Interview) นิยมใช้มากที่สุด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2. การแสดงลำดับเหตุการณ์ (Scenario) เตรียมคำถามตามลำดับงานของผู้ใช้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3. สร้างต้นแบบ (Prototype) เช่น ออกแบบจอภาพบนกระดาษ เพื่อทดสอบการยอมรับความต้องการในเบื้องต้น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4. การประชุม (Meeting) เป็นการเรียกกลุ่มบุคคลที่เกี่ยวข้องมาประชุม เพื่อขอความคิดเห็นและความต้องการ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5. การสังเกต (Observation) โดยตรวจสอบสภาพแวดล้อมการท างานของผู้ใช้ เป็นวิธีที่ดีแต่ค่าใช้จ่ายสูง</a:t>
            </a:r>
            <a:r>
              <a:rPr lang="th-TH" sz="210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lnSpc>
                <a:spcPct val="80000"/>
              </a:lnSpc>
            </a:pPr>
            <a:endParaRPr lang="th-TH" sz="210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7266" name="Rectang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11430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7267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775200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การขยายความรายละเอียด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(Elaboration)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งานขั้นนี้คือการนำสารสนเทศที่ได้จากลูกค้า มาขยายและแจกแจงรายละเอียดเพิ่มเติม กิจกรรมนี้มุ่งจะพัฒนาแบบจำลองทางเทคนิคที่ละเอียดของหน้าที่การทำงาน รวมถึงลักษณะและข้อจำกัดของซอฟต์แวร์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3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การขยายความรายละเอียด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(Elaboration)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3411" name="Rectangle 3"/>
          <p:cNvSpPr>
            <a:spLocks noGrp="1"/>
          </p:cNvSpPr>
          <p:nvPr>
            <p:ph type="body" idx="1"/>
          </p:nvPr>
        </p:nvSpPr>
        <p:spPr>
          <a:xfrm>
            <a:off x="381001" y="1803401"/>
            <a:ext cx="8385175" cy="432223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</a:p>
          <a:p>
            <a:pPr>
              <a:lnSpc>
                <a:spcPct val="90000"/>
              </a:lnSpc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การแบ่งกลุ่มความต้องการ (Requirement Classification) เป็น functional , non-functional , product &amp; process หรืออาจแบ่งกลุ่มตามลำดับความสำคัญ ตามขอบเขต หรือตามการเปลี่ยนแปลงความต้องการ</a:t>
            </a:r>
          </a:p>
          <a:p>
            <a:pPr>
              <a:lnSpc>
                <a:spcPct val="90000"/>
              </a:lnSpc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การสร้างแบบจำลองความต้องการ (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Requirement Modeling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) เป็นแบบจำลองแนวคิด เพื่อจำลองความต้องการ ให้เห็นภาพรวมความต้องการทีมงานเข้าใจความต้องการได้ตรงกัน ชี้ให้เห็นข้อผิดพลาดและแก้ไขข้อผิดพลาดนั้น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4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การขยายความรายละเอียด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(Elaboration)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4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การออกแบบสถาปัตยกรรม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Architectural Design)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แสดงให้ผู้ใช้มองเห็นถึง คอมโพเน้นท์ ที่ใช้สนับสนุน และรองรับความต้องการส่วนใดของผู้ใช้</a:t>
            </a: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การจัดสรรความต้องการ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Requirement Allocation)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จัดสรรความต้องการให้เข้ากับองค์ประกอบแต่ละส่วนของซอฟต์แวร์ เพื่อนำไปวิเคราะห์ ในระดับรายละเอียดเพิ่มมากขึ้น</a:t>
            </a: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7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H SarabunPSK" pitchFamily="34" charset="-34"/>
                <a:cs typeface="TH SarabunPSK" pitchFamily="34" charset="-34"/>
              </a:rPr>
              <a:t>Size Estimation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73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3300" dirty="0" smtClean="0">
                <a:latin typeface="TH SarabunPSK" pitchFamily="34" charset="-34"/>
                <a:cs typeface="TH SarabunPSK" pitchFamily="34" charset="-34"/>
              </a:rPr>
              <a:t>กรรมวิธีที่ใช้ในการวัดขนาดของซอฟต์แวร์ มี 2 ลักษณะ คือ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Line of Code (LOC) Count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8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8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การเจรจาต่อรอง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(Negotiation)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ลูกค้ามักต่อรองขอมากกว่าที่ระบบจะทำสำเร็จ นักวิศวกรความต้องการต้องประสานความขัดแย้งเหล่านี้ผ่านกระบวนการเจรจาต่อรองกับลูกค้า และปรับเปลี่ยนความต้องการบางส่วน เพื่อให้ทุกฝ่ายบรรลุความพอใจ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9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69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การจัดทำข้อกำหนด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(Specification)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จัดทำเอกสาร เป็นการรวบรวมข้อกำหนด เป็นต้นแบบของโปรแกรม  การจัดทำข้อกำหนด ที่บ่งบอกถึงคุณลักษณะของซอฟต์แวร์ โดยเอกสารเหล่านี้จะต้องสามารถตรวจสอบ ประเมินค่า และยอมรับได้ จำเป็นต้องมีความยืดหยุ่น โดยเฉพาะสำหรับระบบขนาดใหญ่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5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การจัดทำข้อกำหนด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(Specification)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5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เอกสารที่เกี่ยวข้อง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1. เอกสารนิยามระบบ เป็นเอกสารที่ถูกจัดทำขึ้นจากมุมมองของผู้ใช้ โดยแสดงถึงรายการความต้องการด้านระบบ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2. เอกสารข้อกำหนดความต้องการด้านระบบ ดำเนินงานโดยวิศวกรระบบ มักถูกจัดทำก่อนข้อ 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3. เอกสารข้อกำหนดความต้องการด้านซอฟต์แวร์ ระบุถึงหน้าที่ของซอฟต์แวร์ ซึ่งเป็นข้อตกลงขั้นพื้นฐานของทีมงานกับผู้ใช้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0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4775200"/>
          </a:xfrm>
        </p:spPr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การตรวจรับ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(Validation)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ผลิตผลงานที่เป็นผลลัพธ์ของวิศวกรรมความต้องการ จะถูกประเมินในแง่คุณภาพระหว่างขั้นตอนการตรวจรับ เป็นการทบทวนข้อกำหนด เพื่อให้มั่นใจว่าทุกๆ ความต้องการได้ระบุไว้อย่างไม่คลุมเครือ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โดยทีมทบทวนประกอบด้วย นักวิศวกรซอฟต์แวร์ ลูกค้าผู้ใช้งาน และผู้มีส่วนได้ส่วนเสียในธุรกิจอื่นๆ ทำหน้าที่ตรวจสอบข้อกำหนด เพื่อมองหาข้อผิดพลาดในเนื้อหาหรือการตีความ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4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การตรวจรับ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(Validation)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64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ลักษณะที่ดีของความต้องการ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1. มีความเที่ยงตรง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validity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2. มีความสอดคล้อง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consistency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3. มีความครบถ้วนสมบูรณ์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completeness)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4. มีความเป็นไปได้ (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feasibility)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5. สามารถพิสูจน์ได้ (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verifiability)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7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การตรวจรับ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(Validation)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7507" name="Rectangle 3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เทคนิคการตรวจสอบ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1. การทบทวนความต้องการ (requirement review) โดยมีการตรวจสอบเอกสารอย่างละเอียด เพื่อหาข้อผิดพลาดตามลักษณะต่างๆ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2. การจัดทำต้นแบบ (prototyping) ของระบบและสาธิตให้ผู้ใช้ดู เป็นเทคนิคที่ใช้เงินทุนสูง แต่ได้ผลลัพธ์ที่ดี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3. การสร้างแบบทดสอบ (test-case generation) โดยนำแบบทดสอบนั้นไปออกแบบหรือพัฒนาระบบขึ้นใช้ ถ้าทำได้ยาก ควรพิจารณาความต้องการนั้นใหม่ มักใช้กับการพัฒนาซอฟต์แวร์แบบ Extreme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1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งานย่อยของงานวิศวกรรมความต้องการ	</a:t>
            </a:r>
          </a:p>
        </p:txBody>
      </p:sp>
      <p:sp>
        <p:nvSpPr>
          <p:cNvPr id="2713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การจัดการความต้องการ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(Requirement Management)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ความต้องการในระบบมักเปลี่ยนแปลงไปตลอดช่วงชีวิตของระบบ การจัดการความต้องการเป็นชุดของกิจกรรมที่ช่วยให้ทีมงานกำหนดกลไกในการควบคุมและติดตามความสำเร็จและการเปลี่ยนแปลงความต้องการ ณ เวลาใดเวลาหนึ่งขณะที่โครงการดำเนินไป</a:t>
            </a:r>
          </a:p>
          <a:p>
            <a:pPr>
              <a:buFont typeface="Wingdings" pitchFamily="2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8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800" smtClean="0">
                <a:latin typeface="TH SarabunPSK" pitchFamily="34" charset="-34"/>
                <a:cs typeface="TH SarabunPSK" pitchFamily="34" charset="-34"/>
              </a:rPr>
              <a:t>การจัดการความต้องการ </a:t>
            </a:r>
            <a:r>
              <a:rPr lang="en-US" sz="3800" smtClean="0">
                <a:latin typeface="TH SarabunPSK" pitchFamily="34" charset="-34"/>
                <a:cs typeface="TH SarabunPSK" pitchFamily="34" charset="-34"/>
              </a:rPr>
              <a:t>(Requirement Management)</a:t>
            </a:r>
            <a:endParaRPr lang="th-TH" sz="38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8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สาเหตุของการเปลี่ยนแปลงความต้องการ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1. มีผู้ใช้หลายกลุ่มซึ่งมีความต้องการต่างกัน จึงมีความขัดแย้งกัน จำเป็นต้องมีการปรับสมดุลความต้องการใหม่ 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2. เกิดความขัดแย้งระหว่างผู้ใช้ที่จ่ายเงินลงทุน กับผู้ใช้ที่เป็นผู้ใช้ระบบโดยตรง</a:t>
            </a:r>
          </a:p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3. มีการเปลี่ยนสภาพแวดล้อมทางธุรกิจและเทคโนโลยีภายหลังมีการติดตั้งใช้ระบบงาน</a:t>
            </a:r>
          </a:p>
          <a:p>
            <a:pPr>
              <a:buFont typeface="Wingdings" pitchFamily="2" charset="2"/>
              <a:buNone/>
            </a:pP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9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800" smtClean="0">
                <a:latin typeface="TH SarabunPSK" pitchFamily="34" charset="-34"/>
                <a:cs typeface="TH SarabunPSK" pitchFamily="34" charset="-34"/>
              </a:rPr>
              <a:t>การจัดการความต้องการ </a:t>
            </a:r>
            <a:r>
              <a:rPr lang="en-US" sz="3800" smtClean="0">
                <a:latin typeface="TH SarabunPSK" pitchFamily="34" charset="-34"/>
                <a:cs typeface="TH SarabunPSK" pitchFamily="34" charset="-34"/>
              </a:rPr>
              <a:t>(Requirement Management)</a:t>
            </a:r>
            <a:endParaRPr lang="th-TH" sz="38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9555" name="Rectangle 3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153400" cy="48768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กระบวนการ 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1. จำแนกความต้องการที่เปลี่ยนแปลงและความต้องการที่ไม่เปลี่ยนแปลง 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2. วางแผนการจัดการความต้องการ โดยระบุความเป็นเอกลักษณ์ให้กับทุกความต้องการ กำหนดกิจกรรมการประเมินผล กำหนดความสัมพันธ์ของความต้องการแต่ละรายการและใช้ Case Tool เข้าช่วยจัดการความต้องการ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3. จัดการกับการเปลี่ยนแปลงความต้องการ เพื่อให้การเปลี่ยนแปลงทั้งหมดที่เกิดขึ้นมีความสอดคล้องกัน โดยอาศัยหลักการจัดการโครงแบบของระบบ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0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แบบจำลองการวิเคราะห์  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(Analysis Model)</a:t>
            </a:r>
            <a:endParaRPr lang="th-TH" sz="36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0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300" smtClean="0">
                <a:latin typeface="TH SarabunPSK" pitchFamily="34" charset="-34"/>
                <a:cs typeface="TH SarabunPSK" pitchFamily="34" charset="-34"/>
              </a:rPr>
              <a:t>	แบบจำลอง คือ สัญลักษณ์ที่ใช้จำลองข้อเท็จจริงต่างๆ ที่เกิดขึ้นในระบบ เป็นแผนภาพที่แสดงให้เห็นในแต่ละมุมมอง แบบจำลองการวิเคราะห์ คือ แบบจำลองที่เขียนขึ้นจากข้อกำหนดความต้องการของระบบ สะท้อนให้เห็นถึงหน้าที่การทำงานของระบบด้านต่างๆ และจะถูกนำไปใช้ในระยะการออกแบบต่อไป</a:t>
            </a:r>
          </a:p>
          <a:p>
            <a:pPr>
              <a:buFont typeface="Wingdings" pitchFamily="2" charset="2"/>
              <a:buNone/>
            </a:pPr>
            <a:endParaRPr lang="th-TH" sz="330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8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Line of Code (LOC) Count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8355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นับเฉพาะบรรทัดที่มีการจัดส่งเป็น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Source Code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ไม่นับรวมส่วนของการทดสอบ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(Test Driver)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หรือส่วนงานที่รองรับการทำงานอื่นๆ</a:t>
            </a:r>
          </a:p>
          <a:p>
            <a:pPr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นับเฉพาะบรรทัดที่พัฒนาโดยบุคลากร ไม่นับรวมสิ่งที่ระบบงานสามารถ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Generate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ได้อัตโนมัติ</a:t>
            </a:r>
          </a:p>
          <a:p>
            <a:pPr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ถือว่าหนึ่งคำสั่ง คือ หนึ่ง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Line of Code &lt;LOC&gt;</a:t>
            </a:r>
          </a:p>
          <a:p>
            <a:pPr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นับส่วนของการประกาศค่า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(Declaration)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เป็นส่วนของ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Instruction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ไม่นับส่วนของการขยายความ หรือ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Comment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1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b="1" smtClean="0">
                <a:latin typeface="TH SarabunPSK" pitchFamily="34" charset="-34"/>
                <a:cs typeface="TH SarabunPSK" pitchFamily="34" charset="-34"/>
              </a:rPr>
              <a:t>แบบจำลองการวิเคราะห์  </a:t>
            </a:r>
            <a:r>
              <a:rPr lang="en-US" sz="3600" b="1" smtClean="0">
                <a:latin typeface="TH SarabunPSK" pitchFamily="34" charset="-34"/>
                <a:cs typeface="TH SarabunPSK" pitchFamily="34" charset="-34"/>
              </a:rPr>
              <a:t>(Analysis Model)</a:t>
            </a:r>
            <a:endParaRPr lang="th-TH" sz="3600" b="1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1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h-TH" smtClean="0">
                <a:latin typeface="TH SarabunPSK" pitchFamily="34" charset="-34"/>
                <a:cs typeface="TH SarabunPSK" pitchFamily="34" charset="-34"/>
              </a:rPr>
              <a:t>ประเภท </a:t>
            </a: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แบบจำลองตามแนวทางเชิงโครงสร้าง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(Structured Analysis)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–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Process Model(DFD) + Data Model (ER) 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แบบจำลองตามแนวทางเชิงวัตถุ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(Object Oriented Analysis)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– </a:t>
            </a:r>
            <a:r>
              <a:rPr lang="th-TH" b="1" smtClean="0">
                <a:latin typeface="TH SarabunPSK" pitchFamily="34" charset="-34"/>
                <a:cs typeface="TH SarabunPSK" pitchFamily="34" charset="-34"/>
              </a:rPr>
              <a:t>UML </a:t>
            </a:r>
            <a:r>
              <a:rPr lang="en-US" b="1" smtClean="0">
                <a:latin typeface="TH SarabunPSK" pitchFamily="34" charset="-34"/>
                <a:cs typeface="TH SarabunPSK" pitchFamily="34" charset="-34"/>
              </a:rPr>
              <a:t>(Unified Modeling Language)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  <a:p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แบบจำลองเชิงโครงสร้าง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(Structured Analysis)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2627" name="Rectangle 3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610600" cy="5054600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พิจารณาข้อมูล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และกระบวนการ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(Process)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ที่เปลี่ยนรูปข้อมูล วัตถุข้อมูลถูกจำลองในลักษณะที่กำหนด แอตทริบิวส์และความสัมพันธ์ กระบวนการที่จัดการกับข้อมูลถูกจำลองในลักษณะที่แสดงว่าสามารถเปลี่ยนข้อมูลที่เป็นเป็นวัตถข้อมูลผ่านระบบได้อย่างไร</a:t>
            </a:r>
          </a:p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แบ่งออกเป็น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ชนิด คือ </a:t>
            </a: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แบบจำลองกระบวนการ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(Process Model)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 จำลองขั้นตอนการทำงานของระบบ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DFD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แบบจำลองข้อมูล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(Data Model)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จำลองโครงสร้างข้อมูลทั้งหมดในระบบ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- ERD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404664"/>
            <a:ext cx="8249000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46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แบบจำลองกระบวนการ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(Process Model)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61375" cy="505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แผนภาพกระแสข้อมูล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(Data Flow Diagram)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แผนภาพที่แสดงถึงทิศทางการไหลของข้อมูลที่มีอยู่ในระบบ จากกระบวนการทำงานหนึ่งไปอีกกระบวนการหนึ่ง หรือไปยังส่วนอื่นที่เกี่ยวข้อง เช่น แหล่งจัดเก็บข้อมูล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Data Store)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ผู้ที่เกี่ยวข้องที่อยู่นอกระบบ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(External Agent)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ประเภทของแผนภาพกระแสข้อมูล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	- แผนภาพกระแสข้อมูล เชิงตรรกะ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Logical DFD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–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แสดงกระบวนการของระบบในระดับแนวคิด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(Conceptual)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เท่านั้น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		- แผนภาพกระแสข้อมูล เชิงกายภาพ (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Physical DFD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) – แสดงรายละเอียดภายในกระบวนการ เช่น ชื่อกระบวนการ วิธีการทำงาน แหล่งกำเนิด และปลายทาง เป็นต้น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153400" cy="1341967"/>
          </a:xfrm>
        </p:spPr>
        <p:txBody>
          <a:bodyPr/>
          <a:lstStyle/>
          <a:p>
            <a:pPr algn="l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Context Diagram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287747" name="Rectangle 3"/>
          <p:cNvSpPr>
            <a:spLocks noGrp="1"/>
          </p:cNvSpPr>
          <p:nvPr>
            <p:ph type="body" idx="1"/>
          </p:nvPr>
        </p:nvSpPr>
        <p:spPr>
          <a:xfrm>
            <a:off x="381000" y="1803401"/>
            <a:ext cx="2966864" cy="4322233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แผนภาพกระแสข้อมูลระดับบนสุดที่แสดงภาพรวมการทำงานของระบบที่มีความสัมพันธ์กับสภาพแวดล้อมนอกระบบ</a:t>
            </a:r>
          </a:p>
        </p:txBody>
      </p:sp>
      <p:pic>
        <p:nvPicPr>
          <p:cNvPr id="287749" name="Picture 5" descr="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0"/>
            <a:ext cx="5524500" cy="664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/>
          </p:cNvSpPr>
          <p:nvPr>
            <p:ph type="title"/>
          </p:nvPr>
        </p:nvSpPr>
        <p:spPr>
          <a:xfrm>
            <a:off x="609600" y="177801"/>
            <a:ext cx="8153400" cy="1341967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DFD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6727" name="Picture 7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27685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DFD</a:t>
            </a:r>
            <a:endParaRPr lang="th-TH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88772" name="Picture 4" descr="pi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39115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5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แบบจำลองข้อมูล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(Data Model)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5699" name="Rectangle 3"/>
          <p:cNvSpPr>
            <a:spLocks noGrp="1"/>
          </p:cNvSpPr>
          <p:nvPr>
            <p:ph type="body" idx="1"/>
          </p:nvPr>
        </p:nvSpPr>
        <p:spPr>
          <a:xfrm>
            <a:off x="457200" y="1803401"/>
            <a:ext cx="8534400" cy="4322233"/>
          </a:xfrm>
        </p:spPr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แผนภาพแสดงความสัมพันธ์ของข้อมูล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(Entity Relationship Diagram : ERD)</a:t>
            </a:r>
          </a:p>
          <a:p>
            <a:pPr>
              <a:buFont typeface="Wingdings" pitchFamily="2" charset="2"/>
              <a:buNone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		เป็นแผนภาพสำหรับจำลองข้อมูล ซึ่งจะประกอบด้วย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Entity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และความสัมพันธ์ของข้อมูล 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(Relationship)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ที่เกิดขึ้นทั้งหมดในระบบ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 smtClean="0"/>
          </a:p>
        </p:txBody>
      </p:sp>
      <p:sp>
        <p:nvSpPr>
          <p:cNvPr id="289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smtClean="0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482601"/>
            <a:ext cx="8221663" cy="593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3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แบบจำลองเชิงวัตถุ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(Object Oriented Analysis)</a:t>
            </a:r>
            <a:endParaRPr lang="th-TH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3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มุ่งที่นิยามของคลาสและลักษณะที่คลาสทำงานร่วมกัน แทนที่เราจะมองปัญหาในลักษณะอินพุต โพรเซส เอาท์พุตแบบดั้งเดิม ซึ่งเป็นลักษณะของกระแสข้อมูล เราจะมองปัญหาในแง่ของโครงสร้างข้อมูลตามลำดับชั้น </a:t>
            </a:r>
          </a:p>
          <a:p>
            <a:r>
              <a:rPr lang="th-TH" smtClean="0">
                <a:latin typeface="TH SarabunPSK" pitchFamily="34" charset="-34"/>
                <a:cs typeface="TH SarabunPSK" pitchFamily="34" charset="-34"/>
              </a:rPr>
              <a:t>แบบจำลองเชิงวัตถุ 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UML (Unified Modeling Language) 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มี </a:t>
            </a:r>
            <a:r>
              <a:rPr lang="en-US" smtClean="0"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smtClean="0">
                <a:latin typeface="TH SarabunPSK" pitchFamily="34" charset="-34"/>
                <a:cs typeface="TH SarabunPSK" pitchFamily="34" charset="-34"/>
              </a:rPr>
              <a:t> แผนภาพ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ASSIGNMENT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SRS :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IEEE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ได้กำหนดโครงสร้างของเอกสาร ดังนี้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บทนำ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วัตถุประสงค์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1.2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ขอบเขต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1.3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นิยาม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1.4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สรุป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รายละเอียดทั่วไป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2.1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มุมมอง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2.2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ฟังก์ชัน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2.3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คุณสมบัติ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ข้อกำหนดความต้องการ </a:t>
            </a: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–</a:t>
            </a:r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หน้าที่หลัก ไม่ใช่หน้าที่หลัก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ภาคผนวก </a:t>
            </a:r>
          </a:p>
          <a:p>
            <a:pPr lvl="1">
              <a:buFont typeface="Wingdings 2" pitchFamily="18" charset="2"/>
              <a:buNone/>
            </a:pPr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000" dirty="0" smtClean="0">
                <a:latin typeface="TH SarabunPSK" pitchFamily="34" charset="-34"/>
                <a:cs typeface="TH SarabunPSK" pitchFamily="34" charset="-34"/>
              </a:rPr>
              <a:t>ดัชนี</a:t>
            </a:r>
          </a:p>
          <a:p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9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9379" name="Rectangle 3"/>
          <p:cNvSpPr>
            <a:spLocks noGrp="1"/>
          </p:cNvSpPr>
          <p:nvPr>
            <p:ph type="body" idx="1"/>
          </p:nvPr>
        </p:nvSpPr>
        <p:spPr>
          <a:xfrm>
            <a:off x="612775" y="1803400"/>
            <a:ext cx="8153400" cy="5054600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ปัจจุบันการนับขนาดของโปรแกรมด้วยการนับบรรทัดนั้น ไม่สามารถให้ผลการวัดในเชิงผลสัมฤทธิ์ของโปรแกรมได้อย่างชัดเจน การนำวิธีการนับด้วยฟังก์ชั่น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เข้ามาใช้นั้น จึงได้รับความสนใจ 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การวัดด้วยฟังก์ชัน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จะมุ่งเน้นที่การวัดด้วยฟังก์ชัน หรือการวัดโดยผ่านมุมมองความต้องการของซอฟต์แวร์ 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Allan Albrecht [1] John Gaffney, </a:t>
            </a:r>
            <a:r>
              <a:rPr lang="en-US" dirty="0" err="1" smtClean="0">
                <a:latin typeface="TH SarabunPSK" pitchFamily="34" charset="-34"/>
                <a:cs typeface="TH SarabunPSK" pitchFamily="34" charset="-34"/>
              </a:rPr>
              <a:t>Jr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[2]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ได้ออกแบบ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FPs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ที่ใช้วัดฟังก์ชั่น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   FPs  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เป็นผลรวมของขนาด ข้อมูลเข้า, ข้อมูลออก, ข้อมูลความต้องการ, แฟ้มข้อมูล และส่วนของโปรแกรมที่ใช้ในการติดต่อกับลูกค้า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1720" y="2065542"/>
            <a:ext cx="4824536" cy="31547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rdia New" pitchFamily="34" charset="-34"/>
                <a:cs typeface="Cordia New" pitchFamily="34" charset="-34"/>
              </a:rPr>
              <a:t>Q &amp; A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36327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3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3475" name="Rectangle 3"/>
          <p:cNvSpPr>
            <a:spLocks noGrp="1"/>
          </p:cNvSpPr>
          <p:nvPr>
            <p:ph type="body" idx="1"/>
          </p:nvPr>
        </p:nvSpPr>
        <p:spPr>
          <a:xfrm>
            <a:off x="381000" y="1500174"/>
            <a:ext cx="8763000" cy="5054600"/>
          </a:xfrm>
        </p:spPr>
        <p:txBody>
          <a:bodyPr/>
          <a:lstStyle/>
          <a:p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กระบวนการนับฟังก์ชัน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มีลักษณะดังนี้</a:t>
            </a: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1 	นำ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Requirement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ที่เก็บรวบรวมไว้มาทำการแบ่งฟังก์ชัน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2 	ประเมินความซับซ้อนของฟังก์ชัน</a:t>
            </a: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3	เปรียบเทียบความซับซ้อน เพื่อให้ได้ระดับความซับซ้อน เพื่อคำนวณฟังก์ชัน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ที่ยังไม่ได้ปรับค่า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(Unadjusted Function Point : UFP)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4 	คำนวณค่าตัวแปรปรับค่า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(Value Adjustment Factor)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ตามลักษณะของโครงการ</a:t>
            </a: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5 	คำนวณจำนวนฟังก์ชัน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ที่ผ่านการปรับค่า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(Adjusted Function Point : AFP)</a:t>
            </a:r>
            <a:endParaRPr lang="th-TH" sz="2800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ขั้นที่ 6	ฟังก์ชัน</a:t>
            </a:r>
            <a:r>
              <a:rPr lang="th-TH" sz="2800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ที่ผ่านการปรับค่า สามารถนำไปคำนวณเป็น </a:t>
            </a:r>
            <a:r>
              <a:rPr lang="en-US" sz="2800" dirty="0" smtClean="0">
                <a:latin typeface="TH SarabunPSK" pitchFamily="34" charset="-34"/>
                <a:cs typeface="TH SarabunPSK" pitchFamily="34" charset="-34"/>
              </a:rPr>
              <a:t>LOC </a:t>
            </a:r>
            <a:r>
              <a:rPr lang="th-TH" sz="2800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71472" y="214290"/>
            <a:ext cx="8249000" cy="12144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0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TH SarabunPSK" pitchFamily="34" charset="-34"/>
                <a:cs typeface="TH SarabunPSK" pitchFamily="34" charset="-34"/>
              </a:rPr>
              <a:t>Function Point (FP)</a:t>
            </a:r>
            <a:endParaRPr lang="th-TH" sz="460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04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ประเภทของฟังก์ชัน</a:t>
            </a:r>
            <a:r>
              <a:rPr lang="th-TH" dirty="0" err="1" smtClean="0">
                <a:latin typeface="TH SarabunPSK" pitchFamily="34" charset="-34"/>
                <a:cs typeface="TH SarabunPSK" pitchFamily="34" charset="-34"/>
              </a:rPr>
              <a:t>พอยต์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 สามารถแบ่งได้ 5 ลักษณะหลัก คือ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External Input (EI)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External Output (EO)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External Inquiry (EQ)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Internal Logical Files (ILF)</a:t>
            </a:r>
          </a:p>
          <a:p>
            <a:pPr lvl="1">
              <a:buFont typeface="Courier New" pitchFamily="49" charset="0"/>
              <a:buChar char="o"/>
            </a:pPr>
            <a:r>
              <a:rPr lang="en-US" sz="3000" dirty="0" smtClean="0">
                <a:latin typeface="TH SarabunPSK" pitchFamily="34" charset="-34"/>
                <a:cs typeface="TH SarabunPSK" pitchFamily="34" charset="-34"/>
              </a:rPr>
              <a:t>External Interface Files (EIF)</a:t>
            </a:r>
          </a:p>
          <a:p>
            <a:pPr lvl="1">
              <a:buFont typeface="Wingdings 2" pitchFamily="18" charset="2"/>
              <a:buNone/>
            </a:pPr>
            <a:endParaRPr lang="th-TH" sz="3000" dirty="0" smtClean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 smtClean="0">
                <a:latin typeface="Browallia New" pitchFamily="34" charset="-34"/>
                <a:cs typeface="Browallia New" pitchFamily="34" charset="-34"/>
              </a:rPr>
              <a:t>Function Point (FP)</a:t>
            </a:r>
            <a:endParaRPr lang="th-TH" sz="460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232453" name="Picture 5" descr="scan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8915400" cy="510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pu_template_48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dpu_template_486</Template>
  <TotalTime>236</TotalTime>
  <Words>2170</Words>
  <Application>Microsoft Office PowerPoint</Application>
  <PresentationFormat>On-screen Show (4:3)</PresentationFormat>
  <Paragraphs>250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dpu_template_486</vt:lpstr>
      <vt:lpstr>Slide 1</vt:lpstr>
      <vt:lpstr>การประมาณการซอฟต์แวร์ (Software Estimation) </vt:lpstr>
      <vt:lpstr>Size Estimation </vt:lpstr>
      <vt:lpstr>Size Estimation</vt:lpstr>
      <vt:lpstr>Line of Code (LOC) Count</vt:lpstr>
      <vt:lpstr>Function Point (FP)</vt:lpstr>
      <vt:lpstr>Function Point (FP)</vt:lpstr>
      <vt:lpstr>Function Point (FP)</vt:lpstr>
      <vt:lpstr>Function Point (FP)</vt:lpstr>
      <vt:lpstr>Function Point (FP)</vt:lpstr>
      <vt:lpstr>คำนวณ Function Point (FP)</vt:lpstr>
      <vt:lpstr>ตัวอย่างการคำนวณค่าฟังก์ชันพอยต์</vt:lpstr>
      <vt:lpstr>ตัวอย่าง</vt:lpstr>
      <vt:lpstr>ตัวอย่าง</vt:lpstr>
      <vt:lpstr>ตารางเปรียบเทียบค่า FP เพื่อแปลงไปเป็น LOC</vt:lpstr>
      <vt:lpstr>ตัวอย่าง</vt:lpstr>
      <vt:lpstr>การประมาณการบุคลากร</vt:lpstr>
      <vt:lpstr>COCOMO</vt:lpstr>
      <vt:lpstr>COCOMO II</vt:lpstr>
      <vt:lpstr>COCOMO II</vt:lpstr>
      <vt:lpstr>COCOMO II</vt:lpstr>
      <vt:lpstr>Slide 22</vt:lpstr>
      <vt:lpstr>Slide 23</vt:lpstr>
      <vt:lpstr>ความต้องการ (Requirement) </vt:lpstr>
      <vt:lpstr>ความต้องการ (Requirement)</vt:lpstr>
      <vt:lpstr>ประเภทของความต้องการด้านซอฟต์แวร์</vt:lpstr>
      <vt:lpstr>ประเภทของความต้องการด้านซอฟต์แวร์</vt:lpstr>
      <vt:lpstr>ประเภทของความต้องการด้านซอฟต์แวร์</vt:lpstr>
      <vt:lpstr>เอกสารความต้องการด้านซอฟต์แวร์ </vt:lpstr>
      <vt:lpstr>เอกสารความต้องการด้านซอฟต์แวร์ </vt:lpstr>
      <vt:lpstr>วิศวกรรมความต้องการ</vt:lpstr>
      <vt:lpstr>วิศวกรรมความต้องการ</vt:lpstr>
      <vt:lpstr>งานย่อยของงานวิศวกรรมความต้องการ </vt:lpstr>
      <vt:lpstr>งานย่อยของงานวิศวกรรมความต้องการ </vt:lpstr>
      <vt:lpstr>งานย่อยของงานวิศวกรรมความต้องการ </vt:lpstr>
      <vt:lpstr>เทคนิคการเก็บรวบรวมความต้องการ</vt:lpstr>
      <vt:lpstr>งานย่อยของงานวิศวกรรมความต้องการ </vt:lpstr>
      <vt:lpstr>การขยายความรายละเอียด (Elaboration)</vt:lpstr>
      <vt:lpstr>การขยายความรายละเอียด (Elaboration)</vt:lpstr>
      <vt:lpstr>งานย่อยของงานวิศวกรรมความต้องการ </vt:lpstr>
      <vt:lpstr>งานย่อยของงานวิศวกรรมความต้องการ </vt:lpstr>
      <vt:lpstr>การจัดทำข้อกำหนด (Specification)</vt:lpstr>
      <vt:lpstr>งานย่อยของงานวิศวกรรมความต้องการ </vt:lpstr>
      <vt:lpstr>การตรวจรับ (Validation)</vt:lpstr>
      <vt:lpstr>การตรวจรับ (Validation)</vt:lpstr>
      <vt:lpstr>งานย่อยของงานวิศวกรรมความต้องการ </vt:lpstr>
      <vt:lpstr>การจัดการความต้องการ (Requirement Management)</vt:lpstr>
      <vt:lpstr>การจัดการความต้องการ (Requirement Management)</vt:lpstr>
      <vt:lpstr>แบบจำลองการวิเคราะห์  (Analysis Model)</vt:lpstr>
      <vt:lpstr>แบบจำลองการวิเคราะห์  (Analysis Model)</vt:lpstr>
      <vt:lpstr>แบบจำลองเชิงโครงสร้าง (Structured Analysis)</vt:lpstr>
      <vt:lpstr>แบบจำลองกระบวนการ (Process Model)</vt:lpstr>
      <vt:lpstr>Context Diagram </vt:lpstr>
      <vt:lpstr>ตัวอย่าง DFD</vt:lpstr>
      <vt:lpstr>ตัวอย่าง DFD</vt:lpstr>
      <vt:lpstr>แบบจำลองข้อมูล (Data Model)</vt:lpstr>
      <vt:lpstr>Slide 57</vt:lpstr>
      <vt:lpstr>แบบจำลองเชิงวัตถุ (Object Oriented Analysis)</vt:lpstr>
      <vt:lpstr>ASSIGNMENT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ProBook</dc:creator>
  <cp:lastModifiedBy>jik</cp:lastModifiedBy>
  <cp:revision>23</cp:revision>
  <dcterms:created xsi:type="dcterms:W3CDTF">2011-11-23T12:57:12Z</dcterms:created>
  <dcterms:modified xsi:type="dcterms:W3CDTF">2012-02-21T03:44:31Z</dcterms:modified>
</cp:coreProperties>
</file>