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59" r:id="rId4"/>
    <p:sldId id="476" r:id="rId5"/>
    <p:sldId id="461" r:id="rId6"/>
    <p:sldId id="477" r:id="rId7"/>
    <p:sldId id="478" r:id="rId8"/>
    <p:sldId id="479" r:id="rId9"/>
    <p:sldId id="462" r:id="rId10"/>
    <p:sldId id="463" r:id="rId11"/>
    <p:sldId id="464" r:id="rId12"/>
    <p:sldId id="465" r:id="rId13"/>
    <p:sldId id="466" r:id="rId14"/>
    <p:sldId id="480" r:id="rId15"/>
    <p:sldId id="467" r:id="rId16"/>
    <p:sldId id="468" r:id="rId17"/>
    <p:sldId id="481" r:id="rId18"/>
    <p:sldId id="484" r:id="rId19"/>
    <p:sldId id="469" r:id="rId20"/>
    <p:sldId id="470" r:id="rId21"/>
    <p:sldId id="471" r:id="rId22"/>
    <p:sldId id="472" r:id="rId23"/>
    <p:sldId id="486" r:id="rId24"/>
    <p:sldId id="473" r:id="rId25"/>
    <p:sldId id="474" r:id="rId26"/>
    <p:sldId id="488" r:id="rId27"/>
    <p:sldId id="295" r:id="rId28"/>
    <p:sldId id="288" r:id="rId29"/>
  </p:sldIdLst>
  <p:sldSz cx="9144000" cy="6858000" type="screen4x3"/>
  <p:notesSz cx="9928225" cy="67976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CFF33"/>
    <a:srgbClr val="9900CC"/>
    <a:srgbClr val="FF9900"/>
    <a:srgbClr val="0000CC"/>
    <a:srgbClr val="003300"/>
    <a:srgbClr val="33CC33"/>
    <a:srgbClr val="A50021"/>
    <a:srgbClr val="FFCC00"/>
    <a:srgbClr val="422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52" autoAdjust="0"/>
  </p:normalViewPr>
  <p:slideViewPr>
    <p:cSldViewPr>
      <p:cViewPr>
        <p:scale>
          <a:sx n="82" d="100"/>
          <a:sy n="82" d="100"/>
        </p:scale>
        <p:origin x="-97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67A8-1970-4653-BD73-6DCA8F50D6B0}" type="datetimeFigureOut">
              <a:rPr lang="th-TH" smtClean="0"/>
              <a:t>03/03/60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17D14-B6E2-42AF-B63E-74B54F9A13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059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17F0AB-99B6-4DA2-B45B-DD9D257EDA0A}" type="datetimeFigureOut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3AB0A01-D111-4699-AB5E-AFBBA0853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88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9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459666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21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91824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10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80347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11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818283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12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339133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13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754019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15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744141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16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110610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19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66775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16745-DBDB-4FAA-A337-FABEE9AA45A4}" type="slidenum">
              <a:rPr lang="en-US" smtClean="0"/>
              <a:pPr/>
              <a:t>20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29267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10B77-8E65-4B18-9E22-0E87F2B94B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88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D3F2-1F79-4BE9-BC26-D69D53801AD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2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FEAD-F3C1-4A44-9724-7D75B1D8BC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38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94888C-0ED6-4754-8AD4-213E489396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1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CEEFD1-EF69-4FB6-9419-B6B701D63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7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6DBCB-62CC-407A-8281-2C92CFB3FC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71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F026-B7B5-467F-9B12-B744558E1B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5940-B05B-4CCC-A2E4-A01E0C040E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87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6AC2-80D0-4619-BBDC-96C928B885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88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716A-7F73-47C8-B871-0510D0D0FA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96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6F13-E7A7-4C4F-9912-C69B12D1F1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3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22360-3FC6-49BA-BB09-83763B60ED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67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D576-1729-48B9-B65E-099AA89161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4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15A3F1-655E-4279-9177-D1E660AE44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060575"/>
            <a:ext cx="1804988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รูปภาพ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14313"/>
            <a:ext cx="16922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938" y="404813"/>
            <a:ext cx="5327650" cy="1223962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ระบบฐานข้อมูล</a:t>
            </a:r>
            <a:br>
              <a:rPr lang="th-TH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Database System</a:t>
            </a:r>
            <a:r>
              <a:rPr lang="th-TH" sz="3600" b="1" dirty="0" smtClean="0">
                <a:solidFill>
                  <a:srgbClr val="FF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600" b="1" dirty="0" smtClean="0">
              <a:solidFill>
                <a:srgbClr val="FF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14313" y="5764213"/>
            <a:ext cx="2663825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4131201</a:t>
            </a: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313" y="2487613"/>
            <a:ext cx="4676280" cy="16312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UNIT </a:t>
            </a: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2800" b="1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2800" b="1" kern="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ออกแบบระบบฐานข้อมูล</a:t>
            </a:r>
            <a:endParaRPr lang="th-TH" sz="2000" b="1" kern="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defRPr/>
            </a:pPr>
            <a:r>
              <a:rPr lang="en-US" sz="2800" b="1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Database  Design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69"/>
          <p:cNvSpPr>
            <a:spLocks noChangeArrowheads="1"/>
          </p:cNvSpPr>
          <p:nvPr/>
        </p:nvSpPr>
        <p:spPr bwMode="auto">
          <a:xfrm>
            <a:off x="4122738" y="5675313"/>
            <a:ext cx="4824412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h-TH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สื่อประกอบการสอนวิชา ฐานข้อมูล</a:t>
            </a:r>
          </a:p>
          <a:p>
            <a:pPr algn="r" eaLnBrk="1" hangingPunct="1"/>
            <a:r>
              <a:rPr lang="th-TH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มหาวิทยาลัย</a:t>
            </a:r>
            <a:r>
              <a:rPr lang="th-TH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ราชภัฏบุรีรัมย์</a:t>
            </a:r>
            <a:endParaRPr lang="es-ES" sz="16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การแปลงความสัมพันธ์แบบหนึ่งต่อหนึ่ง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cs typeface="Tahoma" pitchFamily="34" charset="0"/>
              </a:rPr>
            </a:br>
            <a:endParaRPr lang="th-TH" sz="2800" b="1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b="51717"/>
          <a:stretch>
            <a:fillRect/>
          </a:stretch>
        </p:blipFill>
        <p:spPr bwMode="auto">
          <a:xfrm>
            <a:off x="304799" y="1765920"/>
            <a:ext cx="8551359" cy="42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0034" y="4643446"/>
            <a:ext cx="352372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พนักงาน (</a:t>
            </a:r>
            <a:r>
              <a:rPr lang="th-TH" u="sng" dirty="0" smtClean="0"/>
              <a:t>รหัสพนักงาน</a:t>
            </a:r>
            <a:r>
              <a:rPr lang="en-US" dirty="0" smtClean="0"/>
              <a:t>,</a:t>
            </a:r>
            <a:r>
              <a:rPr lang="th-TH" dirty="0" smtClean="0"/>
              <a:t>ชื่อ</a:t>
            </a:r>
            <a:r>
              <a:rPr lang="en-US" dirty="0" smtClean="0"/>
              <a:t>,</a:t>
            </a:r>
            <a:r>
              <a:rPr lang="th-TH" dirty="0" smtClean="0"/>
              <a:t>หมายเลข)</a:t>
            </a:r>
            <a:endParaRPr lang="th-TH" dirty="0"/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3071802" y="5000636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5072074"/>
            <a:ext cx="2896947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ที่จอดรถยนต์ (</a:t>
            </a:r>
            <a:r>
              <a:rPr lang="th-TH" u="sng" dirty="0" smtClean="0"/>
              <a:t>หมายเลข</a:t>
            </a:r>
            <a:r>
              <a:rPr lang="en-US" dirty="0" smtClean="0"/>
              <a:t>,</a:t>
            </a:r>
            <a:r>
              <a:rPr lang="th-TH" dirty="0" smtClean="0"/>
              <a:t>ที่ตั้ง)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73207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t="46953"/>
          <a:stretch>
            <a:fillRect/>
          </a:stretch>
        </p:blipFill>
        <p:spPr bwMode="auto">
          <a:xfrm>
            <a:off x="297537" y="1916832"/>
            <a:ext cx="86868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การแปลงความสัมพันธ์แบบหนึ่งต่อหนึ่ง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cs typeface="Tahoma" pitchFamily="34" charset="0"/>
              </a:rPr>
            </a:br>
            <a:endParaRPr lang="th-TH" sz="2800" b="1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034" y="4071942"/>
            <a:ext cx="268374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พนักงาน (</a:t>
            </a:r>
            <a:r>
              <a:rPr lang="th-TH" u="sng" dirty="0" smtClean="0"/>
              <a:t>รหัสพนักงาน</a:t>
            </a:r>
            <a:r>
              <a:rPr lang="en-US" dirty="0" smtClean="0"/>
              <a:t>,</a:t>
            </a:r>
            <a:r>
              <a:rPr lang="th-TH" dirty="0" smtClean="0"/>
              <a:t>ชื่อ)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4500570"/>
            <a:ext cx="4031873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ที่จอดรถยนต์ (</a:t>
            </a:r>
            <a:r>
              <a:rPr lang="th-TH" u="sng" dirty="0" smtClean="0"/>
              <a:t>หมายเลข</a:t>
            </a:r>
            <a:r>
              <a:rPr lang="en-US" dirty="0" smtClean="0"/>
              <a:t>,</a:t>
            </a:r>
            <a:r>
              <a:rPr lang="th-TH" dirty="0" smtClean="0"/>
              <a:t>ที่ตั้ง</a:t>
            </a:r>
            <a:r>
              <a:rPr lang="en-US" dirty="0" smtClean="0"/>
              <a:t>,</a:t>
            </a:r>
            <a:r>
              <a:rPr lang="th-TH" dirty="0" smtClean="0"/>
              <a:t>รหัสพนักงาน)</a:t>
            </a:r>
            <a:endParaRPr lang="th-TH" dirty="0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3214678" y="4857760"/>
            <a:ext cx="114300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21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294" y="192174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ให้นำเอาคีย์หลักของเอนทิตี้ด้านความสัมพันธ์เป็นหนึ่ง (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One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) ไปเป็นคีย์นอกของเอนทิตี้ด้านความสัมพันธ์เป็นกลุ่ม (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Many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) 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การแปลงความสัมพันธ์แบบหนึ่งต่อกลุ่ม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7467600" y="6324600"/>
            <a:ext cx="156324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Tahoma" pitchFamily="34" charset="0"/>
                <a:cs typeface="Tahoma" pitchFamily="34" charset="0"/>
              </a:rPr>
              <a:t>JIRAVADEE  YOYRAM</a:t>
            </a:r>
            <a:endParaRPr lang="th-TH" sz="10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0236" y="2924944"/>
            <a:ext cx="7138988" cy="27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5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8015288" cy="392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การแปลงความสัมพันธ์แบบหนึ่งต่อกลุ่ม</a:t>
            </a:r>
          </a:p>
        </p:txBody>
      </p:sp>
      <p:pic>
        <p:nvPicPr>
          <p:cNvPr id="7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5786" y="4286256"/>
            <a:ext cx="3190297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อาจารย์(</a:t>
            </a:r>
            <a:r>
              <a:rPr lang="th-TH" u="sng" dirty="0" smtClean="0"/>
              <a:t>รหัสอาจารย์</a:t>
            </a:r>
            <a:r>
              <a:rPr lang="en-US" dirty="0" smtClean="0"/>
              <a:t>,</a:t>
            </a:r>
            <a:r>
              <a:rPr lang="th-TH" dirty="0" smtClean="0"/>
              <a:t>ชื่ออาจารย์)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785786" y="4714884"/>
            <a:ext cx="3466013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นักศึกษา (</a:t>
            </a:r>
            <a:r>
              <a:rPr lang="th-TH" u="sng" dirty="0" smtClean="0"/>
              <a:t>รหัสนักศึกษา</a:t>
            </a:r>
            <a:r>
              <a:rPr lang="en-US" dirty="0" smtClean="0"/>
              <a:t>,</a:t>
            </a:r>
            <a:r>
              <a:rPr lang="th-TH" dirty="0" smtClean="0"/>
              <a:t>ชื่อนักศึกษา</a:t>
            </a:r>
            <a:r>
              <a:rPr lang="en-US" dirty="0" smtClean="0"/>
              <a:t>,</a:t>
            </a:r>
            <a:endParaRPr lang="th-TH" dirty="0" smtClean="0"/>
          </a:p>
          <a:p>
            <a:r>
              <a:rPr lang="th-TH" dirty="0" smtClean="0"/>
              <a:t>               รหัสอาจารย์ )</a:t>
            </a:r>
            <a:endParaRPr lang="th-TH" dirty="0"/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1785918" y="5429264"/>
            <a:ext cx="114300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222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สี่เหลี่ยมผืนผ้า 33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4A47-9501-4E2B-93D5-572D47B7227B}" type="slidenum">
              <a:rPr lang="en-US" sz="1800">
                <a:latin typeface="Tahoma" pitchFamily="34" charset="0"/>
                <a:cs typeface="Tahoma" pitchFamily="34" charset="0"/>
              </a:rPr>
              <a:pPr/>
              <a:t>14</a:t>
            </a:fld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r>
              <a:rPr lang="th-TH" sz="1800" b="1">
                <a:latin typeface="Tahoma" pitchFamily="34" charset="0"/>
                <a:cs typeface="Tahoma" pitchFamily="34" charset="0"/>
              </a:rPr>
              <a:t>การแปลงรูป </a:t>
            </a:r>
            <a:r>
              <a:rPr lang="en-US" sz="1800" b="1">
                <a:latin typeface="Tahoma" pitchFamily="34" charset="0"/>
                <a:cs typeface="Tahoma" pitchFamily="34" charset="0"/>
              </a:rPr>
              <a:t>ER-Diagram</a:t>
            </a:r>
            <a:r>
              <a:rPr lang="en-US" sz="1800">
                <a:latin typeface="Tahoma" pitchFamily="34" charset="0"/>
                <a:cs typeface="Tahoma" pitchFamily="34" charset="0"/>
              </a:rPr>
              <a:t> </a:t>
            </a:r>
            <a:r>
              <a:rPr lang="th-TH" sz="1800" b="1">
                <a:latin typeface="Tahoma" pitchFamily="34" charset="0"/>
                <a:cs typeface="Tahoma" pitchFamily="34" charset="0"/>
              </a:rPr>
              <a:t>ไปเป็นรีเลชัน</a:t>
            </a:r>
            <a:endParaRPr lang="en-US" sz="18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464" name="Group 5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6593526"/>
              </p:ext>
            </p:extLst>
          </p:nvPr>
        </p:nvGraphicFramePr>
        <p:xfrm>
          <a:off x="457200" y="5272088"/>
          <a:ext cx="4043363" cy="533400"/>
        </p:xfrm>
        <a:graphic>
          <a:graphicData uri="http://schemas.openxmlformats.org/drawingml/2006/table">
            <a:tbl>
              <a:tblPr/>
              <a:tblGrid>
                <a:gridCol w="1019175"/>
                <a:gridCol w="1295400"/>
                <a:gridCol w="172878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Cus_ID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Cus_Name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Cus_Address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52863" y="2420938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Customer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52863" y="4294188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Order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781425" y="1196975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Cus_Name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653088" y="1557338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Cus_Address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1979613" y="1557338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>
                <a:latin typeface="Tahoma" pitchFamily="34" charset="0"/>
                <a:cs typeface="Tahoma" pitchFamily="34" charset="0"/>
              </a:rPr>
              <a:t>Cus_ID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1763713" y="4221163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>
                <a:latin typeface="Tahoma" pitchFamily="34" charset="0"/>
                <a:cs typeface="Tahoma" pitchFamily="34" charset="0"/>
              </a:rPr>
              <a:t>Order_ID</a:t>
            </a: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5868988" y="4200525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Order_Date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572000" y="19177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276600" y="220503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5076825" y="2060575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348038" y="45815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292725" y="45815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3924300" y="3357563"/>
            <a:ext cx="1368425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Submits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610100" y="30353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622800" y="39338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4500563" y="4149725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597400" y="4124325"/>
            <a:ext cx="2174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4525963" y="4005263"/>
            <a:ext cx="215900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500563" y="30686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176251" y="723118"/>
            <a:ext cx="89322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b="1" dirty="0">
                <a:latin typeface="Tahoma" pitchFamily="34" charset="0"/>
                <a:cs typeface="Tahoma" pitchFamily="34" charset="0"/>
              </a:rPr>
              <a:t>ความสัมพันธ์ระหว่าง 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Customer and Order 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กับการแปลงเป็นความสัมพันธ์แบบรีเลชัน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46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7720666"/>
              </p:ext>
            </p:extLst>
          </p:nvPr>
        </p:nvGraphicFramePr>
        <p:xfrm>
          <a:off x="4648200" y="5272088"/>
          <a:ext cx="4027488" cy="533400"/>
        </p:xfrm>
        <a:graphic>
          <a:graphicData uri="http://schemas.openxmlformats.org/drawingml/2006/table">
            <a:tbl>
              <a:tblPr/>
              <a:tblGrid>
                <a:gridCol w="1147763"/>
                <a:gridCol w="1536700"/>
                <a:gridCol w="13430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Order_ID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Order_Date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Cus_ID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323850" y="49418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Customer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4572000" y="49339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Order</a:t>
            </a: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214282" y="6000768"/>
            <a:ext cx="485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Customer(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Cus_ID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Cus_Name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Cus_Address</a:t>
            </a:r>
            <a:r>
              <a:rPr lang="en-US" dirty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Order(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Order_ID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Order_Date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Cus_ID</a:t>
            </a:r>
            <a:r>
              <a:rPr lang="en-US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cxnSp>
        <p:nvCxnSpPr>
          <p:cNvPr id="17471" name="AutoShape 63"/>
          <p:cNvCxnSpPr>
            <a:cxnSpLocks noChangeShapeType="1"/>
          </p:cNvCxnSpPr>
          <p:nvPr/>
        </p:nvCxnSpPr>
        <p:spPr bwMode="auto">
          <a:xfrm rot="5400000">
            <a:off x="4484688" y="2287588"/>
            <a:ext cx="1587" cy="7037387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ตัวเชื่อมต่อตรง 31"/>
          <p:cNvCxnSpPr/>
          <p:nvPr/>
        </p:nvCxnSpPr>
        <p:spPr>
          <a:xfrm>
            <a:off x="7643834" y="5715016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>
            <a:off x="3428992" y="6572272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4514850" y="3066368"/>
            <a:ext cx="215900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4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859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สร้างรีเลชันเพิ่มอีก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รีเลชัน โดยให้ให้นำเอาคีย์หลักของทั้ง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2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เอนทิตี้มาสร้างเป็นคีย์รวม และนอลคีย์จะเป็นแอทริบิวท์ของรีเลชันใหม่ด้วย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การแปลงความสัมพันธ์แบบกลุ่มต่อกลุ่ม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7467600" y="6324600"/>
            <a:ext cx="13353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JIRAVADEE  YOYRAM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Picture 6" descr="22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95600"/>
            <a:ext cx="7944959" cy="2838846"/>
          </a:xfrm>
          <a:prstGeom prst="rect">
            <a:avLst/>
          </a:prstGeom>
        </p:spPr>
      </p:pic>
      <p:pic>
        <p:nvPicPr>
          <p:cNvPr id="6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ตัวเชื่อมต่อตรง 9"/>
          <p:cNvCxnSpPr/>
          <p:nvPr/>
        </p:nvCxnSpPr>
        <p:spPr>
          <a:xfrm>
            <a:off x="1071538" y="3500438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5429256" y="3500438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517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7467600" y="6324600"/>
            <a:ext cx="13353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JIRAVADEE  YOYRAM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3059113" y="4021138"/>
            <a:ext cx="2593975" cy="73025"/>
            <a:chOff x="1927" y="2087"/>
            <a:chExt cx="1634" cy="46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27" y="2088"/>
              <a:ext cx="772" cy="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th-TH" sz="18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789" y="2087"/>
              <a:ext cx="772" cy="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th-TH" sz="1800">
                <a:latin typeface="Times New Roman" pitchFamily="18" charset="0"/>
                <a:cs typeface="Arial" pitchFamily="34" charset="0"/>
              </a:endParaRPr>
            </a:p>
          </p:txBody>
        </p:sp>
      </p:grpSp>
      <p:pic>
        <p:nvPicPr>
          <p:cNvPr id="13" name="Picture 12" descr="22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52" y="1988840"/>
            <a:ext cx="8249802" cy="3658908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การแปลงความสัมพันธ์แบบกลุ่มต่อกลุ่ม</a:t>
            </a:r>
          </a:p>
        </p:txBody>
      </p:sp>
      <p:pic>
        <p:nvPicPr>
          <p:cNvPr id="12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857752" y="2571744"/>
            <a:ext cx="366799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นักศึกษา </a:t>
            </a:r>
            <a:r>
              <a:rPr lang="th-TH" dirty="0" smtClean="0"/>
              <a:t>(</a:t>
            </a:r>
            <a:r>
              <a:rPr lang="th-TH" u="sng" dirty="0" smtClean="0"/>
              <a:t>รหัสนักศึกษา </a:t>
            </a:r>
            <a:r>
              <a:rPr lang="en-US" dirty="0" smtClean="0"/>
              <a:t>, </a:t>
            </a:r>
            <a:r>
              <a:rPr lang="th-TH" dirty="0" smtClean="0"/>
              <a:t>ชื่อนักศึกษา)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3143248"/>
            <a:ext cx="390844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การลงทะเบียน </a:t>
            </a:r>
            <a:r>
              <a:rPr lang="th-TH" dirty="0" smtClean="0"/>
              <a:t>(</a:t>
            </a:r>
            <a:r>
              <a:rPr lang="th-TH" u="sng" dirty="0" smtClean="0"/>
              <a:t>รหัสนักศึกษา </a:t>
            </a:r>
            <a:r>
              <a:rPr lang="en-US" dirty="0" smtClean="0"/>
              <a:t>, </a:t>
            </a:r>
            <a:r>
              <a:rPr lang="th-TH" u="sng" dirty="0" smtClean="0"/>
              <a:t>รหัสวิชา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4929190" y="3714752"/>
            <a:ext cx="385394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วิชา</a:t>
            </a:r>
            <a:r>
              <a:rPr lang="th-TH" dirty="0" smtClean="0"/>
              <a:t> (</a:t>
            </a:r>
            <a:r>
              <a:rPr lang="th-TH" u="sng" dirty="0" smtClean="0"/>
              <a:t>รหัสวิชา </a:t>
            </a:r>
            <a:r>
              <a:rPr lang="en-US" dirty="0" smtClean="0"/>
              <a:t>, </a:t>
            </a:r>
            <a:r>
              <a:rPr lang="th-TH" dirty="0" smtClean="0"/>
              <a:t>ชื่อวิชา </a:t>
            </a:r>
            <a:r>
              <a:rPr lang="en-US" dirty="0" smtClean="0"/>
              <a:t>, </a:t>
            </a:r>
            <a:r>
              <a:rPr lang="th-TH" dirty="0" smtClean="0"/>
              <a:t>จำนวนหน่วย</a:t>
            </a:r>
            <a:r>
              <a:rPr lang="th-TH" dirty="0" err="1" smtClean="0"/>
              <a:t>กิต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8241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A5F-C7CB-4EB6-B0B8-47B53930037C}" type="slidenum">
              <a:rPr lang="en-US">
                <a:latin typeface="Tahoma" pitchFamily="34" charset="0"/>
                <a:cs typeface="Tahoma" pitchFamily="34" charset="0"/>
              </a:rPr>
              <a:pPr/>
              <a:t>17</a:t>
            </a:fld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r>
              <a:rPr lang="th-TH" sz="2000" b="1" dirty="0">
                <a:latin typeface="Tahoma" pitchFamily="34" charset="0"/>
                <a:cs typeface="Tahoma" pitchFamily="34" charset="0"/>
              </a:rPr>
              <a:t>การแปลงรูป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ER-Diagram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ไปเป็นรีเลชัน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8517" name="Group 8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4033176"/>
              </p:ext>
            </p:extLst>
          </p:nvPr>
        </p:nvGraphicFramePr>
        <p:xfrm>
          <a:off x="673100" y="4364038"/>
          <a:ext cx="2674938" cy="518160"/>
        </p:xfrm>
        <a:graphic>
          <a:graphicData uri="http://schemas.openxmlformats.org/drawingml/2006/table">
            <a:tbl>
              <a:tblPr/>
              <a:tblGrid>
                <a:gridCol w="1179513"/>
                <a:gridCol w="14954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Order_ID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Order_Date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15" name="Group 8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313577"/>
              </p:ext>
            </p:extLst>
          </p:nvPr>
        </p:nvGraphicFramePr>
        <p:xfrm>
          <a:off x="3708400" y="4364038"/>
          <a:ext cx="3956050" cy="518160"/>
        </p:xfrm>
        <a:graphic>
          <a:graphicData uri="http://schemas.openxmlformats.org/drawingml/2006/table">
            <a:tbl>
              <a:tblPr/>
              <a:tblGrid>
                <a:gridCol w="1319213"/>
                <a:gridCol w="1357312"/>
                <a:gridCol w="12795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Order_ID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Product_ID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Quantity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461000" y="3114675"/>
            <a:ext cx="13684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Product</a:t>
            </a: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5508625" y="1676400"/>
            <a:ext cx="165735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Unit_Price</a:t>
            </a:r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7235825" y="2108200"/>
            <a:ext cx="165735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>
                <a:latin typeface="Tahoma" pitchFamily="34" charset="0"/>
                <a:cs typeface="Tahoma" pitchFamily="34" charset="0"/>
              </a:rPr>
              <a:t>Product_ID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H="1">
            <a:off x="6253163" y="2466975"/>
            <a:ext cx="714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6516688" y="2684463"/>
            <a:ext cx="7889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1619250" y="3141663"/>
            <a:ext cx="13684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Order</a:t>
            </a:r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2051050" y="1412875"/>
            <a:ext cx="165735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Order_Date</a:t>
            </a:r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323850" y="1917700"/>
            <a:ext cx="165735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>
                <a:latin typeface="Tahoma" pitchFamily="34" charset="0"/>
                <a:cs typeface="Tahoma" pitchFamily="34" charset="0"/>
              </a:rPr>
              <a:t>Order_ID</a:t>
            </a: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1547813" y="2636838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2555875" y="2205038"/>
            <a:ext cx="2159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67" name="AutoShape 35"/>
          <p:cNvSpPr>
            <a:spLocks noChangeArrowheads="1"/>
          </p:cNvSpPr>
          <p:nvPr/>
        </p:nvSpPr>
        <p:spPr bwMode="auto">
          <a:xfrm>
            <a:off x="3635375" y="3141663"/>
            <a:ext cx="1150938" cy="7921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Requests</a:t>
            </a:r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2987675" y="3527425"/>
            <a:ext cx="647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4787900" y="3535363"/>
            <a:ext cx="6477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5192713" y="3429000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V="1">
            <a:off x="5232400" y="33829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5219700" y="3527425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1269092" y="783831"/>
            <a:ext cx="65165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Tahoma" pitchFamily="34" charset="0"/>
                <a:cs typeface="Tahoma" pitchFamily="34" charset="0"/>
              </a:rPr>
              <a:t>ความสัมพันธ์แบบ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(M:N)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กับการแปลงเป็นรีเลชันทั้งสาม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3419475" y="2036763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Quantity</a:t>
            </a:r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V="1">
            <a:off x="4211638" y="28289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2987675" y="3405188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3132138" y="3476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H="1">
            <a:off x="2962275" y="3535363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80" name="Oval 48"/>
          <p:cNvSpPr>
            <a:spLocks noChangeArrowheads="1"/>
          </p:cNvSpPr>
          <p:nvPr/>
        </p:nvSpPr>
        <p:spPr bwMode="auto">
          <a:xfrm>
            <a:off x="3165475" y="3417888"/>
            <a:ext cx="144463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8525" name="Group 93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38961973"/>
              </p:ext>
            </p:extLst>
          </p:nvPr>
        </p:nvGraphicFramePr>
        <p:xfrm>
          <a:off x="3851275" y="5227638"/>
          <a:ext cx="4537075" cy="518160"/>
        </p:xfrm>
        <a:graphic>
          <a:graphicData uri="http://schemas.openxmlformats.org/drawingml/2006/table">
            <a:tbl>
              <a:tblPr/>
              <a:tblGrid>
                <a:gridCol w="1295400"/>
                <a:gridCol w="1296988"/>
                <a:gridCol w="1944687"/>
              </a:tblGrid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Product_ID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Unit_Price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(Other Attribute)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539750" y="40703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Order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3605213" y="4070350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Order_Line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2916238" y="5078413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Product</a:t>
            </a:r>
          </a:p>
        </p:txBody>
      </p:sp>
      <p:cxnSp>
        <p:nvCxnSpPr>
          <p:cNvPr id="18530" name="AutoShape 98"/>
          <p:cNvCxnSpPr>
            <a:cxnSpLocks noChangeShapeType="1"/>
          </p:cNvCxnSpPr>
          <p:nvPr/>
        </p:nvCxnSpPr>
        <p:spPr bwMode="auto">
          <a:xfrm rot="16200000">
            <a:off x="4929981" y="4450557"/>
            <a:ext cx="346075" cy="12080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1" name="AutoShape 99"/>
          <p:cNvCxnSpPr>
            <a:cxnSpLocks noChangeShapeType="1"/>
          </p:cNvCxnSpPr>
          <p:nvPr/>
        </p:nvCxnSpPr>
        <p:spPr bwMode="auto">
          <a:xfrm rot="5400000">
            <a:off x="2815431" y="3329782"/>
            <a:ext cx="1587" cy="310515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32" name="Text Box 100"/>
          <p:cNvSpPr txBox="1">
            <a:spLocks noChangeArrowheads="1"/>
          </p:cNvSpPr>
          <p:nvPr/>
        </p:nvSpPr>
        <p:spPr bwMode="auto">
          <a:xfrm>
            <a:off x="361043" y="5661248"/>
            <a:ext cx="47148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Order(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Order_ID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Order_Date</a:t>
            </a:r>
            <a:r>
              <a:rPr lang="en-US" dirty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en-US" dirty="0" err="1">
                <a:latin typeface="Tahoma" pitchFamily="34" charset="0"/>
                <a:cs typeface="Tahoma" pitchFamily="34" charset="0"/>
              </a:rPr>
              <a:t>Order_Line</a:t>
            </a:r>
            <a:r>
              <a:rPr lang="en-US" dirty="0">
                <a:latin typeface="Tahoma" pitchFamily="34" charset="0"/>
                <a:cs typeface="Tahoma" pitchFamily="34" charset="0"/>
              </a:rPr>
              <a:t>(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Order_ID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Product_ID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Quantity)</a:t>
            </a: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Product(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Product_ID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unit_price</a:t>
            </a:r>
            <a:r>
              <a:rPr lang="en-US" dirty="0">
                <a:latin typeface="Tahoma" pitchFamily="34" charset="0"/>
                <a:cs typeface="Tahoma" pitchFamily="34" charset="0"/>
              </a:rPr>
              <a:t>,…)</a:t>
            </a:r>
          </a:p>
        </p:txBody>
      </p:sp>
    </p:spTree>
    <p:extLst>
      <p:ext uri="{BB962C8B-B14F-4D97-AF65-F5344CB8AC3E}">
        <p14:creationId xmlns:p14="http://schemas.microsoft.com/office/powerpoint/2010/main" val="18166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8FD0-2E71-4CAF-B5D9-1EF7FA3484DD}" type="slidenum">
              <a:rPr lang="en-US" sz="1800">
                <a:latin typeface="Tahoma" pitchFamily="34" charset="0"/>
                <a:cs typeface="Tahoma" pitchFamily="34" charset="0"/>
              </a:rPr>
              <a:pPr/>
              <a:t>18</a:t>
            </a:fld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th-TH" sz="1800" b="1">
                <a:latin typeface="Tahoma" pitchFamily="34" charset="0"/>
                <a:cs typeface="Tahoma" pitchFamily="34" charset="0"/>
              </a:rPr>
              <a:t>การแปลงรูป </a:t>
            </a:r>
            <a:r>
              <a:rPr lang="en-US" sz="1800" b="1">
                <a:latin typeface="Tahoma" pitchFamily="34" charset="0"/>
                <a:cs typeface="Tahoma" pitchFamily="34" charset="0"/>
              </a:rPr>
              <a:t>ER-Diagram</a:t>
            </a:r>
            <a:r>
              <a:rPr lang="en-US" sz="1800">
                <a:latin typeface="Tahoma" pitchFamily="34" charset="0"/>
                <a:cs typeface="Tahoma" pitchFamily="34" charset="0"/>
              </a:rPr>
              <a:t> </a:t>
            </a:r>
            <a:r>
              <a:rPr lang="th-TH" sz="1800" b="1">
                <a:latin typeface="Tahoma" pitchFamily="34" charset="0"/>
                <a:cs typeface="Tahoma" pitchFamily="34" charset="0"/>
              </a:rPr>
              <a:t>ไปเป็นรีเลชัน</a:t>
            </a:r>
            <a:endParaRPr lang="en-US" sz="18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132138" y="3213100"/>
            <a:ext cx="14414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Employee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1404938" y="1989138"/>
            <a:ext cx="1584325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Emp_ID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3349625" y="1844675"/>
            <a:ext cx="15827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Name</a:t>
            </a: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5437188" y="2205038"/>
            <a:ext cx="1439862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Birthdate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987675" y="4437063"/>
            <a:ext cx="1655763" cy="7921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Manages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3830638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4827" name="AutoShape 11"/>
          <p:cNvCxnSpPr>
            <a:cxnSpLocks noChangeShapeType="1"/>
            <a:stCxn id="34824" idx="3"/>
            <a:endCxn id="34820" idx="3"/>
          </p:cNvCxnSpPr>
          <p:nvPr/>
        </p:nvCxnSpPr>
        <p:spPr bwMode="auto">
          <a:xfrm flipH="1" flipV="1">
            <a:off x="4573588" y="3573463"/>
            <a:ext cx="69850" cy="1260475"/>
          </a:xfrm>
          <a:prstGeom prst="bentConnector3">
            <a:avLst>
              <a:gd name="adj1" fmla="val -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2484438" y="2708275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3924300" y="2565400"/>
            <a:ext cx="714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4284663" y="2636838"/>
            <a:ext cx="11509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4572000" y="3500438"/>
            <a:ext cx="1444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V="1">
            <a:off x="4572000" y="35734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4716463" y="3500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3683000" y="40052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3673475" y="40640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92138" y="1101209"/>
            <a:ext cx="817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b="1" dirty="0">
                <a:latin typeface="Tahoma" pitchFamily="34" charset="0"/>
                <a:cs typeface="Tahoma" pitchFamily="34" charset="0"/>
              </a:rPr>
              <a:t>การแปลงความสัมพันธ์แบบ 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Unary (1:M) 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เป็นรีเลชันด้วยการรีเคอร์ชีพจาก 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FK</a:t>
            </a:r>
          </a:p>
        </p:txBody>
      </p:sp>
      <p:graphicFrame>
        <p:nvGraphicFramePr>
          <p:cNvPr id="34859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886260"/>
              </p:ext>
            </p:extLst>
          </p:nvPr>
        </p:nvGraphicFramePr>
        <p:xfrm>
          <a:off x="827088" y="5380038"/>
          <a:ext cx="5256212" cy="518160"/>
        </p:xfrm>
        <a:graphic>
          <a:graphicData uri="http://schemas.openxmlformats.org/drawingml/2006/table">
            <a:tbl>
              <a:tblPr/>
              <a:tblGrid>
                <a:gridCol w="1238250"/>
                <a:gridCol w="982662"/>
                <a:gridCol w="1381125"/>
                <a:gridCol w="165417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Emp_ID</a:t>
                      </a:r>
                      <a:endParaRPr kumimoji="0" lang="en-US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Birthdate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808038" y="5013325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Employee</a:t>
            </a:r>
          </a:p>
        </p:txBody>
      </p:sp>
      <p:cxnSp>
        <p:nvCxnSpPr>
          <p:cNvPr id="34861" name="AutoShape 45"/>
          <p:cNvCxnSpPr>
            <a:cxnSpLocks noChangeShapeType="1"/>
          </p:cNvCxnSpPr>
          <p:nvPr/>
        </p:nvCxnSpPr>
        <p:spPr bwMode="auto">
          <a:xfrm rot="5400000">
            <a:off x="3350419" y="3993357"/>
            <a:ext cx="1587" cy="38100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663575" y="6256338"/>
            <a:ext cx="49943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Employee(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Emp_ID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Name,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Birthdate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Manager)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b="1" dirty="0" smtClean="0">
                <a:latin typeface="Tahoma" pitchFamily="34" charset="0"/>
                <a:cs typeface="Tahoma" pitchFamily="34" charset="0"/>
              </a:rPr>
              <a:t>ตัวอย่าง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7467600" y="6172200"/>
            <a:ext cx="11727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latin typeface="TH SarabunPSK" pitchFamily="34" charset="-34"/>
                <a:cs typeface="TH SarabunPSK" pitchFamily="34" charset="-34"/>
              </a:rPr>
              <a:t>JIRAVADEE  YOYRAM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1066800" y="1905000"/>
            <a:ext cx="7194550" cy="2209800"/>
            <a:chOff x="576" y="912"/>
            <a:chExt cx="4532" cy="139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3695" y="1448"/>
              <a:ext cx="1109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th-TH" sz="1800" dirty="0">
                  <a:latin typeface="Tahoma" pitchFamily="34" charset="0"/>
                  <a:cs typeface="Tahoma" pitchFamily="34" charset="0"/>
                </a:rPr>
                <a:t>ประเภทยา</a:t>
              </a:r>
              <a:endParaRPr lang="en-US" sz="1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3024" y="912"/>
              <a:ext cx="1239" cy="32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kumimoji="1" lang="th-TH" sz="1800" u="sng" dirty="0" smtClean="0">
                  <a:latin typeface="Tahoma" pitchFamily="34" charset="0"/>
                  <a:cs typeface="Tahoma" pitchFamily="34" charset="0"/>
                </a:rPr>
                <a:t>รหัสประเภท</a:t>
              </a:r>
              <a:endParaRPr kumimoji="1" lang="en-US" sz="1800" u="sng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4320" y="912"/>
              <a:ext cx="788" cy="32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spcBef>
                  <a:spcPct val="20000"/>
                </a:spcBef>
              </a:pPr>
              <a:r>
                <a:rPr kumimoji="1" lang="th-TH" sz="1800">
                  <a:latin typeface="Tahoma" pitchFamily="34" charset="0"/>
                  <a:cs typeface="Tahoma" pitchFamily="34" charset="0"/>
                </a:rPr>
                <a:t>ประเภท</a:t>
              </a:r>
              <a:endParaRPr kumimoji="1" lang="en-US" sz="180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5" name="AutoShape 7"/>
            <p:cNvCxnSpPr>
              <a:cxnSpLocks noChangeShapeType="1"/>
            </p:cNvCxnSpPr>
            <p:nvPr/>
          </p:nvCxnSpPr>
          <p:spPr bwMode="auto">
            <a:xfrm>
              <a:off x="3696" y="1248"/>
              <a:ext cx="606" cy="1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8"/>
            <p:cNvCxnSpPr>
              <a:cxnSpLocks noChangeShapeType="1"/>
              <a:stCxn id="14" idx="4"/>
              <a:endCxn id="12" idx="0"/>
            </p:cNvCxnSpPr>
            <p:nvPr/>
          </p:nvCxnSpPr>
          <p:spPr bwMode="auto">
            <a:xfrm flipH="1">
              <a:off x="4250" y="1251"/>
              <a:ext cx="464" cy="1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17" name="Group 9"/>
            <p:cNvGrpSpPr>
              <a:grpSpLocks/>
            </p:cNvGrpSpPr>
            <p:nvPr/>
          </p:nvGrpSpPr>
          <p:grpSpPr bwMode="auto">
            <a:xfrm>
              <a:off x="2014" y="1300"/>
              <a:ext cx="1676" cy="536"/>
              <a:chOff x="1692" y="2064"/>
              <a:chExt cx="2184" cy="698"/>
            </a:xfrm>
          </p:grpSpPr>
          <p:grpSp>
            <p:nvGrpSpPr>
              <p:cNvPr id="27" name="Group 10"/>
              <p:cNvGrpSpPr>
                <a:grpSpLocks/>
              </p:cNvGrpSpPr>
              <p:nvPr/>
            </p:nvGrpSpPr>
            <p:grpSpPr bwMode="auto">
              <a:xfrm>
                <a:off x="1692" y="2204"/>
                <a:ext cx="2184" cy="558"/>
                <a:chOff x="1740" y="2108"/>
                <a:chExt cx="2184" cy="558"/>
              </a:xfrm>
            </p:grpSpPr>
            <p:sp>
              <p:nvSpPr>
                <p:cNvPr id="30" name="AutoShape 11"/>
                <p:cNvSpPr>
                  <a:spLocks noChangeArrowheads="1"/>
                </p:cNvSpPr>
                <p:nvPr/>
              </p:nvSpPr>
              <p:spPr bwMode="auto">
                <a:xfrm>
                  <a:off x="2304" y="2108"/>
                  <a:ext cx="1038" cy="558"/>
                </a:xfrm>
                <a:prstGeom prst="diamond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rtl="1">
                    <a:spcBef>
                      <a:spcPct val="50000"/>
                    </a:spcBef>
                  </a:pPr>
                  <a:r>
                    <a:rPr lang="th-TH" sz="1800">
                      <a:latin typeface="Tahoma" pitchFamily="34" charset="0"/>
                      <a:cs typeface="Tahoma" pitchFamily="34" charset="0"/>
                    </a:rPr>
                    <a:t>มี</a:t>
                  </a:r>
                  <a:endParaRPr lang="en-US" sz="1800">
                    <a:latin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31" name="AutoShape 12"/>
                <p:cNvCxnSpPr>
                  <a:cxnSpLocks noChangeShapeType="1"/>
                  <a:stCxn id="20" idx="3"/>
                  <a:endCxn id="30" idx="1"/>
                </p:cNvCxnSpPr>
                <p:nvPr/>
              </p:nvCxnSpPr>
              <p:spPr bwMode="auto">
                <a:xfrm flipV="1">
                  <a:off x="1740" y="2383"/>
                  <a:ext cx="552" cy="6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32" name="AutoShape 13"/>
                <p:cNvCxnSpPr>
                  <a:cxnSpLocks noChangeShapeType="1"/>
                  <a:stCxn id="30" idx="3"/>
                  <a:endCxn id="12" idx="1"/>
                </p:cNvCxnSpPr>
                <p:nvPr/>
              </p:nvCxnSpPr>
              <p:spPr bwMode="auto">
                <a:xfrm flipV="1">
                  <a:off x="3352" y="2374"/>
                  <a:ext cx="572" cy="9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8" name="Text Box 14"/>
              <p:cNvSpPr txBox="1">
                <a:spLocks noChangeArrowheads="1"/>
              </p:cNvSpPr>
              <p:nvPr/>
            </p:nvSpPr>
            <p:spPr bwMode="auto">
              <a:xfrm>
                <a:off x="3360" y="2142"/>
                <a:ext cx="433" cy="301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>
                  <a:spcBef>
                    <a:spcPct val="50000"/>
                  </a:spcBef>
                </a:pPr>
                <a:r>
                  <a:rPr lang="en-US" sz="180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29" name="Text Box 15"/>
              <p:cNvSpPr txBox="1">
                <a:spLocks noChangeArrowheads="1"/>
              </p:cNvSpPr>
              <p:nvPr/>
            </p:nvSpPr>
            <p:spPr bwMode="auto">
              <a:xfrm>
                <a:off x="1920" y="2064"/>
                <a:ext cx="431" cy="301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>
                  <a:spcBef>
                    <a:spcPct val="50000"/>
                  </a:spcBef>
                </a:pPr>
                <a:r>
                  <a:rPr lang="en-US" sz="18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endParaRPr lang="en-US" sz="18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632" y="1977"/>
              <a:ext cx="700" cy="32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kumimoji="1" lang="th-TH" sz="1800" b="1">
                  <a:latin typeface="Tahoma" pitchFamily="34" charset="0"/>
                  <a:cs typeface="Tahoma" pitchFamily="34" charset="0"/>
                </a:rPr>
                <a:t>หน่วย</a:t>
              </a:r>
              <a:endParaRPr kumimoji="1" lang="en-US" sz="18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0" y="1968"/>
              <a:ext cx="699" cy="32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kumimoji="1" lang="th-TH" sz="1800" b="1">
                  <a:latin typeface="Tahoma" pitchFamily="34" charset="0"/>
                  <a:cs typeface="Tahoma" pitchFamily="34" charset="0"/>
                </a:rPr>
                <a:t>ราคา</a:t>
              </a:r>
              <a:endParaRPr kumimoji="1" lang="en-US" sz="18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048" y="1460"/>
              <a:ext cx="957" cy="25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th-TH" sz="1800">
                  <a:latin typeface="Tahoma" pitchFamily="34" charset="0"/>
                  <a:cs typeface="Tahoma" pitchFamily="34" charset="0"/>
                </a:rPr>
                <a:t>ยา</a:t>
              </a: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76" y="968"/>
              <a:ext cx="766" cy="3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spcBef>
                  <a:spcPct val="20000"/>
                </a:spcBef>
              </a:pPr>
              <a:r>
                <a:rPr kumimoji="1" lang="th-TH" sz="1800" b="1" u="sng">
                  <a:latin typeface="Tahoma" pitchFamily="34" charset="0"/>
                  <a:cs typeface="Tahoma" pitchFamily="34" charset="0"/>
                </a:rPr>
                <a:t>รหัสยา</a:t>
              </a:r>
              <a:endParaRPr kumimoji="1" lang="en-US" sz="1800" b="1" u="sng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1632" y="960"/>
              <a:ext cx="847" cy="32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kumimoji="1" lang="th-TH" sz="1800" b="1">
                  <a:latin typeface="Tahoma" pitchFamily="34" charset="0"/>
                  <a:cs typeface="Tahoma" pitchFamily="34" charset="0"/>
                </a:rPr>
                <a:t>ชื่อยา</a:t>
              </a:r>
              <a:endParaRPr kumimoji="1" lang="en-US" sz="1800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3" name="AutoShape 22"/>
            <p:cNvCxnSpPr>
              <a:cxnSpLocks noChangeShapeType="1"/>
              <a:stCxn id="21" idx="4"/>
              <a:endCxn id="20" idx="0"/>
            </p:cNvCxnSpPr>
            <p:nvPr/>
          </p:nvCxnSpPr>
          <p:spPr bwMode="auto">
            <a:xfrm>
              <a:off x="959" y="1308"/>
              <a:ext cx="568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" name="AutoShape 23"/>
            <p:cNvCxnSpPr>
              <a:cxnSpLocks noChangeShapeType="1"/>
              <a:stCxn id="22" idx="4"/>
              <a:endCxn id="20" idx="0"/>
            </p:cNvCxnSpPr>
            <p:nvPr/>
          </p:nvCxnSpPr>
          <p:spPr bwMode="auto">
            <a:xfrm flipH="1">
              <a:off x="1527" y="1299"/>
              <a:ext cx="529" cy="1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" name="AutoShape 24"/>
            <p:cNvCxnSpPr>
              <a:cxnSpLocks noChangeShapeType="1"/>
              <a:stCxn id="20" idx="2"/>
              <a:endCxn id="19" idx="0"/>
            </p:cNvCxnSpPr>
            <p:nvPr/>
          </p:nvCxnSpPr>
          <p:spPr bwMode="auto">
            <a:xfrm flipH="1">
              <a:off x="1070" y="1726"/>
              <a:ext cx="457" cy="23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" name="AutoShape 25"/>
            <p:cNvCxnSpPr>
              <a:cxnSpLocks noChangeShapeType="1"/>
              <a:stCxn id="20" idx="2"/>
            </p:cNvCxnSpPr>
            <p:nvPr/>
          </p:nvCxnSpPr>
          <p:spPr bwMode="auto">
            <a:xfrm>
              <a:off x="1527" y="1726"/>
              <a:ext cx="553" cy="26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1143000" y="4503744"/>
            <a:ext cx="5070475" cy="369888"/>
            <a:chOff x="720" y="2933"/>
            <a:chExt cx="3194" cy="233"/>
          </a:xfrm>
        </p:grpSpPr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720" y="2933"/>
              <a:ext cx="1015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 u="sng">
                  <a:latin typeface="Verdana" pitchFamily="34" charset="0"/>
                  <a:cs typeface="Arial" pitchFamily="34" charset="0"/>
                </a:rPr>
                <a:t>DrugID</a:t>
              </a:r>
              <a:endParaRPr lang="en-US" sz="1800"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1735" y="2933"/>
              <a:ext cx="761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Name</a:t>
              </a: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2505" y="2933"/>
              <a:ext cx="761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Unit</a:t>
              </a:r>
            </a:p>
          </p:txBody>
        </p: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3255" y="2933"/>
              <a:ext cx="659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Price</a:t>
              </a:r>
            </a:p>
          </p:txBody>
        </p:sp>
      </p:grp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230938" y="4495800"/>
            <a:ext cx="212883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dashLong" dirty="0" err="1">
                <a:latin typeface="Verdana" pitchFamily="34" charset="0"/>
                <a:cs typeface="Arial" pitchFamily="34" charset="0"/>
              </a:rPr>
              <a:t>TypeID</a:t>
            </a:r>
            <a:endParaRPr lang="en-US" sz="1800" b="1" u="dashLong" dirty="0"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39" name="Group 47"/>
          <p:cNvGrpSpPr>
            <a:grpSpLocks/>
          </p:cNvGrpSpPr>
          <p:nvPr/>
        </p:nvGrpSpPr>
        <p:grpSpPr bwMode="auto">
          <a:xfrm>
            <a:off x="1219200" y="5654683"/>
            <a:ext cx="4038600" cy="369888"/>
            <a:chOff x="1274" y="3753"/>
            <a:chExt cx="2086" cy="233"/>
          </a:xfrm>
        </p:grpSpPr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1274" y="3753"/>
              <a:ext cx="998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 u="sng">
                  <a:latin typeface="Verdana" pitchFamily="34" charset="0"/>
                  <a:cs typeface="Arial" pitchFamily="34" charset="0"/>
                </a:rPr>
                <a:t>TypeID</a:t>
              </a:r>
            </a:p>
          </p:txBody>
        </p:sp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2271" y="3753"/>
              <a:ext cx="1089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TypeName</a:t>
              </a:r>
            </a:p>
          </p:txBody>
        </p:sp>
      </p:grp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1417333" y="4114800"/>
            <a:ext cx="81945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1800" b="1">
                <a:latin typeface="Verdana" pitchFamily="34" charset="0"/>
                <a:cs typeface="Arial" pitchFamily="34" charset="0"/>
              </a:rPr>
              <a:t>Drug</a:t>
            </a:r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533400" y="5257800"/>
            <a:ext cx="17526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1800" b="1">
                <a:latin typeface="Verdana" pitchFamily="34" charset="0"/>
                <a:cs typeface="Arial" pitchFamily="34" charset="0"/>
              </a:rPr>
              <a:t>DrugType</a:t>
            </a:r>
          </a:p>
        </p:txBody>
      </p:sp>
      <p:pic>
        <p:nvPicPr>
          <p:cNvPr id="45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ตัวเชื่อมต่อตรง 47"/>
          <p:cNvCxnSpPr>
            <a:stCxn id="38" idx="2"/>
          </p:cNvCxnSpPr>
          <p:nvPr/>
        </p:nvCxnSpPr>
        <p:spPr>
          <a:xfrm rot="5400000">
            <a:off x="7151810" y="4999967"/>
            <a:ext cx="278382" cy="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ตัวเชื่อมต่อตรง 50"/>
          <p:cNvCxnSpPr/>
          <p:nvPr/>
        </p:nvCxnSpPr>
        <p:spPr>
          <a:xfrm rot="10800000" flipV="1">
            <a:off x="2357422" y="5143512"/>
            <a:ext cx="4929222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/>
          <p:nvPr/>
        </p:nvCxnSpPr>
        <p:spPr>
          <a:xfrm rot="5400000">
            <a:off x="2107389" y="5393545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912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latin typeface="Tahoma" pitchFamily="34" charset="0"/>
                <a:cs typeface="Tahoma" pitchFamily="34" charset="0"/>
              </a:rPr>
              <a:t>ขั้นตอนการพัฒนาระบบ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010400" y="6248400"/>
            <a:ext cx="17011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Tahoma" pitchFamily="34" charset="0"/>
                <a:cs typeface="Tahoma" pitchFamily="34" charset="0"/>
              </a:rPr>
              <a:t>JIRAVADEE  YOYRAM</a:t>
            </a:r>
            <a:endParaRPr lang="th-TH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FC0252-5ACA-4BB1-8534-09C0C72DC1CB}" type="slidenum">
              <a:rPr lang="en-US" sz="1100" smtClean="0">
                <a:latin typeface="Tahoma" pitchFamily="34" charset="0"/>
                <a:cs typeface="Tahoma" pitchFamily="34" charset="0"/>
              </a:rPr>
              <a:pPr/>
              <a:t>2</a:t>
            </a:fld>
            <a:endParaRPr lang="th-TH" sz="11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th-TH" sz="2000" dirty="0" smtClean="0">
                <a:latin typeface="Tahoma" pitchFamily="34" charset="0"/>
                <a:cs typeface="Tahoma" pitchFamily="34" charset="0"/>
              </a:rPr>
              <a:t>วิเคราะห์ปัญหา</a:t>
            </a:r>
          </a:p>
          <a:p>
            <a:pPr eaLnBrk="1" hangingPunct="1"/>
            <a:r>
              <a:rPr lang="th-TH" sz="2000" dirty="0" smtClean="0">
                <a:latin typeface="Tahoma" pitchFamily="34" charset="0"/>
                <a:cs typeface="Tahoma" pitchFamily="34" charset="0"/>
              </a:rPr>
              <a:t>ศึกษาความเป็นไปได้</a:t>
            </a:r>
          </a:p>
          <a:p>
            <a:pPr eaLnBrk="1" hangingPunct="1"/>
            <a:r>
              <a:rPr lang="th-TH" sz="2000" dirty="0" smtClean="0">
                <a:latin typeface="Tahoma" pitchFamily="34" charset="0"/>
                <a:cs typeface="Tahoma" pitchFamily="34" charset="0"/>
              </a:rPr>
              <a:t>วิเคราะห์ความต้องการของผู้ใช้</a:t>
            </a:r>
          </a:p>
          <a:p>
            <a:pPr eaLnBrk="1" hangingPunct="1"/>
            <a:r>
              <a:rPr lang="th-TH" sz="2000" dirty="0" smtClean="0">
                <a:latin typeface="Tahoma" pitchFamily="34" charset="0"/>
                <a:cs typeface="Tahoma" pitchFamily="34" charset="0"/>
              </a:rPr>
              <a:t>ออกแบบฐานข้อมูล</a:t>
            </a:r>
          </a:p>
          <a:p>
            <a:pPr eaLnBrk="1" hangingPunct="1"/>
            <a:r>
              <a:rPr lang="th-TH" sz="2000" dirty="0" smtClean="0">
                <a:latin typeface="Tahoma" pitchFamily="34" charset="0"/>
                <a:cs typeface="Tahoma" pitchFamily="34" charset="0"/>
              </a:rPr>
              <a:t>พัฒนาโปรแกรมและติดตั้ง</a:t>
            </a:r>
          </a:p>
          <a:p>
            <a:pPr eaLnBrk="1" hangingPunct="1"/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ทำเอกสารประกอบ</a:t>
            </a:r>
          </a:p>
          <a:p>
            <a:pPr eaLnBrk="1" hangingPunct="1"/>
            <a:r>
              <a:rPr lang="th-TH" sz="2000" dirty="0" smtClean="0">
                <a:latin typeface="Tahoma" pitchFamily="34" charset="0"/>
                <a:cs typeface="Tahoma" pitchFamily="34" charset="0"/>
              </a:rPr>
              <a:t>การบำรุงรักษา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5888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8209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155575" y="8605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ตัวอย่าง</a:t>
            </a:r>
          </a:p>
        </p:txBody>
      </p:sp>
      <p:grpSp>
        <p:nvGrpSpPr>
          <p:cNvPr id="45" name="Group 4"/>
          <p:cNvGrpSpPr>
            <a:grpSpLocks/>
          </p:cNvGrpSpPr>
          <p:nvPr/>
        </p:nvGrpSpPr>
        <p:grpSpPr bwMode="auto">
          <a:xfrm>
            <a:off x="2022475" y="2401887"/>
            <a:ext cx="1219200" cy="611406"/>
            <a:chOff x="1740" y="2076"/>
            <a:chExt cx="2184" cy="620"/>
          </a:xfrm>
        </p:grpSpPr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2301" y="2076"/>
              <a:ext cx="1038" cy="62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มี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7" name="AutoShape 6"/>
            <p:cNvCxnSpPr>
              <a:cxnSpLocks noChangeShapeType="1"/>
              <a:stCxn id="51" idx="3"/>
              <a:endCxn id="46" idx="1"/>
            </p:cNvCxnSpPr>
            <p:nvPr/>
          </p:nvCxnSpPr>
          <p:spPr bwMode="auto">
            <a:xfrm>
              <a:off x="1740" y="2300"/>
              <a:ext cx="561" cy="8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" name="AutoShape 7"/>
            <p:cNvCxnSpPr>
              <a:cxnSpLocks noChangeShapeType="1"/>
              <a:stCxn id="46" idx="3"/>
            </p:cNvCxnSpPr>
            <p:nvPr/>
          </p:nvCxnSpPr>
          <p:spPr bwMode="auto">
            <a:xfrm flipV="1">
              <a:off x="3339" y="2374"/>
              <a:ext cx="585" cy="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1870075" y="2355850"/>
            <a:ext cx="685800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th-TH" sz="1400">
                <a:latin typeface="Tahoma" pitchFamily="34" charset="0"/>
                <a:cs typeface="Tahoma" pitchFamily="34" charset="0"/>
              </a:rPr>
              <a:t>1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2708275" y="2362200"/>
            <a:ext cx="685800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M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22275" y="2438400"/>
            <a:ext cx="160020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th-TH" sz="1800">
                <a:latin typeface="Tahoma" pitchFamily="34" charset="0"/>
                <a:cs typeface="Tahoma" pitchFamily="34" charset="0"/>
              </a:rPr>
              <a:t>ลูกค้า</a:t>
            </a:r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Oval 10"/>
          <p:cNvSpPr>
            <a:spLocks noChangeArrowheads="1"/>
          </p:cNvSpPr>
          <p:nvPr/>
        </p:nvSpPr>
        <p:spPr bwMode="auto">
          <a:xfrm>
            <a:off x="41275" y="1614488"/>
            <a:ext cx="17526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u="sng">
                <a:latin typeface="Tahoma" pitchFamily="34" charset="0"/>
                <a:cs typeface="Tahoma" pitchFamily="34" charset="0"/>
              </a:rPr>
              <a:t>รหัสลูกค้า</a:t>
            </a:r>
            <a:endParaRPr kumimoji="1" lang="en-US" sz="1400" b="1" u="sng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241675" y="2438400"/>
            <a:ext cx="160020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th-TH" sz="1800">
                <a:latin typeface="Tahoma" pitchFamily="34" charset="0"/>
                <a:cs typeface="Tahoma" pitchFamily="34" charset="0"/>
              </a:rPr>
              <a:t>การซื้อ</a:t>
            </a:r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6762750" y="3717925"/>
            <a:ext cx="1104900" cy="1039356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th-TH" sz="1400" dirty="0" smtClean="0">
                <a:latin typeface="Tahoma" pitchFamily="34" charset="0"/>
                <a:cs typeface="Tahoma" pitchFamily="34" charset="0"/>
              </a:rPr>
              <a:t>สั่ง ซื้อ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5" name="AutoShape 6"/>
          <p:cNvCxnSpPr>
            <a:cxnSpLocks noChangeShapeType="1"/>
            <a:stCxn id="57" idx="2"/>
            <a:endCxn id="54" idx="0"/>
          </p:cNvCxnSpPr>
          <p:nvPr/>
        </p:nvCxnSpPr>
        <p:spPr bwMode="auto">
          <a:xfrm flipH="1">
            <a:off x="7315200" y="2766457"/>
            <a:ext cx="3175" cy="95146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AutoShape 7"/>
          <p:cNvCxnSpPr>
            <a:cxnSpLocks noChangeShapeType="1"/>
            <a:stCxn id="54" idx="2"/>
            <a:endCxn id="58" idx="0"/>
          </p:cNvCxnSpPr>
          <p:nvPr/>
        </p:nvCxnSpPr>
        <p:spPr bwMode="auto">
          <a:xfrm>
            <a:off x="7315200" y="4757281"/>
            <a:ext cx="3175" cy="50051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6061075" y="2397125"/>
            <a:ext cx="251460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th-TH" sz="1800" dirty="0">
                <a:latin typeface="Tahoma" pitchFamily="34" charset="0"/>
                <a:cs typeface="Tahoma" pitchFamily="34" charset="0"/>
              </a:rPr>
              <a:t>รายละเอียดการซื้อ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518275" y="5257800"/>
            <a:ext cx="160020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th-TH" sz="1800" dirty="0">
                <a:latin typeface="Tahoma" pitchFamily="34" charset="0"/>
                <a:cs typeface="Tahoma" pitchFamily="34" charset="0"/>
              </a:rPr>
              <a:t>สินค้า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9" name="Group 4"/>
          <p:cNvGrpSpPr>
            <a:grpSpLocks/>
          </p:cNvGrpSpPr>
          <p:nvPr/>
        </p:nvGrpSpPr>
        <p:grpSpPr bwMode="auto">
          <a:xfrm>
            <a:off x="4848225" y="2408237"/>
            <a:ext cx="1219200" cy="611406"/>
            <a:chOff x="1740" y="2076"/>
            <a:chExt cx="2184" cy="620"/>
          </a:xfrm>
        </p:grpSpPr>
        <p:sp>
          <p:nvSpPr>
            <p:cNvPr id="60" name="AutoShape 5"/>
            <p:cNvSpPr>
              <a:spLocks noChangeArrowheads="1"/>
            </p:cNvSpPr>
            <p:nvPr/>
          </p:nvSpPr>
          <p:spPr bwMode="auto">
            <a:xfrm>
              <a:off x="2301" y="2076"/>
              <a:ext cx="1038" cy="62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มี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61" name="AutoShape 6"/>
            <p:cNvCxnSpPr>
              <a:cxnSpLocks noChangeShapeType="1"/>
              <a:endCxn id="60" idx="1"/>
            </p:cNvCxnSpPr>
            <p:nvPr/>
          </p:nvCxnSpPr>
          <p:spPr bwMode="auto">
            <a:xfrm flipV="1">
              <a:off x="1740" y="2386"/>
              <a:ext cx="561" cy="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" name="AutoShape 7"/>
            <p:cNvCxnSpPr>
              <a:cxnSpLocks noChangeShapeType="1"/>
              <a:stCxn id="60" idx="3"/>
            </p:cNvCxnSpPr>
            <p:nvPr/>
          </p:nvCxnSpPr>
          <p:spPr bwMode="auto">
            <a:xfrm flipV="1">
              <a:off x="3339" y="2374"/>
              <a:ext cx="585" cy="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4695825" y="2362200"/>
            <a:ext cx="685800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th-TH" sz="1400">
                <a:latin typeface="Tahoma" pitchFamily="34" charset="0"/>
                <a:cs typeface="Tahoma" pitchFamily="34" charset="0"/>
              </a:rPr>
              <a:t>1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5534025" y="2368550"/>
            <a:ext cx="685800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M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7204075" y="4876800"/>
            <a:ext cx="685800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1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7204075" y="2895600"/>
            <a:ext cx="685800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M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Oval 10"/>
          <p:cNvSpPr>
            <a:spLocks noChangeArrowheads="1"/>
          </p:cNvSpPr>
          <p:nvPr/>
        </p:nvSpPr>
        <p:spPr bwMode="auto">
          <a:xfrm>
            <a:off x="2147093" y="1598613"/>
            <a:ext cx="1246982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>
                <a:latin typeface="Tahoma" pitchFamily="34" charset="0"/>
                <a:cs typeface="Tahoma" pitchFamily="34" charset="0"/>
              </a:rPr>
              <a:t>ชื่อลูกค้า</a:t>
            </a:r>
            <a:endParaRPr kumimoji="1" lang="en-US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Oval 10"/>
          <p:cNvSpPr>
            <a:spLocks noChangeArrowheads="1"/>
          </p:cNvSpPr>
          <p:nvPr/>
        </p:nvSpPr>
        <p:spPr bwMode="auto">
          <a:xfrm>
            <a:off x="1641475" y="3352800"/>
            <a:ext cx="9144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>
                <a:latin typeface="Tahoma" pitchFamily="34" charset="0"/>
                <a:cs typeface="Tahoma" pitchFamily="34" charset="0"/>
              </a:rPr>
              <a:t>ที่อยู่</a:t>
            </a:r>
            <a:endParaRPr kumimoji="1" lang="en-US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9" name="Oval 10"/>
          <p:cNvSpPr>
            <a:spLocks noChangeArrowheads="1"/>
          </p:cNvSpPr>
          <p:nvPr/>
        </p:nvSpPr>
        <p:spPr bwMode="auto">
          <a:xfrm>
            <a:off x="0" y="3352800"/>
            <a:ext cx="15240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>
                <a:latin typeface="Tahoma" pitchFamily="34" charset="0"/>
                <a:cs typeface="Tahoma" pitchFamily="34" charset="0"/>
              </a:rPr>
              <a:t>โทรศัพท์</a:t>
            </a:r>
            <a:endParaRPr kumimoji="1" lang="en-US" sz="1400" b="1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0" name="AutoShape 28"/>
          <p:cNvCxnSpPr>
            <a:cxnSpLocks noChangeShapeType="1"/>
            <a:stCxn id="52" idx="4"/>
            <a:endCxn id="51" idx="0"/>
          </p:cNvCxnSpPr>
          <p:nvPr/>
        </p:nvCxnSpPr>
        <p:spPr bwMode="auto">
          <a:xfrm>
            <a:off x="917575" y="2047280"/>
            <a:ext cx="304800" cy="39112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" name="AutoShape 29"/>
          <p:cNvCxnSpPr>
            <a:cxnSpLocks noChangeShapeType="1"/>
            <a:stCxn id="67" idx="4"/>
            <a:endCxn id="51" idx="0"/>
          </p:cNvCxnSpPr>
          <p:nvPr/>
        </p:nvCxnSpPr>
        <p:spPr bwMode="auto">
          <a:xfrm flipH="1">
            <a:off x="1222375" y="2031405"/>
            <a:ext cx="1548209" cy="4069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" name="AutoShape 30"/>
          <p:cNvCxnSpPr>
            <a:cxnSpLocks noChangeShapeType="1"/>
            <a:stCxn id="69" idx="0"/>
            <a:endCxn id="51" idx="2"/>
          </p:cNvCxnSpPr>
          <p:nvPr/>
        </p:nvCxnSpPr>
        <p:spPr bwMode="auto">
          <a:xfrm flipV="1">
            <a:off x="762000" y="2807732"/>
            <a:ext cx="460375" cy="54506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" name="AutoShape 31"/>
          <p:cNvCxnSpPr>
            <a:cxnSpLocks noChangeShapeType="1"/>
            <a:stCxn id="68" idx="0"/>
            <a:endCxn id="51" idx="2"/>
          </p:cNvCxnSpPr>
          <p:nvPr/>
        </p:nvCxnSpPr>
        <p:spPr bwMode="auto">
          <a:xfrm flipH="1" flipV="1">
            <a:off x="1222375" y="2807732"/>
            <a:ext cx="876300" cy="54506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2936875" y="1143000"/>
            <a:ext cx="22098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u="sng" dirty="0">
                <a:latin typeface="Tahoma" pitchFamily="34" charset="0"/>
                <a:cs typeface="Tahoma" pitchFamily="34" charset="0"/>
              </a:rPr>
              <a:t>เลขที่ใบเสร็จ</a:t>
            </a:r>
            <a:endParaRPr kumimoji="1" lang="en-US" sz="1400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Oval 10"/>
          <p:cNvSpPr>
            <a:spLocks noChangeArrowheads="1"/>
          </p:cNvSpPr>
          <p:nvPr/>
        </p:nvSpPr>
        <p:spPr bwMode="auto">
          <a:xfrm>
            <a:off x="3317875" y="3619500"/>
            <a:ext cx="14478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dirty="0">
                <a:latin typeface="Tahoma" pitchFamily="34" charset="0"/>
                <a:cs typeface="Tahoma" pitchFamily="34" charset="0"/>
              </a:rPr>
              <a:t>วันที่ซื้อ</a:t>
            </a:r>
            <a:endParaRPr kumimoji="1" lang="en-US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6" name="AutoShape 34"/>
          <p:cNvCxnSpPr>
            <a:cxnSpLocks noChangeShapeType="1"/>
            <a:stCxn id="74" idx="4"/>
            <a:endCxn id="53" idx="0"/>
          </p:cNvCxnSpPr>
          <p:nvPr/>
        </p:nvCxnSpPr>
        <p:spPr bwMode="auto">
          <a:xfrm>
            <a:off x="4041775" y="1575792"/>
            <a:ext cx="0" cy="86260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" name="AutoShape 35"/>
          <p:cNvCxnSpPr>
            <a:cxnSpLocks noChangeShapeType="1"/>
            <a:stCxn id="53" idx="2"/>
            <a:endCxn id="75" idx="0"/>
          </p:cNvCxnSpPr>
          <p:nvPr/>
        </p:nvCxnSpPr>
        <p:spPr bwMode="auto">
          <a:xfrm>
            <a:off x="4041775" y="2807732"/>
            <a:ext cx="0" cy="81176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78" name="Oval 10"/>
          <p:cNvSpPr>
            <a:spLocks noChangeArrowheads="1"/>
          </p:cNvSpPr>
          <p:nvPr/>
        </p:nvSpPr>
        <p:spPr bwMode="auto">
          <a:xfrm>
            <a:off x="5300663" y="876300"/>
            <a:ext cx="2589212" cy="7357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th-TH" sz="1400" b="1" u="sng" dirty="0">
                <a:latin typeface="Tahoma" pitchFamily="34" charset="0"/>
                <a:cs typeface="Tahoma" pitchFamily="34" charset="0"/>
              </a:rPr>
              <a:t>รหัสรายละเอียดการซื้อ</a:t>
            </a:r>
            <a:endParaRPr kumimoji="1" lang="en-US" sz="1400" b="1" u="sng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9" name="AutoShape 37"/>
          <p:cNvCxnSpPr>
            <a:cxnSpLocks noChangeShapeType="1"/>
            <a:stCxn id="57" idx="0"/>
            <a:endCxn id="78" idx="4"/>
          </p:cNvCxnSpPr>
          <p:nvPr/>
        </p:nvCxnSpPr>
        <p:spPr bwMode="auto">
          <a:xfrm flipH="1" flipV="1">
            <a:off x="6595269" y="1612047"/>
            <a:ext cx="723106" cy="7850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80" name="Oval 10"/>
          <p:cNvSpPr>
            <a:spLocks noChangeArrowheads="1"/>
          </p:cNvSpPr>
          <p:nvPr/>
        </p:nvSpPr>
        <p:spPr bwMode="auto">
          <a:xfrm>
            <a:off x="7432675" y="1638300"/>
            <a:ext cx="14478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dirty="0">
                <a:latin typeface="Tahoma" pitchFamily="34" charset="0"/>
                <a:cs typeface="Tahoma" pitchFamily="34" charset="0"/>
              </a:rPr>
              <a:t>ส่วนลด</a:t>
            </a:r>
            <a:endParaRPr kumimoji="1" lang="en-US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1" name="AutoShape 39"/>
          <p:cNvCxnSpPr>
            <a:cxnSpLocks noChangeShapeType="1"/>
            <a:stCxn id="80" idx="4"/>
            <a:endCxn id="57" idx="0"/>
          </p:cNvCxnSpPr>
          <p:nvPr/>
        </p:nvCxnSpPr>
        <p:spPr bwMode="auto">
          <a:xfrm flipH="1">
            <a:off x="7318375" y="2071092"/>
            <a:ext cx="838200" cy="3260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82" name="Oval 10"/>
          <p:cNvSpPr>
            <a:spLocks noChangeArrowheads="1"/>
          </p:cNvSpPr>
          <p:nvPr/>
        </p:nvSpPr>
        <p:spPr bwMode="auto">
          <a:xfrm>
            <a:off x="5070475" y="3170238"/>
            <a:ext cx="1979613" cy="73574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dirty="0">
                <a:latin typeface="Tahoma" pitchFamily="34" charset="0"/>
                <a:cs typeface="Tahoma" pitchFamily="34" charset="0"/>
              </a:rPr>
              <a:t>ราคาขายหักส่วนลด</a:t>
            </a:r>
            <a:endParaRPr kumimoji="1" 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Oval 10"/>
          <p:cNvSpPr>
            <a:spLocks noChangeArrowheads="1"/>
          </p:cNvSpPr>
          <p:nvPr/>
        </p:nvSpPr>
        <p:spPr bwMode="auto">
          <a:xfrm>
            <a:off x="7661275" y="3238500"/>
            <a:ext cx="14478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dirty="0">
                <a:latin typeface="Tahoma" pitchFamily="34" charset="0"/>
                <a:cs typeface="Tahoma" pitchFamily="34" charset="0"/>
              </a:rPr>
              <a:t>จำนวน</a:t>
            </a:r>
            <a:endParaRPr kumimoji="1" lang="en-US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4" name="AutoShape 42"/>
          <p:cNvCxnSpPr>
            <a:cxnSpLocks noChangeShapeType="1"/>
            <a:stCxn id="57" idx="2"/>
            <a:endCxn id="82" idx="7"/>
          </p:cNvCxnSpPr>
          <p:nvPr/>
        </p:nvCxnSpPr>
        <p:spPr bwMode="auto">
          <a:xfrm flipH="1">
            <a:off x="6760180" y="2766457"/>
            <a:ext cx="558195" cy="51152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" name="AutoShape 43"/>
          <p:cNvCxnSpPr>
            <a:cxnSpLocks noChangeShapeType="1"/>
            <a:stCxn id="83" idx="0"/>
            <a:endCxn id="57" idx="2"/>
          </p:cNvCxnSpPr>
          <p:nvPr/>
        </p:nvCxnSpPr>
        <p:spPr bwMode="auto">
          <a:xfrm flipH="1" flipV="1">
            <a:off x="7318375" y="2766457"/>
            <a:ext cx="1066800" cy="47204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86" name="Oval 10"/>
          <p:cNvSpPr>
            <a:spLocks noChangeArrowheads="1"/>
          </p:cNvSpPr>
          <p:nvPr/>
        </p:nvSpPr>
        <p:spPr bwMode="auto">
          <a:xfrm>
            <a:off x="4764088" y="4486275"/>
            <a:ext cx="1830387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u="sng" dirty="0">
                <a:latin typeface="Tahoma" pitchFamily="34" charset="0"/>
                <a:cs typeface="Tahoma" pitchFamily="34" charset="0"/>
              </a:rPr>
              <a:t>รหัสสินค้า</a:t>
            </a:r>
            <a:endParaRPr kumimoji="1" lang="en-US" sz="1400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7" name="Oval 10"/>
          <p:cNvSpPr>
            <a:spLocks noChangeArrowheads="1"/>
          </p:cNvSpPr>
          <p:nvPr/>
        </p:nvSpPr>
        <p:spPr bwMode="auto">
          <a:xfrm>
            <a:off x="4624388" y="5233988"/>
            <a:ext cx="1373187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dirty="0">
                <a:latin typeface="Tahoma" pitchFamily="34" charset="0"/>
                <a:cs typeface="Tahoma" pitchFamily="34" charset="0"/>
              </a:rPr>
              <a:t>ชื่อยา</a:t>
            </a:r>
            <a:endParaRPr kumimoji="1" 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8" name="Oval 10"/>
          <p:cNvSpPr>
            <a:spLocks noChangeArrowheads="1"/>
          </p:cNvSpPr>
          <p:nvPr/>
        </p:nvSpPr>
        <p:spPr bwMode="auto">
          <a:xfrm>
            <a:off x="7966075" y="5919788"/>
            <a:ext cx="1143000" cy="43279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400" b="1" dirty="0">
                <a:latin typeface="Tahoma" pitchFamily="34" charset="0"/>
                <a:cs typeface="Tahoma" pitchFamily="34" charset="0"/>
              </a:rPr>
              <a:t>หน่วย</a:t>
            </a:r>
            <a:endParaRPr kumimoji="1" lang="en-US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0" name="AutoShape 49"/>
          <p:cNvCxnSpPr>
            <a:cxnSpLocks noChangeShapeType="1"/>
            <a:stCxn id="86" idx="4"/>
            <a:endCxn id="58" idx="1"/>
          </p:cNvCxnSpPr>
          <p:nvPr/>
        </p:nvCxnSpPr>
        <p:spPr bwMode="auto">
          <a:xfrm>
            <a:off x="5679282" y="4919067"/>
            <a:ext cx="838993" cy="52339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" name="AutoShape 50"/>
          <p:cNvCxnSpPr>
            <a:cxnSpLocks noChangeShapeType="1"/>
            <a:stCxn id="87" idx="6"/>
            <a:endCxn id="58" idx="1"/>
          </p:cNvCxnSpPr>
          <p:nvPr/>
        </p:nvCxnSpPr>
        <p:spPr bwMode="auto">
          <a:xfrm flipV="1">
            <a:off x="5997575" y="5442466"/>
            <a:ext cx="520700" cy="791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" name="AutoShape 51"/>
          <p:cNvCxnSpPr>
            <a:cxnSpLocks noChangeShapeType="1"/>
            <a:endCxn id="58" idx="2"/>
          </p:cNvCxnSpPr>
          <p:nvPr/>
        </p:nvCxnSpPr>
        <p:spPr bwMode="auto">
          <a:xfrm flipV="1">
            <a:off x="6900863" y="5627132"/>
            <a:ext cx="417512" cy="48791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" name="AutoShape 52"/>
          <p:cNvCxnSpPr>
            <a:cxnSpLocks noChangeShapeType="1"/>
            <a:stCxn id="58" idx="2"/>
            <a:endCxn id="88" idx="2"/>
          </p:cNvCxnSpPr>
          <p:nvPr/>
        </p:nvCxnSpPr>
        <p:spPr bwMode="auto">
          <a:xfrm>
            <a:off x="7318375" y="5627132"/>
            <a:ext cx="647700" cy="50905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95" name="Slide Number Placeholder 55"/>
          <p:cNvSpPr>
            <a:spLocks noGrp="1"/>
          </p:cNvSpPr>
          <p:nvPr>
            <p:ph type="sldNum" sz="quarter" idx="12"/>
          </p:nvPr>
        </p:nvSpPr>
        <p:spPr>
          <a:xfrm>
            <a:off x="6518275" y="6054725"/>
            <a:ext cx="2133600" cy="476250"/>
          </a:xfrm>
          <a:noFill/>
        </p:spPr>
        <p:txBody>
          <a:bodyPr/>
          <a:lstStyle/>
          <a:p>
            <a:fld id="{175971AC-EB4F-4114-8999-C597B8AEBE55}" type="slidenum">
              <a:rPr lang="en-US" sz="1100" smtClean="0"/>
              <a:pPr/>
              <a:t>20</a:t>
            </a:fld>
            <a:endParaRPr lang="th-TH" sz="1100" dirty="0" smtClean="0"/>
          </a:p>
        </p:txBody>
      </p:sp>
      <p:sp>
        <p:nvSpPr>
          <p:cNvPr id="97" name="Oval 10"/>
          <p:cNvSpPr>
            <a:spLocks noChangeArrowheads="1"/>
          </p:cNvSpPr>
          <p:nvPr/>
        </p:nvSpPr>
        <p:spPr bwMode="auto">
          <a:xfrm>
            <a:off x="5984875" y="6134100"/>
            <a:ext cx="1830388" cy="47607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kumimoji="1" lang="th-TH" sz="1600" b="1" dirty="0">
                <a:latin typeface="Tahoma" pitchFamily="34" charset="0"/>
                <a:cs typeface="Tahoma" pitchFamily="34" charset="0"/>
              </a:rPr>
              <a:t>ประเภทยา</a:t>
            </a:r>
            <a:endParaRPr kumimoji="1" lang="en-US" sz="16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5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grpSp>
        <p:nvGrpSpPr>
          <p:cNvPr id="94" name="Group 19"/>
          <p:cNvGrpSpPr>
            <a:grpSpLocks/>
          </p:cNvGrpSpPr>
          <p:nvPr/>
        </p:nvGrpSpPr>
        <p:grpSpPr bwMode="auto">
          <a:xfrm>
            <a:off x="76200" y="1676400"/>
            <a:ext cx="8915400" cy="376238"/>
            <a:chOff x="48" y="1056"/>
            <a:chExt cx="5616" cy="237"/>
          </a:xfrm>
        </p:grpSpPr>
        <p:sp>
          <p:nvSpPr>
            <p:cNvPr id="98" name="Text Box 29"/>
            <p:cNvSpPr txBox="1">
              <a:spLocks noChangeArrowheads="1"/>
            </p:cNvSpPr>
            <p:nvPr/>
          </p:nvSpPr>
          <p:spPr bwMode="auto">
            <a:xfrm>
              <a:off x="48" y="1056"/>
              <a:ext cx="123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 u="sng">
                  <a:latin typeface="Verdana" pitchFamily="34" charset="0"/>
                  <a:cs typeface="Arial" pitchFamily="34" charset="0"/>
                </a:rPr>
                <a:t>CustomerID</a:t>
              </a:r>
              <a:endParaRPr lang="en-US" sz="1800"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99" name="Text Box 30"/>
            <p:cNvSpPr txBox="1">
              <a:spLocks noChangeArrowheads="1"/>
            </p:cNvSpPr>
            <p:nvPr/>
          </p:nvSpPr>
          <p:spPr bwMode="auto">
            <a:xfrm>
              <a:off x="1284" y="1056"/>
              <a:ext cx="140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CustomerName</a:t>
              </a:r>
            </a:p>
          </p:txBody>
        </p:sp>
        <p:sp>
          <p:nvSpPr>
            <p:cNvPr id="100" name="Text Box 31"/>
            <p:cNvSpPr txBox="1">
              <a:spLocks noChangeArrowheads="1"/>
            </p:cNvSpPr>
            <p:nvPr/>
          </p:nvSpPr>
          <p:spPr bwMode="auto">
            <a:xfrm>
              <a:off x="2688" y="1056"/>
              <a:ext cx="163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CustomerAddress</a:t>
              </a:r>
            </a:p>
          </p:txBody>
        </p:sp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4320" y="1056"/>
              <a:ext cx="13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PhoneNumber</a:t>
              </a:r>
            </a:p>
          </p:txBody>
        </p:sp>
      </p:grpSp>
      <p:sp>
        <p:nvSpPr>
          <p:cNvPr id="102" name="Rectangle 45"/>
          <p:cNvSpPr>
            <a:spLocks noChangeArrowheads="1"/>
          </p:cNvSpPr>
          <p:nvPr/>
        </p:nvSpPr>
        <p:spPr bwMode="auto">
          <a:xfrm>
            <a:off x="381000" y="1219200"/>
            <a:ext cx="15541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1">
                <a:latin typeface="Verdana" pitchFamily="34" charset="0"/>
                <a:cs typeface="Arial" pitchFamily="34" charset="0"/>
              </a:rPr>
              <a:t>Customer</a:t>
            </a:r>
          </a:p>
        </p:txBody>
      </p:sp>
      <p:sp>
        <p:nvSpPr>
          <p:cNvPr id="103" name="Rectangle 48"/>
          <p:cNvSpPr>
            <a:spLocks noChangeArrowheads="1"/>
          </p:cNvSpPr>
          <p:nvPr/>
        </p:nvSpPr>
        <p:spPr bwMode="auto">
          <a:xfrm>
            <a:off x="304800" y="2362200"/>
            <a:ext cx="1905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000" b="1">
                <a:latin typeface="Verdana" pitchFamily="34" charset="0"/>
                <a:cs typeface="Arial" pitchFamily="34" charset="0"/>
              </a:rPr>
              <a:t>Order</a:t>
            </a:r>
          </a:p>
        </p:txBody>
      </p:sp>
      <p:sp>
        <p:nvSpPr>
          <p:cNvPr id="104" name="Rectangle 48"/>
          <p:cNvSpPr>
            <a:spLocks noChangeArrowheads="1"/>
          </p:cNvSpPr>
          <p:nvPr/>
        </p:nvSpPr>
        <p:spPr bwMode="auto">
          <a:xfrm>
            <a:off x="381000" y="3505200"/>
            <a:ext cx="1905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000" b="1">
                <a:latin typeface="Verdana" pitchFamily="34" charset="0"/>
                <a:cs typeface="Arial" pitchFamily="34" charset="0"/>
              </a:rPr>
              <a:t>OrderDetail</a:t>
            </a:r>
          </a:p>
        </p:txBody>
      </p:sp>
      <p:grpSp>
        <p:nvGrpSpPr>
          <p:cNvPr id="105" name="Group 46"/>
          <p:cNvGrpSpPr>
            <a:grpSpLocks/>
          </p:cNvGrpSpPr>
          <p:nvPr/>
        </p:nvGrpSpPr>
        <p:grpSpPr bwMode="auto">
          <a:xfrm>
            <a:off x="76200" y="4038600"/>
            <a:ext cx="6284913" cy="346075"/>
            <a:chOff x="48" y="2544"/>
            <a:chExt cx="3959" cy="218"/>
          </a:xfrm>
        </p:grpSpPr>
        <p:sp>
          <p:nvSpPr>
            <p:cNvPr id="106" name="Text Box 39"/>
            <p:cNvSpPr txBox="1">
              <a:spLocks noChangeArrowheads="1"/>
            </p:cNvSpPr>
            <p:nvPr/>
          </p:nvSpPr>
          <p:spPr bwMode="auto">
            <a:xfrm>
              <a:off x="48" y="2544"/>
              <a:ext cx="126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u="sng">
                  <a:latin typeface="Verdana" pitchFamily="34" charset="0"/>
                  <a:cs typeface="Arial" pitchFamily="34" charset="0"/>
                </a:rPr>
                <a:t>OrderDetailID</a:t>
              </a:r>
            </a:p>
          </p:txBody>
        </p:sp>
        <p:sp>
          <p:nvSpPr>
            <p:cNvPr id="107" name="Text Box 40"/>
            <p:cNvSpPr txBox="1">
              <a:spLocks noChangeArrowheads="1"/>
            </p:cNvSpPr>
            <p:nvPr/>
          </p:nvSpPr>
          <p:spPr bwMode="auto">
            <a:xfrm>
              <a:off x="1310" y="2544"/>
              <a:ext cx="89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Verdana" pitchFamily="34" charset="0"/>
                  <a:cs typeface="Arial" pitchFamily="34" charset="0"/>
                </a:rPr>
                <a:t>Discount</a:t>
              </a:r>
            </a:p>
          </p:txBody>
        </p:sp>
        <p:sp>
          <p:nvSpPr>
            <p:cNvPr id="108" name="Text Box 40"/>
            <p:cNvSpPr txBox="1">
              <a:spLocks noChangeArrowheads="1"/>
            </p:cNvSpPr>
            <p:nvPr/>
          </p:nvSpPr>
          <p:spPr bwMode="auto">
            <a:xfrm>
              <a:off x="2208" y="2544"/>
              <a:ext cx="89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Verdana" pitchFamily="34" charset="0"/>
                  <a:cs typeface="Arial" pitchFamily="34" charset="0"/>
                </a:rPr>
                <a:t>SalePrice</a:t>
              </a:r>
            </a:p>
          </p:txBody>
        </p:sp>
        <p:sp>
          <p:nvSpPr>
            <p:cNvPr id="109" name="Text Box 40"/>
            <p:cNvSpPr txBox="1">
              <a:spLocks noChangeArrowheads="1"/>
            </p:cNvSpPr>
            <p:nvPr/>
          </p:nvSpPr>
          <p:spPr bwMode="auto">
            <a:xfrm>
              <a:off x="3109" y="2544"/>
              <a:ext cx="89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Verdana" pitchFamily="34" charset="0"/>
                  <a:cs typeface="Arial" pitchFamily="34" charset="0"/>
                </a:rPr>
                <a:t>Quantity</a:t>
              </a:r>
            </a:p>
          </p:txBody>
        </p:sp>
      </p:grpSp>
      <p:sp>
        <p:nvSpPr>
          <p:cNvPr id="110" name="Text Box 39"/>
          <p:cNvSpPr txBox="1">
            <a:spLocks noChangeArrowheads="1"/>
          </p:cNvSpPr>
          <p:nvPr/>
        </p:nvSpPr>
        <p:spPr bwMode="auto">
          <a:xfrm>
            <a:off x="6342063" y="4038600"/>
            <a:ext cx="12779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Verdana" pitchFamily="34" charset="0"/>
                <a:cs typeface="Arial" pitchFamily="34" charset="0"/>
              </a:rPr>
              <a:t>OrderID</a:t>
            </a:r>
          </a:p>
        </p:txBody>
      </p: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7620000" y="4038600"/>
            <a:ext cx="1447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Verdana" pitchFamily="34" charset="0"/>
                <a:cs typeface="Arial" pitchFamily="34" charset="0"/>
              </a:rPr>
              <a:t>ProductID</a:t>
            </a:r>
          </a:p>
        </p:txBody>
      </p:sp>
      <p:sp>
        <p:nvSpPr>
          <p:cNvPr id="112" name="Rectangle 48"/>
          <p:cNvSpPr>
            <a:spLocks noChangeArrowheads="1"/>
          </p:cNvSpPr>
          <p:nvPr/>
        </p:nvSpPr>
        <p:spPr bwMode="auto">
          <a:xfrm>
            <a:off x="304800" y="4800600"/>
            <a:ext cx="1905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000" b="1">
                <a:latin typeface="Verdana" pitchFamily="34" charset="0"/>
                <a:cs typeface="Arial" pitchFamily="34" charset="0"/>
              </a:rPr>
              <a:t>Product</a:t>
            </a:r>
          </a:p>
        </p:txBody>
      </p:sp>
      <p:grpSp>
        <p:nvGrpSpPr>
          <p:cNvPr id="113" name="Group 45"/>
          <p:cNvGrpSpPr>
            <a:grpSpLocks/>
          </p:cNvGrpSpPr>
          <p:nvPr/>
        </p:nvGrpSpPr>
        <p:grpSpPr bwMode="auto">
          <a:xfrm>
            <a:off x="152400" y="2819400"/>
            <a:ext cx="3276600" cy="376238"/>
            <a:chOff x="96" y="1776"/>
            <a:chExt cx="2064" cy="237"/>
          </a:xfrm>
        </p:grpSpPr>
        <p:sp>
          <p:nvSpPr>
            <p:cNvPr id="114" name="Text Box 39"/>
            <p:cNvSpPr txBox="1">
              <a:spLocks noChangeArrowheads="1"/>
            </p:cNvSpPr>
            <p:nvPr/>
          </p:nvSpPr>
          <p:spPr bwMode="auto">
            <a:xfrm>
              <a:off x="96" y="1776"/>
              <a:ext cx="98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 u="sng">
                  <a:latin typeface="Verdana" pitchFamily="34" charset="0"/>
                  <a:cs typeface="Arial" pitchFamily="34" charset="0"/>
                </a:rPr>
                <a:t>OrderID</a:t>
              </a:r>
            </a:p>
          </p:txBody>
        </p:sp>
        <p:sp>
          <p:nvSpPr>
            <p:cNvPr id="115" name="Text Box 40"/>
            <p:cNvSpPr txBox="1">
              <a:spLocks noChangeArrowheads="1"/>
            </p:cNvSpPr>
            <p:nvPr/>
          </p:nvSpPr>
          <p:spPr bwMode="auto">
            <a:xfrm>
              <a:off x="1082" y="1776"/>
              <a:ext cx="107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OrderDate</a:t>
              </a:r>
            </a:p>
          </p:txBody>
        </p:sp>
      </p:grpSp>
      <p:sp>
        <p:nvSpPr>
          <p:cNvPr id="116" name="Text Box 29"/>
          <p:cNvSpPr txBox="1">
            <a:spLocks noChangeArrowheads="1"/>
          </p:cNvSpPr>
          <p:nvPr/>
        </p:nvSpPr>
        <p:spPr bwMode="auto">
          <a:xfrm>
            <a:off x="3429000" y="2819400"/>
            <a:ext cx="19621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latin typeface="Verdana" pitchFamily="34" charset="0"/>
                <a:cs typeface="Arial" pitchFamily="34" charset="0"/>
              </a:rPr>
              <a:t>CustomerID</a:t>
            </a:r>
            <a:endParaRPr lang="en-US" sz="180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17" name="Line 41"/>
          <p:cNvSpPr>
            <a:spLocks noChangeShapeType="1"/>
          </p:cNvSpPr>
          <p:nvPr/>
        </p:nvSpPr>
        <p:spPr bwMode="auto">
          <a:xfrm>
            <a:off x="3733800" y="3124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8" name="Line 42"/>
          <p:cNvSpPr>
            <a:spLocks noChangeShapeType="1"/>
          </p:cNvSpPr>
          <p:nvPr/>
        </p:nvSpPr>
        <p:spPr bwMode="auto">
          <a:xfrm>
            <a:off x="6453188" y="4319588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9" name="Line 43"/>
          <p:cNvSpPr>
            <a:spLocks noChangeShapeType="1"/>
          </p:cNvSpPr>
          <p:nvPr/>
        </p:nvSpPr>
        <p:spPr bwMode="auto">
          <a:xfrm>
            <a:off x="7807325" y="4343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cxnSp>
        <p:nvCxnSpPr>
          <p:cNvPr id="120" name="AutoShape 49"/>
          <p:cNvCxnSpPr>
            <a:cxnSpLocks noChangeShapeType="1"/>
            <a:stCxn id="116" idx="0"/>
            <a:endCxn id="98" idx="2"/>
          </p:cNvCxnSpPr>
          <p:nvPr/>
        </p:nvCxnSpPr>
        <p:spPr bwMode="auto">
          <a:xfrm rot="5400000" flipH="1">
            <a:off x="2350294" y="759619"/>
            <a:ext cx="766762" cy="3352800"/>
          </a:xfrm>
          <a:prstGeom prst="bentConnector3">
            <a:avLst>
              <a:gd name="adj1" fmla="val 5010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1" name="AutoShape 51"/>
          <p:cNvCxnSpPr>
            <a:cxnSpLocks noChangeShapeType="1"/>
            <a:stCxn id="110" idx="0"/>
            <a:endCxn id="114" idx="2"/>
          </p:cNvCxnSpPr>
          <p:nvPr/>
        </p:nvCxnSpPr>
        <p:spPr bwMode="auto">
          <a:xfrm rot="5400000" flipH="1">
            <a:off x="3537744" y="594519"/>
            <a:ext cx="842962" cy="6045200"/>
          </a:xfrm>
          <a:prstGeom prst="bentConnector3">
            <a:avLst>
              <a:gd name="adj1" fmla="val 74574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2" name="AutoShape 52"/>
          <p:cNvCxnSpPr>
            <a:cxnSpLocks noChangeShapeType="1"/>
            <a:stCxn id="111" idx="2"/>
            <a:endCxn id="128" idx="0"/>
          </p:cNvCxnSpPr>
          <p:nvPr/>
        </p:nvCxnSpPr>
        <p:spPr bwMode="auto">
          <a:xfrm rot="5400000">
            <a:off x="4339431" y="1405732"/>
            <a:ext cx="1025525" cy="6983412"/>
          </a:xfrm>
          <a:prstGeom prst="bentConnector3">
            <a:avLst>
              <a:gd name="adj1" fmla="val 8049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123" name="Group 55"/>
          <p:cNvGrpSpPr>
            <a:grpSpLocks/>
          </p:cNvGrpSpPr>
          <p:nvPr/>
        </p:nvGrpSpPr>
        <p:grpSpPr bwMode="auto">
          <a:xfrm>
            <a:off x="381000" y="5410200"/>
            <a:ext cx="8610600" cy="376238"/>
            <a:chOff x="240" y="3408"/>
            <a:chExt cx="5424" cy="237"/>
          </a:xfrm>
        </p:grpSpPr>
        <p:sp>
          <p:nvSpPr>
            <p:cNvPr id="124" name="Text Box 40"/>
            <p:cNvSpPr txBox="1">
              <a:spLocks noChangeArrowheads="1"/>
            </p:cNvSpPr>
            <p:nvPr/>
          </p:nvSpPr>
          <p:spPr bwMode="auto">
            <a:xfrm>
              <a:off x="1502" y="3408"/>
              <a:ext cx="123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ProductName</a:t>
              </a:r>
            </a:p>
          </p:txBody>
        </p:sp>
        <p:sp>
          <p:nvSpPr>
            <p:cNvPr id="125" name="Text Box 40"/>
            <p:cNvSpPr txBox="1">
              <a:spLocks noChangeArrowheads="1"/>
            </p:cNvSpPr>
            <p:nvPr/>
          </p:nvSpPr>
          <p:spPr bwMode="auto">
            <a:xfrm>
              <a:off x="2736" y="3408"/>
              <a:ext cx="123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ProductType</a:t>
              </a:r>
            </a:p>
          </p:txBody>
        </p:sp>
        <p:sp>
          <p:nvSpPr>
            <p:cNvPr id="126" name="Text Box 40"/>
            <p:cNvSpPr txBox="1">
              <a:spLocks noChangeArrowheads="1"/>
            </p:cNvSpPr>
            <p:nvPr/>
          </p:nvSpPr>
          <p:spPr bwMode="auto">
            <a:xfrm>
              <a:off x="3969" y="3408"/>
              <a:ext cx="68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Unit</a:t>
              </a:r>
            </a:p>
          </p:txBody>
        </p:sp>
        <p:sp>
          <p:nvSpPr>
            <p:cNvPr id="127" name="Text Box 40"/>
            <p:cNvSpPr txBox="1">
              <a:spLocks noChangeArrowheads="1"/>
            </p:cNvSpPr>
            <p:nvPr/>
          </p:nvSpPr>
          <p:spPr bwMode="auto">
            <a:xfrm>
              <a:off x="4656" y="3408"/>
              <a:ext cx="100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Verdana" pitchFamily="34" charset="0"/>
                  <a:cs typeface="Arial" pitchFamily="34" charset="0"/>
                </a:rPr>
                <a:t>UnitPrice</a:t>
              </a:r>
            </a:p>
          </p:txBody>
        </p:sp>
        <p:sp>
          <p:nvSpPr>
            <p:cNvPr id="128" name="Text Box 40"/>
            <p:cNvSpPr txBox="1">
              <a:spLocks noChangeArrowheads="1"/>
            </p:cNvSpPr>
            <p:nvPr/>
          </p:nvSpPr>
          <p:spPr bwMode="auto">
            <a:xfrm>
              <a:off x="240" y="3408"/>
              <a:ext cx="123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 u="sng">
                  <a:latin typeface="Verdana" pitchFamily="34" charset="0"/>
                  <a:cs typeface="Arial" pitchFamily="34" charset="0"/>
                </a:rPr>
                <a:t>ProductID</a:t>
              </a:r>
            </a:p>
          </p:txBody>
        </p:sp>
      </p:grpSp>
      <p:sp>
        <p:nvSpPr>
          <p:cNvPr id="130" name="Slide Number Placeholder 3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CA36C1D-588F-4BE9-A83A-77D86A0610CE}" type="slidenum">
              <a:rPr lang="en-US" smtClean="0"/>
              <a:pPr/>
              <a:t>21</a:t>
            </a:fld>
            <a:endParaRPr lang="th-TH" smtClean="0"/>
          </a:p>
        </p:txBody>
      </p:sp>
      <p:sp>
        <p:nvSpPr>
          <p:cNvPr id="13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th-TH" b="1" dirty="0" smtClean="0">
                <a:latin typeface="Tahoma" pitchFamily="34" charset="0"/>
                <a:cs typeface="Tahoma" pitchFamily="34" charset="0"/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3664124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6" grpId="0" animBg="1"/>
      <p:bldP spid="118" grpId="0" animBg="1"/>
      <p:bldP spid="1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จิรวดี  โยยรัมย์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48B87-CFF6-47D0-8F30-93B555F8DE23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2423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ประเภท(</a:t>
            </a:r>
            <a:r>
              <a:rPr lang="th-TH" u="sng" dirty="0" smtClean="0"/>
              <a:t>รหัสประเภท</a:t>
            </a:r>
            <a:r>
              <a:rPr lang="en-US" dirty="0" smtClean="0"/>
              <a:t>,</a:t>
            </a:r>
            <a:r>
              <a:rPr lang="th-TH" dirty="0" smtClean="0"/>
              <a:t>ชื่อประเภท)</a:t>
            </a:r>
          </a:p>
          <a:p>
            <a:r>
              <a:rPr lang="th-TH" sz="2800" dirty="0" smtClean="0"/>
              <a:t>รถยนต์(</a:t>
            </a:r>
            <a:r>
              <a:rPr lang="th-TH" sz="2800" u="sng" dirty="0" smtClean="0"/>
              <a:t>รหัสรถยนต์</a:t>
            </a:r>
            <a:r>
              <a:rPr lang="en-US" sz="2800" dirty="0" smtClean="0"/>
              <a:t>,</a:t>
            </a:r>
            <a:r>
              <a:rPr lang="th-TH" sz="2800" dirty="0" smtClean="0"/>
              <a:t>เลขทะเบียน</a:t>
            </a:r>
            <a:r>
              <a:rPr lang="en-US" sz="2800" dirty="0" smtClean="0"/>
              <a:t>,</a:t>
            </a:r>
            <a:r>
              <a:rPr lang="th-TH" sz="2800" dirty="0" smtClean="0"/>
              <a:t>ราคาซื้อ</a:t>
            </a:r>
            <a:r>
              <a:rPr lang="en-US" sz="2800" dirty="0" smtClean="0"/>
              <a:t>,</a:t>
            </a:r>
            <a:r>
              <a:rPr lang="th-TH" sz="2800" dirty="0" smtClean="0"/>
              <a:t>สี</a:t>
            </a:r>
            <a:r>
              <a:rPr lang="en-US" sz="2800" dirty="0" smtClean="0"/>
              <a:t>,</a:t>
            </a:r>
            <a:r>
              <a:rPr lang="th-TH" sz="2800" dirty="0" smtClean="0"/>
              <a:t>รหัสประเภท</a:t>
            </a:r>
            <a:r>
              <a:rPr lang="en-US" sz="2800" dirty="0" smtClean="0"/>
              <a:t>)</a:t>
            </a:r>
          </a:p>
          <a:p>
            <a:r>
              <a:rPr lang="th-TH" sz="2800" dirty="0" smtClean="0"/>
              <a:t>การเช่า(</a:t>
            </a:r>
            <a:r>
              <a:rPr lang="th-TH" sz="2800" u="sng" dirty="0"/>
              <a:t>รหัสรถยนต์</a:t>
            </a:r>
            <a:r>
              <a:rPr lang="en-US" sz="2800" dirty="0" smtClean="0"/>
              <a:t>,</a:t>
            </a:r>
            <a:r>
              <a:rPr lang="th-TH" sz="2800" u="sng" dirty="0" smtClean="0"/>
              <a:t>รหัสผู้เช่า</a:t>
            </a:r>
            <a:r>
              <a:rPr lang="en-US" sz="2800" dirty="0" smtClean="0"/>
              <a:t>,</a:t>
            </a:r>
            <a:r>
              <a:rPr lang="th-TH" sz="2800" dirty="0" smtClean="0"/>
              <a:t>ค่าเช่า</a:t>
            </a:r>
            <a:r>
              <a:rPr lang="en-US" sz="2800" dirty="0" smtClean="0"/>
              <a:t>,</a:t>
            </a:r>
            <a:r>
              <a:rPr lang="th-TH" sz="2800" dirty="0" smtClean="0"/>
              <a:t>วันที่เช่า</a:t>
            </a:r>
            <a:r>
              <a:rPr lang="en-US" sz="2800" dirty="0" smtClean="0"/>
              <a:t>,</a:t>
            </a:r>
            <a:r>
              <a:rPr lang="th-TH" sz="2800" dirty="0" smtClean="0"/>
              <a:t>วันที่คืน)</a:t>
            </a:r>
          </a:p>
          <a:p>
            <a:r>
              <a:rPr lang="th-TH" sz="2800" dirty="0" smtClean="0"/>
              <a:t>ผู้เช่า(</a:t>
            </a:r>
            <a:r>
              <a:rPr lang="th-TH" sz="2800" u="sng" dirty="0"/>
              <a:t>รหัสผู้</a:t>
            </a:r>
            <a:r>
              <a:rPr lang="th-TH" sz="2800" u="sng" dirty="0" smtClean="0"/>
              <a:t>เช่า</a:t>
            </a:r>
            <a:r>
              <a:rPr lang="en-US" sz="2800" u="sng" dirty="0" smtClean="0"/>
              <a:t>, </a:t>
            </a:r>
            <a:r>
              <a:rPr lang="th-TH" sz="2800" dirty="0" smtClean="0"/>
              <a:t>ชื่อสกุล </a:t>
            </a:r>
            <a:r>
              <a:rPr lang="en-US" sz="2800" dirty="0" smtClean="0"/>
              <a:t>,</a:t>
            </a:r>
            <a:r>
              <a:rPr lang="th-TH" sz="2800" dirty="0" smtClean="0"/>
              <a:t>เบอร์โทร</a:t>
            </a:r>
            <a:r>
              <a:rPr lang="en-US" sz="2800" dirty="0" smtClean="0"/>
              <a:t>,</a:t>
            </a:r>
            <a:r>
              <a:rPr lang="th-TH" sz="2800" dirty="0" smtClean="0"/>
              <a:t>ทีอยู่</a:t>
            </a:r>
            <a:r>
              <a:rPr lang="en-US" sz="2800" dirty="0" smtClean="0"/>
              <a:t>,</a:t>
            </a:r>
            <a:r>
              <a:rPr lang="th-TH" sz="2800" dirty="0" smtClean="0"/>
              <a:t>เลข </a:t>
            </a:r>
            <a:r>
              <a:rPr lang="th-TH" sz="2800" dirty="0" err="1" smtClean="0"/>
              <a:t>ปปช</a:t>
            </a:r>
            <a:r>
              <a:rPr lang="th-TH" sz="2800" u="sng" dirty="0" smtClean="0"/>
              <a:t>)</a:t>
            </a:r>
            <a:endParaRPr lang="th-TH" sz="2800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6876256" y="2924944"/>
            <a:ext cx="151216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59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2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61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19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th-TH" sz="2800" dirty="0" smtClean="0"/>
              <a:t>อาจารย์ (</a:t>
            </a:r>
            <a:r>
              <a:rPr lang="th-TH" sz="2800" u="sng" dirty="0" smtClean="0"/>
              <a:t>รหัสอาจารย์</a:t>
            </a:r>
            <a:r>
              <a:rPr lang="en-US" sz="2800" dirty="0" smtClean="0"/>
              <a:t>,</a:t>
            </a:r>
            <a:r>
              <a:rPr lang="th-TH" sz="2800" dirty="0" smtClean="0"/>
              <a:t>ชื่อสกุล</a:t>
            </a:r>
            <a:r>
              <a:rPr lang="en-US" sz="2800" dirty="0" smtClean="0"/>
              <a:t>,</a:t>
            </a:r>
            <a:r>
              <a:rPr lang="th-TH" sz="2800" dirty="0" smtClean="0"/>
              <a:t>เพศ</a:t>
            </a:r>
            <a:r>
              <a:rPr lang="en-US" sz="2800" dirty="0" smtClean="0"/>
              <a:t>,</a:t>
            </a:r>
            <a:r>
              <a:rPr lang="th-TH" sz="2800" dirty="0" smtClean="0"/>
              <a:t>ที่อยู่</a:t>
            </a:r>
            <a:r>
              <a:rPr lang="en-US" sz="2800" dirty="0" smtClean="0"/>
              <a:t>,</a:t>
            </a:r>
            <a:r>
              <a:rPr lang="th-TH" sz="2800" dirty="0" smtClean="0"/>
              <a:t>เบอร์โทร)</a:t>
            </a:r>
          </a:p>
          <a:p>
            <a:r>
              <a:rPr lang="th-TH" sz="2800" dirty="0" smtClean="0"/>
              <a:t>หอพัก(</a:t>
            </a:r>
            <a:r>
              <a:rPr lang="th-TH" sz="2800" u="sng" dirty="0" smtClean="0"/>
              <a:t>หมายเลขหอพัก</a:t>
            </a:r>
            <a:r>
              <a:rPr lang="en-US" sz="2800" dirty="0" smtClean="0"/>
              <a:t>,</a:t>
            </a:r>
            <a:r>
              <a:rPr lang="th-TH" sz="2800" dirty="0" smtClean="0"/>
              <a:t>จำนวนห้อง</a:t>
            </a:r>
            <a:r>
              <a:rPr lang="en-US" sz="2800" dirty="0" smtClean="0"/>
              <a:t>,</a:t>
            </a:r>
            <a:r>
              <a:rPr lang="th-TH" sz="2800" dirty="0" smtClean="0"/>
              <a:t>ประเภท</a:t>
            </a:r>
            <a:r>
              <a:rPr lang="en-US" sz="2800" dirty="0" smtClean="0"/>
              <a:t>,</a:t>
            </a:r>
            <a:r>
              <a:rPr lang="th-TH" sz="2800" dirty="0"/>
              <a:t>รหัส</a:t>
            </a:r>
            <a:r>
              <a:rPr lang="th-TH" sz="2800" dirty="0" smtClean="0"/>
              <a:t>อาจารย์</a:t>
            </a:r>
            <a:r>
              <a:rPr lang="en-US" sz="2800" dirty="0" smtClean="0"/>
              <a:t>)</a:t>
            </a:r>
          </a:p>
          <a:p>
            <a:r>
              <a:rPr lang="th-TH" sz="2800" dirty="0" smtClean="0"/>
              <a:t>ห้องพัก(</a:t>
            </a:r>
            <a:r>
              <a:rPr lang="th-TH" sz="2800" u="sng" dirty="0" smtClean="0"/>
              <a:t>หมายเลขห้องพัก</a:t>
            </a:r>
            <a:r>
              <a:rPr lang="en-US" sz="2800" dirty="0" smtClean="0"/>
              <a:t>,</a:t>
            </a:r>
            <a:r>
              <a:rPr lang="th-TH" sz="2800" u="sng" dirty="0" smtClean="0"/>
              <a:t>จำนวนเตียง</a:t>
            </a:r>
            <a:r>
              <a:rPr lang="en-US" sz="2800" dirty="0" smtClean="0"/>
              <a:t>,</a:t>
            </a:r>
            <a:r>
              <a:rPr lang="th-TH" sz="2800" dirty="0" smtClean="0"/>
              <a:t>อัตราค่าห้อง</a:t>
            </a:r>
            <a:r>
              <a:rPr lang="en-US" sz="2800" dirty="0" smtClean="0"/>
              <a:t>,</a:t>
            </a:r>
            <a:r>
              <a:rPr lang="th-TH" sz="2800" dirty="0"/>
              <a:t>หมายเลขหอพัก</a:t>
            </a:r>
            <a:r>
              <a:rPr lang="th-TH" sz="2800" dirty="0" smtClean="0"/>
              <a:t>)</a:t>
            </a:r>
          </a:p>
          <a:p>
            <a:r>
              <a:rPr lang="th-TH" sz="2800" dirty="0" smtClean="0"/>
              <a:t>การเข้าพัก(</a:t>
            </a:r>
            <a:r>
              <a:rPr lang="th-TH" sz="2800" u="sng" dirty="0" smtClean="0"/>
              <a:t>รหัสนักศึกษา</a:t>
            </a:r>
            <a:r>
              <a:rPr lang="en-US" sz="2800" u="sng" dirty="0" smtClean="0"/>
              <a:t>, </a:t>
            </a:r>
            <a:r>
              <a:rPr lang="th-TH" sz="2800" u="sng" dirty="0"/>
              <a:t>หมายเลขห้องพัก</a:t>
            </a:r>
            <a:r>
              <a:rPr lang="en-US" sz="2800" dirty="0" smtClean="0"/>
              <a:t>,</a:t>
            </a:r>
            <a:r>
              <a:rPr lang="th-TH" sz="2800" dirty="0" smtClean="0"/>
              <a:t>ปีการศึกษา</a:t>
            </a:r>
            <a:r>
              <a:rPr lang="en-US" sz="2800" dirty="0" smtClean="0"/>
              <a:t>,</a:t>
            </a:r>
            <a:r>
              <a:rPr lang="th-TH" sz="2800" dirty="0" smtClean="0"/>
              <a:t>ภาคเรียน</a:t>
            </a:r>
            <a:r>
              <a:rPr lang="th-TH" sz="2800" u="sng" dirty="0" smtClean="0"/>
              <a:t>)</a:t>
            </a:r>
          </a:p>
          <a:p>
            <a:r>
              <a:rPr lang="th-TH" sz="2800" dirty="0" smtClean="0"/>
              <a:t>นักศึกษา(</a:t>
            </a:r>
            <a:r>
              <a:rPr lang="th-TH" sz="2800" u="sng" dirty="0"/>
              <a:t>รหัส</a:t>
            </a:r>
            <a:r>
              <a:rPr lang="th-TH" sz="2800" u="sng" dirty="0" smtClean="0"/>
              <a:t>นักศึกษา....)</a:t>
            </a:r>
            <a:endParaRPr lang="th-TH" sz="2800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6876256" y="2780928"/>
            <a:ext cx="151216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ตัวเชื่อมต่อตรง 3"/>
          <p:cNvCxnSpPr/>
          <p:nvPr/>
        </p:nvCxnSpPr>
        <p:spPr>
          <a:xfrm>
            <a:off x="971600" y="4149080"/>
            <a:ext cx="201622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7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188913"/>
            <a:ext cx="2017713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 txBox="1">
            <a:spLocks noChangeArrowheads="1"/>
          </p:cNvSpPr>
          <p:nvPr/>
        </p:nvSpPr>
        <p:spPr bwMode="auto">
          <a:xfrm>
            <a:off x="0" y="2970213"/>
            <a:ext cx="91440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6000" b="1">
                <a:latin typeface="Tahoma" pitchFamily="34" charset="0"/>
                <a:cs typeface="Tahoma" pitchFamily="34" charset="0"/>
              </a:rPr>
              <a:t>THE END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6000" b="1">
                <a:latin typeface="Tahoma" pitchFamily="34" charset="0"/>
                <a:cs typeface="Tahoma" pitchFamily="34" charset="0"/>
              </a:rPr>
              <a:t>Q &amp; A</a:t>
            </a:r>
            <a:endParaRPr lang="th-TH" sz="6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25209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คำถามท้าย</a:t>
            </a:r>
            <a:r>
              <a:rPr lang="th-TH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บท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th-TH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</a:t>
            </a:r>
            <a:r>
              <a:rPr lang="en-US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th-TH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4035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76250"/>
            <a:ext cx="15811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eaLnBrk="1" hangingPunct="1"/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การออกแบบฐานข้อมูล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010400" y="6248400"/>
            <a:ext cx="17011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Tahoma" pitchFamily="34" charset="0"/>
                <a:cs typeface="Tahoma" pitchFamily="34" charset="0"/>
              </a:rPr>
              <a:t>JIRAVADEE  YOYRAM</a:t>
            </a:r>
            <a:endParaRPr lang="th-TH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FC0252-5ACA-4BB1-8534-09C0C72DC1CB}" type="slidenum">
              <a:rPr lang="en-US" sz="1100" smtClean="0">
                <a:latin typeface="Tahoma" pitchFamily="34" charset="0"/>
                <a:cs typeface="Tahoma" pitchFamily="34" charset="0"/>
              </a:rPr>
              <a:pPr/>
              <a:t>3</a:t>
            </a:fld>
            <a:endParaRPr lang="th-TH" sz="11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การออกแบบในระดับแนวคิด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การแปลงแผนภาพ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E-R Diagram 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เป็นรีเลชั่น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h-TH" sz="1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แปลงเอนทิตี้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--&gt; 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ให้แต่ละรีเลชันมีคอลัมน์ซึ่งมาจากแต่ละแอทริบิวท์ของเอนทิตี้</a:t>
            </a:r>
          </a:p>
          <a:p>
            <a:pPr lvl="1" eaLnBrk="1" hangingPunct="1">
              <a:buNone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th-TH" sz="1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แปลงความสัมพันธ์ระหว่างเอนทิตี้ </a:t>
            </a:r>
          </a:p>
          <a:p>
            <a:pPr marL="711200" lvl="0" indent="-261938" eaLnBrk="1" hangingPunct="1">
              <a:lnSpc>
                <a:spcPct val="90000"/>
              </a:lnSpc>
              <a:defRPr/>
            </a:pPr>
            <a:r>
              <a:rPr lang="th-TH" sz="1800" dirty="0">
                <a:latin typeface="Tahoma" pitchFamily="34" charset="0"/>
                <a:cs typeface="Tahoma" pitchFamily="34" charset="0"/>
              </a:rPr>
              <a:t>ประเภทความสัมพันธ์แบบหนึ่ง-ต่อ-หนึ่ง</a:t>
            </a:r>
          </a:p>
          <a:p>
            <a:pPr marL="711200" lvl="0" indent="-261938" eaLnBrk="1" hangingPunct="1">
              <a:lnSpc>
                <a:spcPct val="90000"/>
              </a:lnSpc>
              <a:defRPr/>
            </a:pPr>
            <a:r>
              <a:rPr lang="th-TH" sz="1800" dirty="0">
                <a:latin typeface="Tahoma" pitchFamily="34" charset="0"/>
                <a:cs typeface="Tahoma" pitchFamily="34" charset="0"/>
              </a:rPr>
              <a:t>ประเภทความสัมพันธ์แบบหนึ่ง-ต่อ-กลุ่ม</a:t>
            </a:r>
          </a:p>
          <a:p>
            <a:pPr marL="711200" lvl="0" indent="-261938" eaLnBrk="1" hangingPunct="1">
              <a:lnSpc>
                <a:spcPct val="90000"/>
              </a:lnSpc>
              <a:defRPr/>
            </a:pPr>
            <a:r>
              <a:rPr lang="th-TH" sz="1800" dirty="0">
                <a:latin typeface="Tahoma" pitchFamily="34" charset="0"/>
                <a:cs typeface="Tahoma" pitchFamily="34" charset="0"/>
              </a:rPr>
              <a:t>ประเภทความสัมพันธ์แบบ กลุ่ม-ต่อ-กลุ่ม</a:t>
            </a:r>
          </a:p>
          <a:p>
            <a:pPr lvl="1" eaLnBrk="1" hangingPunct="1">
              <a:buNone/>
            </a:pPr>
            <a:endParaRPr lang="th-TH" sz="18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18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th-TH" sz="18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5888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299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D75-BF05-4496-80F8-5C24348AEF63}" type="slidenum">
              <a:rPr lang="en-US" sz="1800">
                <a:latin typeface="Tahoma" pitchFamily="34" charset="0"/>
                <a:cs typeface="Tahoma" pitchFamily="34" charset="0"/>
              </a:rPr>
              <a:pPr/>
              <a:t>4</a:t>
            </a:fld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1481" y="332656"/>
            <a:ext cx="8229600" cy="1143001"/>
          </a:xfrm>
        </p:spPr>
        <p:txBody>
          <a:bodyPr/>
          <a:lstStyle/>
          <a:p>
            <a:r>
              <a:rPr lang="th-TH" sz="2400" b="1">
                <a:latin typeface="Tahoma" pitchFamily="34" charset="0"/>
                <a:cs typeface="Tahoma" pitchFamily="34" charset="0"/>
              </a:rPr>
              <a:t>การแปลงรูป </a:t>
            </a:r>
            <a:r>
              <a:rPr lang="en-US" sz="2400" b="1">
                <a:latin typeface="Tahoma" pitchFamily="34" charset="0"/>
                <a:cs typeface="Tahoma" pitchFamily="34" charset="0"/>
              </a:rPr>
              <a:t>ER-Diagram</a:t>
            </a:r>
            <a:r>
              <a:rPr lang="en-US" sz="240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ไปเป็นรีเลชัน</a:t>
            </a:r>
            <a:endParaRPr lang="en-US" sz="2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708400" y="3978275"/>
            <a:ext cx="13684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Customer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835150" y="2538413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 dirty="0" err="1">
                <a:latin typeface="Tahoma" pitchFamily="34" charset="0"/>
                <a:cs typeface="Tahoma" pitchFamily="34" charset="0"/>
              </a:rPr>
              <a:t>Cus_ID</a:t>
            </a:r>
            <a:endParaRPr lang="en-US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778250" y="2538413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Cus_Name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699125" y="2563813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Cus_Address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843213" y="3330575"/>
            <a:ext cx="12969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4500563" y="3330575"/>
            <a:ext cx="714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767263" y="3322638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285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11279"/>
              </p:ext>
            </p:extLst>
          </p:nvPr>
        </p:nvGraphicFramePr>
        <p:xfrm>
          <a:off x="457200" y="5086350"/>
          <a:ext cx="8002588" cy="604838"/>
        </p:xfrm>
        <a:graphic>
          <a:graphicData uri="http://schemas.openxmlformats.org/drawingml/2006/table">
            <a:tbl>
              <a:tblPr/>
              <a:tblGrid>
                <a:gridCol w="2667000"/>
                <a:gridCol w="2668588"/>
                <a:gridCol w="26670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Cus_ID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Cus_Name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Cus_Address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76238" y="4581525"/>
            <a:ext cx="11544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Customer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447675" y="5836722"/>
            <a:ext cx="4735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Customer(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Cus_ID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Cus_Name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Cus_Address</a:t>
            </a:r>
            <a:r>
              <a:rPr lang="en-US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76238" y="1988840"/>
            <a:ext cx="4769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Tahoma" pitchFamily="34" charset="0"/>
                <a:cs typeface="Tahoma" pitchFamily="34" charset="0"/>
              </a:rPr>
              <a:t>Entity Customer and Relation Customer</a:t>
            </a:r>
          </a:p>
        </p:txBody>
      </p:sp>
      <p:pic>
        <p:nvPicPr>
          <p:cNvPr id="15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5888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6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19600" y="1981200"/>
            <a:ext cx="4113212" cy="2897187"/>
            <a:chOff x="1830388" y="2055813"/>
            <a:chExt cx="4824412" cy="3313112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4495800" y="3352800"/>
              <a:ext cx="2159000" cy="863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Tahoma" pitchFamily="34" charset="0"/>
                  <a:cs typeface="Tahoma" pitchFamily="34" charset="0"/>
                </a:rPr>
                <a:t>Employee</a:t>
              </a:r>
              <a:endParaRPr lang="th-TH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29" name="Oval 6"/>
            <p:cNvSpPr>
              <a:spLocks noChangeArrowheads="1"/>
            </p:cNvSpPr>
            <p:nvPr/>
          </p:nvSpPr>
          <p:spPr bwMode="auto">
            <a:xfrm>
              <a:off x="1974850" y="2343150"/>
              <a:ext cx="1944688" cy="649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Tahoma" pitchFamily="34" charset="0"/>
                  <a:cs typeface="Tahoma" pitchFamily="34" charset="0"/>
                </a:rPr>
                <a:t>Name</a:t>
              </a:r>
              <a:endParaRPr lang="th-TH" sz="1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30" name="Oval 8"/>
            <p:cNvSpPr>
              <a:spLocks noChangeArrowheads="1"/>
            </p:cNvSpPr>
            <p:nvPr/>
          </p:nvSpPr>
          <p:spPr bwMode="auto">
            <a:xfrm>
              <a:off x="1830388" y="3352800"/>
              <a:ext cx="1944687" cy="649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 err="1">
                  <a:latin typeface="Tahoma" pitchFamily="34" charset="0"/>
                  <a:cs typeface="Tahoma" pitchFamily="34" charset="0"/>
                </a:rPr>
                <a:t>Emp_ID</a:t>
              </a:r>
              <a:endParaRPr lang="th-TH" sz="1800" u="sng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31" name="Oval 9"/>
            <p:cNvSpPr>
              <a:spLocks noChangeArrowheads="1"/>
            </p:cNvSpPr>
            <p:nvPr/>
          </p:nvSpPr>
          <p:spPr bwMode="auto">
            <a:xfrm>
              <a:off x="4206875" y="2055813"/>
              <a:ext cx="1944688" cy="6492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  <a:cs typeface="Tahoma" pitchFamily="34" charset="0"/>
                </a:rPr>
                <a:t>Sex</a:t>
              </a:r>
              <a:endParaRPr lang="th-TH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32" name="Oval 10"/>
            <p:cNvSpPr>
              <a:spLocks noChangeArrowheads="1"/>
            </p:cNvSpPr>
            <p:nvPr/>
          </p:nvSpPr>
          <p:spPr bwMode="auto">
            <a:xfrm>
              <a:off x="2838450" y="4719638"/>
              <a:ext cx="1944688" cy="6492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  <a:cs typeface="Tahoma" pitchFamily="34" charset="0"/>
                </a:rPr>
                <a:t>Salary</a:t>
              </a:r>
              <a:endParaRPr lang="th-TH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33" name="Line 11"/>
            <p:cNvSpPr>
              <a:spLocks noChangeShapeType="1"/>
            </p:cNvSpPr>
            <p:nvPr/>
          </p:nvSpPr>
          <p:spPr bwMode="auto">
            <a:xfrm flipH="1">
              <a:off x="3846513" y="4216400"/>
              <a:ext cx="1008062" cy="503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>
              <a:off x="3775075" y="371157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35" name="Line 13"/>
            <p:cNvSpPr>
              <a:spLocks noChangeShapeType="1"/>
            </p:cNvSpPr>
            <p:nvPr/>
          </p:nvSpPr>
          <p:spPr bwMode="auto">
            <a:xfrm>
              <a:off x="5287963" y="2703513"/>
              <a:ext cx="0" cy="649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36" name="Line 14"/>
            <p:cNvSpPr>
              <a:spLocks noChangeShapeType="1"/>
            </p:cNvSpPr>
            <p:nvPr/>
          </p:nvSpPr>
          <p:spPr bwMode="auto">
            <a:xfrm>
              <a:off x="3846513" y="2776538"/>
              <a:ext cx="936625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th-TH" sz="4800" b="1" dirty="0" smtClean="0">
                <a:latin typeface="Tahoma" pitchFamily="34" charset="0"/>
                <a:cs typeface="Tahoma" pitchFamily="34" charset="0"/>
              </a:rPr>
              <a:t>ตัวอย่าง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625" y="4091439"/>
            <a:ext cx="4412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Relation :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Employee (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Emp_id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,Salary,Name,Sex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th-TH" dirty="0" smtClean="0">
                <a:latin typeface="Tahoma" pitchFamily="34" charset="0"/>
                <a:cs typeface="Tahoma" pitchFamily="34" charset="0"/>
              </a:rPr>
              <a:t>หรือ</a:t>
            </a:r>
            <a:endParaRPr lang="th-TH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43346"/>
              </p:ext>
            </p:extLst>
          </p:nvPr>
        </p:nvGraphicFramePr>
        <p:xfrm>
          <a:off x="533400" y="5410200"/>
          <a:ext cx="6096000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err="1" smtClean="0">
                          <a:latin typeface="TH SarabunPSK" pitchFamily="34" charset="-34"/>
                          <a:cs typeface="TH SarabunPSK" pitchFamily="34" charset="-34"/>
                        </a:rPr>
                        <a:t>Emp_id</a:t>
                      </a:r>
                      <a:endParaRPr lang="th-TH" sz="2800" u="sng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Salary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Sex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57200" y="5013176"/>
            <a:ext cx="11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Employee</a:t>
            </a:r>
            <a:endParaRPr lang="th-TH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1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5888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893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3586-0549-4234-AE48-6AF6B6C19278}" type="slidenum">
              <a:rPr lang="en-US" sz="1800">
                <a:latin typeface="Tahoma" pitchFamily="34" charset="0"/>
                <a:cs typeface="Tahoma" pitchFamily="34" charset="0"/>
              </a:rPr>
              <a:pPr/>
              <a:t>6</a:t>
            </a:fld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latin typeface="Tahoma" pitchFamily="34" charset="0"/>
                <a:cs typeface="Tahoma" pitchFamily="34" charset="0"/>
              </a:rPr>
              <a:t>การแปลงรูป 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ER-Diagram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ไปเป็นรีเลชัน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908175" y="36449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Customer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4572000" y="3573463"/>
            <a:ext cx="151288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Cus_Address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203575" y="39338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85786" y="2214554"/>
            <a:ext cx="1584325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 dirty="0" err="1">
                <a:latin typeface="Tahoma" pitchFamily="34" charset="0"/>
                <a:cs typeface="Tahoma" pitchFamily="34" charset="0"/>
              </a:rPr>
              <a:t>Cus_ID</a:t>
            </a:r>
            <a:endParaRPr lang="en-US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2555875" y="2205038"/>
            <a:ext cx="1584325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Cus_Name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643438" y="2133600"/>
            <a:ext cx="1584325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Street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6415088" y="1989138"/>
            <a:ext cx="1584325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City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6694488" y="2870200"/>
            <a:ext cx="1584325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State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877050" y="3644900"/>
            <a:ext cx="1584325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Zipcode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1763713" y="2854325"/>
            <a:ext cx="576262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2555875" y="2854325"/>
            <a:ext cx="6477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5364163" y="27813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5651500" y="2565400"/>
            <a:ext cx="10080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5922963" y="3273425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6084888" y="39338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414" name="Group 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76285807"/>
              </p:ext>
            </p:extLst>
          </p:nvPr>
        </p:nvGraphicFramePr>
        <p:xfrm>
          <a:off x="528638" y="5418138"/>
          <a:ext cx="8075612" cy="603250"/>
        </p:xfrm>
        <a:graphic>
          <a:graphicData uri="http://schemas.openxmlformats.org/drawingml/2006/table">
            <a:tbl>
              <a:tblPr/>
              <a:tblGrid>
                <a:gridCol w="1346200"/>
                <a:gridCol w="1760537"/>
                <a:gridCol w="1296988"/>
                <a:gridCol w="979487"/>
                <a:gridCol w="1346200"/>
                <a:gridCol w="13462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Cus_ID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Cus_Name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Zipcode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447675" y="4889500"/>
            <a:ext cx="11544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Customer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447675" y="6230938"/>
            <a:ext cx="58136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Customer (</a:t>
            </a:r>
            <a:r>
              <a:rPr lang="en-US" u="sng">
                <a:latin typeface="Tahoma" pitchFamily="34" charset="0"/>
                <a:cs typeface="Tahoma" pitchFamily="34" charset="0"/>
              </a:rPr>
              <a:t>Cus_id</a:t>
            </a:r>
            <a:r>
              <a:rPr lang="en-US">
                <a:latin typeface="Tahoma" pitchFamily="34" charset="0"/>
                <a:cs typeface="Tahoma" pitchFamily="34" charset="0"/>
              </a:rPr>
              <a:t>, Cus_name, street,city,state,zipcode)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251520" y="1662135"/>
            <a:ext cx="7585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Tahoma" pitchFamily="34" charset="0"/>
                <a:cs typeface="Tahoma" pitchFamily="34" charset="0"/>
              </a:rPr>
              <a:t>Entity Customer and Composite attribute and relation Customer</a:t>
            </a:r>
          </a:p>
        </p:txBody>
      </p:sp>
      <p:pic>
        <p:nvPicPr>
          <p:cNvPr id="23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5888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0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69A-3885-4BFF-AB5A-14B20BD4FFCB}" type="slidenum">
              <a:rPr lang="en-US" sz="1800">
                <a:latin typeface="Tahoma" pitchFamily="34" charset="0"/>
                <a:cs typeface="Tahoma" pitchFamily="34" charset="0"/>
              </a:rPr>
              <a:pPr/>
              <a:t>7</a:t>
            </a:fld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32656"/>
            <a:ext cx="8229600" cy="1143001"/>
          </a:xfrm>
        </p:spPr>
        <p:txBody>
          <a:bodyPr/>
          <a:lstStyle/>
          <a:p>
            <a:r>
              <a:rPr lang="th-TH" sz="2800" b="1" dirty="0">
                <a:latin typeface="Tahoma" pitchFamily="34" charset="0"/>
                <a:cs typeface="Tahoma" pitchFamily="34" charset="0"/>
              </a:rPr>
              <a:t>การแปลงรูป 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ER-Diagram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dirty="0">
                <a:latin typeface="Tahoma" pitchFamily="34" charset="0"/>
                <a:cs typeface="Tahoma" pitchFamily="34" charset="0"/>
              </a:rPr>
              <a:t>ไปเป็นรีเลชัน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6438" name="Group 5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3558268"/>
              </p:ext>
            </p:extLst>
          </p:nvPr>
        </p:nvGraphicFramePr>
        <p:xfrm>
          <a:off x="1042988" y="4984750"/>
          <a:ext cx="4033837" cy="676275"/>
        </p:xfrm>
        <a:graphic>
          <a:graphicData uri="http://schemas.openxmlformats.org/drawingml/2006/table">
            <a:tbl>
              <a:tblPr/>
              <a:tblGrid>
                <a:gridCol w="1008062"/>
                <a:gridCol w="1368425"/>
                <a:gridCol w="165735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Emp_ID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Emp_Name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Emp_Address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3789412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Employee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258888" y="2781350"/>
            <a:ext cx="13684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 dirty="0" err="1">
                <a:latin typeface="Tahoma" pitchFamily="34" charset="0"/>
                <a:cs typeface="Tahoma" pitchFamily="34" charset="0"/>
              </a:rPr>
              <a:t>Emp_ID</a:t>
            </a:r>
            <a:endParaRPr lang="en-US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132138" y="2276525"/>
            <a:ext cx="13684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Emp_Name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003800" y="2492425"/>
            <a:ext cx="1728788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Emp_Address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651500" y="3716387"/>
            <a:ext cx="1368425" cy="720725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Skill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627313" y="3213150"/>
            <a:ext cx="9366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779838" y="2997250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3994150" y="2976612"/>
            <a:ext cx="100965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716463" y="414977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5788033"/>
              </p:ext>
            </p:extLst>
          </p:nvPr>
        </p:nvGraphicFramePr>
        <p:xfrm>
          <a:off x="5292725" y="5013325"/>
          <a:ext cx="2160588" cy="647700"/>
        </p:xfrm>
        <a:graphic>
          <a:graphicData uri="http://schemas.openxmlformats.org/drawingml/2006/table">
            <a:tbl>
              <a:tblPr/>
              <a:tblGrid>
                <a:gridCol w="1081088"/>
                <a:gridCol w="10795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Emp_ID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Skill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1023938" y="4575175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Employee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5272088" y="4575175"/>
            <a:ext cx="174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Employee_Skill</a:t>
            </a:r>
          </a:p>
        </p:txBody>
      </p:sp>
      <p:cxnSp>
        <p:nvCxnSpPr>
          <p:cNvPr id="16444" name="AutoShape 60"/>
          <p:cNvCxnSpPr>
            <a:cxnSpLocks noChangeShapeType="1"/>
          </p:cNvCxnSpPr>
          <p:nvPr/>
        </p:nvCxnSpPr>
        <p:spPr bwMode="auto">
          <a:xfrm rot="5400000">
            <a:off x="3671094" y="3248819"/>
            <a:ext cx="1588" cy="48260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1042988" y="5969000"/>
            <a:ext cx="5761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Employee(</a:t>
            </a:r>
            <a:r>
              <a:rPr lang="en-US" u="sng">
                <a:latin typeface="Tahoma" pitchFamily="34" charset="0"/>
                <a:cs typeface="Tahoma" pitchFamily="34" charset="0"/>
              </a:rPr>
              <a:t>Emp_ID</a:t>
            </a:r>
            <a:r>
              <a:rPr lang="en-US">
                <a:latin typeface="Tahoma" pitchFamily="34" charset="0"/>
                <a:cs typeface="Tahoma" pitchFamily="34" charset="0"/>
              </a:rPr>
              <a:t>, Emp_Name, Emp_Address)</a:t>
            </a:r>
          </a:p>
          <a:p>
            <a:r>
              <a:rPr lang="en-US">
                <a:latin typeface="Tahoma" pitchFamily="34" charset="0"/>
                <a:cs typeface="Tahoma" pitchFamily="34" charset="0"/>
              </a:rPr>
              <a:t>Employee_Skill(</a:t>
            </a:r>
            <a:r>
              <a:rPr lang="en-US" u="sng">
                <a:latin typeface="Tahoma" pitchFamily="34" charset="0"/>
                <a:cs typeface="Tahoma" pitchFamily="34" charset="0"/>
              </a:rPr>
              <a:t>Emp_ID</a:t>
            </a:r>
            <a:r>
              <a:rPr lang="en-US">
                <a:latin typeface="Tahoma" pitchFamily="34" charset="0"/>
                <a:cs typeface="Tahoma" pitchFamily="34" charset="0"/>
              </a:rPr>
              <a:t>, </a:t>
            </a:r>
            <a:r>
              <a:rPr lang="en-US" u="sng">
                <a:latin typeface="Tahoma" pitchFamily="34" charset="0"/>
                <a:cs typeface="Tahoma" pitchFamily="34" charset="0"/>
              </a:rPr>
              <a:t>Skill</a:t>
            </a:r>
            <a:r>
              <a:rPr lang="en-US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51520" y="1835532"/>
            <a:ext cx="79864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Tahoma" pitchFamily="34" charset="0"/>
                <a:cs typeface="Tahoma" pitchFamily="34" charset="0"/>
              </a:rPr>
              <a:t>Entity Employee and Multivalued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Attribute  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และการแปลงเป็น 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Relation</a:t>
            </a:r>
          </a:p>
        </p:txBody>
      </p:sp>
      <p:pic>
        <p:nvPicPr>
          <p:cNvPr id="20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7" y="100806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66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9AC8-0400-44D5-8B65-01675A2C2F3A}" type="slidenum">
              <a:rPr lang="en-US" sz="1800">
                <a:latin typeface="Tahoma" pitchFamily="34" charset="0"/>
                <a:cs typeface="Tahoma" pitchFamily="34" charset="0"/>
              </a:rPr>
              <a:pPr/>
              <a:t>8</a:t>
            </a:fld>
            <a:endParaRPr lang="en-US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2"/>
            <a:ext cx="8229600" cy="1143001"/>
          </a:xfrm>
        </p:spPr>
        <p:txBody>
          <a:bodyPr/>
          <a:lstStyle/>
          <a:p>
            <a:r>
              <a:rPr lang="th-TH" sz="2800" b="1" dirty="0">
                <a:latin typeface="Tahoma" pitchFamily="34" charset="0"/>
                <a:cs typeface="Tahoma" pitchFamily="34" charset="0"/>
              </a:rPr>
              <a:t>การแปลงรูป 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ER-Diagram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dirty="0">
                <a:latin typeface="Tahoma" pitchFamily="34" charset="0"/>
                <a:cs typeface="Tahoma" pitchFamily="34" charset="0"/>
              </a:rPr>
              <a:t>ไปเป็นรีเลชัน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4399" name="Group 6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7852897"/>
              </p:ext>
            </p:extLst>
          </p:nvPr>
        </p:nvGraphicFramePr>
        <p:xfrm>
          <a:off x="107950" y="4941888"/>
          <a:ext cx="2447925" cy="576263"/>
        </p:xfrm>
        <a:graphic>
          <a:graphicData uri="http://schemas.openxmlformats.org/drawingml/2006/table">
            <a:tbl>
              <a:tblPr/>
              <a:tblGrid>
                <a:gridCol w="1079500"/>
                <a:gridCol w="13684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Emp_ID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Emp_Name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245100" y="3859213"/>
            <a:ext cx="1368425" cy="7207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Dependent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5292725" y="2420938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 dirty="0" err="1">
                <a:latin typeface="Tahoma" pitchFamily="34" charset="0"/>
                <a:cs typeface="Tahoma" pitchFamily="34" charset="0"/>
              </a:rPr>
              <a:t>Dep_Name</a:t>
            </a:r>
            <a:endParaRPr lang="en-US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7346950" y="2492375"/>
            <a:ext cx="165735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Date_of_Birth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7380288" y="3813175"/>
            <a:ext cx="1439862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Gender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6037263" y="3211513"/>
            <a:ext cx="714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6303963" y="3203575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6588125" y="4173538"/>
            <a:ext cx="7921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4643438" y="1293813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 dirty="0" err="1">
                <a:latin typeface="Tahoma" pitchFamily="34" charset="0"/>
                <a:cs typeface="Tahoma" pitchFamily="34" charset="0"/>
              </a:rPr>
              <a:t>First_Name</a:t>
            </a:r>
            <a:endParaRPr lang="en-US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6443663" y="1243013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 dirty="0" err="1">
                <a:latin typeface="Tahoma" pitchFamily="34" charset="0"/>
                <a:cs typeface="Tahoma" pitchFamily="34" charset="0"/>
              </a:rPr>
              <a:t>Last_Name</a:t>
            </a:r>
            <a:endParaRPr lang="en-US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580063" y="2085975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6443663" y="2014538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1403350" y="3886200"/>
            <a:ext cx="13684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Employee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1835150" y="2157413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Emp_Name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107950" y="2662238"/>
            <a:ext cx="16573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u="sng">
                <a:latin typeface="Tahoma" pitchFamily="34" charset="0"/>
                <a:cs typeface="Tahoma" pitchFamily="34" charset="0"/>
              </a:rPr>
              <a:t>Emp_ID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331913" y="3381375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2339975" y="2949575"/>
            <a:ext cx="2159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3419475" y="3886200"/>
            <a:ext cx="1150938" cy="792163"/>
          </a:xfrm>
          <a:prstGeom prst="diamond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ahoma" pitchFamily="34" charset="0"/>
              </a:rPr>
              <a:t>Has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771775" y="4271963"/>
            <a:ext cx="6477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4572000" y="4279900"/>
            <a:ext cx="647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2843213" y="4173538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5016500" y="41275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003800" y="42719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07950" y="1775608"/>
            <a:ext cx="394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Tahoma" pitchFamily="34" charset="0"/>
                <a:cs typeface="Tahoma" pitchFamily="34" charset="0"/>
              </a:rPr>
              <a:t>Weak Entity 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กับผลการแปลงรีเลชัน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4408" name="Group 7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5284221"/>
              </p:ext>
            </p:extLst>
          </p:nvPr>
        </p:nvGraphicFramePr>
        <p:xfrm>
          <a:off x="2700338" y="4951413"/>
          <a:ext cx="6192837" cy="574675"/>
        </p:xfrm>
        <a:graphic>
          <a:graphicData uri="http://schemas.openxmlformats.org/drawingml/2006/table">
            <a:tbl>
              <a:tblPr/>
              <a:tblGrid>
                <a:gridCol w="1295400"/>
                <a:gridCol w="1296987"/>
                <a:gridCol w="1079500"/>
                <a:gridCol w="1584325"/>
                <a:gridCol w="936625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First_Name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Last_Name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Emp_ID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Date_of_Birth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410" name="AutoShape 74"/>
          <p:cNvCxnSpPr>
            <a:cxnSpLocks noChangeShapeType="1"/>
          </p:cNvCxnSpPr>
          <p:nvPr/>
        </p:nvCxnSpPr>
        <p:spPr bwMode="auto">
          <a:xfrm rot="16200000" flipV="1">
            <a:off x="3236119" y="2929731"/>
            <a:ext cx="7938" cy="5184775"/>
          </a:xfrm>
          <a:prstGeom prst="bentConnector3">
            <a:avLst>
              <a:gd name="adj1" fmla="val -288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158750" y="5897563"/>
            <a:ext cx="725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Employee(</a:t>
            </a:r>
            <a:r>
              <a:rPr lang="en-US" u="sng">
                <a:latin typeface="Tahoma" pitchFamily="34" charset="0"/>
                <a:cs typeface="Tahoma" pitchFamily="34" charset="0"/>
              </a:rPr>
              <a:t>Emp_ID</a:t>
            </a:r>
            <a:r>
              <a:rPr lang="en-US">
                <a:latin typeface="Tahoma" pitchFamily="34" charset="0"/>
                <a:cs typeface="Tahoma" pitchFamily="34" charset="0"/>
              </a:rPr>
              <a:t>, Emp_Name)</a:t>
            </a:r>
          </a:p>
          <a:p>
            <a:r>
              <a:rPr lang="en-US">
                <a:latin typeface="Tahoma" pitchFamily="34" charset="0"/>
                <a:cs typeface="Tahoma" pitchFamily="34" charset="0"/>
              </a:rPr>
              <a:t>Dependent(</a:t>
            </a:r>
            <a:r>
              <a:rPr lang="en-US" u="sng">
                <a:latin typeface="Tahoma" pitchFamily="34" charset="0"/>
                <a:cs typeface="Tahoma" pitchFamily="34" charset="0"/>
              </a:rPr>
              <a:t>First_Name</a:t>
            </a:r>
            <a:r>
              <a:rPr lang="en-US">
                <a:latin typeface="Tahoma" pitchFamily="34" charset="0"/>
                <a:cs typeface="Tahoma" pitchFamily="34" charset="0"/>
              </a:rPr>
              <a:t>, </a:t>
            </a:r>
            <a:r>
              <a:rPr lang="en-US" u="sng">
                <a:latin typeface="Tahoma" pitchFamily="34" charset="0"/>
                <a:cs typeface="Tahoma" pitchFamily="34" charset="0"/>
              </a:rPr>
              <a:t>Last_Name</a:t>
            </a:r>
            <a:r>
              <a:rPr lang="en-US">
                <a:latin typeface="Tahoma" pitchFamily="34" charset="0"/>
                <a:cs typeface="Tahoma" pitchFamily="34" charset="0"/>
              </a:rPr>
              <a:t>, </a:t>
            </a:r>
            <a:r>
              <a:rPr lang="en-US" u="sng">
                <a:latin typeface="Tahoma" pitchFamily="34" charset="0"/>
                <a:cs typeface="Tahoma" pitchFamily="34" charset="0"/>
              </a:rPr>
              <a:t>Emp_Id</a:t>
            </a:r>
            <a:r>
              <a:rPr lang="en-US">
                <a:latin typeface="Tahoma" pitchFamily="34" charset="0"/>
                <a:cs typeface="Tahoma" pitchFamily="34" charset="0"/>
              </a:rPr>
              <a:t>, Date_of_Birth, Gender)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4925" y="4646613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Employee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2589213" y="4651375"/>
            <a:ext cx="130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Dependent</a:t>
            </a:r>
          </a:p>
        </p:txBody>
      </p:sp>
      <p:pic>
        <p:nvPicPr>
          <p:cNvPr id="33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" y="100806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465" y="115887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37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859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สามารถแทนความสัมพันธ์ระหว่างเอนทิตี้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A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และเอ็นทิตี้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โดย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ให้คีย์หลักของรีเลชันหนึ่งแทนเอนทิตี้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A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ไปเป็นคีย์นอกของรีเลชัน          ซึ่งแทนเอนทิตี้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หรือเอาคีย์หลักเอนทิตี้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ไปเป็นคีย์นอกของเอนทิตี้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A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การแปลงความสัมพันธ์แบบหนึ่งต่อหนึ่ง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cs typeface="Tahoma" pitchFamily="34" charset="0"/>
              </a:rPr>
            </a:br>
            <a:endParaRPr lang="th-TH" sz="2800" b="1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r="49054"/>
          <a:stretch>
            <a:fillRect/>
          </a:stretch>
        </p:blipFill>
        <p:spPr bwMode="auto">
          <a:xfrm>
            <a:off x="296483" y="2996952"/>
            <a:ext cx="4343400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 l="49173"/>
          <a:stretch>
            <a:fillRect/>
          </a:stretch>
        </p:blipFill>
        <p:spPr bwMode="auto">
          <a:xfrm>
            <a:off x="4639883" y="2996952"/>
            <a:ext cx="4191000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5" y="85725"/>
            <a:ext cx="1028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flexrule.com/wp-content/uploads/2014/06/db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01" y="100806"/>
            <a:ext cx="1081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657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9070</TotalTime>
  <Words>893</Words>
  <Application>Microsoft Office PowerPoint</Application>
  <PresentationFormat>นำเสนอทางหน้าจอ (4:3)</PresentationFormat>
  <Paragraphs>297</Paragraphs>
  <Slides>28</Slides>
  <Notes>10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Diseño predeterminado</vt:lpstr>
      <vt:lpstr>ระบบฐานข้อมูล Database System </vt:lpstr>
      <vt:lpstr>ขั้นตอนการพัฒนาระบบ</vt:lpstr>
      <vt:lpstr>การออกแบบฐานข้อมูล</vt:lpstr>
      <vt:lpstr>การแปลงรูป ER-Diagram ไปเป็นรีเลชัน</vt:lpstr>
      <vt:lpstr>ตัวอย่าง</vt:lpstr>
      <vt:lpstr>การแปลงรูป ER-Diagram ไปเป็นรีเลชัน</vt:lpstr>
      <vt:lpstr>การแปลงรูป ER-Diagram ไปเป็นรีเลชัน</vt:lpstr>
      <vt:lpstr>การแปลงรูป ER-Diagram ไปเป็นรีเลชัน</vt:lpstr>
      <vt:lpstr> การแปลงความสัมพันธ์แบบหนึ่งต่อหนึ่ง </vt:lpstr>
      <vt:lpstr> การแปลงความสัมพันธ์แบบหนึ่งต่อหนึ่ง </vt:lpstr>
      <vt:lpstr> การแปลงความสัมพันธ์แบบหนึ่งต่อหนึ่ง </vt:lpstr>
      <vt:lpstr>การแปลงความสัมพันธ์แบบหนึ่งต่อกลุ่ม</vt:lpstr>
      <vt:lpstr>การแปลงความสัมพันธ์แบบหนึ่งต่อกลุ่ม</vt:lpstr>
      <vt:lpstr>การแปลงรูป ER-Diagram ไปเป็นรีเลชัน</vt:lpstr>
      <vt:lpstr>การแปลงความสัมพันธ์แบบกลุ่มต่อกลุ่ม</vt:lpstr>
      <vt:lpstr>การแปลงความสัมพันธ์แบบกลุ่มต่อกลุ่ม</vt:lpstr>
      <vt:lpstr>การแปลงรูป ER-Diagram ไปเป็นรีเลชัน</vt:lpstr>
      <vt:lpstr>การแปลงรูป ER-Diagram ไปเป็นรีเลชัน</vt:lpstr>
      <vt:lpstr>ตัวอย่าง</vt:lpstr>
      <vt:lpstr>ตัวอย่าง</vt:lpstr>
      <vt:lpstr>ตัวอย่าง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CIT101-000</cp:lastModifiedBy>
  <cp:revision>905</cp:revision>
  <cp:lastPrinted>2016-09-07T02:37:47Z</cp:lastPrinted>
  <dcterms:created xsi:type="dcterms:W3CDTF">2010-05-23T14:28:12Z</dcterms:created>
  <dcterms:modified xsi:type="dcterms:W3CDTF">2017-03-03T10:40:46Z</dcterms:modified>
</cp:coreProperties>
</file>