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</p:sldIdLst>
  <p:sldSz cx="9144000" cy="5143500" type="screen16x9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3" autoAdjust="0"/>
    <p:restoredTop sz="94652" autoAdjust="0"/>
  </p:normalViewPr>
  <p:slideViewPr>
    <p:cSldViewPr>
      <p:cViewPr varScale="1">
        <p:scale>
          <a:sx n="88" d="100"/>
          <a:sy n="88" d="100"/>
        </p:scale>
        <p:origin x="-876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1C42D69-9CD9-4B22-9EF7-CA82F9D91FCA}" type="datetimeFigureOut">
              <a:rPr lang="th-TH"/>
              <a:pPr>
                <a:defRPr/>
              </a:pPr>
              <a:t>06/12/61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 smtClean="0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0B1BA39-A334-43D8-BAC5-3DCBC20E974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1462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ตัวแทน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ตัวแทนบันทึกย่อ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  <p:sp>
        <p:nvSpPr>
          <p:cNvPr id="15364" name="ตัวแทน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6679331-D5AF-49D8-9DEB-3A7BDEF522CA}" type="slidenum">
              <a:rPr lang="th-TH" smtClean="0"/>
              <a:pPr/>
              <a:t>1</a:t>
            </a:fld>
            <a:endParaRPr lang="th-TH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42B24-5628-4EE2-A5C0-B4E095A44801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1125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57D6F-04A0-4BFB-B7B3-A6A04DCBF5B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8CB2A-DB93-43D0-AA0B-C6C3CABE768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D4462-2C0F-4A30-A74D-0FC6F7AA2D2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002-KIMS BUSINESS\007-bizdesign.tv\000-PPT FOR KMONG\PSD\13-05-14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637" y="646773"/>
            <a:ext cx="3420164" cy="2989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920519" y="744654"/>
            <a:ext cx="3146400" cy="194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6500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04756-24B5-4049-910B-C222B150A8A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BE736-5437-445C-AE4F-A37F951F675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3183C-5D64-4E75-AF95-A3404F48A59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68604-BB3F-4CE5-A9C0-8EECCDCBFAA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AEFEF-6C0E-4434-9773-C79DF28A724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DD82B-091B-4128-BD82-0D3F838E5F9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C3222-25CD-4B2F-8C51-ACF398B8FCC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63B42-5B0E-4EC2-A8F8-779A9005A4D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011EBCE-AD3D-420C-BCDB-E7A9C5E4E02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411760" y="3720074"/>
            <a:ext cx="5256584" cy="64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54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3211736" y="3792074"/>
            <a:ext cx="4312592" cy="50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2510819" y="3813242"/>
            <a:ext cx="60528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 smtClean="0">
                <a:latin typeface="Arial" pitchFamily="34" charset="0"/>
                <a:cs typeface="Arial" pitchFamily="34" charset="0"/>
              </a:rPr>
              <a:t>7</a:t>
            </a:r>
            <a:endParaRPr lang="ko-KR" alt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2"/>
          <p:cNvSpPr txBox="1"/>
          <p:nvPr/>
        </p:nvSpPr>
        <p:spPr bwMode="auto">
          <a:xfrm>
            <a:off x="3379271" y="3507854"/>
            <a:ext cx="4254731" cy="830997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4800" b="1" dirty="0" err="1" smtClean="0">
                <a:latin typeface="TH Mali Grade 6" pitchFamily="2" charset="-34"/>
                <a:cs typeface="TH Mali Grade 6" pitchFamily="2" charset="-34"/>
              </a:rPr>
              <a:t>Authorware</a:t>
            </a:r>
            <a:r>
              <a:rPr lang="en-US" altLang="ko-KR" sz="4800" b="1" dirty="0" smtClean="0">
                <a:latin typeface="TH Mali Grade 6" pitchFamily="2" charset="-34"/>
                <a:cs typeface="TH Mali Grade 6" pitchFamily="2" charset="-34"/>
              </a:rPr>
              <a:t> 7.0</a:t>
            </a:r>
            <a:endParaRPr lang="ko-KR" altLang="en-US" sz="4800" b="1" dirty="0">
              <a:latin typeface="TH Mali Grade 6" pitchFamily="2" charset="-34"/>
              <a:cs typeface="TH Mali Grade 6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400" b="1">
              <a:latin typeface="TH Mali Grade 6" pitchFamily="2" charset="-34"/>
              <a:cs typeface="TH Mali Grade 6" pitchFamily="2" charset="-34"/>
            </a:endParaRPr>
          </a:p>
        </p:txBody>
      </p:sp>
      <p:pic>
        <p:nvPicPr>
          <p:cNvPr id="18451" name="Picture 19"/>
          <p:cNvPicPr>
            <a:picLocks noChangeAspect="1" noChangeArrowheads="1"/>
          </p:cNvPicPr>
          <p:nvPr/>
        </p:nvPicPr>
        <p:blipFill>
          <a:blip r:embed="rId2"/>
          <a:srcRect l="50586" t="33827" r="44141" b="39487"/>
          <a:stretch>
            <a:fillRect/>
          </a:stretch>
        </p:blipFill>
        <p:spPr bwMode="auto">
          <a:xfrm>
            <a:off x="7358082" y="321453"/>
            <a:ext cx="1071570" cy="23574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25" name="Line Callout 1 24"/>
          <p:cNvSpPr/>
          <p:nvPr/>
        </p:nvSpPr>
        <p:spPr>
          <a:xfrm>
            <a:off x="1214414" y="267874"/>
            <a:ext cx="5286412" cy="719699"/>
          </a:xfrm>
          <a:prstGeom prst="borderCallout1">
            <a:avLst>
              <a:gd name="adj1" fmla="val 50919"/>
              <a:gd name="adj2" fmla="val 100162"/>
              <a:gd name="adj3" fmla="val 172977"/>
              <a:gd name="adj4" fmla="val 11999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Wait Icon</a:t>
            </a:r>
            <a:endParaRPr lang="th-TH" sz="2400" b="1" dirty="0" smtClean="0">
              <a:solidFill>
                <a:schemeClr val="tx1"/>
              </a:solidFill>
              <a:latin typeface="TH Mali Grade 6" pitchFamily="2" charset="-34"/>
              <a:cs typeface="TH Mali Grade 6" pitchFamily="2" charset="-34"/>
            </a:endParaRPr>
          </a:p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สร้างการหน่วงเวลาในการแสดง</a:t>
            </a:r>
          </a:p>
        </p:txBody>
      </p:sp>
      <p:sp>
        <p:nvSpPr>
          <p:cNvPr id="26" name="Line Callout 1 25"/>
          <p:cNvSpPr/>
          <p:nvPr/>
        </p:nvSpPr>
        <p:spPr>
          <a:xfrm>
            <a:off x="571472" y="1285865"/>
            <a:ext cx="5857916" cy="803677"/>
          </a:xfrm>
          <a:prstGeom prst="borderCallout1">
            <a:avLst>
              <a:gd name="adj1" fmla="val 50919"/>
              <a:gd name="adj2" fmla="val 100162"/>
              <a:gd name="adj3" fmla="val 71367"/>
              <a:gd name="adj4" fmla="val 120255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Navigate Icon</a:t>
            </a:r>
            <a:endParaRPr lang="th-TH" sz="2400" b="1" dirty="0" smtClean="0">
              <a:solidFill>
                <a:schemeClr val="tx1"/>
              </a:solidFill>
              <a:latin typeface="TH Mali Grade 6" pitchFamily="2" charset="-34"/>
              <a:cs typeface="TH Mali Grade 6" pitchFamily="2" charset="-34"/>
            </a:endParaRPr>
          </a:p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กำหนดทิศทางการทำงาน และช่วยในการทำ </a:t>
            </a:r>
            <a:r>
              <a:rPr lang="en-US" sz="2400" b="1" dirty="0" err="1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HyperText</a:t>
            </a:r>
            <a:endParaRPr lang="th-TH" sz="2400" b="1" dirty="0" smtClean="0">
              <a:solidFill>
                <a:schemeClr val="tx1"/>
              </a:solidFill>
              <a:latin typeface="TH Mali Grade 6" pitchFamily="2" charset="-34"/>
              <a:cs typeface="TH Mali Grade 6" pitchFamily="2" charset="-34"/>
            </a:endParaRPr>
          </a:p>
        </p:txBody>
      </p:sp>
      <p:sp>
        <p:nvSpPr>
          <p:cNvPr id="27" name="Line Callout 1 26"/>
          <p:cNvSpPr/>
          <p:nvPr/>
        </p:nvSpPr>
        <p:spPr>
          <a:xfrm>
            <a:off x="928662" y="2355726"/>
            <a:ext cx="5286412" cy="1080120"/>
          </a:xfrm>
          <a:prstGeom prst="borderCallout1">
            <a:avLst>
              <a:gd name="adj1" fmla="val 50919"/>
              <a:gd name="adj2" fmla="val 100162"/>
              <a:gd name="adj3" fmla="val -13070"/>
              <a:gd name="adj4" fmla="val 125236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Framework </a:t>
            </a:r>
            <a:r>
              <a:rPr lang="en-US" sz="2400" b="1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Icon</a:t>
            </a:r>
            <a:endParaRPr lang="th-TH" sz="2400" b="1" dirty="0" smtClean="0">
              <a:solidFill>
                <a:schemeClr val="tx1"/>
              </a:solidFill>
              <a:latin typeface="TH Mali Grade 6" pitchFamily="2" charset="-34"/>
              <a:cs typeface="TH Mali Grade 6" pitchFamily="2" charset="-34"/>
            </a:endParaRPr>
          </a:p>
          <a:p>
            <a:pPr algn="ctr"/>
            <a:r>
              <a:rPr lang="th-TH" sz="2400" b="1" dirty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สร้างงานที่มีลักษณะเป็นหน้า และใช้ </a:t>
            </a:r>
            <a:r>
              <a:rPr lang="en-US" sz="2400" b="1" dirty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Framework </a:t>
            </a:r>
            <a:endParaRPr lang="th-TH" sz="2400" b="1" dirty="0" smtClean="0">
              <a:solidFill>
                <a:schemeClr val="tx1"/>
              </a:solidFill>
              <a:latin typeface="TH Mali Grade 6" pitchFamily="2" charset="-34"/>
              <a:cs typeface="TH Mali Grade 6" pitchFamily="2" charset="-34"/>
            </a:endParaRPr>
          </a:p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ใน</a:t>
            </a:r>
            <a:r>
              <a:rPr lang="th-TH" sz="2400" b="1" dirty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การควบคุมการแสดงผลแต่ละหน้า</a:t>
            </a:r>
            <a:endParaRPr lang="th-TH" sz="2400" b="1" dirty="0" smtClean="0">
              <a:solidFill>
                <a:schemeClr val="tx1"/>
              </a:solidFill>
              <a:latin typeface="TH Mali Grade 6" pitchFamily="2" charset="-34"/>
              <a:cs typeface="TH Mali Grade 6" pitchFamily="2" charset="-34"/>
            </a:endParaRPr>
          </a:p>
        </p:txBody>
      </p:sp>
      <p:sp>
        <p:nvSpPr>
          <p:cNvPr id="10" name="Line Callout 1 9"/>
          <p:cNvSpPr/>
          <p:nvPr/>
        </p:nvSpPr>
        <p:spPr>
          <a:xfrm>
            <a:off x="1643042" y="3643320"/>
            <a:ext cx="3857652" cy="642942"/>
          </a:xfrm>
          <a:prstGeom prst="borderCallout1">
            <a:avLst>
              <a:gd name="adj1" fmla="val 50919"/>
              <a:gd name="adj2" fmla="val 100162"/>
              <a:gd name="adj3" fmla="val -161942"/>
              <a:gd name="adj4" fmla="val 155735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Decision </a:t>
            </a:r>
            <a:r>
              <a:rPr lang="en-US" sz="2400" b="1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Icon</a:t>
            </a:r>
          </a:p>
          <a:p>
            <a:pPr algn="ctr"/>
            <a:r>
              <a:rPr lang="th-TH" sz="2400" b="1" dirty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ใช้สร้างทางเลือกในการทำงาน</a:t>
            </a:r>
            <a:endParaRPr lang="th-TH" sz="2400" b="1" dirty="0" smtClean="0">
              <a:solidFill>
                <a:schemeClr val="tx1"/>
              </a:solidFill>
              <a:latin typeface="TH Mali Grade 6" pitchFamily="2" charset="-34"/>
              <a:cs typeface="TH Mali Grade 6" pitchFamily="2" charset="-3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 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400">
              <a:latin typeface="TH Mali Grade 6" pitchFamily="2" charset="-34"/>
              <a:cs typeface="TH Mali Grade 6" pitchFamily="2" charset="-34"/>
            </a:endParaRPr>
          </a:p>
        </p:txBody>
      </p:sp>
      <p:pic>
        <p:nvPicPr>
          <p:cNvPr id="18451" name="Picture 19"/>
          <p:cNvPicPr>
            <a:picLocks noChangeAspect="1" noChangeArrowheads="1"/>
          </p:cNvPicPr>
          <p:nvPr/>
        </p:nvPicPr>
        <p:blipFill>
          <a:blip r:embed="rId2"/>
          <a:srcRect l="50586" t="33827" r="44141" b="39487"/>
          <a:stretch>
            <a:fillRect/>
          </a:stretch>
        </p:blipFill>
        <p:spPr bwMode="auto">
          <a:xfrm>
            <a:off x="642910" y="428610"/>
            <a:ext cx="1071570" cy="23574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25" name="Line Callout 1 24"/>
          <p:cNvSpPr/>
          <p:nvPr/>
        </p:nvSpPr>
        <p:spPr>
          <a:xfrm>
            <a:off x="3643306" y="214296"/>
            <a:ext cx="2928958" cy="642942"/>
          </a:xfrm>
          <a:prstGeom prst="borderCallout1">
            <a:avLst>
              <a:gd name="adj1" fmla="val 49226"/>
              <a:gd name="adj2" fmla="val -326"/>
              <a:gd name="adj3" fmla="val 95410"/>
              <a:gd name="adj4" fmla="val -7159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Interaction Icon </a:t>
            </a:r>
            <a:endParaRPr lang="en-US" sz="2400" dirty="0" smtClean="0">
              <a:solidFill>
                <a:schemeClr val="tx1"/>
              </a:solidFill>
              <a:latin typeface="TH Mali Grade 6" pitchFamily="2" charset="-34"/>
              <a:cs typeface="TH Mali Grade 6" pitchFamily="2" charset="-34"/>
            </a:endParaRPr>
          </a:p>
          <a:p>
            <a:pPr algn="ctr"/>
            <a:r>
              <a:rPr lang="th-TH" sz="2400" dirty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สร้างการโต้ตอบกับผู้ใช้</a:t>
            </a:r>
            <a:endParaRPr lang="th-TH" sz="2400" dirty="0" smtClean="0">
              <a:solidFill>
                <a:schemeClr val="tx1"/>
              </a:solidFill>
              <a:latin typeface="TH Mali Grade 6" pitchFamily="2" charset="-34"/>
              <a:cs typeface="TH Mali Grade 6" pitchFamily="2" charset="-34"/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5143504" y="964395"/>
            <a:ext cx="3500462" cy="642942"/>
          </a:xfrm>
          <a:prstGeom prst="borderCallout1">
            <a:avLst>
              <a:gd name="adj1" fmla="val 49226"/>
              <a:gd name="adj2" fmla="val -326"/>
              <a:gd name="adj3" fmla="val 25993"/>
              <a:gd name="adj4" fmla="val -10034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Calculation </a:t>
            </a:r>
            <a:r>
              <a:rPr lang="en-US" sz="2400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Icon</a:t>
            </a:r>
            <a:endParaRPr lang="th-TH" sz="2400" dirty="0" smtClean="0">
              <a:solidFill>
                <a:schemeClr val="tx1"/>
              </a:solidFill>
              <a:latin typeface="TH Mali Grade 6" pitchFamily="2" charset="-34"/>
              <a:cs typeface="TH Mali Grade 6" pitchFamily="2" charset="-34"/>
            </a:endParaRPr>
          </a:p>
          <a:p>
            <a:pPr algn="ctr"/>
            <a:r>
              <a:rPr lang="th-TH" sz="2400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ใช้</a:t>
            </a:r>
            <a:r>
              <a:rPr lang="th-TH" sz="2400" dirty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เขียนโปรแกรมสคริปต์</a:t>
            </a:r>
            <a:endParaRPr lang="th-TH" sz="2400" dirty="0" smtClean="0">
              <a:solidFill>
                <a:schemeClr val="tx1"/>
              </a:solidFill>
              <a:latin typeface="TH Mali Grade 6" pitchFamily="2" charset="-34"/>
              <a:cs typeface="TH Mali Grade 6" pitchFamily="2" charset="-34"/>
            </a:endParaRPr>
          </a:p>
        </p:txBody>
      </p:sp>
      <p:sp>
        <p:nvSpPr>
          <p:cNvPr id="8" name="Line Callout 1 7"/>
          <p:cNvSpPr/>
          <p:nvPr/>
        </p:nvSpPr>
        <p:spPr>
          <a:xfrm>
            <a:off x="5857884" y="1928808"/>
            <a:ext cx="2928958" cy="642942"/>
          </a:xfrm>
          <a:prstGeom prst="borderCallout1">
            <a:avLst>
              <a:gd name="adj1" fmla="val 49226"/>
              <a:gd name="adj2" fmla="val -326"/>
              <a:gd name="adj3" fmla="val -77287"/>
              <a:gd name="adj4" fmla="val -144436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Map </a:t>
            </a:r>
            <a:r>
              <a:rPr lang="en-US" sz="2400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Icon</a:t>
            </a:r>
            <a:endParaRPr lang="th-TH" sz="2400" dirty="0" smtClean="0">
              <a:solidFill>
                <a:schemeClr val="tx1"/>
              </a:solidFill>
              <a:latin typeface="TH Mali Grade 6" pitchFamily="2" charset="-34"/>
              <a:cs typeface="TH Mali Grade 6" pitchFamily="2" charset="-34"/>
            </a:endParaRPr>
          </a:p>
          <a:p>
            <a:pPr algn="ctr"/>
            <a:r>
              <a:rPr lang="th-TH" sz="2400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ใช้</a:t>
            </a:r>
            <a:r>
              <a:rPr lang="th-TH" sz="2400" dirty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จัดหมวดหมู่ของไอคอน</a:t>
            </a:r>
            <a:endParaRPr lang="th-TH" sz="2400" dirty="0" smtClean="0">
              <a:solidFill>
                <a:schemeClr val="tx1"/>
              </a:solidFill>
              <a:latin typeface="TH Mali Grade 6" pitchFamily="2" charset="-34"/>
              <a:cs typeface="TH Mali Grade 6" pitchFamily="2" charset="-34"/>
            </a:endParaRPr>
          </a:p>
        </p:txBody>
      </p:sp>
      <p:sp>
        <p:nvSpPr>
          <p:cNvPr id="9" name="Line Callout 1 8"/>
          <p:cNvSpPr/>
          <p:nvPr/>
        </p:nvSpPr>
        <p:spPr>
          <a:xfrm>
            <a:off x="5715008" y="2839643"/>
            <a:ext cx="2928958" cy="642942"/>
          </a:xfrm>
          <a:prstGeom prst="borderCallout1">
            <a:avLst>
              <a:gd name="adj1" fmla="val 49226"/>
              <a:gd name="adj2" fmla="val -326"/>
              <a:gd name="adj3" fmla="val -172101"/>
              <a:gd name="adj4" fmla="val -1409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Digital Movie </a:t>
            </a:r>
            <a:r>
              <a:rPr lang="en-US" sz="2400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Icon</a:t>
            </a:r>
          </a:p>
          <a:p>
            <a:pPr algn="ctr"/>
            <a:r>
              <a:rPr lang="th-TH" sz="2400" dirty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ใช้นำไฟล์ภาพยนตร์มาแสดง</a:t>
            </a:r>
            <a:endParaRPr lang="th-TH" sz="2400" dirty="0" smtClean="0">
              <a:solidFill>
                <a:schemeClr val="tx1"/>
              </a:solidFill>
              <a:latin typeface="TH Mali Grade 6" pitchFamily="2" charset="-34"/>
              <a:cs typeface="TH Mali Grade 6" pitchFamily="2" charset="-34"/>
            </a:endParaRPr>
          </a:p>
        </p:txBody>
      </p:sp>
      <p:sp>
        <p:nvSpPr>
          <p:cNvPr id="11" name="Line Callout 1 10"/>
          <p:cNvSpPr/>
          <p:nvPr/>
        </p:nvSpPr>
        <p:spPr>
          <a:xfrm>
            <a:off x="5357818" y="3643320"/>
            <a:ext cx="2928958" cy="642942"/>
          </a:xfrm>
          <a:prstGeom prst="borderCallout1">
            <a:avLst>
              <a:gd name="adj1" fmla="val 49226"/>
              <a:gd name="adj2" fmla="val -326"/>
              <a:gd name="adj3" fmla="val -255063"/>
              <a:gd name="adj4" fmla="val -12808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Sound Icon </a:t>
            </a:r>
            <a:endParaRPr lang="en-US" sz="2400" dirty="0" smtClean="0">
              <a:solidFill>
                <a:schemeClr val="tx1"/>
              </a:solidFill>
              <a:latin typeface="TH Mali Grade 6" pitchFamily="2" charset="-34"/>
              <a:cs typeface="TH Mali Grade 6" pitchFamily="2" charset="-34"/>
            </a:endParaRPr>
          </a:p>
          <a:p>
            <a:pPr algn="ctr"/>
            <a:r>
              <a:rPr lang="th-TH" sz="2400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นำ</a:t>
            </a:r>
            <a:r>
              <a:rPr lang="th-TH" sz="2400" dirty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ไฟล์เสียงมาแสดง</a:t>
            </a:r>
            <a:endParaRPr lang="th-TH" sz="2400" dirty="0" smtClean="0">
              <a:solidFill>
                <a:schemeClr val="tx1"/>
              </a:solidFill>
              <a:latin typeface="TH Mali Grade 6" pitchFamily="2" charset="-34"/>
              <a:cs typeface="TH Mali Grade 6" pitchFamily="2" charset="-34"/>
            </a:endParaRPr>
          </a:p>
        </p:txBody>
      </p:sp>
      <p:sp>
        <p:nvSpPr>
          <p:cNvPr id="12" name="Line Callout 1 11"/>
          <p:cNvSpPr/>
          <p:nvPr/>
        </p:nvSpPr>
        <p:spPr>
          <a:xfrm>
            <a:off x="2143108" y="3857634"/>
            <a:ext cx="2928958" cy="642942"/>
          </a:xfrm>
          <a:prstGeom prst="borderCallout1">
            <a:avLst>
              <a:gd name="adj1" fmla="val 3512"/>
              <a:gd name="adj2" fmla="val 90855"/>
              <a:gd name="adj3" fmla="val -229666"/>
              <a:gd name="adj4" fmla="val -1906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DVD Icon</a:t>
            </a:r>
          </a:p>
          <a:p>
            <a:pPr algn="ctr"/>
            <a:r>
              <a:rPr lang="th-TH" sz="2400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นำไฟล์ </a:t>
            </a:r>
            <a:r>
              <a:rPr lang="en-US" sz="2400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DVD </a:t>
            </a:r>
            <a:r>
              <a:rPr lang="th-TH" sz="2400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มาแสดง</a:t>
            </a:r>
          </a:p>
        </p:txBody>
      </p:sp>
      <p:sp>
        <p:nvSpPr>
          <p:cNvPr id="13" name="Line Callout 1 12"/>
          <p:cNvSpPr/>
          <p:nvPr/>
        </p:nvSpPr>
        <p:spPr>
          <a:xfrm>
            <a:off x="214282" y="3053957"/>
            <a:ext cx="2714676" cy="642942"/>
          </a:xfrm>
          <a:prstGeom prst="borderCallout1">
            <a:avLst>
              <a:gd name="adj1" fmla="val -1567"/>
              <a:gd name="adj2" fmla="val 50715"/>
              <a:gd name="adj3" fmla="val -55276"/>
              <a:gd name="adj4" fmla="val 4932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Knowledge Object </a:t>
            </a:r>
            <a:endParaRPr lang="th-TH" sz="2400" dirty="0" smtClean="0">
              <a:solidFill>
                <a:schemeClr val="tx1"/>
              </a:solidFill>
              <a:latin typeface="TH Mali Grade 6" pitchFamily="2" charset="-34"/>
              <a:cs typeface="TH Mali Grade 6" pitchFamily="2" charset="-34"/>
            </a:endParaRPr>
          </a:p>
          <a:p>
            <a:pPr algn="ctr"/>
            <a:r>
              <a:rPr lang="th-TH" sz="2400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ใช้งานร่วมกับ </a:t>
            </a:r>
            <a:r>
              <a:rPr lang="en-US" sz="2400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Wizard</a:t>
            </a:r>
            <a:endParaRPr lang="th-TH" sz="2400" dirty="0" smtClean="0">
              <a:solidFill>
                <a:schemeClr val="tx1"/>
              </a:solidFill>
              <a:latin typeface="TH Mali Grade 6" pitchFamily="2" charset="-34"/>
              <a:cs typeface="TH Mali Grade 6" pitchFamily="2" charset="-3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/>
          <a:lstStyle/>
          <a:p>
            <a:pPr lvl="1"/>
            <a:r>
              <a:rPr lang="th-TH" b="1" dirty="0" smtClean="0">
                <a:latin typeface="TH Mali Grade 6" pitchFamily="2" charset="-34"/>
                <a:cs typeface="TH Mali Grade 6" pitchFamily="2" charset="-34"/>
              </a:rPr>
              <a:t>การแสดงผลงานที่สร้าง</a:t>
            </a:r>
            <a:endParaRPr lang="th-TH" sz="6000" b="1" dirty="0">
              <a:latin typeface="TH Mali Grade 6" pitchFamily="2" charset="-34"/>
              <a:cs typeface="TH Mali Grade 6" pitchFamily="2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393024"/>
            <a:ext cx="8229600" cy="3394472"/>
          </a:xfrm>
        </p:spPr>
        <p:txBody>
          <a:bodyPr>
            <a:normAutofit/>
          </a:bodyPr>
          <a:lstStyle/>
          <a:p>
            <a:pPr lvl="1">
              <a:buFont typeface="Courier New" pitchFamily="49" charset="0"/>
              <a:buChar char="o"/>
            </a:pPr>
            <a:r>
              <a:rPr lang="th-TH" b="1" dirty="0" smtClean="0">
                <a:latin typeface="TH Mali Grade 6" pitchFamily="2" charset="-34"/>
                <a:cs typeface="TH Mali Grade 6" pitchFamily="2" charset="-34"/>
              </a:rPr>
              <a:t>การ</a:t>
            </a:r>
            <a:r>
              <a:rPr lang="th-TH" b="1" dirty="0">
                <a:latin typeface="TH Mali Grade 6" pitchFamily="2" charset="-34"/>
                <a:cs typeface="TH Mali Grade 6" pitchFamily="2" charset="-34"/>
              </a:rPr>
              <a:t>แสดงผลงาน</a:t>
            </a:r>
            <a:r>
              <a:rPr lang="th-TH" b="1" dirty="0" smtClean="0">
                <a:latin typeface="TH Mali Grade 6" pitchFamily="2" charset="-34"/>
                <a:cs typeface="TH Mali Grade 6" pitchFamily="2" charset="-34"/>
              </a:rPr>
              <a:t>ทั้งหมด</a:t>
            </a:r>
          </a:p>
          <a:p>
            <a:pPr marL="900113" lvl="1" indent="-442913">
              <a:buFont typeface="Courier New" pitchFamily="49" charset="0"/>
              <a:buChar char="o"/>
            </a:pPr>
            <a:r>
              <a:rPr lang="th-TH" b="1" dirty="0">
                <a:latin typeface="TH Mali Grade 6" pitchFamily="2" charset="-34"/>
                <a:cs typeface="TH Mali Grade 6" pitchFamily="2" charset="-34"/>
              </a:rPr>
              <a:t>	</a:t>
            </a:r>
            <a:r>
              <a:rPr lang="th-TH" b="1" dirty="0" smtClean="0">
                <a:latin typeface="TH Mali Grade 6" pitchFamily="2" charset="-34"/>
                <a:cs typeface="TH Mali Grade 6" pitchFamily="2" charset="-34"/>
              </a:rPr>
              <a:t>การ</a:t>
            </a:r>
            <a:r>
              <a:rPr lang="th-TH" b="1" dirty="0">
                <a:latin typeface="TH Mali Grade 6" pitchFamily="2" charset="-34"/>
                <a:cs typeface="TH Mali Grade 6" pitchFamily="2" charset="-34"/>
              </a:rPr>
              <a:t>แสดงผลงานที่สร้างขึ้นทั้งหมดตั้งแต่ไอคอนแรกสุดบน </a:t>
            </a:r>
            <a:r>
              <a:rPr lang="en-US" b="1" dirty="0" smtClean="0">
                <a:latin typeface="TH Mali Grade 6" pitchFamily="2" charset="-34"/>
                <a:cs typeface="TH Mali Grade 6" pitchFamily="2" charset="-34"/>
              </a:rPr>
              <a:t>      </a:t>
            </a:r>
            <a:r>
              <a:rPr lang="en-US" b="1" dirty="0" err="1" smtClean="0">
                <a:latin typeface="TH Mali Grade 6" pitchFamily="2" charset="-34"/>
                <a:cs typeface="TH Mali Grade 6" pitchFamily="2" charset="-34"/>
              </a:rPr>
              <a:t>Flowline</a:t>
            </a:r>
            <a:r>
              <a:rPr lang="en-US" b="1" dirty="0" smtClean="0">
                <a:latin typeface="TH Mali Grade 6" pitchFamily="2" charset="-34"/>
                <a:cs typeface="TH Mali Grade 6" pitchFamily="2" charset="-34"/>
              </a:rPr>
              <a:t> </a:t>
            </a:r>
            <a:r>
              <a:rPr lang="th-TH" b="1" dirty="0" smtClean="0">
                <a:latin typeface="TH Mali Grade 6" pitchFamily="2" charset="-34"/>
                <a:cs typeface="TH Mali Grade 6" pitchFamily="2" charset="-34"/>
              </a:rPr>
              <a:t>  </a:t>
            </a:r>
            <a:r>
              <a:rPr lang="th-TH" b="1" dirty="0" smtClean="0">
                <a:latin typeface="TH Mali Grade 6" pitchFamily="2" charset="-34"/>
                <a:cs typeface="TH Mali Grade 6" pitchFamily="2" charset="-34"/>
              </a:rPr>
              <a:t>ไป</a:t>
            </a:r>
            <a:r>
              <a:rPr lang="th-TH" b="1" dirty="0">
                <a:latin typeface="TH Mali Grade 6" pitchFamily="2" charset="-34"/>
                <a:cs typeface="TH Mali Grade 6" pitchFamily="2" charset="-34"/>
              </a:rPr>
              <a:t>จนถึงไอคอนสุดท้ายทำได้โดยคลิกปุ่ม </a:t>
            </a:r>
            <a:r>
              <a:rPr lang="th-TH" b="1" dirty="0" smtClean="0">
                <a:latin typeface="TH Mali Grade 6" pitchFamily="2" charset="-34"/>
                <a:cs typeface="TH Mali Grade 6" pitchFamily="2" charset="-34"/>
              </a:rPr>
              <a:t> </a:t>
            </a:r>
            <a:r>
              <a:rPr lang="th-TH" b="1" dirty="0">
                <a:latin typeface="TH Mali Grade 6" pitchFamily="2" charset="-34"/>
                <a:cs typeface="TH Mali Grade 6" pitchFamily="2" charset="-34"/>
              </a:rPr>
              <a:t>หรือเลือกเมนู </a:t>
            </a:r>
          </a:p>
        </p:txBody>
      </p:sp>
      <p:pic>
        <p:nvPicPr>
          <p:cNvPr id="23554" name="Picture 2" descr="st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6256" y="2067694"/>
            <a:ext cx="428628" cy="298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 descr="star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848" y="2957838"/>
            <a:ext cx="2514600" cy="146446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/>
          <a:lstStyle/>
          <a:p>
            <a:pPr lvl="1"/>
            <a:r>
              <a:rPr lang="th-TH" b="1" dirty="0" smtClean="0">
                <a:latin typeface="TH Mali Grade 6" pitchFamily="2" charset="-34"/>
                <a:cs typeface="TH Mali Grade 6" pitchFamily="2" charset="-34"/>
              </a:rPr>
              <a:t>การแสดงผลงานเฉพาะบางช่วง</a:t>
            </a:r>
            <a:endParaRPr lang="th-TH" sz="6000" b="1" dirty="0">
              <a:latin typeface="TH Mali Grade 6" pitchFamily="2" charset="-34"/>
              <a:cs typeface="TH Mali Grade 6" pitchFamily="2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93024"/>
            <a:ext cx="8229600" cy="3394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b="1" dirty="0" smtClean="0">
                <a:latin typeface="TH Mali Grade 6" pitchFamily="2" charset="-34"/>
                <a:cs typeface="TH Mali Grade 6" pitchFamily="2" charset="-34"/>
              </a:rPr>
              <a:t>		การ</a:t>
            </a:r>
            <a:r>
              <a:rPr lang="th-TH" b="1" dirty="0">
                <a:latin typeface="TH Mali Grade 6" pitchFamily="2" charset="-34"/>
                <a:cs typeface="TH Mali Grade 6" pitchFamily="2" charset="-34"/>
              </a:rPr>
              <a:t>แสดงผลเฉพาะบางช่วง ต้องกำหนดจุดเริ่มต้นและจุดสุดท้ายที่ต้องการ โดยแดรกไอคอน   </a:t>
            </a:r>
            <a:r>
              <a:rPr lang="th-TH" b="1" dirty="0" smtClean="0">
                <a:latin typeface="TH Mali Grade 6" pitchFamily="2" charset="-34"/>
                <a:cs typeface="TH Mali Grade 6" pitchFamily="2" charset="-34"/>
              </a:rPr>
              <a:t>  เป็น</a:t>
            </a:r>
            <a:r>
              <a:rPr lang="th-TH" b="1" dirty="0">
                <a:latin typeface="TH Mali Grade 6" pitchFamily="2" charset="-34"/>
                <a:cs typeface="TH Mali Grade 6" pitchFamily="2" charset="-34"/>
              </a:rPr>
              <a:t>จุดเริ่มต้น และแดรกไอคอน </a:t>
            </a:r>
            <a:r>
              <a:rPr lang="th-TH" b="1" dirty="0" smtClean="0">
                <a:latin typeface="TH Mali Grade 6" pitchFamily="2" charset="-34"/>
                <a:cs typeface="TH Mali Grade 6" pitchFamily="2" charset="-34"/>
              </a:rPr>
              <a:t>      </a:t>
            </a:r>
            <a:r>
              <a:rPr lang="th-TH" b="1" dirty="0">
                <a:latin typeface="TH Mali Grade 6" pitchFamily="2" charset="-34"/>
                <a:cs typeface="TH Mali Grade 6" pitchFamily="2" charset="-34"/>
              </a:rPr>
              <a:t>เป็นจุดสิ้นสุด</a:t>
            </a:r>
            <a:endParaRPr lang="en-US" b="1" dirty="0">
              <a:latin typeface="TH Mali Grade 6" pitchFamily="2" charset="-34"/>
              <a:cs typeface="TH Mali Grade 6" pitchFamily="2" charset="-34"/>
            </a:endParaRPr>
          </a:p>
          <a:p>
            <a:pPr lvl="1"/>
            <a:endParaRPr lang="th-TH" sz="3200" b="1" dirty="0">
              <a:latin typeface="TH Mali Grade 6" pitchFamily="2" charset="-34"/>
              <a:cs typeface="TH Mali Grade 6" pitchFamily="2" charset="-34"/>
            </a:endParaRPr>
          </a:p>
        </p:txBody>
      </p:sp>
      <p:pic>
        <p:nvPicPr>
          <p:cNvPr id="24578" name="Picture 2" descr="start_ic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8513" y="1928808"/>
            <a:ext cx="473212" cy="35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 descr="stop_ic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8384" y="1928808"/>
            <a:ext cx="535784" cy="401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 descr="start_ex"/>
          <p:cNvPicPr>
            <a:picLocks noChangeAspect="1" noChangeArrowheads="1"/>
          </p:cNvPicPr>
          <p:nvPr/>
        </p:nvPicPr>
        <p:blipFill>
          <a:blip r:embed="rId4"/>
          <a:srcRect l="14966" t="18052" r="28912" b="30042"/>
          <a:stretch>
            <a:fillRect/>
          </a:stretch>
        </p:blipFill>
        <p:spPr bwMode="auto">
          <a:xfrm>
            <a:off x="3779912" y="2499742"/>
            <a:ext cx="2143140" cy="214314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9582"/>
            <a:ext cx="8229600" cy="43267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2800" b="1" dirty="0" smtClean="0">
                <a:latin typeface="TH Mali Grade 6" pitchFamily="2" charset="-34"/>
                <a:cs typeface="TH Mali Grade 6" pitchFamily="2" charset="-34"/>
              </a:rPr>
              <a:t>	</a:t>
            </a:r>
            <a:r>
              <a:rPr lang="th-TH" sz="2800" b="1" dirty="0">
                <a:latin typeface="TH Mali Grade 6" pitchFamily="2" charset="-34"/>
                <a:cs typeface="TH Mali Grade 6" pitchFamily="2" charset="-34"/>
              </a:rPr>
              <a:t> ในการสร้างงาน อาจเคยเห็นหน้าต่าง </a:t>
            </a:r>
            <a:r>
              <a:rPr lang="en-US" sz="2800" b="1" dirty="0">
                <a:latin typeface="TH Mali Grade 6" pitchFamily="2" charset="-34"/>
                <a:cs typeface="TH Mali Grade 6" pitchFamily="2" charset="-34"/>
              </a:rPr>
              <a:t>Presentation </a:t>
            </a:r>
            <a:r>
              <a:rPr lang="th-TH" sz="2800" b="1" dirty="0">
                <a:latin typeface="TH Mali Grade 6" pitchFamily="2" charset="-34"/>
                <a:cs typeface="TH Mali Grade 6" pitchFamily="2" charset="-34"/>
              </a:rPr>
              <a:t>ที่มีขนาดใหญ่หรือเล็กแตกต่างกัน ซึ่งเราสามารถกำหนดเองได้และสามารถกำหนดคุณสมบัติอื่นๆ สำหรับแต่ละไฟล์ของ </a:t>
            </a:r>
            <a:r>
              <a:rPr lang="en-US" sz="2800" b="1" dirty="0" err="1">
                <a:latin typeface="TH Mali Grade 6" pitchFamily="2" charset="-34"/>
                <a:cs typeface="TH Mali Grade 6" pitchFamily="2" charset="-34"/>
              </a:rPr>
              <a:t>Authorware</a:t>
            </a:r>
            <a:r>
              <a:rPr lang="en-US" sz="2800" b="1" dirty="0">
                <a:latin typeface="TH Mali Grade 6" pitchFamily="2" charset="-34"/>
                <a:cs typeface="TH Mali Grade 6" pitchFamily="2" charset="-34"/>
              </a:rPr>
              <a:t> </a:t>
            </a:r>
            <a:r>
              <a:rPr lang="th-TH" sz="2800" b="1" dirty="0">
                <a:latin typeface="TH Mali Grade 6" pitchFamily="2" charset="-34"/>
                <a:cs typeface="TH Mali Grade 6" pitchFamily="2" charset="-34"/>
              </a:rPr>
              <a:t>ได้โดยคลิกที่เมนู 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 l="19922" r="37890" b="65820"/>
          <a:stretch>
            <a:fillRect/>
          </a:stretch>
        </p:blipFill>
        <p:spPr bwMode="auto">
          <a:xfrm>
            <a:off x="3275856" y="2571750"/>
            <a:ext cx="5290512" cy="192882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2" name="Rectangle 1"/>
          <p:cNvSpPr/>
          <p:nvPr/>
        </p:nvSpPr>
        <p:spPr>
          <a:xfrm>
            <a:off x="1331640" y="195486"/>
            <a:ext cx="47259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latin typeface="TH Mali Grade 6" pitchFamily="2" charset="-34"/>
                <a:cs typeface="TH Mali Grade 6" pitchFamily="2" charset="-34"/>
              </a:rPr>
              <a:t>การกำหนดคุณสมบัติให้กับไฟล์ที่สร้าง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1680" y="1275606"/>
            <a:ext cx="6479704" cy="1208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Line Callout 1 2"/>
          <p:cNvSpPr/>
          <p:nvPr/>
        </p:nvSpPr>
        <p:spPr>
          <a:xfrm>
            <a:off x="1835696" y="3075806"/>
            <a:ext cx="7072362" cy="1801530"/>
          </a:xfrm>
          <a:prstGeom prst="borderCallout1">
            <a:avLst>
              <a:gd name="adj1" fmla="val 126"/>
              <a:gd name="adj2" fmla="val 48733"/>
              <a:gd name="adj3" fmla="val -63091"/>
              <a:gd name="adj4" fmla="val 1595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b="1" dirty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-   </a:t>
            </a:r>
            <a:r>
              <a:rPr lang="en-US" sz="2400" b="1" dirty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File</a:t>
            </a:r>
            <a:r>
              <a:rPr lang="en-US" sz="2400" dirty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  	</a:t>
            </a:r>
            <a:r>
              <a:rPr lang="th-TH" sz="2400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แสดง</a:t>
            </a:r>
            <a:r>
              <a:rPr lang="th-TH" sz="2400" dirty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ขนาดของไฟล์</a:t>
            </a:r>
            <a:endParaRPr lang="en-US" sz="2400" dirty="0">
              <a:solidFill>
                <a:schemeClr val="tx1"/>
              </a:solidFill>
              <a:latin typeface="TH Mali Grade 6" pitchFamily="2" charset="-34"/>
              <a:cs typeface="TH Mali Grade 6" pitchFamily="2" charset="-34"/>
            </a:endParaRPr>
          </a:p>
          <a:p>
            <a:r>
              <a:rPr lang="th-TH" sz="2400" b="1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-   </a:t>
            </a:r>
            <a:r>
              <a:rPr lang="en-US" sz="2400" b="1" dirty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Icons</a:t>
            </a:r>
            <a:r>
              <a:rPr lang="en-US" sz="2400" dirty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	</a:t>
            </a:r>
            <a:r>
              <a:rPr lang="th-TH" sz="2400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แสดง</a:t>
            </a:r>
            <a:r>
              <a:rPr lang="th-TH" sz="2400" dirty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จำนวนไอคอนที่สร้างไว้ในไฟล์</a:t>
            </a:r>
            <a:endParaRPr lang="en-US" sz="2400" dirty="0">
              <a:solidFill>
                <a:schemeClr val="tx1"/>
              </a:solidFill>
              <a:latin typeface="TH Mali Grade 6" pitchFamily="2" charset="-34"/>
              <a:cs typeface="TH Mali Grade 6" pitchFamily="2" charset="-34"/>
            </a:endParaRPr>
          </a:p>
          <a:p>
            <a:r>
              <a:rPr lang="th-TH" sz="2400" b="1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-   </a:t>
            </a:r>
            <a:r>
              <a:rPr lang="en-US" sz="2400" b="1" dirty="0" err="1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Vars</a:t>
            </a:r>
            <a:r>
              <a:rPr lang="en-US" sz="2400" b="1" dirty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	</a:t>
            </a:r>
            <a:r>
              <a:rPr lang="en-US" sz="2400" dirty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	</a:t>
            </a:r>
            <a:r>
              <a:rPr lang="th-TH" sz="2400" dirty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แสดงจำนวนตัวแปรที่ถูกสร้างไว้ในไฟล์</a:t>
            </a:r>
            <a:endParaRPr lang="en-US" sz="2400" dirty="0">
              <a:solidFill>
                <a:schemeClr val="tx1"/>
              </a:solidFill>
              <a:latin typeface="TH Mali Grade 6" pitchFamily="2" charset="-34"/>
              <a:cs typeface="TH Mali Grade 6" pitchFamily="2" charset="-34"/>
            </a:endParaRPr>
          </a:p>
          <a:p>
            <a:r>
              <a:rPr lang="th-TH" sz="2400" b="1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-   </a:t>
            </a:r>
            <a:r>
              <a:rPr lang="en-US" sz="2400" b="1" dirty="0" err="1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Mem</a:t>
            </a:r>
            <a:r>
              <a:rPr lang="en-US" sz="2400" dirty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	</a:t>
            </a:r>
            <a:r>
              <a:rPr lang="th-TH" sz="2400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	แสดง</a:t>
            </a:r>
            <a:r>
              <a:rPr lang="th-TH" sz="2400" dirty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จำนวนหน่วยความจำที่เหลืออยู่ในไดรว์ที่ใช้งาน</a:t>
            </a:r>
            <a:endParaRPr lang="en-US" sz="2400" dirty="0">
              <a:solidFill>
                <a:schemeClr val="tx1"/>
              </a:solidFill>
              <a:latin typeface="TH Mali Grade 6" pitchFamily="2" charset="-34"/>
              <a:cs typeface="TH Mali Grade 6" pitchFamily="2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1640" y="195486"/>
            <a:ext cx="47259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latin typeface="TH Mali Grade 6" pitchFamily="2" charset="-34"/>
                <a:cs typeface="TH Mali Grade 6" pitchFamily="2" charset="-34"/>
              </a:rPr>
              <a:t>การกำหนดคุณสมบัติให้กับไฟล์ที่สร้าง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359" y="1131589"/>
            <a:ext cx="7884368" cy="147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Line Callout 1 2"/>
          <p:cNvSpPr/>
          <p:nvPr/>
        </p:nvSpPr>
        <p:spPr>
          <a:xfrm>
            <a:off x="285720" y="3148194"/>
            <a:ext cx="2342064" cy="910835"/>
          </a:xfrm>
          <a:prstGeom prst="borderCallout1">
            <a:avLst>
              <a:gd name="adj1" fmla="val 126"/>
              <a:gd name="adj2" fmla="val 48733"/>
              <a:gd name="adj3" fmla="val -127485"/>
              <a:gd name="adj4" fmla="val 143085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dirty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กำหนดสีพื้นให้กับหน้าต่าง </a:t>
            </a:r>
            <a:endParaRPr lang="en-US" sz="2400" dirty="0" smtClean="0">
              <a:solidFill>
                <a:schemeClr val="tx1"/>
              </a:solidFill>
              <a:latin typeface="TH Mali Grade 6" pitchFamily="2" charset="-34"/>
              <a:cs typeface="TH Mali Grade 6" pitchFamily="2" charset="-34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Presentation</a:t>
            </a:r>
            <a:endParaRPr lang="en-US" sz="2400" dirty="0">
              <a:solidFill>
                <a:schemeClr val="tx1"/>
              </a:solidFill>
              <a:latin typeface="TH Mali Grade 6" pitchFamily="2" charset="-34"/>
              <a:cs typeface="TH Mali Grade 6" pitchFamily="2" charset="-34"/>
            </a:endParaRP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/>
          <a:srcRect l="56445" t="43164" r="28906" b="42187"/>
          <a:stretch>
            <a:fillRect/>
          </a:stretch>
        </p:blipFill>
        <p:spPr bwMode="auto">
          <a:xfrm>
            <a:off x="6156176" y="2853512"/>
            <a:ext cx="2576533" cy="15001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5" name="Line Callout 1 4"/>
          <p:cNvSpPr/>
          <p:nvPr/>
        </p:nvSpPr>
        <p:spPr>
          <a:xfrm>
            <a:off x="2789432" y="3148634"/>
            <a:ext cx="3078712" cy="910835"/>
          </a:xfrm>
          <a:prstGeom prst="borderCallout1">
            <a:avLst>
              <a:gd name="adj1" fmla="val 126"/>
              <a:gd name="adj2" fmla="val 48733"/>
              <a:gd name="adj3" fmla="val -97607"/>
              <a:gd name="adj4" fmla="val 4801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dirty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เพื่อกำหนดขนาดของ </a:t>
            </a:r>
            <a:r>
              <a:rPr lang="en-US" sz="2400" dirty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Presentation</a:t>
            </a:r>
            <a:r>
              <a:rPr lang="th-TH" sz="2400" dirty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 </a:t>
            </a:r>
            <a:endParaRPr lang="th-TH" sz="2400" dirty="0" smtClean="0">
              <a:solidFill>
                <a:schemeClr val="tx1"/>
              </a:solidFill>
              <a:latin typeface="TH Mali Grade 6" pitchFamily="2" charset="-34"/>
              <a:cs typeface="TH Mali Grade 6" pitchFamily="2" charset="-34"/>
            </a:endParaRPr>
          </a:p>
          <a:p>
            <a:r>
              <a:rPr lang="th-TH" sz="2400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ซึ่ง</a:t>
            </a:r>
            <a:r>
              <a:rPr lang="th-TH" sz="2400" dirty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ให้เลือกหลายขนาด</a:t>
            </a:r>
            <a:endParaRPr lang="en-US" sz="2400" dirty="0">
              <a:solidFill>
                <a:schemeClr val="tx1"/>
              </a:solidFill>
              <a:latin typeface="TH Mali Grade 6" pitchFamily="2" charset="-34"/>
              <a:cs typeface="TH Mali Grade 6" pitchFamily="2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31640" y="195486"/>
            <a:ext cx="47259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latin typeface="TH Mali Grade 6" pitchFamily="2" charset="-34"/>
                <a:cs typeface="TH Mali Grade 6" pitchFamily="2" charset="-34"/>
              </a:rPr>
              <a:t>การกำหนดคุณสมบัติให้กับไฟล์ที่สร้าง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4235" y="1131590"/>
            <a:ext cx="6732240" cy="1255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1979712" y="2373724"/>
            <a:ext cx="70567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TH Mali Grade 6" pitchFamily="2" charset="-34"/>
                <a:cs typeface="TH Mali Grade 6" pitchFamily="2" charset="-34"/>
              </a:rPr>
              <a:t>Restart </a:t>
            </a:r>
            <a:r>
              <a:rPr lang="en-US" sz="2000" dirty="0" smtClean="0">
                <a:latin typeface="TH Mali Grade 6" pitchFamily="2" charset="-34"/>
                <a:cs typeface="TH Mali Grade 6" pitchFamily="2" charset="-34"/>
              </a:rPr>
              <a:t> </a:t>
            </a:r>
            <a:r>
              <a:rPr lang="th-TH" sz="2000" dirty="0" smtClean="0">
                <a:latin typeface="TH Mali Grade 6" pitchFamily="2" charset="-34"/>
                <a:cs typeface="TH Mali Grade 6" pitchFamily="2" charset="-34"/>
              </a:rPr>
              <a:t>เมื่อเปิดโปรแกรมค่าทุกๆ ค่าจะถูก </a:t>
            </a:r>
            <a:r>
              <a:rPr lang="en-US" sz="2000" dirty="0" smtClean="0">
                <a:latin typeface="TH Mali Grade 6" pitchFamily="2" charset="-34"/>
                <a:cs typeface="TH Mali Grade 6" pitchFamily="2" charset="-34"/>
              </a:rPr>
              <a:t>Reset </a:t>
            </a:r>
            <a:r>
              <a:rPr lang="th-TH" sz="2000" dirty="0" smtClean="0">
                <a:latin typeface="TH Mali Grade 6" pitchFamily="2" charset="-34"/>
                <a:cs typeface="TH Mali Grade 6" pitchFamily="2" charset="-34"/>
              </a:rPr>
              <a:t>ใหม่</a:t>
            </a:r>
            <a:endParaRPr lang="en-US" sz="2000" dirty="0" smtClean="0">
              <a:latin typeface="TH Mali Grade 6" pitchFamily="2" charset="-34"/>
              <a:cs typeface="TH Mali Grade 6" pitchFamily="2" charset="-34"/>
            </a:endParaRPr>
          </a:p>
          <a:p>
            <a:r>
              <a:rPr lang="en-US" sz="2000" b="1" dirty="0" smtClean="0">
                <a:latin typeface="TH Mali Grade 6" pitchFamily="2" charset="-34"/>
                <a:cs typeface="TH Mali Grade 6" pitchFamily="2" charset="-34"/>
              </a:rPr>
              <a:t>Resume</a:t>
            </a:r>
            <a:r>
              <a:rPr lang="en-US" sz="2000" dirty="0" smtClean="0">
                <a:latin typeface="TH Mali Grade 6" pitchFamily="2" charset="-34"/>
                <a:cs typeface="TH Mali Grade 6" pitchFamily="2" charset="-34"/>
              </a:rPr>
              <a:t> </a:t>
            </a:r>
            <a:r>
              <a:rPr lang="th-TH" sz="2000" dirty="0" smtClean="0">
                <a:latin typeface="TH Mali Grade 6" pitchFamily="2" charset="-34"/>
                <a:cs typeface="TH Mali Grade 6" pitchFamily="2" charset="-34"/>
              </a:rPr>
              <a:t> เมื่อผู้ใช้ออกจากโปรแกรมจะมีการเก็บข้อมูลของผู้ใช้</a:t>
            </a:r>
            <a:endParaRPr lang="en-US" sz="2000" dirty="0" smtClean="0">
              <a:latin typeface="TH Mali Grade 6" pitchFamily="2" charset="-34"/>
              <a:cs typeface="TH Mali Grade 6" pitchFamily="2" charset="-34"/>
            </a:endParaRPr>
          </a:p>
          <a:p>
            <a:r>
              <a:rPr lang="en-US" sz="2000" b="1" dirty="0" smtClean="0">
                <a:latin typeface="TH Mali Grade 6" pitchFamily="2" charset="-34"/>
                <a:cs typeface="TH Mali Grade 6" pitchFamily="2" charset="-34"/>
              </a:rPr>
              <a:t>Transition </a:t>
            </a:r>
            <a:r>
              <a:rPr lang="th-TH" sz="2000" b="1" dirty="0" smtClean="0">
                <a:latin typeface="TH Mali Grade 6" pitchFamily="2" charset="-34"/>
                <a:cs typeface="TH Mali Grade 6" pitchFamily="2" charset="-34"/>
              </a:rPr>
              <a:t> </a:t>
            </a:r>
            <a:r>
              <a:rPr lang="th-TH" sz="2000" dirty="0" smtClean="0">
                <a:latin typeface="TH Mali Grade 6" pitchFamily="2" charset="-34"/>
                <a:cs typeface="TH Mali Grade 6" pitchFamily="2" charset="-34"/>
              </a:rPr>
              <a:t>กำหนด </a:t>
            </a:r>
            <a:r>
              <a:rPr lang="en-US" sz="2000" dirty="0" smtClean="0">
                <a:latin typeface="TH Mali Grade 6" pitchFamily="2" charset="-34"/>
                <a:cs typeface="TH Mali Grade 6" pitchFamily="2" charset="-34"/>
              </a:rPr>
              <a:t>Transition </a:t>
            </a:r>
            <a:r>
              <a:rPr lang="th-TH" sz="2000" dirty="0" smtClean="0">
                <a:latin typeface="TH Mali Grade 6" pitchFamily="2" charset="-34"/>
                <a:cs typeface="TH Mali Grade 6" pitchFamily="2" charset="-34"/>
              </a:rPr>
              <a:t>เมื่อผู้ใช้กลับมาใช้งานต่อ</a:t>
            </a:r>
            <a:endParaRPr lang="en-US" sz="2000" dirty="0" smtClean="0">
              <a:latin typeface="TH Mali Grade 6" pitchFamily="2" charset="-34"/>
              <a:cs typeface="TH Mali Grade 6" pitchFamily="2" charset="-34"/>
            </a:endParaRPr>
          </a:p>
          <a:p>
            <a:r>
              <a:rPr lang="en-US" sz="2000" b="1" dirty="0" smtClean="0">
                <a:latin typeface="TH Mali Grade 6" pitchFamily="2" charset="-34"/>
                <a:cs typeface="TH Mali Grade 6" pitchFamily="2" charset="-34"/>
              </a:rPr>
              <a:t>Search Path</a:t>
            </a:r>
            <a:r>
              <a:rPr lang="th-TH" sz="2000" b="1" dirty="0" smtClean="0">
                <a:latin typeface="TH Mali Grade 6" pitchFamily="2" charset="-34"/>
                <a:cs typeface="TH Mali Grade 6" pitchFamily="2" charset="-34"/>
              </a:rPr>
              <a:t>  </a:t>
            </a:r>
            <a:r>
              <a:rPr lang="th-TH" sz="2000" dirty="0" smtClean="0">
                <a:latin typeface="TH Mali Grade 6" pitchFamily="2" charset="-34"/>
                <a:cs typeface="TH Mali Grade 6" pitchFamily="2" charset="-34"/>
              </a:rPr>
              <a:t>ระบุที่อยู่ให้กับ </a:t>
            </a:r>
            <a:r>
              <a:rPr lang="en-US" sz="2000" dirty="0" smtClean="0">
                <a:latin typeface="TH Mali Grade 6" pitchFamily="2" charset="-34"/>
                <a:cs typeface="TH Mali Grade 6" pitchFamily="2" charset="-34"/>
              </a:rPr>
              <a:t>external files </a:t>
            </a:r>
            <a:r>
              <a:rPr lang="th-TH" sz="2000" dirty="0" smtClean="0">
                <a:latin typeface="TH Mali Grade 6" pitchFamily="2" charset="-34"/>
                <a:cs typeface="TH Mali Grade 6" pitchFamily="2" charset="-34"/>
              </a:rPr>
              <a:t>ที่โปรแกรม</a:t>
            </a:r>
            <a:r>
              <a:rPr lang="en-US" sz="2000" dirty="0" smtClean="0">
                <a:latin typeface="TH Mali Grade 6" pitchFamily="2" charset="-34"/>
                <a:cs typeface="TH Mali Grade 6" pitchFamily="2" charset="-34"/>
              </a:rPr>
              <a:t> </a:t>
            </a:r>
            <a:r>
              <a:rPr lang="en-US" sz="2000" dirty="0" err="1" smtClean="0">
                <a:latin typeface="TH Mali Grade 6" pitchFamily="2" charset="-34"/>
                <a:cs typeface="TH Mali Grade 6" pitchFamily="2" charset="-34"/>
              </a:rPr>
              <a:t>Authorware</a:t>
            </a:r>
            <a:r>
              <a:rPr lang="en-US" sz="2000" dirty="0" smtClean="0">
                <a:latin typeface="TH Mali Grade 6" pitchFamily="2" charset="-34"/>
                <a:cs typeface="TH Mali Grade 6" pitchFamily="2" charset="-34"/>
              </a:rPr>
              <a:t> </a:t>
            </a:r>
            <a:r>
              <a:rPr lang="th-TH" sz="2000" dirty="0" smtClean="0">
                <a:latin typeface="TH Mali Grade 6" pitchFamily="2" charset="-34"/>
                <a:cs typeface="TH Mali Grade 6" pitchFamily="2" charset="-34"/>
              </a:rPr>
              <a:t>จะเรียกใช้</a:t>
            </a:r>
          </a:p>
          <a:p>
            <a:r>
              <a:rPr lang="en-US" sz="2000" b="1" dirty="0" smtClean="0">
                <a:latin typeface="TH Mali Grade 6" pitchFamily="2" charset="-34"/>
                <a:cs typeface="TH Mali Grade 6" pitchFamily="2" charset="-34"/>
              </a:rPr>
              <a:t>Windows Paths  </a:t>
            </a:r>
            <a:r>
              <a:rPr lang="th-TH" sz="2000" dirty="0" smtClean="0">
                <a:latin typeface="TH Mali Grade 6" pitchFamily="2" charset="-34"/>
                <a:cs typeface="TH Mali Grade 6" pitchFamily="2" charset="-34"/>
              </a:rPr>
              <a:t>ระบุประเภทเครือข่าย</a:t>
            </a:r>
            <a:endParaRPr lang="en-US" sz="2000" b="1" dirty="0" smtClean="0">
              <a:latin typeface="TH Mali Grade 6" pitchFamily="2" charset="-34"/>
              <a:cs typeface="TH Mali Grade 6" pitchFamily="2" charset="-34"/>
            </a:endParaRPr>
          </a:p>
          <a:p>
            <a:r>
              <a:rPr lang="en-US" sz="2000" b="1" dirty="0" smtClean="0">
                <a:latin typeface="TH Mali Grade 6" pitchFamily="2" charset="-34"/>
                <a:cs typeface="TH Mali Grade 6" pitchFamily="2" charset="-34"/>
              </a:rPr>
              <a:t>Windows Names </a:t>
            </a:r>
            <a:r>
              <a:rPr lang="th-TH" sz="2000" dirty="0" smtClean="0">
                <a:latin typeface="TH Mali Grade 6" pitchFamily="2" charset="-34"/>
                <a:cs typeface="TH Mali Grade 6" pitchFamily="2" charset="-34"/>
              </a:rPr>
              <a:t>ระบุรูปแบบชื่อไฟล์ เช่น </a:t>
            </a:r>
            <a:r>
              <a:rPr lang="en-US" sz="2000" dirty="0" smtClean="0">
                <a:latin typeface="TH Mali Grade 6" pitchFamily="2" charset="-34"/>
                <a:cs typeface="TH Mali Grade 6" pitchFamily="2" charset="-34"/>
              </a:rPr>
              <a:t>Long Filenames </a:t>
            </a:r>
            <a:r>
              <a:rPr lang="th-TH" sz="2000" dirty="0" smtClean="0">
                <a:latin typeface="TH Mali Grade 6" pitchFamily="2" charset="-34"/>
                <a:cs typeface="TH Mali Grade 6" pitchFamily="2" charset="-34"/>
              </a:rPr>
              <a:t>ชื่อไฟล์มีความได้ </a:t>
            </a:r>
            <a:r>
              <a:rPr lang="en-US" sz="2000" dirty="0" smtClean="0">
                <a:latin typeface="TH Mali Grade 6" pitchFamily="2" charset="-34"/>
                <a:cs typeface="TH Mali Grade 6" pitchFamily="2" charset="-34"/>
              </a:rPr>
              <a:t>255 </a:t>
            </a:r>
            <a:r>
              <a:rPr lang="th-TH" sz="2000" dirty="0" smtClean="0">
                <a:latin typeface="TH Mali Grade 6" pitchFamily="2" charset="-34"/>
                <a:cs typeface="TH Mali Grade 6" pitchFamily="2" charset="-34"/>
              </a:rPr>
              <a:t>ตัวอักษร</a:t>
            </a:r>
          </a:p>
          <a:p>
            <a:r>
              <a:rPr lang="en-US" sz="2000" b="1" dirty="0" smtClean="0">
                <a:latin typeface="TH Mali Grade 6" pitchFamily="2" charset="-34"/>
                <a:cs typeface="TH Mali Grade 6" pitchFamily="2" charset="-34"/>
              </a:rPr>
              <a:t>Wait Button </a:t>
            </a:r>
            <a:r>
              <a:rPr lang="th-TH" sz="2000" dirty="0" smtClean="0">
                <a:latin typeface="TH Mali Grade 6" pitchFamily="2" charset="-34"/>
                <a:cs typeface="TH Mali Grade 6" pitchFamily="2" charset="-34"/>
              </a:rPr>
              <a:t>ระบุเพื่อเปลี่ยน </a:t>
            </a:r>
            <a:r>
              <a:rPr lang="en-US" sz="2000" dirty="0" smtClean="0">
                <a:latin typeface="TH Mali Grade 6" pitchFamily="2" charset="-34"/>
                <a:cs typeface="TH Mali Grade 6" pitchFamily="2" charset="-34"/>
              </a:rPr>
              <a:t>label </a:t>
            </a:r>
            <a:r>
              <a:rPr lang="th-TH" sz="2000" dirty="0" smtClean="0">
                <a:latin typeface="TH Mali Grade 6" pitchFamily="2" charset="-34"/>
                <a:cs typeface="TH Mali Grade 6" pitchFamily="2" charset="-34"/>
              </a:rPr>
              <a:t>บน</a:t>
            </a:r>
            <a:r>
              <a:rPr lang="en-US" sz="2000" dirty="0" smtClean="0">
                <a:latin typeface="TH Mali Grade 6" pitchFamily="2" charset="-34"/>
                <a:cs typeface="TH Mali Grade 6" pitchFamily="2" charset="-34"/>
              </a:rPr>
              <a:t> wait button </a:t>
            </a:r>
            <a:r>
              <a:rPr lang="th-TH" sz="2000" dirty="0" smtClean="0">
                <a:latin typeface="TH Mali Grade 6" pitchFamily="2" charset="-34"/>
                <a:cs typeface="TH Mali Grade 6" pitchFamily="2" charset="-34"/>
              </a:rPr>
              <a:t>หรือเปลี่ยนประเภทของปุ่ม</a:t>
            </a:r>
            <a:r>
              <a:rPr lang="en-US" sz="2000" dirty="0" smtClean="0">
                <a:latin typeface="TH Mali Grade 6" pitchFamily="2" charset="-34"/>
                <a:cs typeface="TH Mali Grade 6" pitchFamily="2" charset="-34"/>
              </a:rPr>
              <a:t> </a:t>
            </a:r>
          </a:p>
          <a:p>
            <a:r>
              <a:rPr lang="en-US" sz="2000" b="1" dirty="0" smtClean="0">
                <a:latin typeface="TH Mali Grade 6" pitchFamily="2" charset="-34"/>
                <a:cs typeface="TH Mali Grade 6" pitchFamily="2" charset="-34"/>
              </a:rPr>
              <a:t>Label</a:t>
            </a:r>
            <a:r>
              <a:rPr lang="en-US" sz="2000" dirty="0" smtClean="0">
                <a:latin typeface="TH Mali Grade 6" pitchFamily="2" charset="-34"/>
                <a:cs typeface="TH Mali Grade 6" pitchFamily="2" charset="-34"/>
              </a:rPr>
              <a:t>  </a:t>
            </a:r>
            <a:r>
              <a:rPr lang="en-US" sz="2000" dirty="0" err="1" smtClean="0">
                <a:latin typeface="TH Mali Grade 6" pitchFamily="2" charset="-34"/>
                <a:cs typeface="TH Mali Grade 6" pitchFamily="2" charset="-34"/>
              </a:rPr>
              <a:t>label</a:t>
            </a:r>
            <a:r>
              <a:rPr lang="en-US" sz="2000" dirty="0" smtClean="0">
                <a:latin typeface="TH Mali Grade 6" pitchFamily="2" charset="-34"/>
                <a:cs typeface="TH Mali Grade 6" pitchFamily="2" charset="-34"/>
              </a:rPr>
              <a:t> </a:t>
            </a:r>
            <a:r>
              <a:rPr lang="th-TH" sz="2000" dirty="0" smtClean="0">
                <a:latin typeface="TH Mali Grade 6" pitchFamily="2" charset="-34"/>
                <a:cs typeface="TH Mali Grade 6" pitchFamily="2" charset="-34"/>
              </a:rPr>
              <a:t>ที่ประกฎบนปุ่ม</a:t>
            </a:r>
            <a:endParaRPr lang="en-US" sz="2000" dirty="0" smtClean="0">
              <a:latin typeface="TH Mali Grade 6" pitchFamily="2" charset="-34"/>
              <a:cs typeface="TH Mali Grade 6" pitchFamily="2" charset="-34"/>
            </a:endParaRPr>
          </a:p>
          <a:p>
            <a:endParaRPr lang="en-US" sz="2000" dirty="0">
              <a:latin typeface="TH Mali Grade 6" pitchFamily="2" charset="-34"/>
              <a:cs typeface="TH Mali Grade 6" pitchFamily="2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1640" y="195486"/>
            <a:ext cx="47259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latin typeface="TH Mali Grade 6" pitchFamily="2" charset="-34"/>
                <a:cs typeface="TH Mali Grade 6" pitchFamily="2" charset="-34"/>
              </a:rPr>
              <a:t>การกำหนดคุณสมบัติให้กับไฟล์ที่สร้าง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640" y="1062083"/>
            <a:ext cx="6550417" cy="122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475656" y="2283718"/>
            <a:ext cx="748883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Mali Grade 6" pitchFamily="2" charset="-34"/>
                <a:cs typeface="TH Mali Grade 6" pitchFamily="2" charset="-34"/>
              </a:rPr>
              <a:t>All Interactions</a:t>
            </a:r>
            <a:r>
              <a:rPr kumimoji="0" lang="th-TH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Mali Grade 6" pitchFamily="2" charset="-34"/>
                <a:cs typeface="TH Mali Grade 6" pitchFamily="2" charset="-34"/>
              </a:rPr>
              <a:t>  </a:t>
            </a:r>
            <a:r>
              <a:rPr kumimoji="0" lang="th-TH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Mali Grade 6" pitchFamily="2" charset="-34"/>
                <a:cs typeface="TH Mali Grade 6" pitchFamily="2" charset="-34"/>
              </a:rPr>
              <a:t>เปิดทุก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Mali Grade 6" pitchFamily="2" charset="-34"/>
                <a:cs typeface="TH Mali Grade 6" pitchFamily="2" charset="-34"/>
              </a:rPr>
              <a:t>Interactions</a:t>
            </a:r>
            <a:endParaRPr kumimoji="0" lang="th-TH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Mali Grade 6" pitchFamily="2" charset="-34"/>
              <a:cs typeface="TH Mali Grade 6" pitchFamily="2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Mali Grade 6" pitchFamily="2" charset="-34"/>
                <a:cs typeface="TH Mali Grade 6" pitchFamily="2" charset="-34"/>
              </a:rPr>
              <a:t>Score</a:t>
            </a:r>
            <a:r>
              <a:rPr kumimoji="0" lang="th-TH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Mali Grade 6" pitchFamily="2" charset="-34"/>
                <a:cs typeface="TH Mali Grade 6" pitchFamily="2" charset="-34"/>
              </a:rPr>
              <a:t>  </a:t>
            </a:r>
            <a:r>
              <a:rPr kumimoji="0" lang="th-TH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Mali Grade 6" pitchFamily="2" charset="-34"/>
                <a:cs typeface="TH Mali Grade 6" pitchFamily="2" charset="-34"/>
              </a:rPr>
              <a:t>เก็บคะแนนในไฟล์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Mali Grade 6" pitchFamily="2" charset="-34"/>
                <a:cs typeface="TH Mali Grade 6" pitchFamily="2" charset="-34"/>
              </a:rPr>
              <a:t>Time  จัดเก็บเวลาเป็นวินาทีตั้งแต่ผู้ใช้เข้า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Mali Grade 6" pitchFamily="2" charset="-34"/>
                <a:cs typeface="TH Mali Grade 6" pitchFamily="2" charset="-34"/>
              </a:rPr>
              <a:t>-</a:t>
            </a:r>
            <a:r>
              <a:rPr kumimoji="0" lang="th-TH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Mali Grade 6" pitchFamily="2" charset="-34"/>
                <a:cs typeface="TH Mali Grade 6" pitchFamily="2" charset="-34"/>
              </a:rPr>
              <a:t>ออกจากโปรแกรม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Mali Grade 6" pitchFamily="2" charset="-34"/>
                <a:cs typeface="TH Mali Grade 6" pitchFamily="2" charset="-34"/>
              </a:rPr>
              <a:t>Timeout  จัดเก็บช่วงเวลาหากผู้ใช้ไม่ใช้งานเมื่อเข้าสู่โปรแกรม</a:t>
            </a:r>
            <a:r>
              <a:rPr kumimoji="0" lang="th-TH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Mali Grade 6" pitchFamily="2" charset="-34"/>
                <a:cs typeface="TH Mali Grade 6" pitchFamily="2" charset="-34"/>
              </a:rPr>
              <a:t> โดยระบุเวลาให้ออกจากโปรแกรมด้วย  </a:t>
            </a:r>
            <a:r>
              <a:rPr kumimoji="0" lang="th-TH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Mali Grade 6" pitchFamily="2" charset="-34"/>
                <a:cs typeface="TH Mali Grade 6" pitchFamily="2" charset="-34"/>
              </a:rPr>
              <a:t>TimeOutGoto function.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Mali Grade 6" pitchFamily="2" charset="-34"/>
                <a:cs typeface="TH Mali Grade 6" pitchFamily="2" charset="-34"/>
              </a:rPr>
              <a:t>Logout Upon Exit  เก็บ Logs ของผู้ใช้เมื่อมีการออกจากระบบ</a:t>
            </a:r>
          </a:p>
        </p:txBody>
      </p:sp>
      <p:sp>
        <p:nvSpPr>
          <p:cNvPr id="4" name="Rectangle 3"/>
          <p:cNvSpPr/>
          <p:nvPr/>
        </p:nvSpPr>
        <p:spPr>
          <a:xfrm>
            <a:off x="1331640" y="195486"/>
            <a:ext cx="47259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latin typeface="TH Mali Grade 6" pitchFamily="2" charset="-34"/>
                <a:cs typeface="TH Mali Grade 6" pitchFamily="2" charset="-34"/>
              </a:rPr>
              <a:t>การกำหนดคุณสมบัติให้กับไฟล์ที่สร้าง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Mali Grade 6" pitchFamily="2" charset="-34"/>
                <a:cs typeface="TH Mali Grade 6" pitchFamily="2" charset="-34"/>
              </a:rPr>
              <a:t>สรุป</a:t>
            </a:r>
            <a:endParaRPr lang="th-TH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Mali Grade 6" pitchFamily="2" charset="-34"/>
              <a:cs typeface="TH Mali Grade 6" pitchFamily="2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203598"/>
            <a:ext cx="8013576" cy="3394472"/>
          </a:xfrm>
        </p:spPr>
        <p:txBody>
          <a:bodyPr/>
          <a:lstStyle/>
          <a:p>
            <a:pPr algn="thaiDist">
              <a:buNone/>
            </a:pPr>
            <a:r>
              <a:rPr lang="th-TH" sz="2400" b="1" dirty="0" smtClean="0">
                <a:latin typeface="TH Mali Grade 6" pitchFamily="2" charset="-34"/>
                <a:cs typeface="TH Mali Grade 6" pitchFamily="2" charset="-34"/>
              </a:rPr>
              <a:t>		</a:t>
            </a:r>
            <a:r>
              <a:rPr lang="th-TH" sz="2400" b="1" dirty="0">
                <a:latin typeface="TH Mali Grade 6" pitchFamily="2" charset="-34"/>
                <a:cs typeface="TH Mali Grade 6" pitchFamily="2" charset="-34"/>
              </a:rPr>
              <a:t> โปรแกรม</a:t>
            </a:r>
            <a:r>
              <a:rPr lang="en-US" sz="2400" b="1" dirty="0">
                <a:latin typeface="TH Mali Grade 6" pitchFamily="2" charset="-34"/>
                <a:cs typeface="TH Mali Grade 6" pitchFamily="2" charset="-34"/>
              </a:rPr>
              <a:t> </a:t>
            </a:r>
            <a:r>
              <a:rPr lang="en-US" sz="2400" b="1" dirty="0" err="1">
                <a:latin typeface="TH Mali Grade 6" pitchFamily="2" charset="-34"/>
                <a:cs typeface="TH Mali Grade 6" pitchFamily="2" charset="-34"/>
              </a:rPr>
              <a:t>Authorware</a:t>
            </a:r>
            <a:r>
              <a:rPr lang="th-TH" sz="2400" b="1" dirty="0">
                <a:latin typeface="TH Mali Grade 6" pitchFamily="2" charset="-34"/>
                <a:cs typeface="TH Mali Grade 6" pitchFamily="2" charset="-34"/>
              </a:rPr>
              <a:t> จัดเป็นโปรแกรม </a:t>
            </a:r>
            <a:r>
              <a:rPr lang="en-US" sz="2400" b="1" dirty="0">
                <a:latin typeface="TH Mali Grade 6" pitchFamily="2" charset="-34"/>
                <a:cs typeface="TH Mali Grade 6" pitchFamily="2" charset="-34"/>
              </a:rPr>
              <a:t>Authoring System </a:t>
            </a:r>
            <a:r>
              <a:rPr lang="th-TH" sz="2400" b="1" dirty="0">
                <a:latin typeface="TH Mali Grade 6" pitchFamily="2" charset="-34"/>
                <a:cs typeface="TH Mali Grade 6" pitchFamily="2" charset="-34"/>
              </a:rPr>
              <a:t>ที่ใช้พัฒนาโปรแกรมประยุกต์ใช้งานที่มีความสามารถในการโต้ตอบกับผู้ใช้ โดยเฉพาะโปรแกรมด้านการเรียนการสอน การฝึกอบรมด้วยคอมพิวเตอร์ รวมทั้งมีความสามารถในด้านมัลติมีเดีย ทำให้ไปพัฒนาโปรแกรมที่เป็นมัลติมีเดียได้อย่างดี นอกจากนี้ผู้เขียนมีความเห็นว่าโปรแกรม</a:t>
            </a:r>
            <a:r>
              <a:rPr lang="en-US" sz="2400" b="1" dirty="0">
                <a:latin typeface="TH Mali Grade 6" pitchFamily="2" charset="-34"/>
                <a:cs typeface="TH Mali Grade 6" pitchFamily="2" charset="-34"/>
              </a:rPr>
              <a:t> </a:t>
            </a:r>
            <a:r>
              <a:rPr lang="en-US" sz="2400" b="1" dirty="0" err="1">
                <a:latin typeface="TH Mali Grade 6" pitchFamily="2" charset="-34"/>
                <a:cs typeface="TH Mali Grade 6" pitchFamily="2" charset="-34"/>
              </a:rPr>
              <a:t>Authorware</a:t>
            </a:r>
            <a:r>
              <a:rPr lang="en-US" sz="2400" b="1" dirty="0">
                <a:latin typeface="TH Mali Grade 6" pitchFamily="2" charset="-34"/>
                <a:cs typeface="TH Mali Grade 6" pitchFamily="2" charset="-34"/>
              </a:rPr>
              <a:t> </a:t>
            </a:r>
            <a:r>
              <a:rPr lang="th-TH" sz="2400" b="1" dirty="0">
                <a:latin typeface="TH Mali Grade 6" pitchFamily="2" charset="-34"/>
                <a:cs typeface="TH Mali Grade 6" pitchFamily="2" charset="-34"/>
              </a:rPr>
              <a:t>สามารถเรียนรู้การใช้งานได้อย่างง่ายดาย โดยไม่จำเป็นต้องมีความรู้เรื่องการเขียนโปรแกรมแม้แต่นิดเดียว อีกทั้งสามารถพัฒนาบทเรียนได้เป็นอย่างดี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  <a:noFill/>
          <a:ln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b="1" dirty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หัวข้อ</a:t>
            </a:r>
            <a:r>
              <a:rPr lang="th-TH" b="1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เนื้อหา</a:t>
            </a:r>
            <a:endParaRPr lang="th-TH" b="1" dirty="0">
              <a:solidFill>
                <a:schemeClr val="tx1"/>
              </a:solidFill>
              <a:latin typeface="TH Mali Grade 6" pitchFamily="2" charset="-34"/>
              <a:cs typeface="TH Mali Grade 6" pitchFamily="2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75606"/>
            <a:ext cx="8229600" cy="339447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th-TH" b="1" dirty="0">
                <a:latin typeface="TH Mali Grade 6" pitchFamily="2" charset="-34"/>
                <a:cs typeface="TH Mali Grade 6" pitchFamily="2" charset="-34"/>
              </a:rPr>
              <a:t>ความสามารถของโปรแกรม </a:t>
            </a:r>
            <a:r>
              <a:rPr lang="en-US" b="1" dirty="0" err="1">
                <a:latin typeface="TH Mali Grade 6" pitchFamily="2" charset="-34"/>
                <a:cs typeface="TH Mali Grade 6" pitchFamily="2" charset="-34"/>
              </a:rPr>
              <a:t>Authorware</a:t>
            </a:r>
            <a:r>
              <a:rPr lang="en-US" b="1" dirty="0">
                <a:latin typeface="TH Mali Grade 6" pitchFamily="2" charset="-34"/>
                <a:cs typeface="TH Mali Grade 6" pitchFamily="2" charset="-34"/>
              </a:rPr>
              <a:t> </a:t>
            </a:r>
          </a:p>
          <a:p>
            <a:pPr lvl="0"/>
            <a:r>
              <a:rPr lang="th-TH" b="1" dirty="0">
                <a:latin typeface="TH Mali Grade 6" pitchFamily="2" charset="-34"/>
                <a:cs typeface="TH Mali Grade 6" pitchFamily="2" charset="-34"/>
              </a:rPr>
              <a:t>การติดตั้งโปรแกรม </a:t>
            </a:r>
            <a:r>
              <a:rPr lang="en-US" b="1" dirty="0" err="1">
                <a:latin typeface="TH Mali Grade 6" pitchFamily="2" charset="-34"/>
                <a:cs typeface="TH Mali Grade 6" pitchFamily="2" charset="-34"/>
              </a:rPr>
              <a:t>Authorware</a:t>
            </a:r>
            <a:endParaRPr lang="en-US" b="1" dirty="0">
              <a:latin typeface="TH Mali Grade 6" pitchFamily="2" charset="-34"/>
              <a:cs typeface="TH Mali Grade 6" pitchFamily="2" charset="-34"/>
            </a:endParaRPr>
          </a:p>
          <a:p>
            <a:pPr lvl="0"/>
            <a:r>
              <a:rPr lang="th-TH" b="1" dirty="0">
                <a:latin typeface="TH Mali Grade 6" pitchFamily="2" charset="-34"/>
                <a:cs typeface="TH Mali Grade 6" pitchFamily="2" charset="-34"/>
              </a:rPr>
              <a:t>การเรียกใช้โปรแกรม </a:t>
            </a:r>
            <a:r>
              <a:rPr lang="en-US" b="1" dirty="0" err="1">
                <a:latin typeface="TH Mali Grade 6" pitchFamily="2" charset="-34"/>
                <a:cs typeface="TH Mali Grade 6" pitchFamily="2" charset="-34"/>
              </a:rPr>
              <a:t>Authorware</a:t>
            </a:r>
            <a:endParaRPr lang="en-US" b="1" dirty="0">
              <a:latin typeface="TH Mali Grade 6" pitchFamily="2" charset="-34"/>
              <a:cs typeface="TH Mali Grade 6" pitchFamily="2" charset="-34"/>
            </a:endParaRPr>
          </a:p>
          <a:p>
            <a:pPr lvl="0"/>
            <a:r>
              <a:rPr lang="th-TH" b="1" dirty="0">
                <a:latin typeface="TH Mali Grade 6" pitchFamily="2" charset="-34"/>
                <a:cs typeface="TH Mali Grade 6" pitchFamily="2" charset="-34"/>
              </a:rPr>
              <a:t>ส่วนประกอบของโปรแกรม </a:t>
            </a:r>
            <a:r>
              <a:rPr lang="en-US" b="1" dirty="0" err="1">
                <a:latin typeface="TH Mali Grade 6" pitchFamily="2" charset="-34"/>
                <a:cs typeface="TH Mali Grade 6" pitchFamily="2" charset="-34"/>
              </a:rPr>
              <a:t>Authorware</a:t>
            </a:r>
            <a:endParaRPr lang="en-US" b="1" dirty="0">
              <a:latin typeface="TH Mali Grade 6" pitchFamily="2" charset="-34"/>
              <a:cs typeface="TH Mali Grade 6" pitchFamily="2" charset="-34"/>
            </a:endParaRPr>
          </a:p>
          <a:p>
            <a:pPr lvl="0"/>
            <a:r>
              <a:rPr lang="th-TH" b="1" dirty="0">
                <a:latin typeface="TH Mali Grade 6" pitchFamily="2" charset="-34"/>
                <a:cs typeface="TH Mali Grade 6" pitchFamily="2" charset="-34"/>
              </a:rPr>
              <a:t>องค์ประกอบการสร้างงานในโปรแกรม </a:t>
            </a:r>
            <a:r>
              <a:rPr lang="en-US" b="1" dirty="0" err="1">
                <a:latin typeface="TH Mali Grade 6" pitchFamily="2" charset="-34"/>
                <a:cs typeface="TH Mali Grade 6" pitchFamily="2" charset="-34"/>
              </a:rPr>
              <a:t>Authorware</a:t>
            </a:r>
            <a:endParaRPr lang="en-US" b="1" dirty="0">
              <a:latin typeface="TH Mali Grade 6" pitchFamily="2" charset="-34"/>
              <a:cs typeface="TH Mali Grade 6" pitchFamily="2" charset="-34"/>
            </a:endParaRPr>
          </a:p>
          <a:p>
            <a:pPr lvl="0"/>
            <a:r>
              <a:rPr lang="th-TH" b="1" dirty="0">
                <a:latin typeface="TH Mali Grade 6" pitchFamily="2" charset="-34"/>
                <a:cs typeface="TH Mali Grade 6" pitchFamily="2" charset="-34"/>
              </a:rPr>
              <a:t>สรุป</a:t>
            </a:r>
            <a:endParaRPr lang="en-US" b="1" dirty="0">
              <a:latin typeface="TH Mali Grade 6" pitchFamily="2" charset="-34"/>
              <a:cs typeface="TH Mali Grade 6" pitchFamily="2" charset="-34"/>
            </a:endParaRPr>
          </a:p>
          <a:p>
            <a:pPr lvl="0"/>
            <a:r>
              <a:rPr lang="th-TH" b="1" dirty="0">
                <a:latin typeface="TH Mali Grade 6" pitchFamily="2" charset="-34"/>
                <a:cs typeface="TH Mali Grade 6" pitchFamily="2" charset="-34"/>
              </a:rPr>
              <a:t>แบบฝึกหัดท้าย</a:t>
            </a:r>
            <a:r>
              <a:rPr lang="th-TH" b="1" dirty="0" smtClean="0">
                <a:latin typeface="TH Mali Grade 6" pitchFamily="2" charset="-34"/>
                <a:cs typeface="TH Mali Grade 6" pitchFamily="2" charset="-34"/>
              </a:rPr>
              <a:t>บท</a:t>
            </a:r>
            <a:endParaRPr lang="en-US" b="1" dirty="0">
              <a:latin typeface="TH Mali Grade 6" pitchFamily="2" charset="-34"/>
              <a:cs typeface="TH Mali Grade 6" pitchFamily="2" charset="-34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523972" y="3579862"/>
            <a:ext cx="4096505" cy="1563637"/>
            <a:chOff x="152400" y="152400"/>
            <a:chExt cx="9126287" cy="5143500"/>
          </a:xfrm>
        </p:grpSpPr>
        <p:sp>
          <p:nvSpPr>
            <p:cNvPr id="12" name="Rectangle 11"/>
            <p:cNvSpPr/>
            <p:nvPr/>
          </p:nvSpPr>
          <p:spPr>
            <a:xfrm>
              <a:off x="152400" y="152400"/>
              <a:ext cx="2286000" cy="5143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436046" y="152400"/>
              <a:ext cx="2286000" cy="51435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722046" y="152400"/>
              <a:ext cx="2286000" cy="5143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992687" y="152400"/>
              <a:ext cx="2286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3" name="Title 1"/>
          <p:cNvSpPr txBox="1">
            <a:spLocks/>
          </p:cNvSpPr>
          <p:nvPr/>
        </p:nvSpPr>
        <p:spPr>
          <a:xfrm>
            <a:off x="1835415" y="3802059"/>
            <a:ext cx="5472608" cy="54207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36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altLang="ko-KR" sz="8800" dirty="0">
                <a:solidFill>
                  <a:schemeClr val="bg1"/>
                </a:solidFill>
                <a:latin typeface="TH Mali Grade 6" pitchFamily="2" charset="-34"/>
                <a:cs typeface="TH Mali Grade 6" pitchFamily="2" charset="-34"/>
              </a:rPr>
              <a:t>Thank you</a:t>
            </a:r>
            <a:endParaRPr lang="ko-KR" altLang="en-US" sz="8800" dirty="0">
              <a:solidFill>
                <a:schemeClr val="bg1"/>
              </a:solidFill>
              <a:latin typeface="TH Mali Grade 6" pitchFamily="2" charset="-34"/>
              <a:cs typeface="TH Mali Grade 6" pitchFamily="2" charset="-34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771801" y="1203598"/>
            <a:ext cx="3600399" cy="1656184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8000" b="1" dirty="0" smtClean="0">
                <a:solidFill>
                  <a:schemeClr val="bg1"/>
                </a:solidFill>
                <a:latin typeface="TH Mali Grade 6" pitchFamily="2" charset="-34"/>
                <a:cs typeface="TH Mali Grade 6" pitchFamily="2" charset="-34"/>
              </a:rPr>
              <a:t>Q &amp; A</a:t>
            </a:r>
          </a:p>
        </p:txBody>
      </p:sp>
      <p:pic>
        <p:nvPicPr>
          <p:cNvPr id="16" name="รูปภาพ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085" y="829360"/>
            <a:ext cx="630628" cy="831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024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  <a:noFill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b="1" dirty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วัตถุประสงค์เชิง</a:t>
            </a:r>
            <a:r>
              <a:rPr lang="th-TH" b="1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พฤติกรรม</a:t>
            </a:r>
            <a:endParaRPr lang="th-TH" b="1" dirty="0">
              <a:solidFill>
                <a:schemeClr val="tx1"/>
              </a:solidFill>
              <a:latin typeface="TH Mali Grade 6" pitchFamily="2" charset="-34"/>
              <a:cs typeface="TH Mali Grade 6" pitchFamily="2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203598"/>
            <a:ext cx="7344816" cy="3394472"/>
          </a:xfrm>
        </p:spPr>
        <p:txBody>
          <a:bodyPr/>
          <a:lstStyle/>
          <a:p>
            <a:pPr lvl="0"/>
            <a:r>
              <a:rPr lang="th-TH" sz="2400" b="1" dirty="0">
                <a:latin typeface="TH Mali Grade 6" pitchFamily="2" charset="-34"/>
                <a:cs typeface="TH Mali Grade 6" pitchFamily="2" charset="-34"/>
              </a:rPr>
              <a:t>ผู้เรียนสามารถอธิบายถึงสามารถของโปรแกรม </a:t>
            </a:r>
            <a:r>
              <a:rPr lang="en-US" sz="2400" b="1" dirty="0" err="1">
                <a:latin typeface="TH Mali Grade 6" pitchFamily="2" charset="-34"/>
                <a:cs typeface="TH Mali Grade 6" pitchFamily="2" charset="-34"/>
              </a:rPr>
              <a:t>Authorware</a:t>
            </a:r>
            <a:r>
              <a:rPr lang="en-US" sz="2400" b="1" dirty="0">
                <a:latin typeface="TH Mali Grade 6" pitchFamily="2" charset="-34"/>
                <a:cs typeface="TH Mali Grade 6" pitchFamily="2" charset="-34"/>
              </a:rPr>
              <a:t> </a:t>
            </a:r>
            <a:r>
              <a:rPr lang="th-TH" sz="2400" b="1" dirty="0">
                <a:latin typeface="TH Mali Grade 6" pitchFamily="2" charset="-34"/>
                <a:cs typeface="TH Mali Grade 6" pitchFamily="2" charset="-34"/>
              </a:rPr>
              <a:t>ได้</a:t>
            </a:r>
            <a:endParaRPr lang="en-US" sz="2400" b="1" dirty="0">
              <a:latin typeface="TH Mali Grade 6" pitchFamily="2" charset="-34"/>
              <a:cs typeface="TH Mali Grade 6" pitchFamily="2" charset="-34"/>
            </a:endParaRPr>
          </a:p>
          <a:p>
            <a:pPr lvl="0"/>
            <a:r>
              <a:rPr lang="th-TH" sz="2400" b="1" dirty="0">
                <a:latin typeface="TH Mali Grade 6" pitchFamily="2" charset="-34"/>
                <a:cs typeface="TH Mali Grade 6" pitchFamily="2" charset="-34"/>
              </a:rPr>
              <a:t>ผู้เรียนสามารถอธิบายขั้นตอนการติดตั้งโปรแกรม </a:t>
            </a:r>
            <a:r>
              <a:rPr lang="en-US" sz="2400" b="1" dirty="0" err="1">
                <a:latin typeface="TH Mali Grade 6" pitchFamily="2" charset="-34"/>
                <a:cs typeface="TH Mali Grade 6" pitchFamily="2" charset="-34"/>
              </a:rPr>
              <a:t>Authorware</a:t>
            </a:r>
            <a:r>
              <a:rPr lang="en-US" sz="2400" b="1" dirty="0">
                <a:latin typeface="TH Mali Grade 6" pitchFamily="2" charset="-34"/>
                <a:cs typeface="TH Mali Grade 6" pitchFamily="2" charset="-34"/>
              </a:rPr>
              <a:t> </a:t>
            </a:r>
            <a:r>
              <a:rPr lang="th-TH" sz="2400" b="1" dirty="0">
                <a:latin typeface="TH Mali Grade 6" pitchFamily="2" charset="-34"/>
                <a:cs typeface="TH Mali Grade 6" pitchFamily="2" charset="-34"/>
              </a:rPr>
              <a:t>ได้</a:t>
            </a:r>
            <a:endParaRPr lang="en-US" sz="2400" b="1" dirty="0">
              <a:latin typeface="TH Mali Grade 6" pitchFamily="2" charset="-34"/>
              <a:cs typeface="TH Mali Grade 6" pitchFamily="2" charset="-34"/>
            </a:endParaRPr>
          </a:p>
          <a:p>
            <a:pPr lvl="0"/>
            <a:r>
              <a:rPr lang="th-TH" sz="2400" b="1" dirty="0">
                <a:latin typeface="TH Mali Grade 6" pitchFamily="2" charset="-34"/>
                <a:cs typeface="TH Mali Grade 6" pitchFamily="2" charset="-34"/>
              </a:rPr>
              <a:t>ผู้เรียนสามารถบอกวิธีการเรียกใช้โปรแกรม </a:t>
            </a:r>
            <a:r>
              <a:rPr lang="en-US" sz="2400" b="1" dirty="0" err="1">
                <a:latin typeface="TH Mali Grade 6" pitchFamily="2" charset="-34"/>
                <a:cs typeface="TH Mali Grade 6" pitchFamily="2" charset="-34"/>
              </a:rPr>
              <a:t>Authorware</a:t>
            </a:r>
            <a:r>
              <a:rPr lang="en-US" sz="2400" b="1" dirty="0">
                <a:latin typeface="TH Mali Grade 6" pitchFamily="2" charset="-34"/>
                <a:cs typeface="TH Mali Grade 6" pitchFamily="2" charset="-34"/>
              </a:rPr>
              <a:t> </a:t>
            </a:r>
            <a:r>
              <a:rPr lang="th-TH" sz="2400" b="1" dirty="0">
                <a:latin typeface="TH Mali Grade 6" pitchFamily="2" charset="-34"/>
                <a:cs typeface="TH Mali Grade 6" pitchFamily="2" charset="-34"/>
              </a:rPr>
              <a:t>ได้</a:t>
            </a:r>
            <a:endParaRPr lang="en-US" sz="2400" b="1" dirty="0">
              <a:latin typeface="TH Mali Grade 6" pitchFamily="2" charset="-34"/>
              <a:cs typeface="TH Mali Grade 6" pitchFamily="2" charset="-34"/>
            </a:endParaRPr>
          </a:p>
          <a:p>
            <a:pPr lvl="0"/>
            <a:r>
              <a:rPr lang="th-TH" sz="2400" b="1" dirty="0">
                <a:latin typeface="TH Mali Grade 6" pitchFamily="2" charset="-34"/>
                <a:cs typeface="TH Mali Grade 6" pitchFamily="2" charset="-34"/>
              </a:rPr>
              <a:t>ผู้เรียนสามารถอธิบายส่วนประกอบต่าง ๆ ของ โปรแกรม </a:t>
            </a:r>
            <a:r>
              <a:rPr lang="en-US" sz="2400" b="1" dirty="0" err="1">
                <a:latin typeface="TH Mali Grade 6" pitchFamily="2" charset="-34"/>
                <a:cs typeface="TH Mali Grade 6" pitchFamily="2" charset="-34"/>
              </a:rPr>
              <a:t>Authorware</a:t>
            </a:r>
            <a:r>
              <a:rPr lang="en-US" sz="2400" b="1" dirty="0">
                <a:latin typeface="TH Mali Grade 6" pitchFamily="2" charset="-34"/>
                <a:cs typeface="TH Mali Grade 6" pitchFamily="2" charset="-34"/>
              </a:rPr>
              <a:t> </a:t>
            </a:r>
            <a:r>
              <a:rPr lang="th-TH" sz="2400" b="1" dirty="0">
                <a:latin typeface="TH Mali Grade 6" pitchFamily="2" charset="-34"/>
                <a:cs typeface="TH Mali Grade 6" pitchFamily="2" charset="-34"/>
              </a:rPr>
              <a:t>ได้</a:t>
            </a:r>
            <a:endParaRPr lang="en-US" sz="2400" b="1" dirty="0">
              <a:latin typeface="TH Mali Grade 6" pitchFamily="2" charset="-34"/>
              <a:cs typeface="TH Mali Grade 6" pitchFamily="2" charset="-34"/>
            </a:endParaRPr>
          </a:p>
          <a:p>
            <a:pPr lvl="0"/>
            <a:r>
              <a:rPr lang="th-TH" sz="2400" b="1" dirty="0">
                <a:latin typeface="TH Mali Grade 6" pitchFamily="2" charset="-34"/>
                <a:cs typeface="TH Mali Grade 6" pitchFamily="2" charset="-34"/>
              </a:rPr>
              <a:t>ผู้เรียนสามารถอธิบายองค์ประกอบการสร้างงานในโปรแกรม </a:t>
            </a:r>
            <a:r>
              <a:rPr lang="en-US" sz="2400" b="1" dirty="0" err="1">
                <a:latin typeface="TH Mali Grade 6" pitchFamily="2" charset="-34"/>
                <a:cs typeface="TH Mali Grade 6" pitchFamily="2" charset="-34"/>
              </a:rPr>
              <a:t>Authorware</a:t>
            </a:r>
            <a:r>
              <a:rPr lang="en-US" sz="2400" b="1" dirty="0">
                <a:latin typeface="TH Mali Grade 6" pitchFamily="2" charset="-34"/>
                <a:cs typeface="TH Mali Grade 6" pitchFamily="2" charset="-34"/>
              </a:rPr>
              <a:t> </a:t>
            </a:r>
            <a:r>
              <a:rPr lang="th-TH" sz="2400" b="1" dirty="0" smtClean="0">
                <a:latin typeface="TH Mali Grade 6" pitchFamily="2" charset="-34"/>
                <a:cs typeface="TH Mali Grade 6" pitchFamily="2" charset="-34"/>
              </a:rPr>
              <a:t>ได้</a:t>
            </a:r>
            <a:endParaRPr lang="en-US" sz="2400" b="1" dirty="0">
              <a:latin typeface="TH Mali Grade 6" pitchFamily="2" charset="-34"/>
              <a:cs typeface="TH Mali Grade 6" pitchFamily="2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b="1" dirty="0">
                <a:latin typeface="TH Mali Grade 6" pitchFamily="2" charset="-34"/>
                <a:cs typeface="TH Mali Grade 6" pitchFamily="2" charset="-34"/>
              </a:rPr>
              <a:t>ความสามารถของโปรแกรม </a:t>
            </a:r>
            <a:r>
              <a:rPr lang="en-US" b="1" dirty="0" err="1" smtClean="0">
                <a:latin typeface="TH Mali Grade 6" pitchFamily="2" charset="-34"/>
                <a:cs typeface="TH Mali Grade 6" pitchFamily="2" charset="-34"/>
              </a:rPr>
              <a:t>Authorware</a:t>
            </a:r>
            <a:endParaRPr lang="th-TH" b="1" dirty="0">
              <a:latin typeface="TH Mali Grade 6" pitchFamily="2" charset="-34"/>
              <a:cs typeface="TH Mali Grade 6" pitchFamily="2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131590"/>
            <a:ext cx="8229600" cy="3394472"/>
          </a:xfrm>
        </p:spPr>
        <p:txBody>
          <a:bodyPr/>
          <a:lstStyle/>
          <a:p>
            <a:pPr lvl="1">
              <a:buFont typeface="Courier New" pitchFamily="49" charset="0"/>
              <a:buChar char="o"/>
            </a:pPr>
            <a:r>
              <a:rPr lang="th-TH" sz="2400" b="1" dirty="0">
                <a:latin typeface="TH Mali Grade 6" pitchFamily="2" charset="-34"/>
                <a:cs typeface="TH Mali Grade 6" pitchFamily="2" charset="-34"/>
              </a:rPr>
              <a:t>สร้างเป็นสื่อการเรียนการสอน ซึ่งลักษณะงานจะเหมือนแผ่นใส</a:t>
            </a:r>
            <a:endParaRPr lang="en-US" sz="1800" b="1" dirty="0">
              <a:latin typeface="TH Mali Grade 6" pitchFamily="2" charset="-34"/>
              <a:cs typeface="TH Mali Grade 6" pitchFamily="2" charset="-34"/>
            </a:endParaRPr>
          </a:p>
          <a:p>
            <a:pPr lvl="1">
              <a:buFont typeface="Courier New" pitchFamily="49" charset="0"/>
              <a:buChar char="o"/>
            </a:pPr>
            <a:r>
              <a:rPr lang="th-TH" sz="2400" b="1" dirty="0">
                <a:latin typeface="TH Mali Grade 6" pitchFamily="2" charset="-34"/>
                <a:cs typeface="TH Mali Grade 6" pitchFamily="2" charset="-34"/>
              </a:rPr>
              <a:t>สร้างเป็นบทเรียน นักเรียนสามารถนำบทเรียนกลับไปทบทวน</a:t>
            </a:r>
            <a:r>
              <a:rPr lang="th-TH" sz="2400" b="1" dirty="0" smtClean="0">
                <a:latin typeface="TH Mali Grade 6" pitchFamily="2" charset="-34"/>
                <a:cs typeface="TH Mali Grade 6" pitchFamily="2" charset="-34"/>
              </a:rPr>
              <a:t>ศึกษา                     ด้วย</a:t>
            </a:r>
            <a:r>
              <a:rPr lang="th-TH" sz="2400" b="1" dirty="0">
                <a:latin typeface="TH Mali Grade 6" pitchFamily="2" charset="-34"/>
                <a:cs typeface="TH Mali Grade 6" pitchFamily="2" charset="-34"/>
              </a:rPr>
              <a:t>ตนเองได้</a:t>
            </a:r>
            <a:endParaRPr lang="en-US" sz="1800" b="1" dirty="0">
              <a:latin typeface="TH Mali Grade 6" pitchFamily="2" charset="-34"/>
              <a:cs typeface="TH Mali Grade 6" pitchFamily="2" charset="-34"/>
            </a:endParaRPr>
          </a:p>
          <a:p>
            <a:pPr lvl="1">
              <a:buFont typeface="Courier New" pitchFamily="49" charset="0"/>
              <a:buChar char="o"/>
            </a:pPr>
            <a:r>
              <a:rPr lang="th-TH" sz="2400" b="1" dirty="0">
                <a:latin typeface="TH Mali Grade 6" pitchFamily="2" charset="-34"/>
                <a:cs typeface="TH Mali Grade 6" pitchFamily="2" charset="-34"/>
              </a:rPr>
              <a:t>สร้างเป็นโปรแกรมพิมพ์ดีด</a:t>
            </a:r>
            <a:endParaRPr lang="en-US" sz="1800" b="1" dirty="0">
              <a:latin typeface="TH Mali Grade 6" pitchFamily="2" charset="-34"/>
              <a:cs typeface="TH Mali Grade 6" pitchFamily="2" charset="-34"/>
            </a:endParaRPr>
          </a:p>
          <a:p>
            <a:pPr lvl="1">
              <a:buFont typeface="Courier New" pitchFamily="49" charset="0"/>
              <a:buChar char="o"/>
            </a:pPr>
            <a:r>
              <a:rPr lang="th-TH" sz="2400" b="1" dirty="0">
                <a:latin typeface="TH Mali Grade 6" pitchFamily="2" charset="-34"/>
                <a:cs typeface="TH Mali Grade 6" pitchFamily="2" charset="-34"/>
              </a:rPr>
              <a:t>สร้างเกม</a:t>
            </a:r>
            <a:endParaRPr lang="en-US" sz="1800" b="1" dirty="0">
              <a:latin typeface="TH Mali Grade 6" pitchFamily="2" charset="-34"/>
              <a:cs typeface="TH Mali Grade 6" pitchFamily="2" charset="-34"/>
            </a:endParaRPr>
          </a:p>
          <a:p>
            <a:pPr lvl="1">
              <a:buFont typeface="Courier New" pitchFamily="49" charset="0"/>
              <a:buChar char="o"/>
            </a:pPr>
            <a:r>
              <a:rPr lang="th-TH" sz="2400" b="1" dirty="0">
                <a:latin typeface="TH Mali Grade 6" pitchFamily="2" charset="-34"/>
                <a:cs typeface="TH Mali Grade 6" pitchFamily="2" charset="-34"/>
              </a:rPr>
              <a:t>สร้างเป็นแบบประเมินตนเอง</a:t>
            </a:r>
            <a:endParaRPr lang="en-US" sz="1800" b="1" dirty="0">
              <a:latin typeface="TH Mali Grade 6" pitchFamily="2" charset="-34"/>
              <a:cs typeface="TH Mali Grade 6" pitchFamily="2" charset="-34"/>
            </a:endParaRPr>
          </a:p>
          <a:p>
            <a:pPr lvl="1">
              <a:buFont typeface="Courier New" pitchFamily="49" charset="0"/>
              <a:buChar char="o"/>
            </a:pPr>
            <a:r>
              <a:rPr lang="th-TH" sz="2400" b="1" dirty="0">
                <a:latin typeface="TH Mali Grade 6" pitchFamily="2" charset="-34"/>
                <a:cs typeface="TH Mali Grade 6" pitchFamily="2" charset="-34"/>
              </a:rPr>
              <a:t>สร้างเป็นสารานุกรม</a:t>
            </a:r>
            <a:endParaRPr lang="en-US" sz="1800" b="1" dirty="0">
              <a:latin typeface="TH Mali Grade 6" pitchFamily="2" charset="-34"/>
              <a:cs typeface="TH Mali Grade 6" pitchFamily="2" charset="-34"/>
            </a:endParaRPr>
          </a:p>
          <a:p>
            <a:pPr lvl="1">
              <a:buFont typeface="Courier New" pitchFamily="49" charset="0"/>
              <a:buChar char="o"/>
            </a:pPr>
            <a:r>
              <a:rPr lang="th-TH" sz="2400" b="1" dirty="0">
                <a:latin typeface="TH Mali Grade 6" pitchFamily="2" charset="-34"/>
                <a:cs typeface="TH Mali Grade 6" pitchFamily="2" charset="-34"/>
              </a:rPr>
              <a:t>สร้างแบบจำลองสถานการณ์จริง ซึ่งทำให้เหมือนอยู่ใน</a:t>
            </a:r>
            <a:r>
              <a:rPr lang="th-TH" sz="2400" b="1" dirty="0" smtClean="0">
                <a:latin typeface="TH Mali Grade 6" pitchFamily="2" charset="-34"/>
                <a:cs typeface="TH Mali Grade 6" pitchFamily="2" charset="-34"/>
              </a:rPr>
              <a:t>เหตุการณ์</a:t>
            </a:r>
            <a:endParaRPr lang="en-US" sz="1800" b="1" dirty="0">
              <a:latin typeface="TH Mali Grade 6" pitchFamily="2" charset="-34"/>
              <a:cs typeface="TH Mali Grade 6" pitchFamily="2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 smtClean="0">
                <a:latin typeface="TH Mali Grade 6" pitchFamily="2" charset="-34"/>
                <a:cs typeface="TH Mali Grade 6" pitchFamily="2" charset="-34"/>
              </a:rPr>
              <a:t>การเรียกใช้งานโปรแกรม</a:t>
            </a:r>
            <a:endParaRPr lang="th-TH" b="1" dirty="0">
              <a:latin typeface="TH Mali Grade 6" pitchFamily="2" charset="-34"/>
              <a:cs typeface="TH Mali Grade 6" pitchFamily="2" charset="-34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t="75196" r="36133" b="390"/>
          <a:stretch>
            <a:fillRect/>
          </a:stretch>
        </p:blipFill>
        <p:spPr bwMode="auto">
          <a:xfrm>
            <a:off x="1907704" y="1563638"/>
            <a:ext cx="6377330" cy="157294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7267" y="1232288"/>
            <a:ext cx="3900486" cy="3429024"/>
          </a:xfrm>
        </p:spPr>
        <p:txBody>
          <a:bodyPr/>
          <a:lstStyle/>
          <a:p>
            <a:r>
              <a:rPr lang="th-TH" sz="2400" b="1" dirty="0">
                <a:latin typeface="TH Mali Grade 6" pitchFamily="2" charset="-34"/>
                <a:cs typeface="TH Mali Grade 6" pitchFamily="2" charset="-34"/>
              </a:rPr>
              <a:t>เมื่อเปิดโปรแกรม หน้าต่างแรกที่พบคือ หน้าต่าง </a:t>
            </a:r>
            <a:r>
              <a:rPr lang="en-US" sz="2400" b="1" dirty="0">
                <a:latin typeface="TH Mali Grade 6" pitchFamily="2" charset="-34"/>
                <a:cs typeface="TH Mali Grade 6" pitchFamily="2" charset="-34"/>
              </a:rPr>
              <a:t>New Project </a:t>
            </a:r>
            <a:r>
              <a:rPr lang="th-TH" sz="2400" b="1" dirty="0">
                <a:latin typeface="TH Mali Grade 6" pitchFamily="2" charset="-34"/>
                <a:cs typeface="TH Mali Grade 6" pitchFamily="2" charset="-34"/>
              </a:rPr>
              <a:t>ซึ่งมี </a:t>
            </a:r>
            <a:r>
              <a:rPr lang="en-US" sz="2400" b="1" dirty="0">
                <a:latin typeface="TH Mali Grade 6" pitchFamily="2" charset="-34"/>
                <a:cs typeface="TH Mali Grade 6" pitchFamily="2" charset="-34"/>
              </a:rPr>
              <a:t>Knowledge Object </a:t>
            </a:r>
            <a:r>
              <a:rPr lang="th-TH" sz="2400" b="1" dirty="0" smtClean="0">
                <a:latin typeface="TH Mali Grade 6" pitchFamily="2" charset="-34"/>
                <a:cs typeface="TH Mali Grade 6" pitchFamily="2" charset="-34"/>
              </a:rPr>
              <a:t>ให้</a:t>
            </a:r>
            <a:r>
              <a:rPr lang="th-TH" sz="2400" b="1" dirty="0">
                <a:latin typeface="TH Mali Grade 6" pitchFamily="2" charset="-34"/>
                <a:cs typeface="TH Mali Grade 6" pitchFamily="2" charset="-34"/>
              </a:rPr>
              <a:t>เลือก  </a:t>
            </a:r>
            <a:endParaRPr lang="th-TH" sz="2400" b="1" dirty="0" smtClean="0">
              <a:latin typeface="TH Mali Grade 6" pitchFamily="2" charset="-34"/>
              <a:cs typeface="TH Mali Grade 6" pitchFamily="2" charset="-34"/>
            </a:endParaRPr>
          </a:p>
          <a:p>
            <a:r>
              <a:rPr lang="th-TH" sz="2400" b="1" dirty="0" smtClean="0">
                <a:latin typeface="TH Mali Grade 6" pitchFamily="2" charset="-34"/>
                <a:cs typeface="TH Mali Grade 6" pitchFamily="2" charset="-34"/>
              </a:rPr>
              <a:t>แต่</a:t>
            </a:r>
            <a:r>
              <a:rPr lang="th-TH" sz="2400" b="1" dirty="0">
                <a:latin typeface="TH Mali Grade 6" pitchFamily="2" charset="-34"/>
                <a:cs typeface="TH Mali Grade 6" pitchFamily="2" charset="-34"/>
              </a:rPr>
              <a:t>ในกรณีที่ต้องการสร้างไฟล์เอง ไม่ต้องการใช้ </a:t>
            </a:r>
            <a:r>
              <a:rPr lang="en-US" sz="2400" b="1" dirty="0">
                <a:latin typeface="TH Mali Grade 6" pitchFamily="2" charset="-34"/>
                <a:cs typeface="TH Mali Grade 6" pitchFamily="2" charset="-34"/>
              </a:rPr>
              <a:t>Knowledge Object</a:t>
            </a:r>
            <a:r>
              <a:rPr lang="th-TH" sz="2400" b="1" dirty="0">
                <a:latin typeface="TH Mali Grade 6" pitchFamily="2" charset="-34"/>
                <a:cs typeface="TH Mali Grade 6" pitchFamily="2" charset="-34"/>
              </a:rPr>
              <a:t> ให้คลิกปุ่ม</a:t>
            </a:r>
          </a:p>
        </p:txBody>
      </p:sp>
      <p:pic>
        <p:nvPicPr>
          <p:cNvPr id="2050" name="Picture 2" descr="canc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800" y="2131558"/>
            <a:ext cx="931800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29241" y="1500179"/>
            <a:ext cx="3514725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ounded Rectangle 8"/>
          <p:cNvSpPr/>
          <p:nvPr/>
        </p:nvSpPr>
        <p:spPr>
          <a:xfrm>
            <a:off x="7072330" y="1982387"/>
            <a:ext cx="1571636" cy="321471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>
              <a:latin typeface="TH Mali Grade 6" pitchFamily="2" charset="-34"/>
              <a:cs typeface="TH Mali Grade 6" pitchFamily="2" charset="-34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71472" y="51470"/>
            <a:ext cx="8229600" cy="857250"/>
          </a:xfr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 smtClean="0">
                <a:latin typeface="TH Mali Grade 6" pitchFamily="2" charset="-34"/>
                <a:cs typeface="TH Mali Grade 6" pitchFamily="2" charset="-34"/>
              </a:rPr>
              <a:t>การเรียกใช้งานโปรแกรม</a:t>
            </a:r>
            <a:endParaRPr lang="th-TH" b="1" dirty="0">
              <a:latin typeface="TH Mali Grade 6" pitchFamily="2" charset="-34"/>
              <a:cs typeface="TH Mali Grade 6" pitchFamily="2" charset="-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7574"/>
            <a:ext cx="8643998" cy="857250"/>
          </a:xfr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b="1" dirty="0" smtClean="0">
                <a:latin typeface="TH Mali Grade 6" pitchFamily="2" charset="-34"/>
                <a:cs typeface="TH Mali Grade 6" pitchFamily="2" charset="-34"/>
              </a:rPr>
              <a:t>ส่วนประกอบของโปรแกรม</a:t>
            </a:r>
            <a:r>
              <a:rPr lang="en-US" b="1" dirty="0" smtClean="0">
                <a:latin typeface="TH Mali Grade 6" pitchFamily="2" charset="-34"/>
                <a:cs typeface="TH Mali Grade 6" pitchFamily="2" charset="-34"/>
              </a:rPr>
              <a:t> </a:t>
            </a:r>
            <a:r>
              <a:rPr lang="en-US" b="1" dirty="0" err="1" smtClean="0">
                <a:latin typeface="TH Mali Grade 6" pitchFamily="2" charset="-34"/>
                <a:cs typeface="TH Mali Grade 6" pitchFamily="2" charset="-34"/>
              </a:rPr>
              <a:t>Authorware</a:t>
            </a:r>
            <a:r>
              <a:rPr lang="th-TH" b="1" dirty="0" smtClean="0">
                <a:latin typeface="TH Mali Grade 6" pitchFamily="2" charset="-34"/>
                <a:cs typeface="TH Mali Grade 6" pitchFamily="2" charset="-34"/>
              </a:rPr>
              <a:t> </a:t>
            </a:r>
            <a:endParaRPr lang="th-TH" b="1" dirty="0">
              <a:latin typeface="TH Mali Grade 6" pitchFamily="2" charset="-34"/>
              <a:cs typeface="TH Mali Grade 6" pitchFamily="2" charset="-34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/>
          <a:srcRect r="34961" b="34570"/>
          <a:stretch>
            <a:fillRect/>
          </a:stretch>
        </p:blipFill>
        <p:spPr bwMode="auto">
          <a:xfrm>
            <a:off x="1214414" y="1232287"/>
            <a:ext cx="7929586" cy="3589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Line Callout 1 5"/>
          <p:cNvSpPr/>
          <p:nvPr/>
        </p:nvSpPr>
        <p:spPr>
          <a:xfrm>
            <a:off x="107504" y="964395"/>
            <a:ext cx="914400" cy="321471"/>
          </a:xfrm>
          <a:prstGeom prst="borderCallout1">
            <a:avLst>
              <a:gd name="adj1" fmla="val 16343"/>
              <a:gd name="adj2" fmla="val 99732"/>
              <a:gd name="adj3" fmla="val 152703"/>
              <a:gd name="adj4" fmla="val 129463"/>
            </a:avLst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1</a:t>
            </a:r>
            <a:endParaRPr lang="th-TH" sz="3600" b="1" dirty="0">
              <a:solidFill>
                <a:schemeClr val="tx1"/>
              </a:solidFill>
              <a:latin typeface="TH Mali Grade 6" pitchFamily="2" charset="-34"/>
              <a:cs typeface="TH Mali Grade 6" pitchFamily="2" charset="-34"/>
            </a:endParaRPr>
          </a:p>
        </p:txBody>
      </p:sp>
      <p:sp>
        <p:nvSpPr>
          <p:cNvPr id="10" name="Line Callout 1 9"/>
          <p:cNvSpPr/>
          <p:nvPr/>
        </p:nvSpPr>
        <p:spPr>
          <a:xfrm>
            <a:off x="107504" y="1446602"/>
            <a:ext cx="914400" cy="321471"/>
          </a:xfrm>
          <a:prstGeom prst="borderCallout1">
            <a:avLst>
              <a:gd name="adj1" fmla="val 16343"/>
              <a:gd name="adj2" fmla="val 99732"/>
              <a:gd name="adj3" fmla="val 70926"/>
              <a:gd name="adj4" fmla="val 142796"/>
            </a:avLst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2</a:t>
            </a:r>
            <a:endParaRPr lang="th-TH" sz="3600" b="1" dirty="0">
              <a:solidFill>
                <a:schemeClr val="tx1"/>
              </a:solidFill>
              <a:latin typeface="TH Mali Grade 6" pitchFamily="2" charset="-34"/>
              <a:cs typeface="TH Mali Grade 6" pitchFamily="2" charset="-34"/>
            </a:endParaRPr>
          </a:p>
        </p:txBody>
      </p:sp>
      <p:sp>
        <p:nvSpPr>
          <p:cNvPr id="11" name="Line Callout 1 10"/>
          <p:cNvSpPr/>
          <p:nvPr/>
        </p:nvSpPr>
        <p:spPr>
          <a:xfrm>
            <a:off x="107504" y="1928808"/>
            <a:ext cx="914400" cy="321471"/>
          </a:xfrm>
          <a:prstGeom prst="borderCallout1">
            <a:avLst>
              <a:gd name="adj1" fmla="val 16343"/>
              <a:gd name="adj2" fmla="val 99732"/>
              <a:gd name="adj3" fmla="val 70926"/>
              <a:gd name="adj4" fmla="val 142796"/>
            </a:avLst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3</a:t>
            </a:r>
            <a:endParaRPr lang="th-TH" sz="3600" b="1" dirty="0">
              <a:solidFill>
                <a:schemeClr val="tx1"/>
              </a:solidFill>
              <a:latin typeface="TH Mali Grade 6" pitchFamily="2" charset="-34"/>
              <a:cs typeface="TH Mali Grade 6" pitchFamily="2" charset="-34"/>
            </a:endParaRPr>
          </a:p>
        </p:txBody>
      </p:sp>
      <p:sp>
        <p:nvSpPr>
          <p:cNvPr id="12" name="Line Callout 1 11"/>
          <p:cNvSpPr/>
          <p:nvPr/>
        </p:nvSpPr>
        <p:spPr>
          <a:xfrm>
            <a:off x="107504" y="3643320"/>
            <a:ext cx="914400" cy="321471"/>
          </a:xfrm>
          <a:prstGeom prst="borderCallout1">
            <a:avLst>
              <a:gd name="adj1" fmla="val 16343"/>
              <a:gd name="adj2" fmla="val 99732"/>
              <a:gd name="adj3" fmla="val 70926"/>
              <a:gd name="adj4" fmla="val 142796"/>
            </a:avLst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4</a:t>
            </a:r>
            <a:endParaRPr lang="th-TH" sz="3600" b="1" dirty="0">
              <a:solidFill>
                <a:schemeClr val="tx1"/>
              </a:solidFill>
              <a:latin typeface="TH Mali Grade 6" pitchFamily="2" charset="-34"/>
              <a:cs typeface="TH Mali Grade 6" pitchFamily="2" charset="-34"/>
            </a:endParaRPr>
          </a:p>
        </p:txBody>
      </p:sp>
      <p:sp>
        <p:nvSpPr>
          <p:cNvPr id="13" name="Line Callout 1 12"/>
          <p:cNvSpPr/>
          <p:nvPr/>
        </p:nvSpPr>
        <p:spPr>
          <a:xfrm>
            <a:off x="2571736" y="3000378"/>
            <a:ext cx="914400" cy="321471"/>
          </a:xfrm>
          <a:prstGeom prst="borderCallout1">
            <a:avLst>
              <a:gd name="adj1" fmla="val 51898"/>
              <a:gd name="adj2" fmla="val -1935"/>
              <a:gd name="adj3" fmla="val -57073"/>
              <a:gd name="adj4" fmla="val -47204"/>
            </a:avLst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H Mali Grade 6" pitchFamily="2" charset="-34"/>
                <a:cs typeface="TH Mali Grade 6" pitchFamily="2" charset="-34"/>
              </a:rPr>
              <a:t>5</a:t>
            </a:r>
            <a:endParaRPr lang="th-TH" sz="3600" b="1" dirty="0">
              <a:latin typeface="TH Mali Grade 6" pitchFamily="2" charset="-34"/>
              <a:cs typeface="TH Mali Grade 6" pitchFamily="2" charset="-34"/>
            </a:endParaRPr>
          </a:p>
        </p:txBody>
      </p:sp>
      <p:sp>
        <p:nvSpPr>
          <p:cNvPr id="14" name="Line Callout 1 13"/>
          <p:cNvSpPr/>
          <p:nvPr/>
        </p:nvSpPr>
        <p:spPr>
          <a:xfrm>
            <a:off x="2857488" y="2250279"/>
            <a:ext cx="914400" cy="321471"/>
          </a:xfrm>
          <a:prstGeom prst="borderCallout1">
            <a:avLst>
              <a:gd name="adj1" fmla="val 98120"/>
              <a:gd name="adj2" fmla="val 51398"/>
              <a:gd name="adj3" fmla="val 177592"/>
              <a:gd name="adj4" fmla="val 109463"/>
            </a:avLst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H Mali Grade 6" pitchFamily="2" charset="-34"/>
                <a:cs typeface="TH Mali Grade 6" pitchFamily="2" charset="-34"/>
              </a:rPr>
              <a:t>6</a:t>
            </a:r>
            <a:endParaRPr lang="th-TH" sz="3600" b="1" dirty="0">
              <a:latin typeface="TH Mali Grade 6" pitchFamily="2" charset="-34"/>
              <a:cs typeface="TH Mali Grade 6" pitchFamily="2" charset="-34"/>
            </a:endParaRPr>
          </a:p>
        </p:txBody>
      </p:sp>
      <p:sp>
        <p:nvSpPr>
          <p:cNvPr id="15" name="Line Callout 1 14"/>
          <p:cNvSpPr/>
          <p:nvPr/>
        </p:nvSpPr>
        <p:spPr>
          <a:xfrm>
            <a:off x="6572264" y="3000378"/>
            <a:ext cx="914400" cy="321471"/>
          </a:xfrm>
          <a:prstGeom prst="borderCallout1">
            <a:avLst>
              <a:gd name="adj1" fmla="val 98120"/>
              <a:gd name="adj2" fmla="val 51398"/>
              <a:gd name="adj3" fmla="val 99371"/>
              <a:gd name="adj4" fmla="val 99463"/>
            </a:avLst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H Mali Grade 6" pitchFamily="2" charset="-34"/>
                <a:cs typeface="TH Mali Grade 6" pitchFamily="2" charset="-34"/>
              </a:rPr>
              <a:t>7</a:t>
            </a:r>
            <a:endParaRPr lang="th-TH" sz="3600" b="1" dirty="0">
              <a:latin typeface="TH Mali Grade 6" pitchFamily="2" charset="-34"/>
              <a:cs typeface="TH Mali Grade 6" pitchFamily="2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987574"/>
            <a:ext cx="7416824" cy="432674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400" b="1" dirty="0">
                <a:latin typeface="TH Mali Grade 6" pitchFamily="2" charset="-34"/>
                <a:cs typeface="TH Mali Grade 6" pitchFamily="2" charset="-34"/>
              </a:rPr>
              <a:t>Menu bar  </a:t>
            </a:r>
            <a:r>
              <a:rPr lang="th-TH" sz="2400" b="1" dirty="0" smtClean="0">
                <a:latin typeface="TH Mali Grade 6" pitchFamily="2" charset="-34"/>
                <a:cs typeface="TH Mali Grade 6" pitchFamily="2" charset="-34"/>
              </a:rPr>
              <a:t>ประกอบด้วย</a:t>
            </a:r>
            <a:r>
              <a:rPr lang="th-TH" sz="2400" b="1" dirty="0">
                <a:latin typeface="TH Mali Grade 6" pitchFamily="2" charset="-34"/>
                <a:cs typeface="TH Mali Grade 6" pitchFamily="2" charset="-34"/>
              </a:rPr>
              <a:t>เมนูที่โปรแกรม </a:t>
            </a:r>
            <a:r>
              <a:rPr lang="en-US" sz="2400" b="1" dirty="0" err="1">
                <a:latin typeface="TH Mali Grade 6" pitchFamily="2" charset="-34"/>
                <a:cs typeface="TH Mali Grade 6" pitchFamily="2" charset="-34"/>
              </a:rPr>
              <a:t>Authorware</a:t>
            </a:r>
            <a:r>
              <a:rPr lang="th-TH" sz="2400" b="1" dirty="0">
                <a:latin typeface="TH Mali Grade 6" pitchFamily="2" charset="-34"/>
                <a:cs typeface="TH Mali Grade 6" pitchFamily="2" charset="-34"/>
              </a:rPr>
              <a:t> </a:t>
            </a:r>
            <a:r>
              <a:rPr lang="th-TH" sz="2400" b="1" dirty="0" smtClean="0">
                <a:latin typeface="TH Mali Grade 6" pitchFamily="2" charset="-34"/>
                <a:cs typeface="TH Mali Grade 6" pitchFamily="2" charset="-34"/>
              </a:rPr>
              <a:t>เตรียม</a:t>
            </a:r>
            <a:r>
              <a:rPr lang="th-TH" sz="2400" b="1" dirty="0">
                <a:latin typeface="TH Mali Grade 6" pitchFamily="2" charset="-34"/>
                <a:cs typeface="TH Mali Grade 6" pitchFamily="2" charset="-34"/>
              </a:rPr>
              <a:t>ไว้ให้ใช้งาน</a:t>
            </a:r>
            <a:endParaRPr lang="en-US" sz="2400" b="1" dirty="0">
              <a:latin typeface="TH Mali Grade 6" pitchFamily="2" charset="-34"/>
              <a:cs typeface="TH Mali Grade 6" pitchFamily="2" charset="-34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400" b="1" dirty="0">
                <a:latin typeface="TH Mali Grade 6" pitchFamily="2" charset="-34"/>
                <a:cs typeface="TH Mali Grade 6" pitchFamily="2" charset="-34"/>
              </a:rPr>
              <a:t>Tool </a:t>
            </a:r>
            <a:r>
              <a:rPr lang="en-US" sz="2400" b="1" dirty="0" smtClean="0">
                <a:latin typeface="TH Mali Grade 6" pitchFamily="2" charset="-34"/>
                <a:cs typeface="TH Mali Grade 6" pitchFamily="2" charset="-34"/>
              </a:rPr>
              <a:t>bar</a:t>
            </a:r>
            <a:r>
              <a:rPr lang="th-TH" sz="2400" b="1" dirty="0" smtClean="0">
                <a:latin typeface="TH Mali Grade 6" pitchFamily="2" charset="-34"/>
                <a:cs typeface="TH Mali Grade 6" pitchFamily="2" charset="-34"/>
              </a:rPr>
              <a:t>  รวบรวม</a:t>
            </a:r>
            <a:r>
              <a:rPr lang="th-TH" sz="2400" b="1" dirty="0">
                <a:latin typeface="TH Mali Grade 6" pitchFamily="2" charset="-34"/>
                <a:cs typeface="TH Mali Grade 6" pitchFamily="2" charset="-34"/>
              </a:rPr>
              <a:t>เมนูที่ใช้บ่อยๆ ไว้เป็นปุ่ม </a:t>
            </a:r>
            <a:r>
              <a:rPr lang="th-TH" sz="2400" b="1" dirty="0" smtClean="0">
                <a:latin typeface="TH Mali Grade 6" pitchFamily="2" charset="-34"/>
                <a:cs typeface="TH Mali Grade 6" pitchFamily="2" charset="-34"/>
              </a:rPr>
              <a:t>เพื่อให้</a:t>
            </a:r>
            <a:r>
              <a:rPr lang="th-TH" sz="2400" b="1" dirty="0">
                <a:latin typeface="TH Mali Grade 6" pitchFamily="2" charset="-34"/>
                <a:cs typeface="TH Mali Grade 6" pitchFamily="2" charset="-34"/>
              </a:rPr>
              <a:t>ใช้งานได้สะดวกขึ้น</a:t>
            </a:r>
            <a:endParaRPr lang="en-US" sz="2400" b="1" dirty="0">
              <a:latin typeface="TH Mali Grade 6" pitchFamily="2" charset="-34"/>
              <a:cs typeface="TH Mali Grade 6" pitchFamily="2" charset="-34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400" b="1" dirty="0">
                <a:latin typeface="TH Mali Grade 6" pitchFamily="2" charset="-34"/>
                <a:cs typeface="TH Mali Grade 6" pitchFamily="2" charset="-34"/>
              </a:rPr>
              <a:t>Icon </a:t>
            </a:r>
            <a:r>
              <a:rPr lang="en-US" sz="2400" b="1" dirty="0" smtClean="0">
                <a:latin typeface="TH Mali Grade 6" pitchFamily="2" charset="-34"/>
                <a:cs typeface="TH Mali Grade 6" pitchFamily="2" charset="-34"/>
              </a:rPr>
              <a:t>Palette</a:t>
            </a:r>
            <a:r>
              <a:rPr lang="th-TH" sz="2400" b="1" dirty="0" smtClean="0">
                <a:latin typeface="TH Mali Grade 6" pitchFamily="2" charset="-34"/>
                <a:cs typeface="TH Mali Grade 6" pitchFamily="2" charset="-34"/>
              </a:rPr>
              <a:t>เป็น</a:t>
            </a:r>
            <a:r>
              <a:rPr lang="th-TH" sz="2400" b="1" dirty="0">
                <a:latin typeface="TH Mali Grade 6" pitchFamily="2" charset="-34"/>
                <a:cs typeface="TH Mali Grade 6" pitchFamily="2" charset="-34"/>
              </a:rPr>
              <a:t>ที่รวมของไอคอนสำหรับสร้างงานแต่ละประเภท</a:t>
            </a:r>
            <a:endParaRPr lang="en-US" sz="2400" b="1" dirty="0">
              <a:latin typeface="TH Mali Grade 6" pitchFamily="2" charset="-34"/>
              <a:cs typeface="TH Mali Grade 6" pitchFamily="2" charset="-34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400" b="1" dirty="0">
                <a:latin typeface="TH Mali Grade 6" pitchFamily="2" charset="-34"/>
                <a:cs typeface="TH Mali Grade 6" pitchFamily="2" charset="-34"/>
              </a:rPr>
              <a:t>Icon Color </a:t>
            </a:r>
            <a:r>
              <a:rPr lang="en-US" sz="2400" b="1" dirty="0" smtClean="0">
                <a:latin typeface="TH Mali Grade 6" pitchFamily="2" charset="-34"/>
                <a:cs typeface="TH Mali Grade 6" pitchFamily="2" charset="-34"/>
              </a:rPr>
              <a:t>Palette</a:t>
            </a:r>
            <a:r>
              <a:rPr lang="th-TH" sz="2400" b="1" dirty="0" smtClean="0">
                <a:latin typeface="TH Mali Grade 6" pitchFamily="2" charset="-34"/>
                <a:cs typeface="TH Mali Grade 6" pitchFamily="2" charset="-34"/>
              </a:rPr>
              <a:t>  เป็น</a:t>
            </a:r>
            <a:r>
              <a:rPr lang="th-TH" sz="2400" b="1" dirty="0">
                <a:latin typeface="TH Mali Grade 6" pitchFamily="2" charset="-34"/>
                <a:cs typeface="TH Mali Grade 6" pitchFamily="2" charset="-34"/>
              </a:rPr>
              <a:t>ที่รวมสีที่ใช้เติมแต่งสีให้กับไอคอน</a:t>
            </a:r>
            <a:endParaRPr lang="en-US" sz="2400" b="1" dirty="0">
              <a:latin typeface="TH Mali Grade 6" pitchFamily="2" charset="-34"/>
              <a:cs typeface="TH Mali Grade 6" pitchFamily="2" charset="-34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400" b="1" dirty="0" err="1" smtClean="0">
                <a:latin typeface="TH Mali Grade 6" pitchFamily="2" charset="-34"/>
                <a:cs typeface="TH Mali Grade 6" pitchFamily="2" charset="-34"/>
              </a:rPr>
              <a:t>Flowline</a:t>
            </a:r>
            <a:r>
              <a:rPr lang="th-TH" sz="2400" b="1" dirty="0" smtClean="0">
                <a:latin typeface="TH Mali Grade 6" pitchFamily="2" charset="-34"/>
                <a:cs typeface="TH Mali Grade 6" pitchFamily="2" charset="-34"/>
              </a:rPr>
              <a:t>  เป็น</a:t>
            </a:r>
            <a:r>
              <a:rPr lang="th-TH" sz="2400" b="1" dirty="0">
                <a:latin typeface="TH Mali Grade 6" pitchFamily="2" charset="-34"/>
                <a:cs typeface="TH Mali Grade 6" pitchFamily="2" charset="-34"/>
              </a:rPr>
              <a:t>เส้นตรงที่ใช้สร้างงาน โดยงานจะถูกแสดงตามลำดับ</a:t>
            </a:r>
            <a:endParaRPr lang="en-US" sz="2400" b="1" dirty="0">
              <a:latin typeface="TH Mali Grade 6" pitchFamily="2" charset="-34"/>
              <a:cs typeface="TH Mali Grade 6" pitchFamily="2" charset="-34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400" b="1" dirty="0">
                <a:latin typeface="TH Mali Grade 6" pitchFamily="2" charset="-34"/>
                <a:cs typeface="TH Mali Grade 6" pitchFamily="2" charset="-34"/>
              </a:rPr>
              <a:t>Design </a:t>
            </a:r>
            <a:r>
              <a:rPr lang="en-US" sz="2400" b="1" dirty="0" smtClean="0">
                <a:latin typeface="TH Mali Grade 6" pitchFamily="2" charset="-34"/>
                <a:cs typeface="TH Mali Grade 6" pitchFamily="2" charset="-34"/>
              </a:rPr>
              <a:t>Window</a:t>
            </a:r>
            <a:r>
              <a:rPr lang="th-TH" sz="2400" b="1" dirty="0" smtClean="0">
                <a:latin typeface="TH Mali Grade 6" pitchFamily="2" charset="-34"/>
                <a:cs typeface="TH Mali Grade 6" pitchFamily="2" charset="-34"/>
              </a:rPr>
              <a:t>  หน้าต่าง</a:t>
            </a:r>
            <a:r>
              <a:rPr lang="th-TH" sz="2400" b="1" dirty="0">
                <a:latin typeface="TH Mali Grade 6" pitchFamily="2" charset="-34"/>
                <a:cs typeface="TH Mali Grade 6" pitchFamily="2" charset="-34"/>
              </a:rPr>
              <a:t>ที่ใช้สร้างงาน</a:t>
            </a:r>
            <a:endParaRPr lang="en-US" sz="2400" b="1" dirty="0">
              <a:latin typeface="TH Mali Grade 6" pitchFamily="2" charset="-34"/>
              <a:cs typeface="TH Mali Grade 6" pitchFamily="2" charset="-34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400" b="1" dirty="0">
                <a:latin typeface="TH Mali Grade 6" pitchFamily="2" charset="-34"/>
                <a:cs typeface="TH Mali Grade 6" pitchFamily="2" charset="-34"/>
              </a:rPr>
              <a:t>Knowledge Objects </a:t>
            </a:r>
            <a:r>
              <a:rPr lang="en-US" sz="2400" b="1" dirty="0" smtClean="0">
                <a:latin typeface="TH Mali Grade 6" pitchFamily="2" charset="-34"/>
                <a:cs typeface="TH Mali Grade 6" pitchFamily="2" charset="-34"/>
              </a:rPr>
              <a:t>Window</a:t>
            </a:r>
            <a:r>
              <a:rPr lang="th-TH" sz="2400" b="1" dirty="0" smtClean="0">
                <a:latin typeface="TH Mali Grade 6" pitchFamily="2" charset="-34"/>
                <a:cs typeface="TH Mali Grade 6" pitchFamily="2" charset="-34"/>
              </a:rPr>
              <a:t> แสดง</a:t>
            </a:r>
            <a:r>
              <a:rPr lang="th-TH" sz="2400" b="1" dirty="0">
                <a:latin typeface="TH Mali Grade 6" pitchFamily="2" charset="-34"/>
                <a:cs typeface="TH Mali Grade 6" pitchFamily="2" charset="-34"/>
              </a:rPr>
              <a:t>รายชื่อของการทำงานสำเร็จรูป สำหรับการสร้างงานที่คิดว่าผู้ใช้จะใช้งาน</a:t>
            </a:r>
            <a:r>
              <a:rPr lang="th-TH" sz="2400" b="1" dirty="0" smtClean="0">
                <a:latin typeface="TH Mali Grade 6" pitchFamily="2" charset="-34"/>
                <a:cs typeface="TH Mali Grade 6" pitchFamily="2" charset="-34"/>
              </a:rPr>
              <a:t>บ่อยๆ</a:t>
            </a:r>
            <a:endParaRPr lang="en-US" sz="2400" b="1" dirty="0">
              <a:latin typeface="TH Mali Grade 6" pitchFamily="2" charset="-34"/>
              <a:cs typeface="TH Mali Grade 6" pitchFamily="2" charset="-34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3528" y="117574"/>
            <a:ext cx="8643998" cy="857250"/>
          </a:xfr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b="1" dirty="0" smtClean="0">
                <a:latin typeface="TH Mali Grade 6" pitchFamily="2" charset="-34"/>
                <a:cs typeface="TH Mali Grade 6" pitchFamily="2" charset="-34"/>
              </a:rPr>
              <a:t>ส่วนประกอบของโปรแกรม</a:t>
            </a:r>
            <a:r>
              <a:rPr lang="en-US" b="1" dirty="0" smtClean="0">
                <a:latin typeface="TH Mali Grade 6" pitchFamily="2" charset="-34"/>
                <a:cs typeface="TH Mali Grade 6" pitchFamily="2" charset="-34"/>
              </a:rPr>
              <a:t> </a:t>
            </a:r>
            <a:r>
              <a:rPr lang="en-US" b="1" dirty="0" err="1" smtClean="0">
                <a:latin typeface="TH Mali Grade 6" pitchFamily="2" charset="-34"/>
                <a:cs typeface="TH Mali Grade 6" pitchFamily="2" charset="-34"/>
              </a:rPr>
              <a:t>Authorware</a:t>
            </a:r>
            <a:r>
              <a:rPr lang="th-TH" b="1" dirty="0" smtClean="0">
                <a:latin typeface="TH Mali Grade 6" pitchFamily="2" charset="-34"/>
                <a:cs typeface="TH Mali Grade 6" pitchFamily="2" charset="-34"/>
              </a:rPr>
              <a:t> </a:t>
            </a:r>
            <a:endParaRPr lang="th-TH" b="1" dirty="0">
              <a:latin typeface="TH Mali Grade 6" pitchFamily="2" charset="-34"/>
              <a:cs typeface="TH Mali Grade 6" pitchFamily="2" charset="-3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>
              <a:latin typeface="TH Mali Grade 6" pitchFamily="2" charset="-34"/>
              <a:cs typeface="TH Mali Grade 6" pitchFamily="2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b="1" dirty="0">
                <a:latin typeface="TH Mali Grade 6" pitchFamily="2" charset="-34"/>
                <a:cs typeface="TH Mali Grade 6" pitchFamily="2" charset="-34"/>
              </a:rPr>
              <a:t>องค์ประกอบการสร้างงานในโปรแกรม </a:t>
            </a:r>
            <a:r>
              <a:rPr lang="en-US" b="1" dirty="0" err="1">
                <a:latin typeface="TH Mali Grade 6" pitchFamily="2" charset="-34"/>
                <a:cs typeface="TH Mali Grade 6" pitchFamily="2" charset="-34"/>
              </a:rPr>
              <a:t>Authorware</a:t>
            </a:r>
            <a:r>
              <a:rPr lang="th-TH" b="1" dirty="0">
                <a:latin typeface="TH Mali Grade 6" pitchFamily="2" charset="-34"/>
                <a:cs typeface="TH Mali Grade 6" pitchFamily="2" charset="-34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78709"/>
            <a:ext cx="8229600" cy="567923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th-TH" sz="3200" b="1" dirty="0">
                <a:latin typeface="TH Mali Grade 6" pitchFamily="2" charset="-34"/>
                <a:cs typeface="TH Mali Grade 6" pitchFamily="2" charset="-34"/>
              </a:rPr>
              <a:t>รู้จักกับไอคอนต่างๆ ที่ใช้สร้างงาน</a:t>
            </a:r>
            <a:endParaRPr lang="en-US" sz="2400" b="1" dirty="0">
              <a:latin typeface="TH Mali Grade 6" pitchFamily="2" charset="-34"/>
              <a:cs typeface="TH Mali Grade 6" pitchFamily="2" charset="-34"/>
            </a:endParaRPr>
          </a:p>
          <a:p>
            <a:endParaRPr lang="th-TH" sz="3600" b="1" dirty="0">
              <a:latin typeface="TH Mali Grade 6" pitchFamily="2" charset="-34"/>
              <a:cs typeface="TH Mali Grade 6" pitchFamily="2" charset="-34"/>
            </a:endParaRPr>
          </a:p>
        </p:txBody>
      </p:sp>
      <p:pic>
        <p:nvPicPr>
          <p:cNvPr id="18451" name="Picture 19"/>
          <p:cNvPicPr>
            <a:picLocks noChangeAspect="1" noChangeArrowheads="1"/>
          </p:cNvPicPr>
          <p:nvPr/>
        </p:nvPicPr>
        <p:blipFill>
          <a:blip r:embed="rId2"/>
          <a:srcRect l="50586" t="33827" r="44141" b="34029"/>
          <a:stretch>
            <a:fillRect/>
          </a:stretch>
        </p:blipFill>
        <p:spPr bwMode="auto">
          <a:xfrm>
            <a:off x="7429520" y="1125131"/>
            <a:ext cx="1071570" cy="2839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25" name="Line Callout 1 24"/>
          <p:cNvSpPr/>
          <p:nvPr/>
        </p:nvSpPr>
        <p:spPr>
          <a:xfrm>
            <a:off x="1285852" y="1714494"/>
            <a:ext cx="5286412" cy="642942"/>
          </a:xfrm>
          <a:prstGeom prst="borderCallout1">
            <a:avLst>
              <a:gd name="adj1" fmla="val 50919"/>
              <a:gd name="adj2" fmla="val 100162"/>
              <a:gd name="adj3" fmla="val -18165"/>
              <a:gd name="adj4" fmla="val 11882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Display Icon</a:t>
            </a:r>
          </a:p>
          <a:p>
            <a:pPr algn="ctr"/>
            <a:r>
              <a:rPr lang="th-TH" sz="2400" b="1" dirty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ใช้สร้างข้อความ และรูปภาพเพื่อแสดงบนหน้าจอ</a:t>
            </a:r>
            <a:endParaRPr lang="th-TH" sz="2400" b="1" dirty="0" smtClean="0">
              <a:solidFill>
                <a:schemeClr val="tx1"/>
              </a:solidFill>
              <a:latin typeface="TH Mali Grade 6" pitchFamily="2" charset="-34"/>
              <a:cs typeface="TH Mali Grade 6" pitchFamily="2" charset="-34"/>
            </a:endParaRPr>
          </a:p>
        </p:txBody>
      </p:sp>
      <p:sp>
        <p:nvSpPr>
          <p:cNvPr id="26" name="Line Callout 1 25"/>
          <p:cNvSpPr/>
          <p:nvPr/>
        </p:nvSpPr>
        <p:spPr>
          <a:xfrm>
            <a:off x="857224" y="2518172"/>
            <a:ext cx="5857916" cy="642942"/>
          </a:xfrm>
          <a:prstGeom prst="borderCallout1">
            <a:avLst>
              <a:gd name="adj1" fmla="val 50919"/>
              <a:gd name="adj2" fmla="val 100162"/>
              <a:gd name="adj3" fmla="val -100991"/>
              <a:gd name="adj4" fmla="val 115485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Motion </a:t>
            </a:r>
            <a:r>
              <a:rPr lang="en-US" sz="2400" b="1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Icon</a:t>
            </a:r>
            <a:endParaRPr lang="th-TH" sz="2400" b="1" dirty="0" smtClean="0">
              <a:solidFill>
                <a:schemeClr val="tx1"/>
              </a:solidFill>
              <a:latin typeface="TH Mali Grade 6" pitchFamily="2" charset="-34"/>
              <a:cs typeface="TH Mali Grade 6" pitchFamily="2" charset="-34"/>
            </a:endParaRPr>
          </a:p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ใช้</a:t>
            </a:r>
            <a:r>
              <a:rPr lang="th-TH" sz="2400" b="1" dirty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สร้างการเคลื่อนที่ให้กับวัตถุ อาจเป็นข้อความหรือรูปภาพ</a:t>
            </a:r>
            <a:endParaRPr lang="th-TH" sz="2400" b="1" dirty="0" smtClean="0">
              <a:solidFill>
                <a:schemeClr val="tx1"/>
              </a:solidFill>
              <a:latin typeface="TH Mali Grade 6" pitchFamily="2" charset="-34"/>
              <a:cs typeface="TH Mali Grade 6" pitchFamily="2" charset="-34"/>
            </a:endParaRPr>
          </a:p>
        </p:txBody>
      </p:sp>
      <p:sp>
        <p:nvSpPr>
          <p:cNvPr id="27" name="Line Callout 1 26"/>
          <p:cNvSpPr/>
          <p:nvPr/>
        </p:nvSpPr>
        <p:spPr>
          <a:xfrm>
            <a:off x="2786050" y="3429006"/>
            <a:ext cx="3857652" cy="642942"/>
          </a:xfrm>
          <a:prstGeom prst="borderCallout1">
            <a:avLst>
              <a:gd name="adj1" fmla="val 50919"/>
              <a:gd name="adj2" fmla="val 100162"/>
              <a:gd name="adj3" fmla="val -199192"/>
              <a:gd name="adj4" fmla="val 125635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Erase </a:t>
            </a:r>
            <a:r>
              <a:rPr lang="en-US" sz="2400" b="1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Icon</a:t>
            </a:r>
            <a:endParaRPr lang="th-TH" sz="2400" b="1" dirty="0" smtClean="0">
              <a:solidFill>
                <a:schemeClr val="tx1"/>
              </a:solidFill>
              <a:latin typeface="TH Mali Grade 6" pitchFamily="2" charset="-34"/>
              <a:cs typeface="TH Mali Grade 6" pitchFamily="2" charset="-34"/>
            </a:endParaRPr>
          </a:p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ใช้</a:t>
            </a:r>
            <a:r>
              <a:rPr lang="th-TH" sz="2400" b="1" dirty="0">
                <a:solidFill>
                  <a:schemeClr val="tx1"/>
                </a:solidFill>
                <a:latin typeface="TH Mali Grade 6" pitchFamily="2" charset="-34"/>
                <a:cs typeface="TH Mali Grade 6" pitchFamily="2" charset="-34"/>
              </a:rPr>
              <a:t>ลบวัตถุที่แสดงบนหน้าจอ</a:t>
            </a:r>
            <a:endParaRPr lang="th-TH" sz="2400" b="1" dirty="0" smtClean="0">
              <a:solidFill>
                <a:schemeClr val="tx1"/>
              </a:solidFill>
              <a:latin typeface="TH Mali Grade 6" pitchFamily="2" charset="-34"/>
              <a:cs typeface="TH Mali Grade 6" pitchFamily="2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2774</TotalTime>
  <Words>570</Words>
  <Application>Microsoft Office PowerPoint</Application>
  <PresentationFormat>On-screen Show (16:9)</PresentationFormat>
  <Paragraphs>113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Diseño predeterminado</vt:lpstr>
      <vt:lpstr>PowerPoint Presentation</vt:lpstr>
      <vt:lpstr>หัวข้อเนื้อหา</vt:lpstr>
      <vt:lpstr>วัตถุประสงค์เชิงพฤติกรรม</vt:lpstr>
      <vt:lpstr>ความสามารถของโปรแกรม Authorware</vt:lpstr>
      <vt:lpstr>การเรียกใช้งานโปรแกรม</vt:lpstr>
      <vt:lpstr>การเรียกใช้งานโปรแกรม</vt:lpstr>
      <vt:lpstr>ส่วนประกอบของโปรแกรม Authorware </vt:lpstr>
      <vt:lpstr>ส่วนประกอบของโปรแกรม Authorware </vt:lpstr>
      <vt:lpstr>องค์ประกอบการสร้างงานในโปรแกรม Authorware </vt:lpstr>
      <vt:lpstr>PowerPoint Presentation</vt:lpstr>
      <vt:lpstr>PowerPoint Presentation</vt:lpstr>
      <vt:lpstr>การแสดงผลงานที่สร้าง</vt:lpstr>
      <vt:lpstr>การแสดงผลงานเฉพาะบางช่วง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สรุป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AJ-JIK</cp:lastModifiedBy>
  <cp:revision>469</cp:revision>
  <dcterms:created xsi:type="dcterms:W3CDTF">2010-05-23T14:28:12Z</dcterms:created>
  <dcterms:modified xsi:type="dcterms:W3CDTF">2018-12-06T03:18:37Z</dcterms:modified>
</cp:coreProperties>
</file>