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257" r:id="rId4"/>
    <p:sldId id="259" r:id="rId5"/>
    <p:sldId id="260" r:id="rId6"/>
    <p:sldId id="261" r:id="rId7"/>
    <p:sldId id="344" r:id="rId8"/>
    <p:sldId id="263" r:id="rId9"/>
    <p:sldId id="402" r:id="rId10"/>
    <p:sldId id="403" r:id="rId11"/>
    <p:sldId id="345" r:id="rId12"/>
    <p:sldId id="346" r:id="rId13"/>
    <p:sldId id="347" r:id="rId14"/>
    <p:sldId id="348" r:id="rId15"/>
    <p:sldId id="404" r:id="rId16"/>
    <p:sldId id="405" r:id="rId17"/>
    <p:sldId id="349" r:id="rId18"/>
    <p:sldId id="350" r:id="rId19"/>
    <p:sldId id="406" r:id="rId20"/>
    <p:sldId id="407" r:id="rId21"/>
    <p:sldId id="408" r:id="rId22"/>
    <p:sldId id="352" r:id="rId23"/>
    <p:sldId id="351" r:id="rId24"/>
    <p:sldId id="409" r:id="rId25"/>
    <p:sldId id="353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354" r:id="rId36"/>
    <p:sldId id="355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FF99"/>
    <a:srgbClr val="009999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C66A-7355-4284-98CC-B44DF167D88C}" type="datetimeFigureOut">
              <a:rPr lang="th-TH" smtClean="0"/>
              <a:t>31/10/60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31A6-5BDC-4BC9-9CC4-8B2EA82269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868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31A6-5BDC-4BC9-9CC4-8B2EA822699D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49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31A6-5BDC-4BC9-9CC4-8B2EA822699D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221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31A6-5BDC-4BC9-9CC4-8B2EA822699D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221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6778"/>
            <a:ext cx="903649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340768"/>
            <a:ext cx="808558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11560" y="2017439"/>
            <a:ext cx="8085584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0"/>
            <a:ext cx="7740352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0779" y="1268760"/>
            <a:ext cx="6751499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41123" y="1844824"/>
            <a:ext cx="6751499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7488" y="1268413"/>
            <a:ext cx="5327650" cy="122396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วิชาคอมพิวเตอร์และเทคโนโลยีสารสนเทศเพื่อชีวิต</a:t>
            </a:r>
            <a:b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0825" y="536575"/>
            <a:ext cx="2663825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0002701</a:t>
            </a:r>
          </a:p>
        </p:txBody>
      </p:sp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217488" y="5701538"/>
            <a:ext cx="482441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สื่อประกอบการสอนวิชา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0002701</a:t>
            </a:r>
            <a:endParaRPr lang="th-TH" sz="1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อ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จิรวดี  โยยรัมย์</a:t>
            </a:r>
          </a:p>
          <a:p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สาขาวิชาเทคโนโลยีสารสนเทศ </a:t>
            </a:r>
          </a:p>
          <a:p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คณะวิทยาศาสตร์  มหาวิทยาลัยราชภัฏบุรีรัมย์</a:t>
            </a:r>
            <a:endParaRPr lang="es-ES" sz="1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4352"/>
            <a:ext cx="1692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04263" y="2425874"/>
            <a:ext cx="4993675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UNIT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อินเทอร์เน็ตและการใช้งาน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มาตรฐานการสื่อสารบนอินเทอร์เน็ต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94" y="1556792"/>
            <a:ext cx="838073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การติดต่อสื่อสาร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กันได้จะต้องอาศัยภาษากลาง หรือเกณฑ์วิธี เพื่อให้เครื่องแต่ละเครื่องเข้าใจกันได้ ซึ่งภาษากลางนี้มีชื่อเรียกว่า  โปรโตคอล โดยโปรโตคอลที่ใช้ในการสื่อสารบนอินเทอร์เน็ตมีชื่อเรียกว่า ทีซีพี/ไอพี เป็นภาษาหลัก ไม่ว่าเครื่องคอมพิวเตอร์ที่ต่ออยู่บนเครือข่ายอินเทอร์เน็ตจะเป็นระบบใด ถ้าหากมีทีซีพี/ไอพีนี้อยู่ ก็จะสามารถติดต่อสื่อสารกันได้ 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848" y="2924944"/>
            <a:ext cx="457200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cs typeface="Tahoma" pitchFamily="34" charset="0"/>
              </a:rPr>
              <a:t>หลักการทำงานของโปรโตคอลทีซีพี/ไอพี จะแบ่งข้อมูลที่เครื่องคอมพิวเตอร์ที่จะส่งไปยังอีกเครื่องหนึ่งนั้นออกเป็นส่วนย่อย ๆ เรียกว่า แพ็คเก็ต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Packet)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แล้วส่งไปตามเครือข่ายอินเทอร์เน็ตโดยการกระจายแพ็คเก็ตเหล่านั้นไปหลาย ๆ ทาง โดยในระบบจะมีอุปกรณ์จัดเส้นทางที่เรียกว่า เราท์เตอร์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Router)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เป็นตัวที่จัดหาเส้นทางที่ดีที่สุดให้กับทุกแพ็คเก็ต </a:t>
            </a:r>
          </a:p>
        </p:txBody>
      </p:sp>
      <p:pic>
        <p:nvPicPr>
          <p:cNvPr id="3074" name="Picture 2" descr="ผลการค้นหารูปภาพสำหรับ tcp/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43" y="2924944"/>
            <a:ext cx="3492332" cy="25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การกำหนดที่อยู่บนอินเทอร์เน็ต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633" y="1484784"/>
            <a:ext cx="838073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การที่คอมพิวเตอร์แต่ละเครื่องที่เชื่อมต่อกันในระบบอินเทอร์เน็ตนั้น สามารถติดต่อกับเครื่องอื่นได้ โดยการติดต่อกันนั้นจะต้องอ้างอิงที่อยู่ของเครื่อง ในระบบอินเทอร์เน็ตจะมีหมายเลขประจำเครื่อง ซึ่งเรียกกันว่า  ไอพี แอดเดรส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IP Address : Internet Protocol Address 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เป็นหมายเลขไอพี หรือเลขที่อยู่ไอพี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" y="3068960"/>
            <a:ext cx="4572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cs typeface="Tahoma" pitchFamily="34" charset="0"/>
              </a:rPr>
              <a:t>ไอพีแอดเดรสเป็นเลขฐานสอง แต่ก็มักจะแสดงผลและเก็บบันทึกในไฟล์ข้อความด้วยสัญลักษณ์ที่มนุษย์สามารถอ่านได้ ตัวอย่างเช่น 172.16.254.1 (รุ่น 4) และ 2001: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db8:0:1234:0:567:8:1 (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รุ่น 6) เป็นต้น โดยมี องค์การกำหนดหมายเลขอินเทอร์เน็ต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IANA)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เป็นผู้ดำเนินการจัดสรรไอพีแอดเดรสทั่วโลก และมอบอำนาจให้หน่วยงานทะเบียนอินเทอร์เน็ตประจำภูมิภาค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RIR)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ทำหน้าที่จัดสรรกลุ่มไอพีแอดเดรสสำหรับผู้ให้บริการอินเทอร์เน็ตท้องถิ่น และหน่วยงานอื่น ๆ</a:t>
            </a:r>
          </a:p>
        </p:txBody>
      </p:sp>
      <p:pic>
        <p:nvPicPr>
          <p:cNvPr id="12" name="Picture 11" descr="https://upload.wikimedia.org/wikipedia/commons/thumb/7/74/Ipv4_address.svg/750px-Ipv4_address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83" y="2677818"/>
            <a:ext cx="2887553" cy="154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https://upload.wikimedia.org/wikipedia/commons/thumb/1/15/Ipv6_address.svg/750px-Ipv6_address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47" y="4428346"/>
            <a:ext cx="2949623" cy="1523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5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ชื่อโดเมน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Domain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Name)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1632282"/>
            <a:ext cx="83807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เนื่องจากไอพีแอดเดรสเป็นตัวเลขที่จดจำยาก ทำให้การอ้างถึงเครื่องคอมพิวเตอร์ไม่สะดวกต่อผู้ใช้ ดั้งนั้นจึงมีการแก้ปัญหา โดยการนำชื่อ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เขตหรือ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ชื่อโดเมน 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Domain Name)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มาใช้อ้างถึงแทน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66" y="2796209"/>
            <a:ext cx="457200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cs typeface="Tahoma" pitchFamily="34" charset="0"/>
              </a:rPr>
              <a:t>ชื่อโดเมน เป็นการนำตัวอักษรมาใช้แทนไอพีแอดเดรสที่เป็นตัวเลข เพื่อสะดวกในการจดจำ แต่เนื่องจากรูปแบบการสื่อสารจะต้องมีการแปลงชื่อโดเมนกลับไปเป็นไอพีแอดเดรส โดยมีการจัดตั้งคอมพิวเตอร์ที่ทำหน้าที่นี้โดยเฉพาะ มีชื่อเรียกว่า ดีเอ็นเอส (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DNS :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Domain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Name Server)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ชื่อโดเมนนิยมตั้งให้สอดคล้องกับชื่อของบริษัทหรือองค์กรที่เป็น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เจ้าของ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รูปภาพ 64"/>
          <p:cNvPicPr/>
          <p:nvPr/>
        </p:nvPicPr>
        <p:blipFill rotWithShape="1">
          <a:blip r:embed="rId3"/>
          <a:srcRect b="24202"/>
          <a:stretch/>
        </p:blipFill>
        <p:spPr bwMode="auto">
          <a:xfrm>
            <a:off x="5220072" y="2974050"/>
            <a:ext cx="3600400" cy="1751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รูปภาพ 61"/>
          <p:cNvPicPr/>
          <p:nvPr/>
        </p:nvPicPr>
        <p:blipFill rotWithShape="1">
          <a:blip r:embed="rId4"/>
          <a:srcRect b="24468"/>
          <a:stretch/>
        </p:blipFill>
        <p:spPr bwMode="auto">
          <a:xfrm>
            <a:off x="5220072" y="5013176"/>
            <a:ext cx="3600400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คำบรรยายภาพแบบสี่เหลี่ยม 57"/>
          <p:cNvSpPr>
            <a:spLocks noChangeArrowheads="1"/>
          </p:cNvSpPr>
          <p:nvPr/>
        </p:nvSpPr>
        <p:spPr bwMode="auto">
          <a:xfrm>
            <a:off x="6660232" y="2796209"/>
            <a:ext cx="1257300" cy="457200"/>
          </a:xfrm>
          <a:prstGeom prst="wedgeRectCallout">
            <a:avLst>
              <a:gd name="adj1" fmla="val -100204"/>
              <a:gd name="adj2" fmla="val -173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effectLst/>
                <a:latin typeface="Angsana New"/>
                <a:ea typeface="Cordia New"/>
              </a:rPr>
              <a:t>Domain Name</a:t>
            </a:r>
            <a:endParaRPr lang="en-US" sz="1600">
              <a:effectLst/>
              <a:latin typeface="Angsana New"/>
              <a:ea typeface="Cordia New"/>
            </a:endParaRPr>
          </a:p>
        </p:txBody>
      </p:sp>
      <p:sp>
        <p:nvSpPr>
          <p:cNvPr id="21" name="คำบรรยายภาพแบบสี่เหลี่ยม 57"/>
          <p:cNvSpPr>
            <a:spLocks noChangeArrowheads="1"/>
          </p:cNvSpPr>
          <p:nvPr/>
        </p:nvSpPr>
        <p:spPr bwMode="auto">
          <a:xfrm>
            <a:off x="6660232" y="5013176"/>
            <a:ext cx="1257300" cy="457200"/>
          </a:xfrm>
          <a:prstGeom prst="wedgeRectCallout">
            <a:avLst>
              <a:gd name="adj1" fmla="val -100204"/>
              <a:gd name="adj2" fmla="val -173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smtClean="0">
                <a:effectLst/>
                <a:latin typeface="Angsana New"/>
                <a:ea typeface="Cordia New"/>
              </a:rPr>
              <a:t>Domain Name</a:t>
            </a:r>
            <a:endParaRPr lang="en-US" sz="1600">
              <a:effectLst/>
              <a:latin typeface="Angsana New"/>
              <a:ea typeface="Cordia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356" y="4722314"/>
            <a:ext cx="440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400" dirty="0">
                <a:latin typeface="Tahoma" pitchFamily="34" charset="0"/>
                <a:cs typeface="Tahoma" pitchFamily="34" charset="0"/>
              </a:rPr>
              <a:t>ชื่อโดเมนจะแบ่งออกเป็น 3 ส่วนใหญ่ ๆ ซึ่งจะให้ข้อมูลว่าคอมพิวเตอร์เครื่องนั้นอยู่ที่ไหน แต่ละส่วนจะแยกกันด้วยจุด ดังตัวอย่าง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4356" y="5497287"/>
            <a:ext cx="114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bru.ac.th</a:t>
            </a:r>
            <a:endParaRPr lang="th-TH" b="1" dirty="0"/>
          </a:p>
        </p:txBody>
      </p:sp>
      <p:sp>
        <p:nvSpPr>
          <p:cNvPr id="36" name="Rectangle 35"/>
          <p:cNvSpPr/>
          <p:nvPr/>
        </p:nvSpPr>
        <p:spPr>
          <a:xfrm>
            <a:off x="1475656" y="5327920"/>
            <a:ext cx="278473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Tahoma" pitchFamily="34" charset="0"/>
                <a:cs typeface="Tahoma" pitchFamily="34" charset="0"/>
              </a:rPr>
              <a:t>bru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cs typeface="Tahoma" pitchFamily="34" charset="0"/>
              </a:rPr>
              <a:t>ส่วน</a:t>
            </a:r>
            <a:r>
              <a:rPr lang="th-TH" sz="1400" dirty="0">
                <a:latin typeface="Tahoma" pitchFamily="34" charset="0"/>
                <a:cs typeface="Tahoma" pitchFamily="34" charset="0"/>
              </a:rPr>
              <a:t>นี้แสดงชื่อองค์กร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75656" y="5697252"/>
            <a:ext cx="272863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latin typeface="Tahoma" pitchFamily="34" charset="0"/>
                <a:cs typeface="Tahoma" pitchFamily="34" charset="0"/>
              </a:rPr>
              <a:t>ac </a:t>
            </a:r>
            <a:r>
              <a:rPr lang="th-TH" sz="1400" dirty="0" smtClean="0">
                <a:latin typeface="Tahoma" pitchFamily="34" charset="0"/>
                <a:cs typeface="Tahoma" pitchFamily="34" charset="0"/>
              </a:rPr>
              <a:t>  ส่วน</a:t>
            </a:r>
            <a:r>
              <a:rPr lang="th-TH" sz="1400" dirty="0">
                <a:latin typeface="Tahoma" pitchFamily="34" charset="0"/>
                <a:cs typeface="Tahoma" pitchFamily="34" charset="0"/>
              </a:rPr>
              <a:t>นี้แสดงประเภทขององค์กร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75656" y="6011996"/>
            <a:ext cx="374441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Tahoma" pitchFamily="34" charset="0"/>
                <a:cs typeface="Tahoma" pitchFamily="34" charset="0"/>
              </a:rPr>
              <a:t>th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   </a:t>
            </a:r>
            <a:r>
              <a:rPr lang="th-TH" sz="1400" dirty="0" smtClean="0">
                <a:latin typeface="Tahoma" pitchFamily="34" charset="0"/>
                <a:cs typeface="Tahoma" pitchFamily="34" charset="0"/>
              </a:rPr>
              <a:t>ส่วน</a:t>
            </a:r>
            <a:r>
              <a:rPr lang="th-TH" sz="1400" dirty="0">
                <a:latin typeface="Tahoma" pitchFamily="34" charset="0"/>
                <a:cs typeface="Tahoma" pitchFamily="34" charset="0"/>
              </a:rPr>
              <a:t>นี้แสดงที่ตั้งทาง</a:t>
            </a:r>
            <a:r>
              <a:rPr lang="th-TH" sz="1400" dirty="0" smtClean="0">
                <a:latin typeface="Tahoma" pitchFamily="34" charset="0"/>
                <a:cs typeface="Tahoma" pitchFamily="34" charset="0"/>
              </a:rPr>
              <a:t>ภูมิศาสตร์หรือ</a:t>
            </a:r>
            <a:r>
              <a:rPr lang="th-TH" sz="1400" dirty="0">
                <a:latin typeface="Tahoma" pitchFamily="34" charset="0"/>
                <a:cs typeface="Tahoma" pitchFamily="34" charset="0"/>
              </a:rPr>
              <a:t>ชื่อประเทศ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Domain Name Server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http://www.bru.ac.th</a:t>
            </a:r>
            <a:r>
              <a:rPr lang="th-TH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</a:p>
          <a:p>
            <a:pPr algn="thaiDist">
              <a:tabLst>
                <a:tab pos="542925" algn="l"/>
              </a:tabLst>
            </a:pP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เป็น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โปรโตคอลหรือเกณฑ์วิธีขนส่งข้อความ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มิติที่ใช้ในการสืบค้นข้อมูล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>
              <a:tabLst>
                <a:tab pos="542925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(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HyperText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Transfer Protocol)</a:t>
            </a:r>
          </a:p>
          <a:p>
            <a:pPr algn="thaiDist"/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เป็น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รูปแบบการให้บริการข้อมูลแบบมัลติมีเดีย เวิลด์ไวด์เว็บ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www : World Wide Web)</a:t>
            </a:r>
          </a:p>
          <a:p>
            <a:pPr algn="thaiDist"/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bru.ac.th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เป็น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ชื่อเว็บไซต์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Web Site)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หรือที่อยู่ของข้อมูลของมหาวิทยาลัยราชภัฏบุรีรัมย์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693" y="2926186"/>
            <a:ext cx="5327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ชื่อโดเมนย่อยประเภทขององค์กรในประเทศสหรัฐอเมริกา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07583"/>
              </p:ext>
            </p:extLst>
          </p:nvPr>
        </p:nvGraphicFramePr>
        <p:xfrm>
          <a:off x="495300" y="3429000"/>
          <a:ext cx="7965132" cy="21865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18729"/>
                <a:gridCol w="2968259"/>
                <a:gridCol w="34781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ชื่อย่อโดเมน</a:t>
                      </a:r>
                      <a:endParaRPr lang="en-US" sz="16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ชื่อเต็ม</a:t>
                      </a:r>
                      <a:endParaRPr lang="en-US" sz="16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16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586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com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net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gov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mil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edu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org</a:t>
                      </a:r>
                      <a:endParaRPr lang="en-US" sz="16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Commercial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Network service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Governmental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Military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Educational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Other organizations</a:t>
                      </a:r>
                      <a:endParaRPr lang="en-US" sz="16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หน่วยงานธุรกิจหรือบริษัท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หน่วยงานบริการด้านเครือข่าย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หน่วยงานของรัฐบาล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หน่วยงานทางทหาร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สถาบันทางการศึกษา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กลุ่มองค์กรอื่น ๆ ที่ไม่แสวงหาผล</a:t>
                      </a:r>
                      <a:r>
                        <a:rPr lang="th-TH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กำไร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endParaRPr lang="en-US" sz="16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Domain Name Server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1484784"/>
            <a:ext cx="4517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ชื่อโดเมนย่อยประเภทขององค์กรในประเทศไทย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40726"/>
              </p:ext>
            </p:extLst>
          </p:nvPr>
        </p:nvGraphicFramePr>
        <p:xfrm>
          <a:off x="647700" y="2060848"/>
          <a:ext cx="8100764" cy="17142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44590"/>
                <a:gridCol w="3018803"/>
                <a:gridCol w="35373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ชื่อย่อ</a:t>
                      </a:r>
                      <a:endParaRPr lang="en-US" sz="16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ชื่อเต็ม</a:t>
                      </a:r>
                      <a:endParaRPr lang="en-US" sz="16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16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43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net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go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or</a:t>
                      </a:r>
                      <a:endParaRPr lang="en-US" sz="16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Commercial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Network service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Governmental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Academic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Other organizations</a:t>
                      </a:r>
                      <a:endParaRPr lang="en-US" sz="16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หน่วยงานธุรกิจหรือบริษัท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หน่วยงานบริการด้านเครือข่าย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หน่วยงานของรัฐบาล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หน่วยงานทางการศึกษา</a:t>
                      </a:r>
                      <a:endParaRPr lang="en-US" sz="16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กลุ่มองค์กรอื่น ๆ ที่ไม่แสวงหาผลกำไร</a:t>
                      </a:r>
                      <a:endParaRPr lang="en-US" sz="16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Domain Name Server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8543" y="1235075"/>
            <a:ext cx="3946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ตัวอย่างชื่อโดเมนย่อยที่เป็นชื่อย่อประเทศ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04877"/>
              </p:ext>
            </p:extLst>
          </p:nvPr>
        </p:nvGraphicFramePr>
        <p:xfrm>
          <a:off x="1395304" y="1772816"/>
          <a:ext cx="6353392" cy="45259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11401"/>
                <a:gridCol w="2288778"/>
                <a:gridCol w="936351"/>
                <a:gridCol w="2216862"/>
              </a:tblGrid>
              <a:tr h="26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ชื่อย่อ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5111" marR="65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ชื่อประเทศ</a:t>
                      </a:r>
                      <a:endParaRPr lang="en-US" sz="14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5111" marR="65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ชื่อย่อ</a:t>
                      </a:r>
                      <a:endParaRPr lang="en-US" sz="14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5111" marR="65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ชื่อประเทศ</a:t>
                      </a:r>
                      <a:endParaRPr lang="en-US" sz="14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5111" marR="65111" marT="0" marB="0"/>
                </a:tc>
              </a:tr>
              <a:tr h="4259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ar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au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be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ca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ch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dk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es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fr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gr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hk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id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iq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ie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in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5111" marR="65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อาร์เจนติน่า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ออสเตรีย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ออสเตรเลีย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เบลเยี่ยม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แคนาดา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จีน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เยอรมัน 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(Deutschland)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เดนมาร์ค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สเปน 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Espana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ฝรั่งเศส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กรีซ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เกาะฮ่องกง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อินโดนีเซีย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อิรัก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ไอร์แลนด์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อินเดีย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5111" marR="65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jp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kh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la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mm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my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nl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nz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ph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ru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sg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th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uk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vn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5111" marR="65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อิตาลี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ญี่ปุ่น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กัมพูชา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ลาว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พม่า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มาเลเซีย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เนเธอร์แลนด์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นิวซีแลนด์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ฟิลิปปินส์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รัสเซีย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สวีเดน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สิงคโปร์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ไทย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อังกฤษ 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(United Kingdom)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สหรัฐอเมริกา</a:t>
                      </a:r>
                      <a:endParaRPr lang="en-US" sz="1400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260475" algn="l"/>
                        </a:tabLs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เวียตนาม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5111" marR="651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การเชื่อมต่อเข้าสู่ระบบอินเทอร์เน็ต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การนำเครื่องของเราเข้าเชื่อมกับระบบอินเทอร์เน็ตจะกระทำได้ 2 ลักษณะ คือ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495" y="1988840"/>
            <a:ext cx="84690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การ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เชื่อมต่อโดยตรง</a:t>
            </a:r>
          </a:p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เชื่อมต่อแบบนี้ จะเป็นการนำระบบเข้าเชื่อมโดยตรงกับสายหลัก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Back Bone)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ของอินเทอร์เน็ต โดยผ่านอุปกรณ์ที่เรียกว่า  เกตเวย์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Gateway)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 เราท์เตอร์ ร่วมกับสายนำสัญญาณความเร็วสูงโดยเราจะต้องติดต่อโดยตรงกับ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InterNIC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เพื่อขอชื่อโดเมน และติดตั้งเกตเวย์เข้ากับสายหลัก  การเชื่อมต่อแบบนี้จะสามารถติดต่อกับอินเทอร์เน็ตได้ตลอดเวลา จึงเหมาะกับองค์กรที่ต้องการติดต่อสื่อสารกับผู้อื่นตลอด 24 ชั่วโมง แต่อย่างไรก็ดี ค่าใช้จ่ายในการเชื่อมต่อลักษณะนี้จะมีค่าใช้จ่ายแพงมาก ทั้งทางด้านอุปกรณ์และการบำรุงรักษา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922" y="4005064"/>
            <a:ext cx="84690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เชื่อมต่อผ่าน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ผู้ให้บริการ   </a:t>
            </a:r>
          </a:p>
          <a:p>
            <a:pPr algn="thaiDist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ให้บริการ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เชื่อมต่อเข้าระบบอินเทอร์เน็ต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Internet Service Provider)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หรือที่เรียกสั้นๆว่า ไอเอสพี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ISP)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เป็นองค์กร ๆ หนึ่ง ที่ทำการติดตั้งและดูแลเครื่องให้บริการ ที่ต่อตรงกับระบบอินเทอร์เน็ตซึ่งอนุญาตให้ผู้ที่สมัครเป็นสมาชิกขององค์กร นำระบบของตนเข้ามาเชื่อมต่อ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</a:p>
          <a:p>
            <a:pPr marL="542925" indent="-277813" algn="thaiDist">
              <a:buFont typeface="Courier New" pitchFamily="49" charset="0"/>
              <a:buChar char="o"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การเชื่อมต่อแบบองค์กร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 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marL="542925" indent="-277813" algn="thaiDist">
              <a:buFont typeface="Courier New" pitchFamily="49" charset="0"/>
              <a:buChar char="o"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การเชื่อมต่อส่วนบุคคล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ประโยชน์ของอินเทอร์เน็ต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3693"/>
            <a:ext cx="83807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ด้านธุรกิจการค้า 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1"/>
          <p:cNvPicPr/>
          <p:nvPr/>
        </p:nvPicPr>
        <p:blipFill>
          <a:blip r:embed="rId3"/>
          <a:stretch>
            <a:fillRect/>
          </a:stretch>
        </p:blipFill>
        <p:spPr>
          <a:xfrm>
            <a:off x="4211960" y="2149674"/>
            <a:ext cx="4714875" cy="294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78429" y="2092380"/>
            <a:ext cx="4082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dirty="0">
                <a:latin typeface="Tahoma" pitchFamily="34" charset="0"/>
                <a:cs typeface="Tahoma" pitchFamily="34" charset="0"/>
              </a:rPr>
              <a:t>การซื้อขายสินค้าและ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บริการ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อีค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อมเมิร์ซ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dirty="0">
                <a:latin typeface="Tahoma" pitchFamily="34" charset="0"/>
                <a:cs typeface="Tahoma" pitchFamily="34" charset="0"/>
              </a:rPr>
              <a:t>e-Commerce : Electronic Commerce)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ประโยชน์ของอินเทอร์เน็ต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3693"/>
            <a:ext cx="83807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ด้านการศึกษา 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429" y="2092380"/>
            <a:ext cx="39521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e-Education </a:t>
            </a:r>
            <a:r>
              <a:rPr lang="en-US" dirty="0">
                <a:latin typeface="Tahoma" pitchFamily="34" charset="0"/>
                <a:cs typeface="Tahoma" pitchFamily="34" charset="0"/>
              </a:rPr>
              <a:t>: Electronic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Education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latin typeface="Tahoma" pitchFamily="34" charset="0"/>
                <a:cs typeface="Tahoma" pitchFamily="34" charset="0"/>
              </a:rPr>
              <a:t>WBI (Web Based Instruction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Course ware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e-Library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รูปภาพ 6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" y="3469432"/>
            <a:ext cx="3348236" cy="2119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6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16835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09" y="4077072"/>
            <a:ext cx="3171259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ประโยชน์ของอินเทอร์เน็ต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3693"/>
            <a:ext cx="83807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ด้านการติดต่อสื่อสาร 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429" y="2092380"/>
            <a:ext cx="321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latin typeface="Tahoma" pitchFamily="34" charset="0"/>
                <a:cs typeface="Tahoma" pitchFamily="34" charset="0"/>
              </a:rPr>
              <a:t>e-Mail : Electronic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Mail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latin typeface="Tahoma" pitchFamily="34" charset="0"/>
                <a:cs typeface="Tahoma" pitchFamily="34" charset="0"/>
              </a:rPr>
              <a:t>e-Phone : Electronic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Phone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Chat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Social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6" name="กลุ่ม 7"/>
          <p:cNvGrpSpPr/>
          <p:nvPr/>
        </p:nvGrpSpPr>
        <p:grpSpPr>
          <a:xfrm>
            <a:off x="313587" y="2108066"/>
            <a:ext cx="8211345" cy="4244382"/>
            <a:chOff x="-2072316" y="-1046042"/>
            <a:chExt cx="8853971" cy="4018247"/>
          </a:xfrm>
        </p:grpSpPr>
        <p:pic>
          <p:nvPicPr>
            <p:cNvPr id="18" name="รูปภาพ 71" descr="ผลการค้นหารูปภาพสำหรับ facebook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72316" y="886229"/>
              <a:ext cx="4905375" cy="20859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รูปภาพ 72" descr="ผลการค้นหารูปภาพสำหรับ facebook cha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930" y="-1046042"/>
              <a:ext cx="5038725" cy="22002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81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333375"/>
            <a:ext cx="8229600" cy="7826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dirty="0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อาจารย์ผู้สอน</a:t>
            </a:r>
            <a:endParaRPr lang="en-US" dirty="0" smtClean="0">
              <a:solidFill>
                <a:srgbClr val="00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99592" y="1196752"/>
            <a:ext cx="8022442" cy="48958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อาจารย์จิรวดี   โยยรัมย์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วท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(เทคโนโลยีสารสนเทศ)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>
              <a:buFontTx/>
              <a:buNone/>
              <a:defRPr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มหาวิทยาลัยขอนแก่น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jiravadee.cs@gmail.com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Aj-jiravadee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yoyram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089-7223226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ห้องพักอาจารย์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alt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สาขาเทคโนโลยีสารสนเทศ</a:t>
            </a:r>
            <a:endParaRPr lang="th-TH" alt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  <a:defRPr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4976"/>
            <a:ext cx="704850" cy="93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ttp://www.24x7.rs/uploads/images/e-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33725"/>
            <a:ext cx="4667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3644900"/>
            <a:ext cx="412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ttp://netdna.webdesignerdepot.com/uploads/2013/02/iphone-tel-keybo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7367"/>
          <a:stretch>
            <a:fillRect/>
          </a:stretch>
        </p:blipFill>
        <p:spPr bwMode="auto">
          <a:xfrm>
            <a:off x="792163" y="4149725"/>
            <a:ext cx="466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schinnen.nl/plaat.php?fileid=33535&amp;f=5d7d7939c62b21fbe76ff258e3c6a9b1f0ecaaeddce43d1997307b5f5b1584d50671fc67f729f8dec403068de7b74a22457f9d75ece03641d1cdac04faf13af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648200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http://nuvendigital.com/wp-content/uploads/2012/11/7140_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http://www.nhkspg.co.th/demos/img/icon/icon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60575"/>
            <a:ext cx="5572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ประโยชน์ของอินเทอร์เน็ต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3693"/>
            <a:ext cx="83807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ด้านความบันเทิง 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429" y="2092380"/>
            <a:ext cx="28969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dirty="0">
                <a:latin typeface="Tahoma" pitchFamily="34" charset="0"/>
                <a:cs typeface="Tahoma" pitchFamily="34" charset="0"/>
              </a:rPr>
              <a:t>เราสามารถฟังรายการสด  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ดู</a:t>
            </a:r>
            <a:r>
              <a:rPr lang="th-TH" dirty="0">
                <a:latin typeface="Tahoma" pitchFamily="34" charset="0"/>
                <a:cs typeface="Tahoma" pitchFamily="34" charset="0"/>
              </a:rPr>
              <a:t>ภาพยนตร์ 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ฟัง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เพลง 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เล่น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เกม 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อ่าน</a:t>
            </a:r>
            <a:r>
              <a:rPr lang="th-TH" dirty="0">
                <a:latin typeface="Tahoma" pitchFamily="34" charset="0"/>
                <a:cs typeface="Tahoma" pitchFamily="34" charset="0"/>
              </a:rPr>
              <a:t>หนังสือพิมพ์ 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วารสาร</a:t>
            </a:r>
            <a:r>
              <a:rPr lang="th-TH" dirty="0">
                <a:latin typeface="Tahoma" pitchFamily="34" charset="0"/>
                <a:cs typeface="Tahoma" pitchFamily="34" charset="0"/>
              </a:rPr>
              <a:t>ต่าง ๆ </a:t>
            </a:r>
          </a:p>
        </p:txBody>
      </p:sp>
      <p:pic>
        <p:nvPicPr>
          <p:cNvPr id="15" name="รูปภาพ 7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49310"/>
            <a:ext cx="4392488" cy="2387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7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4" y="4077072"/>
            <a:ext cx="3552825" cy="2219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7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ผลการค้นหารูปภาพสำหรับ brow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2348880"/>
            <a:ext cx="7812360" cy="31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การใช้บริการข้อมูลมัลติมีเดียเวิลด์ไวด์เว็บ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เวิลด์ไวด์เว็บ (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WWW 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มีลักษณะเป็นระบบเครือข่ายสื่อสารที่โยงใยไปทั่วโลก ให้บริการการสื่อสารข้อมูลบนอินเทอร์เน็ตหลายรูปแบบ ทั้งข้อมูลข่าวสาร ภาพกราฟิก และระบบมัลติมีเดีย รวมทั้งความสามารถในการโต้ตอบระหว่างผู้ให้บริการได้ เวิลด์ไวด์เว็บสามารถทำงานได้ในเครื่องคอมพิวเตอร์ และโปรแกรมระบบปฏิบัติการ (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Operating System 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ทุกชนิด (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Cross Platform ) 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943" y="2780928"/>
            <a:ext cx="8367378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เครื่องมือที่จะใช้สำหรับดูข้อมูลต่าง ๆ  ที่มีบริการบนเครือข่ายอินเทอร์เน็ต เครื่องมือต่างๆ เหล่านี้ เราเรียกว่าโปรแกรมค้นดู หรือเว็บเบราว์เซอร์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Web Browser)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ความเป็นมาของระบบเวิลด์ไวด์เว็บ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1877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ระบบเวิลด์ไวด์เว็บเป็นผลพลอยได้จากการวิจัยอนุภาคฟิสิกส์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CERN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ณ สวิสเซอร์แลนด์โดยนักวิทยาศาสตร์ชาวอังกฤษชื่อ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Tim Berners –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Lee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ปี พ.ศ. 2532 ด้วยจุดประสงค์ที่จะค้นหาข้อมูลที่เก็บบันทึกเอาไว้ และสามารถเชื่อมโยงไปยังข้อมูลอื่นๆที่เกี่ยวข้องกันได้ ต่อมาจากแนวความคิดนี้ก็ถูกนำไปขยายผล เพื่อให้สามารถเชื่อมโยงข้อมูลของคอมพิวเตอร์เครื่อง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ลักษณะการเชื่อมโยงเช่นนี้เรียกว่า ไฮเปอร์ลิงค์ (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Hyperlinked 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และโปรแกรมที่ควบคุมการรับส่งเอกสารไฮเปอร์เท็กซ์นี้ เรียกว่า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HTTP ( Hypertext Transfer Protocol )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11" descr="http://cdni.wired.co.uk/1240x826/a_c/03_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43" y="3646929"/>
            <a:ext cx="2486025" cy="1655445"/>
          </a:xfrm>
          <a:prstGeom prst="rect">
            <a:avLst/>
          </a:prstGeom>
          <a:noFill/>
          <a:extLst/>
        </p:spPr>
      </p:pic>
      <p:pic>
        <p:nvPicPr>
          <p:cNvPr id="16" name="Picture 15" descr="https://www-zeuthen.desy.de/technisches_seminar/texte/blind/Image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2465705" cy="1657350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1997968" y="53602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Tim Berners – Lee </a:t>
            </a:r>
            <a:r>
              <a:rPr lang="th-TH" sz="1400" dirty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CERN</a:t>
            </a:r>
          </a:p>
          <a:p>
            <a:pPr algn="ctr"/>
            <a:r>
              <a:rPr lang="th-TH" sz="1400" dirty="0">
                <a:latin typeface="Tahoma" pitchFamily="34" charset="0"/>
                <a:cs typeface="Tahoma" pitchFamily="34" charset="0"/>
              </a:rPr>
              <a:t>ที่มา :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http://worldwebforum.ch/</a:t>
            </a:r>
          </a:p>
        </p:txBody>
      </p:sp>
    </p:spTree>
    <p:extLst>
      <p:ext uri="{BB962C8B-B14F-4D97-AF65-F5344CB8AC3E}">
        <p14:creationId xmlns:p14="http://schemas.microsoft.com/office/powerpoint/2010/main" val="15229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ความเป็นมาของระบบเวิลด์ไวด์เว็บ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เวิลด์ไวด์เว็บเป็นระบบเปิด ไม่มีผู้ใดผู้หนึ่งเป็นเจ้าของ การที่จะทำให้โปรแกรมอื่นๆสามารถทำงานบนเวิลด์ไวด์เว็บได้อย่าง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มีประสิทธิภาพในการใช้งานระบบเวิลด์ไวด์เว็บจะมีคำที่ถูกนำมาใช้บ่อยๆ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คือ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879" y="2636912"/>
            <a:ext cx="81814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เว็บไซต์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Web Site) </a:t>
            </a:r>
            <a:r>
              <a:rPr lang="th-TH" dirty="0">
                <a:latin typeface="Tahoma" pitchFamily="34" charset="0"/>
                <a:cs typeface="Tahoma" pitchFamily="34" charset="0"/>
              </a:rPr>
              <a:t>คือ ที่อยู่ของข้อมูลบนอินเทอร์เน็ต ซึ่งจะมีเว็บเพจหลาย ๆ เว็บเพจ บรรจุอยู่ในเครื่องคอมพิวเตอร์ที่ทำหน้าที่ให้บริการข้อมูล (</a:t>
            </a:r>
            <a:r>
              <a:rPr lang="en-US" dirty="0">
                <a:latin typeface="Tahoma" pitchFamily="34" charset="0"/>
                <a:cs typeface="Tahoma" pitchFamily="34" charset="0"/>
              </a:rPr>
              <a:t>Web Server) 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เช่น </a:t>
            </a:r>
            <a:r>
              <a:rPr lang="en-US" dirty="0">
                <a:latin typeface="Tahoma" pitchFamily="34" charset="0"/>
                <a:cs typeface="Tahoma" pitchFamily="34" charset="0"/>
              </a:rPr>
              <a:t>www.bru.ac.th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โฮมเพจ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Home Page</a:t>
            </a:r>
            <a:r>
              <a:rPr lang="en-US" dirty="0">
                <a:latin typeface="Tahoma" pitchFamily="34" charset="0"/>
                <a:cs typeface="Tahoma" pitchFamily="34" charset="0"/>
              </a:rPr>
              <a:t>) </a:t>
            </a:r>
            <a:r>
              <a:rPr lang="th-TH" dirty="0">
                <a:latin typeface="Tahoma" pitchFamily="34" charset="0"/>
                <a:cs typeface="Tahoma" pitchFamily="34" charset="0"/>
              </a:rPr>
              <a:t>คือ เว็บเพจหลักของเว็บไซต์ ภายในโฮมเพจจะมีจุดเชื่อมต่อเพื่อเปิดเข้าไปชมเว็บเพจอื่น ๆ ที่อยู่ภายในเว็บไซต์นั้นได้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เว็บ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เพจ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Web Page</a:t>
            </a:r>
            <a:r>
              <a:rPr lang="en-US" dirty="0">
                <a:latin typeface="Tahoma" pitchFamily="34" charset="0"/>
                <a:cs typeface="Tahoma" pitchFamily="34" charset="0"/>
              </a:rPr>
              <a:t>) </a:t>
            </a:r>
            <a:r>
              <a:rPr lang="th-TH" dirty="0">
                <a:latin typeface="Tahoma" pitchFamily="34" charset="0"/>
                <a:cs typeface="Tahoma" pitchFamily="34" charset="0"/>
              </a:rPr>
              <a:t>คือ ข้อมูลที่แสดงบนเครือข่ายอินเทอร์เน็ต เป็นเอกสารที่สามารถเชื่อมโยงไปยังหน้าอื่น ๆ ได้</a:t>
            </a:r>
          </a:p>
        </p:txBody>
      </p:sp>
    </p:spTree>
    <p:extLst>
      <p:ext uri="{BB962C8B-B14F-4D97-AF65-F5344CB8AC3E}">
        <p14:creationId xmlns:p14="http://schemas.microsoft.com/office/powerpoint/2010/main" val="17252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เวิลด์ไวด์เว็บ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WWW)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เวิลด์ไวด์เว็บ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หรือเครือข่ายใยแมงมุม เหตุที่เรียกชื่อนี้เพราะว่าเป็นลักษณะของการเชื่อมโยงข้อมูล จากที่หนึ่งไปยังอีกที่หนึ่งเรื่อยๆ เวิลด์ไวด์เว็บ เป็นบริการที่ได้รับความนิยมมากที่สุด ในการเรียกดูเว็บไซต์ต้องอาศัยโปรแกรมเว็บเบราว์เซอร์ 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Web Browser)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ในการดูข้อมูล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รูปภาพ 4098"/>
          <p:cNvPicPr/>
          <p:nvPr/>
        </p:nvPicPr>
        <p:blipFill rotWithShape="1">
          <a:blip r:embed="rId3"/>
          <a:srcRect b="8245"/>
          <a:stretch/>
        </p:blipFill>
        <p:spPr bwMode="auto">
          <a:xfrm>
            <a:off x="2271706" y="3538176"/>
            <a:ext cx="4464496" cy="2555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6755" y="6145559"/>
            <a:ext cx="2731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Google Chrome Web Browser</a:t>
            </a:r>
            <a:endParaRPr lang="th-TH" sz="1400" b="1" dirty="0"/>
          </a:p>
        </p:txBody>
      </p:sp>
    </p:spTree>
    <p:extLst>
      <p:ext uri="{BB962C8B-B14F-4D97-AF65-F5344CB8AC3E}">
        <p14:creationId xmlns:p14="http://schemas.microsoft.com/office/powerpoint/2010/main" val="35886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จดหมาย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อิเล็กทรอนิกส์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Electronic Mail)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   การติดต่อสื่อสารโดยใช้อีเมลสามารถทำได้โดยสะดวก และประหยัดเวลา หลักการทำงานของอีเมลก็คล้ายกับการส่งจดหมายธรรมดา นั้นคือ จะต้องมีที่อยู่ที่ระบุชัดเจน ก็คือ อีเมลแอดเดรส 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E-mail address)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องค์ประกอบของ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e-mail address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</a:t>
            </a:r>
          </a:p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ชื่อผู้ใช้ 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User name)</a:t>
            </a:r>
          </a:p>
          <a:p>
            <a:pPr algn="thaiDist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ชื่อโดเมน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Username@domain_name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abcd@pcru.ac.th	</a:t>
            </a:r>
          </a:p>
        </p:txBody>
      </p:sp>
      <p:pic>
        <p:nvPicPr>
          <p:cNvPr id="15" name="รูปภาพ 4099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4005064"/>
            <a:ext cx="4179660" cy="1869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277339" y="4553527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Gmail</a:t>
            </a:r>
            <a:endParaRPr lang="th-TH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68144" y="4725967"/>
            <a:ext cx="2880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บริการโอนย้ายไฟล์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File Transfer Protocol)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เป็นบริการที่เกี่ยวข้องกับการโอนย้ายไฟล์ผ่านระบบอินเทอร์เน็ต การโอนย้ายไฟล์สามารถแบ่งได้ดังนี้ คือ </a:t>
            </a:r>
          </a:p>
          <a:p>
            <a:pPr algn="thaiDist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1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การดาวน์โหลดไฟล์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Download File)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 การรับข้อมูลเข้ามายังเครื่องคอมพิวเตอร์ของผู้ใช้ ในปัจจุบันมีหลายเว็บไซต์ที่จัดให้มีการดาวน์โหลดโปรแกรมได้ฟรี</a:t>
            </a:r>
          </a:p>
          <a:p>
            <a:pPr algn="thaiDist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2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การอัพโหลดไฟล์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Upload File)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 การนำไฟล์ข้อมูลจากเครื่องของผู้ใช้ไปเก็บไว้ในเครื่องที่ให้บริการ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Server)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ผ่านระบบอินเทอร์เน็ต เช่น กรณีที่ทำการสร้างเว็บไซต์ จะมีการอัพโหลดไฟล์ไปเก็บไว้ในเครื่องบริการเว็บไซต์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Web server)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ที่เราขอใช้บริการพื้นที่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5776" y="4858351"/>
            <a:ext cx="58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FTP</a:t>
            </a:r>
            <a:endParaRPr lang="th-TH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5856" y="5119327"/>
            <a:ext cx="28803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16" name="กลุ่ม 8"/>
          <p:cNvGrpSpPr/>
          <p:nvPr/>
        </p:nvGrpSpPr>
        <p:grpSpPr>
          <a:xfrm>
            <a:off x="4283968" y="4184506"/>
            <a:ext cx="4625060" cy="2530259"/>
            <a:chOff x="0" y="0"/>
            <a:chExt cx="4962525" cy="2714625"/>
          </a:xfrm>
        </p:grpSpPr>
        <p:pic>
          <p:nvPicPr>
            <p:cNvPr id="18" name="รูปภาพ 4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0"/>
              <a:ext cx="3990975" cy="2047875"/>
            </a:xfrm>
            <a:prstGeom prst="rect">
              <a:avLst/>
            </a:prstGeom>
          </p:spPr>
        </p:pic>
        <p:pic>
          <p:nvPicPr>
            <p:cNvPr id="20" name="รูปภาพ 4102" descr="ผลการค้นหารูปภาพสำหรับ ft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0" y="0"/>
              <a:ext cx="2790825" cy="27146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760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บริการสนทนาบนอินเทอร์เน็ต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Instant Message)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การสนทนาบนอินเทอร์เน็ตคือ การส่งข้อความถึงกันโดยทันทีทันใด นอกจากนี้ยังสามารถส่งสัญลักษณ์ต่างๆ อาทิ รูปภาพ ไฟล์ข้อมูลได้ด้วย การสนทนาบนอินเทอร์เน็ตเป็นโปรแกรมที่กำลังได้รับความนิยมในปัจจุบัน โปรแกรมประเภทนี้ เช่น โปรแกรม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Wechat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Garena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talk,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SimSimi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1" name="รูปภาพ 4103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3573016"/>
            <a:ext cx="3846950" cy="238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76056" y="4583159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dirty="0">
                <a:latin typeface="Tahoma" pitchFamily="34" charset="0"/>
                <a:cs typeface="Tahoma" pitchFamily="34" charset="0"/>
              </a:rPr>
              <a:t>Skype</a:t>
            </a:r>
          </a:p>
        </p:txBody>
      </p:sp>
    </p:spTree>
    <p:extLst>
      <p:ext uri="{BB962C8B-B14F-4D97-AF65-F5344CB8AC3E}">
        <p14:creationId xmlns:p14="http://schemas.microsoft.com/office/powerpoint/2010/main" val="13541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บริการ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ค้นหาข้อมูลบนอินเทอร์เน็ต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Search Engine)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algn="thaiDist"/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Web Directory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 การค้นหาโดยการเลือก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Directory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ที่จัดเตรียมและแยกหมวดหมู่ไว้ให้เรียบร้อยแล้ว ซึ่งบรรจุเนื้อหาหรือเว็บไซต์ต่างๆ ไว้เป็นหมวดหมู่หรือกลุ่มใหญ่ ๆ และแต่ละกลุ่มจะแบ่งเป็นเรื่องย่อยๆ ต่อไปเรื่อยๆ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r>
              <a:rPr lang="th-TH" sz="1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การค้นหาแบบดัชนี (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Index) </a:t>
            </a:r>
            <a:r>
              <a:rPr lang="th-TH" sz="1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 สำคัญ (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Keyword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 การค้นหาข้อมูลโดยใช้โปรแกรม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Search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โดยการเอาคำที่เราต้องการค้นหาไปเทียบกับเว็บไซต์ต่างๆ ว่ามีเว็บไซต์ใดบ้างที่มีคำที่เราต้องการค้นหา  โดยการค้นจากข้อความในเว็บเพจที่ได้ผ่านการสำรวจ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มาแล้ว</a:t>
            </a:r>
          </a:p>
          <a:p>
            <a:pPr algn="thaiDist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Metasearch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 ลักษณะการสืบค้นหาข้อมูลจะมีลักษณะเดียวกันกับ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Search Engine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แต่จะทำการส่งคำที่ต้องการไปค้นหาในเว็บไซต์ที่ให้บริการสืบค้นข้อมูลอื่นๆ อีก ถ้าข้อมูลที่ได้มีซ้ำกัน ก็จะแสดงเพียงรายการเดียว 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16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บริการ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ค้นหาข้อมูลบนอินเทอร์เน็ต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Search Engine)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algn="thaiDist"/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2289" name="รูปภาพ 4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2" y="3429000"/>
            <a:ext cx="4015821" cy="250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1415" y="2919931"/>
            <a:ext cx="29091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71500" algn="l"/>
                <a:tab pos="809625" algn="l"/>
                <a:tab pos="1260475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Angsana New" pitchFamily="18" charset="-34"/>
                <a:cs typeface="Tahoma" pitchFamily="34" charset="0"/>
              </a:rPr>
              <a:t>บริการค้นหาที่ใช้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Angsana New" pitchFamily="18" charset="-34"/>
                <a:cs typeface="Tahoma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Angsana New" pitchFamily="18" charset="-34"/>
                <a:cs typeface="Tahoma" pitchFamily="34" charset="0"/>
              </a:rPr>
              <a:t>Web Directory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2292" name="รูปภาพ 4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0907"/>
            <a:ext cx="3949880" cy="2466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32040" y="2926461"/>
            <a:ext cx="3860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ahoma" pitchFamily="34" charset="0"/>
                <a:cs typeface="Tahoma" pitchFamily="34" charset="0"/>
              </a:rPr>
              <a:t>บริการค้นหาที่ใช้การค้นหาแบบดัชนี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Index)</a:t>
            </a:r>
          </a:p>
        </p:txBody>
      </p:sp>
    </p:spTree>
    <p:extLst>
      <p:ext uri="{BB962C8B-B14F-4D97-AF65-F5344CB8AC3E}">
        <p14:creationId xmlns:p14="http://schemas.microsoft.com/office/powerpoint/2010/main" val="23329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40352" cy="1069514"/>
          </a:xfrm>
        </p:spPr>
        <p:txBody>
          <a:bodyPr/>
          <a:lstStyle/>
          <a:p>
            <a:r>
              <a:rPr lang="en-US" altLang="ko-KR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ko-KR" sz="3600" dirty="0">
                <a:latin typeface="Tahoma" pitchFamily="34" charset="0"/>
                <a:cs typeface="Tahoma" pitchFamily="34" charset="0"/>
              </a:rPr>
              <a:t>วัตถุประสงค์เชิงพฤติกรรม</a:t>
            </a:r>
            <a:endParaRPr lang="ko-KR" altLang="en-US" sz="3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568" y="1124744"/>
            <a:ext cx="8265690" cy="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0706"/>
            <a:ext cx="704850" cy="93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15616" y="1491538"/>
            <a:ext cx="78336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ผู้เรียน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สามารถบอกความหมายของอินเทอร์เน็ตได้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ผู้เรียน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สามารถอธิบายประวัติความเป็นมาของอินเทอร์เน็ตได้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ผู้เรียน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สามารถอธิบายการกำหนดที่อยู่บนอินเทอร์เน็ตได้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ผู้เรียน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สามารถอธิบายวิธีการเชื่อมต่อระบบอินเทอร์เน็ตได้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ผู้เรียน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สามารถบอกประโยชน์ของอินเทอร์เน็ตได้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ผู้เรียน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สามารถบอกถึงอันตรายจากการใช้อินเทอร์เน็ตได้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ผู้เรียน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สามารถประยุกต์ใช้งานอินเทอร์เน็ตได้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68144" y="5680183"/>
            <a:ext cx="3275856" cy="1152158"/>
            <a:chOff x="5868144" y="5680183"/>
            <a:chExt cx="3275856" cy="11521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374" y="5680183"/>
              <a:ext cx="1308649" cy="875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868144" y="6555342"/>
              <a:ext cx="3275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Jiravadee</a:t>
              </a:r>
              <a:r>
                <a:rPr lang="en-US" sz="1200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yoyram</a:t>
              </a:r>
              <a:r>
                <a:rPr lang="en-US" sz="1200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 : Information Technology</a:t>
              </a:r>
              <a:endParaRPr lang="th-TH" sz="1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บริการ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ค้นหาข้อมูลบนอินเทอร์เน็ต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Search Engine)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algn="thaiDist"/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39752" y="3100910"/>
            <a:ext cx="37775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71500" algn="l"/>
                <a:tab pos="809625" algn="l"/>
                <a:tab pos="1260475" algn="l"/>
              </a:tabLst>
            </a:pPr>
            <a:r>
              <a:rPr lang="th-TH" sz="1600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บริการค้นหาที่ใช้การค้นหาแบบ</a:t>
            </a:r>
            <a:r>
              <a:rPr lang="en-US" sz="1600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Metasearch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8" name="รูปภาพ 4107"/>
          <p:cNvPicPr/>
          <p:nvPr/>
        </p:nvPicPr>
        <p:blipFill rotWithShape="1">
          <a:blip r:embed="rId3"/>
          <a:srcRect r="-66" b="50266"/>
          <a:stretch/>
        </p:blipFill>
        <p:spPr bwMode="auto">
          <a:xfrm>
            <a:off x="1879956" y="3573016"/>
            <a:ext cx="5247996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8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บริการกระดานข่าวหรือเว็บบอร์ด (</a:t>
            </a:r>
            <a:r>
              <a:rPr lang="en-US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Webboard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thaiDist"/>
            <a:r>
              <a:rPr lang="th-TH" sz="1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เว็บ</a:t>
            </a:r>
            <a:r>
              <a:rPr lang="th-TH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บอร์ด เป็นศูนย์กลางในการแสดงความคิดเห็น มีการตั้งกระทู้ ถาม-ตอบ ในหัวข้อที่สนใจ เว็บบอร์ดของไทยที่เป็นที่นิยมและมีคนเข้าไปแสดงความคิดเห็นมากมาย คือ เว็บบอร์ดของพันธ์ทิพย์ (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www.pantip.com)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5" name="รูปภาพ 4108"/>
          <p:cNvPicPr/>
          <p:nvPr/>
        </p:nvPicPr>
        <p:blipFill>
          <a:blip r:embed="rId3"/>
          <a:stretch>
            <a:fillRect/>
          </a:stretch>
        </p:blipFill>
        <p:spPr>
          <a:xfrm>
            <a:off x="2651341" y="3177025"/>
            <a:ext cx="3705225" cy="2315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686771" y="5661248"/>
            <a:ext cx="3472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Tahoma" pitchFamily="34" charset="0"/>
                <a:cs typeface="Tahoma" pitchFamily="34" charset="0"/>
              </a:rPr>
              <a:t>บริการกระดานข่าวหรือเว็บบอร์ด (</a:t>
            </a:r>
            <a:r>
              <a:rPr lang="en-US" sz="1400" dirty="0" err="1">
                <a:latin typeface="Tahoma" pitchFamily="34" charset="0"/>
                <a:cs typeface="Tahoma" pitchFamily="34" charset="0"/>
              </a:rPr>
              <a:t>Webboard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)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ห้องสนทนา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Chat Room)</a:t>
            </a:r>
            <a:r>
              <a:rPr lang="th-TH" sz="1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thaiDist"/>
            <a:r>
              <a:rPr lang="th-TH" sz="1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ห้อง</a:t>
            </a:r>
            <a:r>
              <a:rPr lang="th-TH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สนทนา คือ การสนทนาออนไลน์อีกประเภทหนึ่ง ที่มีการส่งข้อความสั้นๆ ถึงกัน เพื่อทักทายกันระหว่างผู้ที่ใช้เข้าใช้เว็บไซต์ การเข้าไปสนทนาจำเป็นต้องเข้าไปในเว็บไซต์ที่ให้บริการห้องสนทนาเช่น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www.sanook.com, www.pantip.com, www.chatroom.in.th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3313514" y="5815136"/>
            <a:ext cx="2516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Tahoma" pitchFamily="34" charset="0"/>
                <a:cs typeface="Tahoma" pitchFamily="34" charset="0"/>
              </a:rPr>
              <a:t>บริการห้องสนทนา(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Chat Room)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รูปภาพ 4109"/>
          <p:cNvPicPr/>
          <p:nvPr/>
        </p:nvPicPr>
        <p:blipFill>
          <a:blip r:embed="rId3"/>
          <a:stretch>
            <a:fillRect/>
          </a:stretch>
        </p:blipFill>
        <p:spPr>
          <a:xfrm>
            <a:off x="2690812" y="3284962"/>
            <a:ext cx="3762375" cy="2351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9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การใช้งานอินเทอร์เน็ตเบื้องต้น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เครือข่ายอินเทอร์เน็ต มีบริการต่าง ๆ หลายรูปแบบแต่ก็พอแยกประเภทออกได้ดังนี้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87" y="2060848"/>
            <a:ext cx="84690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บริการ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สังคมออนไลน์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Media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Network)</a:t>
            </a:r>
            <a:r>
              <a:rPr lang="th-TH" sz="1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thaiDist"/>
            <a:r>
              <a:rPr lang="th-TH" sz="1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Media </a:t>
            </a:r>
            <a:r>
              <a:rPr lang="th-TH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หมายถึงสังคมออนไลน์ที่มีผู้ใช้เป็นผู้สื่อสาร หรือเขียนเล่า เนื้อหา เรื่องราว ประสบการณ์ บทความ รูปภาพ และวิดีโอ ที่ผู้ใช้เขียนขึ้นเอง ทำขึ้นเอง หรือพบเจอจากสื่ออื่นๆ แล้วนำมาแบ่งปันให้กับผู้อื่นที่อยู่ในเครือข่ายของตน ผ่านทางเว็บไซต์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Network </a:t>
            </a:r>
            <a:r>
              <a:rPr lang="th-TH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ที่ให้บริการบนโลกออนไลน์ปัจจุบัน การสื่อสารแบบนี้ จะทำผ่านทาง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Internet </a:t>
            </a:r>
            <a:r>
              <a:rPr lang="th-TH" sz="16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และโทรศัพท์มือถือเท่านั้น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364088" y="4710146"/>
            <a:ext cx="2807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Tahoma" pitchFamily="34" charset="0"/>
                <a:cs typeface="Tahoma" pitchFamily="34" charset="0"/>
              </a:rPr>
              <a:t>บริการสังคมออนไลน์ (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Social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Media</a:t>
            </a:r>
          </a:p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400" dirty="0">
                <a:latin typeface="Tahoma" pitchFamily="34" charset="0"/>
                <a:cs typeface="Tahoma" pitchFamily="34" charset="0"/>
              </a:rPr>
              <a:t>หรือ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Social Network)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รูปภาพ 4110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" y="3501008"/>
            <a:ext cx="4362450" cy="2726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อันตรายจากอินเทอร์เน็ต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87" y="1412776"/>
            <a:ext cx="8380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ทำให้คนบางกลุ่ม จารกรรมข้อมูล โปรแกรม ก่อกวนและทำลายระบบข้อมูลคอมพิวเตอร์ของผู้อื่น หรือปล่อยและแพร่ไวรัสคอมพิวเตอร์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Computer Virus)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บนเครือข่ายอินเทอร์เน็ต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587" y="2149951"/>
            <a:ext cx="8380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ใช้อินเทอร์เน็ตในทางที่ผิด เช่น ขายสินค้าผิดกฎหมาย ขายอาวุธสงครามทางอินเทอร์เน็ต ใช้เป็นสื่อในการกล่าวหาให้ร้ายผู้อื่นโจมตีคู่แข่ง ใช้เล่นการพนัน ขายบริการทางเพศ เป็นต้น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636" y="2911782"/>
            <a:ext cx="83807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ใช้ละเมิดสิทธิของผู้อื่น เช่น เอาภาพดารานักร้องวัยรุ่นมาตกแต่งใหม่เป็นภาพโป๊เปลือย แล้วนำภาพเหล่านั้นแจกจ่ายทางอินเทอร์เน็ต หรือใช้เป็นสื่อโฆษณาสินค้าที่ยั่วยวนกามารมณ์บนอินเทอร์เน็ต หรืออาจหลอกลวงเหยื่อเพื่อล้วงเอาข้อมูลส่วนตัว เป็นต้น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สรุป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137" y="1484784"/>
            <a:ext cx="8469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อินเทอร์เน็ต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Internet)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 เครือข่ายของคอมพิวเตอร์ขนาดใหญ่ที่เชื่อมโยงเครือข่ายคอมพิวเตอร์ทั่วโลกเข้าด้วยกัน โดยอาศัยเครือข่ายโทรคมนาคมเป็นตัวเชื่อมเครือข่าย ภายใต้มาตรฐานการเชื่อมโยงด้วยโปรโตคอลเดียวกันคือ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TCP/IP (Transmission Control Protocol / Internet Protocol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85750" indent="-285750" algn="thaiDist">
              <a:buFont typeface="Courier New" pitchFamily="49" charset="0"/>
              <a:buChar char="o"/>
            </a:pP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ที่มีส่วนเกี่ยวข้องอย่างสำคัญที่สุดต่อการกำเนิดและได้รับคำยกย่องว่าเป็นบิดาแห่งอินเทอร์เน็ต หรือผู้คิดค้นเทคโนโลยีอินเทอร์เน็ตก็คือ ดร.เลียวนาด คลายอิน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ร็อก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ประเทศไทยเริ่มมีการเชื่อมโยงเครือข่ายอินเทอร์เน็ตในกลางปี พ.ศ. 2530 โดยมหาวิทยาลัยสงขลานครินทร์ (วิทยาเขตหาดใหญ่) เป็นจุดแรกที่มีการรับส่งไปรษณีย์อิเล็กทรอนิกส์กับมหาวิทยาลัยเมลเบิร์น ประเทศออสเตรเลีย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มาตรฐานในการเชื่อมต่อคอมพิวเตอร์ทั่วโลกที่ต่างรุ่น ต่างแบบกัน เพื่อให้สามารถติดต่อสื่อสารกันได้จะต้องอาศัยภาษากลาง หรือเกณฑ์วิธี เพื่อให้เครื่องแต่ละเครื่องเข้าใจกันได้ ซึ่งภาษากลางนี้มีชื่อเรียกว่า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โปรโตคอล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การกำหนดที่อยู่บนอินเทอร์เน็ต มีเพื่อทำให้คอมพิวเตอร์แต่ละเครื่องที่เชื่อมต่อเข้ากับระบบอินเทอร์เน็ตสามารถติดต่อกับเครื่องอื่นได้ โดยการติดต่อกันนั้นจะต้องอ้างอิงที่อยู่ของเครื่อง ในระบบอินเทอร์เน็ตจะมีหมายเลขประจำเครื่อง ซึ่งเรียกกันว่า  ไอพี แอดเดรส (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IP Address : Internet Protocol Address )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การเชื่อมต่อเข้าสู่ระบบอินเทอร์เน็ตสามารถเชื่อมต่อได้ 2 ลักษณะคือ เชื่อมต่อโดยตรง และ เชื่อมต่อโดยผ่านผู้ให้บริการ 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40352" cy="1069514"/>
          </a:xfrm>
        </p:spPr>
        <p:txBody>
          <a:bodyPr/>
          <a:lstStyle/>
          <a:p>
            <a:r>
              <a:rPr lang="th-TH" altLang="ko-KR" sz="3600" dirty="0">
                <a:latin typeface="Tahoma" pitchFamily="34" charset="0"/>
                <a:cs typeface="Tahoma" pitchFamily="34" charset="0"/>
              </a:rPr>
              <a:t>เนื้อหา</a:t>
            </a:r>
            <a:endParaRPr lang="ko-KR" altLang="en-US" sz="3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568" y="1124744"/>
            <a:ext cx="8265690" cy="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0706"/>
            <a:ext cx="704850" cy="93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15616" y="1491538"/>
            <a:ext cx="78336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ความหมาย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ของอินเทอร์เน็ต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ประวัติ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ความเป็นมาของอินเทอร์เน็ต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มาตรฐาน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การสื่อสารบนอินเทอร์เน็ต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กำหนดที่อยู่บนอินเทอร์เน็ต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เชื่อมต่อเข้าสู่ระบบอินเทอร์เน็ต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ประโยชน์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ของอินเทอร์เน็ต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ใช้บริการข้อมูลมัลติมีเดียเวิลด์ไวด์เว็บ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ความ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เป็นมาของระบบเวิลด์ไวด์เว็บ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ใช้งานอินเทอร์เน็ตเบื้องต้น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อันตราย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จากอินเทอร์เน็ต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สรุป</a:t>
            </a:r>
            <a:endParaRPr lang="th-TH" sz="2000" dirty="0"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แบบฝึกหัด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ท้ายบท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68144" y="5680183"/>
            <a:ext cx="3275856" cy="1152158"/>
            <a:chOff x="5868144" y="5680183"/>
            <a:chExt cx="3275856" cy="115215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374" y="5680183"/>
              <a:ext cx="1308649" cy="875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68144" y="6555342"/>
              <a:ext cx="3275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Jiravadee</a:t>
              </a:r>
              <a:r>
                <a:rPr lang="en-US" sz="1200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yoyram</a:t>
              </a:r>
              <a:r>
                <a:rPr lang="en-US" sz="1200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 : Information Technology</a:t>
              </a:r>
              <a:endParaRPr lang="th-TH" sz="1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8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บทนำ</a:t>
            </a:r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59408" y="1772816"/>
            <a:ext cx="842518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thaiDist"/>
            <a:r>
              <a:rPr lang="th-TH" sz="20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ปัจจุบันระบบเครือข่ายคอมพิวเตอร์ได้เข้ามามีบทบาทอย่างมากในชีวิตประจำวันของเรา  เมื่อผู้ใช้คอมพิวเตอร์มีจำนวนเพิ่มมาก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ขึ้นความ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ต้องการทางด้านการสื่อสารแลกเปลี่ยนข้อมูลระหว่างเครื่องก็มีความสำคัญขึ้นตามไปด้วย โดยคอมพิวเตอร์ได้ถูกนำมาเชื่อมโยงเข้าด้วยกันเป็นเครือข่าย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ไม่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ว่าจะเป็นคอมพิวเตอร์ของสถาบันการศึกษาต่าง ๆ หรือคอมพิวเตอร์ใน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บริษัท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เพื่อสื่อสารแลกเปลี่ยนข้อมูลซึ่งกันและ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กันและ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ได้ขยายขอบเขตจากการเชื่อมต่อคอมพิวเตอร์ภายในองค์กร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ภายนอก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องค์กร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ไป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จนถึงการเชื่อมต่อคอมพิวเตอร์ที่อยู่ไกลกันมาก ๆ จนในที่สุดเกิดเป็นเครือข่ายคอมพิวเตอร์ขนาดใหญ่ที่มีขอบข่ายครอบคลุมไปทั่วโลก เป็นที่รู้จักกันคือ  อินเทอร์เน็ต (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Internet)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และกำลังเติบโตอย่างรวดเร็ว ทำให้เกิดประโยชน์กับคนบนโลกอย่างมากมาย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	</a:t>
            </a:r>
            <a:endParaRPr lang="en-US" sz="2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ผลการค้นหารูปภาพสำหรับ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849482" cy="18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329406"/>
            <a:ext cx="9144000" cy="576262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ความหมายของอินเทอร์เน็ต</a:t>
            </a:r>
            <a:endParaRPr lang="th-TH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96529" y="1484784"/>
            <a:ext cx="8425184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thaiDist"/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อินเทอร์เน็ต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Internet)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คือ เครือข่ายของคอมพิวเตอร์ขนาดใหญ่ที่เชื่อมโยงเครือข่ายคอมพิวเตอร์ทั่วโลกเข้าด้วยกัน โดยอาศัยเครือข่ายโทรคมนาคมเป็นตัวเชื่อมเครือข่าย ภายใต้มาตรฐานการเชื่อมโยงด้วยโปรโตคอลเดียวกันคือ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TCP/IP (Transmission Control Protocol / Internet Protocol)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เพื่อให้คอมพิวเตอร์ทุกเครื่องในอินเทอร์เน็ตสามารถสื่อสารระหว่างกันได้ นับว่าเป็นเครือข่ายที่กว้างขวางที่สุดในปัจจุบัน และมีผู้ใช้จากทั่วโลกมากที่สุด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endParaRPr lang="en-US" sz="1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529" y="3767944"/>
            <a:ext cx="46305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อินเทอร์เน็ตเกิดขึ้นจากความร่วมมือกันระหว่างองค์กร  และหน่วยงานต่าง ๆ ทั่วโลกที่นำเอาเครือข่ายคอมพิวเตอร์ของตนมาเชื่อมต่อกัน  ทำให้อินเทอร์เน็ตไม่มีผู้ใดเป็นเจ้าของทั้งหมด  แต่เป็นเครือข่ายคอมพิวเตอร์ที่เปิดกว้างให้ผู้อื่นนำคอมพิวเตอร์มาเชื่อมต่อได้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ผลการค้นหารูปภาพสำหรับ อาร์พาเน็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63" y="3623384"/>
            <a:ext cx="3132637" cy="21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ประวัติความเป็นมาของอินเทอร์เน็ต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381" y="3212976"/>
            <a:ext cx="58458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เริ่มแรกอาร์พาเน็ตเป็นเครือข่ายงานบริเวณกว้างระดับประเทศหรือที่เรียกว่า แวน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WAN : Wide Area Network)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เป็นเครือข่ายที่ประกอบไปด้วยคอมพิวเตอร์ที่เป็นศูนย์กลางอยู่ 4 เครื่อง ซึ่งแต่ละเครื่องตั้งอยู่ที่มหาวิทยาลัยต่าง ๆ ประกอบไป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ด้วย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มหาวิทยาลัย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แคลิฟอร์เนียแห่งนครลอสแอนเจลิส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มหาวิทยาลัย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แคลิฟอร์เนียแห่งนครซานตาบาร์บารา 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มหาวิทยาลัย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ยูทาห์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สถาบันวิจัยสแตนฟอร์ด</a:t>
            </a:r>
          </a:p>
          <a:p>
            <a:pPr algn="thaiDist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ทั้ง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4 เครื่องจะทำหน้าที่เป็นเครื่องแม่ข่าย หรือเรียกว่าโฮสต์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Host)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มีเครื่องคอมพิวเตอร์ลูกข่ายต่าง ๆ ที่ได้เชื่อมต่อเข้ากับเครือข่ายก็จะสามารถเข้าถึงเครือข่ายเพื่อแลกเปลี่ยนข้อมูลระหว่างกันได้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633" y="1484784"/>
            <a:ext cx="8380734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เดิมทีอินเทอร์เน็ตเป็นเครือข่ายคอมพิวเตอร์ที่ทดลองใช้ในด้านทางการทหาร โดยกระทรวงกลาโหมของประเทศสหรัฐอเมริกา ในปี พ.ศ. 2512 ซึ่งเป็นการนำคอมพิวเตอร์มาเชื่อมต่อกัน มีชื่อเรียกสมัยนั้นว่า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อาร์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พาเน็ต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ARPANet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: Advanced Research Projects Agency Network)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อาร์พาเน็ตในขั้นต้นเป็นเพียงเครือข่ายทดลองที่ตั้งขึ้นเพื่อสนับสนุนงานวิจัยด้านการทหาร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ประวัติความเป็นมาของอินเทอร์เน็ต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405" y="1436108"/>
            <a:ext cx="8269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ต่อมาในปี พ.ศ. 2515 ได้มีการปรับปรุงหน่วยงานอาร์พาและเรียกชื่อใหม่ว่า ดาร์พา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DARPA : Defense Advanced Research Project Agency)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และในปี พ.ศ. 2518 ดาร์พาได้โอนหน้าที่ดูแลรับผิดชอบอาร์พาเน็ตโดยตรงให้แก่ หน่วยการสื่อสารของกองทัพ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Defense Communication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Agency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DCA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เนื่องจากอาร์พาเน็ตได้แปรสภาพเป็นเครือข่ายที่ปฏิบัติงานได้อย่างแท้จริง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236" y="2781292"/>
            <a:ext cx="4572000" cy="3046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>
              <a:tabLst>
                <a:tab pos="26511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algn="thaiDist">
              <a:tabLst>
                <a:tab pos="26511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ผู้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ที่มีส่วนเกี่ยวข้องอย่างสำคัญที่สุดต่อการกำเนิดและได้รับคำยกย่องว่าเป็นบิดาแห่งอินเทอร์เน็ต หรือผู้คิดค้นเทคโนโลยีอินเทอร์เน็ตก็คือ ดร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เลียวนาด คลายอิน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ร็อก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(Dr. Leonard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Kleinrock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ซึ่ง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ปัจจุบันเป็นศาสตราจารย์ทางด้านวิทยาศาสตร์คอมพิวเตอร์ของมหาวิทยาลัยแห่งรัฐแคลิฟอร์เนีย ณ นครลอสแอนเจริส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(UCLA : University of California, Los Angeles 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ซึ่งเป็นผู้ที่ได้รับมอบหมายจาก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ARPA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ให้ทำการวิจัยเพื่อสร้าง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ARPANet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จนสำเร็จ ในช่วงเดือนตุลาคม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       พ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ศ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. 2512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thaiDist">
              <a:tabLst>
                <a:tab pos="265113" algn="l"/>
              </a:tabLst>
            </a:pP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รูปภาพ 75" descr="ผลการค้นหารูปภาพสำหรับ Dr.Leonard Kleinroc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63552"/>
            <a:ext cx="201622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524217" y="530120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Dr.Leonard</a:t>
            </a:r>
            <a:r>
              <a:rPr lang="en-US" dirty="0"/>
              <a:t> </a:t>
            </a:r>
            <a:r>
              <a:rPr lang="en-US" dirty="0" err="1"/>
              <a:t>Kleinrock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AutoShape 2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computer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579296" cy="1143000"/>
          </a:xfrm>
        </p:spPr>
        <p:txBody>
          <a:bodyPr/>
          <a:lstStyle/>
          <a:p>
            <a:pPr algn="ctr">
              <a:defRPr/>
            </a:pP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ประวัติความเป็นมาของอินเทอร์เน็ต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แทนท้ายกระดาษ 4"/>
          <p:cNvSpPr txBox="1">
            <a:spLocks/>
          </p:cNvSpPr>
          <p:nvPr/>
        </p:nvSpPr>
        <p:spPr>
          <a:xfrm>
            <a:off x="0" y="6595703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405" y="1436108"/>
            <a:ext cx="838306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สำหรับในประเทศไทยนั้นเริ่มมีการเชื่อมโยงเครือข่ายอินเทอร์เน็ตในกลางปี พ.ศ. 2530 โดยมหาวิทยาลัยสงขลานครินทร์ (วิทยาเขตหาดใหญ่) เป็นจุดแรกที่มีการรับส่งไปรษณีย์อิเล็กทรอนิกส์กับมหาวิทยาลัยเมลเบิร์น ประเทศออสเตรเลีย 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954" y="2348880"/>
            <a:ext cx="841051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cs typeface="Tahoma" pitchFamily="34" charset="0"/>
              </a:rPr>
              <a:t>ในปีพ.ศ. 2531 กระทรวงวิทยาศาสตร์เทคโนโลยีและพลังงาน ได้มอบหมายให้ศูนย์เทคโนโลยีอิเล็กทรอนิกส์และคอมพิวเตอร์แห่งชาติ หรือเนคเทค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NECTEC)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ให้ทุนสนับสนุนแก่สถาบันเทคโนโลยีพระจอมเกล้า เจ้าคุณทหารลาดกระบัง เพื่อศึกษาถึงการเชื่อมต่อเครื่องคอมพิวเตอร์ ของมหาวิทยาลัยด้านวิทยาศาสตร์ 12 แห่งเข้าเป็นเครือข่ายเดียวกัน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334" y="3501008"/>
            <a:ext cx="840713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cs typeface="Tahoma" pitchFamily="34" charset="0"/>
              </a:rPr>
              <a:t>การใช้งานอินเทอร์เน็ตชนิดเต็มรูปแบบตลอด 24 ชั่วโมง ในประเทศไทยเกิดขึ้นเป็นครั้งแรกเมื่อ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        ปี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พ.ศ. 2535 โดยสถาบันวิทยบริการ จุฬาลงกรณ์มหาวิทยาลัยได้เช่าวงจรสื่อสารความเร็ว 9600 บิตต่อวินาที จากการสื่อสารแห่งประเทศไทยเพื่อเชื่อมเข้าสู่อินเทอร์เน็ตที่บริษัท ยูยูเน็ตเทคโนโลยี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       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UUNET Technologies)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ประเทศ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สหรัฐอเมริกา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721" y="4653136"/>
            <a:ext cx="8442751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dirty="0">
                <a:latin typeface="Tahoma" pitchFamily="34" charset="0"/>
                <a:cs typeface="Tahoma" pitchFamily="34" charset="0"/>
              </a:rPr>
              <a:t>ในปี พ.ศ. 2537 ประเทศไทยได้เปิดบริการอินเทอร์เน็ตเชิงพาณิชย์ขึ้นเพื่อให้บริการแก่หน่วยงานเอกชนและบุคคลทั่วไป 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โดย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การสื่อสารแห่งประเทศไทย ร่วมลงทุนกับหน่วยงานของรัฐและเอกชน เปิดให้บริการอินเทอร์เน็ตเชิงพาณิชย์ 2 ราย คือ บริษัทอินเทอร์เน็ตประเทศไทย จำกัด และบริษัทอินเทอร์เน็ต คอมเมอร์เชียลแอนด์โนว์เลจเซอร์วิส จำกัด ภายหลังเปลี่ยนชื่อเป็น บริษัท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KSC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คอมเมอร์เชียลอินเทอร์เน็ต จำกัด</a:t>
            </a:r>
          </a:p>
        </p:txBody>
      </p:sp>
    </p:spTree>
    <p:extLst>
      <p:ext uri="{BB962C8B-B14F-4D97-AF65-F5344CB8AC3E}">
        <p14:creationId xmlns:p14="http://schemas.microsoft.com/office/powerpoint/2010/main" val="36107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56023</TotalTime>
  <Words>3068</Words>
  <Application>Microsoft Office PowerPoint</Application>
  <PresentationFormat>On-screen Show (4:3)</PresentationFormat>
  <Paragraphs>349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PowerPoint Presentation</vt:lpstr>
      <vt:lpstr>PowerPoint Presentation</vt:lpstr>
      <vt:lpstr> วัตถุประสงค์เชิงพฤติกรรม</vt:lpstr>
      <vt:lpstr>เนื้อหา</vt:lpstr>
      <vt:lpstr>บทนำ</vt:lpstr>
      <vt:lpstr>ความหมายของอินเทอร์เน็ต</vt:lpstr>
      <vt:lpstr>ประวัติความเป็นมาของอินเทอร์เน็ต</vt:lpstr>
      <vt:lpstr>ประวัติความเป็นมาของอินเทอร์เน็ต</vt:lpstr>
      <vt:lpstr>ประวัติความเป็นมาของอินเทอร์เน็ต</vt:lpstr>
      <vt:lpstr>มาตรฐานการสื่อสารบนอินเทอร์เน็ต</vt:lpstr>
      <vt:lpstr>การกำหนดที่อยู่บนอินเทอร์เน็ต</vt:lpstr>
      <vt:lpstr>ชื่อโดเมน (Domain Name)</vt:lpstr>
      <vt:lpstr>Domain Name Server</vt:lpstr>
      <vt:lpstr>Domain Name Server</vt:lpstr>
      <vt:lpstr>Domain Name Server</vt:lpstr>
      <vt:lpstr>การเชื่อมต่อเข้าสู่ระบบอินเทอร์เน็ต</vt:lpstr>
      <vt:lpstr>ประโยชน์ของอินเทอร์เน็ต</vt:lpstr>
      <vt:lpstr>ประโยชน์ของอินเทอร์เน็ต</vt:lpstr>
      <vt:lpstr>ประโยชน์ของอินเทอร์เน็ต</vt:lpstr>
      <vt:lpstr>ประโยชน์ของอินเทอร์เน็ต</vt:lpstr>
      <vt:lpstr>การใช้บริการข้อมูลมัลติมีเดียเวิลด์ไวด์เว็บ</vt:lpstr>
      <vt:lpstr>ความเป็นมาของระบบเวิลด์ไวด์เว็บ</vt:lpstr>
      <vt:lpstr>ความเป็นมาของระบบเวิลด์ไวด์เว็บ</vt:lpstr>
      <vt:lpstr>การใช้งานอินเทอร์เน็ตเบื้องต้น</vt:lpstr>
      <vt:lpstr>การใช้งานอินเทอร์เน็ตเบื้องต้น</vt:lpstr>
      <vt:lpstr>การใช้งานอินเทอร์เน็ตเบื้องต้น</vt:lpstr>
      <vt:lpstr>การใช้งานอินเทอร์เน็ตเบื้องต้น</vt:lpstr>
      <vt:lpstr>การใช้งานอินเทอร์เน็ตเบื้องต้น</vt:lpstr>
      <vt:lpstr>การใช้งานอินเทอร์เน็ตเบื้องต้น</vt:lpstr>
      <vt:lpstr>การใช้งานอินเทอร์เน็ตเบื้องต้น</vt:lpstr>
      <vt:lpstr>การใช้งานอินเทอร์เน็ตเบื้องต้น</vt:lpstr>
      <vt:lpstr>การใช้งานอินเทอร์เน็ตเบื้องต้น</vt:lpstr>
      <vt:lpstr>การใช้งานอินเทอร์เน็ตเบื้องต้น</vt:lpstr>
      <vt:lpstr>อันตรายจากอินเทอร์เน็ต</vt:lpstr>
      <vt:lpstr>สรุป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AJ-JIK</cp:lastModifiedBy>
  <cp:revision>125</cp:revision>
  <dcterms:created xsi:type="dcterms:W3CDTF">2014-04-01T16:35:38Z</dcterms:created>
  <dcterms:modified xsi:type="dcterms:W3CDTF">2017-10-31T09:26:49Z</dcterms:modified>
</cp:coreProperties>
</file>