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7"/>
  </p:notesMasterIdLst>
  <p:handoutMasterIdLst>
    <p:handoutMasterId r:id="rId58"/>
  </p:handoutMasterIdLst>
  <p:sldIdLst>
    <p:sldId id="256" r:id="rId3"/>
    <p:sldId id="257" r:id="rId4"/>
    <p:sldId id="310" r:id="rId5"/>
    <p:sldId id="31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34188" cy="99790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99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32" units="1/cm"/>
        </inkml:channelProperties>
      </inkml:inkSource>
      <inkml:timestamp xml:id="ts0" timeString="2012-11-19T05:48:29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-2147483648-2147483648,'0'0</inkml:trace>
  <inkml:trace contextRef="#ctx0" brushRef="#br0" timeOffset="125">-2147483648-2147483648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6" y="1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9AEAC66A-7355-4284-98CC-B44DF167D88C}" type="datetimeFigureOut">
              <a:rPr lang="th-TH" smtClean="0"/>
              <a:t>16/12/60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5" tIns="45958" rIns="91915" bIns="4595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20" y="4740038"/>
            <a:ext cx="5467350" cy="4490561"/>
          </a:xfrm>
          <a:prstGeom prst="rect">
            <a:avLst/>
          </a:prstGeom>
        </p:spPr>
        <p:txBody>
          <a:bodyPr vert="horz" lIns="91915" tIns="45958" rIns="91915" bIns="459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78343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6" y="9478343"/>
            <a:ext cx="2961481" cy="498951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2AF031A6-5BDC-4BC9-9CC4-8B2EA82269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6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31A6-5BDC-4BC9-9CC4-8B2EA822699D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985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31A6-5BDC-4BC9-9CC4-8B2EA822699D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49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BF8614-C8C2-4797-A205-2A1E2A80D385}" type="slidenum">
              <a:rPr lang="en-US" sz="1200" smtClean="0">
                <a:cs typeface="Angsana New" pitchFamily="18" charset="-34"/>
              </a:rPr>
              <a:pPr eaLnBrk="1" hangingPunct="1"/>
              <a:t>15</a:t>
            </a:fld>
            <a:endParaRPr lang="th-TH" sz="1200" smtClean="0">
              <a:cs typeface="Angsana New" pitchFamily="18" charset="-34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การสร้างสารสนเทศเป็นงานที่เหมาะสมกับการนำคอมพิวเตอร์มาใช้ 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ซึ่งสารสนเทศนั้นสามารถนำมาพิมพ์ออกทางเครื่องพิมพ์ ส่งผ่านเครือข่ายคอมพิวเตอร์ 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หรือจัดเก็บไว้ใช้ในอนาคตได้ คอมพิวเตอร์จึงเหมาะกับการสร้างสารสนเทศตามคุณสมบัติดังนี้</a:t>
            </a:r>
          </a:p>
          <a:p>
            <a:pPr eaLnBrk="1" hangingPunct="1">
              <a:spcBef>
                <a:spcPct val="0"/>
              </a:spcBef>
            </a:pPr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D3F4DD-02DB-424F-8EC3-EB94D4635341}" type="slidenum">
              <a:rPr lang="en-US" sz="1200" smtClean="0">
                <a:cs typeface="Angsana New" pitchFamily="18" charset="-34"/>
              </a:rPr>
              <a:pPr eaLnBrk="1" hangingPunct="1"/>
              <a:t>16</a:t>
            </a:fld>
            <a:endParaRPr lang="th-TH" sz="1200" smtClean="0">
              <a:cs typeface="Angsana New" pitchFamily="18" charset="-34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การสร้างสารสนเทศเป็นงานที่เหมาะสมกับการนำคอมพิวเตอร์มาใช้ 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ซึ่งสารสนเทศนั้นสามารถนำมาพิมพ์ออกทางเครื่องพิมพ์ ส่งผ่านเครือข่ายคอมพิวเตอร์ 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หรือจัดเก็บไว้ใช้ในอนาคตได้ คอมพิวเตอร์จึงเหมาะกับการสร้างสารสนเทศตามคุณสมบัติดังนี้</a:t>
            </a:r>
          </a:p>
          <a:p>
            <a:pPr eaLnBrk="1" hangingPunct="1">
              <a:spcBef>
                <a:spcPct val="0"/>
              </a:spcBef>
            </a:pPr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B3884F-7483-41D7-A545-6211F06AA769}" type="slidenum">
              <a:rPr lang="en-US" sz="1200" smtClean="0">
                <a:cs typeface="Angsana New" pitchFamily="18" charset="-34"/>
              </a:rPr>
              <a:pPr eaLnBrk="1" hangingPunct="1"/>
              <a:t>17</a:t>
            </a:fld>
            <a:endParaRPr lang="th-TH" sz="1200" smtClean="0">
              <a:cs typeface="Angsana New" pitchFamily="18" charset="-34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การสร้างสารสนเทศเป็นงานที่เหมาะสมกับการนำคอมพิวเตอร์มาใช้ 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ซึ่งสารสนเทศนั้นสามารถนำมาพิมพ์ออกทางเครื่องพิมพ์ ส่งผ่านเครือข่ายคอมพิวเตอร์ </a:t>
            </a:r>
          </a:p>
          <a:p>
            <a:pPr eaLnBrk="1" hangingPunct="1">
              <a:spcBef>
                <a:spcPct val="0"/>
              </a:spcBef>
            </a:pPr>
            <a:r>
              <a:rPr lang="th-TH" smtClean="0">
                <a:latin typeface="Arial" pitchFamily="34" charset="0"/>
              </a:rPr>
              <a:t>หรือจัดเก็บไว้ใช้ในอนาคตได้ คอมพิวเตอร์จึงเหมาะกับการสร้างสารสนเทศตามคุณสมบัติดังนี้</a:t>
            </a:r>
          </a:p>
          <a:p>
            <a:pPr eaLnBrk="1" hangingPunct="1">
              <a:spcBef>
                <a:spcPct val="0"/>
              </a:spcBef>
            </a:pPr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6778"/>
            <a:ext cx="903649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340768"/>
            <a:ext cx="808558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11560" y="2017439"/>
            <a:ext cx="8085584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0"/>
            <a:ext cx="7740352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0779" y="1268760"/>
            <a:ext cx="6751499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41123" y="1844824"/>
            <a:ext cx="6751499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583A-1FCD-4BC7-852A-A625E34892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1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8E3C2-F684-45DF-97F6-D9AC761C10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2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: jiravadee yoyram :                 Information  Technology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C98E-3D82-4CC5-9C63-1CF41C18E8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176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7488" y="1268413"/>
            <a:ext cx="5327650" cy="122396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วิชาคอมพิวเตอร์และเทคโนโลยีสารสนเทศเพื่อชีวิต</a:t>
            </a:r>
            <a:b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0825" y="536575"/>
            <a:ext cx="2663825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0002701</a:t>
            </a:r>
          </a:p>
        </p:txBody>
      </p:sp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217488" y="5701538"/>
            <a:ext cx="482441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สื่อประกอบการสอนวิชา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0002701</a:t>
            </a:r>
            <a:endParaRPr lang="th-TH" sz="1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อ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จิรวดี  โยยรัมย์</a:t>
            </a:r>
          </a:p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สาขาวิชาเทคโนโลยีสารสนเทศ </a:t>
            </a:r>
          </a:p>
          <a:p>
            <a:r>
              <a:rPr lang="th-TH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คณะวิทยาศาสตร์  มหาวิทยาลัยราชภัฏบุรีรัมย์</a:t>
            </a:r>
            <a:endParaRPr lang="es-ES" sz="1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4352"/>
            <a:ext cx="1692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9628" y="2425874"/>
            <a:ext cx="8108310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UNIT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พื้นฐานความรู้เกี่ยวกับเทคโนโลยีสารสนเทศ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1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42912" y="100013"/>
            <a:ext cx="8593583" cy="1143000"/>
          </a:xfrm>
        </p:spPr>
        <p:txBody>
          <a:bodyPr/>
          <a:lstStyle/>
          <a:p>
            <a:pPr algn="ctr"/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ลำดับชั้นของข้อมูล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(Hierarchy of Data)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2138" y="15573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h-TH" sz="20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หน่วยข้อมูลระดับกายภาพ</a:t>
            </a:r>
            <a:r>
              <a:rPr lang="en-US" sz="20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(Physical Component)</a:t>
            </a: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บิต (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Bit) </a:t>
            </a:r>
            <a:r>
              <a:rPr lang="en-US" sz="2000">
                <a:latin typeface="Tahoma" pitchFamily="34" charset="0"/>
                <a:cs typeface="Tahoma" pitchFamily="34" charset="0"/>
              </a:rPr>
              <a:t>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หน่วยข้อมูลที่เล็กที่สุด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ไบต์ (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Byte)</a:t>
            </a:r>
            <a:r>
              <a:rPr lang="en-US" sz="2000">
                <a:latin typeface="Tahoma" pitchFamily="34" charset="0"/>
                <a:cs typeface="Tahoma" pitchFamily="34" charset="0"/>
              </a:rPr>
              <a:t> 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หน่วยรวมของบิต </a:t>
            </a:r>
            <a:r>
              <a:rPr lang="en-US" sz="2000">
                <a:latin typeface="Tahoma" pitchFamily="34" charset="0"/>
                <a:cs typeface="Tahoma" pitchFamily="34" charset="0"/>
              </a:rPr>
              <a:t>8 bit = 1 byte or 1 </a:t>
            </a:r>
            <a:r>
              <a:rPr lang="th-TH" sz="2000">
                <a:latin typeface="Tahoma" pitchFamily="34" charset="0"/>
                <a:cs typeface="Tahoma" pitchFamily="34" charset="0"/>
              </a:rPr>
              <a:t>ตัวอักษร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h-TH" sz="20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หน่วยข้อมูลระดับตรรกะ</a:t>
            </a:r>
            <a:r>
              <a:rPr lang="en-US" sz="2000" b="1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(Logical Component)</a:t>
            </a:r>
            <a:endParaRPr lang="th-TH" sz="2000" b="1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เขตข้อมูล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(Field)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หน่วยรวมของไบต์ หน่วยข้อมูลที่เล็กที่สุดที่สื่อความหมายได้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ระเบียน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(Record)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หน่วยรวมของเขตข้อมูลที่สัมพันธ์กัน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แฟ้ม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(File)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หน่วยรวมของระเบียนที่สัมพันธ์กัน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ฐานข้อมูล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(Database)</a:t>
            </a:r>
            <a:r>
              <a:rPr lang="th-TH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หน่วยรวมของแฟ้มต่างๆ ที่สัมพันธ์กัน</a:t>
            </a:r>
            <a:endParaRPr lang="en-US" sz="200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>
                <a:latin typeface="Tahoma" pitchFamily="34" charset="0"/>
                <a:cs typeface="Tahoma" pitchFamily="34" charset="0"/>
              </a:rPr>
              <a:t>** </a:t>
            </a:r>
            <a:r>
              <a:rPr lang="th-TH" sz="2000">
                <a:latin typeface="Tahoma" pitchFamily="34" charset="0"/>
                <a:cs typeface="Tahoma" pitchFamily="34" charset="0"/>
              </a:rPr>
              <a:t>หน่วยที่ใหญ่กว่าฐานข้อมูลได้แก่ คลังข้อมูล</a:t>
            </a:r>
            <a:r>
              <a:rPr lang="en-US" sz="2000">
                <a:latin typeface="Tahoma" pitchFamily="34" charset="0"/>
                <a:cs typeface="Tahoma" pitchFamily="34" charset="0"/>
              </a:rPr>
              <a:t>(Data Warehousing) </a:t>
            </a:r>
            <a:r>
              <a:rPr lang="th-TH" sz="2000">
                <a:latin typeface="Tahoma" pitchFamily="34" charset="0"/>
                <a:cs typeface="Tahoma" pitchFamily="34" charset="0"/>
              </a:rPr>
              <a:t>และเหมืองข้อมูล</a:t>
            </a:r>
            <a:r>
              <a:rPr lang="en-US" sz="2000">
                <a:latin typeface="Tahoma" pitchFamily="34" charset="0"/>
                <a:cs typeface="Tahoma" pitchFamily="34" charset="0"/>
              </a:rPr>
              <a:t>(Data Mining)</a:t>
            </a:r>
            <a:endParaRPr lang="th-TH" sz="20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5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42912" y="100013"/>
            <a:ext cx="8521575" cy="1143000"/>
          </a:xfrm>
        </p:spPr>
        <p:txBody>
          <a:bodyPr/>
          <a:lstStyle/>
          <a:p>
            <a:pPr algn="ctr"/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ลำดับชั้นของข้อมูล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(Hierarchy of Data)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2913" y="1679575"/>
            <a:ext cx="1536700" cy="461963"/>
          </a:xfrm>
          <a:prstGeom prst="rect">
            <a:avLst/>
          </a:prstGeom>
          <a:solidFill>
            <a:srgbClr val="00B05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Bit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76400" y="2349500"/>
            <a:ext cx="1600200" cy="460375"/>
          </a:xfrm>
          <a:prstGeom prst="rect">
            <a:avLst/>
          </a:prstGeom>
          <a:solidFill>
            <a:srgbClr val="FFFF0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Byte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74963" y="2997200"/>
            <a:ext cx="1552575" cy="461963"/>
          </a:xfrm>
          <a:prstGeom prst="rect">
            <a:avLst/>
          </a:prstGeom>
          <a:solidFill>
            <a:srgbClr val="FF66CC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Field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52900" y="3614738"/>
            <a:ext cx="1600200" cy="461962"/>
          </a:xfrm>
          <a:prstGeom prst="rect">
            <a:avLst/>
          </a:prstGeom>
          <a:solidFill>
            <a:srgbClr val="FFC00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Record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18163" y="4249738"/>
            <a:ext cx="1546225" cy="461962"/>
          </a:xfrm>
          <a:prstGeom prst="rect">
            <a:avLst/>
          </a:prstGeom>
          <a:solidFill>
            <a:srgbClr val="00B0F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File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48488" y="4941888"/>
            <a:ext cx="1838325" cy="460375"/>
          </a:xfrm>
          <a:prstGeom prst="rect">
            <a:avLst/>
          </a:prstGeom>
          <a:solidFill>
            <a:srgbClr val="CC00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Database</a:t>
            </a:r>
          </a:p>
        </p:txBody>
      </p:sp>
      <p:grpSp>
        <p:nvGrpSpPr>
          <p:cNvPr id="13323" name="Group 18"/>
          <p:cNvGrpSpPr>
            <a:grpSpLocks/>
          </p:cNvGrpSpPr>
          <p:nvPr/>
        </p:nvGrpSpPr>
        <p:grpSpPr bwMode="auto">
          <a:xfrm>
            <a:off x="1979613" y="1909763"/>
            <a:ext cx="647700" cy="439737"/>
            <a:chOff x="1979712" y="1910375"/>
            <a:chExt cx="648072" cy="438505"/>
          </a:xfrm>
        </p:grpSpPr>
        <p:cxnSp>
          <p:nvCxnSpPr>
            <p:cNvPr id="4" name="Straight Connector 3"/>
            <p:cNvCxnSpPr>
              <a:stCxn id="7" idx="3"/>
            </p:cNvCxnSpPr>
            <p:nvPr/>
          </p:nvCxnSpPr>
          <p:spPr>
            <a:xfrm flipV="1">
              <a:off x="1979712" y="1910375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627784" y="1910375"/>
              <a:ext cx="0" cy="4385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24" name="Group 22"/>
          <p:cNvGrpSpPr>
            <a:grpSpLocks/>
          </p:cNvGrpSpPr>
          <p:nvPr/>
        </p:nvGrpSpPr>
        <p:grpSpPr bwMode="auto">
          <a:xfrm>
            <a:off x="3276600" y="2513013"/>
            <a:ext cx="647700" cy="438150"/>
            <a:chOff x="1979712" y="1910375"/>
            <a:chExt cx="648072" cy="438505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979712" y="1910375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627784" y="1910375"/>
              <a:ext cx="0" cy="4385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25" name="Group 25"/>
          <p:cNvGrpSpPr>
            <a:grpSpLocks/>
          </p:cNvGrpSpPr>
          <p:nvPr/>
        </p:nvGrpSpPr>
        <p:grpSpPr bwMode="auto">
          <a:xfrm>
            <a:off x="4424363" y="3227388"/>
            <a:ext cx="649287" cy="438150"/>
            <a:chOff x="1979712" y="1910375"/>
            <a:chExt cx="648072" cy="438505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979712" y="1910375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27784" y="1910375"/>
              <a:ext cx="0" cy="4385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26" name="Group 28"/>
          <p:cNvGrpSpPr>
            <a:grpSpLocks/>
          </p:cNvGrpSpPr>
          <p:nvPr/>
        </p:nvGrpSpPr>
        <p:grpSpPr bwMode="auto">
          <a:xfrm>
            <a:off x="5776913" y="3811588"/>
            <a:ext cx="649287" cy="438150"/>
            <a:chOff x="1979712" y="1910375"/>
            <a:chExt cx="648072" cy="43850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979712" y="1910375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627784" y="1910375"/>
              <a:ext cx="0" cy="4385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27" name="Group 31"/>
          <p:cNvGrpSpPr>
            <a:grpSpLocks/>
          </p:cNvGrpSpPr>
          <p:nvPr/>
        </p:nvGrpSpPr>
        <p:grpSpPr bwMode="auto">
          <a:xfrm>
            <a:off x="7164388" y="4491038"/>
            <a:ext cx="647700" cy="439737"/>
            <a:chOff x="1979712" y="1910375"/>
            <a:chExt cx="648072" cy="438505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979712" y="1910375"/>
              <a:ext cx="6480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627784" y="1910375"/>
              <a:ext cx="0" cy="4385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0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3906" name="Group 2"/>
          <p:cNvGraphicFramePr>
            <a:graphicFrameLocks noGrp="1"/>
          </p:cNvGraphicFramePr>
          <p:nvPr/>
        </p:nvGraphicFramePr>
        <p:xfrm>
          <a:off x="990600" y="2855913"/>
          <a:ext cx="7467600" cy="19050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33575"/>
                <a:gridCol w="2127250"/>
                <a:gridCol w="1136650"/>
                <a:gridCol w="1114425"/>
                <a:gridCol w="11557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รหัสนักศึกษา</a:t>
                      </a:r>
                      <a:endParaRPr kumimoji="0" lang="en-US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ชื่อ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สกุล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ที่อยู่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รหัสคณะ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รหัสสาขา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371115-3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มา</a:t>
                      </a:r>
                      <a:r>
                        <a:rPr kumimoji="0" lang="th-TH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วิน</a:t>
                      </a: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  ดีเลิศ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กรุงเทพฯ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382118-6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ศรีวิไล  รักงาน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ขอนแก่น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382119-5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มยุรา  ธนากร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ขอนแก่น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393118-9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วิทวัส  แสนดี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อุดรธานี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cs typeface="Tahoma" pitchFamily="34" charset="0"/>
                        </a:rPr>
                        <a:t>02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814513" y="2085975"/>
            <a:ext cx="6110287" cy="766763"/>
            <a:chOff x="1095" y="768"/>
            <a:chExt cx="3849" cy="483"/>
          </a:xfrm>
        </p:grpSpPr>
        <p:sp>
          <p:nvSpPr>
            <p:cNvPr id="14397" name="Line 42"/>
            <p:cNvSpPr>
              <a:spLocks noChangeShapeType="1"/>
            </p:cNvSpPr>
            <p:nvPr/>
          </p:nvSpPr>
          <p:spPr bwMode="auto">
            <a:xfrm>
              <a:off x="1104" y="960"/>
              <a:ext cx="0" cy="28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8" name="Line 43"/>
            <p:cNvSpPr>
              <a:spLocks noChangeShapeType="1"/>
            </p:cNvSpPr>
            <p:nvPr/>
          </p:nvSpPr>
          <p:spPr bwMode="auto">
            <a:xfrm>
              <a:off x="2448" y="960"/>
              <a:ext cx="0" cy="28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9" name="Line 44"/>
            <p:cNvSpPr>
              <a:spLocks noChangeShapeType="1"/>
            </p:cNvSpPr>
            <p:nvPr/>
          </p:nvSpPr>
          <p:spPr bwMode="auto">
            <a:xfrm>
              <a:off x="3504" y="960"/>
              <a:ext cx="0" cy="28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400" name="Line 45"/>
            <p:cNvSpPr>
              <a:spLocks noChangeShapeType="1"/>
            </p:cNvSpPr>
            <p:nvPr/>
          </p:nvSpPr>
          <p:spPr bwMode="auto">
            <a:xfrm>
              <a:off x="4203" y="960"/>
              <a:ext cx="0" cy="28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401" name="Line 46"/>
            <p:cNvSpPr>
              <a:spLocks noChangeShapeType="1"/>
            </p:cNvSpPr>
            <p:nvPr/>
          </p:nvSpPr>
          <p:spPr bwMode="auto">
            <a:xfrm>
              <a:off x="4932" y="963"/>
              <a:ext cx="0" cy="28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402" name="Line 47"/>
            <p:cNvSpPr>
              <a:spLocks noChangeShapeType="1"/>
            </p:cNvSpPr>
            <p:nvPr/>
          </p:nvSpPr>
          <p:spPr bwMode="auto">
            <a:xfrm>
              <a:off x="1095" y="960"/>
              <a:ext cx="3849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403" name="Line 48"/>
            <p:cNvSpPr>
              <a:spLocks noChangeShapeType="1"/>
            </p:cNvSpPr>
            <p:nvPr/>
          </p:nvSpPr>
          <p:spPr bwMode="auto">
            <a:xfrm>
              <a:off x="2928" y="768"/>
              <a:ext cx="0" cy="192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3953" name="Text Box 49"/>
          <p:cNvSpPr txBox="1">
            <a:spLocks noChangeArrowheads="1"/>
          </p:cNvSpPr>
          <p:nvPr/>
        </p:nvSpPr>
        <p:spPr bwMode="auto">
          <a:xfrm>
            <a:off x="3124200" y="164306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>
                <a:latin typeface="Tahoma" pitchFamily="34" charset="0"/>
                <a:cs typeface="Tahoma" pitchFamily="34" charset="0"/>
              </a:rPr>
              <a:t>เขตข้อมูล </a:t>
            </a:r>
            <a:r>
              <a:rPr lang="en-US" sz="1800">
                <a:latin typeface="Tahoma" pitchFamily="34" charset="0"/>
                <a:cs typeface="Tahoma" pitchFamily="34" charset="0"/>
              </a:rPr>
              <a:t>(Field)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19088" y="2847975"/>
            <a:ext cx="1604962" cy="3338513"/>
            <a:chOff x="153" y="1248"/>
            <a:chExt cx="1011" cy="2103"/>
          </a:xfrm>
        </p:grpSpPr>
        <p:sp>
          <p:nvSpPr>
            <p:cNvPr id="14391" name="Line 51"/>
            <p:cNvSpPr>
              <a:spLocks noChangeShapeType="1"/>
            </p:cNvSpPr>
            <p:nvPr/>
          </p:nvSpPr>
          <p:spPr bwMode="auto">
            <a:xfrm flipH="1">
              <a:off x="336" y="1248"/>
              <a:ext cx="24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2" name="Line 52"/>
            <p:cNvSpPr>
              <a:spLocks noChangeShapeType="1"/>
            </p:cNvSpPr>
            <p:nvPr/>
          </p:nvSpPr>
          <p:spPr bwMode="auto">
            <a:xfrm>
              <a:off x="345" y="1248"/>
              <a:ext cx="0" cy="14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3" name="Line 53"/>
            <p:cNvSpPr>
              <a:spLocks noChangeShapeType="1"/>
            </p:cNvSpPr>
            <p:nvPr/>
          </p:nvSpPr>
          <p:spPr bwMode="auto">
            <a:xfrm flipH="1">
              <a:off x="336" y="2688"/>
              <a:ext cx="24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4" name="Line 54"/>
            <p:cNvSpPr>
              <a:spLocks noChangeShapeType="1"/>
            </p:cNvSpPr>
            <p:nvPr/>
          </p:nvSpPr>
          <p:spPr bwMode="auto">
            <a:xfrm flipH="1">
              <a:off x="153" y="1872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5" name="Line 55"/>
            <p:cNvSpPr>
              <a:spLocks noChangeShapeType="1"/>
            </p:cNvSpPr>
            <p:nvPr/>
          </p:nvSpPr>
          <p:spPr bwMode="auto">
            <a:xfrm>
              <a:off x="153" y="1863"/>
              <a:ext cx="0" cy="14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6" name="Line 56"/>
            <p:cNvSpPr>
              <a:spLocks noChangeShapeType="1"/>
            </p:cNvSpPr>
            <p:nvPr/>
          </p:nvSpPr>
          <p:spPr bwMode="auto">
            <a:xfrm>
              <a:off x="156" y="3342"/>
              <a:ext cx="10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3961" name="Text Box 57"/>
          <p:cNvSpPr txBox="1">
            <a:spLocks noChangeArrowheads="1"/>
          </p:cNvSpPr>
          <p:nvPr/>
        </p:nvSpPr>
        <p:spPr bwMode="auto">
          <a:xfrm>
            <a:off x="1905000" y="58959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800">
                <a:latin typeface="Tahoma" pitchFamily="34" charset="0"/>
                <a:cs typeface="Tahoma" pitchFamily="34" charset="0"/>
              </a:rPr>
              <a:t>แฟ้มข้อมูล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77038" y="3519488"/>
            <a:ext cx="2138362" cy="2667000"/>
            <a:chOff x="4221" y="1671"/>
            <a:chExt cx="1347" cy="1680"/>
          </a:xfrm>
        </p:grpSpPr>
        <p:sp>
          <p:nvSpPr>
            <p:cNvPr id="14385" name="Line 59"/>
            <p:cNvSpPr>
              <a:spLocks noChangeShapeType="1"/>
            </p:cNvSpPr>
            <p:nvPr/>
          </p:nvSpPr>
          <p:spPr bwMode="auto">
            <a:xfrm flipH="1">
              <a:off x="5280" y="1680"/>
              <a:ext cx="288" cy="0"/>
            </a:xfrm>
            <a:prstGeom prst="line">
              <a:avLst/>
            </a:prstGeom>
            <a:noFill/>
            <a:ln w="38100">
              <a:solidFill>
                <a:srgbClr val="D6AD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86" name="Line 60"/>
            <p:cNvSpPr>
              <a:spLocks noChangeShapeType="1"/>
            </p:cNvSpPr>
            <p:nvPr/>
          </p:nvSpPr>
          <p:spPr bwMode="auto">
            <a:xfrm flipH="1">
              <a:off x="5280" y="1968"/>
              <a:ext cx="28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87" name="Line 61"/>
            <p:cNvSpPr>
              <a:spLocks noChangeShapeType="1"/>
            </p:cNvSpPr>
            <p:nvPr/>
          </p:nvSpPr>
          <p:spPr bwMode="auto">
            <a:xfrm flipH="1">
              <a:off x="5280" y="2247"/>
              <a:ext cx="28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88" name="Line 62"/>
            <p:cNvSpPr>
              <a:spLocks noChangeShapeType="1"/>
            </p:cNvSpPr>
            <p:nvPr/>
          </p:nvSpPr>
          <p:spPr bwMode="auto">
            <a:xfrm flipH="1">
              <a:off x="5280" y="2544"/>
              <a:ext cx="288" cy="0"/>
            </a:xfrm>
            <a:prstGeom prst="line">
              <a:avLst/>
            </a:prstGeom>
            <a:noFill/>
            <a:ln w="38100">
              <a:solidFill>
                <a:srgbClr val="D6AD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89" name="Line 63"/>
            <p:cNvSpPr>
              <a:spLocks noChangeShapeType="1"/>
            </p:cNvSpPr>
            <p:nvPr/>
          </p:nvSpPr>
          <p:spPr bwMode="auto">
            <a:xfrm>
              <a:off x="5559" y="1671"/>
              <a:ext cx="0" cy="1680"/>
            </a:xfrm>
            <a:prstGeom prst="line">
              <a:avLst/>
            </a:prstGeom>
            <a:noFill/>
            <a:ln w="38100">
              <a:solidFill>
                <a:srgbClr val="D6A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90" name="Line 64"/>
            <p:cNvSpPr>
              <a:spLocks noChangeShapeType="1"/>
            </p:cNvSpPr>
            <p:nvPr/>
          </p:nvSpPr>
          <p:spPr bwMode="auto">
            <a:xfrm flipH="1">
              <a:off x="4221" y="3339"/>
              <a:ext cx="1344" cy="0"/>
            </a:xfrm>
            <a:prstGeom prst="line">
              <a:avLst/>
            </a:prstGeom>
            <a:noFill/>
            <a:ln w="38100">
              <a:solidFill>
                <a:srgbClr val="D6A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3969" name="Text Box 65"/>
          <p:cNvSpPr txBox="1">
            <a:spLocks noChangeArrowheads="1"/>
          </p:cNvSpPr>
          <p:nvPr/>
        </p:nvSpPr>
        <p:spPr bwMode="auto">
          <a:xfrm>
            <a:off x="4243388" y="5943600"/>
            <a:ext cx="269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800">
                <a:latin typeface="Tahoma" pitchFamily="34" charset="0"/>
                <a:cs typeface="Tahoma" pitchFamily="34" charset="0"/>
              </a:rPr>
              <a:t>ระเบียน</a:t>
            </a:r>
            <a:r>
              <a:rPr lang="en-US" sz="1800">
                <a:latin typeface="Tahoma" pitchFamily="34" charset="0"/>
                <a:cs typeface="Tahoma" pitchFamily="34" charset="0"/>
              </a:rPr>
              <a:t> (Record)</a:t>
            </a:r>
          </a:p>
        </p:txBody>
      </p:sp>
      <p:pic>
        <p:nvPicPr>
          <p:cNvPr id="14382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3" name="Title 1"/>
          <p:cNvSpPr txBox="1">
            <a:spLocks/>
          </p:cNvSpPr>
          <p:nvPr/>
        </p:nvSpPr>
        <p:spPr bwMode="auto">
          <a:xfrm>
            <a:off x="442913" y="100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h-TH" b="1" dirty="0">
                <a:latin typeface="Tahoma" pitchFamily="34" charset="0"/>
                <a:cs typeface="Tahoma" pitchFamily="34" charset="0"/>
              </a:rPr>
              <a:t>ลำดับชั้นของข้อมูล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(Hierarchy of Data)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46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3" grpId="0"/>
      <p:bldP spid="123961" grpId="0"/>
      <p:bldP spid="1239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027113" y="158750"/>
            <a:ext cx="7721351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การจัดองค์กรแฟ้ม  </a:t>
            </a:r>
          </a:p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File Organizations)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323850" y="1557338"/>
            <a:ext cx="86582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เป้าหมายหลักของการจัดองค์กรแฟ้มก็คือเพื่ออำนวยความสะดวกในการเข้าถึงระเบียน และประสิทธิภาพในการใช้พื้นที่จัดเก็บบนสื่อ ซึ่งต้องคำนึงถึงวิธีการเข้าถึงข้อมูลที่ถูกจัดเก็บในแฟ้ม และการจัดองค์กรแฟ้ม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เน้นการออกแบบแฟ้มข้อมูลและโปรแกรมให้สัมพันธ์กันในแต่ละงาน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มีแฟ้มข้อมูลของตัวเองเพื่อเก็บบันทึกงานแยกเก็บรายการต่างๆ ไม่มีการเชื่อมโยงข้อมูล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>
              <a:latin typeface="Tahoma" pitchFamily="34" charset="0"/>
              <a:cs typeface="Tahoma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5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://www.megahertzinfotech.com/images/database-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357563"/>
            <a:ext cx="533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958" y="234949"/>
            <a:ext cx="7157789" cy="765175"/>
          </a:xfrm>
        </p:spPr>
        <p:txBody>
          <a:bodyPr/>
          <a:lstStyle/>
          <a:p>
            <a:pPr algn="ctr">
              <a:defRPr/>
            </a:pPr>
            <a:r>
              <a:rPr lang="th-TH" sz="2800" b="1" dirty="0">
                <a:latin typeface="Tahoma" pitchFamily="34" charset="0"/>
                <a:cs typeface="Tahoma" pitchFamily="34" charset="0"/>
              </a:rPr>
              <a:t>วิธีการเข้าถึงข้อมูล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Access Methods)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323850" y="1436688"/>
            <a:ext cx="8683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เป็นวิธีการที่คอมพิวเตอร์จะเข้าถึงข้อมูล ซึ่งได้แก่การนำข้อมูลเข้าไปจัดเก็บไว้บนหน่วยเก็บเชิงกายภาพ 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9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313" y="2201863"/>
            <a:ext cx="855186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การเข้าถึงแบบลำดับ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(Sequential access) </a:t>
            </a:r>
            <a:endParaRPr lang="th-TH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จะถูกดำเนินการเมื่อระเบียนถูกเข้าถึงตามลำดับของข้อมูลที่จัดเก็บบนสื่อ เป็นวิธีหลักที่ถูก</a:t>
            </a: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ใช้ใน 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การประมวลผลเชิงกลุ่ม 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(Batch Processing)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มีปรับปรุงข้อมูลเป็นวาระที่</a:t>
            </a: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แน่นอนเช่น ทุกคืนหรือทุกสัปดาห์ เป็นต้น สื่อที่นิยมใช้จัดเก็บได้แก่ </a:t>
            </a:r>
            <a:r>
              <a:rPr lang="th-TH" b="1" dirty="0">
                <a:solidFill>
                  <a:srgbClr val="CC00FF"/>
                </a:solidFill>
                <a:latin typeface="Tahoma" pitchFamily="34" charset="0"/>
                <a:cs typeface="Tahoma" pitchFamily="34" charset="0"/>
              </a:rPr>
              <a:t>เทปแม่เหล็ก</a:t>
            </a:r>
            <a:endParaRPr lang="en-US" b="1" dirty="0">
              <a:solidFill>
                <a:srgbClr val="CC00FF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การเข้าถึงโดยตรง (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Direct Access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บางที่เรียกว่าการเข้าถึงแบบสุ่ม (</a:t>
            </a:r>
            <a:r>
              <a:rPr lang="en-US" dirty="0">
                <a:latin typeface="Tahoma" pitchFamily="34" charset="0"/>
                <a:cs typeface="Tahoma" pitchFamily="34" charset="0"/>
              </a:rPr>
              <a:t>Random Access)</a:t>
            </a:r>
            <a:r>
              <a:rPr lang="th-TH" dirty="0">
                <a:latin typeface="Tahoma" pitchFamily="34" charset="0"/>
                <a:cs typeface="Tahoma" pitchFamily="34" charset="0"/>
              </a:rPr>
              <a:t> ระเบียนจะถูกเข้าถึงโดยตรงไม่</a:t>
            </a: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จำเป็นต้องเริ่มเรียงลำดับจากต้นแฟ้ม โดยอาศัยคีย์หลัก </a:t>
            </a:r>
            <a:r>
              <a:rPr lang="en-US" dirty="0">
                <a:latin typeface="Tahoma" pitchFamily="34" charset="0"/>
                <a:cs typeface="Tahoma" pitchFamily="34" charset="0"/>
              </a:rPr>
              <a:t>(Primary Key)</a:t>
            </a:r>
            <a:r>
              <a:rPr lang="th-TH" dirty="0">
                <a:latin typeface="Tahoma" pitchFamily="34" charset="0"/>
                <a:cs typeface="Tahoma" pitchFamily="34" charset="0"/>
              </a:rPr>
              <a:t> เป็นตัวระบุ</a:t>
            </a: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ตำแหน่งของระเบียนที่ต้องการเข้าถึง ใช้สำหรับ 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การประมวลผลแบบต่อตรง</a:t>
            </a:r>
            <a:r>
              <a:rPr 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(On-line </a:t>
            </a:r>
          </a:p>
          <a:p>
            <a:pPr indent="266700">
              <a:defRPr/>
            </a:pPr>
            <a:r>
              <a:rPr lang="en-US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Processing)</a:t>
            </a:r>
            <a:r>
              <a:rPr lang="th-TH" dirty="0">
                <a:latin typeface="Tahoma" pitchFamily="34" charset="0"/>
                <a:cs typeface="Tahoma" pitchFamily="34" charset="0"/>
              </a:rPr>
              <a:t> ใช้ได้กับสื่อบันทึกชนิดที่สามารถเข้าถึงโดยตรงได้ เช่น </a:t>
            </a:r>
            <a:r>
              <a:rPr lang="th-TH" b="1" dirty="0">
                <a:solidFill>
                  <a:srgbClr val="CC00FF"/>
                </a:solidFill>
                <a:latin typeface="Tahoma" pitchFamily="34" charset="0"/>
                <a:cs typeface="Tahoma" pitchFamily="34" charset="0"/>
              </a:rPr>
              <a:t>จานแม่เหล็ก </a:t>
            </a:r>
          </a:p>
          <a:p>
            <a:pPr indent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รวมทั้งสื่อบันทึกชนิดใหม่ ๆ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1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13" y="-315416"/>
            <a:ext cx="8066062" cy="764704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จัดองค์กรของแฟ้ม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File Organization)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288925" y="1557338"/>
            <a:ext cx="8604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การจัดองค์กรแบบลำดับ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(Sequential Organization) </a:t>
            </a:r>
            <a:endParaRPr lang="th-TH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แฟ้มแบบเรียงลำดับ จัดเป็นการจัดองค์กรที่ง่ายที่สุด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ระเบียนในแฟ้มถูกจัดเก็บโดยเรียงลำดับตามค่าของคีย์หลักในแต่ละระเบียน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เป็นวิธีที่มีประสิทธิภาพมากในงานประมวลผลเชิงกลุ่ม (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Batch System)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 ที่มีปริมาณรายการจำนวนมากถูกปรับปรุง (เพิ่ม ลบ แก้ไข) ในคราวเดียวกัน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การปรับปรุงรายการจะกระทำในแฟ้มรายการเปลี่ยนแปลง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(Transaction Files)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 จากนั้นจึงนำผลลัพธ์ไปปรับปรุงค่าในแฟ้มหลัก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(Master File)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8" name="Group 16"/>
          <p:cNvGraphicFramePr>
            <a:graphicFrameLocks noGrp="1"/>
          </p:cNvGraphicFramePr>
          <p:nvPr>
            <p:ph sz="half" idx="2"/>
          </p:nvPr>
        </p:nvGraphicFramePr>
        <p:xfrm>
          <a:off x="592138" y="4005263"/>
          <a:ext cx="8083550" cy="2249488"/>
        </p:xfrm>
        <a:graphic>
          <a:graphicData uri="http://schemas.openxmlformats.org/drawingml/2006/table">
            <a:tbl>
              <a:tblPr/>
              <a:tblGrid>
                <a:gridCol w="4041776"/>
                <a:gridCol w="4041774"/>
              </a:tblGrid>
              <a:tr h="36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ข้อดี</a:t>
                      </a:r>
                    </a:p>
                  </a:txBody>
                  <a:tcPr marL="91431" marR="9143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ข้อเสีย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883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เป็นวิธีจัดการที่ง่ายที่สุด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ใช้ประโยชน์จากพื้นที่ของสื่อบันทึกได้คุ้มค่าที่สุด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สามารถใช้กับอุปกรณ์จัดเก็บที่มีราคาต่อไบต์ต่ำสุด เช่น เทปแม่เหล็ก</a:t>
                      </a: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1" marR="9143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การเพิ่ม, แก้ไข และลบข้อมูลจำเป็นต้องเริ่มสร้างแฟ้มใหม่ทุกครั้ง ถือเป็นข้อจำกัดพื้นฐานของการประมวลผลแบบเชิงกลุ่ม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5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38" y="920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จัดองค์กรของแฟ้ม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File Organization)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288925" y="1484313"/>
            <a:ext cx="8604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การจัดองค์กรแบบลำดับเชิงดัชนี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(Indexed-sequential Organization)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ระเบียนจะถูกจัดเก็บเรียงตามลำดับของค่าคีย์หลักในรูปแบบที่จะสามารถถูกเข้าถึงแบบลำดับได้อย่างรวดเร็วโดยอาศัยการค้นหาตำแหน่งที่อยู่ผ่านแฟ้มดัชนี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แฟ้มดัชนี (</a:t>
            </a:r>
            <a:r>
              <a:rPr lang="en-US" dirty="0">
                <a:latin typeface="Tahoma" pitchFamily="34" charset="0"/>
                <a:cs typeface="Tahoma" pitchFamily="34" charset="0"/>
              </a:rPr>
              <a:t>Index File)</a:t>
            </a:r>
            <a:r>
              <a:rPr lang="th-TH" dirty="0">
                <a:latin typeface="Tahoma" pitchFamily="34" charset="0"/>
                <a:cs typeface="Tahoma" pitchFamily="34" charset="0"/>
              </a:rPr>
              <a:t> คือ ตารางที่เก็บค่าของคีย์หลักที่เก็บตัวชี้ </a:t>
            </a:r>
            <a:r>
              <a:rPr lang="en-US" dirty="0">
                <a:latin typeface="Tahoma" pitchFamily="34" charset="0"/>
                <a:cs typeface="Tahoma" pitchFamily="34" charset="0"/>
              </a:rPr>
              <a:t>(Pointer)</a:t>
            </a:r>
            <a:r>
              <a:rPr lang="th-TH" dirty="0">
                <a:latin typeface="Tahoma" pitchFamily="34" charset="0"/>
                <a:cs typeface="Tahoma" pitchFamily="34" charset="0"/>
              </a:rPr>
              <a:t> ไปยังข้อมูลที่ต้องการบนตำแหน่งตามลักษณะเชิงกายภาพของสื่อบันทึกที่ใช้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การจัดองค์กรแบบลำดับเชิงดัชนีที่ได้รับความนิยมสูงสุดได้แก่</a:t>
            </a:r>
            <a:r>
              <a:rPr lang="en-US" dirty="0">
                <a:latin typeface="Tahoma" pitchFamily="34" charset="0"/>
                <a:cs typeface="Tahoma" pitchFamily="34" charset="0"/>
              </a:rPr>
              <a:t> ISAM (Indexed Sequential Access Method)</a:t>
            </a:r>
            <a:r>
              <a:rPr lang="th-TH" dirty="0">
                <a:latin typeface="Tahoma" pitchFamily="34" charset="0"/>
                <a:cs typeface="Tahoma" pitchFamily="34" charset="0"/>
              </a:rPr>
              <a:t> ของไอบีเอ็ม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Group 16"/>
          <p:cNvGraphicFramePr>
            <a:graphicFrameLocks noGrp="1"/>
          </p:cNvGraphicFramePr>
          <p:nvPr>
            <p:ph sz="half" idx="2"/>
          </p:nvPr>
        </p:nvGraphicFramePr>
        <p:xfrm>
          <a:off x="549275" y="3789363"/>
          <a:ext cx="8083550" cy="2378075"/>
        </p:xfrm>
        <a:graphic>
          <a:graphicData uri="http://schemas.openxmlformats.org/drawingml/2006/table">
            <a:tbl>
              <a:tblPr/>
              <a:tblGrid>
                <a:gridCol w="4041776"/>
                <a:gridCol w="4041774"/>
              </a:tblGrid>
              <a:tr h="365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ข้อดี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ข้อเสีย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12226"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สามารถใช้วิธีการเข้าถึงได้ทั้งแบบลำดับ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(Sequential)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และแบบโดยตรง ในสภาพแวดล้อมของแอพพลิเคชั่นทั้งแบบเชิงกลุ่ม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(Batch)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และแบบต่อตรง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(Online)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สามารถเลือกใช้คุณสมบัติที่ดีเป็นไปได้ของสื่อบันทึกแต่ละชนิด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จำเป็นต้องใช้เวลาและพื้นที่ว่างในการจัดการและบำรุงรักษาแฟ้มดัชนี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การเข้าถึงระเบียนในแฟ้มขนาดใหญ่จะยิ่งช้าลง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จำเป็นต้องเรียงแฟ้มใหม่เป็นระยะ ๆ เมื่อเวลาผ่านไป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9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59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7060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latin typeface="Tahoma" pitchFamily="34" charset="0"/>
                <a:cs typeface="Tahoma" pitchFamily="34" charset="0"/>
              </a:rPr>
              <a:t>จัดองค์กรของแฟ้ม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File Organization)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288925" y="1484313"/>
            <a:ext cx="8604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การจัดองค์กรแบบโดยตรง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(Direct Organization)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เป็นวิธีที่สามารถเข้าถึงระเบียนได้โดยตรงอย่างรวดเร็วที่สุด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ไม่จำเป็นต้องดูแลแฟ้มดัชนี แต่คีย์หลักจะถูกแปลงรูปเป็นหมายเลขตำแหน่งที่เก็บเชิงกายภาพของสื่อบันทึก โดยอาศัย </a:t>
            </a:r>
            <a:r>
              <a:rPr lang="en-US" dirty="0">
                <a:latin typeface="Tahoma" pitchFamily="34" charset="0"/>
                <a:cs typeface="Tahoma" pitchFamily="34" charset="0"/>
              </a:rPr>
              <a:t>Hashing algorithm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Hashing algorithm 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เป็นขั้นตอนวิธีที่คำนวณหมายเลขตำแหน่งที่อยู่เชิงกายภาพโดยนิยมใช้วิธีหารคีย์หลักด้วยตัวเลข</a:t>
            </a:r>
            <a:r>
              <a:rPr lang="en-US" dirty="0">
                <a:latin typeface="Tahoma" pitchFamily="34" charset="0"/>
                <a:cs typeface="Tahoma" pitchFamily="34" charset="0"/>
              </a:rPr>
              <a:t> Prime number</a:t>
            </a:r>
            <a:r>
              <a:rPr lang="th-TH" dirty="0">
                <a:latin typeface="Tahoma" pitchFamily="34" charset="0"/>
                <a:cs typeface="Tahoma" pitchFamily="34" charset="0"/>
              </a:rPr>
              <a:t> (ตัวเลขที่หารไม่ลงตัวยกเว้น 1 และตัวมันเอง) ที่มีขนาดเล็กที่สุด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Group 16"/>
          <p:cNvGraphicFramePr>
            <a:graphicFrameLocks noGrp="1"/>
          </p:cNvGraphicFramePr>
          <p:nvPr>
            <p:ph sz="half" idx="2"/>
          </p:nvPr>
        </p:nvGraphicFramePr>
        <p:xfrm>
          <a:off x="549275" y="3789363"/>
          <a:ext cx="8083550" cy="2378075"/>
        </p:xfrm>
        <a:graphic>
          <a:graphicData uri="http://schemas.openxmlformats.org/drawingml/2006/table">
            <a:tbl>
              <a:tblPr/>
              <a:tblGrid>
                <a:gridCol w="4041776"/>
                <a:gridCol w="4041774"/>
              </a:tblGrid>
              <a:tr h="365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ข้อดี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ข้อเสีย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12226"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เป็นวิธีการเข้าถึงโดยตรงตามตำแหน่งที่อยู่เชิงกายภาพของข้อมูล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เหมาะสมกับแอพพลิเคชั่นในสภาพแวดล้อมแบบต่อตรง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(On-line)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เข้าถึงโดยตรงที่เร็วที่สุด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ประโยชน์ใช้สอยของพื้นที่ว่าง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มีความยุ่งยากในการใช้งานหากจะ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เรียกใช้ระเบียนแบบเรียงลำดับ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เวลาที่ใช้อาจนานขึ้นกว่าเดิมถ้าค่าคีย์ที่ค้นหาไปตกอยู่ในบริเวณที่ตำแหน่งชนกัน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(Collision)</a:t>
                      </a: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บ่อย ๆ และการจัดการชนกันเป็นสิ่งที่ต้องพิจารณา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93675"/>
            <a:ext cx="9144000" cy="1143000"/>
          </a:xfrm>
        </p:spPr>
        <p:txBody>
          <a:bodyPr/>
          <a:lstStyle/>
          <a:p>
            <a:pPr algn="ctr" eaLnBrk="1" hangingPunct="1"/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ระบบแฟ้มข้อมูล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(File-Based System)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684213" y="4581525"/>
            <a:ext cx="1223962" cy="1081088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พนักงาน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197100" y="4627563"/>
            <a:ext cx="1079500" cy="106521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ลูกค้า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419475" y="4645025"/>
            <a:ext cx="1079500" cy="10652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การขาย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645025" y="4629150"/>
            <a:ext cx="1079500" cy="10652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sz="16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พนักงาน</a:t>
            </a:r>
          </a:p>
          <a:p>
            <a:pPr algn="ctr"/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868988" y="4629150"/>
            <a:ext cx="1079500" cy="10652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สินค้า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235825" y="4579938"/>
            <a:ext cx="1223963" cy="1081087"/>
          </a:xfrm>
          <a:prstGeom prst="can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600">
                <a:latin typeface="Tahoma" pitchFamily="34" charset="0"/>
                <a:cs typeface="Tahoma" pitchFamily="34" charset="0"/>
              </a:rPr>
              <a:t>บัญชี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0825" y="2997200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บุคคล</a:t>
            </a:r>
          </a:p>
        </p:txBody>
      </p:sp>
      <p:pic>
        <p:nvPicPr>
          <p:cNvPr id="20490" name="Picture 10" descr="j0233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965325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92125" y="3676650"/>
            <a:ext cx="1584325" cy="338138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600">
                <a:latin typeface="Tahoma" pitchFamily="34" charset="0"/>
                <a:cs typeface="Tahoma" pitchFamily="34" charset="0"/>
              </a:rPr>
              <a:t>A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042988" y="4140200"/>
            <a:ext cx="576262" cy="369888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989013" y="3335338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63938" y="2925763"/>
            <a:ext cx="230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การขาย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05238" y="3605213"/>
            <a:ext cx="1584325" cy="338137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600">
                <a:latin typeface="Tahoma" pitchFamily="34" charset="0"/>
                <a:cs typeface="Tahoma" pitchFamily="34" charset="0"/>
              </a:rPr>
              <a:t>B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rot="-1118512">
            <a:off x="4716463" y="4076700"/>
            <a:ext cx="576262" cy="504825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302125" y="3263900"/>
            <a:ext cx="647700" cy="309563"/>
          </a:xfrm>
          <a:prstGeom prst="downArrow">
            <a:avLst>
              <a:gd name="adj1" fmla="val 59806"/>
              <a:gd name="adj2" fmla="val 6176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1541728">
            <a:off x="3851275" y="4100513"/>
            <a:ext cx="576263" cy="504825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2699140">
            <a:off x="2987675" y="3717925"/>
            <a:ext cx="576263" cy="1009650"/>
          </a:xfrm>
          <a:prstGeom prst="upDownArrow">
            <a:avLst>
              <a:gd name="adj1" fmla="val 50454"/>
              <a:gd name="adj2" fmla="val 338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-1860976">
            <a:off x="5597525" y="3751263"/>
            <a:ext cx="576263" cy="938212"/>
          </a:xfrm>
          <a:prstGeom prst="upDownArrow">
            <a:avLst>
              <a:gd name="adj1" fmla="val 50454"/>
              <a:gd name="adj2" fmla="val 314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707188" y="2876550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บัญชี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019925" y="3644900"/>
            <a:ext cx="1584325" cy="338138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6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600">
                <a:latin typeface="Tahoma" pitchFamily="34" charset="0"/>
                <a:cs typeface="Tahoma" pitchFamily="34" charset="0"/>
              </a:rPr>
              <a:t>C</a:t>
            </a:r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7570788" y="4108450"/>
            <a:ext cx="576262" cy="369888"/>
          </a:xfrm>
          <a:prstGeom prst="upDownArrow">
            <a:avLst>
              <a:gd name="adj1" fmla="val 50111"/>
              <a:gd name="adj2" fmla="val 38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7516813" y="3303588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4162425" y="5999163"/>
            <a:ext cx="4248150" cy="431800"/>
          </a:xfrm>
          <a:prstGeom prst="wedgeRectCallout">
            <a:avLst>
              <a:gd name="adj1" fmla="val -3392"/>
              <a:gd name="adj2" fmla="val -5096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การจัดเก็บข้อมูลที่ซ้ำซ้อนกัน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Redundancy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20506" name="AutoShape 26"/>
          <p:cNvCxnSpPr>
            <a:cxnSpLocks noChangeShapeType="1"/>
            <a:stCxn id="20483" idx="3"/>
            <a:endCxn id="20486" idx="3"/>
          </p:cNvCxnSpPr>
          <p:nvPr/>
        </p:nvCxnSpPr>
        <p:spPr bwMode="auto">
          <a:xfrm rot="16200000" flipH="1">
            <a:off x="3225007" y="3734594"/>
            <a:ext cx="31750" cy="3887787"/>
          </a:xfrm>
          <a:prstGeom prst="bentConnector3">
            <a:avLst>
              <a:gd name="adj1" fmla="val 815000"/>
            </a:avLst>
          </a:prstGeom>
          <a:noFill/>
          <a:ln w="31750">
            <a:solidFill>
              <a:schemeClr val="tx1"/>
            </a:solidFill>
            <a:miter lim="800000"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7" name="Picture 28" descr="j040437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65313"/>
            <a:ext cx="13684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9" descr="j025037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0863"/>
            <a:ext cx="19335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5725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6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042988" y="231861"/>
            <a:ext cx="72739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3200" b="1" dirty="0">
                <a:latin typeface="Tahoma" pitchFamily="34" charset="0"/>
                <a:cs typeface="Tahoma" pitchFamily="34" charset="0"/>
              </a:rPr>
              <a:t>ข้อจำกัดของระบบแฟ้ม 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>
                <a:latin typeface="Tahoma" pitchFamily="34" charset="0"/>
                <a:cs typeface="Tahoma" pitchFamily="34" charset="0"/>
              </a:rPr>
              <a:t>(File-System Limitation)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7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68288" y="1608138"/>
            <a:ext cx="88233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การควบคุมเกี่ยวกับความซ้ำซ้อน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(Redundancy)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และความสอดคล้องกัน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     (Consistency)</a:t>
            </a:r>
            <a:r>
              <a:rPr lang="th-TH" dirty="0">
                <a:latin typeface="Tahoma" pitchFamily="34" charset="0"/>
                <a:cs typeface="Tahoma" pitchFamily="34" charset="0"/>
              </a:rPr>
              <a:t> ของข้อมูลทำได้ยาก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ข้อมูลและโปรแกรมไม่เป็นอิสระ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(Program-data dependency)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เนื่องจากโปรแกรมเป็นผู้ครอบครองแฟ้มข้อมูลโดยตรง เมื่อมีการเปลี่ยนแปลงแก้ไขโครงสร้างหรือวิธีการเข้าถึงแฟ้ม ย่อมมีผลกระทบโดยตรงต่อข้อมูลเดิมที่จัดเก็บและจำเป็นต้องแก้โปรแกรมใหม่เสมอ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ไม่เหมาะกับการใช้ข้อมูลในองค์กรขนาดใหญ่</a:t>
            </a:r>
            <a:r>
              <a:rPr lang="th-TH" dirty="0">
                <a:latin typeface="Tahoma" pitchFamily="34" charset="0"/>
                <a:cs typeface="Tahoma" pitchFamily="34" charset="0"/>
              </a:rPr>
              <a:t> เพราะเป็นไปได้ยากที่โปรแกรมเมอร์จะคอยดูแลจัดการกับข้อมูลและแฟ้มจำนวนมาก ๆ ให้มีความคงสภาพที่ถูกต้องอยู่เสมอ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ขาดความยืดหยุ่นในการใช้ข้อมูลร่วมกัน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(Inflexible access to shared data)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cs typeface="Tahoma" pitchFamily="34" charset="0"/>
              </a:rPr>
              <a:t>เนื่องจากโครงสร้างการจัดเก็บข้อมูลและวิธีการเข้าถึงข้อมูลในแต่ละแอพพลิเคชั่นย่อมแตกต่างกันไป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ขาดความเป็นมาตรฐาน 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องค์กรหนึ่ง ๆ อาจมีการพัฒนาแอพพลิเคชั่นหลายแอพพลิเคชั่นในระบบงานต่าง ๆ การควบคุมเกี่ยวกับมาตรฐานต่าง ๆ เป็นไปได้ยาก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9" name="AutoShape 8" descr="ผลการค้นหารูปภาพสำหรับ light pe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510" name="AutoShape 10" descr="ผลการค้นหารูปภาพสำหรับ light pe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3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333375"/>
            <a:ext cx="8229600" cy="7826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th-TH" dirty="0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อาจารย์ผู้สอน</a:t>
            </a:r>
            <a:endParaRPr lang="en-US" dirty="0" smtClean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99592" y="1196752"/>
            <a:ext cx="8022442" cy="48958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อาจารย์จิรวดี   โยยรัมย์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วท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(เทคโนโลยีสารสนเทศ)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>
              <a:buFontTx/>
              <a:buNone/>
              <a:defRPr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มหาวิทยาลัยขอนแก่น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jiravadee.cs@gmail.com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Aj-jiravadee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yoyram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089-7223226</a:t>
            </a:r>
          </a:p>
          <a:p>
            <a:pPr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: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ห้องพักอาจารย์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alt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สาขาเทคโนโลยีสารสนเทศ</a:t>
            </a:r>
            <a:endParaRPr lang="th-TH" alt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  <a:defRPr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4976"/>
            <a:ext cx="704850" cy="9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://www.24x7.rs/uploads/images/e-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33725"/>
            <a:ext cx="4667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644900"/>
            <a:ext cx="412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://netdna.webdesignerdepot.com/uploads/2013/02/iphone-tel-keybo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7367"/>
          <a:stretch>
            <a:fillRect/>
          </a:stretch>
        </p:blipFill>
        <p:spPr bwMode="auto">
          <a:xfrm>
            <a:off x="792163" y="4149725"/>
            <a:ext cx="466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schinnen.nl/plaat.php?fileid=33535&amp;f=5d7d7939c62b21fbe76ff258e3c6a9b1f0ecaaeddce43d1997307b5f5b1584d50671fc67f729f8dec403068de7b74a22457f9d75ece03641d1cdac04faf13af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64820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://nuvendigital.com/wp-content/uploads/2012/11/7140_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http://www.nhkspg.co.th/demos/img/icon/icon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60575"/>
            <a:ext cx="5572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601788" y="255588"/>
            <a:ext cx="58912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ชนิดแฟ้มแบบโปรแกรม, แฟ้มข้อมูล </a:t>
            </a:r>
          </a:p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และชนิดอื่น ๆ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2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250825" y="1628775"/>
            <a:ext cx="87137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ในระบบคอมพิวเตอร์ แฟ้มมีหลากหลายชนิด แต่ที่พบบ่อยในที่นี้จะแสดงไว้เพียง 2 ชนิดได้แก่ แฟ้มโปรแกรมและแฟ้มข้อมูล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แฟ้มโปรแกรม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(Program file)</a:t>
            </a: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เป็นแฟ้มที่บรรจุไว้ด้วยชุดคำสั่งของซอฟต์แวร์ คำสั่งที่บรรจุไว้อาจเป็นคำสั่งในรูปภาษาเครื่องที่คอมพิวเตอร์สามารถนำไปปฏิบัติการได้ทันที</a:t>
            </a:r>
            <a:r>
              <a:rPr lang="en-US" dirty="0">
                <a:latin typeface="Tahoma" pitchFamily="34" charset="0"/>
                <a:cs typeface="Tahoma" pitchFamily="34" charset="0"/>
              </a:rPr>
              <a:t> (Executable file)</a:t>
            </a:r>
            <a:r>
              <a:rPr lang="th-TH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หรือเป็นชุดคำสั่งที่เขียนโดยภาษาโปรแกรมที่เรียกว่าแฟ้มโปรแกรมต้นฉบับ</a:t>
            </a:r>
            <a:r>
              <a:rPr lang="en-US" dirty="0">
                <a:latin typeface="Tahoma" pitchFamily="34" charset="0"/>
                <a:cs typeface="Tahoma" pitchFamily="34" charset="0"/>
              </a:rPr>
              <a:t> (Source file)</a:t>
            </a:r>
            <a:r>
              <a:rPr lang="th-TH" dirty="0">
                <a:latin typeface="Tahoma" pitchFamily="34" charset="0"/>
                <a:cs typeface="Tahoma" pitchFamily="34" charset="0"/>
              </a:rPr>
              <a:t> แฟ้มเหล่านี้มักมีส่วนขยายแฟ้มเป็น .</a:t>
            </a:r>
            <a:r>
              <a:rPr lang="en-US" dirty="0">
                <a:latin typeface="Tahoma" pitchFamily="34" charset="0"/>
                <a:cs typeface="Tahoma" pitchFamily="34" charset="0"/>
              </a:rPr>
              <a:t>COM (Command files)</a:t>
            </a:r>
            <a:r>
              <a:rPr lang="th-TH" dirty="0">
                <a:latin typeface="Tahoma" pitchFamily="34" charset="0"/>
                <a:cs typeface="Tahoma" pitchFamily="34" charset="0"/>
              </a:rPr>
              <a:t>,  .</a:t>
            </a:r>
            <a:r>
              <a:rPr lang="en-US" dirty="0">
                <a:latin typeface="Tahoma" pitchFamily="34" charset="0"/>
                <a:cs typeface="Tahoma" pitchFamily="34" charset="0"/>
              </a:rPr>
              <a:t>EXE (Executable files</a:t>
            </a:r>
            <a:endParaRPr lang="th-TH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แฟ้มข้อมูล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(Data files)</a:t>
            </a: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เป็นแฟ้มที่บรรจุไว้ด้วยข้อมูล ในเครื่องพีซี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แฟ้มที่ผู้ใช้สร้างขึ้นด้วยโปแกรมต่าง ๆ มักเป็นแฟ้มประเภทข้อมูล เช่น แฟ้มเอกสารมักมีส่วนขยายแฟ้มเป็น .</a:t>
            </a:r>
            <a:r>
              <a:rPr lang="en-US" dirty="0">
                <a:latin typeface="Tahoma" pitchFamily="34" charset="0"/>
                <a:cs typeface="Tahoma" pitchFamily="34" charset="0"/>
              </a:rPr>
              <a:t>DOC (Document file), </a:t>
            </a:r>
            <a:r>
              <a:rPr lang="th-TH" dirty="0">
                <a:latin typeface="Tahoma" pitchFamily="34" charset="0"/>
                <a:cs typeface="Tahoma" pitchFamily="34" charset="0"/>
              </a:rPr>
              <a:t>แฟ้มฐานข้อมูลมักมีส่วนขยายแฟ้มเป็น .</a:t>
            </a:r>
            <a:r>
              <a:rPr lang="en-US" dirty="0">
                <a:latin typeface="Tahoma" pitchFamily="34" charset="0"/>
                <a:cs typeface="Tahoma" pitchFamily="34" charset="0"/>
              </a:rPr>
              <a:t>DAT, .MDB, .DBF</a:t>
            </a:r>
            <a:r>
              <a:rPr lang="th-TH" dirty="0">
                <a:latin typeface="Tahoma" pitchFamily="34" charset="0"/>
                <a:cs typeface="Tahoma" pitchFamily="34" charset="0"/>
              </a:rPr>
              <a:t> ส่วนแฟ้มประเภทสเปรดชีทมักมีส่วนขยายเป็น .</a:t>
            </a:r>
            <a:r>
              <a:rPr lang="en-US" dirty="0">
                <a:latin typeface="Tahoma" pitchFamily="34" charset="0"/>
                <a:cs typeface="Tahoma" pitchFamily="34" charset="0"/>
              </a:rPr>
              <a:t>XLS, .WRK</a:t>
            </a:r>
            <a:r>
              <a:rPr lang="th-TH" dirty="0">
                <a:latin typeface="Tahoma" pitchFamily="34" charset="0"/>
                <a:cs typeface="Tahoma" pitchFamily="34" charset="0"/>
              </a:rPr>
              <a:t> เป็นต้น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1601788" y="255588"/>
            <a:ext cx="671462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2400" b="1" dirty="0">
                <a:latin typeface="Tahoma" pitchFamily="34" charset="0"/>
                <a:cs typeface="Tahoma" pitchFamily="34" charset="0"/>
              </a:rPr>
              <a:t>แฟ้มหลักและแฟ้มรายการเปลี่ยนแปลง 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Master file &amp; Transaction file)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6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265113" y="1628775"/>
            <a:ext cx="8712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แฟ้มหลัก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(Master files)</a:t>
            </a: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เป็นแฟ้มที่บรรจุไว้ด้วยระเบียนข้อมูลถาวรมีมักไม่ถูก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ปรับปรุงบ่อย ๆ อย่างเช่น แฟ้มนักศึกษา ที่บรรจุไว้ข้อมูลส่วนตัวชื่อและที่อยู่ของนักศึกษา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th-TH" sz="2000" b="1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แฟ้มรายการเปลี่ยนแปลง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(Transaction files)</a:t>
            </a: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เป็นแฟ้มชั่วคราวที่เก็บข้อมูลรายการ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เปลี่ยนแปลงทั้งหมดเพื่อจะนำไปปรับปรุงข้อมูลในแฟ้มหลักสำหรับการเพิ่ม, แก้ไข, ลบ ตัวอย่างเช่น ข้อมูลเกี่ยวกับชื่อ ที่อยู่ของนักศึกษาที่มีการเปลี่ยนแปลงชื่อหรือที่อยู่ หรือลาออก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ข้อมูลเหล่านี้ควรถูกเก็บไว้ในแฟ้มชั่วคราวก่อน จากนั้นจึงค่อยนำข้อมูลที่เปลี่ยนแปลงในแฟ้มเหล่านี้ไปปรับปรุงข้อมูลในแฟ้มหลักอีกทีหนึ่ง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601788" y="255588"/>
            <a:ext cx="58912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การประมวลผลแบบกลุ่มและแบบออนไลน์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 (Batch &amp; Online processing)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0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265113" y="1628775"/>
            <a:ext cx="8712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การปรับปรุง </a:t>
            </a:r>
            <a:r>
              <a:rPr lang="en-US" dirty="0">
                <a:latin typeface="Tahoma" pitchFamily="34" charset="0"/>
                <a:cs typeface="Tahoma" pitchFamily="34" charset="0"/>
              </a:rPr>
              <a:t>(Updating)</a:t>
            </a:r>
            <a:r>
              <a:rPr lang="th-TH" dirty="0">
                <a:latin typeface="Tahoma" pitchFamily="34" charset="0"/>
                <a:cs typeface="Tahoma" pitchFamily="34" charset="0"/>
              </a:rPr>
              <a:t> สามารถทำได้สองวิธี ได้แก่ (1) ภายหลัง ผ่านการประมวลผลแบบกลุ่ม และ (2) แบบทันที ผ่านการประมวลผลแบบออนไลน์ (ทันกาล)</a:t>
            </a:r>
          </a:p>
          <a:p>
            <a:pPr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การประมวลผลแบบกลุ่ม 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(Batch processing)</a:t>
            </a:r>
            <a:r>
              <a:rPr lang="th-TH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ข้อมูลรายการการเปลี่ยนแปลงทั้งหมดจะถูกเก็บรวบรวมไว้เป็นวัน ๆ หรือหลายสัปดาห์แล้วจึงถูกนำไปประมวลทั้งหมดทีเดียวในลักษณะแบบเป็นกลุ่มก้อนในรายการข้อมูลที่มีการเปลี่ยนแปลง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แต่ไม่มีความจำเป็นต้องปรับปรุงในทันที ค่อย ๆ เก็บรวบรวมเอาไว้แล้วนำไปประมวลผลในคราวเดียวกันภายหลัง วิธีการเช่นนี้มีค่าใช้จ่ายต่ำกว่าแบบออนไลน์และเหมาะสำหรับงานที่ไม่จำเป็นต้องการคำตอบแบบทันทีทันใด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การประมวลผลแบบออนไลน์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(Online processing)</a:t>
            </a:r>
            <a:r>
              <a:rPr lang="th-TH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บางทีเรียกว่า การประมวลผลแบบทันกาล (</a:t>
            </a:r>
            <a:r>
              <a:rPr lang="en-US" dirty="0">
                <a:latin typeface="Tahoma" pitchFamily="34" charset="0"/>
                <a:cs typeface="Tahoma" pitchFamily="34" charset="0"/>
              </a:rPr>
              <a:t>Real-time processing)</a:t>
            </a:r>
            <a:r>
              <a:rPr lang="th-TH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เมื่อมีการป้อนรายการเปลี่ยนแปลงเข้าสู่ระบบคอมพิวเตอร์ รายการเปลี่ยนแปลงนั้นจะถูกนำไปปรับปรุงในแฟ้มหลักทันที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15888"/>
            <a:ext cx="9144000" cy="919162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ระบบฐานข้อมูล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(Database System)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0825" y="2587625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บุคคล</a:t>
            </a:r>
          </a:p>
        </p:txBody>
      </p:sp>
      <p:pic>
        <p:nvPicPr>
          <p:cNvPr id="25604" name="Picture 4" descr="j0233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55750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2125" y="3267075"/>
            <a:ext cx="1584325" cy="307975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400">
                <a:latin typeface="Tahoma" pitchFamily="34" charset="0"/>
                <a:cs typeface="Tahoma" pitchFamily="34" charset="0"/>
              </a:rPr>
              <a:t>A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989013" y="2925763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63938" y="2587625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การขาย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05238" y="3267075"/>
            <a:ext cx="1584325" cy="307975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400">
                <a:latin typeface="Tahoma" pitchFamily="34" charset="0"/>
                <a:cs typeface="Tahoma" pitchFamily="34" charset="0"/>
              </a:rPr>
              <a:t>B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302125" y="2925763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019925" y="3235325"/>
            <a:ext cx="1584325" cy="307975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โปรแกรม </a:t>
            </a:r>
            <a:r>
              <a:rPr lang="en-US" sz="1400">
                <a:latin typeface="Tahoma" pitchFamily="34" charset="0"/>
                <a:cs typeface="Tahoma" pitchFamily="34" charset="0"/>
              </a:rPr>
              <a:t>C</a:t>
            </a:r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7516813" y="2894013"/>
            <a:ext cx="647700" cy="309562"/>
          </a:xfrm>
          <a:prstGeom prst="downArrow">
            <a:avLst>
              <a:gd name="adj1" fmla="val 59806"/>
              <a:gd name="adj2" fmla="val 61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12" name="Picture 12" descr="j040437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13684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j025037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57338"/>
            <a:ext cx="19335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 rot="-2731261">
            <a:off x="2058195" y="3596481"/>
            <a:ext cx="576262" cy="708025"/>
          </a:xfrm>
          <a:prstGeom prst="upDownArrow">
            <a:avLst>
              <a:gd name="adj1" fmla="val 33333"/>
              <a:gd name="adj2" fmla="val 28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2846677">
            <a:off x="6449220" y="3618706"/>
            <a:ext cx="576262" cy="720725"/>
          </a:xfrm>
          <a:prstGeom prst="upDownArrow">
            <a:avLst>
              <a:gd name="adj1" fmla="val 33333"/>
              <a:gd name="adj2" fmla="val 29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370388" y="3729038"/>
            <a:ext cx="576262" cy="328612"/>
          </a:xfrm>
          <a:prstGeom prst="upDownArrow">
            <a:avLst>
              <a:gd name="adj1" fmla="val 41259"/>
              <a:gd name="adj2" fmla="val 23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941638" y="4127500"/>
            <a:ext cx="331152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latin typeface="Tahoma" pitchFamily="34" charset="0"/>
                <a:cs typeface="Tahoma" pitchFamily="34" charset="0"/>
              </a:rPr>
              <a:t>DBMS</a:t>
            </a: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4364038" y="4519613"/>
            <a:ext cx="576262" cy="288925"/>
          </a:xfrm>
          <a:prstGeom prst="upDownArrow">
            <a:avLst>
              <a:gd name="adj1" fmla="val 41259"/>
              <a:gd name="adj2" fmla="val 23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th-TH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19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5725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Text Box 7"/>
          <p:cNvSpPr txBox="1">
            <a:spLocks noChangeArrowheads="1"/>
          </p:cNvSpPr>
          <p:nvPr/>
        </p:nvSpPr>
        <p:spPr bwMode="auto">
          <a:xfrm>
            <a:off x="6688138" y="2586038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400">
                <a:latin typeface="Tahoma" pitchFamily="34" charset="0"/>
                <a:cs typeface="Tahoma" pitchFamily="34" charset="0"/>
              </a:rPr>
              <a:t>บัญชี</a:t>
            </a:r>
          </a:p>
        </p:txBody>
      </p:sp>
      <p:sp>
        <p:nvSpPr>
          <p:cNvPr id="25623" name="AutoShape 19"/>
          <p:cNvSpPr>
            <a:spLocks noChangeArrowheads="1"/>
          </p:cNvSpPr>
          <p:nvPr/>
        </p:nvSpPr>
        <p:spPr bwMode="auto">
          <a:xfrm>
            <a:off x="3575050" y="4808538"/>
            <a:ext cx="2101850" cy="1409700"/>
          </a:xfrm>
          <a:prstGeom prst="can">
            <a:avLst>
              <a:gd name="adj" fmla="val 14236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400">
                <a:latin typeface="Tahoma" pitchFamily="34" charset="0"/>
                <a:cs typeface="Tahoma" pitchFamily="34" charset="0"/>
              </a:rPr>
              <a:t>พนักงาน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400">
                <a:latin typeface="Tahoma" pitchFamily="34" charset="0"/>
                <a:cs typeface="Tahoma" pitchFamily="34" charset="0"/>
              </a:rPr>
              <a:t>ลูกค้า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400">
                <a:latin typeface="Tahoma" pitchFamily="34" charset="0"/>
                <a:cs typeface="Tahoma" pitchFamily="34" charset="0"/>
              </a:rPr>
              <a:t>การขาย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400">
                <a:latin typeface="Tahoma" pitchFamily="34" charset="0"/>
                <a:cs typeface="Tahoma" pitchFamily="34" charset="0"/>
              </a:rPr>
              <a:t>สินค้า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1400">
                <a:latin typeface="Tahoma" pitchFamily="34" charset="0"/>
                <a:cs typeface="Tahoma" pitchFamily="34" charset="0"/>
              </a:rPr>
              <a:t>บัญชี</a:t>
            </a:r>
            <a:endParaRPr lang="en-US" sz="14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6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Database system)</a:t>
            </a:r>
            <a:endParaRPr lang="th-TH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31212" cy="3440112"/>
          </a:xfrm>
        </p:spPr>
        <p:txBody>
          <a:bodyPr/>
          <a:lstStyle/>
          <a:p>
            <a:pPr eaLnBrk="1" hangingPunct="1"/>
            <a:r>
              <a:rPr lang="th-TH" sz="2000" b="1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ฐานข้อมูล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800" smtClean="0">
                <a:latin typeface="Tahoma" pitchFamily="34" charset="0"/>
                <a:cs typeface="Tahoma" pitchFamily="34" charset="0"/>
              </a:rPr>
              <a:t>หมายถึง การบริหารแหล่งของข้อมูลที่ถูกเก็บรวบรวมไว้ที่ศูนย์กลาง         เพื่อตอบสนองต่อการใช้ของโปรแกรมประยุกต์อย่างมีประสิทธิภาพ และลดการซ้ำซ้อนของข้อมูล รวมทั้งความขัดแย้งของข้อมูลที่เกิดขึ้นภายในองค์การ </a:t>
            </a:r>
          </a:p>
          <a:p>
            <a:pPr eaLnBrk="1" hangingPunct="1"/>
            <a:r>
              <a:rPr lang="th-TH" sz="1800" smtClean="0">
                <a:latin typeface="Tahoma" pitchFamily="34" charset="0"/>
                <a:cs typeface="Tahoma" pitchFamily="34" charset="0"/>
              </a:rPr>
              <a:t>การใช้กลุ่มของข้อมูลที่มีความสัมพันธ์กันในหลายหน่วยงาน ซึ่งได้ออกแบบมาเพื่อให้กลุ่มข้อมูลเหล่านี้สามารถให้สารสนเทศที่เพียงพอต่อความต้องการ</a:t>
            </a:r>
          </a:p>
          <a:p>
            <a:pPr eaLnBrk="1" hangingPunct="1"/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th-TH" sz="2400" smtClean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2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>
          <p:pic>
            <p:nvPicPr>
              <p:cNvPr id="512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630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http://hippocampusinfotech.com/wp-content/uploads/2015/04/Hippo_Databa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695801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0162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32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องค์ประกอบของฐานข้อมูล</a:t>
            </a:r>
            <a:r>
              <a:rPr lang="th-TH" sz="3200" b="1" dirty="0" smtClean="0">
                <a:solidFill>
                  <a:srgbClr val="422C1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97" y="1556792"/>
            <a:ext cx="81534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องค์ประกอบของระบบฐานข้อมูล  แบ่งออกเป็น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ประเภท คือ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ฮาร์ดแวร์  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Hardware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  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 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กลุ่มผู้ใช้  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 user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526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http://www.thaischool.in.th/_files_school/34101287/webboard/34101287_0_20130201-154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44" y="2132856"/>
            <a:ext cx="47529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891213" y="4135438"/>
            <a:ext cx="971550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170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696D90-D9F2-4297-A140-C4A824A3634E}" type="slidenum">
              <a:rPr lang="en-US" sz="1400" smtClean="0">
                <a:latin typeface="Tahoma" pitchFamily="34" charset="0"/>
                <a:cs typeface="Tahoma" pitchFamily="34" charset="0"/>
              </a:rPr>
              <a:pPr eaLnBrk="1" hangingPunct="1"/>
              <a:t>26</a:t>
            </a:fld>
            <a:endParaRPr lang="th-TH" sz="1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ฮาร์ดแวร์  </a:t>
            </a:r>
            <a:r>
              <a:rPr lang="en-US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(Hardware) </a:t>
            </a:r>
            <a:endParaRPr lang="th-TH" sz="2800" b="1" dirty="0" smtClean="0">
              <a:solidFill>
                <a:srgbClr val="422C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916113"/>
            <a:ext cx="8153400" cy="41148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ในระบบฐานข้อมูลที่มีประสิทธิภาพควรมีฮาร์ดแวร์ต่าง ๆ ที่พร้อมจะอำนวยความสะดวกในการบริหารระบบงานฐานข้อมูลได้อย่างมีประสิทธิภาพ  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ไม่ว่าจะเป็นขนาดของหน่วยความจำ  ความเร็วของหน่วยประมวล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ผลกลาง  อุปกรณ์นำเข้าและออกรายงาน  รวมถึงหน่วยความจำสำรอง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ที่รองรับการประมวลผลข้อมูลในระบบได้อย่างมีประสิทธิภาพ</a:t>
            </a:r>
          </a:p>
          <a:p>
            <a:pPr marL="0" indent="0" eaLnBrk="1" hangingPunct="1">
              <a:buFontTx/>
              <a:buNone/>
              <a:defRPr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7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5725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http://scorphotos.com/wp-content/uploads/hardware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3200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26295-11E0-4014-B474-A178BCBD9B03}" type="slidenum">
              <a:rPr lang="en-US" sz="1050"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27</a:t>
            </a:fld>
            <a:endParaRPr lang="th-TH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  </a:t>
            </a:r>
            <a:r>
              <a:rPr lang="en-US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solidFill>
                  <a:srgbClr val="422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Software) </a:t>
            </a:r>
            <a:endParaRPr lang="th-TH" sz="2400" b="1" dirty="0" smtClean="0">
              <a:solidFill>
                <a:srgbClr val="422C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4608512" cy="41148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th-TH" sz="2000" smtClean="0">
                <a:latin typeface="Tahoma" pitchFamily="34" charset="0"/>
                <a:cs typeface="Tahoma" pitchFamily="34" charset="0"/>
              </a:rPr>
              <a:t>ในการประมวลผลฐานข้อมูลอาจจะใช้โปรแกรมที่แตกต่างกัน ทั้งนี้ขึ้นอยู่กับระบบคอมพิวเตอร์ที่ใช้ว่าเป็นแบบใด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 </a:t>
            </a:r>
            <a:endParaRPr lang="th-TH" sz="20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th-TH" sz="20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ระบบจัดการฐานข้อมูล  </a:t>
            </a:r>
            <a:endParaRPr lang="en-US" sz="2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th-TH" sz="1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Database  Management  System </a:t>
            </a:r>
            <a:r>
              <a:rPr lang="th-TH" sz="1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คือโปรแกรมหรือซอฟท์แวร์ที่ทำหน้าที่ในการจัดการฐานข้อมูลโดยจะเป็นสื่อกลางระหว่างผู้ใช้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  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และโปรแกรมประยุกต์ต่าง ๆ ที่มีอยู่ในฐานข้อมูล </a:t>
            </a:r>
          </a:p>
        </p:txBody>
      </p:sp>
      <p:pic>
        <p:nvPicPr>
          <p:cNvPr id="29701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5725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1.bp.blogspot.com/-veoijwaVEhU/US2UtsJeWBI/AAAAAAAALM8/kmF_Q5jiTWQ/s1600/dbms+ne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3730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36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(Data)  </a:t>
            </a: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94" y="1731963"/>
            <a:ext cx="8482012" cy="41148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ฐานข้อมูลเป็นการจัดเก็บรวบรวมข้อมูลให้เป็นศูนย์กลางข้อมูลอย่างเป็นระบบ  ซึ่งข้อมูลเหล่านี้สามารถใช้ร่วมกันได้  ผู้ใช้ข้อมูลในระบบฐานข้อมูล  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จะมองภาพข้อมูลในลักษณะที่แตกต่างกัน  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 ผู้ใช้บางคนมองภาพของข้อมูลที่ถูกจัดเก็บไว้ในสื่อเก็บข้อมูลจริง(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Physical  Level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 ในขณะที่ผู้ใช้บางคนมองภาพข้อมูลจากการใช้งานของผู้ใช้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External  Level ) 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5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5725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 descr="https://i.ytimg.com/vi/y1txYjoSQQc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39608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15888"/>
            <a:ext cx="84359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กลุ่มผู้ใช้  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 user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http://www.cai-introcom.com/web-cai/uploads/lession_four/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644900"/>
            <a:ext cx="27622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153400" cy="4114800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ผู้ใช้ทั่วไป </a:t>
            </a:r>
            <a:r>
              <a:rPr lang="en-US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เป็นบุคลากรที่ใช้ข้อมูลจากระบบฐานข้อมูล  เพื่อให้งานสำเร็จลุล่วงได้  </a:t>
            </a: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พนักงานปฏิบัติงาน  (</a:t>
            </a:r>
            <a:r>
              <a:rPr lang="en-US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Operating</a:t>
            </a: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 :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เป็นผู้ปฏิบัติการด้านการประมวลผล  การป้อนข้อมูลลงเครื่องคอมพิวเตอร์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นักวิเคราะห์และออกแบบระบบ  (</a:t>
            </a:r>
            <a:r>
              <a:rPr lang="en-US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System  Analyst</a:t>
            </a: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:</a:t>
            </a: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เป็นบุคลากรที่ทำหน้าที่วิเคราะห์ระบบฐานข้อมูล  และออกแบบระบบงานที่จะนำมาใช้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ผู้เขียนโปรแกรมประยุกต์ใช้งาน  (</a:t>
            </a:r>
            <a:r>
              <a:rPr lang="en-US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Programmer</a:t>
            </a:r>
            <a:r>
              <a:rPr lang="th-TH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เป็นผู้ทำหน้าที่เขียนโปรแกรมประยุกต์ใช้งานต่าง ๆ เพื่อให้การจัดเก็บการเรียกใช้ข้อมูลเป็นไปตามความต้องการของผู้ใช้</a:t>
            </a:r>
          </a:p>
        </p:txBody>
      </p:sp>
    </p:spTree>
    <p:extLst>
      <p:ext uri="{BB962C8B-B14F-4D97-AF65-F5344CB8AC3E}">
        <p14:creationId xmlns:p14="http://schemas.microsoft.com/office/powerpoint/2010/main" val="1985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40352" cy="1069514"/>
          </a:xfrm>
        </p:spPr>
        <p:txBody>
          <a:bodyPr/>
          <a:lstStyle/>
          <a:p>
            <a:r>
              <a:rPr lang="en-US" altLang="ko-KR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ko-KR" sz="3600" dirty="0">
                <a:latin typeface="Tahoma" pitchFamily="34" charset="0"/>
                <a:cs typeface="Tahoma" pitchFamily="34" charset="0"/>
              </a:rPr>
              <a:t>วัตถุประสงค์เชิงพฤติกรรม</a:t>
            </a:r>
            <a:endParaRPr lang="ko-KR" altLang="en-US" sz="3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1124744"/>
            <a:ext cx="8265690" cy="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0706"/>
            <a:ext cx="704850" cy="9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5616" y="1491538"/>
            <a:ext cx="78336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ผู้เรียนสามารถอธิบายถึงความหมายของข้อมูลและสารสนเทศได้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ผู้เรียนสามารถบอกประเภทของแฟ้มข้อมูล การเข้าถึงข้อมูลตามประเภทของการจัดระเบียนแฟ้มแบบต่าง ๆ พร้อมยกตัวอย่างลักษณะงานได้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ผู้เรียนสามารถอธิบายความหมายของฐานข้อมูลได้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ผู้เรียนสามารถอธิบายถึงประโยชน์การจัดการฐานข้อมูลได้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ผู้เรียนสามารถเปรียบเทียบประเภทฐานข้อมูลแบบต่าง ๆ 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ผู้เรียนสามารถอธิบายถึงสารสนเทศที่นำมาใช้ในองค์กรระดับต่าง ๆ  ได้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ผู้เรียนสามารถเปรียบเทียบระบบสารสนเทศในแต่ละประเภทได้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68144" y="5680183"/>
            <a:ext cx="3275856" cy="1152158"/>
            <a:chOff x="5868144" y="5680183"/>
            <a:chExt cx="3275856" cy="11521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374" y="5680183"/>
              <a:ext cx="1308649" cy="875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68144" y="6555342"/>
              <a:ext cx="3275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Jiravadee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yoyram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: Information Technology</a:t>
              </a:r>
              <a:endParaRPr lang="th-TH" sz="1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771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41288" y="407988"/>
            <a:ext cx="8875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cs typeface="Tahoma" pitchFamily="34" charset="0"/>
              </a:rPr>
              <a:t>ข้อเสียของระบบการจัดการฐานข้อมูล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3" name="AutoShape 4" descr="data:image/jpeg;base64,/9j/4AAQSkZJRgABAQAAAQABAAD/2wCEAAkGBxQSEhUUERIWFRQWFBYYGRQVFRQYFhgWGBQWFhoWFhcYHCogGBwlHBYVITIhJSkrLi4uFyAzODMtNygtMCsBCgoKDg0NGBAQGysgHyYyNzQ3LiwrLDYrLCw0LC8sKyswLCw1LDgsLDcrLDctNy4sLCw3LCwsLCwsNywuLCwsLP/AABEIAKsAyAMBIgACEQEDEQH/xAAcAAABBAMBAAAAAAAAAAAAAAAABAUGBwECAwj/xABAEAACAQIDBQUFBwMDAgcAAAABAgMAEQQSIQUGMUFRBxMiYXEyUoGRoRRCYnKxwdEj4fCCkqKD4hUzVGOy0vH/xAAYAQEBAQEBAAAAAAAAAAAAAAAAAQMCBP/EAB8RAQEAAgIDAQEBAAAAAAAAAAABAhESMQMhUUEEE//aAAwDAQACEQMRAD8AvGiiigKKKKAooooCiiigKKKKAoopBtrbEOEiMs7hVHDqx91RzNB3x+MSGNpJWCoguzHkKrbZ3aMuLxciMpTDLE5jSxMkjqV1t94kZrIPqeEV3r3rmx76qyxC5SFbtoPvyEfqdBy80Q3PxGIjBh7hlZQSGZtL6gEZbXoJ9J2kDDYp4JU7zDjLlkjN5I7qCUdT7RB8wR0NT3ZW1YcSneQSLIvVTwPRhxB8jXnqbs92oo8Hc2HJWAt81pLhZ8ZgJkMqtBI1ws8JBVsvESKNCNRx+VB6coqst3O1MXCY9At+GIjuY2/MvFfUX+FWPhcUkiB43V0YXDKQQfQig7UUUUBRRRQFFFFAUUUUBRRRQFFFFAUUUUBRRRQFFFQnfjfxcJ/Rw477FN4QguwQnhmA1ZuiDX0oHbezeuHAJd/FIw8ESnxN5n3V8/1qlNo47FbTxBOVppRoERSY4VPI8lvYcSCbampbsXcWSdziNpyMzvYmINr/ANVx/wDBbAdTVhYDBJCgjiRY0XgiKFUfAUFbbB3D2hHmaPFLhWcAObCVyBqNBoCNbWOlzTxhey+IayYmUm9/6axxDz5MfrU9UVvaghx7PMMeMmJb1xDfsKR43sxwkgt3mJHT+sGt6ZlNT21YK0FV4nspK64fGnzWaEMD6lGX52pvg2HtPZjGTC6gnxJETIjW5tGbE/AXq4WWuLpQRfdntPhmPd4xfs0t7XJPdE/mIuh8m+Zqeq1xcag6g8iPKojtvYUOJBEyBj73Bx6MNfnUJaLH7GBbCv8AaMINTE4PgHmo9kfiTTqtBc1FQ7dPtEwuNspPczG39KQjU/gfg/0PlUwFBmiiigKKKKAooooCiiigKKKKArBNccZi0iRpJXVEQFmdiAoA5kmqm7Sd58VKmVI3hwrHKWOjyXFwHAN41I+6bE8+lAt387Sct4MC1zqGnXXXhlhA9o8s3oBe+incbdEYUd9MM2Jcak692DqUU82P3m4k+VQ7sv2QJsS0zi6YcKR0MjZstvyhWb4rVxRig2RK7KtYQV1AqDAFZrNcml1sNaDregU2Yfame4CNcBiAQATa3yuTYX8+lZG1AFQyRujOCchAJS1gcxUkaXHA1Q4kVzYVujggHkQCPjrQaBM60lljpcwrg60FS9oW5YRWxOGUBRcyxAaAcTIg6dV+I53R7qdo+Kwlkc/aIhYZJGOdR+CTU/A3q35I6ovfbYYweKKILRuM8Y5Bb2yD8puPQrQXtuzvhhccP6MgElrmJ7CQfDmPMXp/rzLiN5ZDD3WRVAEVpAxDR9196JQB3btezMG16CpXup2sTRWXFD7RFw7xbCVbfST6H1oLvopu2NtuDFRrLBIGRr20INxxFjzFFA40UUUBRRRQFNm8G3YMFEZcQ4VRwHFmPuoOZps303zg2dH4/HMwPdwKfE1uZ91fM/WqDxeMxm2sUcpDuBqw0igQngg5Xt6m3yBw3q3uxW15u6jhdoxcrho/FYcM0x4FvXQcupZ8fjcRmMWJMisCGZJFCuTlyh2985QADrwqydk7ofYoWSALNnRg6y+AyvcZLut8oHjFrH2hzFRntXZmiwyTIi4lpLx5PZSFUyshc6sM5U3Nhp5GgnHZZhwmCuOLyyMfgQg+i1N4zVabgbxw4fCLFipkSVJJAQDcEZyQVK3BGvLpUrj3ywP/AKqP/l/FBJ0rqKjce+eBuB9qj/5fxT7gMbHMueGRZF95GDD424VBvi5MqMeg/gfvUfxYzuqvCWRXDKwZtGFrObchdtDxt509bawRnw80StlaSNlDe6xHhPwNqiG7m0jjYw0iMmLwxZZYczKFly2OcDRlNri9x0oGjamMxs+IxQ777Nh4ldUChjI+QpmlCp4mHiHA2F6e9m42WBMLDKftJklKvIAbojC6M4a5GquL+VKcbhAwMk8b5ogwSSDOJbPowQKb8Ah5/S9ZwOzVwrMYY3fvCpd3d3kYgEAXb2QL+mp4UU54DEDvJEJlOZyR3hBA43EdhcJ4b634jrTlFJdQaiW3t4xgR3SyticZM5EEBy5wXPhDBAMsa3vc62HOpPg4e7jRCcxVFUt1IABPxNVHY1zatya1NBxZagHa9gA2Gilt4opSt/wyLqP9yJ8qsI1De1VwMAwPFpYwPW5b9BQU6orjhEiS6FyLKxAUAnNyzXIsOprGLkYABBck2vyXzNJ48GoBvr7zHix5gdPXlQT/ALPN48U2Iw2EVx9m70WBUFwAC5Af3dDpbnWKeux7dZncY+U2VS4iT3ifCznoBwA50UFx0VoDWb0G1V/2idpEeBBhw+WTE21ufBD+KS3E9F+dqj/aR2qhM0Gz3B4iTEjULyyw+83HxcByvypLDI+KmSJDYyP948yblnPEnnegkex8BiNr4lv6jEMQZcQ/tHyH7DgKuzdnZUEEXdYdCqoSpJUqWZdCxJHiv1ps3F3WTAQ5A2d2N3e1gT5DkKlhW4tcjQ6jiNLXHnUHLEQ3BB4EEfA6VWXapu6VhTFwkZYEELxtc2UsSrqePE2IPkasvAYPu0EednN9XfiSTxty41T+/e3JMfiRgYZBHCHIcE2AKtYvMfvW90cPU1VQfZWM0yNqR7J8ulOQnA4m3rU2xe6OBkQQpBLEy6DEKniJXQs1z4wbE8PSnHdvcHAd2rSQrK9h4+8dkf8AGovpfpyoitn2nGOLr871LOyvaLttCMYfOVJtKVU5MmVjdzw4gWvrc6c6tTZm7uDi/wDLwkK/9Nf3FSGCwFlAA6AAD5CgVCkkmz4zIZQuWUrlMi6MRyv71vOlANZJqKrPa27+245CcJjY3Qm4V7AgdCCp+hrpsjYu2nWVcXi4ow8RVCi52ViR4hly5Tbnr6VYpNcyaIiW5u4WH2eTJmafEN7U8nHXiEH3b8ySSetSysXrF6oya1JoJrVqDBNVd2u7UDSQ4dT7AMj/AJmFkHwXMf8AVU73l27HgoTLJqdQiXsXbkB5dTyFUFtPHPK7ySm7ucx8yfLkByFBzkf5dOt+dcGDMDlF7WAHDUmyqB61yaS9T/cjdhrrJMNQbqmnhJ5n8X6UFtbBhGHw8MC8I41W/Ugan53orTAx6UUD1LOqDM7AAczVRb2bz4zajy4XARPHh4zllZ/6TuzcFbPbIDY2XiedhUn7XNpS4bBxzQNlZcQgNwCCrK4sRzF7VSMO8eJV5X7455mV3JVSrOnstlIsCL6UDVtrDtHdGUq6PlZToQQGBBqb7o4fBnA92JAZJGVZSbCRHc2XL7ouBrreoRj5S+ZpGJJbMzMbkkk3J6kk047mYbvGeNAJJPAUW2p8d3sbH7o6HhwoPQODQKqrcnKALnUmwAuTzOlLg4A1NvX9aimz9pCVVWVWjObQh7glSRYsvXjY8eVPGPw6TRmNycrCxymxsfOoHKR7EHzqslw8MOPnWWyzSzu0cjaB9W8IJ0zDvY2t5eVWBLNfTqfqTc1V+8+LhxSyySwuyYeZ1sxKhjI7qkgI1sO79m2txXGdk1a0wlu5Eplz3MYFmZEBbMMisCc1he543vb7o1pBt7eVdmRqTEXMruwW4VVsVzZm11N72AJOtRp9rrhZXfMJmihyCQNduRylGb2dR4h0qT7M23FImXFOhOTNlkhIDNa9r6qNL61eU/UuFPW5+9yYtRlQqbDTMjqfRlN/gQDUygnBqutjYzARuXihjjcaFky3+FI12HIk7T4THBGa3hdWANiT4ySwk48/mOFc/wCuP041batW2amTZGLkMa96Y2e3iMd8l/IHUUuONUaFgDa9r62Fhf01HzrTbkpZq5M9JE2lE3szRn0kQ/vWWxC8mB9CD+lS2Ts1soL1gvTDiN6cIo1xUR8ldXPyW5pi2h2kYZLiJXmPkMq/Et/Bqoneeo9vLvhBgwQSJJbaRKdR+c/cH18qrfbG/uKnBCsIE6R3zW83OvytUSkm5/H+586By3g25LipO9nN24Kg0VB0A/zzphkkJPUn5msSS3/zU/zU63N3TNxLMPFyX3f71Rnc3dQ3Eso8XJfd/vVobOwVgNK12fgbAaU+4bD2oN8NDailsaUUEE7alH/hbkoWIliIs1spLWDHTUa8POvPaNfTn0r1NvHAs0EkUihkdSpU/wCcjY15o2tu5LhHYTi6cVkW9v8AtPlQIZI7i1Kt0sOy4yIq1srBrg5SbcgevP4Ukjfqbjrw/wBw5etdCP8AP4NBbO0NrzmFmwKLK6FzJ3itlyo2qjk7Egm1+AvTPsntPhYBZYTCdTmDmRDckkG4zJx04jramPY+/GIw65SqzKPZzEqy2/KPFy1tyqObKiEhxJfIrtE7IugBYtmKxixFwL2At60Xa6ji/tCkwysEyqwkiyMWvmzAZgQALAXtxPlUJ33wr4QNaTvUxTx52ewdJI8zaBdDmBvf8J61GNl704iLDmFSQNMrhTnVb3yqQQQL60p23tpsZFhg2hhjcXJJLnMurdDawvrwrnObjrG6pK+znBYplk/oOWykXC39oi9x+9L8K5Dgp7lvAdfYPHudQPUW6mmrZm1HhZmi0NvErC6ta5sf7Gu2N26ZmDSRhLDQw+EgEeYN+fSsffVa2z8dMHPcOTyA45D+tvpepHu7jC0mUswAUEWZl6ciSp/So9LswwopE6hZBcCQWOnEEgkA1zhjxETd4qZrffjtIvxy8vWs7hMunXLXaQbW3jnhlZEkYcNPBzHS9/iG+VPOC34uVfER3cOsZKhkHdsNSQys1wRfRra61W+IxRYnMtrngNP+JuKUYadSVCm1pFOXKymw5+FrfS9b+PDjNMs7LVk7ZGztqIGeEpPc/wBeN1Z7cRnXS/LRvgaTPs07Mw8ojfPPiTYWVlKoB0Zic2up9ByqMR41gkOVjwA9pjyHJl+lz8KnW3sKWfvRIAIyt2LW7sKb5teNiL2515f7M7Ljj9er+TCXlfiscHs54QVkjZGJJIdSjacCgawddTw1Hxp33f3lfBg5Yle7Ixu+QgpfwscpzIb6rb0Nab0bf+0PZSe6Ui2YAEkX8Vh7PE6edMQbr8B+9ezG2z28WWpfRTNMWJZrAklsqiyi5JsByAvYDoKSO9/45mssSR8QAOZv0HOp7uXukQRLMPHyX3f7105Y3L3SIIlmHi5L7v8AJqz8BgQLaVnAYKw4U94bD2qgw2HpfGlZjjrsBQAFYreigZ8XFeo5tTZauCGUH1FTGSOkU+GvQU5vNuQshLx+CT3gND+Yc6rvHYGSBssi5eh1yN6H7p8q9J4rA+VRrbW76SqQygg9RQUYPr05/wCelbZA3HQ9QNP9Q/cVJNu7oPAGMYZxcZVvqo568ajKuRxuQOOlnX8y86DV1K8efA8j6GlEiK0UeVgsueTOCx1U5MluQ+96/Cso+htYqfiD/f61qcOD7Ov4T7X+k8/Tj60DjhYzh0choXLgDxDNltfVddTYkVzw2BSZAVQq+a3hsVPC9hxAvYW9daaXUgErr+tTTZ2IjwmHaPMGeZQAqgu+sZCWy6jxm9hzrzeefO69Hgvv31Eex8DtZb5ghaw5i5F7i+h0FJIEZCSFYNbRlJBFjx04/GplsPs92hORmj7lT9+Y5dPJB4j9KW7U7N8dDcoizj/2n8X+17H5Gs5h5JOm9y8eV7RA7WixNlxYyPYAYlF1B6SoPbXzGo86b9o7P7lyjMjgi4dGDIwPMEfodRSjEYByzJJAyyJ7St4HAHVXNyfSkeKiANl5cRrpfpf0rXxyy66efySWWuMAAkSxIBdbldTa4vpz05VLd8N5/tLFIhkw6uWA+87cO8k87cF5VGIgF9TxP7VqWrfjLd1lMrJptf8A/KNToNSeQ1JPkKwqkmwBJPADUn0qxNzN0stpJR4+Q5L/AH86rkbm7qsMrzakXyqeCZjc28zzqzdn4Kw4UYDA25U+YbD2oDDYel8aURx12AoACtqKKAooooNSK5vHXasEUCGWCm/EYSnxlrhJFQRHHbOB4ioPvBudG7Z7EMOa6X8j1FW1PhqasXgr0HmzaadzIRlZW1+7cEAnVh6a1vGb6EWPTr5g8xVv7w7rJMDddevOqr3k3enw5uoLKGY36Xty5cKDiyX48fe5/HrSvd7H/ZMVFOyZxG17DnoRp5i99aZ8JtG+jcfr/wB36+tOIII6g8xQeg9gbyQYpM0Ega3FTo6/mXjS/GbSSNS0jqqgXLMQAB53rzRdozmjZlPVSQR8Qb0twUUuMZxLO+WONpCWLyHKtvZS+p1FdcjZx7Qdux47FGSNbIqhAxGrWJOY9PKo4yW8qUbxbO7k93nDhkRwwuPC4uMw5HypraQkAdK5GXa9bIpJAAuTwA4k9BWcLAXJtxFrLrmYnSyj6nyqydzN0clpJRdz8l8h/NBpuZulltJKLufkvkPPzqzMBggLaVnAYKwGlPeHw9BjDYe1L446I0rsBQAFbUUUBRRRQFFFFAUUUUGKwRW1FBxdKSzQUvIrRkoGHE4SmHaOygwsRU0khpDiMLQUdvVuEGu8Xhbp90/xUBk73DuVkBB8xx/+w+temsXgb8qiG8O6sc6kMv8AI9DyoKfhxoYC5API38J+PI+Rrd7qcyMyMPvKSp+BGortvBupNhiWUFk5m19PxDn6004XEsQQBew9np+U/saAMhbUkknUkkkk9STqTTnszYcs6s0a8OH4j0/vSPZmEaSVIwDqV9Rc63+FXnsPZARQAthbhQRrc3c7uvHILyH5DyH81Y+BwVuVdcHg7cqd4ILUGmHgpfGlCJXUCgAK2oooCiiigKKKKAooooCiiigKKKKArFqzRQaFa5vHXasGgQTQU3YjB0+OKTyrQRLG7JDcRUE2v2cK754iYyfasLg8+HI1bkqik5QdKCB7pbkrhrljnc8XI+gHIVOcLhLcqURoOlLIVoMww0qRKEFdBQZArNYFZoCiiigKKKKAooooCi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xQSEhUUERIWFRQWFBYYGRQVFRQYFhgWGBQWFhoWFhcYHCogGBwlHBYVITIhJSkrLi4uFyAzODMtNygtMCsBCgoKDg0NGBAQGysgHyYyNzQ3LiwrLDYrLCw0LC8sKyswLCw1LDgsLDcrLDctNy4sLCw3LCwsLCwsNywuLCwsLP/AABEIAKsAyAMBIgACEQEDEQH/xAAcAAABBAMBAAAAAAAAAAAAAAAABAUGBwECAwj/xABAEAACAQIDBQUFBwMDAgcAAAABAgMAEQQSIQUGMUFRBxMiYXEyUoGRoRRCYnKxwdEj4fCCkqKD4hUzVGOy0vH/xAAYAQEBAQEBAAAAAAAAAAAAAAAAAQMCBP/EAB8RAQEAAgIDAQEBAAAAAAAAAAABAhESMQMhUUEEE//aAAwDAQACEQMRAD8AvGiiigKKKKAooooCiiigKKKKAoopBtrbEOEiMs7hVHDqx91RzNB3x+MSGNpJWCoguzHkKrbZ3aMuLxciMpTDLE5jSxMkjqV1t94kZrIPqeEV3r3rmx76qyxC5SFbtoPvyEfqdBy80Q3PxGIjBh7hlZQSGZtL6gEZbXoJ9J2kDDYp4JU7zDjLlkjN5I7qCUdT7RB8wR0NT3ZW1YcSneQSLIvVTwPRhxB8jXnqbs92oo8Hc2HJWAt81pLhZ8ZgJkMqtBI1ws8JBVsvESKNCNRx+VB6coqst3O1MXCY9At+GIjuY2/MvFfUX+FWPhcUkiB43V0YXDKQQfQig7UUUUBRRRQFFFFAUUUUBRRRQFFFFAUUUUBRRRQFFFQnfjfxcJ/Rw477FN4QguwQnhmA1ZuiDX0oHbezeuHAJd/FIw8ESnxN5n3V8/1qlNo47FbTxBOVppRoERSY4VPI8lvYcSCbampbsXcWSdziNpyMzvYmINr/ANVx/wDBbAdTVhYDBJCgjiRY0XgiKFUfAUFbbB3D2hHmaPFLhWcAObCVyBqNBoCNbWOlzTxhey+IayYmUm9/6axxDz5MfrU9UVvaghx7PMMeMmJb1xDfsKR43sxwkgt3mJHT+sGt6ZlNT21YK0FV4nspK64fGnzWaEMD6lGX52pvg2HtPZjGTC6gnxJETIjW5tGbE/AXq4WWuLpQRfdntPhmPd4xfs0t7XJPdE/mIuh8m+Zqeq1xcag6g8iPKojtvYUOJBEyBj73Bx6MNfnUJaLH7GBbCv8AaMINTE4PgHmo9kfiTTqtBc1FQ7dPtEwuNspPczG39KQjU/gfg/0PlUwFBmiiigKKKKAooooCiiigKKKKArBNccZi0iRpJXVEQFmdiAoA5kmqm7Sd58VKmVI3hwrHKWOjyXFwHAN41I+6bE8+lAt387Sct4MC1zqGnXXXhlhA9o8s3oBe+incbdEYUd9MM2Jcak692DqUU82P3m4k+VQ7sv2QJsS0zi6YcKR0MjZstvyhWb4rVxRig2RK7KtYQV1AqDAFZrNcml1sNaDregU2Yfame4CNcBiAQATa3yuTYX8+lZG1AFQyRujOCchAJS1gcxUkaXHA1Q4kVzYVujggHkQCPjrQaBM60lljpcwrg60FS9oW5YRWxOGUBRcyxAaAcTIg6dV+I53R7qdo+Kwlkc/aIhYZJGOdR+CTU/A3q35I6ovfbYYweKKILRuM8Y5Bb2yD8puPQrQXtuzvhhccP6MgElrmJ7CQfDmPMXp/rzLiN5ZDD3WRVAEVpAxDR9196JQB3btezMG16CpXup2sTRWXFD7RFw7xbCVbfST6H1oLvopu2NtuDFRrLBIGRr20INxxFjzFFA40UUUBRRRQFNm8G3YMFEZcQ4VRwHFmPuoOZps303zg2dH4/HMwPdwKfE1uZ91fM/WqDxeMxm2sUcpDuBqw0igQngg5Xt6m3yBw3q3uxW15u6jhdoxcrho/FYcM0x4FvXQcupZ8fjcRmMWJMisCGZJFCuTlyh2985QADrwqydk7ofYoWSALNnRg6y+AyvcZLut8oHjFrH2hzFRntXZmiwyTIi4lpLx5PZSFUyshc6sM5U3Nhp5GgnHZZhwmCuOLyyMfgQg+i1N4zVabgbxw4fCLFipkSVJJAQDcEZyQVK3BGvLpUrj3ywP/AKqP/l/FBJ0rqKjce+eBuB9qj/5fxT7gMbHMueGRZF95GDD424VBvi5MqMeg/gfvUfxYzuqvCWRXDKwZtGFrObchdtDxt509bawRnw80StlaSNlDe6xHhPwNqiG7m0jjYw0iMmLwxZZYczKFly2OcDRlNri9x0oGjamMxs+IxQ777Nh4ldUChjI+QpmlCp4mHiHA2F6e9m42WBMLDKftJklKvIAbojC6M4a5GquL+VKcbhAwMk8b5ogwSSDOJbPowQKb8Ah5/S9ZwOzVwrMYY3fvCpd3d3kYgEAXb2QL+mp4UU54DEDvJEJlOZyR3hBA43EdhcJ4b634jrTlFJdQaiW3t4xgR3SyticZM5EEBy5wXPhDBAMsa3vc62HOpPg4e7jRCcxVFUt1IABPxNVHY1zatya1NBxZagHa9gA2Gilt4opSt/wyLqP9yJ8qsI1De1VwMAwPFpYwPW5b9BQU6orjhEiS6FyLKxAUAnNyzXIsOprGLkYABBck2vyXzNJ48GoBvr7zHix5gdPXlQT/ALPN48U2Iw2EVx9m70WBUFwAC5Af3dDpbnWKeux7dZncY+U2VS4iT3ifCznoBwA50UFx0VoDWb0G1V/2idpEeBBhw+WTE21ufBD+KS3E9F+dqj/aR2qhM0Gz3B4iTEjULyyw+83HxcByvypLDI+KmSJDYyP948yblnPEnnegkex8BiNr4lv6jEMQZcQ/tHyH7DgKuzdnZUEEXdYdCqoSpJUqWZdCxJHiv1ps3F3WTAQ5A2d2N3e1gT5DkKlhW4tcjQ6jiNLXHnUHLEQ3BB4EEfA6VWXapu6VhTFwkZYEELxtc2UsSrqePE2IPkasvAYPu0EednN9XfiSTxty41T+/e3JMfiRgYZBHCHIcE2AKtYvMfvW90cPU1VQfZWM0yNqR7J8ulOQnA4m3rU2xe6OBkQQpBLEy6DEKniJXQs1z4wbE8PSnHdvcHAd2rSQrK9h4+8dkf8AGovpfpyoitn2nGOLr871LOyvaLttCMYfOVJtKVU5MmVjdzw4gWvrc6c6tTZm7uDi/wDLwkK/9Nf3FSGCwFlAA6AAD5CgVCkkmz4zIZQuWUrlMi6MRyv71vOlANZJqKrPa27+245CcJjY3Qm4V7AgdCCp+hrpsjYu2nWVcXi4ow8RVCi52ViR4hly5Tbnr6VYpNcyaIiW5u4WH2eTJmafEN7U8nHXiEH3b8ySSetSysXrF6oya1JoJrVqDBNVd2u7UDSQ4dT7AMj/AJmFkHwXMf8AVU73l27HgoTLJqdQiXsXbkB5dTyFUFtPHPK7ySm7ucx8yfLkByFBzkf5dOt+dcGDMDlF7WAHDUmyqB61yaS9T/cjdhrrJMNQbqmnhJ5n8X6UFtbBhGHw8MC8I41W/Ugan53orTAx6UUD1LOqDM7AAczVRb2bz4zajy4XARPHh4zllZ/6TuzcFbPbIDY2XiedhUn7XNpS4bBxzQNlZcQgNwCCrK4sRzF7VSMO8eJV5X7455mV3JVSrOnstlIsCL6UDVtrDtHdGUq6PlZToQQGBBqb7o4fBnA92JAZJGVZSbCRHc2XL7ouBrreoRj5S+ZpGJJbMzMbkkk3J6kk047mYbvGeNAJJPAUW2p8d3sbH7o6HhwoPQODQKqrcnKALnUmwAuTzOlLg4A1NvX9aimz9pCVVWVWjObQh7glSRYsvXjY8eVPGPw6TRmNycrCxymxsfOoHKR7EHzqslw8MOPnWWyzSzu0cjaB9W8IJ0zDvY2t5eVWBLNfTqfqTc1V+8+LhxSyySwuyYeZ1sxKhjI7qkgI1sO79m2txXGdk1a0wlu5Eplz3MYFmZEBbMMisCc1he543vb7o1pBt7eVdmRqTEXMruwW4VVsVzZm11N72AJOtRp9rrhZXfMJmihyCQNduRylGb2dR4h0qT7M23FImXFOhOTNlkhIDNa9r6qNL61eU/UuFPW5+9yYtRlQqbDTMjqfRlN/gQDUygnBqutjYzARuXihjjcaFky3+FI12HIk7T4THBGa3hdWANiT4ySwk48/mOFc/wCuP041batW2amTZGLkMa96Y2e3iMd8l/IHUUuONUaFgDa9r62Fhf01HzrTbkpZq5M9JE2lE3szRn0kQ/vWWxC8mB9CD+lS2Ts1soL1gvTDiN6cIo1xUR8ldXPyW5pi2h2kYZLiJXmPkMq/Et/Bqoneeo9vLvhBgwQSJJbaRKdR+c/cH18qrfbG/uKnBCsIE6R3zW83OvytUSkm5/H+586By3g25LipO9nN24Kg0VB0A/zzphkkJPUn5msSS3/zU/zU63N3TNxLMPFyX3f71Rnc3dQ3Eso8XJfd/vVobOwVgNK12fgbAaU+4bD2oN8NDailsaUUEE7alH/hbkoWIliIs1spLWDHTUa8POvPaNfTn0r1NvHAs0EkUihkdSpU/wCcjY15o2tu5LhHYTi6cVkW9v8AtPlQIZI7i1Kt0sOy4yIq1srBrg5SbcgevP4Ukjfqbjrw/wBw5etdCP8AP4NBbO0NrzmFmwKLK6FzJ3itlyo2qjk7Egm1+AvTPsntPhYBZYTCdTmDmRDckkG4zJx04jramPY+/GIw65SqzKPZzEqy2/KPFy1tyqObKiEhxJfIrtE7IugBYtmKxixFwL2At60Xa6ji/tCkwysEyqwkiyMWvmzAZgQALAXtxPlUJ33wr4QNaTvUxTx52ewdJI8zaBdDmBvf8J61GNl704iLDmFSQNMrhTnVb3yqQQQL60p23tpsZFhg2hhjcXJJLnMurdDawvrwrnObjrG6pK+znBYplk/oOWykXC39oi9x+9L8K5Dgp7lvAdfYPHudQPUW6mmrZm1HhZmi0NvErC6ta5sf7Gu2N26ZmDSRhLDQw+EgEeYN+fSsffVa2z8dMHPcOTyA45D+tvpepHu7jC0mUswAUEWZl6ciSp/So9LswwopE6hZBcCQWOnEEgkA1zhjxETd4qZrffjtIvxy8vWs7hMunXLXaQbW3jnhlZEkYcNPBzHS9/iG+VPOC34uVfER3cOsZKhkHdsNSQys1wRfRra61W+IxRYnMtrngNP+JuKUYadSVCm1pFOXKymw5+FrfS9b+PDjNMs7LVk7ZGztqIGeEpPc/wBeN1Z7cRnXS/LRvgaTPs07Mw8ojfPPiTYWVlKoB0Zic2up9ByqMR41gkOVjwA9pjyHJl+lz8KnW3sKWfvRIAIyt2LW7sKb5teNiL2515f7M7Ljj9er+TCXlfiscHs54QVkjZGJJIdSjacCgawddTw1Hxp33f3lfBg5Yle7Ixu+QgpfwscpzIb6rb0Nab0bf+0PZSe6Ui2YAEkX8Vh7PE6edMQbr8B+9ezG2z28WWpfRTNMWJZrAklsqiyi5JsByAvYDoKSO9/45mssSR8QAOZv0HOp7uXukQRLMPHyX3f7105Y3L3SIIlmHi5L7v8AJqz8BgQLaVnAYKw4U94bD2qgw2HpfGlZjjrsBQAFYreigZ8XFeo5tTZauCGUH1FTGSOkU+GvQU5vNuQshLx+CT3gND+Yc6rvHYGSBssi5eh1yN6H7p8q9J4rA+VRrbW76SqQygg9RQUYPr05/wCelbZA3HQ9QNP9Q/cVJNu7oPAGMYZxcZVvqo568ajKuRxuQOOlnX8y86DV1K8efA8j6GlEiK0UeVgsueTOCx1U5MluQ+96/Cso+htYqfiD/f61qcOD7Ov4T7X+k8/Tj60DjhYzh0choXLgDxDNltfVddTYkVzw2BSZAVQq+a3hsVPC9hxAvYW9daaXUgErr+tTTZ2IjwmHaPMGeZQAqgu+sZCWy6jxm9hzrzeefO69Hgvv31Eex8DtZb5ghaw5i5F7i+h0FJIEZCSFYNbRlJBFjx04/GplsPs92hORmj7lT9+Y5dPJB4j9KW7U7N8dDcoizj/2n8X+17H5Gs5h5JOm9y8eV7RA7WixNlxYyPYAYlF1B6SoPbXzGo86b9o7P7lyjMjgi4dGDIwPMEfodRSjEYByzJJAyyJ7St4HAHVXNyfSkeKiANl5cRrpfpf0rXxyy66efySWWuMAAkSxIBdbldTa4vpz05VLd8N5/tLFIhkw6uWA+87cO8k87cF5VGIgF9TxP7VqWrfjLd1lMrJptf8A/KNToNSeQ1JPkKwqkmwBJPADUn0qxNzN0stpJR4+Q5L/AH86rkbm7qsMrzakXyqeCZjc28zzqzdn4Kw4UYDA25U+YbD2oDDYel8aURx12AoACtqKKAooooNSK5vHXasEUCGWCm/EYSnxlrhJFQRHHbOB4ioPvBudG7Z7EMOa6X8j1FW1PhqasXgr0HmzaadzIRlZW1+7cEAnVh6a1vGb6EWPTr5g8xVv7w7rJMDddevOqr3k3enw5uoLKGY36Xty5cKDiyX48fe5/HrSvd7H/ZMVFOyZxG17DnoRp5i99aZ8JtG+jcfr/wB36+tOIII6g8xQeg9gbyQYpM0Ega3FTo6/mXjS/GbSSNS0jqqgXLMQAB53rzRdozmjZlPVSQR8Qb0twUUuMZxLO+WONpCWLyHKtvZS+p1FdcjZx7Qdux47FGSNbIqhAxGrWJOY9PKo4yW8qUbxbO7k93nDhkRwwuPC4uMw5HypraQkAdK5GXa9bIpJAAuTwA4k9BWcLAXJtxFrLrmYnSyj6nyqydzN0clpJRdz8l8h/NBpuZulltJKLufkvkPPzqzMBggLaVnAYKwGlPeHw9BjDYe1L446I0rsBQAFbUUUBRRRQFFFFAUUUUGKwRW1FBxdKSzQUvIrRkoGHE4SmHaOygwsRU0khpDiMLQUdvVuEGu8Xhbp90/xUBk73DuVkBB8xx/+w+temsXgb8qiG8O6sc6kMv8AI9DyoKfhxoYC5API38J+PI+Rrd7qcyMyMPvKSp+BGortvBupNhiWUFk5m19PxDn6004XEsQQBew9np+U/saAMhbUkknUkkkk9STqTTnszYcs6s0a8OH4j0/vSPZmEaSVIwDqV9Rc63+FXnsPZARQAthbhQRrc3c7uvHILyH5DyH81Y+BwVuVdcHg7cqd4ILUGmHgpfGlCJXUCgAK2oooCiiigKKKKAooooCiiigKKKKArFqzRQaFa5vHXasGgQTQU3YjB0+OKTyrQRLG7JDcRUE2v2cK754iYyfasLg8+HI1bkqik5QdKCB7pbkrhrljnc8XI+gHIVOcLhLcqURoOlLIVoMww0qRKEFdBQZArNYFZoCiiigKKKKAooooCiiig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AutoShape 10" descr="data:image/jpeg;base64,/9j/4AAQSkZJRgABAQAAAQABAAD/2wCEAAkGBxQTEhUUExQVFRUXGBcYFRcXFRoaFRcYFxwXGBgYFhgYHCggGBwlHBsXITEhJSkrLi4uFx8zODMsNygtLiwBCgoKBQUFDgUFDisZExkrKysrKysrKysrKysrKysrKysrKysrKysrKysrKysrKysrKysrKysrKysrKysrKysrK//AABEIAOEA4QMBIgACEQEDEQH/xAAcAAABBAMBAAAAAAAAAAAAAAAAAQIEBwMFBgj/xABQEAABAwEDBgkHBwoEBQUAAAABAAIDEQQSIQUGEzFBUQciUmFxgZGT0TJTkqGx0vAUFhcjQsHhFTNDVFViY3KCoiSUo7Jzg7Ti8SVEpLPC/8QAFAEBAAAAAAAAAAAAAAAAAAAAAP/EABQRAQAAAAAAAAAAAAAAAAAAAAD/2gAMAwEAAhEDEQA/ANaIiniBTLnMlEZQRmwJ7IqKWLOsjYQgh3OZO0Z3KaGcyeIkEEQlP+TlbrJmRJZzxG8Xa44NHbr6l2NgzQgYPrAZHbSSQOoA+1BWvyZIbOrZbm7Zh+hb6z96eMh2caoI/RCCoTCjQ9CuD8mQjVDF6A8EosUY1RR92EFPCEpRAd6uL5O3zbPRCVsP7jR/Sgp3QI0BVyaM8lvYECI8kdgQU3oCk0BVzCM8kdgSaM8lvYEFM6ApDEeZXPod7W9gThZm7WN9EIKWERRoyrQyvmpDLUsGifvaOKelurrC4zKORZYDR7cNjhi09ezrQaAxlNu8y2TmJhjQa4sHx8dPqSGIKfoQjQBBr9CEaALYaEIEAQQNCOftQthoghBlMXMhsa2OiKNGdyCEIE9sKliE/HUlEBQR2xDBTslQh0sYIq0ubUbCKhNbApNmF1zSNYI9SCwWNAFAAANQGrqQXjeFxVpy29rS5xwaCT0AVNFX0/C9IfJgwqaEyY9YDcNiC9TKN6abQ3eqE+lac/omDpkPurG7hNtB+zEP63eCC/PlbUx1taqAfwkWndD6T/FYJOEO1HzPYT96D0GcoDmTPym3eF54dwg2vY6P0PxWP5/Wzlx92g9FflNu8I/Kjd4XnT582vzrO6CPnva/Os7oIPRf5TbvCX8pjeF5yOe9r883umoGfNs863umoPR4yk3eO1PFvb8Febfn5bfON7tqd8/bdy292EHpMWxvxTxWrzlma6zvA18X2hU7mfnnaJ59FLdN4EhzRdILRWh3gru2Sk1BNRQoNfc5k10QWw0aY6L4+OtBA0ITTAFP0SQwoIIgCVsAUvRpzYkEW4Nw7Eql6BCDNc5kt3mU658fHUgsQQbpS3CptwI0YQRBGskcOIKkhqEGmyu36iT/AIb/AGKiZo7tOhXxlT8zJ/I7/aqPyi2l3oPt/FBDWSMNHlA81MPaEtmLrwuVvbKa/jwXZZq5jvtl4vnbHcpVrW3nUcKa8BsO9Bx8gZSoDuvVt1epYSDuKtu0cGkzWtENsNW+SHsF3DnbX2FcBlyw2yxu0c4LQRQOFCxw/dfTHowKDRIQhAIQhAIQhBIsMd4kcx+5SrabtKAYj8FiyV5R6PBTbbZL5BrSnxVBs8xR/imEjGjx6irSswxPQVWGZzLlqjAxwdr5wVaVi8rqKB1wpbhUzRouBBCuFF0qdcCaYwgg0ShtVM0ScGBBE0aVS7o3IQSzB8diQwqa6FNLCgh6FIIVN0ZTaIImhTZI6A9CmFYrS3inoKDmso/mpP5HexUrlVvkf1e1XVb/AM2/+V3sKpfKw4rP5nj1oJeRYA0VpxnDXuafs81dfYu4zCt2jtTWk4SAsPYXN9Yp1rjI9Y7Pj1LY2acsc1zdbSCOkYoLxUHLWSo7TE6KVtWuHWDsIOwjepFitIljZI3U5od2ivx0LMUHmvL+SnWW0SQuxuninlNOLXdYottmzmZLbIjKyRjAHFtHA1wAOzpXRcM1jAkgl2uD2Hnpxm+0rm83pXiI3J5owXGrWS3G6hjToQaR9koDRwLgSCwA3sDSvs7VguHcVKwBddc4PBPGvUrjTXr66rEY3k4uqed4+8oMZidyTjqwKYsznOp5dafv17FhKCbkvyj0eC2rjqWpyYcXdC2rGFxAaKkkAAayTqA60GwzXd/i2f1ewqzMmHjjoKq/NwEW1gIIILgQdYIBqD0Kz8mfnB1+xBuKJbhWVkayCNBHuJLhUsRpwjQRBEU8QqSAnhqDBoULNd5kIJ5CS6szok0sKDFcTTGsxaU1BgLFgnZxT0H2FTiFitEdWnoPsQcVbTxHD90+wqmMqHiN/nf9yuW0Oq13QfvVN5XbxabpH/cglNtDAAak4agN42k4dldSccpu+yA3n1u7Tq6gtVZpKi7tGrnGuiyAoJ8eX5Y30c9zmUGF7EYDyTX1LfWbKV9t5ryR0nXupsPMuKtnldQRZJ3MdVp6dopzjag3WddpLrja1xLtdebxWtsT2BuIFanW2u7m6VHt1pMjy7VsA3ALLZLC6RtRSgNMXU3HcgaXgggto2po4Nx1mg/BYJA3YSekUWahF6tCKkEXtxWEuGxtOslAxCVx5qJEErJ5xd0LZayBj1azzDHWtZYvtdCkWgFxAGHPuptKDbZtm7bYwMfK6dTte8q1sj4yt6/YqgzSqLbFU3ql2OuvFO/HYrgyGPrW9fsQdKAlCcGfHrT2xoMdE5rFnbGsjWfHx8YoMIiWQRrJRFECXentSJ1OhCDYFqaWJ6EGN0awSRqWsUgQRCFineADUgVrrIHtUmQfHWuKzktN6YjY2jR07fXh1INfaHYEdP3qostHyhukcrZtL8XDpVVZSs7nmQNaSRIThuQaRZ22o7RXn2pXWCXzb/RKabJJyH+ifBAk8oca02U1rHeTjC7ku7CkuHcexA1Z4LW9go00HQFhuncexLozuPYgVspBvA47+lBlO9GidyXdhT22V51Mf6J8EGFClNybMf0T/RP3p35Km827rQY7F9roUq0VqLoNeYcxJTIrI9lS4U2J00t3EbRQ9fsQTs0GkW2IOFDxvYVcGRXgSguwABqqizNfftsZOwO9jla9i8o9B+5B2Vnna/yTWnV0a1IDVz+TH3Xg7NR6DSn3LogECIWQRrJHGgxMjqpDYlkayicgx6Lo+OtCyIQKhKkQIkITkiCDlKcRse/kjDp2KtrS869pOPXt9q7PPCfBsY/md0DAeuvYuLtOooHWr864b+Zc/Pm44Pe+OVzL+LhdaRXfxjgpOUcrsY/jPaNWs46gFHfnLH5wdqDGcjzD9O4/8tn3FNGTZvPnu2+KHZws84O0eKxHOFnLHqQZDk6fzw7pvvJDk6fzo7oe8sJziZyh6khzjbyh6kGX5BN50d0PFHyGbzw7oeKwfOFvKHaPFJ84G8odv4oJAsE3n/8ASHinDJ0x/Tnqjb4qJ84G8odo8UoziYPtDtCCUclzefd6DEn5Ik2zydjB9yjHONnLHpBKM5GctvaEGSbN0vwdLI7rb7qwnMkO/Su9XgnjOSPljtHgnjOiPlhBMyDmqyzyaS8XEAgV2VFNi67JjauPR94XDjOqLbIPWunzUyi2YksdeAwrsrhgg6ZoXSZNkvsB2jA9I+B2rngKrbZHfddTY72jxHsQbcRp4CEqAQlQgRCVCASFKkKASJVHt0lI3kaw0kIOfyhYJZZHPumhNG/yjAeK1NpzfmIwYfjrQbU8/bf6RSfKH8t3pFBXGcHB5b3zOeyK8Dq4w3LW/RrlHzH97fFWwZ3cp3pFJpXbz2lBU/0bZQ8x/e3xSHg3yh5j+4eKtxhcdp7U8xu5R7fjnQVB9HNv8z/e3xSjg3t/mh6bfFWBnLnIyxFglEhv3iLtD5NAa1POtG7hIs/Im7G+8g5z6Nrf5pvpjxSfRvb/ADbfTHiuk+kez+bm7G+8mnhIs/m5v7feQc+ODW38hneBPHBnbuTH3gW9+keDzU39vvJPpIh81L/b4oNJ9GNu5MfeBK3gwt26LvPwW5PCTD5mXtb4pDwkw+Zl7W+KDVt4LbadsPeBZBwUWzlQ+mtkOEmHzEvpN8Uo4TIv1aT0m86CAOCW1+ch9Irs8xsw5bJeL5Y3F2wHAat65w8J8f6u/wBNvxuR9KLP1Z3eN8EFsx5Pp9pnpLKyz0oQ5tRq4yqA8KLf1Y94PBdjm7lUWuBswYWXq4E11c41oLFanKBkU/VN6/aVPQCEIQCEIQCQpUhQIoeURVj/AOU+xTFAyrO1kb3OcGtDTUk4bvaaIOJkOB61wIz6nr+Ybr/ep7F3kr2gUcQK4CppU01Cq5GDN2Nor8qBqNtKDC9UC9hhig6+M1AO8BZFDjtkbQBfbgN4+yBU+sdqzMtsdfLbrp5Q11u/7sOlBtYGqa2ALW2S3xkij27MKjbWnbQ9hWwitkbqXXtNaUAcMai8KdLcehBWfDRBjZSP4v8A+CqxMdFbXDQ3i2U88o/2KrbtTSlaU2ge3rQYnsx1pLg3qQYHH7J7W+KPk55J9JvigjiIpNEVILSBqIp+8PVRAb0oI5jon6NPkbgnFBjEaUMTqp1RzIG3Ul1PvDeEEhBiePuV28HcNMnw84J7SVSp6lemYTP/AE+z/wAgQd1kcUiHX7VOUTJg+rHX7SpaAQhCAQhCASFKkKBrzgqJ4Sc+PlFobZoD9THK2+fOva4f2tOHOV33CznH8kshZG6k09WMO1o1vf1N9ZCo3NDIjrXaWsYCGt47zyWt8dXWgs7OF1WQn+NH6wVx7D9UOdjf+lkH3KwJbI2RrQ7G65rhjTFuI/8ACgjN6AANumgAA4x1Bjox/a46+nYg5Gd44/RN/wDXZSs32j/xXH/5rPFdX+QYDXinEEHjH7TWMI9FjOw71l/IcJNbpxJd5R1l4lJ18sA+pBzmS/KZ0wD/AFrSFsc13cex9MH/AEcoXQWbIkAoQ01q37R+y5zxhXlPcezcFIsWR4IywtaQY7tyriaXGOibXHGjXEdaDluGmuisrtl+QV6Wgj2KrNLX4K9LXo3No8VFa+pJoYOSOxB5sBG/1FKOk+iV6UDYR9kdgQDCNnqQeePlMWguaE6bztOetd+rBQMeSew+C9K34eT8dqdpYt3qQeaTG84BjyeZjj7AlNmef0UnoO8F6VMsW5IJYtyDza6zyGlYpTTAfVvw9SBYZPMy92/wXpPSRbvjtTw+Pcg80mwy+Yl7p/gj5BL5mXu3+C9LOfHuTDoeSEHmw2KUD8zKP+W/wV6ZkMLbDAHAghjagihGAwIW5lhhP2SsNGtFG4DnQdHks/Vjr9qmKFkn803r9pU1AIQhAIQhAIQhB5/4brQ52Uwxx4jbOwM3C8ZC49ZAB6Auv4HcgxtsRla4OlkP1m9l0kNjI2GmPPWu1R+GzNWSYNtcTb2jbdkaBxrtahzd9FL4BbIW2KWR36SUgdEYDfbVBIypmbb3SudBa4I4z5LTESR19agPzHysf/fWfuj4Lq8vZ6WeyzaKV4bxGv1OJ4xdhxRuFetTs2ct/KmSPAAayQsaRXjC6xwdzeXTqQcGcxsr/r0HdfggZlZW/XoO6/BdW/PiziN5DxpBfus41DdLqVNMKgetRrRn5CIQ9l10lGFzKOAF4tDhWmNCetBoGZn5W/X4O5PgnfNLK36/D3P4LfW3PmBpj0br4dI1shIcLjSCbwBGNKalmZnXFJK1kZvtMcr3OxBGjDTQAjGodr5kHM/NPK37Qi7hHzTyr+0Y+qAJtu4U4mw3oxfloCYyHBuNK8emNK9abbeFKFuj0fHq4CSrXC406y2vlHmQZPmjlX9pM7kIGZ+U/wBpt7kLHPwqQiaNrBeiIdpHljg5pGoNZ9quC2Vjz+ZL8odG28yGFsjXOBaXOLiwtLdwN3HnQQhmXlP9p/6DU4ZlZS/an+i1bS259wC4IzeJe1rwWuAa01qRhicEk/CBZw9l11YyHGRxY6ooARdG3nQawZi5R/aru5CBmDlD9qv7oeK2I4Q7NpaF31NwEPuOvX7xBBA2YdKdac+2aCSdnkMmjjqQalj2tfepXXiQMUGv+j63/taTux7ycODq3ftaXu/+5a6fhdZpI7jXGLHSudHR4A1XBex260v0vM0x4rjZ7vlBn1t+pwAv0LQKc6DYng4tv7Xm9DwegcG1s/a8/of966LMzOttvZM6OoDHhrbzaOuloIvNvHGt7buXR3H8oej+KCv4eDm1DXla0n+gfe5bqw5oyRkVtc0lD9praHp4y6e67lD0fxRddyv7UD4xQUpqT1jbXbjzp4QKhCEAhCEAhCECFqjw2ZkTC2NrWNxNAKCpxJpzkqSsNoOAG8getBymcmZNitkxlnLr4DWuuyluDdQIrgaH1raZDs9lssGjge0RNLjUyXjXaS4mv/hV1lGeeSeWQZObaBp5THK6Roq1ry1vFOIAuimPOtTkq1h2UjpLCQ5zHR6FjhTSVJc8PIuvJYCDTeg7ebM/JxBl0rhGdunNym8GupNlzKsDeO6R4DjhWegrXAA9OpayPJTY7XIx1gLhLG10cTZG0a0C7I1xJ1ElpSZLyWGTTwPsJlcX6SmkbdZE48QHfQ17EGwfmXk9uDpH1dW79fiTTZz0U7JmQ7DZnFrX8d7XNo+UuJa6gdQbNQC5fIuSCYprKbFflYXtdIXtAY51/RuArrDSNqxWfJpnsboI7CNNGwxmW+3CVgaX06SPWg2g4P8AJekuhziRQlunOANaba0wTIMwMlkuaHkkYH653FOGvHXiO1QJsni0WUOisIYGFpMl8cZsTqSNHMRfPUnZUsgfFFahYWsiY4SvJkBMkZbqO3kfAQTo8w8lXXEPJprcZnYUNDt5j2LZZJyJk2zwymNzdHI0Nkc6VxJbrFMcBqOC0WU7JdfFanWFrI8WFgkbx3SFtx2qo1uTbZk3Q2lj5LBGGTNZDHDpG0ElTUkjVxQN21Bt35p5LYLznmjjQVtDtZ1Uo7XsWG1Zt5JiaL7vK8n/ABDqkgVwN6nPioceTzBanB9gicbQ4OhjL20Zo2guxpTX7FBisegmdZpbBBK+Rz5mBz20ZGTdbjQjAVwQbZ2b2SLtKYb/AJS7236LYQWPJZss0TbhhBjMwEj3Yk0iJferiRQUPMuZyHkqazQshGTbLOW1Jklcy+SXONCSDgNiTKkTjDb9JFFZyYLO+5ARcAjmOOG2h9SCW7I2QW4O0fGwH17jU7uK/DpNAnvyRkEENIivHEDTvNdWJIeQOshV5lHLsMoaGWWCG49ri5mt4bhdeKeSQcU625wwySwvbZLPEIy4uY0C5LUapBTEYc+tBdWa8mTbNFMbM6NjG3XTlr3Pp9lpcannFApL89bC3yp2DGgAkvEndRpJHWqsyFlVlqZbY44Y4L1iko2LAExlrwTgMRXcugy1kQOsTnNslmjjaI3mdpAmLWlpJpdrUitcdqDtpc8bC0Ctojq7UBLe6akGjetIc9bAHBvymOp1Ulq2m8u8kdFVyWWchAwxvNjsscbZY3GSMi+8E3Q1zbo4pqARXaoOdOSmtdZJZbHZIYRMGv0Tg4SBwJpI26KtwrtQWbk7LcE97QysfcLb9114AOrTHUdR7FtguPyZkqCzWmlnYyNs8D2lrAA0vjIc12HM9+PMuts77zWneAUGRCEIBCEIBCEIAqDlOcMaXnAMa95/papxWnzosMk9mliiIa+RlwOdqAJ43PqqgqOLJlnIGk0dTQvczKxY1zj5Ruam1NTQBRct52QOa2zmCaN1nvsjebRUtdQtvGmL8N+9T3cENr89D2O8V2WbuYEEcZ+WWeG0Tuc5xeWNNBQNDRexpQdpKDlLDa7PLZWBz2RziMgSSWwiQON0k6OupxbtOCkvZFaCIrO360MaRI21lzHsY8hzK4CvGOOtQbXwS2tz3ESQgEkgCtADWg6hgpmSeDO1xGrpYzgQACaYmpwrzBBtMpZv3y10cOjIkYZP8ZXSMaLpacQG4ACtK60loyBV7HsiDOO50rRawdJUYEmtG0cBhTakfmNaeXH6/FMOZE+18deg+KBxyDSVj2QNbGGvDoxa6guJBDiSed2FKYJgzfbpCdE3ROjDdF8rwBrR3GJP2adqX5k2jlxdh95IMyZ+XH2H3kD4sigPkLoY3sdcLGG1UDLtHEA1x4wUabJzIGSSSQRyta8yNHyk3mNpdAABJdQOcs3zIn85F6J8fiqS0ZiTuY9uljBc0tqA7CopXWg1ljNkZHce6zPPHq91qe17A/ZdpiQAOsFcfbMo2Vn1M1mbOYz+cbPI0Pqb14U2al1B4JrQTX5TF6DveXWZpZitszJG2hsNoc54LXOibxQGtbd49dor1oK5yWywSsvizQRYkAT22YVprIAFKVXXZiRQfKTFG2y3HwSB7IC58fFfGePfAxN49ixZX4K5JJZHxzRxxuc5zWaPyA7GmDgOwLZ5ocHktknMrp2vBjey61haeOAK1Ligm5WtWSoGyVjsxkZrjuxh5OAoARsrVabJ1vgEgE9nyfoy4N4j2GYXnAAujLBQCuOKxTcE0ziS61sNdZMRqcKV8pK7gklJJNrZU/wj7yDssky5OlJjs3ye+5rgRGGB90ijtWNKUwXK5MsbZrKwPjst8xGNz5ZLsgc0Fji0UoaHbzLLkfgymgnZMLWKscHUEZBNCCRW9hUVHWtracyHuc4tmDGmSR4bdrd0ji8jXjiSetBr7XkhmgcHNsmluA6XTfWXxxsABQm8KbKqDnLk2N9kkdGyytfdbI198ic3SHYNpiXAHpqty3MSUfpx6H4rI3MaWjQbQDdAb+b2DAbd2CCDm/k3J8Ggng0MUocy+NKb5DuI9pY5xprr/SFYdlwBbuJHVrCq6PgllDw75YKimOixwwGN/mVo2aMgC8auoATvIGJogzoQhAIQhAIQhBxPCFnFJZDFcJAcHk0aXHClMBq179i4V3CTP/G7h3vK7iwIuDcOxBRruEiffP3TveTHcI8++buneKvXRjcOxJom7h2IKHdwjT75e6Pij6RJ98vdO95Xxom8kdgRoW7h2BBQ30hWj+N3LveQM/7R/H7l3vK+dE3cOxGjG4diCh/n7ad1o7l3vJfn1auTae5d7yve4Nw7EaMbggob582rk2nuD1/bSjPe1ci09wffV8XAi4EFD/Pi1ci09yffSfPi18i09y731fVEXQgoX582rkWnuXe+lGfNq5Fp7k++r5uBAYEFEfPm17GWnuT76UZ7Wzzdq/y7vfV70RRBQ5zytp/Q2ruHe8lZnfbfM2ruHe8r3oiiCixnfbvM2ruHe8l+eNv8zav8u73ledEqCjRnhb/MWv8Ay7veUmz522/9Wtn+XPvK6UiDnsy7VNJG4zB7TeFGvYWOApU1FTt59i6JJRKgEIQgEIQgEIQgEIQgEIQgEiEIBCEIBCEIBCEIFQhCAQhCAQhCAQhCAQhCAQhCAQhCD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307975" y="1484313"/>
            <a:ext cx="87090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ค่าใช้จ่าย</a:t>
            </a:r>
            <a:endParaRPr lang="en-US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633413" indent="-268288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ค่าใช้จ่ายเกี่ยวกับบุคลากรโดยเฉพาะผู้ดูแลระบบฐานข้อมูล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(Database Administrator 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หรือ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DBA)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633413" indent="-268288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ค่าใช้จ่ายเกี่ยวกับการสร้างฐานข้อมูลโดยแบ่งข้อมูลแบบเก่าให้เป็นฐานข้อมูลและจะต้องมีการแก้ไขโปรแกรมเก่า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633413" indent="-268288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การเพิ่มอุปกรณ์ของเครื่องคอมพิวเตอร์เพื่อทำให้มีหน่วยจัดเก็บข้อมูลที่ใหญ่ขึ้น         มีการเข้าถึง (</a:t>
            </a:r>
            <a:r>
              <a:rPr lang="en-US" dirty="0">
                <a:latin typeface="Tahoma" pitchFamily="34" charset="0"/>
                <a:cs typeface="Tahoma" pitchFamily="34" charset="0"/>
              </a:rPr>
              <a:t>Access</a:t>
            </a:r>
            <a:r>
              <a:rPr lang="th-TH" dirty="0">
                <a:latin typeface="Tahoma" pitchFamily="34" charset="0"/>
                <a:cs typeface="Tahoma" pitchFamily="34" charset="0"/>
              </a:rPr>
              <a:t>) ข้อมูลที่รวดเร็ว อาจจะต้องมีการเพิ่มโปรเซสเซอร์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633413" indent="-268288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ค่าใช้จ่ายทางด้านโปรแกรมประยุกต์ </a:t>
            </a:r>
          </a:p>
          <a:p>
            <a:pPr marL="266700" indent="-26670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การพัฒนาระบบข้อมูล </a:t>
            </a:r>
            <a:r>
              <a:rPr lang="th-TH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708025" indent="-342900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ความผิดพลาดจากการป้อนข้อมูลเข้าย่อยมีผลกระทบกับหน่วยงานอื่นที่นำข้อมูลไปใช้</a:t>
            </a:r>
          </a:p>
          <a:p>
            <a:pPr marL="708025" indent="-342900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การสร้างแฟ้มข้อมูลร่วมเพื่อตอบสนองกับองค์การ ทุกแผนกกระทำได้ยากเนื่องจาก แต่ละแผนกอาจจะต้องการได้ข้อมูลในความละเอียดที่ไม่เท่ากัน</a:t>
            </a:r>
          </a:p>
          <a:p>
            <a:pPr marL="708025" indent="-342900">
              <a:buFont typeface="+mj-lt"/>
              <a:buAutoNum type="arabicPeriod"/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ในเรื่องของความปลอดภัยทั้งนี้เนื่องจากทุกแผนกมีการใช้ข้อมูลร่วมกันจึงต้องมี       การสร้างระบบป้องกันความปลอดภัยของข้อมูลเพื่อไม่ให้ข้อมูลรั่วไหล จะต้องมีการ กำหนดรหัสผ่าน (</a:t>
            </a:r>
            <a:r>
              <a:rPr lang="en-US" dirty="0">
                <a:latin typeface="Tahoma" pitchFamily="34" charset="0"/>
                <a:cs typeface="Tahoma" pitchFamily="34" charset="0"/>
              </a:rPr>
              <a:t>Password</a:t>
            </a:r>
            <a:r>
              <a:rPr lang="th-TH" dirty="0">
                <a:latin typeface="Tahoma" pitchFamily="34" charset="0"/>
                <a:cs typeface="Tahoma" pitchFamily="34" charset="0"/>
              </a:rPr>
              <a:t>) และการจัดลำดับความสำคัญของงาน (</a:t>
            </a:r>
            <a:r>
              <a:rPr lang="en-US" dirty="0">
                <a:latin typeface="Tahoma" pitchFamily="34" charset="0"/>
                <a:cs typeface="Tahoma" pitchFamily="34" charset="0"/>
              </a:rPr>
              <a:t>Priority</a:t>
            </a:r>
            <a:r>
              <a:rPr lang="th-TH" dirty="0">
                <a:latin typeface="Tahoma" pitchFamily="34" charset="0"/>
                <a:cs typeface="Tahoma" pitchFamily="34" charset="0"/>
              </a:rPr>
              <a:t>) รวมถึงการกำหนดสิทธ์ในการใช้งานของผู้ใช้แต่ละคน</a:t>
            </a:r>
          </a:p>
        </p:txBody>
      </p:sp>
    </p:spTree>
    <p:extLst>
      <p:ext uri="{BB962C8B-B14F-4D97-AF65-F5344CB8AC3E}">
        <p14:creationId xmlns:p14="http://schemas.microsoft.com/office/powerpoint/2010/main" val="42257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5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41288" y="293688"/>
            <a:ext cx="8875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ข้อดีของระบบการจัดการฐานข้อมูล</a:t>
            </a:r>
            <a:endParaRPr lang="en-US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7" name="AutoShape 4" descr="data:image/jpeg;base64,/9j/4AAQSkZJRgABAQAAAQABAAD/2wCEAAkGBxQSEhUUERIWFRQWFBYYGRQVFRQYFhgWGBQWFhoWFhcYHCogGBwlHBYVITIhJSkrLi4uFyAzODMtNygtMCsBCgoKDg0NGBAQGysgHyYyNzQ3LiwrLDYrLCw0LC8sKyswLCw1LDgsLDcrLDctNy4sLCw3LCwsLCwsNywuLCwsLP/AABEIAKsAyAMBIgACEQEDEQH/xAAcAAABBAMBAAAAAAAAAAAAAAAABAUGBwECAwj/xABAEAACAQIDBQUFBwMDAgcAAAABAgMAEQQSIQUGMUFRBxMiYXEyUoGRoRRCYnKxwdEj4fCCkqKD4hUzVGOy0vH/xAAYAQEBAQEBAAAAAAAAAAAAAAAAAQMCBP/EAB8RAQEAAgIDAQEBAAAAAAAAAAABAhESMQMhUUEEE//aAAwDAQACEQMRAD8AvGiiigKKKKAooooCiiigKKKKAoopBtrbEOEiMs7hVHDqx91RzNB3x+MSGNpJWCoguzHkKrbZ3aMuLxciMpTDLE5jSxMkjqV1t94kZrIPqeEV3r3rmx76qyxC5SFbtoPvyEfqdBy80Q3PxGIjBh7hlZQSGZtL6gEZbXoJ9J2kDDYp4JU7zDjLlkjN5I7qCUdT7RB8wR0NT3ZW1YcSneQSLIvVTwPRhxB8jXnqbs92oo8Hc2HJWAt81pLhZ8ZgJkMqtBI1ws8JBVsvESKNCNRx+VB6coqst3O1MXCY9At+GIjuY2/MvFfUX+FWPhcUkiB43V0YXDKQQfQig7UUUUBRRRQFFFFAUUUUBRRRQFFFFAUUUUBRRRQFFFQnfjfxcJ/Rw477FN4QguwQnhmA1ZuiDX0oHbezeuHAJd/FIw8ESnxN5n3V8/1qlNo47FbTxBOVppRoERSY4VPI8lvYcSCbampbsXcWSdziNpyMzvYmINr/ANVx/wDBbAdTVhYDBJCgjiRY0XgiKFUfAUFbbB3D2hHmaPFLhWcAObCVyBqNBoCNbWOlzTxhey+IayYmUm9/6axxDz5MfrU9UVvaghx7PMMeMmJb1xDfsKR43sxwkgt3mJHT+sGt6ZlNT21YK0FV4nspK64fGnzWaEMD6lGX52pvg2HtPZjGTC6gnxJETIjW5tGbE/AXq4WWuLpQRfdntPhmPd4xfs0t7XJPdE/mIuh8m+Zqeq1xcag6g8iPKojtvYUOJBEyBj73Bx6MNfnUJaLH7GBbCv8AaMINTE4PgHmo9kfiTTqtBc1FQ7dPtEwuNspPczG39KQjU/gfg/0PlUwFBmiiigKKKKAooooCiiigKKKKArBNccZi0iRpJXVEQFmdiAoA5kmqm7Sd58VKmVI3hwrHKWOjyXFwHAN41I+6bE8+lAt387Sct4MC1zqGnXXXhlhA9o8s3oBe+incbdEYUd9MM2Jcak692DqUU82P3m4k+VQ7sv2QJsS0zi6YcKR0MjZstvyhWb4rVxRig2RK7KtYQV1AqDAFZrNcml1sNaDregU2Yfame4CNcBiAQATa3yuTYX8+lZG1AFQyRujOCchAJS1gcxUkaXHA1Q4kVzYVujggHkQCPjrQaBM60lljpcwrg60FS9oW5YRWxOGUBRcyxAaAcTIg6dV+I53R7qdo+Kwlkc/aIhYZJGOdR+CTU/A3q35I6ovfbYYweKKILRuM8Y5Bb2yD8puPQrQXtuzvhhccP6MgElrmJ7CQfDmPMXp/rzLiN5ZDD3WRVAEVpAxDR9196JQB3btezMG16CpXup2sTRWXFD7RFw7xbCVbfST6H1oLvopu2NtuDFRrLBIGRr20INxxFjzFFA40UUUBRRRQFNm8G3YMFEZcQ4VRwHFmPuoOZps303zg2dH4/HMwPdwKfE1uZ91fM/WqDxeMxm2sUcpDuBqw0igQngg5Xt6m3yBw3q3uxW15u6jhdoxcrho/FYcM0x4FvXQcupZ8fjcRmMWJMisCGZJFCuTlyh2985QADrwqydk7ofYoWSALNnRg6y+AyvcZLut8oHjFrH2hzFRntXZmiwyTIi4lpLx5PZSFUyshc6sM5U3Nhp5GgnHZZhwmCuOLyyMfgQg+i1N4zVabgbxw4fCLFipkSVJJAQDcEZyQVK3BGvLpUrj3ywP/AKqP/l/FBJ0rqKjce+eBuB9qj/5fxT7gMbHMueGRZF95GDD424VBvi5MqMeg/gfvUfxYzuqvCWRXDKwZtGFrObchdtDxt509bawRnw80StlaSNlDe6xHhPwNqiG7m0jjYw0iMmLwxZZYczKFly2OcDRlNri9x0oGjamMxs+IxQ777Nh4ldUChjI+QpmlCp4mHiHA2F6e9m42WBMLDKftJklKvIAbojC6M4a5GquL+VKcbhAwMk8b5ogwSSDOJbPowQKb8Ah5/S9ZwOzVwrMYY3fvCpd3d3kYgEAXb2QL+mp4UU54DEDvJEJlOZyR3hBA43EdhcJ4b634jrTlFJdQaiW3t4xgR3SyticZM5EEBy5wXPhDBAMsa3vc62HOpPg4e7jRCcxVFUt1IABPxNVHY1zatya1NBxZagHa9gA2Gilt4opSt/wyLqP9yJ8qsI1De1VwMAwPFpYwPW5b9BQU6orjhEiS6FyLKxAUAnNyzXIsOprGLkYABBck2vyXzNJ48GoBvr7zHix5gdPXlQT/ALPN48U2Iw2EVx9m70WBUFwAC5Af3dDpbnWKeux7dZncY+U2VS4iT3ifCznoBwA50UFx0VoDWb0G1V/2idpEeBBhw+WTE21ufBD+KS3E9F+dqj/aR2qhM0Gz3B4iTEjULyyw+83HxcByvypLDI+KmSJDYyP948yblnPEnnegkex8BiNr4lv6jEMQZcQ/tHyH7DgKuzdnZUEEXdYdCqoSpJUqWZdCxJHiv1ps3F3WTAQ5A2d2N3e1gT5DkKlhW4tcjQ6jiNLXHnUHLEQ3BB4EEfA6VWXapu6VhTFwkZYEELxtc2UsSrqePE2IPkasvAYPu0EednN9XfiSTxty41T+/e3JMfiRgYZBHCHIcE2AKtYvMfvW90cPU1VQfZWM0yNqR7J8ulOQnA4m3rU2xe6OBkQQpBLEy6DEKniJXQs1z4wbE8PSnHdvcHAd2rSQrK9h4+8dkf8AGovpfpyoitn2nGOLr871LOyvaLttCMYfOVJtKVU5MmVjdzw4gWvrc6c6tTZm7uDi/wDLwkK/9Nf3FSGCwFlAA6AAD5CgVCkkmz4zIZQuWUrlMi6MRyv71vOlANZJqKrPa27+245CcJjY3Qm4V7AgdCCp+hrpsjYu2nWVcXi4ow8RVCi52ViR4hly5Tbnr6VYpNcyaIiW5u4WH2eTJmafEN7U8nHXiEH3b8ySSetSysXrF6oya1JoJrVqDBNVd2u7UDSQ4dT7AMj/AJmFkHwXMf8AVU73l27HgoTLJqdQiXsXbkB5dTyFUFtPHPK7ySm7ucx8yfLkByFBzkf5dOt+dcGDMDlF7WAHDUmyqB61yaS9T/cjdhrrJMNQbqmnhJ5n8X6UFtbBhGHw8MC8I41W/Ugan53orTAx6UUD1LOqDM7AAczVRb2bz4zajy4XARPHh4zllZ/6TuzcFbPbIDY2XiedhUn7XNpS4bBxzQNlZcQgNwCCrK4sRzF7VSMO8eJV5X7455mV3JVSrOnstlIsCL6UDVtrDtHdGUq6PlZToQQGBBqb7o4fBnA92JAZJGVZSbCRHc2XL7ouBrreoRj5S+ZpGJJbMzMbkkk3J6kk047mYbvGeNAJJPAUW2p8d3sbH7o6HhwoPQODQKqrcnKALnUmwAuTzOlLg4A1NvX9aimz9pCVVWVWjObQh7glSRYsvXjY8eVPGPw6TRmNycrCxymxsfOoHKR7EHzqslw8MOPnWWyzSzu0cjaB9W8IJ0zDvY2t5eVWBLNfTqfqTc1V+8+LhxSyySwuyYeZ1sxKhjI7qkgI1sO79m2txXGdk1a0wlu5Eplz3MYFmZEBbMMisCc1he543vb7o1pBt7eVdmRqTEXMruwW4VVsVzZm11N72AJOtRp9rrhZXfMJmihyCQNduRylGb2dR4h0qT7M23FImXFOhOTNlkhIDNa9r6qNL61eU/UuFPW5+9yYtRlQqbDTMjqfRlN/gQDUygnBqutjYzARuXihjjcaFky3+FI12HIk7T4THBGa3hdWANiT4ySwk48/mOFc/wCuP041batW2amTZGLkMa96Y2e3iMd8l/IHUUuONUaFgDa9r62Fhf01HzrTbkpZq5M9JE2lE3szRn0kQ/vWWxC8mB9CD+lS2Ts1soL1gvTDiN6cIo1xUR8ldXPyW5pi2h2kYZLiJXmPkMq/Et/Bqoneeo9vLvhBgwQSJJbaRKdR+c/cH18qrfbG/uKnBCsIE6R3zW83OvytUSkm5/H+586By3g25LipO9nN24Kg0VB0A/zzphkkJPUn5msSS3/zU/zU63N3TNxLMPFyX3f71Rnc3dQ3Eso8XJfd/vVobOwVgNK12fgbAaU+4bD2oN8NDailsaUUEE7alH/hbkoWIliIs1spLWDHTUa8POvPaNfTn0r1NvHAs0EkUihkdSpU/wCcjY15o2tu5LhHYTi6cVkW9v8AtPlQIZI7i1Kt0sOy4yIq1srBrg5SbcgevP4Ukjfqbjrw/wBw5etdCP8AP4NBbO0NrzmFmwKLK6FzJ3itlyo2qjk7Egm1+AvTPsntPhYBZYTCdTmDmRDckkG4zJx04jramPY+/GIw65SqzKPZzEqy2/KPFy1tyqObKiEhxJfIrtE7IugBYtmKxixFwL2At60Xa6ji/tCkwysEyqwkiyMWvmzAZgQALAXtxPlUJ33wr4QNaTvUxTx52ewdJI8zaBdDmBvf8J61GNl704iLDmFSQNMrhTnVb3yqQQQL60p23tpsZFhg2hhjcXJJLnMurdDawvrwrnObjrG6pK+znBYplk/oOWykXC39oi9x+9L8K5Dgp7lvAdfYPHudQPUW6mmrZm1HhZmi0NvErC6ta5sf7Gu2N26ZmDSRhLDQw+EgEeYN+fSsffVa2z8dMHPcOTyA45D+tvpepHu7jC0mUswAUEWZl6ciSp/So9LswwopE6hZBcCQWOnEEgkA1zhjxETd4qZrffjtIvxy8vWs7hMunXLXaQbW3jnhlZEkYcNPBzHS9/iG+VPOC34uVfER3cOsZKhkHdsNSQys1wRfRra61W+IxRYnMtrngNP+JuKUYadSVCm1pFOXKymw5+FrfS9b+PDjNMs7LVk7ZGztqIGeEpPc/wBeN1Z7cRnXS/LRvgaTPs07Mw8ojfPPiTYWVlKoB0Zic2up9ByqMR41gkOVjwA9pjyHJl+lz8KnW3sKWfvRIAIyt2LW7sKb5teNiL2515f7M7Ljj9er+TCXlfiscHs54QVkjZGJJIdSjacCgawddTw1Hxp33f3lfBg5Yle7Ixu+QgpfwscpzIb6rb0Nab0bf+0PZSe6Ui2YAEkX8Vh7PE6edMQbr8B+9ezG2z28WWpfRTNMWJZrAklsqiyi5JsByAvYDoKSO9/45mssSR8QAOZv0HOp7uXukQRLMPHyX3f7105Y3L3SIIlmHi5L7v8AJqz8BgQLaVnAYKw4U94bD2qgw2HpfGlZjjrsBQAFYreigZ8XFeo5tTZauCGUH1FTGSOkU+GvQU5vNuQshLx+CT3gND+Yc6rvHYGSBssi5eh1yN6H7p8q9J4rA+VRrbW76SqQygg9RQUYPr05/wCelbZA3HQ9QNP9Q/cVJNu7oPAGMYZxcZVvqo568ajKuRxuQOOlnX8y86DV1K8efA8j6GlEiK0UeVgsueTOCx1U5MluQ+96/Cso+htYqfiD/f61qcOD7Ov4T7X+k8/Tj60DjhYzh0choXLgDxDNltfVddTYkVzw2BSZAVQq+a3hsVPC9hxAvYW9daaXUgErr+tTTZ2IjwmHaPMGeZQAqgu+sZCWy6jxm9hzrzeefO69Hgvv31Eex8DtZb5ghaw5i5F7i+h0FJIEZCSFYNbRlJBFjx04/GplsPs92hORmj7lT9+Y5dPJB4j9KW7U7N8dDcoizj/2n8X+17H5Gs5h5JOm9y8eV7RA7WixNlxYyPYAYlF1B6SoPbXzGo86b9o7P7lyjMjgi4dGDIwPMEfodRSjEYByzJJAyyJ7St4HAHVXNyfSkeKiANl5cRrpfpf0rXxyy66efySWWuMAAkSxIBdbldTa4vpz05VLd8N5/tLFIhkw6uWA+87cO8k87cF5VGIgF9TxP7VqWrfjLd1lMrJptf8A/KNToNSeQ1JPkKwqkmwBJPADUn0qxNzN0stpJR4+Q5L/AH86rkbm7qsMrzakXyqeCZjc28zzqzdn4Kw4UYDA25U+YbD2oDDYel8aURx12AoACtqKKAooooNSK5vHXasEUCGWCm/EYSnxlrhJFQRHHbOB4ioPvBudG7Z7EMOa6X8j1FW1PhqasXgr0HmzaadzIRlZW1+7cEAnVh6a1vGb6EWPTr5g8xVv7w7rJMDddevOqr3k3enw5uoLKGY36Xty5cKDiyX48fe5/HrSvd7H/ZMVFOyZxG17DnoRp5i99aZ8JtG+jcfr/wB36+tOIII6g8xQeg9gbyQYpM0Ega3FTo6/mXjS/GbSSNS0jqqgXLMQAB53rzRdozmjZlPVSQR8Qb0twUUuMZxLO+WONpCWLyHKtvZS+p1FdcjZx7Qdux47FGSNbIqhAxGrWJOY9PKo4yW8qUbxbO7k93nDhkRwwuPC4uMw5HypraQkAdK5GXa9bIpJAAuTwA4k9BWcLAXJtxFrLrmYnSyj6nyqydzN0clpJRdz8l8h/NBpuZulltJKLufkvkPPzqzMBggLaVnAYKwGlPeHw9BjDYe1L446I0rsBQAFbUUUBRRRQFFFFAUUUUGKwRW1FBxdKSzQUvIrRkoGHE4SmHaOygwsRU0khpDiMLQUdvVuEGu8Xhbp90/xUBk73DuVkBB8xx/+w+temsXgb8qiG8O6sc6kMv8AI9DyoKfhxoYC5API38J+PI+Rrd7qcyMyMPvKSp+BGortvBupNhiWUFk5m19PxDn6004XEsQQBew9np+U/saAMhbUkknUkkkk9STqTTnszYcs6s0a8OH4j0/vSPZmEaSVIwDqV9Rc63+FXnsPZARQAthbhQRrc3c7uvHILyH5DyH81Y+BwVuVdcHg7cqd4ILUGmHgpfGlCJXUCgAK2oooCiiigKKKKAooooCiiigKKKKArFqzRQaFa5vHXasGgQTQU3YjB0+OKTyrQRLG7JDcRUE2v2cK754iYyfasLg8+HI1bkqik5QdKCB7pbkrhrljnc8XI+gHIVOcLhLcqURoOlLIVoMww0qRKEFdBQZArNYFZoCiiigKKKKAooooCi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xQSEhUUERIWFRQWFBYYGRQVFRQYFhgWGBQWFhoWFhcYHCogGBwlHBYVITIhJSkrLi4uFyAzODMtNygtMCsBCgoKDg0NGBAQGysgHyYyNzQ3LiwrLDYrLCw0LC8sKyswLCw1LDgsLDcrLDctNy4sLCw3LCwsLCwsNywuLCwsLP/AABEIAKsAyAMBIgACEQEDEQH/xAAcAAABBAMBAAAAAAAAAAAAAAAABAUGBwECAwj/xABAEAACAQIDBQUFBwMDAgcAAAABAgMAEQQSIQUGMUFRBxMiYXEyUoGRoRRCYnKxwdEj4fCCkqKD4hUzVGOy0vH/xAAYAQEBAQEBAAAAAAAAAAAAAAAAAQMCBP/EAB8RAQEAAgIDAQEBAAAAAAAAAAABAhESMQMhUUEEE//aAAwDAQACEQMRAD8AvGiiigKKKKAooooCiiigKKKKAoopBtrbEOEiMs7hVHDqx91RzNB3x+MSGNpJWCoguzHkKrbZ3aMuLxciMpTDLE5jSxMkjqV1t94kZrIPqeEV3r3rmx76qyxC5SFbtoPvyEfqdBy80Q3PxGIjBh7hlZQSGZtL6gEZbXoJ9J2kDDYp4JU7zDjLlkjN5I7qCUdT7RB8wR0NT3ZW1YcSneQSLIvVTwPRhxB8jXnqbs92oo8Hc2HJWAt81pLhZ8ZgJkMqtBI1ws8JBVsvESKNCNRx+VB6coqst3O1MXCY9At+GIjuY2/MvFfUX+FWPhcUkiB43V0YXDKQQfQig7UUUUBRRRQFFFFAUUUUBRRRQFFFFAUUUUBRRRQFFFQnfjfxcJ/Rw477FN4QguwQnhmA1ZuiDX0oHbezeuHAJd/FIw8ESnxN5n3V8/1qlNo47FbTxBOVppRoERSY4VPI8lvYcSCbampbsXcWSdziNpyMzvYmINr/ANVx/wDBbAdTVhYDBJCgjiRY0XgiKFUfAUFbbB3D2hHmaPFLhWcAObCVyBqNBoCNbWOlzTxhey+IayYmUm9/6axxDz5MfrU9UVvaghx7PMMeMmJb1xDfsKR43sxwkgt3mJHT+sGt6ZlNT21YK0FV4nspK64fGnzWaEMD6lGX52pvg2HtPZjGTC6gnxJETIjW5tGbE/AXq4WWuLpQRfdntPhmPd4xfs0t7XJPdE/mIuh8m+Zqeq1xcag6g8iPKojtvYUOJBEyBj73Bx6MNfnUJaLH7GBbCv8AaMINTE4PgHmo9kfiTTqtBc1FQ7dPtEwuNspPczG39KQjU/gfg/0PlUwFBmiiigKKKKAooooCiiigKKKKArBNccZi0iRpJXVEQFmdiAoA5kmqm7Sd58VKmVI3hwrHKWOjyXFwHAN41I+6bE8+lAt387Sct4MC1zqGnXXXhlhA9o8s3oBe+incbdEYUd9MM2Jcak692DqUU82P3m4k+VQ7sv2QJsS0zi6YcKR0MjZstvyhWb4rVxRig2RK7KtYQV1AqDAFZrNcml1sNaDregU2Yfame4CNcBiAQATa3yuTYX8+lZG1AFQyRujOCchAJS1gcxUkaXHA1Q4kVzYVujggHkQCPjrQaBM60lljpcwrg60FS9oW5YRWxOGUBRcyxAaAcTIg6dV+I53R7qdo+Kwlkc/aIhYZJGOdR+CTU/A3q35I6ovfbYYweKKILRuM8Y5Bb2yD8puPQrQXtuzvhhccP6MgElrmJ7CQfDmPMXp/rzLiN5ZDD3WRVAEVpAxDR9196JQB3btezMG16CpXup2sTRWXFD7RFw7xbCVbfST6H1oLvopu2NtuDFRrLBIGRr20INxxFjzFFA40UUUBRRRQFNm8G3YMFEZcQ4VRwHFmPuoOZps303zg2dH4/HMwPdwKfE1uZ91fM/WqDxeMxm2sUcpDuBqw0igQngg5Xt6m3yBw3q3uxW15u6jhdoxcrho/FYcM0x4FvXQcupZ8fjcRmMWJMisCGZJFCuTlyh2985QADrwqydk7ofYoWSALNnRg6y+AyvcZLut8oHjFrH2hzFRntXZmiwyTIi4lpLx5PZSFUyshc6sM5U3Nhp5GgnHZZhwmCuOLyyMfgQg+i1N4zVabgbxw4fCLFipkSVJJAQDcEZyQVK3BGvLpUrj3ywP/AKqP/l/FBJ0rqKjce+eBuB9qj/5fxT7gMbHMueGRZF95GDD424VBvi5MqMeg/gfvUfxYzuqvCWRXDKwZtGFrObchdtDxt509bawRnw80StlaSNlDe6xHhPwNqiG7m0jjYw0iMmLwxZZYczKFly2OcDRlNri9x0oGjamMxs+IxQ777Nh4ldUChjI+QpmlCp4mHiHA2F6e9m42WBMLDKftJklKvIAbojC6M4a5GquL+VKcbhAwMk8b5ogwSSDOJbPowQKb8Ah5/S9ZwOzVwrMYY3fvCpd3d3kYgEAXb2QL+mp4UU54DEDvJEJlOZyR3hBA43EdhcJ4b634jrTlFJdQaiW3t4xgR3SyticZM5EEBy5wXPhDBAMsa3vc62HOpPg4e7jRCcxVFUt1IABPxNVHY1zatya1NBxZagHa9gA2Gilt4opSt/wyLqP9yJ8qsI1De1VwMAwPFpYwPW5b9BQU6orjhEiS6FyLKxAUAnNyzXIsOprGLkYABBck2vyXzNJ48GoBvr7zHix5gdPXlQT/ALPN48U2Iw2EVx9m70WBUFwAC5Af3dDpbnWKeux7dZncY+U2VS4iT3ifCznoBwA50UFx0VoDWb0G1V/2idpEeBBhw+WTE21ufBD+KS3E9F+dqj/aR2qhM0Gz3B4iTEjULyyw+83HxcByvypLDI+KmSJDYyP948yblnPEnnegkex8BiNr4lv6jEMQZcQ/tHyH7DgKuzdnZUEEXdYdCqoSpJUqWZdCxJHiv1ps3F3WTAQ5A2d2N3e1gT5DkKlhW4tcjQ6jiNLXHnUHLEQ3BB4EEfA6VWXapu6VhTFwkZYEELxtc2UsSrqePE2IPkasvAYPu0EednN9XfiSTxty41T+/e3JMfiRgYZBHCHIcE2AKtYvMfvW90cPU1VQfZWM0yNqR7J8ulOQnA4m3rU2xe6OBkQQpBLEy6DEKniJXQs1z4wbE8PSnHdvcHAd2rSQrK9h4+8dkf8AGovpfpyoitn2nGOLr871LOyvaLttCMYfOVJtKVU5MmVjdzw4gWvrc6c6tTZm7uDi/wDLwkK/9Nf3FSGCwFlAA6AAD5CgVCkkmz4zIZQuWUrlMi6MRyv71vOlANZJqKrPa27+245CcJjY3Qm4V7AgdCCp+hrpsjYu2nWVcXi4ow8RVCi52ViR4hly5Tbnr6VYpNcyaIiW5u4WH2eTJmafEN7U8nHXiEH3b8ySSetSysXrF6oya1JoJrVqDBNVd2u7UDSQ4dT7AMj/AJmFkHwXMf8AVU73l27HgoTLJqdQiXsXbkB5dTyFUFtPHPK7ySm7ucx8yfLkByFBzkf5dOt+dcGDMDlF7WAHDUmyqB61yaS9T/cjdhrrJMNQbqmnhJ5n8X6UFtbBhGHw8MC8I41W/Ugan53orTAx6UUD1LOqDM7AAczVRb2bz4zajy4XARPHh4zllZ/6TuzcFbPbIDY2XiedhUn7XNpS4bBxzQNlZcQgNwCCrK4sRzF7VSMO8eJV5X7455mV3JVSrOnstlIsCL6UDVtrDtHdGUq6PlZToQQGBBqb7o4fBnA92JAZJGVZSbCRHc2XL7ouBrreoRj5S+ZpGJJbMzMbkkk3J6kk047mYbvGeNAJJPAUW2p8d3sbH7o6HhwoPQODQKqrcnKALnUmwAuTzOlLg4A1NvX9aimz9pCVVWVWjObQh7glSRYsvXjY8eVPGPw6TRmNycrCxymxsfOoHKR7EHzqslw8MOPnWWyzSzu0cjaB9W8IJ0zDvY2t5eVWBLNfTqfqTc1V+8+LhxSyySwuyYeZ1sxKhjI7qkgI1sO79m2txXGdk1a0wlu5Eplz3MYFmZEBbMMisCc1he543vb7o1pBt7eVdmRqTEXMruwW4VVsVzZm11N72AJOtRp9rrhZXfMJmihyCQNduRylGb2dR4h0qT7M23FImXFOhOTNlkhIDNa9r6qNL61eU/UuFPW5+9yYtRlQqbDTMjqfRlN/gQDUygnBqutjYzARuXihjjcaFky3+FI12HIk7T4THBGa3hdWANiT4ySwk48/mOFc/wCuP041batW2amTZGLkMa96Y2e3iMd8l/IHUUuONUaFgDa9r62Fhf01HzrTbkpZq5M9JE2lE3szRn0kQ/vWWxC8mB9CD+lS2Ts1soL1gvTDiN6cIo1xUR8ldXPyW5pi2h2kYZLiJXmPkMq/Et/Bqoneeo9vLvhBgwQSJJbaRKdR+c/cH18qrfbG/uKnBCsIE6R3zW83OvytUSkm5/H+586By3g25LipO9nN24Kg0VB0A/zzphkkJPUn5msSS3/zU/zU63N3TNxLMPFyX3f71Rnc3dQ3Eso8XJfd/vVobOwVgNK12fgbAaU+4bD2oN8NDailsaUUEE7alH/hbkoWIliIs1spLWDHTUa8POvPaNfTn0r1NvHAs0EkUihkdSpU/wCcjY15o2tu5LhHYTi6cVkW9v8AtPlQIZI7i1Kt0sOy4yIq1srBrg5SbcgevP4Ukjfqbjrw/wBw5etdCP8AP4NBbO0NrzmFmwKLK6FzJ3itlyo2qjk7Egm1+AvTPsntPhYBZYTCdTmDmRDckkG4zJx04jramPY+/GIw65SqzKPZzEqy2/KPFy1tyqObKiEhxJfIrtE7IugBYtmKxixFwL2At60Xa6ji/tCkwysEyqwkiyMWvmzAZgQALAXtxPlUJ33wr4QNaTvUxTx52ewdJI8zaBdDmBvf8J61GNl704iLDmFSQNMrhTnVb3yqQQQL60p23tpsZFhg2hhjcXJJLnMurdDawvrwrnObjrG6pK+znBYplk/oOWykXC39oi9x+9L8K5Dgp7lvAdfYPHudQPUW6mmrZm1HhZmi0NvErC6ta5sf7Gu2N26ZmDSRhLDQw+EgEeYN+fSsffVa2z8dMHPcOTyA45D+tvpepHu7jC0mUswAUEWZl6ciSp/So9LswwopE6hZBcCQWOnEEgkA1zhjxETd4qZrffjtIvxy8vWs7hMunXLXaQbW3jnhlZEkYcNPBzHS9/iG+VPOC34uVfER3cOsZKhkHdsNSQys1wRfRra61W+IxRYnMtrngNP+JuKUYadSVCm1pFOXKymw5+FrfS9b+PDjNMs7LVk7ZGztqIGeEpPc/wBeN1Z7cRnXS/LRvgaTPs07Mw8ojfPPiTYWVlKoB0Zic2up9ByqMR41gkOVjwA9pjyHJl+lz8KnW3sKWfvRIAIyt2LW7sKb5teNiL2515f7M7Ljj9er+TCXlfiscHs54QVkjZGJJIdSjacCgawddTw1Hxp33f3lfBg5Yle7Ixu+QgpfwscpzIb6rb0Nab0bf+0PZSe6Ui2YAEkX8Vh7PE6edMQbr8B+9ezG2z28WWpfRTNMWJZrAklsqiyi5JsByAvYDoKSO9/45mssSR8QAOZv0HOp7uXukQRLMPHyX3f7105Y3L3SIIlmHi5L7v8AJqz8BgQLaVnAYKw4U94bD2qgw2HpfGlZjjrsBQAFYreigZ8XFeo5tTZauCGUH1FTGSOkU+GvQU5vNuQshLx+CT3gND+Yc6rvHYGSBssi5eh1yN6H7p8q9J4rA+VRrbW76SqQygg9RQUYPr05/wCelbZA3HQ9QNP9Q/cVJNu7oPAGMYZxcZVvqo568ajKuRxuQOOlnX8y86DV1K8efA8j6GlEiK0UeVgsueTOCx1U5MluQ+96/Cso+htYqfiD/f61qcOD7Ov4T7X+k8/Tj60DjhYzh0choXLgDxDNltfVddTYkVzw2BSZAVQq+a3hsVPC9hxAvYW9daaXUgErr+tTTZ2IjwmHaPMGeZQAqgu+sZCWy6jxm9hzrzeefO69Hgvv31Eex8DtZb5ghaw5i5F7i+h0FJIEZCSFYNbRlJBFjx04/GplsPs92hORmj7lT9+Y5dPJB4j9KW7U7N8dDcoizj/2n8X+17H5Gs5h5JOm9y8eV7RA7WixNlxYyPYAYlF1B6SoPbXzGo86b9o7P7lyjMjgi4dGDIwPMEfodRSjEYByzJJAyyJ7St4HAHVXNyfSkeKiANl5cRrpfpf0rXxyy66efySWWuMAAkSxIBdbldTa4vpz05VLd8N5/tLFIhkw6uWA+87cO8k87cF5VGIgF9TxP7VqWrfjLd1lMrJptf8A/KNToNSeQ1JPkKwqkmwBJPADUn0qxNzN0stpJR4+Q5L/AH86rkbm7qsMrzakXyqeCZjc28zzqzdn4Kw4UYDA25U+YbD2oDDYel8aURx12AoACtqKKAooooNSK5vHXasEUCGWCm/EYSnxlrhJFQRHHbOB4ioPvBudG7Z7EMOa6X8j1FW1PhqasXgr0HmzaadzIRlZW1+7cEAnVh6a1vGb6EWPTr5g8xVv7w7rJMDddevOqr3k3enw5uoLKGY36Xty5cKDiyX48fe5/HrSvd7H/ZMVFOyZxG17DnoRp5i99aZ8JtG+jcfr/wB36+tOIII6g8xQeg9gbyQYpM0Ega3FTo6/mXjS/GbSSNS0jqqgXLMQAB53rzRdozmjZlPVSQR8Qb0twUUuMZxLO+WONpCWLyHKtvZS+p1FdcjZx7Qdux47FGSNbIqhAxGrWJOY9PKo4yW8qUbxbO7k93nDhkRwwuPC4uMw5HypraQkAdK5GXa9bIpJAAuTwA4k9BWcLAXJtxFrLrmYnSyj6nyqydzN0clpJRdz8l8h/NBpuZulltJKLufkvkPPzqzMBggLaVnAYKwGlPeHw9BjDYe1L446I0rsBQAFbUUUBRRRQFFFFAUUUUGKwRW1FBxdKSzQUvIrRkoGHE4SmHaOygwsRU0khpDiMLQUdvVuEGu8Xhbp90/xUBk73DuVkBB8xx/+w+temsXgb8qiG8O6sc6kMv8AI9DyoKfhxoYC5API38J+PI+Rrd7qcyMyMPvKSp+BGortvBupNhiWUFk5m19PxDn6004XEsQQBew9np+U/saAMhbUkknUkkkk9STqTTnszYcs6s0a8OH4j0/vSPZmEaSVIwDqV9Rc63+FXnsPZARQAthbhQRrc3c7uvHILyH5DyH81Y+BwVuVdcHg7cqd4ILUGmHgpfGlCJXUCgAK2oooCiiigKKKKAooooCiiigKKKKArFqzRQaFa5vHXasGgQTQU3YjB0+OKTyrQRLG7JDcRUE2v2cK754iYyfasLg8+HI1bkqik5QdKCB7pbkrhrljnc8XI+gHIVOcLhLcqURoOlLIVoMww0qRKEFdBQZArNYFZoCiiigKKKKAooooCiiig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AutoShape 10" descr="data:image/jpeg;base64,/9j/4AAQSkZJRgABAQAAAQABAAD/2wCEAAkGBxQTEhUUExQVFRUXGBcYFRcXFRoaFRcYFxwXGBgYFhgYHCggGBwlHBsXITEhJSkrLi4uFx8zODMsNygtLiwBCgoKBQUFDgUFDisZExkrKysrKysrKysrKysrKysrKysrKysrKysrKysrKysrKysrKysrKysrKysrKysrKysrK//AABEIAOEA4QMBIgACEQEDEQH/xAAcAAABBAMBAAAAAAAAAAAAAAAAAQIEBwMFBgj/xABQEAABAwEDBgkHBwoEBQUAAAABAAIDEQQSIQUGEzFBUQciUmFxgZGT0TJTkqGx0vAUFhcjQsHhFTNDVFViY3KCoiSUo7Jzg7Ti8SVEpLPC/8QAFAEBAAAAAAAAAAAAAAAAAAAAAP/EABQRAQAAAAAAAAAAAAAAAAAAAAD/2gAMAwEAAhEDEQA/ANaIiniBTLnMlEZQRmwJ7IqKWLOsjYQgh3OZO0Z3KaGcyeIkEEQlP+TlbrJmRJZzxG8Xa44NHbr6l2NgzQgYPrAZHbSSQOoA+1BWvyZIbOrZbm7Zh+hb6z96eMh2caoI/RCCoTCjQ9CuD8mQjVDF6A8EosUY1RR92EFPCEpRAd6uL5O3zbPRCVsP7jR/Sgp3QI0BVyaM8lvYECI8kdgQU3oCk0BVzCM8kdgSaM8lvYEFM6ApDEeZXPod7W9gThZm7WN9EIKWERRoyrQyvmpDLUsGifvaOKelurrC4zKORZYDR7cNjhi09ezrQaAxlNu8y2TmJhjQa4sHx8dPqSGIKfoQjQBBr9CEaALYaEIEAQQNCOftQthoghBlMXMhsa2OiKNGdyCEIE9sKliE/HUlEBQR2xDBTslQh0sYIq0ubUbCKhNbApNmF1zSNYI9SCwWNAFAAANQGrqQXjeFxVpy29rS5xwaCT0AVNFX0/C9IfJgwqaEyY9YDcNiC9TKN6abQ3eqE+lac/omDpkPurG7hNtB+zEP63eCC/PlbUx1taqAfwkWndD6T/FYJOEO1HzPYT96D0GcoDmTPym3eF54dwg2vY6P0PxWP5/Wzlx92g9FflNu8I/Kjd4XnT582vzrO6CPnva/Os7oIPRf5TbvCX8pjeF5yOe9r883umoGfNs863umoPR4yk3eO1PFvb8Febfn5bfON7tqd8/bdy292EHpMWxvxTxWrzlma6zvA18X2hU7mfnnaJ59FLdN4EhzRdILRWh3gru2Sk1BNRQoNfc5k10QWw0aY6L4+OtBA0ITTAFP0SQwoIIgCVsAUvRpzYkEW4Nw7Eql6BCDNc5kt3mU658fHUgsQQbpS3CptwI0YQRBGskcOIKkhqEGmyu36iT/AIb/AGKiZo7tOhXxlT8zJ/I7/aqPyi2l3oPt/FBDWSMNHlA81MPaEtmLrwuVvbKa/jwXZZq5jvtl4vnbHcpVrW3nUcKa8BsO9Bx8gZSoDuvVt1epYSDuKtu0cGkzWtENsNW+SHsF3DnbX2FcBlyw2yxu0c4LQRQOFCxw/dfTHowKDRIQhAIQhAIQhBIsMd4kcx+5SrabtKAYj8FiyV5R6PBTbbZL5BrSnxVBs8xR/imEjGjx6irSswxPQVWGZzLlqjAxwdr5wVaVi8rqKB1wpbhUzRouBBCuFF0qdcCaYwgg0ShtVM0ScGBBE0aVS7o3IQSzB8diQwqa6FNLCgh6FIIVN0ZTaIImhTZI6A9CmFYrS3inoKDmso/mpP5HexUrlVvkf1e1XVb/AM2/+V3sKpfKw4rP5nj1oJeRYA0VpxnDXuafs81dfYu4zCt2jtTWk4SAsPYXN9Yp1rjI9Y7Pj1LY2acsc1zdbSCOkYoLxUHLWSo7TE6KVtWuHWDsIOwjepFitIljZI3U5od2ivx0LMUHmvL+SnWW0SQuxuninlNOLXdYottmzmZLbIjKyRjAHFtHA1wAOzpXRcM1jAkgl2uD2Hnpxm+0rm83pXiI3J5owXGrWS3G6hjToQaR9koDRwLgSCwA3sDSvs7VguHcVKwBddc4PBPGvUrjTXr66rEY3k4uqed4+8oMZidyTjqwKYsznOp5dafv17FhKCbkvyj0eC2rjqWpyYcXdC2rGFxAaKkkAAayTqA60GwzXd/i2f1ewqzMmHjjoKq/NwEW1gIIILgQdYIBqD0Kz8mfnB1+xBuKJbhWVkayCNBHuJLhUsRpwjQRBEU8QqSAnhqDBoULNd5kIJ5CS6szok0sKDFcTTGsxaU1BgLFgnZxT0H2FTiFitEdWnoPsQcVbTxHD90+wqmMqHiN/nf9yuW0Oq13QfvVN5XbxabpH/cglNtDAAak4agN42k4dldSccpu+yA3n1u7Tq6gtVZpKi7tGrnGuiyAoJ8eX5Y30c9zmUGF7EYDyTX1LfWbKV9t5ryR0nXupsPMuKtnldQRZJ3MdVp6dopzjag3WddpLrja1xLtdebxWtsT2BuIFanW2u7m6VHt1pMjy7VsA3ALLZLC6RtRSgNMXU3HcgaXgggto2po4Nx1mg/BYJA3YSekUWahF6tCKkEXtxWEuGxtOslAxCVx5qJEErJ5xd0LZayBj1azzDHWtZYvtdCkWgFxAGHPuptKDbZtm7bYwMfK6dTte8q1sj4yt6/YqgzSqLbFU3ql2OuvFO/HYrgyGPrW9fsQdKAlCcGfHrT2xoMdE5rFnbGsjWfHx8YoMIiWQRrJRFECXentSJ1OhCDYFqaWJ6EGN0awSRqWsUgQRCFineADUgVrrIHtUmQfHWuKzktN6YjY2jR07fXh1INfaHYEdP3qostHyhukcrZtL8XDpVVZSs7nmQNaSRIThuQaRZ22o7RXn2pXWCXzb/RKabJJyH+ifBAk8oca02U1rHeTjC7ku7CkuHcexA1Z4LW9go00HQFhuncexLozuPYgVspBvA47+lBlO9GidyXdhT22V51Mf6J8EGFClNybMf0T/RP3p35Km827rQY7F9roUq0VqLoNeYcxJTIrI9lS4U2J00t3EbRQ9fsQTs0GkW2IOFDxvYVcGRXgSguwABqqizNfftsZOwO9jla9i8o9B+5B2Vnna/yTWnV0a1IDVz+TH3Xg7NR6DSn3LogECIWQRrJHGgxMjqpDYlkayicgx6Lo+OtCyIQKhKkQIkITkiCDlKcRse/kjDp2KtrS869pOPXt9q7PPCfBsY/md0DAeuvYuLtOooHWr864b+Zc/Pm44Pe+OVzL+LhdaRXfxjgpOUcrsY/jPaNWs46gFHfnLH5wdqDGcjzD9O4/8tn3FNGTZvPnu2+KHZws84O0eKxHOFnLHqQZDk6fzw7pvvJDk6fzo7oe8sJziZyh6khzjbyh6kGX5BN50d0PFHyGbzw7oeKwfOFvKHaPFJ84G8odv4oJAsE3n/8ASHinDJ0x/Tnqjb4qJ84G8odo8UoziYPtDtCCUclzefd6DEn5Ik2zydjB9yjHONnLHpBKM5GctvaEGSbN0vwdLI7rb7qwnMkO/Su9XgnjOSPljtHgnjOiPlhBMyDmqyzyaS8XEAgV2VFNi67JjauPR94XDjOqLbIPWunzUyi2YksdeAwrsrhgg6ZoXSZNkvsB2jA9I+B2rngKrbZHfddTY72jxHsQbcRp4CEqAQlQgRCVCASFKkKASJVHt0lI3kaw0kIOfyhYJZZHPumhNG/yjAeK1NpzfmIwYfjrQbU8/bf6RSfKH8t3pFBXGcHB5b3zOeyK8Dq4w3LW/RrlHzH97fFWwZ3cp3pFJpXbz2lBU/0bZQ8x/e3xSHg3yh5j+4eKtxhcdp7U8xu5R7fjnQVB9HNv8z/e3xSjg3t/mh6bfFWBnLnIyxFglEhv3iLtD5NAa1POtG7hIs/Im7G+8g5z6Nrf5pvpjxSfRvb/ADbfTHiuk+kez+bm7G+8mnhIs/m5v7feQc+ODW38hneBPHBnbuTH3gW9+keDzU39vvJPpIh81L/b4oNJ9GNu5MfeBK3gwt26LvPwW5PCTD5mXtb4pDwkw+Zl7W+KDVt4LbadsPeBZBwUWzlQ+mtkOEmHzEvpN8Uo4TIv1aT0m86CAOCW1+ch9Irs8xsw5bJeL5Y3F2wHAat65w8J8f6u/wBNvxuR9KLP1Z3eN8EFsx5Pp9pnpLKyz0oQ5tRq4yqA8KLf1Y94PBdjm7lUWuBswYWXq4E11c41oLFanKBkU/VN6/aVPQCEIQCEIQCQpUhQIoeURVj/AOU+xTFAyrO1kb3OcGtDTUk4bvaaIOJkOB61wIz6nr+Ybr/ep7F3kr2gUcQK4CppU01Cq5GDN2Nor8qBqNtKDC9UC9hhig6+M1AO8BZFDjtkbQBfbgN4+yBU+sdqzMtsdfLbrp5Q11u/7sOlBtYGqa2ALW2S3xkij27MKjbWnbQ9hWwitkbqXXtNaUAcMai8KdLcehBWfDRBjZSP4v8A+CqxMdFbXDQ3i2U88o/2KrbtTSlaU2ge3rQYnsx1pLg3qQYHH7J7W+KPk55J9JvigjiIpNEVILSBqIp+8PVRAb0oI5jon6NPkbgnFBjEaUMTqp1RzIG3Ul1PvDeEEhBiePuV28HcNMnw84J7SVSp6lemYTP/AE+z/wAgQd1kcUiHX7VOUTJg+rHX7SpaAQhCAQhCASFKkKBrzgqJ4Sc+PlFobZoD9THK2+fOva4f2tOHOV33CznH8kshZG6k09WMO1o1vf1N9ZCo3NDIjrXaWsYCGt47zyWt8dXWgs7OF1WQn+NH6wVx7D9UOdjf+lkH3KwJbI2RrQ7G65rhjTFuI/8ACgjN6AANumgAA4x1Bjox/a46+nYg5Gd44/RN/wDXZSs32j/xXH/5rPFdX+QYDXinEEHjH7TWMI9FjOw71l/IcJNbpxJd5R1l4lJ18sA+pBzmS/KZ0wD/AFrSFsc13cex9MH/AEcoXQWbIkAoQ01q37R+y5zxhXlPcezcFIsWR4IywtaQY7tyriaXGOibXHGjXEdaDluGmuisrtl+QV6Wgj2KrNLX4K9LXo3No8VFa+pJoYOSOxB5sBG/1FKOk+iV6UDYR9kdgQDCNnqQeePlMWguaE6bztOetd+rBQMeSew+C9K34eT8dqdpYt3qQeaTG84BjyeZjj7AlNmef0UnoO8F6VMsW5IJYtyDza6zyGlYpTTAfVvw9SBYZPMy92/wXpPSRbvjtTw+Pcg80mwy+Yl7p/gj5BL5mXu3+C9LOfHuTDoeSEHmw2KUD8zKP+W/wV6ZkMLbDAHAghjagihGAwIW5lhhP2SsNGtFG4DnQdHks/Vjr9qmKFkn803r9pU1AIQhAIQhAIQhB5/4brQ52Uwxx4jbOwM3C8ZC49ZAB6Auv4HcgxtsRla4OlkP1m9l0kNjI2GmPPWu1R+GzNWSYNtcTb2jbdkaBxrtahzd9FL4BbIW2KWR36SUgdEYDfbVBIypmbb3SudBa4I4z5LTESR19agPzHysf/fWfuj4Lq8vZ6WeyzaKV4bxGv1OJ4xdhxRuFetTs2ct/KmSPAAayQsaRXjC6xwdzeXTqQcGcxsr/r0HdfggZlZW/XoO6/BdW/PiziN5DxpBfus41DdLqVNMKgetRrRn5CIQ9l10lGFzKOAF4tDhWmNCetBoGZn5W/X4O5PgnfNLK36/D3P4LfW3PmBpj0br4dI1shIcLjSCbwBGNKalmZnXFJK1kZvtMcr3OxBGjDTQAjGodr5kHM/NPK37Qi7hHzTyr+0Y+qAJtu4U4mw3oxfloCYyHBuNK8emNK9abbeFKFuj0fHq4CSrXC406y2vlHmQZPmjlX9pM7kIGZ+U/wBpt7kLHPwqQiaNrBeiIdpHljg5pGoNZ9quC2Vjz+ZL8odG28yGFsjXOBaXOLiwtLdwN3HnQQhmXlP9p/6DU4ZlZS/an+i1bS259wC4IzeJe1rwWuAa01qRhicEk/CBZw9l11YyHGRxY6ooARdG3nQawZi5R/aru5CBmDlD9qv7oeK2I4Q7NpaF31NwEPuOvX7xBBA2YdKdac+2aCSdnkMmjjqQalj2tfepXXiQMUGv+j63/taTux7ycODq3ftaXu/+5a6fhdZpI7jXGLHSudHR4A1XBex260v0vM0x4rjZ7vlBn1t+pwAv0LQKc6DYng4tv7Xm9DwegcG1s/a8/of966LMzOttvZM6OoDHhrbzaOuloIvNvHGt7buXR3H8oej+KCv4eDm1DXla0n+gfe5bqw5oyRkVtc0lD9praHp4y6e67lD0fxRddyv7UD4xQUpqT1jbXbjzp4QKhCEAhCEAhCECFqjw2ZkTC2NrWNxNAKCpxJpzkqSsNoOAG8getBymcmZNitkxlnLr4DWuuyluDdQIrgaH1raZDs9lssGjge0RNLjUyXjXaS4mv/hV1lGeeSeWQZObaBp5THK6Roq1ry1vFOIAuimPOtTkq1h2UjpLCQ5zHR6FjhTSVJc8PIuvJYCDTeg7ebM/JxBl0rhGdunNym8GupNlzKsDeO6R4DjhWegrXAA9OpayPJTY7XIx1gLhLG10cTZG0a0C7I1xJ1ElpSZLyWGTTwPsJlcX6SmkbdZE48QHfQ17EGwfmXk9uDpH1dW79fiTTZz0U7JmQ7DZnFrX8d7XNo+UuJa6gdQbNQC5fIuSCYprKbFflYXtdIXtAY51/RuArrDSNqxWfJpnsboI7CNNGwxmW+3CVgaX06SPWg2g4P8AJekuhziRQlunOANaba0wTIMwMlkuaHkkYH653FOGvHXiO1QJsni0WUOisIYGFpMl8cZsTqSNHMRfPUnZUsgfFFahYWsiY4SvJkBMkZbqO3kfAQTo8w8lXXEPJprcZnYUNDt5j2LZZJyJk2zwymNzdHI0Nkc6VxJbrFMcBqOC0WU7JdfFanWFrI8WFgkbx3SFtx2qo1uTbZk3Q2lj5LBGGTNZDHDpG0ElTUkjVxQN21Bt35p5LYLznmjjQVtDtZ1Uo7XsWG1Zt5JiaL7vK8n/ABDqkgVwN6nPioceTzBanB9gicbQ4OhjL20Zo2guxpTX7FBisegmdZpbBBK+Rz5mBz20ZGTdbjQjAVwQbZ2b2SLtKYb/AJS7236LYQWPJZss0TbhhBjMwEj3Yk0iJferiRQUPMuZyHkqazQshGTbLOW1Jklcy+SXONCSDgNiTKkTjDb9JFFZyYLO+5ARcAjmOOG2h9SCW7I2QW4O0fGwH17jU7uK/DpNAnvyRkEENIivHEDTvNdWJIeQOshV5lHLsMoaGWWCG49ri5mt4bhdeKeSQcU625wwySwvbZLPEIy4uY0C5LUapBTEYc+tBdWa8mTbNFMbM6NjG3XTlr3Pp9lpcannFApL89bC3yp2DGgAkvEndRpJHWqsyFlVlqZbY44Y4L1iko2LAExlrwTgMRXcugy1kQOsTnNslmjjaI3mdpAmLWlpJpdrUitcdqDtpc8bC0Ctojq7UBLe6akGjetIc9bAHBvymOp1Ulq2m8u8kdFVyWWchAwxvNjsscbZY3GSMi+8E3Q1zbo4pqARXaoOdOSmtdZJZbHZIYRMGv0Tg4SBwJpI26KtwrtQWbk7LcE97QysfcLb9114AOrTHUdR7FtguPyZkqCzWmlnYyNs8D2lrAA0vjIc12HM9+PMuts77zWneAUGRCEIBCEIBCEIAqDlOcMaXnAMa95/papxWnzosMk9mliiIa+RlwOdqAJ43PqqgqOLJlnIGk0dTQvczKxY1zj5Ruam1NTQBRct52QOa2zmCaN1nvsjebRUtdQtvGmL8N+9T3cENr89D2O8V2WbuYEEcZ+WWeG0Tuc5xeWNNBQNDRexpQdpKDlLDa7PLZWBz2RziMgSSWwiQON0k6OupxbtOCkvZFaCIrO360MaRI21lzHsY8hzK4CvGOOtQbXwS2tz3ESQgEkgCtADWg6hgpmSeDO1xGrpYzgQACaYmpwrzBBtMpZv3y10cOjIkYZP8ZXSMaLpacQG4ACtK60loyBV7HsiDOO50rRawdJUYEmtG0cBhTakfmNaeXH6/FMOZE+18deg+KBxyDSVj2QNbGGvDoxa6guJBDiSed2FKYJgzfbpCdE3ROjDdF8rwBrR3GJP2adqX5k2jlxdh95IMyZ+XH2H3kD4sigPkLoY3sdcLGG1UDLtHEA1x4wUabJzIGSSSQRyta8yNHyk3mNpdAABJdQOcs3zIn85F6J8fiqS0ZiTuY9uljBc0tqA7CopXWg1ljNkZHce6zPPHq91qe17A/ZdpiQAOsFcfbMo2Vn1M1mbOYz+cbPI0Pqb14U2al1B4JrQTX5TF6DveXWZpZitszJG2hsNoc54LXOibxQGtbd49dor1oK5yWywSsvizQRYkAT22YVprIAFKVXXZiRQfKTFG2y3HwSB7IC58fFfGePfAxN49ixZX4K5JJZHxzRxxuc5zWaPyA7GmDgOwLZ5ocHktknMrp2vBjey61haeOAK1Ligm5WtWSoGyVjsxkZrjuxh5OAoARsrVabJ1vgEgE9nyfoy4N4j2GYXnAAujLBQCuOKxTcE0ziS61sNdZMRqcKV8pK7gklJJNrZU/wj7yDssky5OlJjs3ye+5rgRGGB90ijtWNKUwXK5MsbZrKwPjst8xGNz5ZLsgc0Fji0UoaHbzLLkfgymgnZMLWKscHUEZBNCCRW9hUVHWtracyHuc4tmDGmSR4bdrd0ji8jXjiSetBr7XkhmgcHNsmluA6XTfWXxxsABQm8KbKqDnLk2N9kkdGyytfdbI198ic3SHYNpiXAHpqty3MSUfpx6H4rI3MaWjQbQDdAb+b2DAbd2CCDm/k3J8Ggng0MUocy+NKb5DuI9pY5xprr/SFYdlwBbuJHVrCq6PgllDw75YKimOixwwGN/mVo2aMgC8auoATvIGJogzoQhAIQhAIQhBxPCFnFJZDFcJAcHk0aXHClMBq179i4V3CTP/G7h3vK7iwIuDcOxBRruEiffP3TveTHcI8++buneKvXRjcOxJom7h2IKHdwjT75e6Pij6RJ98vdO95Xxom8kdgRoW7h2BBQ30hWj+N3LveQM/7R/H7l3vK+dE3cOxGjG4diCh/n7ad1o7l3vJfn1auTae5d7yve4Nw7EaMbggob582rk2nuD1/bSjPe1ci09wffV8XAi4EFD/Pi1ci09yffSfPi18i09y731fVEXQgoX582rkWnuXe+lGfNq5Fp7k++r5uBAYEFEfPm17GWnuT76UZ7Wzzdq/y7vfV70RRBQ5zytp/Q2ruHe8lZnfbfM2ruHe8r3oiiCixnfbvM2ruHe8l+eNv8zav8u73ledEqCjRnhb/MWv8Ay7veUmz522/9Wtn+XPvK6UiDnsy7VNJG4zB7TeFGvYWOApU1FTt59i6JJRKgEIQgEIQgEIQgEIQgEIQgEiEIBCEIBCEIBCEIFQhCAQhCAQhCAQhCAQhCAQhCAQhCD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307975" y="1508125"/>
            <a:ext cx="8709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ลดความยุ่งยากของข้อมูลภายในองค์การโดยรวมข้อมูลไว้ที่จุดหนึ่งและมีผู้ควบคุมดูแล การใช้ข้อมูล การเข้าถึงข้อมูล การนำข้อมูลไปใช้ประโยชน์และดูแลความปลอดภัย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ลดการซ้ำซ้อนของข้อมูล (</a:t>
            </a:r>
            <a:r>
              <a:rPr lang="en-US">
                <a:latin typeface="Tahoma" pitchFamily="34" charset="0"/>
                <a:cs typeface="Tahoma" pitchFamily="34" charset="0"/>
              </a:rPr>
              <a:t>Redundancy</a:t>
            </a:r>
            <a:r>
              <a:rPr lang="th-TH">
                <a:latin typeface="Tahoma" pitchFamily="34" charset="0"/>
                <a:cs typeface="Tahoma" pitchFamily="34" charset="0"/>
              </a:rPr>
              <a:t>) ในกรณีที่ข้อมูลมีเอกเทศ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ลดความสับสน (</a:t>
            </a:r>
            <a:r>
              <a:rPr lang="en-US">
                <a:latin typeface="Tahoma" pitchFamily="34" charset="0"/>
                <a:cs typeface="Tahoma" pitchFamily="34" charset="0"/>
              </a:rPr>
              <a:t>Confusion</a:t>
            </a:r>
            <a:r>
              <a:rPr lang="th-TH">
                <a:latin typeface="Tahoma" pitchFamily="34" charset="0"/>
                <a:cs typeface="Tahoma" pitchFamily="34" charset="0"/>
              </a:rPr>
              <a:t>) ของข้อมูลภายในองค์การ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ค่าใช้จ่ายในการพัฒนาโปรแกรมและการบำรุงรักษาภายหลังจากระบบสมบูรณ์แล้วจะลดลงเมื่อเทียบกับแบบเก่า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มีความยืดหยุ่นในการขยายฐานข้อมูล การปรับปรุงแก้ไขทำได้ง่ายกว่า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การเข้าถึงข้อมูลและความสะดวกในการใช้สารสนเทศมีเพิ่มขึ้น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8397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9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141288" y="260350"/>
            <a:ext cx="875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หน้าที่ของระบบจัดการฐานข้อมูล 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309563" y="1484313"/>
            <a:ext cx="84756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ประสานงานกับผู้จัดการแฟ้มข้อมูล (</a:t>
            </a:r>
            <a:r>
              <a:rPr lang="en-US">
                <a:latin typeface="Tahoma" pitchFamily="34" charset="0"/>
                <a:cs typeface="Tahoma" pitchFamily="34" charset="0"/>
              </a:rPr>
              <a:t>File manager</a:t>
            </a:r>
            <a:r>
              <a:rPr lang="th-TH">
                <a:latin typeface="Tahoma" pitchFamily="34" charset="0"/>
                <a:cs typeface="Tahoma" pitchFamily="34" charset="0"/>
              </a:rPr>
              <a:t>) ในการจัดเก็บ เรียกใช้ และแก้ไขข้อมูล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ควบคุมความสมบูรณ์แน่นอนของข้อมูลให้อยู่สภาพที่เหมาะสมกับการใช้งานตลอดเวลา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ควบคุมความปลอดภัยของข้อมูลมิให้ถูกจารกรรม ก่อการร้าย สูญหาย หรือถูกทำลายโดยไม่ได้ตั้งใจ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ดูแลรักษาข้อมูลให้อยู่ในสภาพที่เหมาะสม ตลอดจนสร้างระบบข้อมูลสำรองขึ้นเพื่อป้องกันความเสียหายที่อาจจะเกิดขึ้นจากความผิดพลาด อุบัติเหตุ หรือการกระทำที่จงใจ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th-TH">
                <a:latin typeface="Tahoma" pitchFamily="34" charset="0"/>
                <a:cs typeface="Tahoma" pitchFamily="34" charset="0"/>
              </a:rPr>
              <a:t>ควบคุมความต่อเนื่องและดำดับในการทำงานที่เหมาะสม เพื่อให้การใช้งานสะดวก รวดเร็วและถูกต้อง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22" name="Picture 2" descr="http://1.bp.blogspot.com/-veoijwaVEhU/US2UtsJeWBI/AAAAAAAALM8/kmF_Q5jiTWQ/s1600/dbms+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753982"/>
            <a:ext cx="3340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124075" y="3333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cs typeface="Tahoma" pitchFamily="34" charset="0"/>
              </a:rPr>
              <a:t>ประเภทของ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ฐานข้อมูล</a:t>
            </a:r>
          </a:p>
          <a:p>
            <a:pPr algn="ctr"/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(Database Models)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4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592138" y="1560513"/>
            <a:ext cx="8156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12775" indent="-249238">
              <a:buFont typeface="Wingdings" pitchFamily="2" charset="2"/>
              <a:buChar char="§"/>
            </a:pPr>
            <a:r>
              <a:rPr lang="th-TH" sz="200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รูปแบบข้อมูลแบบลำดับชั้น/ต้นไม้</a:t>
            </a:r>
            <a:r>
              <a:rPr lang="th-TH" sz="2000">
                <a:latin typeface="Tahoma" pitchFamily="34" charset="0"/>
                <a:cs typeface="Tahoma" pitchFamily="34" charset="0"/>
              </a:rPr>
              <a:t>(</a:t>
            </a:r>
            <a:r>
              <a:rPr lang="en-US" sz="2000">
                <a:latin typeface="Tahoma" pitchFamily="34" charset="0"/>
                <a:cs typeface="Tahoma" pitchFamily="34" charset="0"/>
              </a:rPr>
              <a:t>Hierarchical Database Model</a:t>
            </a:r>
            <a:r>
              <a:rPr lang="th-TH" sz="2000">
                <a:latin typeface="Tahoma" pitchFamily="34" charset="0"/>
                <a:cs typeface="Tahoma" pitchFamily="34" charset="0"/>
              </a:rPr>
              <a:t>)</a:t>
            </a:r>
          </a:p>
          <a:p>
            <a:pPr marL="612775" indent="-249238">
              <a:buFont typeface="Wingdings" pitchFamily="2" charset="2"/>
              <a:buChar char="§"/>
            </a:pPr>
            <a:r>
              <a:rPr lang="th-TH" sz="2000">
                <a:latin typeface="Tahoma" pitchFamily="34" charset="0"/>
                <a:cs typeface="Tahoma" pitchFamily="34" charset="0"/>
              </a:rPr>
              <a:t>แบบจำลองเชิงโครงข่าย (</a:t>
            </a:r>
            <a:r>
              <a:rPr lang="en-US" sz="2000">
                <a:latin typeface="Tahoma" pitchFamily="34" charset="0"/>
                <a:cs typeface="Tahoma" pitchFamily="34" charset="0"/>
              </a:rPr>
              <a:t>Network Database Model</a:t>
            </a:r>
            <a:r>
              <a:rPr lang="th-TH" sz="2000">
                <a:latin typeface="Tahoma" pitchFamily="34" charset="0"/>
                <a:cs typeface="Tahoma" pitchFamily="34" charset="0"/>
              </a:rPr>
              <a:t>)</a:t>
            </a:r>
          </a:p>
          <a:p>
            <a:pPr marL="612775" indent="-249238">
              <a:buFont typeface="Wingdings" pitchFamily="2" charset="2"/>
              <a:buChar char="§"/>
            </a:pPr>
            <a:r>
              <a:rPr lang="th-TH" sz="2000">
                <a:latin typeface="Tahoma" pitchFamily="34" charset="0"/>
                <a:cs typeface="Tahoma" pitchFamily="34" charset="0"/>
              </a:rPr>
              <a:t>แบบจำลองเชิงสัมพันธ์ (</a:t>
            </a:r>
            <a:r>
              <a:rPr lang="en-US" sz="2000">
                <a:latin typeface="Tahoma" pitchFamily="34" charset="0"/>
                <a:cs typeface="Tahoma" pitchFamily="34" charset="0"/>
              </a:rPr>
              <a:t>Relational Database Model)</a:t>
            </a:r>
          </a:p>
          <a:p>
            <a:pPr marL="612775" indent="-249238">
              <a:buFont typeface="Wingdings" pitchFamily="2" charset="2"/>
              <a:buChar char="§"/>
            </a:pPr>
            <a:r>
              <a:rPr lang="en-US" sz="2000">
                <a:latin typeface="Tahoma" pitchFamily="34" charset="0"/>
                <a:cs typeface="Tahoma" pitchFamily="34" charset="0"/>
              </a:rPr>
              <a:t>Object-Oriented Database Model </a:t>
            </a:r>
          </a:p>
        </p:txBody>
      </p:sp>
    </p:spTree>
    <p:extLst>
      <p:ext uri="{BB962C8B-B14F-4D97-AF65-F5344CB8AC3E}">
        <p14:creationId xmlns:p14="http://schemas.microsoft.com/office/powerpoint/2010/main" val="17268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143000"/>
          </a:xfrm>
        </p:spPr>
        <p:txBody>
          <a:bodyPr/>
          <a:lstStyle/>
          <a:p>
            <a:pPr marL="539750" indent="-269875" algn="ctr"/>
            <a:r>
              <a:rPr lang="th-TH" sz="2800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รูปแบบข้อมูลแบบลำดับชั้น/ต้นไม้</a:t>
            </a: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Hierarchical Database Model</a:t>
            </a: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844675"/>
            <a:ext cx="8153400" cy="4114800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เป็น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โครงสร้างแบบลำดับชั้นหรือต้นไม้ เป็นฐานข้อมูลประเภทแรกที่ถูกนำมาใช้ได้จริงในธุรกิจ มีคุณลักษณะสำคัญดังนี้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โครงสร้างการจัดเก็บข้อมูลแบบบนลงล่าง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(Top-down)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เหมือนโครงสร้างแบบ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tabLst>
                <a:tab pos="365125" algn="l"/>
              </a:tabLst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	ต้นไม้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เรียกว่าเรคอร์ดไทป์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(Record type)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โครงสร้างที่จัดเก็บข้อมูลในลักษณะความสัมพันธ์แบบพ่อ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ลูก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(PCR  Type : </a:t>
            </a:r>
          </a:p>
          <a:p>
            <a:pPr marL="0" indent="0">
              <a:buFontTx/>
              <a:buNone/>
              <a:tabLst>
                <a:tab pos="365125" algn="l"/>
              </a:tabLst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	Parent-Child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Relationship)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เรคอรด์แรกสุดเรียกว่า รูท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(Root)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 ซึ่งจะมีเพียง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หนึ่ง	เดียว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และจะไม่ขึ้นอยู่กับพ่อ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(Parent)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 ใด ๆ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ทุกเร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คอร์ด สามารถมีความสัมพันธ์กับเรคอร์ดพ่อได้เพียงหนึ่งความสัมพันธ์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ทุกเร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คอร์ด สามารถมีคุณสมบัติเป็นเรคอร์ดประเภทพ่อได้ เป็นลักษณะ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ความสัมพันธ์แบบ หนึ่งต่อกลุ่ม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(One-to-Many Relationship)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DBMS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ประเภทนี้ได้รับความนิยมสูง ได้แก่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IBM’s IMS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บนสภาพแวดล้อมของ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MVS</a:t>
            </a:r>
          </a:p>
        </p:txBody>
      </p:sp>
      <p:pic>
        <p:nvPicPr>
          <p:cNvPr id="3686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47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143000"/>
          </a:xfrm>
        </p:spPr>
        <p:txBody>
          <a:bodyPr/>
          <a:lstStyle/>
          <a:p>
            <a:pPr marL="539750" indent="-269875" algn="ctr"/>
            <a:r>
              <a:rPr lang="th-TH" sz="2800" dirty="0" smtClean="0">
                <a:latin typeface="Tahoma" pitchFamily="34" charset="0"/>
                <a:cs typeface="Tahoma" pitchFamily="34" charset="0"/>
              </a:rPr>
              <a:t>รูปแบบข้อมูลแบบลำดับชั้น/ต้นไม้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Hierarchical Database Model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37891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47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844675"/>
            <a:ext cx="708977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11188" y="1566863"/>
            <a:ext cx="74882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ข้อดี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มีความเร็วในการประมวลผลสูงกว่าประเภทอื่น เนื่องจากความสัมพันธ์ของข้อมูลมีความซับซ้อนน้อยที่สุด เพราะลูก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(Child)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จะมีความสัมพันธ์กับพ่อได้เพียงหนึ่งพ่อเท่านั้น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มีรูปแบบความสัมพันธ์เป็นลักษณะเดียวกัน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เชื่อมโยงไปยังเรคอร์ดอื่นโดยอาศัยตัวชี้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(Pointer)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จึงไม่มีความซ้ำซ้อนกันของคีย์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(Key-Field)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95325" y="3860800"/>
            <a:ext cx="74882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ข้อเสีย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โครงสร้างของข้อมูลไม่ยืดหยุ่น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มีความยุ่งยากในการเปลี่ยนแปลงโครงสร้างข้อมูลและยุ่งยากในการติดตั้ง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มีวิธีการเข้าถึงข้อมูลที่ซับซ้อน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611188" y="1984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indent="-269875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h-TH" sz="2400" b="1" dirty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รูปแบบข้อมูลแบบลำดับชั้น/ต้นไม้</a:t>
            </a:r>
            <a:endParaRPr lang="en-US" sz="2400" b="1" dirty="0">
              <a:solidFill>
                <a:srgbClr val="422C1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Hierarchical Database Model</a:t>
            </a:r>
            <a:r>
              <a:rPr lang="th-TH" sz="2400" b="1" dirty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38917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76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1143000"/>
          </a:xfrm>
        </p:spPr>
        <p:txBody>
          <a:bodyPr/>
          <a:lstStyle/>
          <a:p>
            <a:pPr marL="539750" indent="-269875" algn="ctr"/>
            <a:r>
              <a:rPr lang="th-TH" sz="2800" b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แบบเครือข่าย</a:t>
            </a:r>
            <a:br>
              <a:rPr lang="th-TH" sz="2800" b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Network Database Model</a:t>
            </a:r>
            <a:r>
              <a:rPr lang="th-TH" sz="2800" b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03363"/>
            <a:ext cx="8153400" cy="4114800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โครงสร้าง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ของข้อมูลประกอบด้วยเรคอร์ดไทป์เหมือนกับโครงสร้างแบบลำดับชั้น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แต่ลดข้อจำกัดลงหลายประการ มีลักษณะความสัมพันธ์เป็นแบบกลุ่มต่อกลุ่ม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(Many-to-Many Relationship)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 เรียกความสัมพันธ์ว่าเซ็ทไทป์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(Set Type)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สามารถ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มีเรคอร์ดประเภทรูทได้หลายรูท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เร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คอร์ดประเภทลูกสามารถเชื่อมโยงกับเรคอร์ดพ่อได้หลายพ่อ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DBMS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แบบ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Network </a:t>
            </a:r>
            <a:r>
              <a:rPr lang="th-TH" sz="1800" dirty="0">
                <a:latin typeface="Tahoma" pitchFamily="34" charset="0"/>
                <a:cs typeface="Tahoma" pitchFamily="34" charset="0"/>
              </a:rPr>
              <a:t>ที่ได้รับความนิยมสูงสุดได้แก่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IDMS</a:t>
            </a:r>
            <a:endParaRPr lang="th-TH" sz="1800" dirty="0" smtClean="0">
              <a:latin typeface="Tahoma" pitchFamily="34" charset="0"/>
              <a:cs typeface="Tahoma" pitchFamily="34" charset="0"/>
            </a:endParaRPr>
          </a:p>
          <a:p>
            <a:pPr marL="612775">
              <a:buFont typeface="Courier New" pitchFamily="49" charset="0"/>
              <a:buChar char="o"/>
              <a:defRPr/>
            </a:pPr>
            <a:endParaRPr lang="th-TH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0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428307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609600" y="1773238"/>
            <a:ext cx="7923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ข้อดี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ถือเป็นส่วนขยายของโครงสร้างแบบลำดับชั้น/ต้นไม้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สามารถเข้าถึงข้อมูลที่สร้างความสัมพันธ์ไว้ได้หลายทิศทาง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มีความเร็วในการประมวลผลสูง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เชื่อมโยงไปยังเรคอร์ดอื่นโดยอาศัยตัวชี้ จึงไม่มีความซ้ำซ้อนกันของคีย์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611188" y="3519488"/>
            <a:ext cx="74882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ข้อเสีย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มีค่าดำเนินการสูง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ต้องใช้วิธีการเข้าถึงที่ซับซ้อน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มีความยุ่งยากในการพัฒนาโปรแกรมในกรณีที่ความสัมพันธ์ของข้อมูลที่ซับซ้อนมากโครงสร้างข้อมูลมีความยืดหยุ่นน้อย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4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77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1143000"/>
          </a:xfrm>
        </p:spPr>
        <p:txBody>
          <a:bodyPr/>
          <a:lstStyle/>
          <a:p>
            <a:pPr marL="539750" indent="-269875" algn="ctr"/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แบบเครือข่าย</a:t>
            </a:r>
            <a:b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Network Database Model</a:t>
            </a: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04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6" name="Rectangle 10"/>
          <p:cNvSpPr>
            <a:spLocks noChangeArrowheads="1"/>
          </p:cNvSpPr>
          <p:nvPr/>
        </p:nvSpPr>
        <p:spPr bwMode="auto">
          <a:xfrm>
            <a:off x="668338" y="1700213"/>
            <a:ext cx="80883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มีการจัดเก็บข้อมูลเป็นแบบตาราง </a:t>
            </a:r>
            <a:r>
              <a:rPr lang="en-US">
                <a:latin typeface="Tahoma" pitchFamily="34" charset="0"/>
                <a:cs typeface="Tahoma" pitchFamily="34" charset="0"/>
              </a:rPr>
              <a:t>(Table)</a:t>
            </a:r>
            <a:r>
              <a:rPr lang="th-TH">
                <a:latin typeface="Tahoma" pitchFamily="34" charset="0"/>
                <a:cs typeface="Tahoma" pitchFamily="34" charset="0"/>
              </a:rPr>
              <a:t> ซึ่งเป็นตารางขนาด</a:t>
            </a:r>
            <a:r>
              <a:rPr lang="en-US">
                <a:latin typeface="Tahoma" pitchFamily="34" charset="0"/>
                <a:cs typeface="Tahoma" pitchFamily="34" charset="0"/>
              </a:rPr>
              <a:t> 2 </a:t>
            </a:r>
            <a:r>
              <a:rPr lang="th-TH">
                <a:latin typeface="Tahoma" pitchFamily="34" charset="0"/>
                <a:cs typeface="Tahoma" pitchFamily="34" charset="0"/>
              </a:rPr>
              <a:t>มิติที่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ประกอบด้วย แถว </a:t>
            </a:r>
            <a:r>
              <a:rPr lang="en-US">
                <a:latin typeface="Tahoma" pitchFamily="34" charset="0"/>
                <a:cs typeface="Tahoma" pitchFamily="34" charset="0"/>
              </a:rPr>
              <a:t>(Row) </a:t>
            </a:r>
            <a:r>
              <a:rPr lang="th-TH">
                <a:latin typeface="Tahoma" pitchFamily="34" charset="0"/>
                <a:cs typeface="Tahoma" pitchFamily="34" charset="0"/>
              </a:rPr>
              <a:t>กับคอลัมน์</a:t>
            </a:r>
            <a:r>
              <a:rPr lang="en-US">
                <a:latin typeface="Tahoma" pitchFamily="34" charset="0"/>
                <a:cs typeface="Tahoma" pitchFamily="34" charset="0"/>
              </a:rPr>
              <a:t> (Column)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การเชื่อมโยงข้อมูลระหว่างตารางโดยอาศัยคอลัมน์ที่ปรากฏอยู่ในทั้งสองตาราง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เน้นความง่ายต่อผู้ใช้ระดับต่าง ๆ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ตัวอย่างของ</a:t>
            </a:r>
            <a:r>
              <a:rPr lang="en-US">
                <a:latin typeface="Tahoma" pitchFamily="34" charset="0"/>
                <a:cs typeface="Tahoma" pitchFamily="34" charset="0"/>
              </a:rPr>
              <a:t> RDBMS</a:t>
            </a:r>
            <a:r>
              <a:rPr lang="th-TH">
                <a:latin typeface="Tahoma" pitchFamily="34" charset="0"/>
                <a:cs typeface="Tahoma" pitchFamily="34" charset="0"/>
              </a:rPr>
              <a:t> ปัจจุบันได้แก่ </a:t>
            </a:r>
            <a:r>
              <a:rPr lang="en-US">
                <a:latin typeface="Tahoma" pitchFamily="34" charset="0"/>
                <a:cs typeface="Tahoma" pitchFamily="34" charset="0"/>
              </a:rPr>
              <a:t>Oracle, DB2, Ingres, SyBase, Informix, SQL Server</a:t>
            </a:r>
            <a:r>
              <a:rPr lang="th-TH">
                <a:latin typeface="Tahoma" pitchFamily="34" charset="0"/>
                <a:cs typeface="Tahoma" pitchFamily="34" charset="0"/>
              </a:rPr>
              <a:t> เป็นต้น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772400" cy="1143000"/>
          </a:xfrm>
        </p:spPr>
        <p:txBody>
          <a:bodyPr/>
          <a:lstStyle/>
          <a:p>
            <a:pPr marL="539750" indent="-269875" algn="ctr"/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แบบเชิงสัมพันธ์ </a:t>
            </a:r>
            <a:b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Relational database Model)</a:t>
            </a:r>
            <a:endParaRPr lang="th-TH" sz="2800" b="1" dirty="0" smtClean="0">
              <a:solidFill>
                <a:srgbClr val="422C1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98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621088"/>
            <a:ext cx="658177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8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40352" cy="1069514"/>
          </a:xfrm>
        </p:spPr>
        <p:txBody>
          <a:bodyPr/>
          <a:lstStyle/>
          <a:p>
            <a:r>
              <a:rPr lang="th-TH" altLang="ko-KR" sz="3600" dirty="0">
                <a:latin typeface="Tahoma" pitchFamily="34" charset="0"/>
                <a:cs typeface="Tahoma" pitchFamily="34" charset="0"/>
              </a:rPr>
              <a:t>เนื้อหา</a:t>
            </a:r>
            <a:endParaRPr lang="ko-KR" altLang="en-US" sz="3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1124744"/>
            <a:ext cx="8265690" cy="0"/>
          </a:xfrm>
          <a:prstGeom prst="line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0706"/>
            <a:ext cx="704850" cy="9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5616" y="1491538"/>
            <a:ext cx="7833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ข้อมูลและสารสนเทศ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การจัดองค์กรแฟ้ม (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File Organization)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การจัดการฐานข้อมูล (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Database management)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ประเภทของระบบสารสนเทศ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ส่วนประกอบของระบบสารสนเทศ</a:t>
            </a:r>
          </a:p>
          <a:p>
            <a:pPr marL="342900" lvl="0" indent="-342900">
              <a:buFont typeface="+mj-lt"/>
              <a:buAutoNum type="arabicPeriod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สรุป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68144" y="5680183"/>
            <a:ext cx="3275856" cy="1152158"/>
            <a:chOff x="5868144" y="5680183"/>
            <a:chExt cx="3275856" cy="115215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374" y="5680183"/>
              <a:ext cx="1308649" cy="875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68144" y="6555342"/>
              <a:ext cx="3275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Jiravadee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yoyram</a:t>
              </a:r>
              <a:r>
                <a:rPr lang="en-US" sz="1200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 : Information Technology</a:t>
              </a:r>
              <a:endParaRPr lang="th-TH" sz="1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2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773238"/>
            <a:ext cx="8153400" cy="4114800"/>
          </a:xfrm>
        </p:spPr>
        <p:txBody>
          <a:bodyPr/>
          <a:lstStyle/>
          <a:p>
            <a:pPr marL="269875" indent="-269875">
              <a:buFontTx/>
              <a:buNone/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ข้อดี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โครงสร้างของข้อมูลที่มีความยืดหยุ่นสูง สามารถเชื่อมโยงกับ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ตารางใหม่ ๆ ได้ไม่มีขีดจำกัด โดยปราศจากการสร้างความสัมพันธ์ที่ซับซ้อน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มีความง่ายต่อการเข้าถึงข้อมูล ง่ายต่อการควบคุม ง่ายต่อการ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พัฒนาโปรแกรม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ง่ายต่อผู้ใช้ระดับต่าง ๆ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(User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Friendly)</a:t>
            </a:r>
            <a:endParaRPr lang="th-TH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ข้อเสีย</a:t>
            </a:r>
          </a:p>
          <a:p>
            <a:pPr marL="365125" lvl="2" indent="-365125"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มีความซ้ำซ้อนของข้อมูลที่ใช้เป็นคีย์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365125" lvl="2" indent="-365125"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มีค่าดำเนินการสูง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(High Overhead)</a:t>
            </a:r>
          </a:p>
          <a:p>
            <a:pPr marL="365125" lvl="2" indent="-365125">
              <a:buFont typeface="Courier New" pitchFamily="49" charset="0"/>
              <a:buChar char="o"/>
              <a:defRPr/>
            </a:pPr>
            <a:r>
              <a:rPr lang="th-TH" sz="1800" dirty="0">
                <a:latin typeface="Tahoma" pitchFamily="34" charset="0"/>
                <a:cs typeface="Tahoma" pitchFamily="34" charset="0"/>
              </a:rPr>
              <a:t>ใช้เวลาในการประมวลผลช้ากว่าสองแบบแรก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539750" indent="-269875">
              <a:buFontTx/>
              <a:buNone/>
              <a:defRPr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 marL="539750" indent="-269875">
              <a:buFont typeface="Wingdings" pitchFamily="2" charset="2"/>
              <a:buChar char="§"/>
              <a:defRPr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1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1275"/>
            <a:ext cx="9286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5888"/>
            <a:ext cx="7772400" cy="1143000"/>
          </a:xfrm>
        </p:spPr>
        <p:txBody>
          <a:bodyPr/>
          <a:lstStyle/>
          <a:p>
            <a:pPr marL="539750" indent="-269875" algn="ctr"/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แบบเชิงสัมพันธ์ </a:t>
            </a:r>
            <a:b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Relational database Model)</a:t>
            </a:r>
            <a:endParaRPr lang="th-TH" sz="2800" b="1" dirty="0" smtClean="0">
              <a:solidFill>
                <a:srgbClr val="422C1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013"/>
            <a:ext cx="8229600" cy="1143000"/>
          </a:xfrm>
        </p:spPr>
        <p:txBody>
          <a:bodyPr/>
          <a:lstStyle/>
          <a:p>
            <a:pPr algn="ctr" eaLnBrk="1" hangingPunct="1"/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เชิงวัตถุ </a:t>
            </a:r>
            <a:b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(Object-</a:t>
            </a:r>
            <a:r>
              <a:rPr lang="en-US" sz="2400" b="1" dirty="0" err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Orineted</a:t>
            </a:r>
            <a:r>
              <a:rPr lang="en-US" sz="24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 Database Model)</a:t>
            </a:r>
            <a:endParaRPr lang="th-TH" sz="2400" b="1" dirty="0" smtClean="0">
              <a:solidFill>
                <a:srgbClr val="422C1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447675" y="1597025"/>
            <a:ext cx="8445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6700" lvl="1" indent="-2667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โครงสร้างเชิงวัตถุมีรากฐานมาจากแนวคิดแบบภาษาโปรแกรมเชิงวัตถุหรือ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OOP </a:t>
            </a:r>
          </a:p>
          <a:p>
            <a:pPr marL="266700" indent="-266700"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	(Object-Oriented Programming Language)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โดยอาศัยหลักการที่ว่า นักโปรแกรมไม่จำเป็นต้องรู้อย่างลึกซึ้งโครงสร้างในระดับบิตและไบต์ ควรรู้เพียงความสามารถในการจัดการกับวัตถุ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(Object)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และการปฏิบัติการ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(Operations)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กับวัตถุเหล่านั้นก็พอ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 lvl="1" indent="-2667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โครงสร้างของฐานข้อมูลทั้งสามชนิดข้างต้นจะจัดการกับโครงสร้างข้อมูล 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 indent="-266700"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	โดยตรง ซึ่งข้อมูลจะแบ่งประเภทเป็นเขตข้อมูล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แถว และคอลัมน์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 lvl="1" indent="-2667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แต่โครงสร้างเชิงวัตถุสามารถจัดการกับข้อมูลชนิดใหม่ ๆ  ได้ ซึ่งประกอบด้วย 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66700" algn="l"/>
              </a:tabLst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	กราฟิก, ออดิโอ, และวีดิทัศน์ ซึ่งสามารถที่จะรวบรวมข้อความให้อยู่ในรูปแบบของ	มัลติมีเดียได้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 lvl="1" indent="-2667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ระบบการจัดการฐานข้อมูลเชิงวัตถุ หรือ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OODBMS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จะใช้วัตถุ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(Object)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266700" lvl="1" indent="-266700">
              <a:buFont typeface="Courier New" pitchFamily="49" charset="0"/>
              <a:buChar char="o"/>
              <a:defRPr/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ซอฟต์แวร์ที่เขียนจะมีขนาดเล็ก สามารถนำกลับมาใช้ใหม่ได้เสมือนเป็นหน่วยภายในแฟ้มฐานข้อมูล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4036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8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2089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แนวโน้มในอนาคตของโครงสร้างฐานข้อมูลเชิงวัตถุ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แนวโน้มในอนาคต ระบบเชิงวัตถุจะเป็นก้าวถัดไปของเทคโนโลยีฐานข้อมูล ซึ่งสามารถนำไปประยุกต์ได้อย่างชัดเจนในงานเหล่านี้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คอมพิวเตอร์ช่วยงานออกแบบและโรงงาน หรือแคด/แคม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(Computer-aided Design And Manufacturing or CAD/CAM)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คอมพิวเตอร์ด้านโรงงานแบบบูรณาการ หรือคิม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(Computer-Integrated Manufacturing or CIM)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ระบบสารสนเทศภูมิศาสตร์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(GIS : Geographic Information System)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วิทยาศาสตร์และการแพทย์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หน่วยเก็บและเรียกใช้ระบบเอกสาร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59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013"/>
            <a:ext cx="8229600" cy="1143000"/>
          </a:xfrm>
        </p:spPr>
        <p:txBody>
          <a:bodyPr/>
          <a:lstStyle/>
          <a:p>
            <a:pPr algn="ctr" eaLnBrk="1" hangingPunct="1"/>
            <a: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เชิงวัตถุ </a:t>
            </a:r>
            <a:br>
              <a:rPr lang="th-TH" sz="28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(Object-</a:t>
            </a:r>
            <a:r>
              <a:rPr lang="en-US" sz="2400" b="1" dirty="0" err="1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Orineted</a:t>
            </a:r>
            <a:r>
              <a:rPr lang="en-US" sz="2400" b="1" dirty="0" smtClean="0">
                <a:solidFill>
                  <a:srgbClr val="422C16"/>
                </a:solidFill>
                <a:latin typeface="Tahoma" pitchFamily="34" charset="0"/>
                <a:cs typeface="Tahoma" pitchFamily="34" charset="0"/>
              </a:rPr>
              <a:t> Database Model)</a:t>
            </a:r>
            <a:endParaRPr lang="th-TH" sz="2400" b="1" dirty="0" smtClean="0">
              <a:solidFill>
                <a:srgbClr val="422C1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6042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ระบบสารสนเทศที่รู้จักกันดีก็คือ ประกอบด้วย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ระบบประมวลผลข้อมูล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(Data Processing Systems :</a:t>
            </a: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DPS) </a:t>
            </a: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หรือ</a:t>
            </a:r>
          </a:p>
          <a:p>
            <a:pPr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ระบบประมวลผลรายการประจำวัน(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Transaction Processing </a:t>
            </a:r>
            <a:r>
              <a:rPr lang="en-US" sz="20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System:TPS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th-TH" sz="20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ระบบสารสนเทศเพื่อการบริหาร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(Management Information System : MIS</a:t>
            </a: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ระบบสนับสนุนการตัดสินใจ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(Decision Support System : DSS) </a:t>
            </a:r>
            <a:endParaRPr lang="th-TH" sz="20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ระบบสารสนเทศเพื่อผู้บริหารระดับสูง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(Executive Information System </a:t>
            </a:r>
            <a:endParaRPr lang="th-TH" sz="20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tabLst>
                <a:tab pos="365125" algn="l"/>
              </a:tabLst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 EIS</a:t>
            </a: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ระบบผู้เชี่ยวชาญ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(Expert Systems :</a:t>
            </a: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ES)</a:t>
            </a:r>
            <a:r>
              <a:rPr lang="th-TH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ระบบเหล่านี้นิยมพัฒนาและใช้กันมากในวงการบริหารจัดการทั้งทางภาคธุรกิจ และเอกชน สารสนเทศกับการตัดสินใจ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3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01625"/>
            <a:ext cx="8229600" cy="1143000"/>
          </a:xfrm>
        </p:spPr>
        <p:txBody>
          <a:bodyPr/>
          <a:lstStyle/>
          <a:p>
            <a:pPr algn="ctr" eaLnBrk="1" hangingPunct="1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ประเภทของระบบสารสนเทศ</a:t>
            </a:r>
            <a:endParaRPr lang="th-TH" sz="2800" b="1" dirty="0" smtClean="0">
              <a:solidFill>
                <a:srgbClr val="422C1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Isosceles Triangle 4"/>
          <p:cNvSpPr/>
          <p:nvPr/>
        </p:nvSpPr>
        <p:spPr>
          <a:xfrm>
            <a:off x="684213" y="766763"/>
            <a:ext cx="7991475" cy="539908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76375" y="5157788"/>
            <a:ext cx="64087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68538" y="3933825"/>
            <a:ext cx="475138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2636838"/>
            <a:ext cx="280828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110" name="TextBox 14"/>
          <p:cNvSpPr txBox="1">
            <a:spLocks noChangeArrowheads="1"/>
          </p:cNvSpPr>
          <p:nvPr/>
        </p:nvSpPr>
        <p:spPr bwMode="auto">
          <a:xfrm>
            <a:off x="3089275" y="5373688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</a:rPr>
              <a:t>DPS</a:t>
            </a:r>
            <a:endParaRPr lang="th-TH" sz="3200">
              <a:solidFill>
                <a:schemeClr val="bg1"/>
              </a:solidFill>
            </a:endParaRPr>
          </a:p>
        </p:txBody>
      </p:sp>
      <p:sp>
        <p:nvSpPr>
          <p:cNvPr id="47111" name="TextBox 15"/>
          <p:cNvSpPr txBox="1">
            <a:spLocks noChangeArrowheads="1"/>
          </p:cNvSpPr>
          <p:nvPr/>
        </p:nvSpPr>
        <p:spPr bwMode="auto">
          <a:xfrm>
            <a:off x="3455988" y="4221163"/>
            <a:ext cx="237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</a:rPr>
              <a:t>MIS</a:t>
            </a:r>
            <a:endParaRPr lang="th-TH" sz="3200">
              <a:solidFill>
                <a:schemeClr val="bg1"/>
              </a:solidFill>
            </a:endParaRPr>
          </a:p>
        </p:txBody>
      </p:sp>
      <p:sp>
        <p:nvSpPr>
          <p:cNvPr id="47112" name="TextBox 16"/>
          <p:cNvSpPr txBox="1">
            <a:spLocks noChangeArrowheads="1"/>
          </p:cNvSpPr>
          <p:nvPr/>
        </p:nvSpPr>
        <p:spPr bwMode="auto">
          <a:xfrm>
            <a:off x="3413125" y="2997200"/>
            <a:ext cx="237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</a:rPr>
              <a:t>DSS</a:t>
            </a:r>
            <a:endParaRPr lang="th-TH" sz="3200">
              <a:solidFill>
                <a:schemeClr val="bg1"/>
              </a:solidFill>
            </a:endParaRPr>
          </a:p>
        </p:txBody>
      </p:sp>
      <p:sp>
        <p:nvSpPr>
          <p:cNvPr id="47113" name="TextBox 17"/>
          <p:cNvSpPr txBox="1">
            <a:spLocks noChangeArrowheads="1"/>
          </p:cNvSpPr>
          <p:nvPr/>
        </p:nvSpPr>
        <p:spPr bwMode="auto">
          <a:xfrm>
            <a:off x="3492500" y="1700213"/>
            <a:ext cx="237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</a:rPr>
              <a:t>EIS</a:t>
            </a:r>
            <a:endParaRPr lang="th-TH" sz="3200">
              <a:solidFill>
                <a:schemeClr val="bg1"/>
              </a:solidFill>
            </a:endParaRPr>
          </a:p>
        </p:txBody>
      </p:sp>
      <p:sp>
        <p:nvSpPr>
          <p:cNvPr id="14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83534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h-TH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ระบบประมวลผลข้อมูล</a:t>
            </a:r>
            <a:endParaRPr lang="en-US" sz="2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800">
                <a:latin typeface="Tahoma" pitchFamily="34" charset="0"/>
                <a:cs typeface="Tahoma" pitchFamily="34" charset="0"/>
              </a:rPr>
              <a:t>ระบบประมวลผลข้อมูล</a:t>
            </a:r>
            <a:r>
              <a:rPr lang="af-ZA" sz="1800">
                <a:latin typeface="Tahoma" pitchFamily="34" charset="0"/>
                <a:cs typeface="Tahoma" pitchFamily="34" charset="0"/>
              </a:rPr>
              <a:t> (Data Processing System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 </a:t>
            </a:r>
            <a:r>
              <a:rPr lang="af-ZA" sz="1800">
                <a:latin typeface="Tahoma" pitchFamily="34" charset="0"/>
                <a:cs typeface="Tahoma" pitchFamily="34" charset="0"/>
              </a:rPr>
              <a:t>DP)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หรือบางครั้งเรียกว่า ระบบประมวลผลรายการประจำ</a:t>
            </a:r>
            <a:r>
              <a:rPr lang="en-US" sz="1800">
                <a:latin typeface="Tahoma" pitchFamily="34" charset="0"/>
                <a:cs typeface="Tahoma" pitchFamily="34" charset="0"/>
              </a:rPr>
              <a:t> (</a:t>
            </a:r>
            <a:r>
              <a:rPr lang="af-ZA" sz="1800">
                <a:latin typeface="Tahoma" pitchFamily="34" charset="0"/>
                <a:cs typeface="Tahoma" pitchFamily="34" charset="0"/>
              </a:rPr>
              <a:t>Transaction Processing System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 </a:t>
            </a:r>
            <a:r>
              <a:rPr lang="af-ZA" sz="1800">
                <a:latin typeface="Tahoma" pitchFamily="34" charset="0"/>
                <a:cs typeface="Tahoma" pitchFamily="34" charset="0"/>
              </a:rPr>
              <a:t>TPS)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หรือระบบประมวลผลข้อมูลอิเล็กทรอนิกส์ </a:t>
            </a:r>
            <a:r>
              <a:rPr lang="af-ZA" sz="1800">
                <a:latin typeface="Tahoma" pitchFamily="34" charset="0"/>
                <a:cs typeface="Tahoma" pitchFamily="34" charset="0"/>
              </a:rPr>
              <a:t>(</a:t>
            </a:r>
            <a:r>
              <a:rPr lang="en-US" sz="1800">
                <a:latin typeface="Tahoma" pitchFamily="34" charset="0"/>
                <a:cs typeface="Tahoma" pitchFamily="34" charset="0"/>
              </a:rPr>
              <a:t>Electronic Data </a:t>
            </a:r>
            <a:r>
              <a:rPr lang="af-ZA" sz="1800">
                <a:latin typeface="Tahoma" pitchFamily="34" charset="0"/>
                <a:cs typeface="Tahoma" pitchFamily="34" charset="0"/>
              </a:rPr>
              <a:t>Processing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</a:t>
            </a:r>
            <a:r>
              <a:rPr lang="en-US" sz="1800">
                <a:latin typeface="Tahoma" pitchFamily="34" charset="0"/>
                <a:cs typeface="Tahoma" pitchFamily="34" charset="0"/>
              </a:rPr>
              <a:t> E</a:t>
            </a:r>
            <a:r>
              <a:rPr lang="af-ZA" sz="1800">
                <a:latin typeface="Tahoma" pitchFamily="34" charset="0"/>
                <a:cs typeface="Tahoma" pitchFamily="34" charset="0"/>
              </a:rPr>
              <a:t>DP) </a:t>
            </a:r>
            <a:r>
              <a:rPr lang="th-TH" sz="1800">
                <a:latin typeface="Tahoma" pitchFamily="34" charset="0"/>
                <a:cs typeface="Tahoma" pitchFamily="34" charset="0"/>
              </a:rPr>
              <a:t>เป็นการนำคอมพิวเตอร์มาใช้ในการจัดการข้อมูลขั้นพื้นฐาน โดยเน้นที่การประมวลผลรายการประจำวัน</a:t>
            </a:r>
            <a:r>
              <a:rPr lang="en-US" sz="1800">
                <a:latin typeface="Tahoma" pitchFamily="34" charset="0"/>
                <a:cs typeface="Tahoma" pitchFamily="34" charset="0"/>
              </a:rPr>
              <a:t> (</a:t>
            </a:r>
            <a:r>
              <a:rPr lang="af-ZA" sz="1800">
                <a:latin typeface="Tahoma" pitchFamily="34" charset="0"/>
                <a:cs typeface="Tahoma" pitchFamily="34" charset="0"/>
              </a:rPr>
              <a:t>Transaction</a:t>
            </a:r>
            <a:r>
              <a:rPr lang="en-US" sz="1800">
                <a:latin typeface="Tahoma" pitchFamily="34" charset="0"/>
                <a:cs typeface="Tahoma" pitchFamily="34" charset="0"/>
              </a:rPr>
              <a:t>) </a:t>
            </a:r>
            <a:r>
              <a:rPr lang="th-TH" sz="1800">
                <a:latin typeface="Tahoma" pitchFamily="34" charset="0"/>
                <a:cs typeface="Tahoma" pitchFamily="34" charset="0"/>
              </a:rPr>
              <a:t>และการเก็บรักษาข้อมูล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1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3370" y="301625"/>
            <a:ext cx="8229600" cy="1143000"/>
          </a:xfrm>
        </p:spPr>
        <p:txBody>
          <a:bodyPr/>
          <a:lstStyle/>
          <a:p>
            <a:pPr algn="ctr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ระบบประมวลผลข้อมูล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213" y="3762375"/>
            <a:ext cx="4248150" cy="218757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ระบบประมวลผลข้อมูล</a:t>
            </a:r>
          </a:p>
          <a:p>
            <a:pPr algn="ctr">
              <a:defRPr/>
            </a:pPr>
            <a:r>
              <a:rPr lang="th-TH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เน้นที่การจัดเก็บบันทึกข้อมูล การจัดทำเอกสารธุรกิจและการจัดทำรายงานเบื้องต้นกับการดำเนินงานธุรกิจนั้น ๆ</a:t>
            </a:r>
            <a:r>
              <a:rPr lang="th-TH" sz="1600" dirty="0">
                <a:latin typeface="Tahoma" pitchFamily="34" charset="0"/>
                <a:cs typeface="Tahoma" pitchFamily="34" charset="0"/>
              </a:rPr>
              <a:t>การเพิ่มประสิทธิภาพในการดำเนินการ ในด้านความรวดเร็ว  ความถูกต้อง  และการประหยัดค่าใช้จ่าย</a:t>
            </a:r>
            <a:endParaRPr lang="th-TH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7388" y="4543425"/>
            <a:ext cx="2773362" cy="625475"/>
          </a:xfrm>
          <a:prstGeom prst="rect">
            <a:avLst/>
          </a:prstGeom>
          <a:solidFill>
            <a:srgbClr val="CC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พนักงานในระดับปฏิบัติการ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076825" y="4652963"/>
            <a:ext cx="503238" cy="515937"/>
          </a:xfrm>
          <a:prstGeom prst="rightArrow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6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3534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h-TH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ระบบสารสนเทศเพื่อการบริหาร</a:t>
            </a:r>
            <a:endParaRPr lang="en-US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800">
                <a:latin typeface="Tahoma" pitchFamily="34" charset="0"/>
                <a:cs typeface="Tahoma" pitchFamily="34" charset="0"/>
              </a:rPr>
              <a:t>	ระบบสารสนเทศเพื่อการบริหาร</a:t>
            </a:r>
            <a:r>
              <a:rPr lang="en-US" sz="1800">
                <a:latin typeface="Tahoma" pitchFamily="34" charset="0"/>
                <a:cs typeface="Tahoma" pitchFamily="34" charset="0"/>
              </a:rPr>
              <a:t>  </a:t>
            </a:r>
            <a:r>
              <a:rPr lang="af-ZA" sz="1800">
                <a:latin typeface="Tahoma" pitchFamily="34" charset="0"/>
                <a:cs typeface="Tahoma" pitchFamily="34" charset="0"/>
              </a:rPr>
              <a:t>(Management Information System)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 </a:t>
            </a:r>
            <a:r>
              <a:rPr lang="af-ZA" sz="1800">
                <a:latin typeface="Tahoma" pitchFamily="34" charset="0"/>
                <a:cs typeface="Tahoma" pitchFamily="34" charset="0"/>
              </a:rPr>
              <a:t>MIS </a:t>
            </a:r>
            <a:r>
              <a:rPr lang="th-TH" sz="1800">
                <a:latin typeface="Tahoma" pitchFamily="34" charset="0"/>
                <a:cs typeface="Tahoma" pitchFamily="34" charset="0"/>
              </a:rPr>
              <a:t>คือ ระบบที่ให้สารสนเทศที่ผู้บริหารต้องการ เพื่อให้สามารถทำงานได้อย่างมีประสิทธิภาพ โดยจะรวมทั้งสารสนเทศภายในและภายนอก สารสนเทศที่เกี่ยวพันกับองค์กรทั้งในอดีตและปัจจุบัน รวมทั้งสิ่งที่คาดว่าจะเป็นอนาคต นอกจากนี้ระบบ</a:t>
            </a:r>
            <a:r>
              <a:rPr lang="en-US" sz="1800">
                <a:latin typeface="Tahoma" pitchFamily="34" charset="0"/>
                <a:cs typeface="Tahoma" pitchFamily="34" charset="0"/>
              </a:rPr>
              <a:t> MIS </a:t>
            </a:r>
            <a:r>
              <a:rPr lang="th-TH" sz="1800">
                <a:latin typeface="Tahoma" pitchFamily="34" charset="0"/>
                <a:cs typeface="Tahoma" pitchFamily="34" charset="0"/>
              </a:rPr>
              <a:t>จะต้องให้สารสนเทศภายในช่วงเวลาที่เป็นประโยชน์ เพื่อให้ผู้บริหารสามารถตัดสินใจในการวางแผนการควบคุม และปฏิบัติการขององค์กรได้อย่างถูกต้อง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155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01625"/>
            <a:ext cx="8229600" cy="1143000"/>
          </a:xfrm>
        </p:spPr>
        <p:txBody>
          <a:bodyPr/>
          <a:lstStyle/>
          <a:p>
            <a:pPr algn="ctr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ระบบสารสนเทศเพื่อการบริหาร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825" y="3860800"/>
            <a:ext cx="2773363" cy="625475"/>
          </a:xfrm>
          <a:prstGeom prst="rect">
            <a:avLst/>
          </a:prstGeom>
          <a:solidFill>
            <a:srgbClr val="CC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พนักงานในระดับปฏิบัติการ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7738" y="3832225"/>
            <a:ext cx="5256212" cy="136842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สารสนเทศและสารสนเทศเพื่อการจัดการ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การนำคอมพิวเตอร์มาผลิตสารสนเทศต่อผู้บริหาร เพื่อใช้ในการจัดการ  การวางแผน  และการควบคุม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7538" y="5661025"/>
            <a:ext cx="3384550" cy="576263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ผู้บริหารในระดับล่าง (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MIS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132138" y="4149725"/>
            <a:ext cx="282575" cy="312738"/>
          </a:xfrm>
          <a:prstGeom prst="rightArrow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Down Arrow 4"/>
          <p:cNvSpPr/>
          <p:nvPr/>
        </p:nvSpPr>
        <p:spPr>
          <a:xfrm>
            <a:off x="6043613" y="5300663"/>
            <a:ext cx="328612" cy="288925"/>
          </a:xfrm>
          <a:prstGeom prst="downArrow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22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3534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ระบบสนับสนุนการตัดสินใจ</a:t>
            </a:r>
            <a:endParaRPr lang="en-US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0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ระบบสนับสนุนการตัดสินใจ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af-ZA" sz="1800" dirty="0" smtClean="0">
                <a:latin typeface="Tahoma" pitchFamily="34" charset="0"/>
                <a:cs typeface="Tahoma" pitchFamily="34" charset="0"/>
              </a:rPr>
              <a:t>Decision Support Systems)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หรือ </a:t>
            </a:r>
            <a:r>
              <a:rPr lang="af-ZA" sz="1800" dirty="0" smtClean="0">
                <a:latin typeface="Tahoma" pitchFamily="34" charset="0"/>
                <a:cs typeface="Tahoma" pitchFamily="34" charset="0"/>
              </a:rPr>
              <a:t>DSS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เป็นระบบที่พัฒนาขึ้นจากระบบ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MIS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อีกระดับหนึ่ง เนื่องจากถึงแม้ว่าผู้มีหน้าที่ในการตัดสินใจจะสามารถใช้ประสบการณ์หรือใช้ข้อมูลที่มีอยู่แล้วในระบบ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MIS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ของบริษัท สำหรับทำการตัดสินใจได้อย่างมีประสิทธิภาพในงานปกติ แต่บ่อยครั้งที่ผู้ที่จะตัดสินใจ โดยเฉพาะอย่างยิ่งผู้บริหารในระดับวางแผนบริหารและวางแผนยุทธศาสตร์ จะเผชิญกับการตัดสินใจ ซึ่งเป็นระบบที่สนับสนุนความต้องการเฉพาะของผู้บริหารแต่ละคน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af-ZA" sz="1800" cap="all" dirty="0" smtClean="0">
                <a:latin typeface="Tahoma" pitchFamily="34" charset="0"/>
                <a:cs typeface="Tahoma" pitchFamily="34" charset="0"/>
              </a:rPr>
              <a:t>m</a:t>
            </a:r>
            <a:r>
              <a:rPr lang="af-ZA" sz="1800" dirty="0" smtClean="0">
                <a:latin typeface="Tahoma" pitchFamily="34" charset="0"/>
                <a:cs typeface="Tahoma" pitchFamily="34" charset="0"/>
              </a:rPr>
              <a:t>ade by </a:t>
            </a:r>
            <a:r>
              <a:rPr lang="af-ZA" sz="1800" cap="all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af-ZA" sz="1800" dirty="0" smtClean="0">
                <a:latin typeface="Tahoma" pitchFamily="34" charset="0"/>
                <a:cs typeface="Tahoma" pitchFamily="34" charset="0"/>
              </a:rPr>
              <a:t>rder)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79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6054" y="345990"/>
            <a:ext cx="8229600" cy="1143000"/>
          </a:xfrm>
        </p:spPr>
        <p:txBody>
          <a:bodyPr/>
          <a:lstStyle/>
          <a:p>
            <a:pPr algn="ctr"/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ระบบสนับสนุนการตัดสินใจ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7738" y="3832225"/>
            <a:ext cx="5256212" cy="136842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ระบบสนับสนุนการตัดสินใจ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การใช้คอมพิวเตอร์ช่วยหรือสนับสนุนการตัดสินใจ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7538" y="5661025"/>
            <a:ext cx="3384550" cy="576263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ผู้บริหารในระดับกลาง (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DSS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>
            <a:off x="6043613" y="5300663"/>
            <a:ext cx="328612" cy="288925"/>
          </a:xfrm>
          <a:prstGeom prst="downArrow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5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3534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h-TH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ระบบสารสนเทศเพื่อผู้บริหารระดับสูง</a:t>
            </a:r>
            <a:endParaRPr lang="en-US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800">
                <a:latin typeface="Tahoma" pitchFamily="34" charset="0"/>
                <a:cs typeface="Tahoma" pitchFamily="34" charset="0"/>
              </a:rPr>
              <a:t>ระบบสารสนเทศเพื่อผู้บริหารระดับสูง</a:t>
            </a:r>
            <a:r>
              <a:rPr lang="af-ZA" sz="1800">
                <a:latin typeface="Tahoma" pitchFamily="34" charset="0"/>
                <a:cs typeface="Tahoma" pitchFamily="34" charset="0"/>
              </a:rPr>
              <a:t> (Executive Informatin System)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</a:t>
            </a:r>
            <a:r>
              <a:rPr lang="en-US" sz="1800">
                <a:latin typeface="Tahoma" pitchFamily="34" charset="0"/>
                <a:cs typeface="Tahoma" pitchFamily="34" charset="0"/>
              </a:rPr>
              <a:t> EIS </a:t>
            </a:r>
            <a:r>
              <a:rPr lang="th-TH" sz="1800">
                <a:latin typeface="Tahoma" pitchFamily="34" charset="0"/>
                <a:cs typeface="Tahoma" pitchFamily="34" charset="0"/>
              </a:rPr>
              <a:t>เป็นระบบที่สร้างขึ้นเพื่อสนับสนุนสารสนเทศและการตัดสินใจสำหรับผู้บริหารระดับสูงโดยเฉพาะ หรือสามารถกล่าวได้ว่าระบบ</a:t>
            </a:r>
            <a:r>
              <a:rPr lang="en-US" sz="1800">
                <a:latin typeface="Tahoma" pitchFamily="34" charset="0"/>
                <a:cs typeface="Tahoma" pitchFamily="34" charset="0"/>
              </a:rPr>
              <a:t> EIS </a:t>
            </a:r>
            <a:r>
              <a:rPr lang="th-TH" sz="1800">
                <a:latin typeface="Tahoma" pitchFamily="34" charset="0"/>
                <a:cs typeface="Tahoma" pitchFamily="34" charset="0"/>
              </a:rPr>
              <a:t>ก็คือส่วนหนึ่งของระบบ</a:t>
            </a:r>
            <a:r>
              <a:rPr lang="en-US" sz="1800">
                <a:latin typeface="Tahoma" pitchFamily="34" charset="0"/>
                <a:cs typeface="Tahoma" pitchFamily="34" charset="0"/>
              </a:rPr>
              <a:t> DSS </a:t>
            </a:r>
            <a:r>
              <a:rPr lang="th-TH" sz="1800">
                <a:latin typeface="Tahoma" pitchFamily="34" charset="0"/>
                <a:cs typeface="Tahoma" pitchFamily="34" charset="0"/>
              </a:rPr>
              <a:t>ที่แยกออกมาเพื่อเน้นในการให้สารสนเทศที่สำคัญต่อการบริหารแก่ผู้บริหารระดับสูงสุด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03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"/>
          <p:cNvSpPr>
            <a:spLocks noGrp="1" noChangeArrowheads="1"/>
          </p:cNvSpPr>
          <p:nvPr>
            <p:ph type="title"/>
          </p:nvPr>
        </p:nvSpPr>
        <p:spPr>
          <a:xfrm>
            <a:off x="411033" y="370704"/>
            <a:ext cx="8229600" cy="1143000"/>
          </a:xfrm>
        </p:spPr>
        <p:txBody>
          <a:bodyPr/>
          <a:lstStyle/>
          <a:p>
            <a:pPr algn="ctr"/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ระบบสารสนเทศเพื่อผู้บริหารระดับสูง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050" y="3224213"/>
            <a:ext cx="5257800" cy="136842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ระบบสารสนเทศเพื่อผู้บริหารระดับสูง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สร้างขึ้นเพื่อสนับสนุนสารสนเทศและการตัดสินใจสำหรับผู้บริหารระดับสูง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2438" y="5053013"/>
            <a:ext cx="3384550" cy="576262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ผู้บริหารในระดับสูง (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EIS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5" name="Down Arrow 4"/>
          <p:cNvSpPr/>
          <p:nvPr/>
        </p:nvSpPr>
        <p:spPr>
          <a:xfrm>
            <a:off x="4608513" y="4692650"/>
            <a:ext cx="328612" cy="288925"/>
          </a:xfrm>
          <a:prstGeom prst="downArrow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0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353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h-TH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ระบบผู้เชี่ยวชาญ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1800">
                <a:latin typeface="Tahoma" pitchFamily="34" charset="0"/>
                <a:cs typeface="Tahoma" pitchFamily="34" charset="0"/>
              </a:rPr>
              <a:t>	ระบบผู้เชี่ยวชาญ </a:t>
            </a:r>
            <a:r>
              <a:rPr lang="af-ZA" sz="1800">
                <a:latin typeface="Tahoma" pitchFamily="34" charset="0"/>
                <a:cs typeface="Tahoma" pitchFamily="34" charset="0"/>
              </a:rPr>
              <a:t>(Expert System) </a:t>
            </a:r>
            <a:r>
              <a:rPr lang="th-TH" sz="1800">
                <a:latin typeface="Tahoma" pitchFamily="34" charset="0"/>
                <a:cs typeface="Tahoma" pitchFamily="34" charset="0"/>
              </a:rPr>
              <a:t>หรือ</a:t>
            </a:r>
            <a:r>
              <a:rPr lang="en-US" sz="1800">
                <a:latin typeface="Tahoma" pitchFamily="34" charset="0"/>
                <a:cs typeface="Tahoma" pitchFamily="34" charset="0"/>
              </a:rPr>
              <a:t> ES </a:t>
            </a:r>
            <a:r>
              <a:rPr lang="th-TH" sz="1800">
                <a:latin typeface="Tahoma" pitchFamily="34" charset="0"/>
                <a:cs typeface="Tahoma" pitchFamily="34" charset="0"/>
              </a:rPr>
              <a:t>มีส่วนที่คล้ายคลึงกับระบบอื่น ๆ คือเป็นระบบคอมพิวเตอร์ที่ช่วยผู้บริหาร แก้ไขปัญหา หรือทำการตัดสินใจได้ดีขึ้น อย่างไรก็ดี ระบบผู้เชี่ยวชาญจะแตกต่างจากระบบอื่น ๆ อยู่มาก เนื่องจาก ระบบผู้เชี่ยวชาญจะเกี่ยวข้องกับการจัดการความรู้ </a:t>
            </a:r>
            <a:r>
              <a:rPr lang="af-ZA" sz="1800">
                <a:latin typeface="Tahoma" pitchFamily="34" charset="0"/>
                <a:cs typeface="Tahoma" pitchFamily="34" charset="0"/>
              </a:rPr>
              <a:t>(Knowledge) </a:t>
            </a:r>
            <a:r>
              <a:rPr lang="th-TH" sz="1800">
                <a:latin typeface="Tahoma" pitchFamily="34" charset="0"/>
                <a:cs typeface="Tahoma" pitchFamily="34" charset="0"/>
              </a:rPr>
              <a:t>มากกว่าสารสนเทศ และถูกออกแบบมาให้ช่วยในการตัดสินใจโดยใช้วิธีเดียวกับผู้เชี่ยวชาญที่เป็นมนุษย์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7" name="Picture 2" descr="http://www.flexrule.com/wp-content/uploads/2014/06/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8347"/>
            <a:ext cx="8229600" cy="1143000"/>
          </a:xfrm>
        </p:spPr>
        <p:txBody>
          <a:bodyPr/>
          <a:lstStyle/>
          <a:p>
            <a:pPr algn="ctr"/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ระบบผู้เชี่ยวชาญ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9150" y="3644900"/>
            <a:ext cx="5256213" cy="136842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ใช้หลักการทำงานด้วยระบบ ปัญญาประดิษฐ์ </a:t>
            </a:r>
            <a:r>
              <a:rPr lang="af-ZA" sz="2000" dirty="0">
                <a:latin typeface="Tahoma" pitchFamily="34" charset="0"/>
                <a:cs typeface="Tahoma" pitchFamily="34" charset="0"/>
              </a:rPr>
              <a:t>(Artifitial Intelligence)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บทนำ</a:t>
            </a:r>
          </a:p>
        </p:txBody>
      </p:sp>
      <p:pic>
        <p:nvPicPr>
          <p:cNvPr id="7172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395288" y="1514475"/>
            <a:ext cx="8497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2000">
                <a:latin typeface="Tahoma" pitchFamily="34" charset="0"/>
                <a:cs typeface="Tahoma" pitchFamily="34" charset="0"/>
              </a:rPr>
              <a:t>ข้อมูลในการรับรู้ของคอมพิวเตอร์ฮาร์ดแวร์มีความหมายไม่มากไปกว่ากลุ่มของสัญญาณอิเล็กทรอนิกส์ในระบบคอมพิวเตอร์ ซึ่งสามารถนำกลุ่มสัญญาณเหล่านี้มาผ่านกระบวนการบางอย่างเพื่อก่อให้เกิดความหมายใหม่หรือได้ความรู้ชนิดใหม่ขึ้นมา ในที่นี้ จึงจำเป็นต้องทำความรู้จักเกี่ยวกับหน่วยข้อมูลที่แตกต่างกันด้วยระดับ,ขนาด และการจัดการเกี่ยวกับข้อมูล</a:t>
            </a:r>
            <a:endParaRPr 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4" name="Picture 10" descr="http://ecomputernotes.com/images/Data_Processing_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146425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95288" y="2636838"/>
            <a:ext cx="8588375" cy="309086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203575" y="2781300"/>
            <a:ext cx="2827338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Tahoma" pitchFamily="34" charset="0"/>
              </a:rPr>
              <a:t>ระดับวางแผนยุทธ์ศาสตร์</a:t>
            </a:r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2933700" y="3573463"/>
            <a:ext cx="3313113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Tahoma" pitchFamily="34" charset="0"/>
              </a:rPr>
              <a:t>ระดับวางแผนการบริหาร</a:t>
            </a:r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789238" y="4351338"/>
            <a:ext cx="3673475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Tahoma" pitchFamily="34" charset="0"/>
              </a:rPr>
              <a:t>ระดับวางแผนปฏิบัติการ</a:t>
            </a: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646363" y="5157788"/>
            <a:ext cx="3960812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Tahoma" pitchFamily="34" charset="0"/>
              </a:rPr>
              <a:t>ระดับปฏิบัติการ</a:t>
            </a: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900113" y="2781300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ahoma" pitchFamily="34" charset="0"/>
                <a:cs typeface="Tahoma" pitchFamily="34" charset="0"/>
              </a:rPr>
              <a:t>EIS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7" name="Rectangle 13"/>
          <p:cNvSpPr>
            <a:spLocks noChangeArrowheads="1"/>
          </p:cNvSpPr>
          <p:nvPr/>
        </p:nvSpPr>
        <p:spPr bwMode="auto">
          <a:xfrm>
            <a:off x="7202488" y="4724400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ahoma" pitchFamily="34" charset="0"/>
                <a:cs typeface="Tahoma" pitchFamily="34" charset="0"/>
              </a:rPr>
              <a:t>DPS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8" name="Rectangle 14"/>
          <p:cNvSpPr>
            <a:spLocks noChangeArrowheads="1"/>
          </p:cNvSpPr>
          <p:nvPr/>
        </p:nvSpPr>
        <p:spPr bwMode="auto">
          <a:xfrm>
            <a:off x="900113" y="3860800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ahoma" pitchFamily="34" charset="0"/>
                <a:cs typeface="Tahoma" pitchFamily="34" charset="0"/>
              </a:rPr>
              <a:t>MIS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9" name="Rectangle 15"/>
          <p:cNvSpPr>
            <a:spLocks noChangeArrowheads="1"/>
          </p:cNvSpPr>
          <p:nvPr/>
        </p:nvSpPr>
        <p:spPr bwMode="auto">
          <a:xfrm>
            <a:off x="7156450" y="3081338"/>
            <a:ext cx="863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ahoma" pitchFamily="34" charset="0"/>
                <a:cs typeface="Tahoma" pitchFamily="34" charset="0"/>
              </a:rPr>
              <a:t>DSS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60" name="Line 16"/>
          <p:cNvSpPr>
            <a:spLocks noChangeShapeType="1"/>
          </p:cNvSpPr>
          <p:nvPr/>
        </p:nvSpPr>
        <p:spPr bwMode="auto">
          <a:xfrm>
            <a:off x="1763713" y="29241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61" name="Line 23"/>
          <p:cNvSpPr>
            <a:spLocks noChangeShapeType="1"/>
          </p:cNvSpPr>
          <p:nvPr/>
        </p:nvSpPr>
        <p:spPr bwMode="auto">
          <a:xfrm>
            <a:off x="1258888" y="4581525"/>
            <a:ext cx="0" cy="71438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53262" name="Group 36"/>
          <p:cNvGrpSpPr>
            <a:grpSpLocks/>
          </p:cNvGrpSpPr>
          <p:nvPr/>
        </p:nvGrpSpPr>
        <p:grpSpPr bwMode="auto">
          <a:xfrm>
            <a:off x="1331913" y="4292600"/>
            <a:ext cx="1441450" cy="215900"/>
            <a:chOff x="839" y="2704"/>
            <a:chExt cx="908" cy="136"/>
          </a:xfrm>
        </p:grpSpPr>
        <p:sp>
          <p:nvSpPr>
            <p:cNvPr id="53282" name="Line 18"/>
            <p:cNvSpPr>
              <a:spLocks noChangeShapeType="1"/>
            </p:cNvSpPr>
            <p:nvPr/>
          </p:nvSpPr>
          <p:spPr bwMode="auto">
            <a:xfrm>
              <a:off x="839" y="283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3283" name="Line 24"/>
            <p:cNvSpPr>
              <a:spLocks noChangeShapeType="1"/>
            </p:cNvSpPr>
            <p:nvPr/>
          </p:nvSpPr>
          <p:spPr bwMode="auto">
            <a:xfrm flipV="1">
              <a:off x="839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3263" name="Group 37"/>
          <p:cNvGrpSpPr>
            <a:grpSpLocks/>
          </p:cNvGrpSpPr>
          <p:nvPr/>
        </p:nvGrpSpPr>
        <p:grpSpPr bwMode="auto">
          <a:xfrm>
            <a:off x="6011863" y="2924175"/>
            <a:ext cx="1584325" cy="153988"/>
            <a:chOff x="3787" y="1842"/>
            <a:chExt cx="998" cy="97"/>
          </a:xfrm>
        </p:grpSpPr>
        <p:sp>
          <p:nvSpPr>
            <p:cNvPr id="53280" name="Line 19"/>
            <p:cNvSpPr>
              <a:spLocks noChangeShapeType="1"/>
            </p:cNvSpPr>
            <p:nvPr/>
          </p:nvSpPr>
          <p:spPr bwMode="auto">
            <a:xfrm flipH="1">
              <a:off x="3787" y="1842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>
              <a:off x="4785" y="18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3264" name="Group 38"/>
          <p:cNvGrpSpPr>
            <a:grpSpLocks/>
          </p:cNvGrpSpPr>
          <p:nvPr/>
        </p:nvGrpSpPr>
        <p:grpSpPr bwMode="auto">
          <a:xfrm>
            <a:off x="6227763" y="3500438"/>
            <a:ext cx="1368425" cy="287337"/>
            <a:chOff x="4014" y="2795"/>
            <a:chExt cx="862" cy="181"/>
          </a:xfrm>
        </p:grpSpPr>
        <p:sp>
          <p:nvSpPr>
            <p:cNvPr id="53278" name="Line 20"/>
            <p:cNvSpPr>
              <a:spLocks noChangeShapeType="1"/>
            </p:cNvSpPr>
            <p:nvPr/>
          </p:nvSpPr>
          <p:spPr bwMode="auto">
            <a:xfrm flipH="1">
              <a:off x="4014" y="2976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3279" name="Line 26"/>
            <p:cNvSpPr>
              <a:spLocks noChangeShapeType="1"/>
            </p:cNvSpPr>
            <p:nvPr/>
          </p:nvSpPr>
          <p:spPr bwMode="auto">
            <a:xfrm flipV="1">
              <a:off x="4876" y="279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3265" name="Group 39"/>
          <p:cNvGrpSpPr>
            <a:grpSpLocks/>
          </p:cNvGrpSpPr>
          <p:nvPr/>
        </p:nvGrpSpPr>
        <p:grpSpPr bwMode="auto">
          <a:xfrm>
            <a:off x="6443663" y="4508500"/>
            <a:ext cx="1223962" cy="215900"/>
            <a:chOff x="4150" y="3385"/>
            <a:chExt cx="771" cy="136"/>
          </a:xfrm>
        </p:grpSpPr>
        <p:sp>
          <p:nvSpPr>
            <p:cNvPr id="53276" name="Line 21"/>
            <p:cNvSpPr>
              <a:spLocks noChangeShapeType="1"/>
            </p:cNvSpPr>
            <p:nvPr/>
          </p:nvSpPr>
          <p:spPr bwMode="auto">
            <a:xfrm flipH="1">
              <a:off x="4150" y="338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3277" name="Line 27"/>
            <p:cNvSpPr>
              <a:spLocks noChangeShapeType="1"/>
            </p:cNvSpPr>
            <p:nvPr/>
          </p:nvSpPr>
          <p:spPr bwMode="auto">
            <a:xfrm>
              <a:off x="4921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3266" name="Group 40"/>
          <p:cNvGrpSpPr>
            <a:grpSpLocks/>
          </p:cNvGrpSpPr>
          <p:nvPr/>
        </p:nvGrpSpPr>
        <p:grpSpPr bwMode="auto">
          <a:xfrm>
            <a:off x="6588125" y="5157788"/>
            <a:ext cx="1079500" cy="215900"/>
            <a:chOff x="4241" y="3838"/>
            <a:chExt cx="680" cy="136"/>
          </a:xfrm>
        </p:grpSpPr>
        <p:sp>
          <p:nvSpPr>
            <p:cNvPr id="53274" name="Line 22"/>
            <p:cNvSpPr>
              <a:spLocks noChangeShapeType="1"/>
            </p:cNvSpPr>
            <p:nvPr/>
          </p:nvSpPr>
          <p:spPr bwMode="auto">
            <a:xfrm flipH="1">
              <a:off x="4241" y="3974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3275" name="Line 28"/>
            <p:cNvSpPr>
              <a:spLocks noChangeShapeType="1"/>
            </p:cNvSpPr>
            <p:nvPr/>
          </p:nvSpPr>
          <p:spPr bwMode="auto">
            <a:xfrm flipV="1">
              <a:off x="4921" y="383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3267" name="Rectangle 32"/>
          <p:cNvSpPr>
            <a:spLocks noChangeArrowheads="1"/>
          </p:cNvSpPr>
          <p:nvPr/>
        </p:nvSpPr>
        <p:spPr bwMode="auto">
          <a:xfrm>
            <a:off x="250825" y="1766888"/>
            <a:ext cx="2651125" cy="3698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zh-CN" b="1">
                <a:latin typeface="Tahoma" pitchFamily="34" charset="0"/>
                <a:cs typeface="Tahoma" pitchFamily="34" charset="0"/>
              </a:rPr>
              <a:t>โมเดลโครงสร้างองค์กร</a:t>
            </a:r>
            <a:r>
              <a:rPr lang="en-US" altLang="zh-CN">
                <a:latin typeface="Tahoma" pitchFamily="34" charset="0"/>
                <a:ea typeface="SimSun" pitchFamily="2" charset="-122"/>
                <a:cs typeface="Tahoma" pitchFamily="34" charset="0"/>
              </a:rPr>
              <a:t> </a:t>
            </a:r>
            <a:endParaRPr lang="th-TH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3268" name="Group 35"/>
          <p:cNvGrpSpPr>
            <a:grpSpLocks/>
          </p:cNvGrpSpPr>
          <p:nvPr/>
        </p:nvGrpSpPr>
        <p:grpSpPr bwMode="auto">
          <a:xfrm>
            <a:off x="1331913" y="3644900"/>
            <a:ext cx="1584325" cy="215900"/>
            <a:chOff x="839" y="2296"/>
            <a:chExt cx="998" cy="136"/>
          </a:xfrm>
        </p:grpSpPr>
        <p:sp>
          <p:nvSpPr>
            <p:cNvPr id="53272" name="Line 17"/>
            <p:cNvSpPr>
              <a:spLocks noChangeShapeType="1"/>
            </p:cNvSpPr>
            <p:nvPr/>
          </p:nvSpPr>
          <p:spPr bwMode="auto">
            <a:xfrm>
              <a:off x="839" y="229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53273" name="Line 34"/>
            <p:cNvSpPr>
              <a:spLocks noChangeShapeType="1"/>
            </p:cNvSpPr>
            <p:nvPr/>
          </p:nvSpPr>
          <p:spPr bwMode="auto">
            <a:xfrm>
              <a:off x="839" y="229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3269" name="Rectangle 1"/>
          <p:cNvSpPr>
            <a:spLocks noChangeArrowheads="1"/>
          </p:cNvSpPr>
          <p:nvPr/>
        </p:nvSpPr>
        <p:spPr bwMode="auto">
          <a:xfrm>
            <a:off x="2492091" y="278156"/>
            <a:ext cx="496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2800" b="1" dirty="0">
                <a:latin typeface="Tahoma" pitchFamily="34" charset="0"/>
                <a:cs typeface="Tahoma" pitchFamily="34" charset="0"/>
              </a:rPr>
              <a:t>โมเดลโครงสร้างองค์กร</a:t>
            </a:r>
          </a:p>
        </p:txBody>
      </p:sp>
      <p:pic>
        <p:nvPicPr>
          <p:cNvPr id="53270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50825" y="1690688"/>
            <a:ext cx="5592763" cy="3698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zh-CN" b="1">
                <a:latin typeface="Tahoma" pitchFamily="34" charset="0"/>
                <a:cs typeface="Tahoma" pitchFamily="34" charset="0"/>
              </a:rPr>
              <a:t>บุคลากรในแต่ละระดับจะเกี่ยวข้องกับระบบสารสนเทศ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511300" y="522922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zh-CN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468313" y="2276475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altLang="zh-CN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1. ระดับปฏิบัติการ</a:t>
            </a:r>
          </a:p>
          <a:p>
            <a:r>
              <a:rPr lang="th-TH" altLang="zh-CN">
                <a:latin typeface="Tahoma" pitchFamily="34" charset="0"/>
                <a:cs typeface="Tahoma" pitchFamily="34" charset="0"/>
              </a:rPr>
              <a:t>เกี่ยวข้องอยู่กับงานที่ต้องกระทำซ้ำ ๆ กัน และจะเน้นไปที่การจัดการรายการประจำวัน </a:t>
            </a:r>
          </a:p>
          <a:p>
            <a:r>
              <a:rPr lang="th-TH" altLang="zh-CN">
                <a:latin typeface="Tahoma" pitchFamily="34" charset="0"/>
                <a:cs typeface="Tahoma" pitchFamily="34" charset="0"/>
              </a:rPr>
              <a:t>นั่นคือบุคลากรในระดับนี้เกี่ยวข้องกับระบบสารสนเทศในฐานะเป็นผู้จัดหาข้อมูลเข้าสู่ระบบ 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" y="3351213"/>
            <a:ext cx="8686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altLang="zh-CN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th-TH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ระดับวางแผนปฏิบัติการ</a:t>
            </a:r>
            <a:endParaRPr lang="th-TH" altLang="zh-CN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altLang="zh-CN">
                <a:latin typeface="Tahoma" pitchFamily="34" charset="0"/>
                <a:cs typeface="Tahoma" pitchFamily="34" charset="0"/>
              </a:rPr>
              <a:t>เป็นผู้บริหารระดับกลางซึ่งมีหน้าที่ในการวางแผนให้บรรลุเป้าหมายต่าง ๆ</a:t>
            </a:r>
          </a:p>
          <a:p>
            <a:r>
              <a:rPr lang="th-TH" altLang="zh-CN">
                <a:latin typeface="Tahoma" pitchFamily="34" charset="0"/>
                <a:cs typeface="Tahoma" pitchFamily="34" charset="0"/>
              </a:rPr>
              <a:t>เพื่อให้องค์กรสามารถประสบความสำเร็จตามแผนงานระยะยาวที่กำหนดโดยผู้บริหารระดับสูง</a:t>
            </a:r>
            <a:r>
              <a:rPr lang="en-US" altLang="zh-CN">
                <a:latin typeface="Tahoma" pitchFamily="34" charset="0"/>
                <a:ea typeface="SimSun" pitchFamily="2" charset="-122"/>
                <a:cs typeface="Tahoma" pitchFamily="34" charset="0"/>
              </a:rPr>
              <a:t> 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457200" y="4581525"/>
            <a:ext cx="8791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3. ระดับวางแผนยุทธศาสตร์ระยะยาว</a:t>
            </a:r>
            <a:endParaRPr lang="th-TH" altLang="zh-CN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altLang="zh-CN">
                <a:latin typeface="Tahoma" pitchFamily="34" charset="0"/>
                <a:cs typeface="Tahoma" pitchFamily="34" charset="0"/>
              </a:rPr>
              <a:t>เป็นผู้บริหารระดับสูงสุด ซึ่งเน้นในเรื่องเป้าประสงค์ขององค์กร ระบบสารสนเทศที่ต้องการ</a:t>
            </a:r>
          </a:p>
          <a:p>
            <a:r>
              <a:rPr lang="th-TH" altLang="zh-CN">
                <a:latin typeface="Tahoma" pitchFamily="34" charset="0"/>
                <a:cs typeface="Tahoma" pitchFamily="34" charset="0"/>
              </a:rPr>
              <a:t>จะเน้นที่รายงานสรุป รายงานแบบ </a:t>
            </a:r>
            <a:r>
              <a:rPr lang="en-US" altLang="zh-CN">
                <a:latin typeface="Tahoma" pitchFamily="34" charset="0"/>
                <a:ea typeface="SimSun" pitchFamily="2" charset="-122"/>
                <a:cs typeface="Tahoma" pitchFamily="34" charset="0"/>
              </a:rPr>
              <a:t>What-if </a:t>
            </a:r>
            <a:r>
              <a:rPr lang="th-TH" altLang="zh-CN">
                <a:latin typeface="Tahoma" pitchFamily="34" charset="0"/>
                <a:cs typeface="Tahoma" pitchFamily="34" charset="0"/>
              </a:rPr>
              <a:t>และการวิเคราะห์แนวโน้มต่าง ๆ </a:t>
            </a:r>
            <a:r>
              <a:rPr lang="en-US" altLang="zh-CN">
                <a:latin typeface="Tahoma" pitchFamily="34" charset="0"/>
                <a:ea typeface="SimSun" pitchFamily="2" charset="-122"/>
              </a:rPr>
              <a:t>(Trend Analysis) </a:t>
            </a: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2484438" y="476250"/>
            <a:ext cx="496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2800" b="1">
                <a:latin typeface="Tahoma" pitchFamily="34" charset="0"/>
                <a:cs typeface="Tahoma" pitchFamily="34" charset="0"/>
              </a:rPr>
              <a:t>โมเดลโครงสร้างองค์กร</a:t>
            </a:r>
          </a:p>
        </p:txBody>
      </p:sp>
      <p:pic>
        <p:nvPicPr>
          <p:cNvPr id="54281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52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11300" y="522922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zh-CN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428625" y="1628775"/>
            <a:ext cx="8293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ข้อมูล หมายถึง ข้อเท็จจริงในเบื้องต้น ส่วนสารสนเทศ จะเป็นผลลัพธ์ของข้อมูลที่ได้ผ่านประมวลผลแล้ว พร้อมที่จะนำไปใช้งานได้ทันที ซึ่งสารสนเทศที่ดี ควรจะประกอบไปด้วย(1) มีความถูกต้อง (2) สมบูรณ์ (3) ทันต่อเวลา (4) ความคุ้มค่า (5) ความยืดหยุ่น (6) ความน่าเชื่อถือ (7) ความง่าย และ สามารถทวนสอบได้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หน่วยของข้อมูลที่เล็กที่สุดที่มีความหมายต่อผู้ใช้คือ เขตข้อมูล (</a:t>
            </a:r>
            <a:r>
              <a:rPr lang="en-US">
                <a:latin typeface="Tahoma" pitchFamily="34" charset="0"/>
                <a:cs typeface="Tahoma" pitchFamily="34" charset="0"/>
              </a:rPr>
              <a:t>Field</a:t>
            </a:r>
            <a:r>
              <a:rPr lang="th-TH">
                <a:latin typeface="Tahoma" pitchFamily="34" charset="0"/>
                <a:cs typeface="Tahoma" pitchFamily="34" charset="0"/>
              </a:rPr>
              <a:t>) เช่น รหัสนักศึกษา, ชื่อนักศึกษา , ที่อยู่ และถ้าเรานำฟิลด์หลาย ๆ มารวมกันจะเป็น ระเบียน (</a:t>
            </a:r>
            <a:r>
              <a:rPr lang="en-US">
                <a:latin typeface="Tahoma" pitchFamily="34" charset="0"/>
                <a:cs typeface="Tahoma" pitchFamily="34" charset="0"/>
              </a:rPr>
              <a:t>Record</a:t>
            </a:r>
            <a:r>
              <a:rPr lang="th-TH">
                <a:latin typeface="Tahoma" pitchFamily="34" charset="0"/>
                <a:cs typeface="Tahoma" pitchFamily="34" charset="0"/>
              </a:rPr>
              <a:t>) รวมทั้ง ถ้านำระเบียนหลาย ๆ ระเบียนมารวมกันจะกลายเป็นแฟ้ม </a:t>
            </a:r>
            <a:r>
              <a:rPr lang="en-US">
                <a:latin typeface="Tahoma" pitchFamily="34" charset="0"/>
                <a:cs typeface="Tahoma" pitchFamily="34" charset="0"/>
              </a:rPr>
              <a:t>(File)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แฟ้มข้อมูลแบ่งออกเป็น 2 ประเภท คือ แฟ้มข้อมูลหลัก และแฟ้มรายการปรับปรุง ส่วนวิธีการประมวลผลของแฟ้มข้อมูล สามารถแบ่งออกเป็น การประมวลผลแบบกลุ่มกับการประมวลผลแบบออนไลน์ และคอมพิวเตอร์จะมีวิธีการจัดการกับระเบียนแฟ้มข้อมูล 3 วิธีการหลัก ๆ คือ (1) การจัดระเบียนแฟ้มข้อมูลแบบลำดับ (2) การจัดระเบียนแฟ้มแบบตรงหรือแบบสุ่ม และ (3) การจัดระเบียนแฟ้มข้อมูลแบบลำดับเชิงดัชนี </a:t>
            </a:r>
            <a:endParaRPr lang="th-TH" altLang="zh-CN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301" name="Rectangle 10"/>
          <p:cNvSpPr>
            <a:spLocks noChangeArrowheads="1"/>
          </p:cNvSpPr>
          <p:nvPr/>
        </p:nvSpPr>
        <p:spPr bwMode="auto">
          <a:xfrm>
            <a:off x="250825" y="476250"/>
            <a:ext cx="864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800" b="1">
                <a:latin typeface="Tahoma" pitchFamily="34" charset="0"/>
                <a:cs typeface="Tahoma" pitchFamily="34" charset="0"/>
              </a:rPr>
              <a:t>สรุป</a:t>
            </a:r>
          </a:p>
        </p:txBody>
      </p:sp>
      <p:pic>
        <p:nvPicPr>
          <p:cNvPr id="55302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539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511300" y="522922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zh-CN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428625" y="1700213"/>
            <a:ext cx="82915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ฐานข้อมูลดังกล่าวสามารถแบ่งได้ 3 ประเภท คือ (1) ฐานข้อมูลแบบลำดับชั้น/ต้นไม้ (2) ฐานข้อมูลแบบเครือข่าย (3) ฐานข้อมูลแบบเชิงสัมพันธ์ และ (4) ฐานข้อมูลเชิงวัตถุ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>
                <a:latin typeface="Tahoma" pitchFamily="34" charset="0"/>
                <a:cs typeface="Tahoma" pitchFamily="34" charset="0"/>
              </a:rPr>
              <a:t>ในระบบธุรกิจนิยมจัดประเภทของสารสนเทศตามการทำงาน โดยสามารถแบ่งระบบสารสนเทศได้ 4 ระดับ คือ (1)  ระบบประมวลผลข้อมูล เป็นการนำคอมพิวเตอร์มาใช้ในการจัดการข้อมูลขั้นพื้นฐาน โดยเน้นที่การประมวลผลรายการประจำวัน (2) ระบบสารสนเทศเพื่อการจัดการ เป็นการนำคอมพิวเตอร์มาช่วยให้ผู้บริหารตัดสินใจในการวางแผนการควบคุม และปฏิบัติการขององค์กรได้อย่างถูกต้อง (3) ระบบสนับสนุนการตัดสินใจ เป็นระบบที่ช่วยผู้บริหารระดับวางแผนและวางแผนยุทธศาสตร์ ที่ต้องเผชิญกับการตัดสินใจ ซึ่งเป็นระบบที่สนับสนุนความต้องการเฉพาะของผู้บริหารแต่ละคน (4) ระบบสารสนเทศเพื่อผู้บริหารระดับสูง เป็นระบบที่สร้างขึ้นเพื่อสนับสนุนสารสนเทศและการตัดสินใจสำหรับผู้บริหารระดับสูงโดยเฉพาะ และ (5) ระบบผู้เชี่ยวชาญ เป็นระบบคอมพิวเตอร์ที่ช่วยผู้บริหาร แก้ไขปัญหา หรือทำการตัดสินใจได้ดีขึ้น ซึ่งระบบผู้เชี่ยวชาญจะเกี่ยวข้องกับการจัดการความรู้มากกว่าสารสนเทศ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th-TH" altLang="zh-CN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250825" y="476250"/>
            <a:ext cx="864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800" b="1">
                <a:latin typeface="Tahoma" pitchFamily="34" charset="0"/>
                <a:cs typeface="Tahoma" pitchFamily="34" charset="0"/>
              </a:rPr>
              <a:t>สรุป</a:t>
            </a:r>
          </a:p>
        </p:txBody>
      </p:sp>
      <p:pic>
        <p:nvPicPr>
          <p:cNvPr id="56326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05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511300" y="522922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zh-CN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  <a:p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428625" y="1653004"/>
            <a:ext cx="82931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อธิบายความหมายของข้อมูลและสารสนเทศ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อธิบายลักษณะของสารสนเทศที่ดีว่ามีองค์ประกอบอะไรบ้าง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อธิบายวิธีการจัดระเบียบแฟ้มข้อมูลว่ามีกี่ประเภท อะไรบ้าง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อธิบายวิธีการประมวลผลข้อมูลว่ามีกี่แบบ อะไรบ้าง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อธิบายถึงข้อดีและข้อเสียของระบบจัดการฐานข้อมูล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อธิบายถึงแบบจำลองฐานข้อมูล โดยยกตัวอย่างมา 2 ประเภท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อธิบายความหมายขององค์กร และโครงสร้างองค์กร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อธิบายถึงความหมายของระบบสารสนเทศในองค์กรต่อไปนี้</a:t>
            </a:r>
          </a:p>
          <a:p>
            <a:pPr indent="358775"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dirty="0">
                <a:latin typeface="Tahoma" pitchFamily="34" charset="0"/>
                <a:cs typeface="Tahoma" pitchFamily="34" charset="0"/>
              </a:rPr>
              <a:t>)	</a:t>
            </a:r>
            <a:r>
              <a:rPr lang="en-US" dirty="0">
                <a:latin typeface="Tahoma" pitchFamily="34" charset="0"/>
                <a:cs typeface="Tahoma" pitchFamily="34" charset="0"/>
              </a:rPr>
              <a:t>DPS</a:t>
            </a:r>
          </a:p>
          <a:p>
            <a:pPr indent="358775"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cs typeface="Tahoma" pitchFamily="34" charset="0"/>
              </a:rPr>
              <a:t>)	MIS</a:t>
            </a:r>
          </a:p>
          <a:p>
            <a:pPr indent="358775"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dirty="0">
                <a:latin typeface="Tahoma" pitchFamily="34" charset="0"/>
                <a:cs typeface="Tahoma" pitchFamily="34" charset="0"/>
              </a:rPr>
              <a:t>)	DSS</a:t>
            </a:r>
          </a:p>
          <a:p>
            <a:pPr indent="358775"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dirty="0">
                <a:latin typeface="Tahoma" pitchFamily="34" charset="0"/>
                <a:cs typeface="Tahoma" pitchFamily="34" charset="0"/>
              </a:rPr>
              <a:t>)	EIS</a:t>
            </a:r>
          </a:p>
          <a:p>
            <a:pPr indent="358775"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en-US" dirty="0">
                <a:latin typeface="Tahoma" pitchFamily="34" charset="0"/>
                <a:cs typeface="Tahoma" pitchFamily="34" charset="0"/>
              </a:rPr>
              <a:t>)	ES</a:t>
            </a:r>
          </a:p>
          <a:p>
            <a:pPr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9. จง</a:t>
            </a:r>
            <a:r>
              <a:rPr lang="th-TH" dirty="0">
                <a:latin typeface="Tahoma" pitchFamily="34" charset="0"/>
                <a:cs typeface="Tahoma" pitchFamily="34" charset="0"/>
              </a:rPr>
              <a:t>อธิบายว่างานลักษณะใดควรนำระบบ </a:t>
            </a:r>
            <a:r>
              <a:rPr lang="en-US" dirty="0">
                <a:latin typeface="Tahoma" pitchFamily="34" charset="0"/>
                <a:cs typeface="Tahoma" pitchFamily="34" charset="0"/>
              </a:rPr>
              <a:t>Expert System (ES) </a:t>
            </a:r>
            <a:r>
              <a:rPr lang="th-TH" dirty="0">
                <a:latin typeface="Tahoma" pitchFamily="34" charset="0"/>
                <a:cs typeface="Tahoma" pitchFamily="34" charset="0"/>
              </a:rPr>
              <a:t>มาใช้ได้บ้าง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th-TH" altLang="zh-CN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9" name="Rectangle 10"/>
          <p:cNvSpPr>
            <a:spLocks noChangeArrowheads="1"/>
          </p:cNvSpPr>
          <p:nvPr/>
        </p:nvSpPr>
        <p:spPr bwMode="auto">
          <a:xfrm>
            <a:off x="250825" y="476250"/>
            <a:ext cx="864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800">
                <a:latin typeface="Tahoma" pitchFamily="34" charset="0"/>
                <a:cs typeface="Tahoma" pitchFamily="34" charset="0"/>
              </a:rPr>
              <a:t>แบบฝึกหัดท้ายบท</a:t>
            </a:r>
            <a:endParaRPr lang="th-TH" sz="28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7350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888"/>
            <a:ext cx="1028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02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439738" y="1628775"/>
            <a:ext cx="84534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ข้อมูล </a:t>
            </a:r>
            <a:r>
              <a:rPr lang="en-US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(Data)</a:t>
            </a:r>
            <a:r>
              <a:rPr lang="en-US" sz="20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>
                <a:latin typeface="Tahoma" pitchFamily="34" charset="0"/>
                <a:cs typeface="Tahoma" pitchFamily="34" charset="0"/>
              </a:rPr>
              <a:t>ประกอบด้วยข้อเท็จจริงในเบื้องต้น ข้อมูลแบ่งเป็นหลายประเภทซึ่งสามารถใช้แทนข้อเท็จจริงดังกล่าว เมื่อข้อเท็จจริงเหล่านั้นถูกจัดการหรือสร้างความสัมพันธ์เพื่อให้สื่อความหมายตามที่ต้องการก็จะกลายเป็นสารสนเทศ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6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58750"/>
            <a:ext cx="8229600" cy="960438"/>
          </a:xfrm>
        </p:spPr>
        <p:txBody>
          <a:bodyPr/>
          <a:lstStyle/>
          <a:p>
            <a:pPr algn="ctr">
              <a:defRPr/>
            </a:pPr>
            <a:r>
              <a:rPr lang="th-TH" sz="3200" dirty="0">
                <a:latin typeface="Tahoma" pitchFamily="34" charset="0"/>
                <a:cs typeface="Tahoma" pitchFamily="34" charset="0"/>
              </a:rPr>
              <a:t>ข้อมูลและ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สารสนเทศ</a:t>
            </a:r>
            <a:br>
              <a:rPr lang="th-TH" sz="3200" dirty="0" smtClean="0">
                <a:latin typeface="Tahoma" pitchFamily="34" charset="0"/>
                <a:cs typeface="Tahoma" pitchFamily="34" charset="0"/>
              </a:rPr>
            </a:br>
            <a:r>
              <a:rPr lang="th-TH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(Data &amp;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Information)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439738" y="2781300"/>
            <a:ext cx="8596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สารสนเทศ </a:t>
            </a:r>
            <a:r>
              <a:rPr lang="en-US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(Information)</a:t>
            </a:r>
            <a:r>
              <a:rPr lang="th-TH" sz="20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>
                <a:latin typeface="Tahoma" pitchFamily="34" charset="0"/>
                <a:cs typeface="Tahoma" pitchFamily="34" charset="0"/>
              </a:rPr>
              <a:t>เป็นผลลัพธ์ของข้อมูลที่ได้ผ่านการประมวลผล (ได้แก่ เรียงลำดับ</a:t>
            </a:r>
            <a:r>
              <a:rPr lang="en-US">
                <a:latin typeface="Tahoma" pitchFamily="34" charset="0"/>
                <a:cs typeface="Tahoma" pitchFamily="34" charset="0"/>
              </a:rPr>
              <a:t>, </a:t>
            </a:r>
            <a:r>
              <a:rPr lang="th-TH">
                <a:latin typeface="Tahoma" pitchFamily="34" charset="0"/>
                <a:cs typeface="Tahoma" pitchFamily="34" charset="0"/>
              </a:rPr>
              <a:t>แยกประเภท</a:t>
            </a:r>
            <a:r>
              <a:rPr lang="en-US">
                <a:latin typeface="Tahoma" pitchFamily="34" charset="0"/>
                <a:cs typeface="Tahoma" pitchFamily="34" charset="0"/>
              </a:rPr>
              <a:t>,</a:t>
            </a:r>
            <a:r>
              <a:rPr lang="th-TH">
                <a:latin typeface="Tahoma" pitchFamily="34" charset="0"/>
                <a:cs typeface="Tahoma" pitchFamily="34" charset="0"/>
              </a:rPr>
              <a:t> คำนวณ</a:t>
            </a:r>
            <a:r>
              <a:rPr lang="en-US">
                <a:latin typeface="Tahoma" pitchFamily="34" charset="0"/>
                <a:cs typeface="Tahoma" pitchFamily="34" charset="0"/>
              </a:rPr>
              <a:t>,</a:t>
            </a:r>
            <a:r>
              <a:rPr lang="th-TH">
                <a:latin typeface="Tahoma" pitchFamily="34" charset="0"/>
                <a:cs typeface="Tahoma" pitchFamily="34" charset="0"/>
              </a:rPr>
              <a:t> เปรียบเทียบ</a:t>
            </a:r>
            <a:r>
              <a:rPr lang="en-US">
                <a:latin typeface="Tahoma" pitchFamily="34" charset="0"/>
                <a:cs typeface="Tahoma" pitchFamily="34" charset="0"/>
              </a:rPr>
              <a:t>,</a:t>
            </a:r>
            <a:r>
              <a:rPr lang="th-TH">
                <a:latin typeface="Tahoma" pitchFamily="34" charset="0"/>
                <a:cs typeface="Tahoma" pitchFamily="34" charset="0"/>
              </a:rPr>
              <a:t> วิเคราะห์) พร้อมที่จะนำไปใช้งานได้ทันที หรือสามารถนำไปเป็นข้อมูลเข้า </a:t>
            </a:r>
            <a:r>
              <a:rPr lang="en-US">
                <a:latin typeface="Tahoma" pitchFamily="34" charset="0"/>
                <a:cs typeface="Tahoma" pitchFamily="34" charset="0"/>
              </a:rPr>
              <a:t>(Input data)</a:t>
            </a:r>
            <a:r>
              <a:rPr lang="th-TH">
                <a:latin typeface="Tahoma" pitchFamily="34" charset="0"/>
                <a:cs typeface="Tahoma" pitchFamily="34" charset="0"/>
              </a:rPr>
              <a:t> ของระบบอื่น</a:t>
            </a:r>
            <a:endParaRPr lang="th-TH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439738" y="3933825"/>
            <a:ext cx="8235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>
                <a:latin typeface="Tahoma" pitchFamily="34" charset="0"/>
                <a:cs typeface="Tahoma" pitchFamily="34" charset="0"/>
              </a:rPr>
              <a:t>ในการแปลงรูปข้อมูลไปสู่สารสนเทศ เรียกว่า </a:t>
            </a:r>
            <a:r>
              <a:rPr lang="th-TH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การประมวลผล</a:t>
            </a:r>
            <a:r>
              <a:rPr lang="en-US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(Process)</a:t>
            </a:r>
            <a:r>
              <a:rPr lang="th-TH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>
                <a:latin typeface="Tahoma" pitchFamily="34" charset="0"/>
                <a:cs typeface="Tahoma" pitchFamily="34" charset="0"/>
              </a:rPr>
              <a:t>ดังนั้น สารสนเทศจึงเป็นผลลัพธ์ที่ได้จากการนำข้อมูลมาผ่านกระบวนการแปลงรูป แต่สารสนเทศไม่ใช่ผลลัพธ์สุดท้าย เนื่องจากสารสนเทศของระบบงานหนึ่งอาจถูกนำไปเป็นข้อมูลของอีกระบบงานหนึ่งก็ได้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1281113" y="5507038"/>
            <a:ext cx="1657350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ข้อมูล</a:t>
            </a:r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3802063" y="5516563"/>
            <a:ext cx="1727200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ประมวลผล</a:t>
            </a:r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6465888" y="5516563"/>
            <a:ext cx="1727200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Tahoma" pitchFamily="34" charset="0"/>
              </a:rPr>
              <a:t>สารสนเทศ</a:t>
            </a:r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2938463" y="587533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>
            <a:off x="5530850" y="5875338"/>
            <a:ext cx="938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7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9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58750"/>
            <a:ext cx="8229600" cy="960438"/>
          </a:xfrm>
        </p:spPr>
        <p:txBody>
          <a:bodyPr/>
          <a:lstStyle/>
          <a:p>
            <a:pPr algn="ctr">
              <a:defRPr/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ข้อมูลและ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สารสนเทศ</a:t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(Data &amp;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Information)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966788" y="1858963"/>
            <a:ext cx="1657350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000" b="1">
                <a:latin typeface="Tahoma" pitchFamily="34" charset="0"/>
                <a:cs typeface="Tahoma" pitchFamily="34" charset="0"/>
              </a:rPr>
              <a:t>ข้อมูล</a:t>
            </a: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3802063" y="1854200"/>
            <a:ext cx="1727200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latin typeface="Tahoma" pitchFamily="34" charset="0"/>
                <a:cs typeface="Tahoma" pitchFamily="34" charset="0"/>
              </a:rPr>
              <a:t>ประมวลผล</a:t>
            </a:r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6465888" y="1854200"/>
            <a:ext cx="1727200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000" b="1">
                <a:latin typeface="Tahoma" pitchFamily="34" charset="0"/>
                <a:cs typeface="Tahoma" pitchFamily="34" charset="0"/>
              </a:rPr>
              <a:t>สารสนเทศ</a:t>
            </a:r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>
            <a:off x="2624138" y="2212975"/>
            <a:ext cx="1177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>
            <a:off x="5530850" y="2212975"/>
            <a:ext cx="938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27" name="Rectangle 1"/>
          <p:cNvSpPr>
            <a:spLocks noChangeArrowheads="1"/>
          </p:cNvSpPr>
          <p:nvPr/>
        </p:nvSpPr>
        <p:spPr bwMode="auto">
          <a:xfrm>
            <a:off x="827088" y="2932113"/>
            <a:ext cx="7561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h-TH" sz="2000">
                <a:latin typeface="Tahoma" pitchFamily="34" charset="0"/>
                <a:cs typeface="Tahoma" pitchFamily="34" charset="0"/>
              </a:rPr>
              <a:t>สารสนเทศที่ผ่านกระบวนการคัดเลือกเพื่อนำไปใช้แก้ปัญหา ซึ่งต้องการอาศัยประสบการณ์ในการเรียนรู้เกี่ยวกับวิธีการเลือกสารสนเทศมาใช้ในการแก้ปัญหาได้อย่างเหมาะสม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8375" y="4597400"/>
            <a:ext cx="1655763" cy="792163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สารสนเทศ</a:t>
            </a:r>
          </a:p>
        </p:txBody>
      </p:sp>
      <p:cxnSp>
        <p:nvCxnSpPr>
          <p:cNvPr id="18" name="Straight Arrow Connector 17"/>
          <p:cNvCxnSpPr>
            <a:stCxn id="17" idx="3"/>
            <a:endCxn id="19" idx="1"/>
          </p:cNvCxnSpPr>
          <p:nvPr/>
        </p:nvCxnSpPr>
        <p:spPr>
          <a:xfrm>
            <a:off x="2624138" y="4992688"/>
            <a:ext cx="1079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03638" y="4597400"/>
            <a:ext cx="1728787" cy="792163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แก้ไขปัญหา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43663" y="4619625"/>
            <a:ext cx="1728787" cy="792163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องค์ความรู้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32425" y="4956175"/>
            <a:ext cx="10080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8610600" cy="642516"/>
          </a:xfrm>
        </p:spPr>
        <p:txBody>
          <a:bodyPr/>
          <a:lstStyle/>
          <a:p>
            <a:pPr algn="ctr">
              <a:defRPr/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ลักษณะของสารสนเทศที่ดี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0375" y="1557338"/>
            <a:ext cx="85455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lvl="3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ความถูกต้อง (Accuracy) </a:t>
            </a:r>
          </a:p>
          <a:p>
            <a:pPr marL="266700" lvl="3" indent="-266700"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ข้อมูลมีความถูกต้องตามความเป็นจริง ต้องบอลักษณะ  ความเป็นจริงของข้อมูลได้          ผู้เก็บข้อมูลต้องไม่มีความเอนเอียง ไม่ชี้นำไปในทางใดทางหนึ่ง</a:t>
            </a:r>
          </a:p>
          <a:p>
            <a:pPr marL="266700" lvl="3" indent="-266700">
              <a:buFont typeface="Courier New" pitchFamily="49" charset="0"/>
              <a:buChar char="o"/>
              <a:tabLst>
                <a:tab pos="266700" algn="l"/>
              </a:tabLst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ความสมบูรณ์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(Completeness)  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ข้อมูลมีความครบถ้วน ทั้งรายการและจำนวน ทุกด้าน ข้อมูลต้องไม่ขาด หรือไม่เกิน </a:t>
            </a:r>
          </a:p>
          <a:p>
            <a:pPr marL="266700" indent="-266700">
              <a:buFont typeface="Courier New" pitchFamily="49" charset="0"/>
              <a:buChar char="o"/>
              <a:tabLst>
                <a:tab pos="266700" algn="l"/>
              </a:tabLst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ทันต่อเวลา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(Timelines)  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ข้อมูลต้องเป็นข้อมูลที่ทันสมัย </a:t>
            </a:r>
            <a:r>
              <a:rPr lang="en-US" dirty="0">
                <a:latin typeface="Tahoma" pitchFamily="34" charset="0"/>
                <a:cs typeface="Tahoma" pitchFamily="34" charset="0"/>
              </a:rPr>
              <a:t>( Up to date ) </a:t>
            </a:r>
            <a:r>
              <a:rPr lang="th-TH" dirty="0">
                <a:latin typeface="Tahoma" pitchFamily="34" charset="0"/>
                <a:cs typeface="Tahoma" pitchFamily="34" charset="0"/>
              </a:rPr>
              <a:t>และทันตามกำหนดเวลาที่จะนำไปใช้งาน</a:t>
            </a:r>
          </a:p>
          <a:p>
            <a:pPr marL="266700" indent="-266700">
              <a:buFont typeface="Courier New" pitchFamily="49" charset="0"/>
              <a:buChar char="o"/>
              <a:tabLst>
                <a:tab pos="266700" algn="l"/>
              </a:tabLst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ความคุ้มค่า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(Economical)</a:t>
            </a:r>
          </a:p>
          <a:p>
            <a:pPr marL="266700" indent="-266700"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สารสนเทศที่ได้มาต้องมีความคุ้มค่าในเชิงเศรษฐกิจ นั่นคือ ผลลัพธ์ที่ได้ในเรื่องใดเรื่องหนึ่งจะต้องคุ้มค่ากับค่าใช้จ่ายที่เกิดขึ้น</a:t>
            </a:r>
          </a:p>
          <a:p>
            <a:pPr marL="266700" indent="-266700">
              <a:buFont typeface="Courier New" pitchFamily="49" charset="0"/>
              <a:buChar char="o"/>
              <a:tabLst>
                <a:tab pos="266700" algn="l"/>
              </a:tabLst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ความยืดหยุ่น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(Flexible)</a:t>
            </a:r>
            <a:r>
              <a:rPr lang="th-TH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66700" indent="-266700"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สารสนเทศที่ได้ควรมีความยืดหยุ่นที่สามารถนำไปใช้ในเวลาและสถานการณ์ที่แตกต่าง     กันได้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th-TH" dirty="0">
              <a:latin typeface="Tahoma" pitchFamily="34" charset="0"/>
              <a:cs typeface="Tahoma" pitchFamily="34" charset="0"/>
            </a:endParaRPr>
          </a:p>
          <a:p>
            <a:pPr marL="285750" lvl="3" indent="-285750">
              <a:buFont typeface="Courier New" pitchFamily="49" charset="0"/>
              <a:buChar char="o"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35075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ท้ายกระดาษ 4"/>
          <p:cNvSpPr txBox="1">
            <a:spLocks/>
          </p:cNvSpPr>
          <p:nvPr/>
        </p:nvSpPr>
        <p:spPr>
          <a:xfrm>
            <a:off x="0" y="6499312"/>
            <a:ext cx="9144000" cy="238125"/>
          </a:xfrm>
          <a:prstGeom prst="rect">
            <a:avLst/>
          </a:prstGeom>
          <a:noFill/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1" hangingPunct="0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jiravadee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latin typeface="Tahoma" pitchFamily="34" charset="0"/>
                <a:cs typeface="Tahoma" pitchFamily="34" charset="0"/>
              </a:rPr>
              <a:t>yoyram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: Information  Technology</a:t>
            </a:r>
            <a:endParaRPr lang="th-TH" sz="1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7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9017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274637"/>
            <a:ext cx="8229600" cy="960438"/>
          </a:xfrm>
        </p:spPr>
        <p:txBody>
          <a:bodyPr/>
          <a:lstStyle/>
          <a:p>
            <a:pPr algn="ctr">
              <a:defRPr/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ลักษณะของสารสนเทศที่ดี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5288" y="1557338"/>
            <a:ext cx="82804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ความน่าเชื่อถือ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(Reliable)</a:t>
            </a:r>
            <a:r>
              <a:rPr lang="th-TH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66700"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สารสนเทศที่ได้จะต้องไม่ถูกจำกัดด้วยบุคคล เวลา และสถานที่ ผลลัพธ์หรือคำตอบที่ได้จะต้องเป็นคำตอบเดิมถ้าใช้ข้อมูลและกระบวนการเหมือนเดิม ไม่ว่าจะถูกกระทำโดยใครก็ตาม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ความง่าย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(Simple)</a:t>
            </a:r>
            <a:r>
              <a:rPr lang="th-TH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สารสนเทศที่ได้จะต้องสามารถเข้าใจได้ง่าย ชัดเจนไม่ซับซ้อน นำไปใช้ได้ทันที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สามารถทวนสอบได้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(Verifiable)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สารสนเทศควรปรับเปลี่ยนแก้ไขได้ สามารถตรวจสอบผลลัพธ์ได้จากข้อมูลดิบ และ  </a:t>
            </a:r>
          </a:p>
          <a:p>
            <a:pPr>
              <a:tabLst>
                <a:tab pos="266700" algn="l"/>
              </a:tabLst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>	กระบวนการ หรือสืบสาวในทำนองกลับกันได้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  <a:defRPr/>
            </a:pPr>
            <a:endParaRPr lang="th-TH" dirty="0">
              <a:latin typeface="Tahoma" pitchFamily="34" charset="0"/>
              <a:cs typeface="Tahoma" pitchFamily="34" charset="0"/>
            </a:endParaRPr>
          </a:p>
          <a:p>
            <a:pPr marL="285750" lvl="3" indent="-285750">
              <a:buFont typeface="Courier New" pitchFamily="49" charset="0"/>
              <a:buChar char="o"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4479</Words>
  <Application>Microsoft Office PowerPoint</Application>
  <PresentationFormat>On-screen Show (4:3)</PresentationFormat>
  <Paragraphs>517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Custom Design</vt:lpstr>
      <vt:lpstr>PowerPoint Presentation</vt:lpstr>
      <vt:lpstr>PowerPoint Presentation</vt:lpstr>
      <vt:lpstr> วัตถุประสงค์เชิงพฤติกรรม</vt:lpstr>
      <vt:lpstr>เนื้อหา</vt:lpstr>
      <vt:lpstr>บทนำ</vt:lpstr>
      <vt:lpstr>ข้อมูลและสารสนเทศ  (Data &amp; Information)</vt:lpstr>
      <vt:lpstr>ข้อมูลและสารสนเทศ  (Data &amp; Information)</vt:lpstr>
      <vt:lpstr>ลักษณะของสารสนเทศที่ดี </vt:lpstr>
      <vt:lpstr>ลักษณะของสารสนเทศที่ดี </vt:lpstr>
      <vt:lpstr>ลำดับชั้นของข้อมูล  (Hierarchy of Data)</vt:lpstr>
      <vt:lpstr>ลำดับชั้นของข้อมูล  (Hierarchy of Data)</vt:lpstr>
      <vt:lpstr>PowerPoint Presentation</vt:lpstr>
      <vt:lpstr>PowerPoint Presentation</vt:lpstr>
      <vt:lpstr>วิธีการเข้าถึงข้อมูล  (Access Methods)</vt:lpstr>
      <vt:lpstr> การจัดองค์กรของแฟ้ม  (File Organization)   </vt:lpstr>
      <vt:lpstr>การจัดองค์กรของแฟ้ม  (File Organization)   </vt:lpstr>
      <vt:lpstr>การจัดองค์กรของแฟ้ม  (File Organization)   </vt:lpstr>
      <vt:lpstr>ระบบแฟ้มข้อมูล  (File-Based System)</vt:lpstr>
      <vt:lpstr>PowerPoint Presentation</vt:lpstr>
      <vt:lpstr>PowerPoint Presentation</vt:lpstr>
      <vt:lpstr>PowerPoint Presentation</vt:lpstr>
      <vt:lpstr>PowerPoint Presentation</vt:lpstr>
      <vt:lpstr>ระบบฐานข้อมูล  (Database System)</vt:lpstr>
      <vt:lpstr>ฐานข้อมูล  (Database system)</vt:lpstr>
      <vt:lpstr>องค์ประกอบของฐานข้อมูล </vt:lpstr>
      <vt:lpstr>ฮาร์ดแวร์   (Hardware) </vt:lpstr>
      <vt:lpstr>โปรแกรม   (Software) </vt:lpstr>
      <vt:lpstr>ข้อมูล  (Data)  </vt:lpstr>
      <vt:lpstr>กลุ่มผู้ใช้   (End user)  </vt:lpstr>
      <vt:lpstr>PowerPoint Presentation</vt:lpstr>
      <vt:lpstr>PowerPoint Presentation</vt:lpstr>
      <vt:lpstr>PowerPoint Presentation</vt:lpstr>
      <vt:lpstr>PowerPoint Presentation</vt:lpstr>
      <vt:lpstr>รูปแบบข้อมูลแบบลำดับชั้น/ต้นไม้ (Hierarchical Database Model)</vt:lpstr>
      <vt:lpstr>รูปแบบข้อมูลแบบลำดับชั้น/ต้นไม้ (Hierarchical Database Model)</vt:lpstr>
      <vt:lpstr>PowerPoint Presentation</vt:lpstr>
      <vt:lpstr>แบบเครือข่าย (Network Database Model)</vt:lpstr>
      <vt:lpstr>แบบเครือข่าย (Network Database Model)</vt:lpstr>
      <vt:lpstr>แบบเชิงสัมพันธ์  (Relational database Model)</vt:lpstr>
      <vt:lpstr>แบบเชิงสัมพันธ์  (Relational database Model)</vt:lpstr>
      <vt:lpstr>เชิงวัตถุ  (Object-Orineted Database Model)</vt:lpstr>
      <vt:lpstr>เชิงวัตถุ  (Object-Orineted Database Model)</vt:lpstr>
      <vt:lpstr>ประเภทของระบบสารสนเทศ</vt:lpstr>
      <vt:lpstr>PowerPoint Presentation</vt:lpstr>
      <vt:lpstr>ระบบประมวลผลข้อมูล</vt:lpstr>
      <vt:lpstr>ระบบสารสนเทศเพื่อการบริหาร</vt:lpstr>
      <vt:lpstr>ระบบสนับสนุนการตัดสินใจ</vt:lpstr>
      <vt:lpstr>ระบบสารสนเทศเพื่อผู้บริหารระดับสูง</vt:lpstr>
      <vt:lpstr>ระบบผู้เชี่ยวชาญ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AJ-JIK</cp:lastModifiedBy>
  <cp:revision>56</cp:revision>
  <cp:lastPrinted>2017-12-16T04:13:37Z</cp:lastPrinted>
  <dcterms:created xsi:type="dcterms:W3CDTF">2014-04-01T16:35:38Z</dcterms:created>
  <dcterms:modified xsi:type="dcterms:W3CDTF">2017-12-16T04:55:23Z</dcterms:modified>
</cp:coreProperties>
</file>