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2" r:id="rId17"/>
    <p:sldId id="283" r:id="rId18"/>
    <p:sldId id="284" r:id="rId19"/>
    <p:sldId id="285" r:id="rId20"/>
    <p:sldId id="291" r:id="rId21"/>
    <p:sldId id="287" r:id="rId22"/>
    <p:sldId id="288" r:id="rId23"/>
    <p:sldId id="290" r:id="rId24"/>
    <p:sldId id="289" r:id="rId25"/>
    <p:sldId id="286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65" d="100"/>
          <a:sy n="65" d="100"/>
        </p:scale>
        <p:origin x="-5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DB3469-2724-4ED8-971A-7FB143B0DC82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9199E8-484F-4446-B09D-7F4C9A106E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B3469-2724-4ED8-971A-7FB143B0DC82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199E8-484F-4446-B09D-7F4C9A106E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B3469-2724-4ED8-971A-7FB143B0DC82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199E8-484F-4446-B09D-7F4C9A106E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B3469-2724-4ED8-971A-7FB143B0DC82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199E8-484F-4446-B09D-7F4C9A106E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B3469-2724-4ED8-971A-7FB143B0DC82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199E8-484F-4446-B09D-7F4C9A106E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B3469-2724-4ED8-971A-7FB143B0DC82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199E8-484F-4446-B09D-7F4C9A106E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B3469-2724-4ED8-971A-7FB143B0DC82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199E8-484F-4446-B09D-7F4C9A106E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B3469-2724-4ED8-971A-7FB143B0DC82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199E8-484F-4446-B09D-7F4C9A106E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B3469-2724-4ED8-971A-7FB143B0DC82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199E8-484F-4446-B09D-7F4C9A106E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DB3469-2724-4ED8-971A-7FB143B0DC82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199E8-484F-4446-B09D-7F4C9A106E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DB3469-2724-4ED8-971A-7FB143B0DC82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9199E8-484F-4446-B09D-7F4C9A106E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DB3469-2724-4ED8-971A-7FB143B0DC82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9199E8-484F-4446-B09D-7F4C9A106E1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สมบัติของสารบริสุทธิ์</a:t>
            </a:r>
            <a:endParaRPr lang="th-TH" sz="6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285728"/>
            <a:ext cx="8286808" cy="1357322"/>
          </a:xfrm>
        </p:spPr>
        <p:txBody>
          <a:bodyPr>
            <a:noAutofit/>
          </a:bodyPr>
          <a:lstStyle/>
          <a:p>
            <a:pPr marL="95250" indent="14288">
              <a:buNone/>
            </a:pPr>
            <a:r>
              <a:rPr lang="th-TH" sz="4000" b="1" u="sng" dirty="0" smtClean="0">
                <a:latin typeface="TH SarabunPSK" pitchFamily="34" charset="-34"/>
                <a:cs typeface="TH SarabunPSK" pitchFamily="34" charset="-34"/>
              </a:rPr>
              <a:t>กระบวนการเปลี่ยนเฟสของสารบริสุทธิ์</a:t>
            </a:r>
          </a:p>
          <a:p>
            <a:pPr marL="95250" indent="14288">
              <a:buNone/>
            </a:pP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Compressed Liquid &amp; Saturated Liquid</a:t>
            </a:r>
            <a:endParaRPr lang="th-TH" sz="40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 marL="95250" indent="14288">
              <a:buNone/>
            </a:pPr>
            <a:endParaRPr lang="th-TH" sz="40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 marL="95250" indent="14288">
              <a:buNone/>
            </a:pP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257002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000364" y="1714488"/>
            <a:ext cx="57864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State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1 :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กระบอกสูบบรรจุน้ำที่ 20°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C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ความดัน 1 </a:t>
            </a:r>
            <a:r>
              <a:rPr lang="en-US" sz="4000" dirty="0" err="1">
                <a:latin typeface="TH SarabunPSK" pitchFamily="34" charset="-34"/>
                <a:cs typeface="TH SarabunPSK" pitchFamily="34" charset="-34"/>
              </a:rPr>
              <a:t>atm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ที่สภาวะนี้น้ำอยู่ในเฟสของเหลว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เรียกว่า ของเหลว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อัดตัว (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compressed liquid)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หรือ ของเหลวเย็นเยือก (</a:t>
            </a:r>
            <a:r>
              <a:rPr lang="en-US" sz="4000" dirty="0" err="1">
                <a:latin typeface="TH SarabunPSK" pitchFamily="34" charset="-34"/>
                <a:cs typeface="TH SarabunPSK" pitchFamily="34" charset="-34"/>
              </a:rPr>
              <a:t>subcooled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 liquid)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64" y="1714488"/>
            <a:ext cx="57864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State 2: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เมื่อให้ความร้อนต่อไป อุณหภูมิน้ำจะสูงขึ้นเรื่อยๆ จนถึง 100°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C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น้ำยังคงเป็นของเหลว แต่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ถ้าได้รับ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ความร้อนเพิ่ม น้ำบางส่วนจะกลายเป็นไอ ของเหลวที่พร้อมจะกลายเป็นไอ เรียกว่า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ของเหลวอิ่มตัว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saturated liquid)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242762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285728"/>
            <a:ext cx="8286808" cy="1357322"/>
          </a:xfrm>
        </p:spPr>
        <p:txBody>
          <a:bodyPr>
            <a:noAutofit/>
          </a:bodyPr>
          <a:lstStyle/>
          <a:p>
            <a:pPr marL="95250" indent="14288">
              <a:buNone/>
            </a:pPr>
            <a:r>
              <a:rPr lang="th-TH" sz="4000" b="1" u="sng" dirty="0" smtClean="0">
                <a:latin typeface="TH SarabunPSK" pitchFamily="34" charset="-34"/>
                <a:cs typeface="TH SarabunPSK" pitchFamily="34" charset="-34"/>
              </a:rPr>
              <a:t>กระบวนการเปลี่ยนเฟสของสารบริสุทธิ์</a:t>
            </a:r>
          </a:p>
          <a:p>
            <a:pPr marL="95250" indent="14288">
              <a:buNone/>
            </a:pP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Compressed Liquid &amp; Saturated Liquid</a:t>
            </a:r>
            <a:endParaRPr lang="th-TH" sz="40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 marL="95250" indent="14288">
              <a:buNone/>
            </a:pPr>
            <a:endParaRPr lang="th-TH" sz="40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 marL="95250" indent="14288">
              <a:buNone/>
            </a:pP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1714488"/>
            <a:ext cx="55721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State 3: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เมื่อให้ความร้อนเพิ่มขึ้น บางส่วนของของเหลวจะกลายเป็นไอ เรียกว่าเกิดการเดือด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โดยอุณหภูมิ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จะคงที่กระทั่งของเหลวทั้งหมดกลายเป็น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ไอ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ระหว่างกระบวนการเปลี่ยนเฟส อุณหภูมิจะคงที่ถ้าความดัน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คงที่</a:t>
            </a:r>
          </a:p>
        </p:txBody>
      </p:sp>
      <p:sp>
        <p:nvSpPr>
          <p:cNvPr id="7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285728"/>
            <a:ext cx="8286808" cy="1357322"/>
          </a:xfrm>
        </p:spPr>
        <p:txBody>
          <a:bodyPr>
            <a:noAutofit/>
          </a:bodyPr>
          <a:lstStyle/>
          <a:p>
            <a:pPr marL="95250" indent="14288">
              <a:buNone/>
            </a:pPr>
            <a:r>
              <a:rPr lang="th-TH" sz="4000" b="1" u="sng" dirty="0" smtClean="0">
                <a:latin typeface="TH SarabunPSK" pitchFamily="34" charset="-34"/>
                <a:cs typeface="TH SarabunPSK" pitchFamily="34" charset="-34"/>
              </a:rPr>
              <a:t>กระบวนการเปลี่ยนเฟสของสารบริสุทธิ์</a:t>
            </a:r>
          </a:p>
          <a:p>
            <a:pPr marL="95250" indent="14288">
              <a:buNone/>
            </a:pP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Saturated Vapor &amp; Superheated Vapor</a:t>
            </a:r>
            <a:endParaRPr lang="th-TH" sz="40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 marL="95250" indent="14288">
              <a:buNone/>
            </a:pP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307183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2000240"/>
            <a:ext cx="55721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State 4: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ของเหลวทั้งหมดกลายเป็นไอ ถ้าไอเกิดสูญเสียความร้อน ไอบางส่วนจะควบแน่น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กลายเป็นของเหลว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ไอที่เกือบจะควบแน่นนี้ เรียกว่า ไออิ่มตัว (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saturated vapor)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285728"/>
            <a:ext cx="8286808" cy="1357322"/>
          </a:xfrm>
        </p:spPr>
        <p:txBody>
          <a:bodyPr>
            <a:noAutofit/>
          </a:bodyPr>
          <a:lstStyle/>
          <a:p>
            <a:pPr marL="95250" indent="14288">
              <a:buNone/>
            </a:pPr>
            <a:r>
              <a:rPr lang="th-TH" sz="4000" b="1" u="sng" dirty="0" smtClean="0">
                <a:latin typeface="TH SarabunPSK" pitchFamily="34" charset="-34"/>
                <a:cs typeface="TH SarabunPSK" pitchFamily="34" charset="-34"/>
              </a:rPr>
              <a:t>กระบวนการเปลี่ยนเฟสของสารบริสุทธิ์</a:t>
            </a:r>
          </a:p>
          <a:p>
            <a:pPr marL="95250" indent="14288">
              <a:buNone/>
            </a:pP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Saturated Vapor &amp; Superheated Vapor</a:t>
            </a:r>
            <a:endParaRPr lang="th-TH" sz="40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 marL="95250" indent="14288">
              <a:buNone/>
            </a:pP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1"/>
            <a:ext cx="2500330" cy="365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2000240"/>
            <a:ext cx="55721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State 5: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เมื่อไออิ่มตัวได้รับความร้อนเพิ่ม อุณหภูมิของไอจะเริ่มเพิ่มขึ้น ไอที่จะไม่ควบแน่นนี้เรียกว่า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ไอร้อน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ยิ่งยวดหรือไอดง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superheated vapor)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285728"/>
            <a:ext cx="8286808" cy="1357322"/>
          </a:xfrm>
        </p:spPr>
        <p:txBody>
          <a:bodyPr>
            <a:noAutofit/>
          </a:bodyPr>
          <a:lstStyle/>
          <a:p>
            <a:pPr marL="95250" indent="14288">
              <a:buNone/>
            </a:pPr>
            <a:r>
              <a:rPr lang="th-TH" sz="4000" b="1" u="sng" dirty="0" smtClean="0">
                <a:latin typeface="TH SarabunPSK" pitchFamily="34" charset="-34"/>
                <a:cs typeface="TH SarabunPSK" pitchFamily="34" charset="-34"/>
              </a:rPr>
              <a:t>กระบวนการเปลี่ยนเฟสของสารบริสุทธิ์</a:t>
            </a:r>
          </a:p>
          <a:p>
            <a:pPr marL="95250" indent="14288">
              <a:buNone/>
            </a:pP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Saturated Vapor &amp; Superheated Vapor</a:t>
            </a:r>
            <a:endParaRPr lang="th-TH" sz="40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 marL="95250" indent="14288">
              <a:buNone/>
            </a:pP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2714644" cy="384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285728"/>
            <a:ext cx="8286808" cy="1357322"/>
          </a:xfrm>
        </p:spPr>
        <p:txBody>
          <a:bodyPr>
            <a:noAutofit/>
          </a:bodyPr>
          <a:lstStyle/>
          <a:p>
            <a:pPr marL="0" indent="109538">
              <a:buNone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กระบวนการเปลี่ยนเฟสที่มีความดันคงที่ของน้ำนี้ สรุปแสดงได้ด้วยแผนภาพ อุณหภูมิ- ปริมาตรจำเพาะ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T-v diagram)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71612"/>
            <a:ext cx="5572164" cy="465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57166"/>
            <a:ext cx="86439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ตารางสมบัติ</a:t>
            </a:r>
          </a:p>
          <a:p>
            <a:pPr>
              <a:buFont typeface="Arial" pitchFamily="34" charset="0"/>
              <a:buChar char="•"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ตาราง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A-4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แสดงสมบัติตามค่าอุณหภูมิ ใช้เมื่อทราบค่าอุณหภูมิ</a:t>
            </a:r>
          </a:p>
          <a:p>
            <a:pPr>
              <a:buFont typeface="Arial" pitchFamily="34" charset="0"/>
              <a:buChar char="•"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ตาราง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A-5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แสดงสมบัติตามค่าความดัน ใช้เมื่อทราบค่าความดัน</a:t>
            </a:r>
          </a:p>
          <a:p>
            <a:pPr>
              <a:buFont typeface="Arial" pitchFamily="34" charset="0"/>
              <a:buChar char="•"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ตัวห้อย 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f </a:t>
            </a:r>
            <a:r>
              <a:rPr lang="th-TH" sz="4000" i="1" dirty="0" smtClean="0">
                <a:latin typeface="TH SarabunPSK" pitchFamily="34" charset="-34"/>
                <a:cs typeface="TH SarabunPSK" pitchFamily="34" charset="-34"/>
              </a:rPr>
              <a:t>บ่งบอกว่าเป็นสมบัติของ 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Saturated liquid</a:t>
            </a:r>
            <a:endParaRPr lang="th-TH" sz="4000" i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ตัวห้อย 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g </a:t>
            </a:r>
            <a:r>
              <a:rPr lang="th-TH" sz="4000" i="1" dirty="0" smtClean="0">
                <a:latin typeface="TH SarabunPSK" pitchFamily="34" charset="-34"/>
                <a:cs typeface="TH SarabunPSK" pitchFamily="34" charset="-34"/>
              </a:rPr>
              <a:t>บ่งบอกว่าเป็นสมบัติของ 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Saturated vapor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57166"/>
            <a:ext cx="86439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ตัวห้อย </a:t>
            </a:r>
            <a:r>
              <a:rPr lang="en-US" sz="4000" i="1" dirty="0" err="1" smtClean="0">
                <a:latin typeface="TH SarabunPSK" pitchFamily="34" charset="-34"/>
                <a:cs typeface="TH SarabunPSK" pitchFamily="34" charset="-34"/>
              </a:rPr>
              <a:t>fg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i="1" dirty="0" smtClean="0">
                <a:latin typeface="TH SarabunPSK" pitchFamily="34" charset="-34"/>
                <a:cs typeface="TH SarabunPSK" pitchFamily="34" charset="-34"/>
              </a:rPr>
              <a:t>บ่งบอกว่าเป็นค่าแตกต่างของสมบัติตัวเดียวกันของ 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Saturated vapor </a:t>
            </a:r>
            <a:r>
              <a:rPr lang="th-TH" sz="4000" i="1" dirty="0" smtClean="0"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Saturated liquid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เช่น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v</a:t>
            </a:r>
            <a:r>
              <a:rPr lang="en-US" sz="4000" i="1" baseline="-25000" dirty="0" smtClean="0">
                <a:latin typeface="TH SarabunPSK" pitchFamily="34" charset="-34"/>
                <a:cs typeface="TH SarabunPSK" pitchFamily="34" charset="-34"/>
              </a:rPr>
              <a:t>f 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4000" i="1" dirty="0" smtClean="0">
                <a:latin typeface="TH SarabunPSK" pitchFamily="34" charset="-34"/>
                <a:cs typeface="TH SarabunPSK" pitchFamily="34" charset="-34"/>
              </a:rPr>
              <a:t>ปริมาตรจำเพาะของ 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Saturated liquid</a:t>
            </a:r>
          </a:p>
          <a:p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	v</a:t>
            </a:r>
            <a:r>
              <a:rPr lang="en-US" sz="4000" i="1" baseline="-25000" dirty="0" smtClean="0">
                <a:latin typeface="TH SarabunPSK" pitchFamily="34" charset="-34"/>
                <a:cs typeface="TH SarabunPSK" pitchFamily="34" charset="-34"/>
              </a:rPr>
              <a:t>g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4000" i="1" dirty="0" smtClean="0">
                <a:latin typeface="TH SarabunPSK" pitchFamily="34" charset="-34"/>
                <a:cs typeface="TH SarabunPSK" pitchFamily="34" charset="-34"/>
              </a:rPr>
              <a:t>ปริมาตรจำเพาะของ 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Saturated vapor</a:t>
            </a:r>
          </a:p>
          <a:p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	v</a:t>
            </a:r>
            <a:r>
              <a:rPr lang="en-US" sz="4000" i="1" baseline="-25000" dirty="0" smtClean="0">
                <a:latin typeface="TH SarabunPSK" pitchFamily="34" charset="-34"/>
                <a:cs typeface="TH SarabunPSK" pitchFamily="34" charset="-34"/>
              </a:rPr>
              <a:t>fg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 = </a:t>
            </a:r>
            <a:r>
              <a:rPr lang="th-TH" sz="4000" i="1" dirty="0" smtClean="0">
                <a:latin typeface="TH SarabunPSK" pitchFamily="34" charset="-34"/>
                <a:cs typeface="TH SarabunPSK" pitchFamily="34" charset="-34"/>
              </a:rPr>
              <a:t>ค่าแตกต่างของ 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vg</a:t>
            </a:r>
            <a:r>
              <a:rPr lang="th-TH" sz="4000" i="1" dirty="0" smtClean="0"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vf (vfg = vg- vf )</a:t>
            </a:r>
          </a:p>
          <a:p>
            <a:pPr>
              <a:buFont typeface="Arial" pitchFamily="34" charset="0"/>
              <a:buChar char="•"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ปริมาณ 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000" i="1" baseline="-25000" dirty="0" smtClean="0">
                <a:latin typeface="TH SarabunPSK" pitchFamily="34" charset="-34"/>
                <a:cs typeface="TH SarabunPSK" pitchFamily="34" charset="-34"/>
              </a:rPr>
              <a:t>fg</a:t>
            </a:r>
            <a:r>
              <a:rPr lang="en-US" sz="4000" i="1" dirty="0" smtClean="0">
                <a:latin typeface="TH SarabunPSK" pitchFamily="34" charset="-34"/>
                <a:cs typeface="TH SarabunPSK" pitchFamily="34" charset="-34"/>
              </a:rPr>
              <a:t> : enthalpy of vaporization </a:t>
            </a:r>
            <a:r>
              <a:rPr lang="th-TH" sz="4000" i="1" dirty="0" smtClean="0">
                <a:latin typeface="TH SarabunPSK" pitchFamily="34" charset="-34"/>
                <a:cs typeface="TH SarabunPSK" pitchFamily="34" charset="-34"/>
              </a:rPr>
              <a:t>คือปริมาณพลังงานที่ต้อง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ใช้เพื่อทำให้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saturated liquid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หนึ่งหน่วยมวล กลายเป็นไอ ณ อุณหภูมิที่กำหนด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2" y="188640"/>
            <a:ext cx="8867775" cy="546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995" y="332656"/>
            <a:ext cx="8743950" cy="567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สารบริสุทธิ์ คือ สารที่มีองค์ประกอบทางเคมีที่คงที่ เช่น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000" b="1" baseline="-25000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O, N</a:t>
            </a:r>
            <a:r>
              <a:rPr lang="en-US" sz="4000" b="1" baseline="-25000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, He, CO</a:t>
            </a:r>
            <a:r>
              <a:rPr lang="en-US" sz="4000" b="1" baseline="-25000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r>
              <a:rPr lang="th-TH" sz="4000" b="1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ของผสมของสารบริสุทธิ์สองเฟส หรือมากกว่าสองเฟส ยังคงเป็นสารบริสุทธิ์ เช่น น้ำแข็งกับน้ำ</a:t>
            </a:r>
            <a:endParaRPr lang="th-TH" sz="4000" b="1" dirty="0">
              <a:solidFill>
                <a:schemeClr val="accent6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สมบัติของสารบริสุทธิ์</a:t>
            </a:r>
            <a:endParaRPr lang="th-TH" sz="44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428604"/>
            <a:ext cx="70723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ตัวอย่าง</a:t>
            </a:r>
            <a:endParaRPr lang="th-TH" sz="4000" dirty="0" smtClean="0">
              <a:latin typeface="TH SarabunPSK" pitchFamily="34" charset="-34"/>
              <a:cs typeface="TH SarabunPSK" pitchFamily="34" charset="-34"/>
              <a:sym typeface="Symbol"/>
            </a:endParaRP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A rigid tank contains 50 kg of saturated liquid water at 90C. Determine the pressure in the tank and the volume of </a:t>
            </a:r>
            <a:r>
              <a:rPr lang="en-US" sz="4000" smtClean="0">
                <a:latin typeface="TH SarabunPSK" pitchFamily="34" charset="-34"/>
                <a:cs typeface="TH SarabunPSK" pitchFamily="34" charset="-34"/>
                <a:sym typeface="Symbol"/>
              </a:rPr>
              <a:t>the tank.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428604"/>
            <a:ext cx="70723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วิธีทำ</a:t>
            </a:r>
            <a:endParaRPr lang="th-TH" sz="4000" dirty="0" smtClean="0">
              <a:latin typeface="TH SarabunPSK" pitchFamily="34" charset="-34"/>
              <a:cs typeface="TH SarabunPSK" pitchFamily="34" charset="-34"/>
              <a:sym typeface="Symbol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เนื่องจากน้ำภายในถังมีสภาวะอิ่มตัว ดังนั้นความดันภายในถังจะเป็นความดันอิ่มตัวที่อุณหภูมิ 90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C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26064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ตาราง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A4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550" y="676275"/>
            <a:ext cx="8724900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6731" y="14547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ตาราง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A5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" y="647700"/>
            <a:ext cx="88011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428604"/>
            <a:ext cx="7215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ตัวอย่าง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A mass of 200 g of saturated liquid water is completely vaporized at a constant pressure of 100 </a:t>
            </a:r>
            <a:r>
              <a:rPr lang="en-US" sz="4000" dirty="0" err="1" smtClean="0">
                <a:latin typeface="TH SarabunPSK" pitchFamily="34" charset="-34"/>
                <a:cs typeface="TH SarabunPSK" pitchFamily="34" charset="-34"/>
              </a:rPr>
              <a:t>kPa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. Determine the volume change of the water.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428604"/>
            <a:ext cx="72152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แบบฝึกหัด</a:t>
            </a:r>
          </a:p>
          <a:p>
            <a:r>
              <a:rPr lang="th-TH" sz="400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th-TH" sz="4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ถังบรรจุน้ำที่มีสถานะเป็นของเหลวอิ่มตัวที่อุณหภูมิ 70</a:t>
            </a:r>
            <a:r>
              <a:rPr lang="th-TH" sz="4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</a:t>
            </a:r>
            <a:r>
              <a:rPr lang="en-US" sz="4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C </a:t>
            </a:r>
            <a:r>
              <a:rPr lang="th-TH" sz="4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มวล 3 </a:t>
            </a:r>
            <a:r>
              <a:rPr lang="en-US" sz="4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kg </a:t>
            </a:r>
            <a:r>
              <a:rPr lang="th-TH" sz="4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จงหา</a:t>
            </a:r>
          </a:p>
          <a:p>
            <a:pPr marL="742950" indent="-742950">
              <a:buAutoNum type="thaiAlphaPeriod"/>
            </a:pPr>
            <a:r>
              <a:rPr lang="th-TH" sz="4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ความดันภายในถัง</a:t>
            </a:r>
          </a:p>
          <a:p>
            <a:pPr marL="742950" indent="-742950">
              <a:buAutoNum type="thaiAlphaPeriod"/>
            </a:pPr>
            <a:r>
              <a:rPr lang="th-TH" sz="4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ปริมาตรของน้ำภายในถัง</a:t>
            </a:r>
          </a:p>
          <a:p>
            <a:pPr marL="742950" indent="-742950">
              <a:buAutoNum type="thaiAlphaPeriod"/>
            </a:pPr>
            <a:r>
              <a:rPr lang="th-TH" sz="40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พลังงานภายในของน้ำภายในถัง</a:t>
            </a:r>
            <a:endParaRPr lang="th-TH" sz="4000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ของผสมระหว่างธาตุหรือสารประกอบทางเคมีหลายๆชนิด ไม่ใช่สารบริสุทธิ์ อย่างไรก็ตามถ้ามีความเป็นเนื้อเดียวกันทางเคมี อาจจะถือว่าเป็นสารบริสุทธิ์ได้ เช่น อากาศ (78.1%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N</a:t>
            </a:r>
            <a:r>
              <a:rPr lang="en-US" sz="4000" b="1" baseline="-25000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, 20.2% O</a:t>
            </a:r>
            <a:r>
              <a:rPr lang="en-US" sz="4000" b="1" baseline="-25000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, 0.9%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Ar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และอื่นๆ)</a:t>
            </a:r>
            <a:endParaRPr lang="th-TH" sz="4000" b="1" dirty="0">
              <a:solidFill>
                <a:schemeClr val="accent6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สมบัติของสารบริสุทธิ์</a:t>
            </a:r>
            <a:endParaRPr lang="th-TH" sz="44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ถ้าของผสมนั้นไม่เป็นเนื้อเดียวกันทางเคมี จะไม่สามารถคิดว่าเป็นสารบริสุทธิ์ได้ เช่น</a:t>
            </a:r>
          </a:p>
          <a:p>
            <a:pPr>
              <a:buNone/>
            </a:pPr>
            <a:r>
              <a:rPr lang="th-TH" sz="4000" b="1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น้ำ กับ น้ำมัน----- แยกชั้นกัน ไม่ผสมเป็นเนื้อเดียวกัน</a:t>
            </a:r>
          </a:p>
          <a:p>
            <a:pPr>
              <a:buNone/>
            </a:pPr>
            <a:r>
              <a:rPr lang="th-TH" sz="4000" b="1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endParaRPr lang="th-TH" sz="4000" b="1" dirty="0">
              <a:solidFill>
                <a:schemeClr val="accent6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สมบัติของสารบริสุทธิ์</a:t>
            </a:r>
            <a:endParaRPr lang="th-TH" sz="44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28662" y="1285860"/>
            <a:ext cx="7729534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3 เฟส หลัก: ของแข็ง ของเหลว และ ก๊าซ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ซึ่งอาจมีหลายๆเฟสที่แตกต่างกัน ภายในแต่ละเฟสหลักอีก ซึ่งแต่ละเฟสก็มีโครงสร้างโมเลกุลที่ต่างกัน เช่น คาร์บอน เมื่อเป็นของแข็งอาจอยู่ในรูปของ 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การ์ไฟต์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หรือเพชร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เฟสถูกกำหนดจากความแตกต่างของการจัดเรียงโมเลกุล ซึ่งเป็นเนื้อเดียวกัน และแยกจากเฟสอื่นๆ ด้วยขอบเขตที่ชัดเจน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เฟสของสารบริสุทธิ์</a:t>
            </a:r>
            <a:endParaRPr lang="th-TH" sz="44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3500438"/>
            <a:ext cx="7943848" cy="15001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a)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ของแข็ง             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b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) ของเหลว               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c)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ก๊าซ</a:t>
            </a:r>
          </a:p>
          <a:p>
            <a:pPr algn="ctr">
              <a:buNone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การเรียงตัวของอะตอมในเฟสต่างๆ</a:t>
            </a:r>
          </a:p>
          <a:p>
            <a:pPr>
              <a:buNone/>
            </a:pP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85794"/>
            <a:ext cx="8143900" cy="266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285728"/>
            <a:ext cx="8286808" cy="5572164"/>
          </a:xfrm>
        </p:spPr>
        <p:txBody>
          <a:bodyPr>
            <a:noAutofit/>
          </a:bodyPr>
          <a:lstStyle/>
          <a:p>
            <a:pPr marL="95250" indent="14288">
              <a:buNone/>
            </a:pPr>
            <a:r>
              <a:rPr lang="en-US" sz="4000" u="sng" dirty="0" smtClean="0">
                <a:latin typeface="TH SarabunPSK" pitchFamily="34" charset="-34"/>
                <a:cs typeface="TH SarabunPSK" pitchFamily="34" charset="-34"/>
              </a:rPr>
              <a:t>a</a:t>
            </a:r>
            <a:r>
              <a:rPr lang="th-TH" sz="4000" u="sng" dirty="0" smtClean="0">
                <a:latin typeface="TH SarabunPSK" pitchFamily="34" charset="-34"/>
                <a:cs typeface="TH SarabunPSK" pitchFamily="34" charset="-34"/>
              </a:rPr>
              <a:t>) เฟสของแข็ง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โมเลกุลอยู่ใกล้กัน ทำให้แรงดึงดูดระหว่างโมเลกุลสูง ช่วยให้โมเลกุลอยู่ในตำแหน่งที่แน่นอนสัมพัทธ์ซึ่งกันและกัน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แต่ละโมเลกุลจะสั่นตลอดเวลา ความเร็วของการสั่นขึ้นกับอุณหภูมิ เมื่ออุณหภูมิสูงเพียงพอ ทำให้ความเร็วและ      โม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เมนตัม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ของโมเลกุลสูงพอที่จะเอาชนะแรงดึงดูดระหว่างโมเลกุลได้ ทำให้กลุ่มโมเลกุลแตกออก ทำให้เกิดการละลาย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285728"/>
            <a:ext cx="8286808" cy="5572164"/>
          </a:xfrm>
        </p:spPr>
        <p:txBody>
          <a:bodyPr>
            <a:noAutofit/>
          </a:bodyPr>
          <a:lstStyle/>
          <a:p>
            <a:pPr marL="95250" indent="14288">
              <a:buNone/>
            </a:pPr>
            <a:r>
              <a:rPr lang="en-US" sz="4000" u="sng" dirty="0" smtClean="0">
                <a:latin typeface="TH SarabunPSK" pitchFamily="34" charset="-34"/>
                <a:cs typeface="TH SarabunPSK" pitchFamily="34" charset="-34"/>
              </a:rPr>
              <a:t>b) </a:t>
            </a:r>
            <a:r>
              <a:rPr lang="th-TH" sz="4000" u="sng" dirty="0" smtClean="0">
                <a:latin typeface="TH SarabunPSK" pitchFamily="34" charset="-34"/>
                <a:cs typeface="TH SarabunPSK" pitchFamily="34" charset="-34"/>
              </a:rPr>
              <a:t>เฟสของเหลว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ระยะห่างระหว่างโมเลกุลไม่ต่างจากเฟสของแข็งมากนัก โดยจะเพิ่มขึ้น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เล็กน้อย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แต่โมเลกุลไม่อยู่ในตำแหน่งที่แน่นอนสัมพัทธ์ซึ่งกันและกันอีกต่อไป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โมเลกุลสามารถหมุนและย้ายตำแหน่งได้อย่างอิสระ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แรงดึงดูดระหว่างโมเลกุลต่ำกว่าเฟสของแข็ง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285728"/>
            <a:ext cx="8286808" cy="5572164"/>
          </a:xfrm>
        </p:spPr>
        <p:txBody>
          <a:bodyPr>
            <a:noAutofit/>
          </a:bodyPr>
          <a:lstStyle/>
          <a:p>
            <a:pPr marL="95250" indent="14288">
              <a:buNone/>
            </a:pPr>
            <a:r>
              <a:rPr lang="en-US" sz="4000" u="sng" dirty="0" smtClean="0">
                <a:latin typeface="TH SarabunPSK" pitchFamily="34" charset="-34"/>
                <a:cs typeface="TH SarabunPSK" pitchFamily="34" charset="-34"/>
              </a:rPr>
              <a:t>c) </a:t>
            </a:r>
            <a:r>
              <a:rPr lang="th-TH" sz="4000" u="sng" dirty="0" smtClean="0">
                <a:latin typeface="TH SarabunPSK" pitchFamily="34" charset="-34"/>
                <a:cs typeface="TH SarabunPSK" pitchFamily="34" charset="-34"/>
              </a:rPr>
              <a:t>เฟสก๊าซ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แต่ละโมเลกุลอยู่ห่างกันมากขึ้น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โมเลกุลเคลื่อนที่ไปรอบๆแบบสุ่ม เกิดการชนกันและชนผนังภาชนะที่บรรจุอย่างต่อเนื่อง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โมเลกุลในเฟสก๊าซมีระดับพลังงานสูงกว่าเฟสของเหลวหรือของแข็ง ดังนั้นก๊าซจะต้องคายพลังงานจำนวนมากออกมาก่อนที่จะเกิดการกลั่นตัวหรือแข็งตัว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445</TotalTime>
  <Words>857</Words>
  <Application>Microsoft Office PowerPoint</Application>
  <PresentationFormat>นำเสนอทางหน้าจอ (4:3)</PresentationFormat>
  <Paragraphs>68</Paragraphs>
  <Slides>25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25</vt:i4>
      </vt:variant>
    </vt:vector>
  </HeadingPairs>
  <TitlesOfParts>
    <vt:vector size="26" baseType="lpstr">
      <vt:lpstr>รวมกลุ่ม</vt:lpstr>
      <vt:lpstr>สมบัติของสารบริสุทธิ์</vt:lpstr>
      <vt:lpstr>สมบัติของสารบริสุทธิ์</vt:lpstr>
      <vt:lpstr>สมบัติของสารบริสุทธิ์</vt:lpstr>
      <vt:lpstr>สมบัติของสารบริสุทธิ์</vt:lpstr>
      <vt:lpstr>เฟสของสารบริสุทธิ์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</vt:vector>
  </TitlesOfParts>
  <Company>it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สมบัติของสารบริสุทธิ์</dc:title>
  <dc:creator>user</dc:creator>
  <cp:lastModifiedBy>abccom</cp:lastModifiedBy>
  <cp:revision>56</cp:revision>
  <dcterms:created xsi:type="dcterms:W3CDTF">2012-07-19T08:06:53Z</dcterms:created>
  <dcterms:modified xsi:type="dcterms:W3CDTF">2014-09-03T03:20:36Z</dcterms:modified>
</cp:coreProperties>
</file>