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sldIdLst>
    <p:sldId id="293" r:id="rId2"/>
    <p:sldId id="302" r:id="rId3"/>
    <p:sldId id="295" r:id="rId4"/>
    <p:sldId id="296" r:id="rId5"/>
    <p:sldId id="297" r:id="rId6"/>
    <p:sldId id="299" r:id="rId7"/>
    <p:sldId id="298" r:id="rId8"/>
    <p:sldId id="300" r:id="rId9"/>
    <p:sldId id="301" r:id="rId10"/>
    <p:sldId id="262" r:id="rId11"/>
    <p:sldId id="276" r:id="rId12"/>
    <p:sldId id="288" r:id="rId13"/>
    <p:sldId id="277" r:id="rId14"/>
    <p:sldId id="264" r:id="rId15"/>
    <p:sldId id="304" r:id="rId16"/>
    <p:sldId id="303" r:id="rId17"/>
    <p:sldId id="305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7" autoAdjust="0"/>
  </p:normalViewPr>
  <p:slideViewPr>
    <p:cSldViewPr snapToGrid="0">
      <p:cViewPr varScale="1">
        <p:scale>
          <a:sx n="67" d="100"/>
          <a:sy n="67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8FA89-19A0-4A1A-909E-573DE892DB85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A3A4E-F9C2-4CA1-9CE0-4DCEB65F72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86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microsoft.com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emanticscholar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จุดนี้คือข้อควรสังเกตส </a:t>
            </a:r>
            <a:r>
              <a:rPr lang="th-TH" sz="1800" b="0" i="0" dirty="0" err="1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าห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รับผู้ใช้งานทั่วไปที่ประสงค์จะเผยแพร่ผลงานของตนผ่าน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ทั้งนี้เนื่องมาจาก การใช้งาน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My Citation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ในหน้าจอแสดงผลการสืบค้นของ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นั้น จะปรากฏ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หน้าที่แสดงผลงานการวิจัยหรือผลงานวาการต่างๆที่ผู้ใช้เคยตีพิมพ์เผยแพร่ผ่านระบบอินเทอร์เน็ตเท่นั้น ไม่ว่าจะเป็น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บทความวิชาการ บทความวิจัย ตลอดจนวิทยานิพนธ์และดุษฎีนิพนธ์ต่างๆ ซึ่งข้อมูลของทรัพยากรสารสนเทศดังกล่าว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จะต้องถูกบันทึกในระบบของมหาวิทยาลัยหรือสถาบันการศึกษาเท่านั้น เพราะกลไกการสืบค้นและจัดเก็บข้อมูลของ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จะค้นหาจากเฉพาะในเว็บไซต์ที่ถูกก าหน</a:t>
            </a:r>
            <a:r>
              <a:rPr lang="th-TH" sz="1800" b="0" i="0" dirty="0" err="1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ดแ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ละลงทะเบียนยืนยันตัวตนผ่าน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เท่านั้น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ดังนั้น สถาบันการศึกษาต่างๆจึงควรให้ความส </a:t>
            </a:r>
            <a:r>
              <a:rPr lang="th-TH" sz="1800" b="0" i="0" dirty="0" err="1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าคัญ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แก่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โดยอาจเริ่มต้นจากการสร้างคลังสารสนเทศ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สถาบัน (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Institutional Repository)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เพื่อจัดเก็บผลงานวิชาการและงานวิจัย รวมถึงศึกษาวิธีการเชื่อมต่อข้อมูลจาก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สถาบันของตนกับ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ทั้งนี้เพราะแนวโน้มปัจจุบันของวงการการศึกษานั้น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Google Scholar </a:t>
            </a: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จะเป็น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</a:br>
            <a:r>
              <a:rPr lang="th-TH" sz="1800" b="0" i="0" dirty="0">
                <a:solidFill>
                  <a:srgbClr val="000000"/>
                </a:solidFill>
                <a:effectLst/>
                <a:latin typeface="THSarabunNew" panose="020B0500040200020003" pitchFamily="34" charset="-34"/>
                <a:cs typeface="THSarabunNew" panose="020B0500040200020003" pitchFamily="34" charset="-34"/>
              </a:rPr>
              <a:t>แหล่งข้อมูลที่น่าเชื่อถือ และได้รับการยอมรับอย่างเป็นวงกว้างในวงการวิชาการในอนาคตอย่างแน่นอน</a:t>
            </a:r>
            <a:r>
              <a:rPr lang="th-TH" dirty="0"/>
              <a:t> </a:t>
            </a:r>
            <a:br>
              <a:rPr lang="th-TH" dirty="0"/>
            </a:b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3A4E-F9C2-4CA1-9CE0-4DCEB65F729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43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21262B"/>
                </a:solidFill>
                <a:effectLst/>
                <a:latin typeface="Circular"/>
              </a:rPr>
              <a:t>Within your Google Scholar library, you can also edit the metadata associated with titles. This will often be necessary as Google Scholar citation data is often faulty.</a:t>
            </a:r>
          </a:p>
          <a:p>
            <a:br>
              <a:rPr lang="en-US" dirty="0"/>
            </a:b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3A4E-F9C2-4CA1-9CE0-4DCEB65F729F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1486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62B"/>
                </a:solidFill>
                <a:effectLst/>
                <a:latin typeface="Circular"/>
              </a:rPr>
              <a:t> There is </a:t>
            </a:r>
            <a:r>
              <a:rPr lang="en-US" b="0" i="0" u="none" strike="noStrike" dirty="0">
                <a:solidFill>
                  <a:srgbClr val="3B84D2"/>
                </a:solidFill>
                <a:effectLst/>
                <a:latin typeface="Circular"/>
                <a:hlinkClick r:id="rId3"/>
              </a:rPr>
              <a:t>Microsoft Academic</a:t>
            </a:r>
            <a:r>
              <a:rPr lang="en-US" b="0" i="0" dirty="0">
                <a:solidFill>
                  <a:srgbClr val="21262B"/>
                </a:solidFill>
                <a:effectLst/>
                <a:latin typeface="Circular"/>
              </a:rPr>
              <a:t> which after its relaunch in 2015 seems to be the closest competitor. The new kid on the block is </a:t>
            </a:r>
            <a:r>
              <a:rPr lang="en-US" b="0" i="0" u="none" strike="noStrike" dirty="0">
                <a:solidFill>
                  <a:srgbClr val="3B84D2"/>
                </a:solidFill>
                <a:effectLst/>
                <a:latin typeface="Circular"/>
                <a:hlinkClick r:id="rId4"/>
              </a:rPr>
              <a:t>Semantic Scholar</a:t>
            </a:r>
            <a:r>
              <a:rPr lang="en-US" b="0" i="0" dirty="0">
                <a:solidFill>
                  <a:srgbClr val="21262B"/>
                </a:solidFill>
                <a:effectLst/>
                <a:latin typeface="Circular"/>
              </a:rPr>
              <a:t> developed by the non-profit Allen Institute for Artificial Intelligence. It's currently corpus consists of about 40 million citations in computer.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3A4E-F9C2-4CA1-9CE0-4DCEB65F729F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502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14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53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75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67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492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62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64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20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13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32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2F2C-77C4-497D-95C3-C9EF7CB3D64B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D9054AE-B75F-421E-B5EA-65D67B1067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86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CB1DE69F-569C-4A49-8E50-4093C135A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0B488F5-9CE4-4346-B22F-600286ED4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F76596F-57DF-4A0C-96D9-046DC3B3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16176A8D-754E-4699-9AAC-A833466A2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DEC794F-FED8-40E1-9C43-F7148857E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94C058-71C4-42F0-A11B-A789A3A00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BAE6F-B892-4289-BED7-A431FA0F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048" y="988098"/>
            <a:ext cx="5879592" cy="2407724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5400" dirty="0"/>
              <a:t>Google Scholar Profile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C9BE5-8CC0-416B-91A0-9098B17D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048" y="3395822"/>
            <a:ext cx="5879592" cy="1718545"/>
          </a:xfrm>
        </p:spPr>
        <p:txBody>
          <a:bodyPr vert="horz" lIns="91440" tIns="91440" rIns="91440" bIns="91440" rtlCol="0">
            <a:normAutofit/>
          </a:bodyPr>
          <a:lstStyle/>
          <a:p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94C068-B614-4027-92BF-C074D3191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0DD4F81-FFF6-4C7F-895C-330152724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A9D4D98-32FB-4517-8920-6A051C5EB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05C92287-A6C3-4EC1-8A4F-A2DCCDDBC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1C22E6F-27DC-4CEA-A008-9126061B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118865" cy="4136205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C67BA2C0-E25A-4A19-90F6-271A905661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1223" y="1649879"/>
            <a:ext cx="2799103" cy="279910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38711EBF-F4EF-4048-8026-861451EB3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0C9F00B-11BE-4915-8156-3AD3B5E8E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52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296B-D000-4547-99E4-8A10029B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Library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F381-9EB4-4B93-BA22-8034A3185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dirty="0"/>
              <a:t>Bookmark articles you want to read later.</a:t>
            </a:r>
          </a:p>
          <a:p>
            <a:r>
              <a:rPr lang="en-US" dirty="0"/>
              <a:t>Organize articles.</a:t>
            </a:r>
            <a:endParaRPr lang="th-TH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F437557-435D-4C0F-B7FE-FDA2760FD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46113"/>
            <a:ext cx="4960443" cy="29898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288D9-F6DD-4696-A820-57C4A57B383B}"/>
              </a:ext>
            </a:extLst>
          </p:cNvPr>
          <p:cNvSpPr/>
          <p:nvPr/>
        </p:nvSpPr>
        <p:spPr>
          <a:xfrm>
            <a:off x="6431797" y="4231037"/>
            <a:ext cx="976393" cy="8369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A95E609-3F3A-4777-8A42-9F0E7E956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590" y="36350"/>
            <a:ext cx="3417766" cy="4419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FD0972-D7C2-40F9-939E-E97BA7CAFFF9}"/>
              </a:ext>
            </a:extLst>
          </p:cNvPr>
          <p:cNvSpPr/>
          <p:nvPr/>
        </p:nvSpPr>
        <p:spPr>
          <a:xfrm>
            <a:off x="8322590" y="3618968"/>
            <a:ext cx="3069650" cy="6120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01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9514-3B4E-443F-82FE-2F8B7E86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Library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FE1C-7F3B-4E34-9DB7-81B66D3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apply labels to organize articles</a:t>
            </a:r>
            <a:endParaRPr lang="th-TH" dirty="0"/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9085A4C4-BDEA-4A34-B930-EBB65C273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997" y="3010885"/>
            <a:ext cx="5072707" cy="1301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2AB5B4F-621B-4118-8768-F881397179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69" t="18205" r="7612" b="5177"/>
          <a:stretch/>
        </p:blipFill>
        <p:spPr>
          <a:xfrm>
            <a:off x="7041396" y="3661474"/>
            <a:ext cx="2645045" cy="204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7736599-B2C2-41A3-B00D-8306E44C73AA}"/>
              </a:ext>
            </a:extLst>
          </p:cNvPr>
          <p:cNvSpPr/>
          <p:nvPr/>
        </p:nvSpPr>
        <p:spPr>
          <a:xfrm>
            <a:off x="6090835" y="3010885"/>
            <a:ext cx="790413" cy="8171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72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9514-3B4E-443F-82FE-2F8B7E86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Library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FE1C-7F3B-4E34-9DB7-81B66D3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apply labels to organize articles</a:t>
            </a:r>
            <a:endParaRPr lang="th-TH" dirty="0"/>
          </a:p>
        </p:txBody>
      </p:sp>
      <p:pic>
        <p:nvPicPr>
          <p:cNvPr id="15" name="Picture 1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591B7B64-6FF8-483E-804C-23AB1A2860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" r="1"/>
          <a:stretch/>
        </p:blipFill>
        <p:spPr>
          <a:xfrm>
            <a:off x="308767" y="2860486"/>
            <a:ext cx="11574465" cy="2196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DD5472-E75D-47A6-8748-C2A6B93BE6F2}"/>
              </a:ext>
            </a:extLst>
          </p:cNvPr>
          <p:cNvSpPr/>
          <p:nvPr/>
        </p:nvSpPr>
        <p:spPr>
          <a:xfrm>
            <a:off x="9949309" y="2917893"/>
            <a:ext cx="1621650" cy="65058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14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9514-3B4E-443F-82FE-2F8B7E86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Library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FE1C-7F3B-4E34-9DB7-81B66D3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metadata</a:t>
            </a:r>
            <a:endParaRPr lang="th-TH" dirty="0"/>
          </a:p>
        </p:txBody>
      </p:sp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3A721BE-9326-4948-A7EC-0FA820D88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224" y="2321554"/>
            <a:ext cx="6496957" cy="4115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Chart, waterfall chart&#10;&#10;Description automatically generated">
            <a:extLst>
              <a:ext uri="{FF2B5EF4-FFF2-40B4-BE49-F238E27FC236}">
                <a16:creationId xmlns:a16="http://schemas.microsoft.com/office/drawing/2014/main" id="{89A1BBEB-8754-4033-B22C-A0D368D7A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800" y="2776947"/>
            <a:ext cx="4408614" cy="1130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4D987B-521C-4C74-858F-5F007562E079}"/>
              </a:ext>
            </a:extLst>
          </p:cNvPr>
          <p:cNvSpPr/>
          <p:nvPr/>
        </p:nvSpPr>
        <p:spPr>
          <a:xfrm>
            <a:off x="1937289" y="2835066"/>
            <a:ext cx="790413" cy="8171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720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847B-7317-4542-B253-60597431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Google Scholar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9E67-CF0E-4410-A6DE-D77A68B5B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4"/>
            <a:ext cx="4169336" cy="432307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Microsoft Academic</a:t>
            </a:r>
          </a:p>
          <a:p>
            <a:pPr>
              <a:lnSpc>
                <a:spcPct val="110000"/>
              </a:lnSpc>
            </a:pPr>
            <a:r>
              <a:rPr lang="en-US" dirty="0"/>
              <a:t>Base</a:t>
            </a:r>
          </a:p>
          <a:p>
            <a:pPr>
              <a:lnSpc>
                <a:spcPct val="110000"/>
              </a:lnSpc>
            </a:pPr>
            <a:r>
              <a:rPr lang="en-US" dirty="0"/>
              <a:t>Core</a:t>
            </a:r>
          </a:p>
          <a:p>
            <a:pPr>
              <a:lnSpc>
                <a:spcPct val="110000"/>
              </a:lnSpc>
            </a:pPr>
            <a:r>
              <a:rPr lang="en-US" dirty="0"/>
              <a:t>Science.gov</a:t>
            </a:r>
          </a:p>
          <a:p>
            <a:pPr>
              <a:lnSpc>
                <a:spcPct val="110000"/>
              </a:lnSpc>
            </a:pPr>
            <a:r>
              <a:rPr lang="en-US" dirty="0"/>
              <a:t>Semantic Scholar</a:t>
            </a:r>
          </a:p>
          <a:p>
            <a:pPr>
              <a:lnSpc>
                <a:spcPct val="110000"/>
              </a:lnSpc>
            </a:pPr>
            <a:r>
              <a:rPr lang="en-US" dirty="0"/>
              <a:t>Baidu Scholar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RefSeek</a:t>
            </a:r>
            <a:endParaRPr lang="th-TH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1B072CD6-68F9-47EF-A541-781B472E1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8443" y="2234278"/>
            <a:ext cx="2391342" cy="1205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BF7D8FC-3A2C-48CE-8B5F-0EFF04F07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4115" y="2154170"/>
            <a:ext cx="2390738" cy="1366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D418835-0A1C-4483-917E-664E37349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8443" y="4099956"/>
            <a:ext cx="2391342" cy="1089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ED606981-921F-4CC9-BF86-67A87701B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4115" y="3973725"/>
            <a:ext cx="2390738" cy="1342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8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8010A7-3BA0-42DC-87C1-BA0FADEE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articles easily discoverable via Google Scholar</a:t>
            </a:r>
            <a:endParaRPr lang="th-T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153FB-F903-40FD-A068-27ED39C85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9294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9684-8BC6-4C0F-9FF0-56585963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Prepare pdf file to be search engine compatible.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CB3E-E1FE-4D99-8232-95F855CB8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  <a:p>
            <a:pPr lvl="1"/>
            <a:r>
              <a:rPr lang="en-US" dirty="0"/>
              <a:t>Compact title with commonly know keywords.</a:t>
            </a:r>
          </a:p>
          <a:p>
            <a:pPr lvl="1"/>
            <a:r>
              <a:rPr lang="en-US" dirty="0"/>
              <a:t>font size 24 </a:t>
            </a:r>
            <a:r>
              <a:rPr lang="en-US" dirty="0" err="1"/>
              <a:t>pt</a:t>
            </a:r>
            <a:r>
              <a:rPr lang="en-US" dirty="0"/>
              <a:t> or greater, bold.</a:t>
            </a:r>
          </a:p>
          <a:p>
            <a:pPr lvl="1"/>
            <a:r>
              <a:rPr lang="en-US" dirty="0"/>
              <a:t>Avoid special characters, space, underscore, dash</a:t>
            </a:r>
          </a:p>
          <a:p>
            <a:r>
              <a:rPr lang="en-US" dirty="0"/>
              <a:t>Export or convert to pdf from source file, avoid paper scan.</a:t>
            </a:r>
          </a:p>
        </p:txBody>
      </p:sp>
    </p:spTree>
    <p:extLst>
      <p:ext uri="{BB962C8B-B14F-4D97-AF65-F5344CB8AC3E}">
        <p14:creationId xmlns:p14="http://schemas.microsoft.com/office/powerpoint/2010/main" val="3055284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3164D-36BC-4050-91C1-037609EE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 dirty="0"/>
              <a:t>Define meta data</a:t>
            </a:r>
            <a:endParaRPr lang="th-TH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0E30B9-F374-4DD0-B16F-144D68619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/>
          </a:bodyPr>
          <a:lstStyle/>
          <a:p>
            <a:r>
              <a:rPr lang="en-US" dirty="0"/>
              <a:t>The title section should be no more than 70 characters long.</a:t>
            </a:r>
          </a:p>
          <a:p>
            <a:r>
              <a:rPr lang="en-US" dirty="0"/>
              <a:t>Use English metadata.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5BDD450-3072-459D-B992-139DF7F48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135" y="798912"/>
            <a:ext cx="5919166" cy="584517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279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6A8B-15DE-4702-956D-1DB90DBF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49E9-45B6-42B2-8715-56647FD1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Google scholar compile peer-reviewed sources only?</a:t>
            </a:r>
          </a:p>
          <a:p>
            <a:r>
              <a:rPr lang="en-US" dirty="0"/>
              <a:t>No. Google Scholar collects research papers from all over the web also including grey literature and non-peer reviewed papers and reports.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34455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D94100-3195-4E1F-9684-66F228190A72}"/>
              </a:ext>
            </a:extLst>
          </p:cNvPr>
          <p:cNvSpPr/>
          <p:nvPr/>
        </p:nvSpPr>
        <p:spPr>
          <a:xfrm>
            <a:off x="1964987" y="802298"/>
            <a:ext cx="9089865" cy="382232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cap="all" spc="0">
                <a:ln w="0"/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8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4D0F56-9BA2-45EF-8581-BA779A18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pic>
        <p:nvPicPr>
          <p:cNvPr id="12" name="Content Placeholder 11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79A03EF5-4356-459A-96E1-FB272E980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1503" y="1828800"/>
            <a:ext cx="10904949" cy="4387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717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44A656-0E46-4C8E-A6E8-D9DEAAD1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16A13F0-2AF9-4292-A8AE-853E79F23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325" y="2202696"/>
            <a:ext cx="9558220" cy="4337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3713FA-8174-4994-85C7-28166B79FDC7}"/>
              </a:ext>
            </a:extLst>
          </p:cNvPr>
          <p:cNvCxnSpPr>
            <a:cxnSpLocks/>
          </p:cNvCxnSpPr>
          <p:nvPr/>
        </p:nvCxnSpPr>
        <p:spPr>
          <a:xfrm flipH="1" flipV="1">
            <a:off x="2355742" y="2543064"/>
            <a:ext cx="425541" cy="3861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2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E9DFBF-B071-4A4D-BA71-C63EEBE0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E4AA101-79CC-492B-9F35-139B75F4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/>
          </a:bodyPr>
          <a:lstStyle/>
          <a:p>
            <a:r>
              <a:rPr lang="en-US" dirty="0"/>
              <a:t>Insert Academic Profile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66E62A9-D581-49E2-9964-8CB0B8F6B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359" y="1205432"/>
            <a:ext cx="6084516" cy="4502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17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CB1B4-E7C5-477B-A695-8024ED2B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74C17-6340-4AF2-80E1-9071FA482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7713004" cy="3299194"/>
          </a:xfrm>
        </p:spPr>
        <p:txBody>
          <a:bodyPr>
            <a:normAutofit/>
          </a:bodyPr>
          <a:lstStyle/>
          <a:p>
            <a:r>
              <a:rPr lang="en-US" dirty="0"/>
              <a:t>Select your own articles or co-authors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6641454-9453-4DDE-ABC2-FF1641536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218" y="3034626"/>
            <a:ext cx="8084647" cy="3456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468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22B4D-0FD4-4B5E-97DC-0DD21F15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EC21FB-F345-426F-94D0-CF43CB240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/>
          </a:bodyPr>
          <a:lstStyle/>
          <a:p>
            <a:r>
              <a:rPr lang="en-US" dirty="0"/>
              <a:t>Public your profile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E9D6493-66C1-47BE-AB95-AFEF241FA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572" y="3108182"/>
            <a:ext cx="9088579" cy="3476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086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FB40-8D75-418E-BD5E-415CA668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Scholar Profile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CA95-78B1-4F78-B518-A5B7D5AE4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email</a:t>
            </a:r>
            <a:endParaRPr lang="th-TH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119A22F-992D-4B5A-ADBF-A0C189372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28" y="3245092"/>
            <a:ext cx="8715144" cy="2456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34F73F-B1EA-4862-8FB6-804B7441D681}"/>
              </a:ext>
            </a:extLst>
          </p:cNvPr>
          <p:cNvSpPr/>
          <p:nvPr/>
        </p:nvSpPr>
        <p:spPr>
          <a:xfrm>
            <a:off x="2588217" y="4200041"/>
            <a:ext cx="3843580" cy="143551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073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58519-1248-4741-BA64-AAA289C1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/>
              <a:t>My Profile</a:t>
            </a:r>
            <a:endParaRPr lang="th-TH" dirty="0"/>
          </a:p>
        </p:txBody>
      </p:sp>
      <p:pic>
        <p:nvPicPr>
          <p:cNvPr id="30" name="Picture 13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88CCE-2482-421F-864D-846271C3C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3404475" cy="3299194"/>
          </a:xfrm>
        </p:spPr>
        <p:txBody>
          <a:bodyPr>
            <a:normAutofit/>
          </a:bodyPr>
          <a:lstStyle/>
          <a:p>
            <a:r>
              <a:rPr lang="en-US" dirty="0"/>
              <a:t>Add articles manually</a:t>
            </a:r>
            <a:endParaRPr lang="th-TH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F5B8B25-98AF-49F7-B32B-F9425A84D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037" y="1177723"/>
            <a:ext cx="6261194" cy="4717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15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32" name="Straight Connector 1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A1E21A3-1F41-4FFA-91C3-607305E35A64}"/>
              </a:ext>
            </a:extLst>
          </p:cNvPr>
          <p:cNvSpPr/>
          <p:nvPr/>
        </p:nvSpPr>
        <p:spPr>
          <a:xfrm>
            <a:off x="6567906" y="4773477"/>
            <a:ext cx="2746576" cy="3874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38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58519-1248-4741-BA64-AAA289C1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en-US"/>
              <a:t>My Profile</a:t>
            </a:r>
            <a:endParaRPr lang="th-TH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88CCE-2482-421F-864D-846271C3C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3280489" cy="3299194"/>
          </a:xfrm>
        </p:spPr>
        <p:txBody>
          <a:bodyPr>
            <a:normAutofit/>
          </a:bodyPr>
          <a:lstStyle/>
          <a:p>
            <a:r>
              <a:rPr lang="en-US" dirty="0"/>
              <a:t>Add articles manually</a:t>
            </a:r>
            <a:endParaRPr lang="th-TH" dirty="0"/>
          </a:p>
        </p:txBody>
      </p:sp>
      <p:pic>
        <p:nvPicPr>
          <p:cNvPr id="6" name="Picture 5" descr="Text, email&#10;&#10;Description automatically generated">
            <a:extLst>
              <a:ext uri="{FF2B5EF4-FFF2-40B4-BE49-F238E27FC236}">
                <a16:creationId xmlns:a16="http://schemas.microsoft.com/office/drawing/2014/main" id="{DE758354-EC0B-4871-AC0E-A273640B7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126" y="1862525"/>
            <a:ext cx="7005235" cy="3607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511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841</TotalTime>
  <Words>257</Words>
  <Application>Microsoft Office PowerPoint</Application>
  <PresentationFormat>แบบจอกว้าง</PresentationFormat>
  <Paragraphs>53</Paragraphs>
  <Slides>19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Circular</vt:lpstr>
      <vt:lpstr>THSarabunNew</vt:lpstr>
      <vt:lpstr>Gallery</vt:lpstr>
      <vt:lpstr>Google Scholar Profile</vt:lpstr>
      <vt:lpstr>Google Scholar Profile</vt:lpstr>
      <vt:lpstr>Google Scholar Profile</vt:lpstr>
      <vt:lpstr>Google Scholar Profile</vt:lpstr>
      <vt:lpstr>Google Scholar Profile</vt:lpstr>
      <vt:lpstr>Google Scholar Profile</vt:lpstr>
      <vt:lpstr>Google Scholar Profile</vt:lpstr>
      <vt:lpstr>My Profile</vt:lpstr>
      <vt:lpstr>My Profile</vt:lpstr>
      <vt:lpstr>My Library</vt:lpstr>
      <vt:lpstr>My Library</vt:lpstr>
      <vt:lpstr>My Library</vt:lpstr>
      <vt:lpstr>My Library</vt:lpstr>
      <vt:lpstr>Alternatives to Google Scholar</vt:lpstr>
      <vt:lpstr>Making your articles easily discoverable via Google Scholar</vt:lpstr>
      <vt:lpstr>Prepare pdf file to be search engine compatible.</vt:lpstr>
      <vt:lpstr>Define meta data</vt:lpstr>
      <vt:lpstr>Remark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Scholar</dc:title>
  <dc:creator>ชาติวุฒิ ธนาจิรันธร</dc:creator>
  <cp:lastModifiedBy>User</cp:lastModifiedBy>
  <cp:revision>63</cp:revision>
  <dcterms:created xsi:type="dcterms:W3CDTF">2021-08-28T06:37:14Z</dcterms:created>
  <dcterms:modified xsi:type="dcterms:W3CDTF">2022-03-30T08:58:01Z</dcterms:modified>
</cp:coreProperties>
</file>