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84" r:id="rId11"/>
    <p:sldId id="267" r:id="rId12"/>
    <p:sldId id="268" r:id="rId13"/>
    <p:sldId id="269" r:id="rId14"/>
    <p:sldId id="270" r:id="rId15"/>
    <p:sldId id="271" r:id="rId16"/>
    <p:sldId id="285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447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555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67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844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406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847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9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7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332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78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70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CC63-6E9D-4A57-9AD5-E17D58409554}" type="datetimeFigureOut">
              <a:rPr lang="th-TH" smtClean="0"/>
              <a:t>13/11/60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ABFD5-6E0C-4770-9748-443BDE1C42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446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990094" y="4437112"/>
            <a:ext cx="524620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การวางแผนโสหุ้ยการผลิต</a:t>
            </a:r>
          </a:p>
          <a:p>
            <a:pPr algn="ctr"/>
            <a:r>
              <a:rPr lang="th-TH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cs typeface="+mj-cs"/>
              </a:rPr>
              <a:t>และค่าใช้จ่ายในการดำเนินงาน</a:t>
            </a:r>
            <a:endParaRPr lang="th-TH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1920" y="3501008"/>
            <a:ext cx="1551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ngsana New" pitchFamily="18" charset="-34"/>
                <a:cs typeface="Angsana New" pitchFamily="18" charset="-34"/>
              </a:rPr>
              <a:t>บทที่ 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ngsana New" pitchFamily="18" charset="-34"/>
                <a:cs typeface="Angsana New" pitchFamily="18" charset="-34"/>
              </a:rPr>
              <a:t>7</a:t>
            </a:r>
            <a:endParaRPr lang="th-TH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706008"/>
            <a:ext cx="1966253" cy="257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5118" y="2060848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ขั้นตอนในการทำงบประมาณต้นทุนผลิตโดยใช้ต้นทุนกิจกรรม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วิเคราะห์กิจกรรมของฝ่ายผลิต (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Activity Analysis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2.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รวบรวมข้อมูลต้นทุนกิจกรรม (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Activity Costing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กำหนดตัวผลักดันต้นทุน (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Cost Driver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4.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คำนวณอัตราค่าใช้จ่ายการผลิตเพื่อคิดเป็นต้นทุนสินค้า (</a:t>
            </a:r>
            <a:r>
              <a:rPr lang="en-US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Product Costing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222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9647" y="3645024"/>
            <a:ext cx="6762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เป้าหมาย</a:t>
            </a:r>
            <a:r>
              <a:rPr lang="th-TH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ของวิธีการผลิตแบบทันเวลา (</a:t>
            </a:r>
            <a:r>
              <a:rPr lang="en-US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JIT</a:t>
            </a:r>
            <a:r>
              <a:rPr lang="th-TH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ผลิตสินค้าให้ทันเวลาตามความต้องการของลูกค้า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354013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สินค้าการผลิตต้องมีคุณภาพดี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ต้นทุนการผลิตต่ำสุด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4.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สินค้าคงเหลือจะต้องมีจำนวนต่ำสุดเท่าที่จะทำ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ได้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9647" y="2033265"/>
            <a:ext cx="75547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ผลิตแบบทันเวลาหรืออาจเรียกได้ว่าเป็นระบบการผลิตแบบพอเพียง หมายถึง ระบบการผลิตที่ผลิตตามความต้องการของลูกค้าคำสั่งซื้อของลูกค้าเป็นตัวกำหนดปริมาณการ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ลิต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196752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การผลิตแบบทันเวลา (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Just in Time Production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668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772816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องค์ประกอบของระบบการผลิตแบบทันเวลา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4429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กำหนดขั้นตอนการผลิตให้ชัดเจนเพื่อให้การผลิตมี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ประสิทธิภาพ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	2.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การว่าจ้างแรงงานเพื่อใช้ในการผลิตจะต้องเน้นให้คนงานมี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ความสามารถ		ในการ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ทำงานหลายๆ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ด้าน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จัดระบบการควบคุมคุณภาพให้ครบวงจร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Total Quality </a:t>
            </a:r>
            <a:r>
              <a:rPr lang="en-US" dirty="0" err="1" smtClean="0">
                <a:latin typeface="Angsana New" pitchFamily="18" charset="-34"/>
                <a:cs typeface="Angsana New" pitchFamily="18" charset="-34"/>
              </a:rPr>
              <a:t>Mamnegement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ลดความสูญเสียให้เกิดขึ้นน้อย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ที่สุด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4.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สถานที่ที่ทำการผลิตจะต้องอยู่ใกล้สถานที่คลังเก็บวัตถุดิบ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5.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การจัดซื้อวัตถุดิบจะต้องจัดซื้อโดยใช้ระบบการซื้อแบบ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ทันเวลา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0483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262351"/>
            <a:ext cx="74653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ประโยชน์จากการนำระบบการผลิตแบบทันเวลามาใช้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ลดต้นทุนในการสั่งซื้อวัตถุดิบและต้นทุนการผลิตสินค้าให้น้อยลง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ประหยัดค่าใช้จ่ายในการเก็บรักษาวัตถุดิบและสินค้า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ลดปัญหาเรื่องขั้นตอนในการเบิกวัตถุดิบจากคลังนำมาผลิต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4.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ลดความสูญเสียอันเกิดจากวัตถุดิบและสินค้า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ชำรุด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1975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412776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มาตรการที่ใช้วัดผลและ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ควบคุม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การผลิตแบบทันเวลา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จะต้องกำหนดให้มีผู้สังเกตการณ์ เพื่อหาทางแก้ไขทันทีถ้าพบข้อบกพร่อง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กำหนดให้มีการรายงานเกี่ยวกับสินค้าคงเหลือ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176213" algn="l"/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	3.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กำหนดให้มีรายงานที่ไม่เกี่ยวข้องกับการเงิน เพื่อเสนอข้อมูลเกี่ยวกับผลิต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ใช้เครื่องมือ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ในการวัดผลดังนี้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1"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3.1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ช่วงเวลา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ที่ใช้ไปในการผลิตรวมแต่ละขั้นตอน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1">
              <a:tabLst>
                <a:tab pos="722313" algn="l"/>
                <a:tab pos="9001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3.2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ขั้นตอน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เวลาที่ใช้ในการผลิต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หน่วย ต่อชั่วโมง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แรงงาน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1">
              <a:tabLst>
                <a:tab pos="722313" algn="l"/>
                <a:tab pos="9001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3.3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จำนวนวันที่สินค้าคงเหลืออยู่ในมือขายไม่ได้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1">
              <a:tabLst>
                <a:tab pos="7223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3.4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อัตราส่วน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เวลาที่ใช้ในการเตรียมการต่อเวลาที่ใช้ในการผลิตทั้งหมด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1">
              <a:tabLst>
                <a:tab pos="722313" algn="l"/>
                <a:tab pos="9001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3.5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อัตราส่วน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ของจำนวนสินค้าที่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ชำรุด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3647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132856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ระบบการผลิตแบบทันเวลา 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JIT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)มีผลกระทบต่อระบบต้นทุนกิจกรรมและการจัดทำงบประมาณ 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	ในการจัดทำงบประมาณการผลิตทันเวลา กิจการต้องวางแผนการผลิตเท่าที่จำเป็นตามการคาดคะเนความต้องการหรือคำสั่งซื้อของลุกค้าล่วงหน้า หรืออาจมีการติดต่อซื้อขายตามคำสั่งซื้อโดยเฉพาะ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Job Order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)กิจการต้องผลิตปริมาณตามคำสั่ง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นั้นๆ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331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837254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0225" algn="l"/>
              </a:tabLst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ใน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จัดทำงบประมาณค่าใช้จ่ายการผลิตจัดทำขึ้นเพื่อแสดงค่าใช้จ่ายที่คาดว่าจะเกิดขึ้นสำหรับปริมาณงานหรือระดับกิจกรรมของแต่ละแผนก  ซึ่ง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หัวหน้า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แผนก หรือ หัวหน้าหน่วยงาน ต้อง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เป็นผู้รับผิดชอบในการ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ควบคุมดูแลงบประมาณค่าใช้จ่าย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การผลิตในแผนกของ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ตน</a:t>
            </a:r>
            <a:endParaRPr lang="en-US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2124145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การควบคุมค่าใช้การ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ผลิต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754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636" y="2060848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ความรับผิดชอบในการจัดทำงบประมาณค่าใช้จ่ายการผลิต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852936"/>
            <a:ext cx="7272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งบประมาณค่าใช้จ่ายการผลิตนี้เป็นงบประมาณค่าใช้จ่ายที่เกิดขึ้นในการปฏิบัติงานของของแต่ละหน่วยงานตามกิจกรรมที่กำหนดไว้ หัวหน้าหน่วยงานหรือหัวหน้าแผนกต่างๆ ในโรงงานจะเป็นผู้รับผิดชอบในการจัดทำแผน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บประมาณ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947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48478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วิธีการปันส่วนค่าใช้จ่ายการผลิต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186861"/>
            <a:ext cx="73287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จะเริ่มปันส่วนค่าใช้จ่ายของแผนกที่ให้บริการกว้างขวางที่สุดก่อนตามลำดับขอบข่ายการให้บริการ จนถึงแผนกที่ให้บริการแคบหรือน้อยที่สุด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3342471"/>
            <a:ext cx="73287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ขั้นต่อมาเมื่อปันส่วนค่าใช่จ่ายจากแผกให้บริการไปยังแผนกผลิตครบแล้วก็คำนวณหาอัตราค่าใช้จ่ายการผลิตประจำแผนกผลิตแต่ละแผนก โดยนำเอาค่าใช้จ่ายทางตรงของแผนกผลิตรวมกับค่าใช้จ่ายที่ปันส่วนมาจากแผนกบริการแล้วหารด้วยปริมาณชั่วโมงแรงงานทางตรงตามงบประมาณของแต่ละแผนกก็จะได้อัตราค่าใช้จ่ายการผลิตประจำแผนกผลิต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2307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7574" y="1124744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การวางแผนค่าใช้จ่ายในการขายหรือค่าใช้จ่ายในการจำหน่าย(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S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ales Expenses)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348880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/>
              <a:t>	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ค่าใช้จ่ายในการขาย หมายถึงค่าใช้จ่ายที่เกิดขึ้นเพื่อให้เกิดการขาย หรือเป็นค่าใช้จ่ายที่มีความสัมพันธ์กับการขาย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ซึ่งรวมทั้งช้าจ่ายในการวาแผนการขาย ค่าใช้จ่ายในการส่งเสริมการขายและค่าใช้จ่ายทุกอย่างที่เกี่ยวข้องการขายที่คาดว่าจะเกิดขึ้น เพื่อให้ยอดขายเป็นไปตามที่แสดงไว้ในงบประมาณการขาย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4667657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วางแผนค่าใช้จ่ายในการขายสินค้ามีหลักสำคัญ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ประการคือ</a:t>
            </a:r>
          </a:p>
          <a:p>
            <a:pPr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การวางแผนและการประสานงาน</a:t>
            </a:r>
          </a:p>
          <a:p>
            <a:pPr>
              <a:tabLst>
                <a:tab pos="354013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การควบคุมค่าใช้จ่ายในการจำหน่ายสินค้า</a:t>
            </a: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273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260049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การวางแผนโสหุ้ยการผลิตและค่าใช้จ่ายในการ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ดำเนินงาน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0399" y="1988840"/>
            <a:ext cx="73960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	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การวางแผนค่าใช้จ่ายของกิจการ  แบ่งได้ดังนี้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530225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การวางแผนค่าใช้จ่ายการผลิต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530225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2.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การวางแผนค่าใช้จ่ายการขาย หรือในการจำหน่าย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tabLst>
                <a:tab pos="530225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การวางแผนค่าใช้จ่ายในการบริหาร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933056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การ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วางแผนค่าใช้จ่าย ควรเน้นในเรื่องคาดคะเนเงินสดจ่าย และการควบคุมต้นทุนอย่างมีประสิทธิภาพ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ผู้บริหารควรวางแผนและควบคุมค่าใช้จ่ายให้เหมาะสมกับการดำเนินงานตามแผน เพื่อให้บรรลุเป้าหมายของกิจการ ดังนั้นการวางแผนค่าใช้จ่ายจึงควรมุ่งถึงประโยชน์ที่จะได้รับจากทรัพยากรที่มีอยู่จำกัด มากกว่าที่จะเพ่งเล็งเฉพาะการลด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ค่าใช้จ่าย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270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722" y="3769876"/>
            <a:ext cx="6579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การจัดทำงบประมาณค่าใช้จ่ายในการขาย(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S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ale Expenses Budget)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6722" y="139361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ความรับผิดชอบในการจัดทำงบประมาณค่าใช้จ่ายในการ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ขาย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060848"/>
            <a:ext cx="768404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0225" algn="l"/>
              </a:tabLst>
            </a:pP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6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ในการประมาณค่าใช้จ่ายในการจำหน่ายสินค้าเริ่มจากหัวหน้าหน่วยงานที่รับผิดชอบในการขายตามที่แสดงไว้ในงบประมาณขาย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เพื่อให้สอดคล้องกับนโยบายในการปฏิบัติงานตามแผนงบประมาณของแต่ละหน่วยงาน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4408656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0225" algn="l"/>
              </a:tabLst>
            </a:pPr>
            <a:r>
              <a:rPr lang="th-TH" sz="26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ในการจัดทำงบประมาณค่าใช้จ่ายในการขาย </a:t>
            </a:r>
            <a:r>
              <a:rPr lang="th-TH" sz="26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โดยทั่วไปมักจัดทำขึ้นพร้อมๆกับการจัดทำงบประมาณการขาย 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เนื่องจากค่าใช่จ่ายในการขายเป็นรายการที่เกี่ยวเนื่องกับการขาย</a:t>
            </a:r>
            <a:endParaRPr lang="th-TH" sz="26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61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980129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การประมาณค่าใช้จ่ายในการส่งเสริมการขาย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765246"/>
            <a:ext cx="7632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ในการประมาณค่าใช้จ่ายส่งเสริมการขายและการโฆษณา มักไม่นิยมกำหนดเป็นร้อยละของยอดขายไม่ว่าจะเป็นยอดขายในอดีตหรือยอดขายในปีงบประมาณ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หน้า ควรจะใช้วิธีกำหนดเป้าหมายของการส่งเสริมการขายหรือการโฆษณานั้นๆ ว่าต้องให้ได้ผลอย่างไร</a:t>
            </a:r>
            <a:endParaRPr lang="th-TH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056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268760"/>
            <a:ext cx="504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การจัดทำงบประมาณค่าใช้จ่ายในการบริหาร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Administrative Expenses Budget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564904"/>
            <a:ext cx="77408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ค่าใช้จ่ายในการบริหาร หมายถึง ค่าใช้จ่ายที่เกิดขึ้นในการดำเนินงาน นอกเหนือจากค่าใช้จ่ายในการผลิตและค่าใช้จ่ายในการจำหน่ายสินค้า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789040"/>
            <a:ext cx="77408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การจัดทำงบประมาณค่าใช้จ่ายในการบริหารเพื่อประโยชน์ในการติดตามและควบคุมในการปฏิบัติงาน 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ในการจัดทำงบประมาณควรแยกค่าใช้จ่ายคงที่และผันแปรออกจากกัน จะช่วยในการควบคุมค่าใช้จ่ายที่เกิดขึ้นจริง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โดยการเปรียบเทียบกับงบประมาณในระดับกิจกรรมที่จะทำจริงจะได้ผลดียิ่งขึ้น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399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561147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ความรับผิดชอบในการจัดทำงบประมาณค่าใช้จ่ายในการบริหาร</a:t>
            </a:r>
            <a:endParaRPr lang="th-TH" sz="32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2408292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อยู่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ในความรับผิดชอบของหัวหน้าหน่วยงานต่างๆ</a:t>
            </a:r>
          </a:p>
          <a:p>
            <a:pPr>
              <a:tabLst>
                <a:tab pos="1762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หัวหน้าหน่วยงานเป็นผู้ที่เกี่ยวข้องกับงานนั้นๆโดยตรง รู้ขอบเขต	รายละเอียด ตลอดจนลักษณะงานที่รับผิดชอบเป็นอย่างดี</a:t>
            </a:r>
          </a:p>
          <a:p>
            <a:pPr>
              <a:tabLst>
                <a:tab pos="1762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หัวหน้าหน่วยงานต้องรับนโยบายจากผู้บริหารระดับสูงมาประกอบการ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จัดทำงบประมาณ</a:t>
            </a:r>
          </a:p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4.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แต่ละหน่วยงานจะทำงบประมาณที่ตนเองรับผิดชอบ</a:t>
            </a:r>
          </a:p>
          <a:p>
            <a:pPr>
              <a:tabLst>
                <a:tab pos="1762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5.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หัวหน้าหน่วยงานตามสายบังคับบัญชาเสนอคณะกรรมการพิจารณา	งบประมาณเพื่อขออนุมัติ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79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12" y="1340768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วิธีจัดทำงบประมาณค่าใช้จ่ายในการบริหาร</a:t>
            </a:r>
            <a:endParaRPr lang="th-TH" sz="32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11369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โดยพิจารณาในกรณีดังต่อไปนี้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690917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tabLst>
                <a:tab pos="1762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	1.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นโยบาย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ของกิจการเกี่ยวกับกิจกรรมที่จะกระทำในปีงบประมาณหน้า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ไม่เปลี่ยนแปลง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หรือภาระงานและความรับผิดชอบของหน่วยงาน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ไม่เปลี่ยนแปลง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772197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tabLst>
                <a:tab pos="1762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	2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ถ้ากิจการมีการเพิ่มกิจกรรมมากขึ้นจากเดิมหรือเพิ่มแผนก จะต้องมี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การประมาณ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ค่าใช้จ่ายสำหรับส่วนที่เพิ่มขึ้น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ยกเว้น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ค่าใช้จ่ายสำหรับค่าใช้จ่ายคงที่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บางรายการ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อาจ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เสียร่วมกันกับกิจกรรมเดิมหรือหน่วยงาน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เดิม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30120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3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ให้มีการลดกิจกรรมหรือยุบแผนกหรือลดหน่วยงาน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ลง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122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2527" y="155453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การควบคุมค่าใช้จ่ายในการขายและบริหาร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8466" y="2276872"/>
            <a:ext cx="74619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การจัดทำงบประมาณค่าใช้จ่ายในการขายและ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บริหาร</a:t>
            </a: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1. 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กำหนดเป็นแนวทางในการใช้จ่ายของฝ่าย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ขาย 		2. เพื่อให้การบริหาร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ให้เป็นไปตามงบประมาณ  </a:t>
            </a:r>
            <a:endParaRPr lang="th-TH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	3. 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เพื่อให้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กำไรเป็นไปตามเป้าหมายของ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กิจการ</a:t>
            </a:r>
          </a:p>
          <a:p>
            <a:endParaRPr lang="th-TH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8464" y="4725144"/>
            <a:ext cx="74619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สำหรับค่าใช้จ่ายในการขายบางชนิดถ้ามีการจ่ายสูงกว่างบประมาณอาจเป็นผลดีกับกิจการ เช่นค่านายหน้า  ค่าโฆษณา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ค่าใช้จ่ายเหล่านี้อาจก่อให้เกิดรายได้สูงกว่าที่วางแผนไว้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375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31840" y="1268760"/>
            <a:ext cx="3240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THE AND</a:t>
            </a:r>
            <a:endParaRPr lang="th-TH" sz="8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08920"/>
            <a:ext cx="5400600" cy="3597496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882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36113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การจัดประเภทค่าใช้จ่าย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4953" y="2620069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ประโยชน์ในด้านการควบคุมค่าใช้จ่ายและในด้านการติดตามผลการปฏิบัติงาน กิจการจึงต้องวางแผนค่าใช้จ่ายโดยแยกค่าใช้จ่ายให้สอดคล้องกับ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วัตถุประสงค์  การ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แยกประเภทค่าใช้จ่ายอาจทำได้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ดังนี้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953" y="413107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การแยกประเภทค่าใช้จ่ายตามความรับผิดชอบ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การแยกประเภทค่าใช้จ่ายตามความสัมพันธ์ที่มีต่อปริมาณ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งาน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272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221088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การแยกประเภทค่าใช้จ่ายตามความสัมพันธ์ที่มีต่อปริมาณ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งาน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5805264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ค่าใช้จ่ายกึ่งผันแปร (</a:t>
            </a:r>
            <a:r>
              <a:rPr lang="en-US" dirty="0" err="1">
                <a:latin typeface="Angsana New" pitchFamily="18" charset="-34"/>
                <a:cs typeface="Angsana New" pitchFamily="18" charset="-34"/>
              </a:rPr>
              <a:t>Semivariable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Expenses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หรือต้นทุน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ผสม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Mixed Cost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5301208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ค่าใช้จ่ายผัน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แปร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Variable Expenses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479715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ค่าใช้จ่ายคงที่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Fixed Expenses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980728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การแยกประเภทค่าใช้จ่ายตามความรับผิดชอบ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	</a:t>
            </a: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	การแยกประเภทค่าใช้จ่ายตามความรับผิดชอบหมายถึง หน่วยงานใดก่อให้เกิดค่าใช้จ่ายหน่วยงานนั้นควรจะเป็นผู้รับผิดชอบค่าใช้จ่ายนั้น เพื่อให้การควบคุมค่าใช้จ่ายมีประสิทธิภาพยิ่งขึ้น ค่าใช้จ่ายตามความรับผิดชอบนี้แบ่งได้เป็น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ประเภท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ดังนี้	</a:t>
            </a: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ค่าใช้จ่าย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ที่ควบคุมได้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Controllable Expenses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) 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dirty="0">
                <a:latin typeface="Angsana New" pitchFamily="18" charset="-34"/>
                <a:cs typeface="Angsana New" pitchFamily="18" charset="-34"/>
              </a:rPr>
              <a:t>	ค่าใช้จ่ายที่ควบคุมไม่ได้ (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Non - Controllable Expenses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962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492896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thaiDist"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ทราบผลการ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ดำเนินงานล่วงหน้า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โดย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ปริมาณ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 algn="thaiDist">
              <a:tabLst>
                <a:tab pos="1762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กำหนดความรับผิดชอบและเป้าหมายใช้จ่ายของหน่วยงานแต่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ละ	หน่วยงานให้มีประสิทธิภาพ 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0" algn="thaiDist">
              <a:tabLst>
                <a:tab pos="176213" algn="l"/>
                <a:tab pos="3540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ใช้เป็นมาตรฐานในการควบคุมและวัดผลการปฏิบัติงานของแต่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ละ	หน่วยงานว่าเป็นไป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ตามแผนงบประมาณ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หรือไม่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 lvl="0" algn="thaiDist">
              <a:tabLst>
                <a:tab pos="176213" algn="l"/>
                <a:tab pos="354013" algn="l"/>
                <a:tab pos="530225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4.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เป็นข้อมูลจัดทำแผนงบประมาณเงินสดจ่ายสำหรับค่าใช้จ่ายต่างๆ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และ	ต้นทุนของฝ่ายการเงิน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วัตถุประสงค์ในการวางแผนและจัดทำงบประมาณค่าใช้จ่าย </a:t>
            </a:r>
            <a:endParaRPr lang="en-US" sz="32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286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4500" y="2622391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ขั้น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การวางแผนค่าใช้จ่ายมีดังนี้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dirty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วิเคราะห์ค่าใช้จ่ายในแต่ละหน่วยงานตามความรับผิดชอบ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dirty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เลือกกิจกรรมที่เป็นตัวฐานในการกำหนดค่าใช้จ่าย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dirty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วิเคราะห์ค่าใช้จ่ายแต่ละรายการเพื่อแยกประเภทตามค่าใช้จ่ายตามพฤติกรรมของต้นทุนหรือค่าใช้จ่าย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นั้นๆ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908121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ขั้นตอนการวางแผน</a:t>
            </a:r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ค่าใช้จ่าย</a:t>
            </a:r>
            <a:endParaRPr lang="en-US" sz="32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555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2816" y="4005064"/>
            <a:ext cx="7647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tabLst>
                <a:tab pos="3540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ใช้ในการคำนวณหาต้นทุนการผลิตสินค้าแต่ละประเภทโดยประมาณ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 algn="thaiDist"/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ใช้ในการควบคุมการดำเนินงานของหน่วยงานต่างๆที่เกี่ยวข้อง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 lvl="0" algn="thaiDist">
              <a:tabLst>
                <a:tab pos="176213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3.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เพื่อ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ประโยชน์ในการจัดทำงบประมาณเงินสดจ่ายและวางแผนทางการเงิน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ของ	ฝ่ายการเงิน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2816" y="2042845"/>
            <a:ext cx="7647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	ค่าใช้จ่ายการผลิต หมายถึง ค่าใช้จ่ายที่ใช้จ่ายไปในการผลิตนอกเหนือจากวัตถุดิบทางตรงและแรงงาน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ทางตรง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8237" y="1332057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การวางแผนค่าใช้จ่ายการผลิต (</a:t>
            </a:r>
            <a:r>
              <a:rPr lang="en-US" sz="32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Overhead Budget</a:t>
            </a:r>
            <a:r>
              <a:rPr lang="th-TH" sz="32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32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276273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วัตถุประสงค์ในการจัดทำงบประมาณค่าใช้จ่ายการ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ผลิต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493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9318" y="1952253"/>
            <a:ext cx="7847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4013" algn="l"/>
              </a:tabLst>
            </a:pPr>
            <a:r>
              <a:rPr lang="th-TH" sz="2600" dirty="0"/>
              <a:t>	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ลักษณะการดำเนินงานในฝ่ายผลิตมักจะแบ่งเป็น </a:t>
            </a:r>
            <a:r>
              <a:rPr lang="en-US" sz="2600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 ส่วนด้วยกัน คือ </a:t>
            </a:r>
            <a:r>
              <a:rPr lang="th-TH" sz="2600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สำหรับทำหน้าที่ผลิตสินค้าโดยตรงเรียกว่าแผนกผลิต (</a:t>
            </a:r>
            <a:r>
              <a:rPr lang="en-US" sz="2600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Producing Departments</a:t>
            </a:r>
            <a:r>
              <a:rPr lang="th-TH" sz="2600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อีกส่วนจะทำหน้าที่อำนวยความสะดวกให้แก่ฝ่ายผลิตเพื่อให้กระบวนการผลิตเป็นไปอย่างราบรื่นและให้บริการแผนกบริการด้วยกันเอง เรียกส่วนนี้ว่า แผนกบริหาร (</a:t>
            </a:r>
            <a:r>
              <a:rPr lang="en-US" sz="2600" dirty="0">
                <a:latin typeface="Angsana New" pitchFamily="18" charset="-34"/>
                <a:cs typeface="Angsana New" pitchFamily="18" charset="-34"/>
              </a:rPr>
              <a:t>Service Departments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) 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18804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หน้าที่และความรับผิดชอบในการดำเนินงานของฝ่าย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ผลิต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9318" y="3753614"/>
            <a:ext cx="76311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คิดต้นทุนค่าใช้จ่ายการผลิตเข้าเป็นต้นทุนสินค้าแต่ละชนิดจะต้องพิจารราให้เหมาะสมดังนี้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sz="2600" dirty="0">
                <a:latin typeface="Angsana New" pitchFamily="18" charset="-34"/>
                <a:cs typeface="Angsana New" pitchFamily="18" charset="-34"/>
              </a:rPr>
              <a:t>	1.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ประมาณปริมาณงานในแต่ละแผนกของฝ่ายผลิต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sz="2600" dirty="0">
                <a:latin typeface="Angsana New" pitchFamily="18" charset="-34"/>
                <a:cs typeface="Angsana New" pitchFamily="18" charset="-34"/>
              </a:rPr>
              <a:t>	2.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การประมาณค่าใช้จ่ายของแผนกต่างๆในการผลิต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  <a:p>
            <a:pPr lvl="0">
              <a:tabLst>
                <a:tab pos="354013" algn="l"/>
              </a:tabLst>
            </a:pPr>
            <a:r>
              <a:rPr lang="en-US" sz="2600" dirty="0">
                <a:latin typeface="Angsana New" pitchFamily="18" charset="-34"/>
                <a:cs typeface="Angsana New" pitchFamily="18" charset="-34"/>
              </a:rPr>
              <a:t>	3.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การปันส่วนค่าใช้จ่ายการผลิตหรือค่าใช้จ่ายในแผนกบริหาร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912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9447" y="2564904"/>
            <a:ext cx="789919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26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ใน</a:t>
            </a:r>
            <a:r>
              <a:rPr lang="th-TH" sz="2600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ปัจจุบันธุรกิจนิยมใช้ต้นทุนกิจกรรมในการคำนวณต้นทุนผลิตสินค้าเนื่องจากจะได้ข้อมูลต้นทุนที่เหมาะสมและใกล้เคียงความ</a:t>
            </a:r>
            <a:r>
              <a:rPr lang="th-TH" sz="26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จริง 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ดังนั้น </a:t>
            </a:r>
            <a:r>
              <a:rPr lang="th-TH" sz="2600" dirty="0">
                <a:latin typeface="Angsana New" pitchFamily="18" charset="-34"/>
                <a:cs typeface="Angsana New" pitchFamily="18" charset="-34"/>
              </a:rPr>
              <a:t>ในการวางแผนงบประมาณจึงควรให้สอดคล้องกันเพื่อให้การประเมินผลในการผลิตจริงกับงบประมาณมีประสิทธิภาพยิ่งขึ้น 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600" dirty="0">
                <a:latin typeface="Angsana New" pitchFamily="18" charset="-34"/>
                <a:cs typeface="Angsana New" pitchFamily="18" charset="-34"/>
              </a:rPr>
              <a:t>	ต้นทุนกิจกรรมเหมาะสำหรับกิจการที่ผลิตสินค้าหลายชนิดมีขบวนการผลิตและมีการจ่ายค่าใช้จ่ายการผลิตร่วมกัน ดังนั้น การปันส่วนค่าใช้จ่ายการผลิตเข้าเป็นต้นทุนสินค้าแต่ละชนิดจะปันส่วนตามกิจกรมที่เกิดขึ้นในการผลิตสินค้าชนิดนั้นๆซึ่งจะให้ผลใกล้เคียง ข้อเท็จจริงมากกว่าวิธีการปันส่วนตาม</a:t>
            </a:r>
            <a:r>
              <a:rPr lang="th-TH" sz="2600" dirty="0" smtClean="0">
                <a:latin typeface="Angsana New" pitchFamily="18" charset="-34"/>
                <a:cs typeface="Angsana New" pitchFamily="18" charset="-34"/>
              </a:rPr>
              <a:t>ปริมาณ</a:t>
            </a:r>
            <a:endParaRPr lang="en-US" sz="2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7763" y="1345803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การจัดทำงบประมาณค่าใช้จ่ายการผลิตคิดเข้างานโดยใช้ต้นทุนกิจกรรม (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Activity Based Budgeting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236"/>
            <a:ext cx="952500" cy="952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88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BURIRAM RAJABHAT UNIVERSITY</a:t>
            </a:r>
            <a:endParaRPr lang="th-TH" sz="2000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963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536</Words>
  <Application>Microsoft Office PowerPoint</Application>
  <PresentationFormat>นำเสนอทางหน้าจอ (4:3)</PresentationFormat>
  <Paragraphs>143</Paragraphs>
  <Slides>26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26</vt:i4>
      </vt:variant>
    </vt:vector>
  </HeadingPairs>
  <TitlesOfParts>
    <vt:vector size="27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WIN8.1</dc:creator>
  <cp:lastModifiedBy>User</cp:lastModifiedBy>
  <cp:revision>75</cp:revision>
  <dcterms:created xsi:type="dcterms:W3CDTF">2016-08-29T10:28:11Z</dcterms:created>
  <dcterms:modified xsi:type="dcterms:W3CDTF">2017-11-13T07:37:55Z</dcterms:modified>
</cp:coreProperties>
</file>