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85" r:id="rId11"/>
    <p:sldId id="266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86" r:id="rId21"/>
    <p:sldId id="278" r:id="rId22"/>
    <p:sldId id="279" r:id="rId23"/>
    <p:sldId id="281" r:id="rId24"/>
    <p:sldId id="282" r:id="rId25"/>
    <p:sldId id="283" r:id="rId26"/>
    <p:sldId id="287" r:id="rId27"/>
    <p:sldId id="284" r:id="rId28"/>
    <p:sldId id="288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56" autoAdjust="0"/>
  </p:normalViewPr>
  <p:slideViewPr>
    <p:cSldViewPr>
      <p:cViewPr>
        <p:scale>
          <a:sx n="66" d="100"/>
          <a:sy n="66" d="100"/>
        </p:scale>
        <p:origin x="-7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5C473-DA2E-4656-A4DE-08A99A6E857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5F41A483-8F47-47A6-9225-7D2439C8D1AD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การวางแผน</a:t>
          </a:r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74C2A1EA-C772-45B3-8C8B-DC9380118E2B}" type="parTrans" cxnId="{0715BB37-BE9E-4773-AE9A-BDAD10D26F78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12477294-D6D4-4267-8F43-75A9344FB4EF}" type="sibTrans" cxnId="{0715BB37-BE9E-4773-AE9A-BDAD10D26F78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86E66690-EC6F-420E-86D0-B18BF9FE44C6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การจัดองค์กร</a:t>
          </a:r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327CA957-D2A4-42A7-BA0D-C51FBFD1AF09}" type="parTrans" cxnId="{E5FF13A6-ECE5-4D1F-A89D-0F29F0CE033B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2B08884D-A5DD-48C3-81CD-0D1AAE56FB68}" type="sibTrans" cxnId="{E5FF13A6-ECE5-4D1F-A89D-0F29F0CE033B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B05E67C1-68BF-4006-8449-3A4B510073EF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การจัดบุคลากร</a:t>
          </a:r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C73C6949-340F-4E12-A7CA-49C74A32928A}" type="parTrans" cxnId="{9CFF43E6-21CF-4015-A32C-AA598749DFFE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C0CA659A-DBC4-4960-9D4F-ED9F21F37DDD}" type="sibTrans" cxnId="{9CFF43E6-21CF-4015-A32C-AA598749DFFE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8A23E91C-263B-4452-ABBD-6F4BFBB0AF60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การสั่งการหรือปฏิบัติการ</a:t>
          </a:r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DF1E001F-3837-4142-A4E0-92D56DFBE9ED}" type="parTrans" cxnId="{9DA68AFE-F157-476F-9A21-B133A7C0428C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F98F35C6-2B87-4CD5-99BA-AA490A462504}" type="sibTrans" cxnId="{9DA68AFE-F157-476F-9A21-B133A7C0428C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8552F85A-21D0-4189-A3C4-8948FB110256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การควบคุมการติดตาม</a:t>
          </a:r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8094EEB4-750D-455D-97CF-3349FB332A1B}" type="parTrans" cxnId="{880FCA51-F0C9-47C6-A95A-4081845C546B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8B75AA91-C543-43FC-A359-CBEFD27F082E}" type="sibTrans" cxnId="{880FCA51-F0C9-47C6-A95A-4081845C546B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CE9E618C-54BA-4D9B-A490-B6A175A80D64}" type="pres">
      <dgm:prSet presAssocID="{C675C473-DA2E-4656-A4DE-08A99A6E85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003BD42-D181-4172-9697-4A8B1A1D380E}" type="pres">
      <dgm:prSet presAssocID="{5F41A483-8F47-47A6-9225-7D2439C8D1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934B5AD-80C6-4DE4-B544-90B6CE5069C7}" type="pres">
      <dgm:prSet presAssocID="{12477294-D6D4-4267-8F43-75A9344FB4EF}" presName="sibTrans" presStyleCnt="0"/>
      <dgm:spPr/>
    </dgm:pt>
    <dgm:pt modelId="{C2AA00E1-5CF4-4CCC-8132-BF1E8181BF1D}" type="pres">
      <dgm:prSet presAssocID="{86E66690-EC6F-420E-86D0-B18BF9FE44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96C050-D5A8-40D9-BF88-E1F92C36D42B}" type="pres">
      <dgm:prSet presAssocID="{2B08884D-A5DD-48C3-81CD-0D1AAE56FB68}" presName="sibTrans" presStyleCnt="0"/>
      <dgm:spPr/>
    </dgm:pt>
    <dgm:pt modelId="{2B0FF297-0315-4410-A0C0-EBE3CB1D1E1E}" type="pres">
      <dgm:prSet presAssocID="{B05E67C1-68BF-4006-8449-3A4B510073E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0D1FFF1-0ECB-4ABF-9F36-D07D66DCA219}" type="pres">
      <dgm:prSet presAssocID="{C0CA659A-DBC4-4960-9D4F-ED9F21F37DDD}" presName="sibTrans" presStyleCnt="0"/>
      <dgm:spPr/>
    </dgm:pt>
    <dgm:pt modelId="{49BEC916-42BB-4348-8BAC-4175A768FFD2}" type="pres">
      <dgm:prSet presAssocID="{8A23E91C-263B-4452-ABBD-6F4BFBB0AF6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FCC34A7-1FA4-41AD-926B-64FE879CC111}" type="pres">
      <dgm:prSet presAssocID="{F98F35C6-2B87-4CD5-99BA-AA490A462504}" presName="sibTrans" presStyleCnt="0"/>
      <dgm:spPr/>
    </dgm:pt>
    <dgm:pt modelId="{9B88E1E4-580A-4D2F-B9D3-F491C3935A54}" type="pres">
      <dgm:prSet presAssocID="{8552F85A-21D0-4189-A3C4-8948FB1102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4A1E25A-2270-4395-A80A-7FB8A4FA030B}" type="presOf" srcId="{8A23E91C-263B-4452-ABBD-6F4BFBB0AF60}" destId="{49BEC916-42BB-4348-8BAC-4175A768FFD2}" srcOrd="0" destOrd="0" presId="urn:microsoft.com/office/officeart/2005/8/layout/default"/>
    <dgm:cxn modelId="{85DABC0D-FA7D-4405-A450-D733C0F9D53A}" type="presOf" srcId="{5F41A483-8F47-47A6-9225-7D2439C8D1AD}" destId="{C003BD42-D181-4172-9697-4A8B1A1D380E}" srcOrd="0" destOrd="0" presId="urn:microsoft.com/office/officeart/2005/8/layout/default"/>
    <dgm:cxn modelId="{E5FF13A6-ECE5-4D1F-A89D-0F29F0CE033B}" srcId="{C675C473-DA2E-4656-A4DE-08A99A6E8575}" destId="{86E66690-EC6F-420E-86D0-B18BF9FE44C6}" srcOrd="1" destOrd="0" parTransId="{327CA957-D2A4-42A7-BA0D-C51FBFD1AF09}" sibTransId="{2B08884D-A5DD-48C3-81CD-0D1AAE56FB68}"/>
    <dgm:cxn modelId="{5B3274A3-2239-49AB-98C4-A54BCF6087A7}" type="presOf" srcId="{B05E67C1-68BF-4006-8449-3A4B510073EF}" destId="{2B0FF297-0315-4410-A0C0-EBE3CB1D1E1E}" srcOrd="0" destOrd="0" presId="urn:microsoft.com/office/officeart/2005/8/layout/default"/>
    <dgm:cxn modelId="{0715BB37-BE9E-4773-AE9A-BDAD10D26F78}" srcId="{C675C473-DA2E-4656-A4DE-08A99A6E8575}" destId="{5F41A483-8F47-47A6-9225-7D2439C8D1AD}" srcOrd="0" destOrd="0" parTransId="{74C2A1EA-C772-45B3-8C8B-DC9380118E2B}" sibTransId="{12477294-D6D4-4267-8F43-75A9344FB4EF}"/>
    <dgm:cxn modelId="{CA47A7AB-F9DF-49CE-BFC7-FBD3B241AF79}" type="presOf" srcId="{86E66690-EC6F-420E-86D0-B18BF9FE44C6}" destId="{C2AA00E1-5CF4-4CCC-8132-BF1E8181BF1D}" srcOrd="0" destOrd="0" presId="urn:microsoft.com/office/officeart/2005/8/layout/default"/>
    <dgm:cxn modelId="{1A7550DE-4467-4BCB-81D2-33FB767751CD}" type="presOf" srcId="{8552F85A-21D0-4189-A3C4-8948FB110256}" destId="{9B88E1E4-580A-4D2F-B9D3-F491C3935A54}" srcOrd="0" destOrd="0" presId="urn:microsoft.com/office/officeart/2005/8/layout/default"/>
    <dgm:cxn modelId="{F869F334-7299-4D74-A5E0-D661CC5CDBF5}" type="presOf" srcId="{C675C473-DA2E-4656-A4DE-08A99A6E8575}" destId="{CE9E618C-54BA-4D9B-A490-B6A175A80D64}" srcOrd="0" destOrd="0" presId="urn:microsoft.com/office/officeart/2005/8/layout/default"/>
    <dgm:cxn modelId="{880FCA51-F0C9-47C6-A95A-4081845C546B}" srcId="{C675C473-DA2E-4656-A4DE-08A99A6E8575}" destId="{8552F85A-21D0-4189-A3C4-8948FB110256}" srcOrd="4" destOrd="0" parTransId="{8094EEB4-750D-455D-97CF-3349FB332A1B}" sibTransId="{8B75AA91-C543-43FC-A359-CBEFD27F082E}"/>
    <dgm:cxn modelId="{9DA68AFE-F157-476F-9A21-B133A7C0428C}" srcId="{C675C473-DA2E-4656-A4DE-08A99A6E8575}" destId="{8A23E91C-263B-4452-ABBD-6F4BFBB0AF60}" srcOrd="3" destOrd="0" parTransId="{DF1E001F-3837-4142-A4E0-92D56DFBE9ED}" sibTransId="{F98F35C6-2B87-4CD5-99BA-AA490A462504}"/>
    <dgm:cxn modelId="{9CFF43E6-21CF-4015-A32C-AA598749DFFE}" srcId="{C675C473-DA2E-4656-A4DE-08A99A6E8575}" destId="{B05E67C1-68BF-4006-8449-3A4B510073EF}" srcOrd="2" destOrd="0" parTransId="{C73C6949-340F-4E12-A7CA-49C74A32928A}" sibTransId="{C0CA659A-DBC4-4960-9D4F-ED9F21F37DDD}"/>
    <dgm:cxn modelId="{8E9B02B2-356E-4C93-9E19-F82701BD6A23}" type="presParOf" srcId="{CE9E618C-54BA-4D9B-A490-B6A175A80D64}" destId="{C003BD42-D181-4172-9697-4A8B1A1D380E}" srcOrd="0" destOrd="0" presId="urn:microsoft.com/office/officeart/2005/8/layout/default"/>
    <dgm:cxn modelId="{D12A2542-431F-4EA8-801C-48582FC3811F}" type="presParOf" srcId="{CE9E618C-54BA-4D9B-A490-B6A175A80D64}" destId="{6934B5AD-80C6-4DE4-B544-90B6CE5069C7}" srcOrd="1" destOrd="0" presId="urn:microsoft.com/office/officeart/2005/8/layout/default"/>
    <dgm:cxn modelId="{0CAA3C9B-6FE5-4619-81A0-7C72C360E120}" type="presParOf" srcId="{CE9E618C-54BA-4D9B-A490-B6A175A80D64}" destId="{C2AA00E1-5CF4-4CCC-8132-BF1E8181BF1D}" srcOrd="2" destOrd="0" presId="urn:microsoft.com/office/officeart/2005/8/layout/default"/>
    <dgm:cxn modelId="{FA2A6A43-AB55-42BC-85B3-6621F477ADDF}" type="presParOf" srcId="{CE9E618C-54BA-4D9B-A490-B6A175A80D64}" destId="{AD96C050-D5A8-40D9-BF88-E1F92C36D42B}" srcOrd="3" destOrd="0" presId="urn:microsoft.com/office/officeart/2005/8/layout/default"/>
    <dgm:cxn modelId="{BCA676AC-D524-4797-830C-203319E63C19}" type="presParOf" srcId="{CE9E618C-54BA-4D9B-A490-B6A175A80D64}" destId="{2B0FF297-0315-4410-A0C0-EBE3CB1D1E1E}" srcOrd="4" destOrd="0" presId="urn:microsoft.com/office/officeart/2005/8/layout/default"/>
    <dgm:cxn modelId="{A008ABFA-4429-40FA-A282-566F50034262}" type="presParOf" srcId="{CE9E618C-54BA-4D9B-A490-B6A175A80D64}" destId="{C0D1FFF1-0ECB-4ABF-9F36-D07D66DCA219}" srcOrd="5" destOrd="0" presId="urn:microsoft.com/office/officeart/2005/8/layout/default"/>
    <dgm:cxn modelId="{05284137-3CBD-47D6-98A8-7A578300CE76}" type="presParOf" srcId="{CE9E618C-54BA-4D9B-A490-B6A175A80D64}" destId="{49BEC916-42BB-4348-8BAC-4175A768FFD2}" srcOrd="6" destOrd="0" presId="urn:microsoft.com/office/officeart/2005/8/layout/default"/>
    <dgm:cxn modelId="{D379BA3A-AE6E-4DC1-B604-4A91C9BC9061}" type="presParOf" srcId="{CE9E618C-54BA-4D9B-A490-B6A175A80D64}" destId="{8FCC34A7-1FA4-41AD-926B-64FE879CC111}" srcOrd="7" destOrd="0" presId="urn:microsoft.com/office/officeart/2005/8/layout/default"/>
    <dgm:cxn modelId="{6F6668CE-33B8-4BC4-A281-72CF85922E25}" type="presParOf" srcId="{CE9E618C-54BA-4D9B-A490-B6A175A80D64}" destId="{9B88E1E4-580A-4D2F-B9D3-F491C3935A5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F4911B-81CB-4AEB-966F-B3ED5EBBC8D6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735FE27B-5950-438C-92AC-AFCD67E652BF}">
      <dgm:prSet phldrT="[ข้อความ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1.</a:t>
          </a:r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วิเคราะห์สถานการณ์ของกิจการ</a:t>
          </a:r>
          <a:endParaRPr lang="th-TH" sz="28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0D43E41E-520B-42B5-B3E5-5AD677705C10}" type="parTrans" cxnId="{D1D32C3E-F163-468D-99BF-5311B4C287CB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1B23EA3D-5A47-4573-9075-4426AC9ADD8A}" type="sibTrans" cxnId="{D1D32C3E-F163-468D-99BF-5311B4C287CB}">
      <dgm:prSet custT="1"/>
      <dgm:spPr/>
      <dgm:t>
        <a:bodyPr/>
        <a:lstStyle/>
        <a:p>
          <a:endParaRPr lang="th-TH" sz="24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5300D807-7687-41EE-911E-2AF6359A8E11}">
      <dgm:prSet phldrT="[ข้อความ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2.</a:t>
          </a:r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กำหนดวัตถุประสงค์ </a:t>
          </a:r>
          <a:endParaRPr lang="th-TH" sz="28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82A8DFCD-98BD-4465-91B6-BCE8C01F9D00}" type="parTrans" cxnId="{43C7B53E-4BCE-4A32-B808-E639637C0668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07CE4B26-DB49-40F8-991D-CA9EA015B44A}" type="sibTrans" cxnId="{43C7B53E-4BCE-4A32-B808-E639637C0668}">
      <dgm:prSet custT="1"/>
      <dgm:spPr/>
      <dgm:t>
        <a:bodyPr/>
        <a:lstStyle/>
        <a:p>
          <a:endParaRPr lang="th-TH" sz="24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E9E17116-BC75-4394-966A-4450D8382C4E}">
      <dgm:prSet phldrT="[ข้อความ]"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3.กำหนดเป้าหมาย </a:t>
          </a:r>
          <a:endParaRPr lang="th-TH" sz="28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75B7A4FA-C55E-4054-9BA5-B05A46C50D2F}" type="parTrans" cxnId="{58F50427-210D-4186-B955-C3C6C97CBE65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BA9B058B-DEA3-4BDE-8425-5A3FF471FB59}" type="sibTrans" cxnId="{58F50427-210D-4186-B955-C3C6C97CBE65}">
      <dgm:prSet custT="1"/>
      <dgm:spPr/>
      <dgm:t>
        <a:bodyPr/>
        <a:lstStyle/>
        <a:p>
          <a:endParaRPr lang="th-TH" sz="24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07DE3B19-8CFD-4DF8-9E3F-4858675BE6AD}">
      <dgm:prSet phldrT="[ข้อความ]"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4. กำหนดกลยุทธ์</a:t>
          </a:r>
          <a:endParaRPr lang="th-TH" sz="28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1676774A-A1DA-4439-A71E-3DE95D296738}" type="parTrans" cxnId="{C2FD78DA-53ED-4FD1-8621-2CA22FB4908F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C2C4E03D-5C2F-475E-B548-CC9F31191CEB}" type="sibTrans" cxnId="{C2FD78DA-53ED-4FD1-8621-2CA22FB4908F}">
      <dgm:prSet custT="1"/>
      <dgm:spPr/>
      <dgm:t>
        <a:bodyPr/>
        <a:lstStyle/>
        <a:p>
          <a:endParaRPr lang="th-TH" sz="24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8FEC1980-0CD5-4847-85D8-3751F21C8F8B}">
      <dgm:prSet phldrT="[ข้อความ]"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5. การนำแผนไปปฏิบัติและตรวจสอบเพื่อปรับแผน</a:t>
          </a:r>
          <a:endParaRPr lang="th-TH" sz="28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3644A3C2-380F-472E-9B53-F79AA489414C}" type="parTrans" cxnId="{EC9D5F84-17D0-4F83-9A85-A448507ADB81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1C11611D-B68C-4A24-9E08-36E153D9C77B}" type="sibTrans" cxnId="{EC9D5F84-17D0-4F83-9A85-A448507ADB81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B1E1D2E6-00CB-4802-99D5-0698DB058288}" type="pres">
      <dgm:prSet presAssocID="{08F4911B-81CB-4AEB-966F-B3ED5EBBC8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52B2C1C-BC2E-4206-81E8-18A78732271E}" type="pres">
      <dgm:prSet presAssocID="{735FE27B-5950-438C-92AC-AFCD67E652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D48A0F5-2CF3-4580-92C2-7F150E2FC8A9}" type="pres">
      <dgm:prSet presAssocID="{1B23EA3D-5A47-4573-9075-4426AC9ADD8A}" presName="sibTrans" presStyleLbl="sibTrans2D1" presStyleIdx="0" presStyleCnt="4"/>
      <dgm:spPr/>
      <dgm:t>
        <a:bodyPr/>
        <a:lstStyle/>
        <a:p>
          <a:endParaRPr lang="th-TH"/>
        </a:p>
      </dgm:t>
    </dgm:pt>
    <dgm:pt modelId="{786D2124-5388-4B51-B149-C5E585787057}" type="pres">
      <dgm:prSet presAssocID="{1B23EA3D-5A47-4573-9075-4426AC9ADD8A}" presName="connectorText" presStyleLbl="sibTrans2D1" presStyleIdx="0" presStyleCnt="4"/>
      <dgm:spPr/>
      <dgm:t>
        <a:bodyPr/>
        <a:lstStyle/>
        <a:p>
          <a:endParaRPr lang="th-TH"/>
        </a:p>
      </dgm:t>
    </dgm:pt>
    <dgm:pt modelId="{5FB340D2-8947-4B49-B87E-27324CC7C790}" type="pres">
      <dgm:prSet presAssocID="{5300D807-7687-41EE-911E-2AF6359A8E11}" presName="node" presStyleLbl="node1" presStyleIdx="1" presStyleCnt="5" custLinFactNeighborX="-2070" custLinFactNeighborY="-167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41DEC5-FC01-477E-A214-16031953E20A}" type="pres">
      <dgm:prSet presAssocID="{07CE4B26-DB49-40F8-991D-CA9EA015B44A}" presName="sibTrans" presStyleLbl="sibTrans2D1" presStyleIdx="1" presStyleCnt="4"/>
      <dgm:spPr/>
      <dgm:t>
        <a:bodyPr/>
        <a:lstStyle/>
        <a:p>
          <a:endParaRPr lang="th-TH"/>
        </a:p>
      </dgm:t>
    </dgm:pt>
    <dgm:pt modelId="{06FD2B79-A72A-4567-A392-767EB8037CD8}" type="pres">
      <dgm:prSet presAssocID="{07CE4B26-DB49-40F8-991D-CA9EA015B44A}" presName="connectorText" presStyleLbl="sibTrans2D1" presStyleIdx="1" presStyleCnt="4"/>
      <dgm:spPr/>
      <dgm:t>
        <a:bodyPr/>
        <a:lstStyle/>
        <a:p>
          <a:endParaRPr lang="th-TH"/>
        </a:p>
      </dgm:t>
    </dgm:pt>
    <dgm:pt modelId="{A46C62D4-B2FF-4A22-82D1-2BF479C34D1F}" type="pres">
      <dgm:prSet presAssocID="{E9E17116-BC75-4394-966A-4450D8382C4E}" presName="node" presStyleLbl="node1" presStyleIdx="2" presStyleCnt="5" custScaleX="11004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20136CD-B7AB-41C6-8A78-57A64A1AEE1F}" type="pres">
      <dgm:prSet presAssocID="{BA9B058B-DEA3-4BDE-8425-5A3FF471FB59}" presName="sibTrans" presStyleLbl="sibTrans2D1" presStyleIdx="2" presStyleCnt="4"/>
      <dgm:spPr/>
      <dgm:t>
        <a:bodyPr/>
        <a:lstStyle/>
        <a:p>
          <a:endParaRPr lang="th-TH"/>
        </a:p>
      </dgm:t>
    </dgm:pt>
    <dgm:pt modelId="{3BFC9BEA-3CE9-40F0-8565-F73D9DE44513}" type="pres">
      <dgm:prSet presAssocID="{BA9B058B-DEA3-4BDE-8425-5A3FF471FB59}" presName="connectorText" presStyleLbl="sibTrans2D1" presStyleIdx="2" presStyleCnt="4"/>
      <dgm:spPr/>
      <dgm:t>
        <a:bodyPr/>
        <a:lstStyle/>
        <a:p>
          <a:endParaRPr lang="th-TH"/>
        </a:p>
      </dgm:t>
    </dgm:pt>
    <dgm:pt modelId="{39875722-6279-4558-9CE9-B3AF802ECFE4}" type="pres">
      <dgm:prSet presAssocID="{07DE3B19-8CFD-4DF8-9E3F-4858675BE6A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992D5D-97DC-453C-BE2F-116DB4F4FF9B}" type="pres">
      <dgm:prSet presAssocID="{C2C4E03D-5C2F-475E-B548-CC9F31191CEB}" presName="sibTrans" presStyleLbl="sibTrans2D1" presStyleIdx="3" presStyleCnt="4"/>
      <dgm:spPr/>
      <dgm:t>
        <a:bodyPr/>
        <a:lstStyle/>
        <a:p>
          <a:endParaRPr lang="th-TH"/>
        </a:p>
      </dgm:t>
    </dgm:pt>
    <dgm:pt modelId="{947A33EC-C415-42D3-A331-C22B078EF40E}" type="pres">
      <dgm:prSet presAssocID="{C2C4E03D-5C2F-475E-B548-CC9F31191CEB}" presName="connectorText" presStyleLbl="sibTrans2D1" presStyleIdx="3" presStyleCnt="4"/>
      <dgm:spPr/>
      <dgm:t>
        <a:bodyPr/>
        <a:lstStyle/>
        <a:p>
          <a:endParaRPr lang="th-TH"/>
        </a:p>
      </dgm:t>
    </dgm:pt>
    <dgm:pt modelId="{6F249030-CEA9-42D0-87B6-DB9DDC496EEB}" type="pres">
      <dgm:prSet presAssocID="{8FEC1980-0CD5-4847-85D8-3751F21C8F8B}" presName="node" presStyleLbl="node1" presStyleIdx="4" presStyleCnt="5" custScaleX="26266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979AC31-421D-4D5F-8A7D-444EF39BE49F}" type="presOf" srcId="{07CE4B26-DB49-40F8-991D-CA9EA015B44A}" destId="{06FD2B79-A72A-4567-A392-767EB8037CD8}" srcOrd="1" destOrd="0" presId="urn:microsoft.com/office/officeart/2005/8/layout/process5"/>
    <dgm:cxn modelId="{43C7B53E-4BCE-4A32-B808-E639637C0668}" srcId="{08F4911B-81CB-4AEB-966F-B3ED5EBBC8D6}" destId="{5300D807-7687-41EE-911E-2AF6359A8E11}" srcOrd="1" destOrd="0" parTransId="{82A8DFCD-98BD-4465-91B6-BCE8C01F9D00}" sibTransId="{07CE4B26-DB49-40F8-991D-CA9EA015B44A}"/>
    <dgm:cxn modelId="{58F50427-210D-4186-B955-C3C6C97CBE65}" srcId="{08F4911B-81CB-4AEB-966F-B3ED5EBBC8D6}" destId="{E9E17116-BC75-4394-966A-4450D8382C4E}" srcOrd="2" destOrd="0" parTransId="{75B7A4FA-C55E-4054-9BA5-B05A46C50D2F}" sibTransId="{BA9B058B-DEA3-4BDE-8425-5A3FF471FB59}"/>
    <dgm:cxn modelId="{D1D32C3E-F163-468D-99BF-5311B4C287CB}" srcId="{08F4911B-81CB-4AEB-966F-B3ED5EBBC8D6}" destId="{735FE27B-5950-438C-92AC-AFCD67E652BF}" srcOrd="0" destOrd="0" parTransId="{0D43E41E-520B-42B5-B3E5-5AD677705C10}" sibTransId="{1B23EA3D-5A47-4573-9075-4426AC9ADD8A}"/>
    <dgm:cxn modelId="{315242F9-D3A2-41C8-A3CF-49D4079C3705}" type="presOf" srcId="{C2C4E03D-5C2F-475E-B548-CC9F31191CEB}" destId="{7A992D5D-97DC-453C-BE2F-116DB4F4FF9B}" srcOrd="0" destOrd="0" presId="urn:microsoft.com/office/officeart/2005/8/layout/process5"/>
    <dgm:cxn modelId="{24A02750-BD22-47F0-A6C9-9DF46FBFD00B}" type="presOf" srcId="{07CE4B26-DB49-40F8-991D-CA9EA015B44A}" destId="{7A41DEC5-FC01-477E-A214-16031953E20A}" srcOrd="0" destOrd="0" presId="urn:microsoft.com/office/officeart/2005/8/layout/process5"/>
    <dgm:cxn modelId="{EC9D5F84-17D0-4F83-9A85-A448507ADB81}" srcId="{08F4911B-81CB-4AEB-966F-B3ED5EBBC8D6}" destId="{8FEC1980-0CD5-4847-85D8-3751F21C8F8B}" srcOrd="4" destOrd="0" parTransId="{3644A3C2-380F-472E-9B53-F79AA489414C}" sibTransId="{1C11611D-B68C-4A24-9E08-36E153D9C77B}"/>
    <dgm:cxn modelId="{2A572AAD-6930-4E3A-B59F-44983837257E}" type="presOf" srcId="{1B23EA3D-5A47-4573-9075-4426AC9ADD8A}" destId="{3D48A0F5-2CF3-4580-92C2-7F150E2FC8A9}" srcOrd="0" destOrd="0" presId="urn:microsoft.com/office/officeart/2005/8/layout/process5"/>
    <dgm:cxn modelId="{8D49A7EF-68B8-4036-AC0B-AD2DCFA08A1A}" type="presOf" srcId="{5300D807-7687-41EE-911E-2AF6359A8E11}" destId="{5FB340D2-8947-4B49-B87E-27324CC7C790}" srcOrd="0" destOrd="0" presId="urn:microsoft.com/office/officeart/2005/8/layout/process5"/>
    <dgm:cxn modelId="{14628E1B-79E8-4649-A593-D2B9E46CBFA5}" type="presOf" srcId="{8FEC1980-0CD5-4847-85D8-3751F21C8F8B}" destId="{6F249030-CEA9-42D0-87B6-DB9DDC496EEB}" srcOrd="0" destOrd="0" presId="urn:microsoft.com/office/officeart/2005/8/layout/process5"/>
    <dgm:cxn modelId="{93589597-4906-4515-AC1D-24E5D74C615D}" type="presOf" srcId="{C2C4E03D-5C2F-475E-B548-CC9F31191CEB}" destId="{947A33EC-C415-42D3-A331-C22B078EF40E}" srcOrd="1" destOrd="0" presId="urn:microsoft.com/office/officeart/2005/8/layout/process5"/>
    <dgm:cxn modelId="{67B3068E-D4E3-482D-860B-63E23310D333}" type="presOf" srcId="{BA9B058B-DEA3-4BDE-8425-5A3FF471FB59}" destId="{720136CD-B7AB-41C6-8A78-57A64A1AEE1F}" srcOrd="0" destOrd="0" presId="urn:microsoft.com/office/officeart/2005/8/layout/process5"/>
    <dgm:cxn modelId="{4A1B7D45-BED5-4662-B984-66DBD58CE303}" type="presOf" srcId="{07DE3B19-8CFD-4DF8-9E3F-4858675BE6AD}" destId="{39875722-6279-4558-9CE9-B3AF802ECFE4}" srcOrd="0" destOrd="0" presId="urn:microsoft.com/office/officeart/2005/8/layout/process5"/>
    <dgm:cxn modelId="{33590934-BBAA-4BD4-92B3-5419E4100B7A}" type="presOf" srcId="{BA9B058B-DEA3-4BDE-8425-5A3FF471FB59}" destId="{3BFC9BEA-3CE9-40F0-8565-F73D9DE44513}" srcOrd="1" destOrd="0" presId="urn:microsoft.com/office/officeart/2005/8/layout/process5"/>
    <dgm:cxn modelId="{CE3A4171-D45B-4ED0-B6A3-FFAEAA5B67EF}" type="presOf" srcId="{08F4911B-81CB-4AEB-966F-B3ED5EBBC8D6}" destId="{B1E1D2E6-00CB-4802-99D5-0698DB058288}" srcOrd="0" destOrd="0" presId="urn:microsoft.com/office/officeart/2005/8/layout/process5"/>
    <dgm:cxn modelId="{7A41B853-32AB-4CFD-B3D2-764AF0001FFB}" type="presOf" srcId="{1B23EA3D-5A47-4573-9075-4426AC9ADD8A}" destId="{786D2124-5388-4B51-B149-C5E585787057}" srcOrd="1" destOrd="0" presId="urn:microsoft.com/office/officeart/2005/8/layout/process5"/>
    <dgm:cxn modelId="{C01421B5-7ADD-4F49-AC3F-7D5ABA3070E3}" type="presOf" srcId="{735FE27B-5950-438C-92AC-AFCD67E652BF}" destId="{A52B2C1C-BC2E-4206-81E8-18A78732271E}" srcOrd="0" destOrd="0" presId="urn:microsoft.com/office/officeart/2005/8/layout/process5"/>
    <dgm:cxn modelId="{C2FD78DA-53ED-4FD1-8621-2CA22FB4908F}" srcId="{08F4911B-81CB-4AEB-966F-B3ED5EBBC8D6}" destId="{07DE3B19-8CFD-4DF8-9E3F-4858675BE6AD}" srcOrd="3" destOrd="0" parTransId="{1676774A-A1DA-4439-A71E-3DE95D296738}" sibTransId="{C2C4E03D-5C2F-475E-B548-CC9F31191CEB}"/>
    <dgm:cxn modelId="{82C9C011-21DC-448D-ACD7-644D0FF19168}" type="presOf" srcId="{E9E17116-BC75-4394-966A-4450D8382C4E}" destId="{A46C62D4-B2FF-4A22-82D1-2BF479C34D1F}" srcOrd="0" destOrd="0" presId="urn:microsoft.com/office/officeart/2005/8/layout/process5"/>
    <dgm:cxn modelId="{134B9375-4AAA-48E5-9D05-3D15BBB7AD45}" type="presParOf" srcId="{B1E1D2E6-00CB-4802-99D5-0698DB058288}" destId="{A52B2C1C-BC2E-4206-81E8-18A78732271E}" srcOrd="0" destOrd="0" presId="urn:microsoft.com/office/officeart/2005/8/layout/process5"/>
    <dgm:cxn modelId="{68B6E98F-8DE2-4B91-8082-65DA6241152A}" type="presParOf" srcId="{B1E1D2E6-00CB-4802-99D5-0698DB058288}" destId="{3D48A0F5-2CF3-4580-92C2-7F150E2FC8A9}" srcOrd="1" destOrd="0" presId="urn:microsoft.com/office/officeart/2005/8/layout/process5"/>
    <dgm:cxn modelId="{1A0CFCFF-5787-44DE-9CE3-7501E031B192}" type="presParOf" srcId="{3D48A0F5-2CF3-4580-92C2-7F150E2FC8A9}" destId="{786D2124-5388-4B51-B149-C5E585787057}" srcOrd="0" destOrd="0" presId="urn:microsoft.com/office/officeart/2005/8/layout/process5"/>
    <dgm:cxn modelId="{8ACB8328-595B-437F-8468-424CF1A625ED}" type="presParOf" srcId="{B1E1D2E6-00CB-4802-99D5-0698DB058288}" destId="{5FB340D2-8947-4B49-B87E-27324CC7C790}" srcOrd="2" destOrd="0" presId="urn:microsoft.com/office/officeart/2005/8/layout/process5"/>
    <dgm:cxn modelId="{29F77806-7806-4DE9-A22C-B201853281E9}" type="presParOf" srcId="{B1E1D2E6-00CB-4802-99D5-0698DB058288}" destId="{7A41DEC5-FC01-477E-A214-16031953E20A}" srcOrd="3" destOrd="0" presId="urn:microsoft.com/office/officeart/2005/8/layout/process5"/>
    <dgm:cxn modelId="{748BC70C-9C9C-42D4-A32F-2023F4A76469}" type="presParOf" srcId="{7A41DEC5-FC01-477E-A214-16031953E20A}" destId="{06FD2B79-A72A-4567-A392-767EB8037CD8}" srcOrd="0" destOrd="0" presId="urn:microsoft.com/office/officeart/2005/8/layout/process5"/>
    <dgm:cxn modelId="{E3EDD430-A8C6-4056-B0CF-331E224C5E2F}" type="presParOf" srcId="{B1E1D2E6-00CB-4802-99D5-0698DB058288}" destId="{A46C62D4-B2FF-4A22-82D1-2BF479C34D1F}" srcOrd="4" destOrd="0" presId="urn:microsoft.com/office/officeart/2005/8/layout/process5"/>
    <dgm:cxn modelId="{46C5E487-1C41-4382-9215-7A8454B0A027}" type="presParOf" srcId="{B1E1D2E6-00CB-4802-99D5-0698DB058288}" destId="{720136CD-B7AB-41C6-8A78-57A64A1AEE1F}" srcOrd="5" destOrd="0" presId="urn:microsoft.com/office/officeart/2005/8/layout/process5"/>
    <dgm:cxn modelId="{490DE536-EE0F-4C80-9490-5F57D2EB6A7C}" type="presParOf" srcId="{720136CD-B7AB-41C6-8A78-57A64A1AEE1F}" destId="{3BFC9BEA-3CE9-40F0-8565-F73D9DE44513}" srcOrd="0" destOrd="0" presId="urn:microsoft.com/office/officeart/2005/8/layout/process5"/>
    <dgm:cxn modelId="{F96E3627-A3A5-4651-8B12-8B512C96B275}" type="presParOf" srcId="{B1E1D2E6-00CB-4802-99D5-0698DB058288}" destId="{39875722-6279-4558-9CE9-B3AF802ECFE4}" srcOrd="6" destOrd="0" presId="urn:microsoft.com/office/officeart/2005/8/layout/process5"/>
    <dgm:cxn modelId="{DADB36E0-DE23-491C-9CB7-82FBC7D47180}" type="presParOf" srcId="{B1E1D2E6-00CB-4802-99D5-0698DB058288}" destId="{7A992D5D-97DC-453C-BE2F-116DB4F4FF9B}" srcOrd="7" destOrd="0" presId="urn:microsoft.com/office/officeart/2005/8/layout/process5"/>
    <dgm:cxn modelId="{3F258FF8-CBF5-4AD1-B03B-635D519F00D5}" type="presParOf" srcId="{7A992D5D-97DC-453C-BE2F-116DB4F4FF9B}" destId="{947A33EC-C415-42D3-A331-C22B078EF40E}" srcOrd="0" destOrd="0" presId="urn:microsoft.com/office/officeart/2005/8/layout/process5"/>
    <dgm:cxn modelId="{E33ADA67-4D33-4BD1-A4E5-0A777F336CD7}" type="presParOf" srcId="{B1E1D2E6-00CB-4802-99D5-0698DB058288}" destId="{6F249030-CEA9-42D0-87B6-DB9DDC496EEB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3BD42-D181-4172-9697-4A8B1A1D380E}">
      <dsp:nvSpPr>
        <dsp:cNvPr id="0" name=""/>
        <dsp:cNvSpPr/>
      </dsp:nvSpPr>
      <dsp:spPr>
        <a:xfrm>
          <a:off x="0" y="333362"/>
          <a:ext cx="2160239" cy="12961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การวางแผน</a:t>
          </a:r>
          <a:endParaRPr lang="th-TH" sz="3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0" y="333362"/>
        <a:ext cx="2160239" cy="1296144"/>
      </dsp:txXfrm>
    </dsp:sp>
    <dsp:sp modelId="{C2AA00E1-5CF4-4CCC-8132-BF1E8181BF1D}">
      <dsp:nvSpPr>
        <dsp:cNvPr id="0" name=""/>
        <dsp:cNvSpPr/>
      </dsp:nvSpPr>
      <dsp:spPr>
        <a:xfrm>
          <a:off x="2376264" y="333362"/>
          <a:ext cx="2160239" cy="12961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การจัดองค์กร</a:t>
          </a:r>
          <a:endParaRPr lang="th-TH" sz="3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2376264" y="333362"/>
        <a:ext cx="2160239" cy="1296144"/>
      </dsp:txXfrm>
    </dsp:sp>
    <dsp:sp modelId="{2B0FF297-0315-4410-A0C0-EBE3CB1D1E1E}">
      <dsp:nvSpPr>
        <dsp:cNvPr id="0" name=""/>
        <dsp:cNvSpPr/>
      </dsp:nvSpPr>
      <dsp:spPr>
        <a:xfrm>
          <a:off x="4752527" y="333362"/>
          <a:ext cx="2160239" cy="12961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การจัดบุคลากร</a:t>
          </a:r>
          <a:endParaRPr lang="th-TH" sz="3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4752527" y="333362"/>
        <a:ext cx="2160239" cy="1296144"/>
      </dsp:txXfrm>
    </dsp:sp>
    <dsp:sp modelId="{49BEC916-42BB-4348-8BAC-4175A768FFD2}">
      <dsp:nvSpPr>
        <dsp:cNvPr id="0" name=""/>
        <dsp:cNvSpPr/>
      </dsp:nvSpPr>
      <dsp:spPr>
        <a:xfrm>
          <a:off x="1188132" y="1845530"/>
          <a:ext cx="2160239" cy="12961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การสั่งการหรือปฏิบัติการ</a:t>
          </a:r>
          <a:endParaRPr lang="th-TH" sz="3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1188132" y="1845530"/>
        <a:ext cx="2160239" cy="1296144"/>
      </dsp:txXfrm>
    </dsp:sp>
    <dsp:sp modelId="{9B88E1E4-580A-4D2F-B9D3-F491C3935A54}">
      <dsp:nvSpPr>
        <dsp:cNvPr id="0" name=""/>
        <dsp:cNvSpPr/>
      </dsp:nvSpPr>
      <dsp:spPr>
        <a:xfrm>
          <a:off x="3564396" y="1845530"/>
          <a:ext cx="2160239" cy="12961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การควบคุมการติดตาม</a:t>
          </a:r>
          <a:endParaRPr lang="th-TH" sz="3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3564396" y="1845530"/>
        <a:ext cx="2160239" cy="1296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B2C1C-BC2E-4206-81E8-18A78732271E}">
      <dsp:nvSpPr>
        <dsp:cNvPr id="0" name=""/>
        <dsp:cNvSpPr/>
      </dsp:nvSpPr>
      <dsp:spPr>
        <a:xfrm>
          <a:off x="260404" y="92656"/>
          <a:ext cx="2056078" cy="12336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1.</a:t>
          </a: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วิเคราะห์สถานการณ์ของกิจการ</a:t>
          </a:r>
          <a:endParaRPr lang="th-TH" sz="2800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296536" y="128788"/>
        <a:ext cx="1983814" cy="1161382"/>
      </dsp:txXfrm>
    </dsp:sp>
    <dsp:sp modelId="{3D48A0F5-2CF3-4580-92C2-7F150E2FC8A9}">
      <dsp:nvSpPr>
        <dsp:cNvPr id="0" name=""/>
        <dsp:cNvSpPr/>
      </dsp:nvSpPr>
      <dsp:spPr>
        <a:xfrm rot="21574967">
          <a:off x="2488048" y="444285"/>
          <a:ext cx="413342" cy="5099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2488050" y="546717"/>
        <a:ext cx="289339" cy="305945"/>
      </dsp:txXfrm>
    </dsp:sp>
    <dsp:sp modelId="{5FB340D2-8947-4B49-B87E-27324CC7C790}">
      <dsp:nvSpPr>
        <dsp:cNvPr id="0" name=""/>
        <dsp:cNvSpPr/>
      </dsp:nvSpPr>
      <dsp:spPr>
        <a:xfrm>
          <a:off x="3096352" y="72004"/>
          <a:ext cx="2056078" cy="1233646"/>
        </a:xfrm>
        <a:prstGeom prst="roundRect">
          <a:avLst>
            <a:gd name="adj" fmla="val 10000"/>
          </a:avLst>
        </a:prstGeom>
        <a:solidFill>
          <a:schemeClr val="accent4">
            <a:hueOff val="-2067965"/>
            <a:satOff val="11611"/>
            <a:lumOff val="-5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2.</a:t>
          </a: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กำหนดวัตถุประสงค์ </a:t>
          </a:r>
          <a:endParaRPr lang="th-TH" sz="2800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3132484" y="108136"/>
        <a:ext cx="1983814" cy="1161382"/>
      </dsp:txXfrm>
    </dsp:sp>
    <dsp:sp modelId="{7A41DEC5-FC01-477E-A214-16031953E20A}">
      <dsp:nvSpPr>
        <dsp:cNvPr id="0" name=""/>
        <dsp:cNvSpPr/>
      </dsp:nvSpPr>
      <dsp:spPr>
        <a:xfrm rot="23474">
          <a:off x="5342723" y="443759"/>
          <a:ext cx="458456" cy="5099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757287"/>
            <a:satOff val="15482"/>
            <a:lumOff val="-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5342725" y="545270"/>
        <a:ext cx="320919" cy="305945"/>
      </dsp:txXfrm>
    </dsp:sp>
    <dsp:sp modelId="{A46C62D4-B2FF-4A22-82D1-2BF479C34D1F}">
      <dsp:nvSpPr>
        <dsp:cNvPr id="0" name=""/>
        <dsp:cNvSpPr/>
      </dsp:nvSpPr>
      <dsp:spPr>
        <a:xfrm>
          <a:off x="6017422" y="92656"/>
          <a:ext cx="2262590" cy="1233646"/>
        </a:xfrm>
        <a:prstGeom prst="roundRect">
          <a:avLst>
            <a:gd name="adj" fmla="val 10000"/>
          </a:avLst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3.กำหนดเป้าหมาย </a:t>
          </a:r>
          <a:endParaRPr lang="th-TH" sz="2800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6053554" y="128788"/>
        <a:ext cx="2190326" cy="1161382"/>
      </dsp:txXfrm>
    </dsp:sp>
    <dsp:sp modelId="{720136CD-B7AB-41C6-8A78-57A64A1AEE1F}">
      <dsp:nvSpPr>
        <dsp:cNvPr id="0" name=""/>
        <dsp:cNvSpPr/>
      </dsp:nvSpPr>
      <dsp:spPr>
        <a:xfrm rot="5227501">
          <a:off x="6981507" y="1470228"/>
          <a:ext cx="436437" cy="5099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514574"/>
            <a:satOff val="30963"/>
            <a:lumOff val="-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-5400000">
        <a:off x="7043470" y="1507045"/>
        <a:ext cx="305945" cy="305506"/>
      </dsp:txXfrm>
    </dsp:sp>
    <dsp:sp modelId="{39875722-6279-4558-9CE9-B3AF802ECFE4}">
      <dsp:nvSpPr>
        <dsp:cNvPr id="0" name=""/>
        <dsp:cNvSpPr/>
      </dsp:nvSpPr>
      <dsp:spPr>
        <a:xfrm>
          <a:off x="6223935" y="2148734"/>
          <a:ext cx="2056078" cy="1233646"/>
        </a:xfrm>
        <a:prstGeom prst="roundRect">
          <a:avLst>
            <a:gd name="adj" fmla="val 10000"/>
          </a:avLst>
        </a:prstGeom>
        <a:solidFill>
          <a:schemeClr val="accent4">
            <a:hueOff val="-6203895"/>
            <a:satOff val="34834"/>
            <a:lumOff val="-16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4. กำหนดกลยุทธ์</a:t>
          </a:r>
          <a:endParaRPr lang="th-TH" sz="2800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6260067" y="2184866"/>
        <a:ext cx="1983814" cy="1161382"/>
      </dsp:txXfrm>
    </dsp:sp>
    <dsp:sp modelId="{7A992D5D-97DC-453C-BE2F-116DB4F4FF9B}">
      <dsp:nvSpPr>
        <dsp:cNvPr id="0" name=""/>
        <dsp:cNvSpPr/>
      </dsp:nvSpPr>
      <dsp:spPr>
        <a:xfrm rot="10800000">
          <a:off x="5607111" y="2510603"/>
          <a:ext cx="435888" cy="5099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10800000">
        <a:off x="5737877" y="2612584"/>
        <a:ext cx="305122" cy="305945"/>
      </dsp:txXfrm>
    </dsp:sp>
    <dsp:sp modelId="{6F249030-CEA9-42D0-87B6-DB9DDC496EEB}">
      <dsp:nvSpPr>
        <dsp:cNvPr id="0" name=""/>
        <dsp:cNvSpPr/>
      </dsp:nvSpPr>
      <dsp:spPr>
        <a:xfrm>
          <a:off x="906" y="2148734"/>
          <a:ext cx="5400597" cy="1233646"/>
        </a:xfrm>
        <a:prstGeom prst="roundRect">
          <a:avLst>
            <a:gd name="adj" fmla="val 1000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5. การนำแผนไปปฏิบัติและตรวจสอบเพื่อปรับแผน</a:t>
          </a:r>
          <a:endParaRPr lang="th-TH" sz="2800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37038" y="2184866"/>
        <a:ext cx="5328333" cy="1161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6C1466-8C1D-40D5-9E6D-E0B8090783AA}" type="datetimeFigureOut">
              <a:rPr lang="th-TH" smtClean="0"/>
              <a:t>15/08/60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FEF7EA-7276-45FA-B601-58EB398A4DEA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640960" cy="1793167"/>
          </a:xfrm>
        </p:spPr>
        <p:txBody>
          <a:bodyPr/>
          <a:lstStyle/>
          <a:p>
            <a:pPr algn="ctr"/>
            <a:r>
              <a:rPr lang="th-TH" dirty="0">
                <a:effectLst/>
                <a:latin typeface="TH SarabunPSK" pitchFamily="34" charset="-34"/>
                <a:cs typeface="TH SarabunPSK" pitchFamily="34" charset="-34"/>
              </a:rPr>
              <a:t>บทที่ </a:t>
            </a:r>
            <a:r>
              <a:rPr lang="en-US" dirty="0">
                <a:effectLst/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dirty="0"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dirty="0">
                <a:effectLst/>
                <a:latin typeface="TH SarabunPSK" pitchFamily="34" charset="-34"/>
                <a:cs typeface="TH SarabunPSK" pitchFamily="34" charset="-34"/>
              </a:rPr>
              <a:t>บริหารและกระบวนการ</a:t>
            </a: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วางแผน</a:t>
            </a:r>
            <a:r>
              <a:rPr lang="en-US" dirty="0" smtClean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en-US" dirty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ทำแบบฝึกหัดก่อนเรียน</a:t>
            </a:r>
            <a:r>
              <a:rPr lang="en-US" dirty="0" smtClean="0"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จำนวน </a:t>
            </a:r>
            <a:r>
              <a:rPr lang="en-US" dirty="0" smtClean="0">
                <a:effectLst/>
                <a:latin typeface="TH SarabunPSK" pitchFamily="34" charset="-34"/>
                <a:cs typeface="TH SarabunPSK" pitchFamily="34" charset="-34"/>
              </a:rPr>
              <a:t>20</a:t>
            </a: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 ข้อ</a:t>
            </a:r>
            <a:r>
              <a:rPr lang="en-US" dirty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>
                <a:effectLst/>
                <a:latin typeface="TH SarabunPSK" pitchFamily="34" charset="-34"/>
                <a:cs typeface="TH SarabunPSK" pitchFamily="34" charset="-34"/>
              </a:rPr>
            </a:b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47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102108"/>
              </p:ext>
            </p:extLst>
          </p:nvPr>
        </p:nvGraphicFramePr>
        <p:xfrm>
          <a:off x="467544" y="2060848"/>
          <a:ext cx="828092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40960" cy="1143000"/>
          </a:xfrm>
        </p:spPr>
        <p:txBody>
          <a:bodyPr/>
          <a:lstStyle/>
          <a:p>
            <a:pPr algn="ctr"/>
            <a:r>
              <a:rPr lang="th-TH" dirty="0"/>
              <a:t>ขั้นตอนในการวางแผน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ขั้นตอน ดังต่อไปนี้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52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7848872" cy="3474720"/>
          </a:xfrm>
        </p:spPr>
        <p:txBody>
          <a:bodyPr/>
          <a:lstStyle/>
          <a:p>
            <a:pPr marL="45720" indent="0">
              <a:buNone/>
            </a:pP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วิเคราะห์สถานการณ์ของกิจการ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     การวิเคราะห์สถานการณ์แยกเป็น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กรณี คือ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	1.1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วิเคราะห์สถานการณ์ภายในกิจการ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1.2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วิเคราะห์สภาพภายนอกกิจการ</a:t>
            </a:r>
            <a:endParaRPr lang="en-US" sz="3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212976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ก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สภาพเศรษฐกิจ                                 ข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นโยบายของรัฐ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ค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ความเจริญก้าวหน้าทางเทคโนโลยี           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ตลาดแรงงาน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จ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พฤติกรรมผู้บริโภค                             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คู่แข่งขัน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ช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ระดับราคา                                      ซ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แนวโน้มของประชากร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91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51457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2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กำหนด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วัตถุประสงค์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(Objective)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	เป็น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การเปิดเผยถึงแนวทางที่กิจการจะดำเนินงานในอนาคตอย่างกว้างๆ ซึ่งจะคลอบคลุมถึงแนวทางในการดำเนินงาน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เพื่อเป็นแนวทางในการปฏิบัติงานให้หัวหน้าหน่วยงานทุกฝ่าย มีกรอบในการทำงานชัดเจนเป็นไปในทางเอื้ออำนวยให้เกิดผลดีต่อกิจการตามวัตถุประสงค์ที่วางไว้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และผลสะท้อนก็จะเป็นผลดีต่อพนักงานเองด้วย</a:t>
            </a:r>
          </a:p>
        </p:txBody>
      </p:sp>
    </p:spTree>
    <p:extLst>
      <p:ext uri="{BB962C8B-B14F-4D97-AF65-F5344CB8AC3E}">
        <p14:creationId xmlns:p14="http://schemas.microsoft.com/office/powerpoint/2010/main" val="18590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8064896" cy="528976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3900" b="1" dirty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3900" b="1" dirty="0">
                <a:latin typeface="TH SarabunPSK" pitchFamily="34" charset="-34"/>
                <a:cs typeface="TH SarabunPSK" pitchFamily="34" charset="-34"/>
              </a:rPr>
              <a:t>กำหนดเป้าหมาย </a:t>
            </a:r>
            <a:r>
              <a:rPr lang="en-US" sz="3900" b="1" dirty="0">
                <a:latin typeface="TH SarabunPSK" pitchFamily="34" charset="-34"/>
                <a:cs typeface="TH SarabunPSK" pitchFamily="34" charset="-34"/>
              </a:rPr>
              <a:t>(Goals)</a:t>
            </a:r>
            <a:endParaRPr lang="en-US" sz="39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100" b="1" dirty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31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หลัง</a:t>
            </a:r>
            <a:r>
              <a:rPr lang="th-TH" sz="3100" dirty="0">
                <a:latin typeface="TH SarabunPSK" pitchFamily="34" charset="-34"/>
                <a:cs typeface="TH SarabunPSK" pitchFamily="34" charset="-34"/>
              </a:rPr>
              <a:t>จากิจการกำหนดวัตถุประสงค์ไว้อย่างกว้างๆแล้ว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วัตถุประสงค์</a:t>
            </a:r>
          </a:p>
          <a:p>
            <a:pPr marL="45720" indent="0">
              <a:buNone/>
            </a:pP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นั้น</a:t>
            </a:r>
            <a:r>
              <a:rPr lang="th-TH" sz="3100" dirty="0">
                <a:latin typeface="TH SarabunPSK" pitchFamily="34" charset="-34"/>
                <a:cs typeface="TH SarabunPSK" pitchFamily="34" charset="-34"/>
              </a:rPr>
              <a:t>จะถูกกระจายต่อไปภายในกิจการเพื่อให้หน่วยงานต่างๆได้รับทราบ </a:t>
            </a:r>
            <a:endParaRPr lang="th-TH" sz="3100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ขั้น</a:t>
            </a:r>
            <a:r>
              <a:rPr lang="th-TH" sz="3100" dirty="0">
                <a:latin typeface="TH SarabunPSK" pitchFamily="34" charset="-34"/>
                <a:cs typeface="TH SarabunPSK" pitchFamily="34" charset="-34"/>
              </a:rPr>
              <a:t>ต่อมากิจการต้องกำหนดเป้าหมายที่ชัดเจนขึ้นตามวัตถุประสงค์ที่ตั้งไว้</a:t>
            </a:r>
            <a:endParaRPr lang="en-US" sz="31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1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1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เป้าหมายแบ่งออกเป็น </a:t>
            </a:r>
            <a:r>
              <a:rPr lang="en-US" sz="31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31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ประเภท คือ</a:t>
            </a:r>
            <a:endParaRPr lang="en-US" sz="31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1.</a:t>
            </a:r>
            <a:r>
              <a:rPr lang="th-TH" sz="31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เป้าหมายขององค์การหรือกิจการ</a:t>
            </a:r>
            <a:endParaRPr lang="en-US" sz="31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2.</a:t>
            </a:r>
            <a:r>
              <a:rPr lang="th-TH" sz="31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เป้าหมายของหน่วยงาน</a:t>
            </a:r>
            <a:endParaRPr lang="en-US" sz="31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3.</a:t>
            </a:r>
            <a:r>
              <a:rPr lang="th-TH" sz="31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เป้าหมายของพนักงาน</a:t>
            </a:r>
            <a:endParaRPr lang="en-US" sz="31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1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	เป้าหมาย</a:t>
            </a:r>
            <a:r>
              <a:rPr lang="th-TH" sz="3100" dirty="0">
                <a:latin typeface="TH SarabunPSK" pitchFamily="34" charset="-34"/>
                <a:cs typeface="TH SarabunPSK" pitchFamily="34" charset="-34"/>
              </a:rPr>
              <a:t>ทั้ง </a:t>
            </a:r>
            <a:r>
              <a:rPr lang="en-US" sz="3100" dirty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3100" dirty="0">
                <a:latin typeface="TH SarabunPSK" pitchFamily="34" charset="-34"/>
                <a:cs typeface="TH SarabunPSK" pitchFamily="34" charset="-34"/>
              </a:rPr>
              <a:t>ประเภทจะต้องกำหนดให้สอดคล้องกันเป็นการเสริมกัน เพื่อให้บรรลุเป้าหมายในส่วนย่อยและนำไปสู่เป้าหมายใหญ่ขององค์การ</a:t>
            </a:r>
            <a:endParaRPr lang="en-US" sz="31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13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 กำหนดกล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ยุทธ์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Strategy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45720" indent="0">
              <a:buNone/>
            </a:pP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กลยุทธ์ หมายถึง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วิธีหรือแผนการปฏิบัติงานที่เกี่ยวกับการจัดสรรทรัพยากรที่มีอยู่จำกัด เพื่อให้เกิดผลดีแก่กิจการและสามารถบรรลุถึง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วัตถุประสงค์ทั้งหมด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ของกิจการโดยให้มีความเสี่ยงน้อยที่สุด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แผนกลยุทธ์ที่กำหนดขึ้นจึงเป็นการกำหนดวิธีการที่จะทำให้เกิดผลสำเร็จตามวัตถุประสงค์</a:t>
            </a:r>
          </a:p>
        </p:txBody>
      </p:sp>
    </p:spTree>
    <p:extLst>
      <p:ext uri="{BB962C8B-B14F-4D97-AF65-F5344CB8AC3E}">
        <p14:creationId xmlns:p14="http://schemas.microsoft.com/office/powerpoint/2010/main" val="41445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488832" cy="4497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นำแผนไปปฏิบัติและตรวจสอบเพื่อปรับ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แผน</a:t>
            </a:r>
          </a:p>
          <a:p>
            <a:pPr marL="45720" indent="0">
              <a:buNone/>
            </a:pPr>
            <a:endParaRPr lang="en-US" sz="14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การวางแผนแต่ละขั้นตอน ควรจะมีการประเมินทุกครั้ง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เช่น ประเมินผล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วัตถุประสงค์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เป้าหมายกลยุทธ์ต่างๆ ว่าสามารถปฏิบัติได้ผลหรือไม่ เพียงไร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เพื่อนำมาปรับปรุงแก้ไขให้เหมาะสม และ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ได้ผลดีต่อกิจการ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มากที่สุด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227199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15616" y="836712"/>
            <a:ext cx="756084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ประเภทของแผนต่างๆ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แผนงานต่างๆถ้านำมาจัดประเภทเพื่อความเข้าใจ ซึ่งการวางแผนและคุณลักษณะของแผนแล้ว สามารถจำแนกแผนออกได้เป็น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ประเภท คือ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    1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แผน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กลยุทธ์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(Strategic Plans)</a:t>
            </a:r>
          </a:p>
          <a:p>
            <a:pPr marL="45720" indent="0">
              <a:buNone/>
            </a:pP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    2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แผน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ดำเนินงาน ซึ่งแบ่งออกเป็นแผนดำเนินงานได้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ชนิด คือ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2.1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แผนประจำ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2.2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แผนเฉพาะครั้ง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05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539552" y="1988840"/>
            <a:ext cx="7704856" cy="2448272"/>
          </a:xfrm>
          <a:prstGeom prst="round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539552" y="1124744"/>
            <a:ext cx="7920880" cy="482453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แผนกลยุทธ์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(Strategic Plans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45720" indent="0">
              <a:buNone/>
            </a:pPr>
            <a:endParaRPr lang="en-US" sz="9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แผนกลยุทธ์เป็นแผนที่มีความสำคัญต่อกิจการมากที่สุด ซึ่งอยู่ในความรับผิดชอบของผู้บริหารสูงสุด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เนื่องจากเป็นแผนเกี่ยวกับการตัดสินใจ เลือกใช้ทรัพยากรของกิจการในระยะยาวและเกี่ยวข้องกับการเลือกวัตถุประสงค์ในระยะยาว</a:t>
            </a:r>
            <a:endParaRPr lang="en-US" sz="3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35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323528" y="1484784"/>
            <a:ext cx="8352928" cy="3384376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92888" cy="4353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แผนการดำเนินงาน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(Operating Plans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45720" indent="0">
              <a:buNone/>
            </a:pP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แผนการดำเนินงานนี้จะถูกจัดทำควบคู่กับแผนกลยุทธ์ ผู้บริหารจะต้องจัดทำแผนดำเนินงานนี้หลังจากได้จัดทำแผนกลยุทธ์แล้ว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เพื่อจะได้ทราบว่าการดำเนินงานอย่างไรจึงจะใช้ทรัพยากร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ต่างๆ ของ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กิจการที่มีอยู่ให้ได้ประโยชน์สูงสุดตามกลยุทธ์ที่เลือกใช้</a:t>
            </a:r>
          </a:p>
        </p:txBody>
      </p:sp>
    </p:spTree>
    <p:extLst>
      <p:ext uri="{BB962C8B-B14F-4D97-AF65-F5344CB8AC3E}">
        <p14:creationId xmlns:p14="http://schemas.microsoft.com/office/powerpoint/2010/main" val="17540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2.1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แผนประจำ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(Standing Plans)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แผนประจำ หมายถึง แผนดำเนินงานที่เป็นแนวปฏิบัติในการกระทำกิจกรรมที่ต้องทำบ่อยๆครั้ง และทำต่อเนื่องในระยะยาวเป็นแผนระบุแนวคิด หลักการหรือแนวทางปฏิบัติที่ใช้ในการกระทำกิจกรรมหรือแก้ปัญหาที่เกิดขึ้นเป็นประจำ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2.2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แผนเฉพาะครั้ง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(Single-use Plans)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แผนเฉพาะครั้ง หมายถึง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แผนงานที่จัดทำขึ้นสำหรับการปฏิบัติงานหรือกระทำกิจกรรมใดกิจกรรมหนึ่งโดยเฉพาะ และเป็นงานหรือกิจกรรมที่ไม่ซ้ำกันตามความเหมาะสมกับการเปลี่ยนแปลงของสภาพแวดล้อม</a:t>
            </a:r>
            <a:endParaRPr lang="en-US" sz="3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99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83568" y="980728"/>
            <a:ext cx="8064896" cy="46085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          ใน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การดำเนินงานทุกประเภทหรือดำเนินกิจกรรมต่างๆไม่ว่าจะเป็นกิจกรรมที่ก่อให้เกิดประโยชน์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ตอบ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แทนหรือไม่ก็ตาม จะต้องอาศัย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บริหารงานในทุกๆด้าน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จัดการกับงานต่างๆ หรือกิจกรรมต่างๆที่จัดทำขึ้นให้สำเร็จลงได้อย่างราบรื่นและมีประสิทธิภาพก่อให้เกิดประสิทธิผลใน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7002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7218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3600" b="1" u="sng" dirty="0">
                <a:latin typeface="TH SarabunPSK" pitchFamily="34" charset="-34"/>
                <a:cs typeface="TH SarabunPSK" pitchFamily="34" charset="-34"/>
              </a:rPr>
              <a:t>กระบวนการในการจัดทำแผนงาน</a:t>
            </a:r>
            <a:endParaRPr lang="en-US" sz="3600" u="sng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	ในการจัดทำ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แผนงาน เพื่อ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ดำเนินงานจะต้อง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จัดหาข้อมูล                                เพื่อนำมาพิจารณาประกอบการทำแผนงาน 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ดังนี้</a:t>
            </a:r>
          </a:p>
          <a:p>
            <a:pPr marL="45720" indent="0">
              <a:buNone/>
            </a:pP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ความคาดหวังจากกลุ่มบุคคลภายนอก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กิจการ</a:t>
            </a:r>
          </a:p>
          <a:p>
            <a:pPr marL="45720" indent="0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เจ้าหนี้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กิจการ 				ข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ผู้ถือ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หุ้น </a:t>
            </a:r>
          </a:p>
          <a:p>
            <a:pPr marL="45720" indent="0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ประชาชนหรือลูกค้าที่ใช้บริการ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กิจการ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ง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สังคม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ความ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คาดหวังจากบุคคลภายในกิจการ 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ฐานข้อมูล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	4.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ประเมินผล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51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43608" y="1340768"/>
            <a:ext cx="7488832" cy="1296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มนมุมสี่เหลี่ยมผืนผ้าด้านทแยงมุม 4"/>
          <p:cNvSpPr/>
          <p:nvPr/>
        </p:nvSpPr>
        <p:spPr>
          <a:xfrm>
            <a:off x="827584" y="3284984"/>
            <a:ext cx="7848872" cy="2592288"/>
          </a:xfrm>
          <a:prstGeom prst="round2Diag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920880" cy="543378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ความ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คาดหวังจากบุคคลภายในกิจการ ได้แก่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ก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ผู้บริหารระดับต่างๆของกิจการ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ข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พนักงานและเจ้าหน้าที่ของกิจการ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3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ฐานข้อมูล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กิจการต้องเตรียมฐานข้อมูลต่างๆซึ่งจะมีส่วนช่วยทำให้ความคาดหวังของบุคคลต่างๆภายในกิจการทั้ง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กลุ่ม ข้างต้นเป็นไปได้ ฐานข้อมูลที่จัดเตรียมนี้ ได้แก่  ผลงานในอดีต เช่น งบการเงินต่างๆ สถานการณ์ปัจจุบันของกิจการ และสภาพแวดล้อมภายนอกกิจการ</a:t>
            </a:r>
          </a:p>
        </p:txBody>
      </p:sp>
    </p:spTree>
    <p:extLst>
      <p:ext uri="{BB962C8B-B14F-4D97-AF65-F5344CB8AC3E}">
        <p14:creationId xmlns:p14="http://schemas.microsoft.com/office/powerpoint/2010/main" val="34618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95536" y="1052736"/>
            <a:ext cx="8352928" cy="2376264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มนมุมสี่เหลี่ยมผืนผ้าด้านทแยงมุม 4"/>
          <p:cNvSpPr/>
          <p:nvPr/>
        </p:nvSpPr>
        <p:spPr>
          <a:xfrm>
            <a:off x="395536" y="3717032"/>
            <a:ext cx="8496944" cy="2736304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435135" y="503508"/>
            <a:ext cx="8424936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ประเมินผล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นำฐานข้อมูลต่างๆที่รวบรวมได้มาประมวลผล เพื่อดูว่าในอดีตกิจการมีความสามารถในการบริหารงานเพียงใด ขีดความสามารถในปัจจุบันอยู่ในระดับใด จุดเด่นจุดด้อยอะไรบ้าง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รวมทั้ง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ที่คาดคะเนถึงความเสี่ยงหรือภัยต่างๆที่อาจจะเกิดขึ้นกับกิจการในสถานการณ์ที่เปลี่ยนแปลงในอนาคต 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รวบรวม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ข้อมูลทั้ง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ประเด็น เพื่อ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นำไปกำหนดกลยุทธ์ต่างๆเพื่อให้สอดคล้องกับวัตถุประสงค์ เป้าหมายของกิจการแล้ว ในระหว่างปฏิบัติงานก็จะมีการประเมินผลการปฏิบัติงานเป็นระยะๆ เพื่อเปรียบเทียบว่าการปฏิบัติงานเป็นไปตามแผนหรือไม่เพียงใด เกิดอุปสรรคหรือข้อบกพร่องอย่างไร เพื่อที่จะได้แก้ไขได้ทันที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76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5057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ระยะเวลาของการวางแผน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ในการวางแผนจะต้องมีกำหนดเวลาของแผนว่า แผนที่จัดทำขึ้นสำหรับระยะเวลานานเท่าใด ซึ่งโดยทั่วไปมักจะกำหนดเป็น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ประเภท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คือ 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แผนการดำเนินงานระยะสั้น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(Short-range Plans) 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แผนการดำเนินงานระยะยาว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(Long-range Plans)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578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136904" cy="51457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แผนการดำเนินงานระยะสั้น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(Short-range Plans) 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	ซึ่ง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แผนชนิดนี้มักจะกำหนดระยะเวลาไม่ต่ำกว่า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ปี เพราะการวางแผนของธุรกิจจัดทำเพื่อการทำงานที่เป็นประจำอย่างน้อย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เน้นเรื่องการบริหารงานให้มีประสิทธิภาพในระยะสั้น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โดยทั่วไปแผนระยะสั้นควรจะต้องเป็น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แผนที่สนับสนุนและเข้ากันได้กับแผนระยะยาว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เพื่อที่จะได้ให้การทำงานสอดคล้องกันและสามารถบรรลุตามวัตถุประสงค์ใหญ่โดยรวมของกิจการได้</a:t>
            </a:r>
          </a:p>
        </p:txBody>
      </p:sp>
    </p:spTree>
    <p:extLst>
      <p:ext uri="{BB962C8B-B14F-4D97-AF65-F5344CB8AC3E}">
        <p14:creationId xmlns:p14="http://schemas.microsoft.com/office/powerpoint/2010/main" val="16896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828092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แผนการดำเนินงานระยะยาว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(Long-range Plans)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แผน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ระยะยาวนี้ควรมีระยะเวลาตั้งแต่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ปีขึ้นไป จนถึง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ปี แต่ที่นิยมกันมากมักจะอยู่ระหว่าง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3-5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ปี และจากการศึกษาของสมาคมการจัดการแห่งสหรัฐอเมริกา เมื่อ ค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1962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รายงานว่าองค์การธุรกิจส่วนใหญ่ถือว่าการวางแผนระยะยาว ควรจัดทำขึ้นสำหรับระยะเวลา </a:t>
            </a:r>
            <a:r>
              <a:rPr lang="en-US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8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83568" y="1340768"/>
            <a:ext cx="8064896" cy="410445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8208912" cy="51457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แผนการดำเนินงานระยะยาว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(Long-range Plans)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ซึ่ง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มักจะขึ้นอยู่กับ</a:t>
            </a: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ปัจจัยต่างๆ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ดัง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ต่อไปนี้ที่เป็นส่วนหนึ่งของการกำหนดแผนการดำเนินงานระยะยาว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คือ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1.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ระยะเวลา</a:t>
            </a: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ที่ต้องการสำหรับการพัฒนากิจการและนำผลิตภัณฑ์ใหม่ออกสู่ตลาดได้</a:t>
            </a:r>
            <a:endParaRPr lang="en-US" sz="2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ระยะเวลาที่นานพอจนสามารถได้รับคืนทุนจากที่ลงทุนไป</a:t>
            </a:r>
            <a:endParaRPr lang="en-US" sz="2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3.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ระยะเวลา</a:t>
            </a: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ที่คาดว่าจะได้ส่วนแบ่งตลาดเพิ่มหรือได้ตลาดใหม่ในอนาคต</a:t>
            </a:r>
            <a:endParaRPr lang="en-US" sz="2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4.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ระยะเวลา</a:t>
            </a: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ที่คาดว่าจะสามารถจัดหาวัตถุดิบ 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เพียงพอสำหรับการผลิต</a:t>
            </a:r>
            <a:endParaRPr lang="en-US" sz="2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53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359024" y="764704"/>
            <a:ext cx="8605464" cy="54726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ความสัมพันธ์ของการวางแผนการดำเนินงานกับการจัดทำงบประมาณ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ดังนั้นจะเห็นได้ว่าการจัดทำ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งบประมาณดำเนินงานประจำปี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เช่น 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งบประมาณ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ด้านการตลาด การผลิต การเงิน ค่าใช้จ่าย การ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ใช้การ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วางแผนบุคคล หรือจัดทำ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งบประมาณการ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ลงทุน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เป็นส่วนหนึ่งของการวางแผนการดำเนินงานตามปกติของธุรกิจ 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การ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จัดทำงบประมาณเหล่านี้จะต้องสอดคล้องกับแผนการดำเนินงานของธุรกิจนั้นๆด้วย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งบประมาณที่จัดทำขึ้นถือได้ว่าเป็นเครื่องมือสำคัญในการวางแผนการประสานงาน และการควบคุมการดำเนินงานให้มีประสิทธิภาพ</a:t>
            </a:r>
            <a:endParaRPr lang="en-US" sz="3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69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6512511" cy="1143000"/>
          </a:xfrm>
        </p:spPr>
        <p:txBody>
          <a:bodyPr/>
          <a:lstStyle/>
          <a:p>
            <a:pPr algn="ctr"/>
            <a:r>
              <a:rPr lang="th-TH" sz="6600" dirty="0" smtClean="0"/>
              <a:t>จบการนำเสนอ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98560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08912" cy="5937840"/>
          </a:xfrm>
        </p:spPr>
        <p:txBody>
          <a:bodyPr>
            <a:noAutofit/>
          </a:bodyPr>
          <a:lstStyle/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ดังนั้น ผู้บริหารซึ่งเป็นผู้นำขององค์กรจะต้องทำให้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องค์กรสามารถปรับตัวให้สอดคล้องกับสภาพสังคมภายนอก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ให้เกิดผลดีที่สุดและเลือกประกอบกิจกรรมที่เหมาะสมที่สุดกับทรัพยากร บุคลากร ตลอดจนความรู้ ความถนัดขององค์กรที่มี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อยู่</a:t>
            </a:r>
          </a:p>
          <a:p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จากที่กล่าวมาแล้วจะเห็นได้ว่ากิจการจะประสบผลสำเร็จในการดำเนินงานได้ต้องมีการบริหารที่ดีมี ประสิทธิภาพ ผู้บริหารจึง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ควรตระหนักถึงภาระหน้าที่ในการบริหารงานและเข้าใจถึงภาระหน้าที่นั้นเป็นอย่างดี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เพื่อจะได้นำไปประยุกต์กับกิจการของตนเองให้เหมาะสม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888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62681055"/>
              </p:ext>
            </p:extLst>
          </p:nvPr>
        </p:nvGraphicFramePr>
        <p:xfrm>
          <a:off x="1259632" y="2420888"/>
          <a:ext cx="6912768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980728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หน้าที่ในการบริหารงานของผู้บริหาร</a:t>
            </a:r>
          </a:p>
          <a:p>
            <a:pPr algn="ctr"/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7668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</a:t>
            </a:r>
            <a:r>
              <a:rPr lang="th-TH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การวางแผน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(Planning)</a:t>
            </a:r>
            <a:b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th-TH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8280920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วางแผน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หมายถึง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การกำหนดวิธีปฏิบัติไว้ล่วงหน้าเพื่อก่อให้เกิดผลสำเร็จของงานตามที่ต้องการ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มีการพิจารณาถึงอนาคตของกิจการว่าต้องการ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อะไร</a:t>
            </a:r>
          </a:p>
          <a:p>
            <a:pPr marL="45720" indent="0">
              <a:buNone/>
            </a:pP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marL="45720" indent="0">
              <a:buNone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สรุปแล้ว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วางแผนเป็นเรื่องที่สำคัญ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ที่เกี่ยวกับ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การตั้งวัตถุประสงค์และเป้าหมายของกิจการ เลือกวิธีปฏิบัติงาน เลือกวิธีจัดสรรทรัพยากรที่มีอยู่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เพื่อนำไปใช้ให้ได้รับประโยชน์สูงสุด</a:t>
            </a:r>
          </a:p>
        </p:txBody>
      </p:sp>
    </p:spTree>
    <p:extLst>
      <p:ext uri="{BB962C8B-B14F-4D97-AF65-F5344CB8AC3E}">
        <p14:creationId xmlns:p14="http://schemas.microsoft.com/office/powerpoint/2010/main" val="23211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6955175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การจัด</a:t>
            </a:r>
            <a:r>
              <a:rPr lang="th-TH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องค์กร </a:t>
            </a:r>
            <a:r>
              <a:rPr lang="en-US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Orgamizing</a:t>
            </a:r>
            <a:r>
              <a:rPr lang="en-US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)</a:t>
            </a:r>
            <a:br>
              <a:rPr lang="en-US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</a:br>
            <a:endParaRPr lang="th-TH" sz="4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8280920" cy="4464496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      กิจการ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จะต้องมีการจัดแบ่งหน้าที่ จัดความสัมพันธ์ของกิจกรรม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ต่างๆ เพื่อให้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การดำเนินงานของกิจการเป็นไปอย่างมีประสิทธิภาพ คล่องตัว และมีการประสานงานกันเป็นอย่างดี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สิ่ง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สำคัญในการจัด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องค์กร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คือ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ผู้บริหารจะต้อง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แบ่งงานกันตามความถนัดทั้งในด้านความสามารถ </a:t>
            </a:r>
            <a:r>
              <a:rPr lang="th-TH" sz="3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ก่อให้เกิดผลดีในด้านการประหยัดและทำงานมีประสิทธิภาพ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เพื่อให้ทุกฝ่ายทำตามวัตถุประสงค์เดียวกันจึงควร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กำหนดขอบเขตอำนาจหน้าที่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ความสัมพันธ์ของทุกฝ่ายให้ชัดเจน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และมีการประสานงานอย่างดี เพื่อป้องกันการผิดพลาด เพื่อจะได้บรรลุตามแผนที่วางไว้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55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3.</a:t>
            </a:r>
            <a:r>
              <a:rPr lang="th-TH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การจัดบุคลากร 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(Staffing)</a:t>
            </a:r>
            <a:b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th-TH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7992888" cy="3474720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คือ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ต้อง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จัดสรรบุคลากรที่มีคุณสมบัติเหมาะสมกับงานในตำแหน่งหน้าที่ต่างๆ โดยเฉพาะอย่างยิ่งถ้าได้บุคลากรที่มีความรู้ความสามารถ ความถนัดในงาน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แต่ละหน้าที่อย่างเหมาะสมจะทำ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ให้ การ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ดำเนินงานในหน้าที่ที่รับผิดชอบจะได้ผลดีอย่างยิ่ง การทำงานจะมีประสิทธิภาพยิ่งขึ้น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29897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การสั่งการ </a:t>
            </a:r>
            <a:r>
              <a:rPr lang="en-US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(Directing)</a:t>
            </a:r>
            <a:br>
              <a:rPr lang="en-US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</a:br>
            <a:endParaRPr lang="th-TH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7560840" cy="3762752"/>
          </a:xfrm>
        </p:spPr>
        <p:txBody>
          <a:bodyPr/>
          <a:lstStyle/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   หน้าที่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การสั่งการจึงเป็นเรื่องที่สำคัญ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ัวหน้าหน่วยงานทุกระดับของแต่ละหน่วยงานเป็นผู้รับผิดชอบดูแลให้มีการปฏิบัติงานในแต่ละตำแหน่งหน้าที่ตามสายงานบังคับบัญชาที่กำหนดไว้ในผังการจัดองค์การของกิจการ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ผู้ที่มีศิลปะในการสั่งงาน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127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6864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การควบคุมติดตาม 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  <a:t>(Controlling)</a:t>
            </a:r>
            <a:b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H SarabunPSK" pitchFamily="34" charset="-34"/>
                <a:cs typeface="TH SarabunPSK" pitchFamily="34" charset="-34"/>
              </a:rPr>
            </a:br>
            <a:endParaRPr lang="th-TH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331640" y="1628800"/>
            <a:ext cx="6984776" cy="4050784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	เมื่อ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ผู้บริหารสั่งการหรือมอบหมายงานไปแล้ว ก็จะต้องติดตามควบคุมการปฏิบัติงานให้เป็นไปตามที่วางแผนไว้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เพื่อป้องกันมิให้เกิดความเสียหายระหว่างการปฏิบัติงานด้วย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เพื่อให้ผู้บริหารได้ทราบผลการปฏิบัติงานจริงแตกต่างจากมาตรฐานที่กำหนดไว้อย่างไร ถ้าแตกต่างในทางไม่ดี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ผู้บริหารสามารถทราบถึงข้อเสีย หรือปัญหาที่เกิดขึ้นเพื่อจะได้หาทางแก้ไขต่อไป</a:t>
            </a:r>
            <a:endParaRPr lang="en-US" sz="3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24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577</TotalTime>
  <Words>1154</Words>
  <Application>Microsoft Office PowerPoint</Application>
  <PresentationFormat>นำเสนอทางหน้าจอ (4:3)</PresentationFormat>
  <Paragraphs>107</Paragraphs>
  <Slides>28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29" baseType="lpstr">
      <vt:lpstr>สลิปสตรีม</vt:lpstr>
      <vt:lpstr>บทที่ 1   การบริหารและกระบวนการวางแผน   ทำแบบฝึกหัดก่อนเรียน จำนวน 20 ข้อ </vt:lpstr>
      <vt:lpstr>งานนำเสนอ PowerPoint</vt:lpstr>
      <vt:lpstr>งานนำเสนอ PowerPoint</vt:lpstr>
      <vt:lpstr>งานนำเสนอ PowerPoint</vt:lpstr>
      <vt:lpstr>1.การวางแผน (Planning) </vt:lpstr>
      <vt:lpstr>2.การจัดองค์กร (Orgamizing) </vt:lpstr>
      <vt:lpstr>3.การจัดบุคลากร (Staffing) </vt:lpstr>
      <vt:lpstr>4.การสั่งการ (Directing) </vt:lpstr>
      <vt:lpstr>5. การควบคุมติดตาม (Controlling) </vt:lpstr>
      <vt:lpstr>ขั้นตอนในการวางแผน   มี 5 ขั้นตอน ดังต่อไปนี้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จบการนำเสนอ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  การบริหารและกระบวนการวางแผน </dc:title>
  <dc:creator>User</dc:creator>
  <cp:lastModifiedBy>User</cp:lastModifiedBy>
  <cp:revision>26</cp:revision>
  <dcterms:created xsi:type="dcterms:W3CDTF">2016-08-05T19:00:08Z</dcterms:created>
  <dcterms:modified xsi:type="dcterms:W3CDTF">2017-08-15T08:33:23Z</dcterms:modified>
</cp:coreProperties>
</file>