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9" r:id="rId2"/>
    <p:sldId id="257" r:id="rId3"/>
    <p:sldId id="260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64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54B424-A1A6-4B1B-9294-12EB3C8CE0EB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0B4663F-89C4-4BD7-AA75-A7DC97A535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1"/>
            <a:ext cx="8839200" cy="586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6400800" cy="17526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625502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38656" cy="189722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743200"/>
            <a:ext cx="8458199" cy="180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582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2.</a:t>
            </a:r>
            <a:r>
              <a:rPr lang="en-US" sz="3400" dirty="0" smtClean="0"/>
              <a:t> </a:t>
            </a:r>
            <a:r>
              <a:rPr lang="th-TH" sz="3400" dirty="0" smtClean="0"/>
              <a:t>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กฎทองของการออกแบบ “</a:t>
            </a:r>
            <a:r>
              <a:rPr lang="en-US" b="1" dirty="0"/>
              <a:t>Golden rule of design” </a:t>
            </a:r>
          </a:p>
          <a:p>
            <a:pPr marL="0" indent="0">
              <a:buNone/>
            </a:pPr>
            <a:r>
              <a:rPr lang="th-TH" dirty="0"/>
              <a:t>	คำจำกัดความคือ เข้าใจในวัสดุหรือปัจจัยที่มีอยู่ “</a:t>
            </a:r>
            <a:r>
              <a:rPr lang="en-US" dirty="0"/>
              <a:t>Understand your materials” </a:t>
            </a:r>
            <a:r>
              <a:rPr lang="th-TH" dirty="0"/>
              <a:t>ในเรื่องของปฏิสัมพันธ์ระหว่างมนุษย์กับคอมพิวเตอร์นั่น หมาย</a:t>
            </a:r>
            <a:r>
              <a:rPr lang="th-TH" dirty="0" smtClean="0"/>
              <a:t>ถึงทำความ</a:t>
            </a:r>
            <a:r>
              <a:rPr lang="th-TH" dirty="0"/>
              <a:t>เข้าใจกับ 2 ส่วนหลักๆ คือ </a:t>
            </a:r>
          </a:p>
          <a:p>
            <a:pPr marL="0" indent="0">
              <a:buNone/>
            </a:pPr>
            <a:r>
              <a:rPr lang="th-TH" dirty="0"/>
              <a:t>	- เข้าใจเครื่องคอมพิวเตอร์ (</a:t>
            </a:r>
            <a:r>
              <a:rPr lang="en-US" dirty="0"/>
              <a:t>Understand computers) </a:t>
            </a:r>
            <a:r>
              <a:rPr lang="th-TH" dirty="0"/>
              <a:t>คือข้อจากัดต่างๆ ความจุ อุปกรณ์ และ</a:t>
            </a:r>
            <a:r>
              <a:rPr lang="th-TH" dirty="0" err="1"/>
              <a:t>เพลต</a:t>
            </a:r>
            <a:r>
              <a:rPr lang="th-TH" dirty="0"/>
              <a:t>ฟอร์ม </a:t>
            </a:r>
          </a:p>
          <a:p>
            <a:pPr marL="0" indent="0">
              <a:buNone/>
            </a:pPr>
            <a:r>
              <a:rPr lang="th-TH" dirty="0"/>
              <a:t>	- เข้าใจมนุษย์ (</a:t>
            </a:r>
            <a:r>
              <a:rPr lang="en-US" dirty="0"/>
              <a:t>Understand people) </a:t>
            </a:r>
            <a:r>
              <a:rPr lang="th-TH" dirty="0"/>
              <a:t>คือทางด้านจิตวิทยาและด้านสังคม และความผิดพลาดที่เกิดขึ้นได้กับมนุษย์ด้วย และปฏิสัมพันธ์ระหว่างมนุษย์กับคอมพิวเตอร์ </a:t>
            </a:r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2.</a:t>
            </a:r>
            <a:r>
              <a:rPr lang="en-US" sz="3400" dirty="0" smtClean="0"/>
              <a:t> </a:t>
            </a:r>
            <a:r>
              <a:rPr lang="th-TH" sz="3400" dirty="0" smtClean="0"/>
              <a:t>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การเกิดความผิดพลาดเป็นสมบัติหนึ่งของมนุษย์ (</a:t>
            </a:r>
            <a:r>
              <a:rPr lang="en-US" b="1" dirty="0"/>
              <a:t>To err is human) </a:t>
            </a:r>
            <a:endParaRPr lang="th-TH" b="1" dirty="0"/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th-TH" dirty="0"/>
              <a:t>ตัวอย่างจากอุบัติเหตุ เช่น เครื่องบินชนกัน อุบัติเหตุจากงานอุตสาหกรรม อุบัติเหตุจากงานในโรงพยาบาล โทษว่าเป็นความผิดพลาดของมนุษย์ “</a:t>
            </a:r>
            <a:r>
              <a:rPr lang="en-US" dirty="0"/>
              <a:t>Human error” </a:t>
            </a:r>
            <a:r>
              <a:rPr lang="th-TH" dirty="0"/>
              <a:t>แต่มาพิจารณาว่าคานประตูหักเพราะรับน้าหนักมากเกินไป โทษว่าเป็นความผิดของคานหรือ? </a:t>
            </a:r>
            <a:r>
              <a:rPr lang="th-TH" dirty="0" smtClean="0"/>
              <a:t>แต่เป็นเพราะความผิดพลาดของการออกแบบ</a:t>
            </a:r>
            <a:endParaRPr lang="en-US" b="1" dirty="0"/>
          </a:p>
          <a:p>
            <a:endParaRPr lang="th-TH" b="1" dirty="0"/>
          </a:p>
          <a:p>
            <a:r>
              <a:rPr lang="th-TH" dirty="0" smtClean="0"/>
              <a:t>ในบางครั้ง </a:t>
            </a:r>
            <a:r>
              <a:rPr lang="th-TH" b="1" dirty="0" smtClean="0"/>
              <a:t>มีข้อความ</a:t>
            </a:r>
            <a:r>
              <a:rPr lang="th-TH" b="1" dirty="0"/>
              <a:t>ศูนย์กลาง (</a:t>
            </a:r>
            <a:r>
              <a:rPr lang="en-US" b="1" dirty="0"/>
              <a:t>Central message) </a:t>
            </a:r>
            <a:r>
              <a:rPr lang="th-TH" dirty="0" smtClean="0"/>
              <a:t>ในการออกแบบ ควรพิจารณาการออกแบบระบบ</a:t>
            </a:r>
            <a:r>
              <a:rPr lang="th-TH" dirty="0"/>
              <a:t>โดยยึดผู้ใช้ระบบเป็นศูนย์กลางตั้งแต่เริ่มต้น จนจบกระบวนการออกแบบ </a:t>
            </a:r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3.</a:t>
            </a:r>
            <a:r>
              <a:rPr lang="en-US" sz="3400" dirty="0" smtClean="0"/>
              <a:t> </a:t>
            </a:r>
            <a:r>
              <a:rPr lang="th-TH" sz="3400" dirty="0" smtClean="0"/>
              <a:t>ขั้นตอนการออกแบบ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/>
              <a:t> </a:t>
            </a:r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286625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3.</a:t>
            </a:r>
            <a:r>
              <a:rPr lang="en-US" sz="3400" dirty="0" smtClean="0"/>
              <a:t> </a:t>
            </a:r>
            <a:r>
              <a:rPr lang="th-TH" sz="3400" dirty="0" smtClean="0"/>
              <a:t>ขั้นตอนการออกแบบ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ความต้องการ </a:t>
            </a:r>
            <a:r>
              <a:rPr lang="en-US" dirty="0" smtClean="0"/>
              <a:t>: </a:t>
            </a:r>
            <a:r>
              <a:rPr lang="th-TH" dirty="0" smtClean="0"/>
              <a:t>จะดูว่าอะไรคือสิ่งที่มีอยู่และอะไรคือสิ่งที่ต้องการ</a:t>
            </a:r>
          </a:p>
          <a:p>
            <a:endParaRPr lang="th-TH" dirty="0"/>
          </a:p>
          <a:p>
            <a:r>
              <a:rPr lang="th-TH" dirty="0" smtClean="0"/>
              <a:t>การวิเคราะห์ </a:t>
            </a:r>
            <a:r>
              <a:rPr lang="en-US" dirty="0" smtClean="0"/>
              <a:t>:</a:t>
            </a:r>
            <a:r>
              <a:rPr lang="th-TH" dirty="0" smtClean="0"/>
              <a:t> การทำความเข้าใจถึงความสำคัญของระบบ</a:t>
            </a:r>
          </a:p>
          <a:p>
            <a:endParaRPr lang="th-TH" dirty="0"/>
          </a:p>
          <a:p>
            <a:r>
              <a:rPr lang="th-TH" dirty="0" smtClean="0"/>
              <a:t>การออกแบบ</a:t>
            </a:r>
            <a:r>
              <a:rPr lang="en-US" dirty="0" smtClean="0"/>
              <a:t> : </a:t>
            </a:r>
            <a:r>
              <a:rPr lang="th-TH" dirty="0" smtClean="0"/>
              <a:t>อะไรคือสิ่งที่ต้องทำ และจะต้องตัดสินใจเลือกอย่างไร</a:t>
            </a:r>
          </a:p>
          <a:p>
            <a:endParaRPr lang="th-TH" dirty="0"/>
          </a:p>
          <a:p>
            <a:r>
              <a:rPr lang="th-TH" dirty="0" smtClean="0"/>
              <a:t>การทวนซ้ำและต้นแบบ</a:t>
            </a:r>
            <a:r>
              <a:rPr lang="en-US" dirty="0" smtClean="0"/>
              <a:t> :</a:t>
            </a:r>
            <a:r>
              <a:rPr lang="th-TH" dirty="0" smtClean="0"/>
              <a:t> เพื่อให้ได้สิ่งที่ถูกต้อง และค้นหาว่าอะไรคือสิ่งที่จำเป็นจริง ๆ</a:t>
            </a:r>
          </a:p>
          <a:p>
            <a:endParaRPr lang="th-TH" dirty="0"/>
          </a:p>
          <a:p>
            <a:r>
              <a:rPr lang="th-TH" dirty="0" smtClean="0"/>
              <a:t>การปรับปรุงและนำไปใช้งาน </a:t>
            </a:r>
            <a:r>
              <a:rPr lang="en-US" dirty="0" smtClean="0"/>
              <a:t>: </a:t>
            </a:r>
            <a:r>
              <a:rPr lang="th-TH" dirty="0" smtClean="0"/>
              <a:t>เป็นการทำและสร้างออกมาให้ได้</a:t>
            </a:r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9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4.</a:t>
            </a:r>
            <a:r>
              <a:rPr lang="en-US" sz="3400" dirty="0" smtClean="0"/>
              <a:t> </a:t>
            </a:r>
            <a:r>
              <a:rPr lang="th-TH" sz="3400" dirty="0" smtClean="0"/>
              <a:t>การออกแบบมุ่งเน้นที่ผู้ใช้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ต้องเริ่มจากการทำความเข้าใจผู้ใช้ก่อน (</a:t>
            </a:r>
            <a:r>
              <a:rPr lang="en-US" b="1" dirty="0"/>
              <a:t>Know the user)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th-TH" dirty="0"/>
              <a:t>เริ่มจากผู้ใช้คือใคร ถ้าไม่ใช่ผู้ที่ใช้ระบบเอง ต้องพูดคุยอาจจะโดยการสัมภาษณ์ และสังเกตการทางานของผู้ใช้ เช่น การฟังการสนทนา การดูว่าผู้ใช้มีการจดหรือไม่ และลองนึกว่าถ้า</a:t>
            </a:r>
            <a:r>
              <a:rPr lang="th-TH" dirty="0" smtClean="0"/>
              <a:t>เป็นตนเองจะ</a:t>
            </a:r>
            <a:r>
              <a:rPr lang="th-TH" dirty="0"/>
              <a:t>ทำงานอย่างไร </a:t>
            </a:r>
            <a:r>
              <a:rPr lang="en-US" b="1" dirty="0"/>
              <a:t> </a:t>
            </a:r>
          </a:p>
          <a:p>
            <a:r>
              <a:rPr lang="th-TH" b="1" dirty="0" smtClean="0"/>
              <a:t>คุณสมบัติ</a:t>
            </a:r>
            <a:r>
              <a:rPr lang="th-TH" b="1" dirty="0"/>
              <a:t>ของบุคคล (</a:t>
            </a:r>
            <a:r>
              <a:rPr lang="en-US" b="1" dirty="0" smtClean="0"/>
              <a:t>persona)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th-TH" dirty="0"/>
              <a:t>การที่รู้ลักษณะของบุคคลหรืออาจจะเป็นคนที่สมมุติว่าจะเป็นผู้ใช้ระบบของ ซึ่งคงจะมีหลากหลายลักษณะด้วยกัน ควรเขียนถึงปฏิสัมพันธ์ที่สามารถเกิดขึ้นได้ ให้มีความละเอียดมากที่สุดเท่าที่จะเป็นไปได้ </a:t>
            </a:r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5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4.</a:t>
            </a:r>
            <a:r>
              <a:rPr lang="en-US" sz="3400" dirty="0" smtClean="0"/>
              <a:t> </a:t>
            </a:r>
            <a:r>
              <a:rPr lang="th-TH" sz="3400" dirty="0" smtClean="0"/>
              <a:t>การออกแบบมุ่งเน้นที่ผู้ใช้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ต้องเริ่มจากการทำความเข้าใจผู้ใช้ก่อน (</a:t>
            </a:r>
            <a:r>
              <a:rPr lang="en-US" b="1" dirty="0"/>
              <a:t>Know the user)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th-TH" dirty="0"/>
              <a:t>เริ่มจากผู้ใช้คือใคร ถ้าไม่ใช่ผู้ที่ใช้ระบบเอง ต้องพูดคุยอาจจะโดยการสัมภาษณ์ และสังเกตการทางานของผู้ใช้ เช่น การฟังการสนทนา การดูว่าผู้ใช้มีการจดหรือไม่ และลองนึกว่าถ้า</a:t>
            </a:r>
            <a:r>
              <a:rPr lang="th-TH" dirty="0" smtClean="0"/>
              <a:t>เป็นตนเองจะ</a:t>
            </a:r>
            <a:r>
              <a:rPr lang="th-TH" dirty="0"/>
              <a:t>ทำงานอย่างไร </a:t>
            </a:r>
            <a:r>
              <a:rPr lang="en-US" b="1" dirty="0"/>
              <a:t> </a:t>
            </a:r>
          </a:p>
          <a:p>
            <a:r>
              <a:rPr lang="th-TH" b="1" dirty="0" smtClean="0"/>
              <a:t>คุณสมบัติ</a:t>
            </a:r>
            <a:r>
              <a:rPr lang="th-TH" b="1" dirty="0"/>
              <a:t>ของบุคคล (</a:t>
            </a:r>
            <a:r>
              <a:rPr lang="en-US" b="1" dirty="0" smtClean="0"/>
              <a:t>persona)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th-TH" dirty="0"/>
              <a:t>การที่รู้ลักษณะของบุคคลหรืออาจจะเป็นคนที่สมมุติว่าจะเป็นผู้ใช้ระบบของ ซึ่งคงจะมีหลากหลายลักษณะด้วยกัน ควรเขียนถึงปฏิสัมพันธ์ที่สามารถเกิดขึ้นได้ ให้มีความละเอียดมากที่สุดเท่าที่จะเป็นไปได้ </a:t>
            </a:r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5.</a:t>
            </a:r>
            <a:r>
              <a:rPr lang="en-US" sz="3400" dirty="0" smtClean="0"/>
              <a:t> </a:t>
            </a:r>
            <a:r>
              <a:rPr lang="th-TH" sz="3400" dirty="0" smtClean="0"/>
              <a:t>ฉากเหตุการณ์ </a:t>
            </a:r>
            <a:r>
              <a:rPr lang="th-TH" sz="3400" dirty="0" smtClean="0"/>
              <a:t>(</a:t>
            </a:r>
            <a:r>
              <a:rPr lang="en-US" sz="3400" dirty="0" smtClean="0"/>
              <a:t>Scenario</a:t>
            </a:r>
            <a:r>
              <a:rPr lang="th-TH" sz="3400" dirty="0" smtClean="0"/>
              <a:t>) ที่เกิดขึ้นของปฏิสัมพันธ์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เรื่องราวการออกแบบ </a:t>
            </a:r>
          </a:p>
          <a:p>
            <a:pPr marL="0" indent="0">
              <a:buNone/>
            </a:pPr>
            <a:r>
              <a:rPr lang="th-TH" dirty="0"/>
              <a:t>	ต้องสื่อสารกับผู้อื่นในทีมการออกแบบ เช่น ผู้ออกแบบคนอื่นๆ ผู้ใช้ หรือผู้ใช้ระบบ ตรวจสอบความสอดคล้องกับตัวแบบการออกแบบอื่นๆ ทำความเข้าใจกับการเปลี่ยนแปลงตลอดเวลาที่สามารถเกิดขึ้นได้ตลอด </a:t>
            </a: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r>
              <a:rPr lang="th-TH" b="1" dirty="0" smtClean="0"/>
              <a:t>ความ</a:t>
            </a:r>
            <a:r>
              <a:rPr lang="th-TH" b="1" dirty="0"/>
              <a:t>เรียงลำดับเป็นเส้นตรง </a:t>
            </a:r>
          </a:p>
          <a:p>
            <a:pPr marL="0" indent="0">
              <a:buNone/>
            </a:pPr>
            <a:r>
              <a:rPr lang="th-TH" dirty="0"/>
              <a:t>	การคิดเป็นแบบเส้นตรงว่าระบบจะโต้ตอบกับผู้ใช้อย่างไรนั่นเป็นการคิดแบบเส้นตรง ซึ่งการทำงาน</a:t>
            </a:r>
            <a:r>
              <a:rPr lang="th-TH" dirty="0" smtClean="0"/>
              <a:t>จริงนั้น ผู้ใช้</a:t>
            </a:r>
            <a:r>
              <a:rPr lang="th-TH" dirty="0"/>
              <a:t>ระบบอาจจะไม่ปฏิสัมพันธ์กับระบบตามที่ต้องการจึงควรคิดถึงทางอื่นๆ ของปฏิสัมพันธ์ที่อาจเกิดขึ้นได้ จึงต้องทำเป็นขั้นตอนๆ ไป เช่น ถ้าผู้ใช้ระบบเห็นอะไร แล้วจะโต้ตอบอย่างไรและ เขาคิดอะไรเมื่อเห็นการตอบกลับมา ของระบบจากการกระทำของ</a:t>
            </a:r>
            <a:r>
              <a:rPr lang="th-TH" dirty="0" smtClean="0"/>
              <a:t>เขา</a:t>
            </a:r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(1) โครงสร้างเฉพาคอมพิวเตอร์ส่วนบุคคล</a:t>
            </a:r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r>
              <a:rPr lang="th-TH" dirty="0"/>
              <a:t>การที่จะบรรลุเป้าหมายของการออกแบบจากจุดเริ่มต้นนั่นบางครั้ง อาจจะสามารถการออกแบบผิดทาง เหมือนเส้นโค้งในรูปที่ ควร</a:t>
            </a:r>
            <a:r>
              <a:rPr lang="th-TH" dirty="0" smtClean="0"/>
              <a:t>คำนึงถึง</a:t>
            </a:r>
            <a:r>
              <a:rPr lang="th-TH" dirty="0"/>
              <a:t>กฎ 4 ข้อ</a:t>
            </a:r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4876800" cy="2040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6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โครงสร้างเฉพาคอมพิวเตอร์ส่วนบุคคล </a:t>
            </a:r>
            <a:r>
              <a:rPr lang="en-US" dirty="0" smtClean="0"/>
              <a:t>:</a:t>
            </a:r>
            <a:r>
              <a:rPr lang="th-TH" dirty="0" smtClean="0"/>
              <a:t> ควรคำนึงถึงคำถามที่น่าสนใจดังนี้</a:t>
            </a:r>
          </a:p>
          <a:p>
            <a:pPr marL="0" indent="0">
              <a:buNone/>
            </a:pPr>
            <a:r>
              <a:rPr lang="th-TH" dirty="0" smtClean="0"/>
              <a:t>     	(</a:t>
            </a:r>
            <a:r>
              <a:rPr lang="th-TH" dirty="0"/>
              <a:t>1) รู้ว่าอยู่ตรงจุดไหนของขั้นตอนการออกแบบ (</a:t>
            </a:r>
            <a:r>
              <a:rPr lang="en-US" dirty="0"/>
              <a:t>Knowing where you are) 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	(</a:t>
            </a:r>
            <a:r>
              <a:rPr lang="th-TH" dirty="0"/>
              <a:t>2) รู้ว่า</a:t>
            </a:r>
            <a:r>
              <a:rPr lang="th-TH" dirty="0" smtClean="0"/>
              <a:t>กำลังทำอะไร</a:t>
            </a:r>
            <a:r>
              <a:rPr lang="th-TH" dirty="0"/>
              <a:t>อยู่ (</a:t>
            </a:r>
            <a:r>
              <a:rPr lang="en-US" dirty="0"/>
              <a:t>Knowing what you can do) 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	(</a:t>
            </a:r>
            <a:r>
              <a:rPr lang="th-TH" dirty="0"/>
              <a:t>3) รู้ว่าอยู่</a:t>
            </a:r>
            <a:r>
              <a:rPr lang="th-TH" dirty="0" smtClean="0"/>
              <a:t>กำลัง</a:t>
            </a:r>
            <a:r>
              <a:rPr lang="th-TH" dirty="0"/>
              <a:t>ไปยังตรงจุดไหนของขั้นตอน และจะเกิดอะไรต่อไป (</a:t>
            </a:r>
            <a:r>
              <a:rPr lang="en-US" dirty="0"/>
              <a:t>Knowing where you are going or what will happen) 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	(</a:t>
            </a:r>
            <a:r>
              <a:rPr lang="th-TH" dirty="0"/>
              <a:t>4) รู้ว่าผ่านจุดไหนของขั้นตอนการออกแบบมาแล้วบ้าง (</a:t>
            </a:r>
            <a:r>
              <a:rPr lang="en-US" dirty="0"/>
              <a:t>Knowing where you’ve been or what you’ve done) </a:t>
            </a:r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3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ตัวอย่างเช่น การแสดงลำดับของเนื้อหาในเว็บไซต์</a:t>
            </a:r>
            <a:r>
              <a:rPr lang="en-US" dirty="0" smtClean="0"/>
              <a:t> </a:t>
            </a:r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45" y="2133600"/>
            <a:ext cx="7431643" cy="335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42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จุดประสงค์การเรียนรู้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ผู้เรียนสามารถ</a:t>
            </a:r>
            <a:r>
              <a:rPr lang="th-TH" dirty="0" smtClean="0"/>
              <a:t>อธิบายถึงพื้นฐานต่าง ๆ ในการออกแบบปฏิสัมพันธ์</a:t>
            </a:r>
          </a:p>
          <a:p>
            <a:r>
              <a:rPr lang="th-TH" dirty="0" smtClean="0"/>
              <a:t>ผู้เรียนสามารถอธิบายถึงการออกแบบและขั้นตอนการออกแบบ</a:t>
            </a:r>
          </a:p>
          <a:p>
            <a:r>
              <a:rPr lang="th-TH" dirty="0" smtClean="0"/>
              <a:t>ผู้เรียนสามารถอธิบายถึงการออกแบบมุ่งเน้นที่ผู้ใช้</a:t>
            </a:r>
          </a:p>
          <a:p>
            <a:r>
              <a:rPr lang="th-TH" dirty="0" smtClean="0"/>
              <a:t>ผู้เรียนสามารถอธิบายถึงการใช้ฉากเหตุการณ์เป็นเครื่องมือในการออกแบบปฏิสัมพันธ์</a:t>
            </a:r>
          </a:p>
          <a:p>
            <a:endParaRPr lang="th-TH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ตัวอย่างเช่น ปุ่มขนาดใหญ่ทั้งหมด ไม่มีความแตกต่างกัน ทำให้ผู้ใช้เลือกปุ่มผิดพลาดได้ง่ายมาก และบางปุ่มใช้ตัวอักษรมากเกินไป ควรใช้ปุ่มให้น้อยที่สุดใน 1 หน้าจอ บางครั้งใช้แค่ 1 ปุ่ม เพื่อแสดงความชัดเจนของลำดับขั้นต่อไปก็เพียงพอ  </a:t>
            </a:r>
            <a:r>
              <a:rPr lang="en-US" dirty="0" smtClean="0"/>
              <a:t> </a:t>
            </a:r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3428248" cy="205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8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ตัวอย่างเช่น ปุ่มโทรศัพท์ </a:t>
            </a:r>
            <a:r>
              <a:rPr lang="th-TH" dirty="0"/>
              <a:t>ควรทำ</a:t>
            </a:r>
            <a:r>
              <a:rPr lang="th-TH" dirty="0" err="1"/>
              <a:t>การล็</a:t>
            </a:r>
            <a:r>
              <a:rPr lang="th-TH" dirty="0"/>
              <a:t>อกปุ่มที่สามารถ ทำให้เกิดความผิดพลาดได้ เช่น </a:t>
            </a:r>
            <a:r>
              <a:rPr lang="th-TH" dirty="0" smtClean="0"/>
              <a:t>เผลอกดเบอร์โทรศัพท์</a:t>
            </a:r>
            <a:r>
              <a:rPr lang="th-TH" dirty="0"/>
              <a:t>และ</a:t>
            </a:r>
            <a:r>
              <a:rPr lang="th-TH" dirty="0" smtClean="0"/>
              <a:t>ลบทิ้ง ถ้า</a:t>
            </a:r>
            <a:r>
              <a:rPr lang="th-TH" dirty="0"/>
              <a:t>ต้องการ</a:t>
            </a:r>
            <a:r>
              <a:rPr lang="th-TH" dirty="0" err="1"/>
              <a:t>ปลดล็อก</a:t>
            </a:r>
            <a:r>
              <a:rPr lang="th-TH" dirty="0"/>
              <a:t> </a:t>
            </a:r>
            <a:r>
              <a:rPr lang="th-TH" dirty="0" smtClean="0"/>
              <a:t>อาจจะต้องกด</a:t>
            </a:r>
            <a:r>
              <a:rPr lang="th-TH" dirty="0"/>
              <a:t>สองปุ่มต่อเนื่องกัน “</a:t>
            </a:r>
            <a:r>
              <a:rPr lang="en-US" dirty="0"/>
              <a:t>c” + “yes” </a:t>
            </a:r>
            <a:r>
              <a:rPr lang="th-TH" dirty="0"/>
              <a:t>เพื่อยืนยันการ</a:t>
            </a:r>
            <a:r>
              <a:rPr lang="th-TH" dirty="0" err="1"/>
              <a:t>ปลดล็อก</a:t>
            </a:r>
            <a:r>
              <a:rPr lang="th-TH" dirty="0"/>
              <a:t> </a:t>
            </a:r>
          </a:p>
          <a:p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3085745" cy="177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16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(2) โครงสร้างเว็บไซต์ </a:t>
            </a:r>
            <a:r>
              <a:rPr lang="en-US" dirty="0" smtClean="0"/>
              <a:t>: </a:t>
            </a:r>
            <a:r>
              <a:rPr lang="th-TH" dirty="0" smtClean="0"/>
              <a:t>การเรียงลำดับ</a:t>
            </a:r>
          </a:p>
          <a:p>
            <a:pPr lvl="1"/>
            <a:r>
              <a:rPr lang="th-TH" dirty="0" smtClean="0"/>
              <a:t>ต้องคำนึงถึงการเชื่อมโยงระหว่างหน้าจอและโปรแกรมประยุกต์ </a:t>
            </a:r>
          </a:p>
          <a:p>
            <a:pPr lvl="1"/>
            <a:r>
              <a:rPr lang="th-TH" dirty="0" smtClean="0"/>
              <a:t>ส่วนใหญ่การเรียงลำดับจะเรียงตามกลุ่มของหน้าจอ หรือฟังก์ชันการทำงานที่แบ่งออกเป็นกลุ่ม ๆ</a:t>
            </a:r>
          </a:p>
          <a:p>
            <a:pPr lvl="1"/>
            <a:endParaRPr lang="th-TH" dirty="0"/>
          </a:p>
          <a:p>
            <a:pPr lvl="1"/>
            <a:endParaRPr lang="th-TH" dirty="0" smtClean="0"/>
          </a:p>
          <a:p>
            <a:pPr lvl="1"/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948" y="2819400"/>
            <a:ext cx="4922103" cy="3021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60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(3) </a:t>
            </a:r>
            <a:r>
              <a:rPr lang="th-TH" dirty="0"/>
              <a:t>โครงสร้างเว็บไซต์: </a:t>
            </a:r>
            <a:r>
              <a:rPr lang="th-TH" dirty="0" err="1"/>
              <a:t>ไดอะล็อก</a:t>
            </a:r>
            <a:r>
              <a:rPr lang="th-TH" dirty="0"/>
              <a:t> (</a:t>
            </a:r>
            <a:r>
              <a:rPr lang="en-US" dirty="0"/>
              <a:t>Global structure: Dialog)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Dialog </a:t>
            </a:r>
            <a:r>
              <a:rPr lang="th-TH" b="1" dirty="0"/>
              <a:t>คือ </a:t>
            </a:r>
            <a:r>
              <a:rPr lang="th-TH" dirty="0"/>
              <a:t>ข้อความบทสนทนาต่างๆ ที่โต้ตอบกัน เป็นการเว้นคำให้ใส่ชื่อของผู้ใช้ ใส่ลงในช่องว่าง </a:t>
            </a:r>
            <a:r>
              <a:rPr lang="th-TH" dirty="0" smtClean="0"/>
              <a:t>สำหรับ</a:t>
            </a:r>
            <a:r>
              <a:rPr lang="th-TH" dirty="0"/>
              <a:t>บทสนทนาบนคอมพิวเตอร์ (</a:t>
            </a:r>
            <a:r>
              <a:rPr lang="en-US" dirty="0"/>
              <a:t>Computer dialogue) </a:t>
            </a:r>
            <a:r>
              <a:rPr lang="th-TH" dirty="0"/>
              <a:t>คือ ป้าย </a:t>
            </a:r>
            <a:r>
              <a:rPr lang="en-US" dirty="0"/>
              <a:t>Label </a:t>
            </a:r>
            <a:r>
              <a:rPr lang="th-TH" dirty="0" smtClean="0"/>
              <a:t>สำหรับ</a:t>
            </a:r>
            <a:r>
              <a:rPr lang="th-TH" dirty="0"/>
              <a:t>แสดงผลบนหน้าจอ คล้ายกับบนสนทนาที่ใช้ทั่วไป แต่มาปรากฏบนหน้าจอคอมพิวเตอร์แทน และให้เติมข้อความบนหน้าจอ </a:t>
            </a:r>
            <a:r>
              <a:rPr lang="en-US" b="1" dirty="0"/>
              <a:t> </a:t>
            </a:r>
            <a:endParaRPr lang="th-TH" b="1" dirty="0" smtClean="0"/>
          </a:p>
          <a:p>
            <a:pPr marL="0" indent="0">
              <a:buNone/>
            </a:pPr>
            <a:r>
              <a:rPr lang="th-TH" b="1" dirty="0" smtClean="0"/>
              <a:t> </a:t>
            </a:r>
            <a:endParaRPr lang="th-TH" dirty="0"/>
          </a:p>
          <a:p>
            <a:pPr lvl="1"/>
            <a:endParaRPr lang="th-TH" dirty="0" smtClean="0"/>
          </a:p>
          <a:p>
            <a:pPr lvl="1"/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(4) </a:t>
            </a:r>
            <a:r>
              <a:rPr lang="th-TH" dirty="0"/>
              <a:t>โครงสร้างเว็บไซต์: </a:t>
            </a:r>
            <a:r>
              <a:rPr lang="th-TH" dirty="0" err="1"/>
              <a:t>ไดอะล็อก</a:t>
            </a:r>
            <a:r>
              <a:rPr lang="th-TH" dirty="0"/>
              <a:t> (</a:t>
            </a:r>
            <a:r>
              <a:rPr lang="en-US" dirty="0"/>
              <a:t>Global structure: Dialog)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Dialog </a:t>
            </a:r>
            <a:r>
              <a:rPr lang="th-TH" b="1" dirty="0"/>
              <a:t>คือ </a:t>
            </a:r>
            <a:r>
              <a:rPr lang="th-TH" dirty="0"/>
              <a:t>ข้อความบทสนทนาต่างๆ ที่โต้ตอบกัน เป็นการเว้นคำให้ใส่ชื่อของผู้ใช้ ใส่ลงในช่องว่าง </a:t>
            </a:r>
            <a:r>
              <a:rPr lang="th-TH" dirty="0" smtClean="0"/>
              <a:t>สำหรับ</a:t>
            </a:r>
            <a:r>
              <a:rPr lang="th-TH" dirty="0"/>
              <a:t>บทสนทนาบนคอมพิวเตอร์ (</a:t>
            </a:r>
            <a:r>
              <a:rPr lang="en-US" dirty="0"/>
              <a:t>Computer dialogue) </a:t>
            </a:r>
            <a:r>
              <a:rPr lang="th-TH" dirty="0"/>
              <a:t>คือ ป้าย </a:t>
            </a:r>
            <a:r>
              <a:rPr lang="en-US" dirty="0"/>
              <a:t>Label </a:t>
            </a:r>
            <a:r>
              <a:rPr lang="th-TH" dirty="0" smtClean="0"/>
              <a:t>สำหรับ</a:t>
            </a:r>
            <a:r>
              <a:rPr lang="th-TH" dirty="0"/>
              <a:t>แสดงผลบนหน้าจอ คล้ายกับบนสนทนาที่ใช้ทั่วไป แต่มาปรากฏบนหน้าจอคอมพิวเตอร์แทน และให้เติมข้อความบนหน้าจอ </a:t>
            </a:r>
            <a:r>
              <a:rPr lang="en-US" b="1" dirty="0"/>
              <a:t> </a:t>
            </a:r>
            <a:endParaRPr lang="th-TH" b="1" dirty="0" smtClean="0"/>
          </a:p>
          <a:p>
            <a:pPr marL="0" indent="0">
              <a:buNone/>
            </a:pPr>
            <a:r>
              <a:rPr lang="th-TH" b="1" dirty="0" smtClean="0"/>
              <a:t> </a:t>
            </a:r>
            <a:endParaRPr lang="th-TH" dirty="0"/>
          </a:p>
          <a:p>
            <a:pPr lvl="1"/>
            <a:endParaRPr lang="th-TH" dirty="0" smtClean="0"/>
          </a:p>
          <a:p>
            <a:pPr lvl="1"/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6.</a:t>
            </a:r>
            <a:r>
              <a:rPr lang="en-US" sz="3400" dirty="0" smtClean="0"/>
              <a:t> </a:t>
            </a:r>
            <a:r>
              <a:rPr lang="th-TH" sz="3400" dirty="0" smtClean="0"/>
              <a:t>การนำร่องการออกแบบ</a:t>
            </a:r>
            <a:r>
              <a:rPr lang="en-US" sz="3400" dirty="0" smtClean="0"/>
              <a:t> </a:t>
            </a:r>
            <a:r>
              <a:rPr lang="th-TH" sz="3400" dirty="0" smtClean="0"/>
              <a:t>(</a:t>
            </a:r>
            <a:r>
              <a:rPr lang="en-US" sz="3400" dirty="0" smtClean="0"/>
              <a:t>Navigation Design</a:t>
            </a:r>
            <a:r>
              <a:rPr lang="th-TH" sz="3400" dirty="0" smtClean="0"/>
              <a:t>)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(4) </a:t>
            </a:r>
            <a:r>
              <a:rPr lang="th-TH" dirty="0"/>
              <a:t>มองให้กว้างขึ้น (</a:t>
            </a:r>
            <a:r>
              <a:rPr lang="en-US" dirty="0"/>
              <a:t>Wider </a:t>
            </a:r>
            <a:r>
              <a:rPr lang="en-US" dirty="0" smtClean="0"/>
              <a:t>still</a:t>
            </a:r>
            <a:r>
              <a:rPr lang="th-TH" dirty="0" smtClean="0"/>
              <a:t>) </a:t>
            </a:r>
            <a:r>
              <a:rPr lang="en-US" dirty="0" smtClean="0"/>
              <a:t>: </a:t>
            </a:r>
            <a:r>
              <a:rPr lang="th-TH" dirty="0" smtClean="0"/>
              <a:t>เนื่องจาก</a:t>
            </a:r>
            <a:r>
              <a:rPr lang="th-TH" dirty="0"/>
              <a:t>ต้องให้ระบบทำงานสอดคล้องกับแอปพลิเคชั่นอื่นๆ จึงต้องคำนึงถึง สิ่งเหล่านี้ เช่น </a:t>
            </a:r>
            <a:endParaRPr lang="th-TH" dirty="0" smtClean="0"/>
          </a:p>
          <a:p>
            <a:pPr lvl="1"/>
            <a:r>
              <a:rPr lang="th-TH" dirty="0" smtClean="0"/>
              <a:t>สไตล์</a:t>
            </a:r>
            <a:r>
              <a:rPr lang="th-TH" dirty="0"/>
              <a:t>การออกแบบ (</a:t>
            </a:r>
            <a:r>
              <a:rPr lang="en-US" dirty="0"/>
              <a:t>Style issues) </a:t>
            </a:r>
            <a:r>
              <a:rPr lang="th-TH" dirty="0"/>
              <a:t>ต้องมีความสม่ำเสมอและสอดคล้องกับ </a:t>
            </a:r>
            <a:r>
              <a:rPr lang="th-TH" dirty="0" err="1"/>
              <a:t>เพลต</a:t>
            </a:r>
            <a:r>
              <a:rPr lang="th-TH" dirty="0"/>
              <a:t>ฟอร์ม และมาตรฐานอื่นๆ </a:t>
            </a:r>
            <a:endParaRPr lang="th-TH" dirty="0" smtClean="0"/>
          </a:p>
          <a:p>
            <a:pPr lvl="1"/>
            <a:r>
              <a:rPr lang="th-TH" dirty="0" smtClean="0"/>
              <a:t>ฟังก์ชัน</a:t>
            </a:r>
            <a:r>
              <a:rPr lang="th-TH" dirty="0"/>
              <a:t>การทำงาน (</a:t>
            </a:r>
            <a:r>
              <a:rPr lang="en-US" dirty="0"/>
              <a:t>Functional issues) </a:t>
            </a:r>
            <a:r>
              <a:rPr lang="th-TH" dirty="0"/>
              <a:t>ที่เข้าใจง่ายและมีใช้อยู่ทั่วไป เช่น การคัดลอกและการวาง (</a:t>
            </a:r>
            <a:r>
              <a:rPr lang="en-US" dirty="0"/>
              <a:t>Cut and paste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th-TH" dirty="0" smtClean="0"/>
              <a:t>การ</a:t>
            </a:r>
            <a:r>
              <a:rPr lang="th-TH" dirty="0"/>
              <a:t>นำร่องการทำงาน (</a:t>
            </a:r>
            <a:r>
              <a:rPr lang="en-US" dirty="0"/>
              <a:t>Navigation issues) </a:t>
            </a:r>
            <a:r>
              <a:rPr lang="th-TH" dirty="0"/>
              <a:t>ควรให้ความสำคัญกับลำดับการทำงานภายในแอปพลิเคชั่น และหน้าจออื่นๆ</a:t>
            </a:r>
            <a:r>
              <a:rPr lang="th-TH" b="1" dirty="0" smtClean="0"/>
              <a:t> </a:t>
            </a:r>
            <a:endParaRPr lang="th-TH" dirty="0"/>
          </a:p>
          <a:p>
            <a:pPr lvl="1"/>
            <a:endParaRPr lang="th-TH" dirty="0" smtClean="0"/>
          </a:p>
          <a:p>
            <a:pPr lvl="1"/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 </a:t>
            </a:r>
            <a:endParaRPr lang="en-US" sz="3600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304800" y="433565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dirty="0" smtClean="0"/>
              <a:t>บทสรุป</a:t>
            </a:r>
            <a:endParaRPr lang="en-US" sz="3200" dirty="0"/>
          </a:p>
        </p:txBody>
      </p:sp>
      <p:sp>
        <p:nvSpPr>
          <p:cNvPr id="9" name="ตัวแทนเนื้อหา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/>
              <a:t>การออกแบบคืออะไร </a:t>
            </a:r>
            <a:r>
              <a:rPr lang="en-US" dirty="0" smtClean="0"/>
              <a:t>?</a:t>
            </a:r>
          </a:p>
          <a:p>
            <a:r>
              <a:rPr lang="th-TH" dirty="0" smtClean="0"/>
              <a:t>ขั้นตอนการออกแบบ การมุ่งเน้นที่ผู้ใช้ฉากเหตุการณ์ที่เกิดขึ้นของปฏิสัมพันธ์เพื่อจำลองการทำงานของระบบและคำนึงถึงปฏิสัมพันธ์ที่อาจจะเกิดขึ้นเมื่อผู้ใช้ระบบ </a:t>
            </a:r>
          </a:p>
          <a:p>
            <a:r>
              <a:rPr lang="th-TH" dirty="0" smtClean="0"/>
              <a:t>การนำร่องการออกแบบ เพื่อช่วยให้การออกแบบที่มีแบบแผนถูกต้อง</a:t>
            </a:r>
            <a:endParaRPr lang="en-US" dirty="0" smtClean="0"/>
          </a:p>
          <a:p>
            <a:pPr marL="0" indent="0">
              <a:buNone/>
            </a:pPr>
            <a:endParaRPr lang="th-TH" dirty="0" smtClean="0"/>
          </a:p>
          <a:p>
            <a:endParaRPr lang="th-TH" dirty="0"/>
          </a:p>
          <a:p>
            <a:pPr lvl="1"/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6510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 </a:t>
            </a:r>
            <a:endParaRPr lang="en-US" sz="3600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dirty="0" smtClean="0"/>
              <a:t>คำถามท้ายบทที่ 4</a:t>
            </a:r>
            <a:endParaRPr lang="en-US" sz="3200" dirty="0"/>
          </a:p>
        </p:txBody>
      </p:sp>
      <p:sp>
        <p:nvSpPr>
          <p:cNvPr id="9" name="ตัวแทนเนื้อหา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th-TH" dirty="0" smtClean="0"/>
          </a:p>
          <a:p>
            <a:endParaRPr lang="th-TH" dirty="0"/>
          </a:p>
          <a:p>
            <a:pPr lvl="1"/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2953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เนื้อหา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144" y="1592317"/>
            <a:ext cx="8229600" cy="4876800"/>
          </a:xfrm>
        </p:spPr>
        <p:txBody>
          <a:bodyPr>
            <a:normAutofit/>
          </a:bodyPr>
          <a:lstStyle/>
          <a:p>
            <a:r>
              <a:rPr lang="th-TH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8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/>
              <a:t>1</a:t>
            </a:r>
            <a:r>
              <a:rPr lang="th-TH" sz="3400" dirty="0" smtClean="0"/>
              <a:t>.</a:t>
            </a:r>
            <a:r>
              <a:rPr lang="en-US" sz="3400" dirty="0" smtClean="0"/>
              <a:t> </a:t>
            </a:r>
            <a:r>
              <a:rPr lang="th-TH" sz="3400" dirty="0" smtClean="0"/>
              <a:t>บทนำการออกแบบปฏิสัมพันธ์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 กระบวนการของการออกแบบปฏิสัมพั</a:t>
            </a:r>
            <a:r>
              <a:rPr lang="th-TH" dirty="0" smtClean="0"/>
              <a:t>นธ์</a:t>
            </a:r>
          </a:p>
          <a:p>
            <a:pPr marL="0" indent="0">
              <a:buNone/>
            </a:pPr>
            <a:r>
              <a:rPr lang="th-TH" dirty="0" smtClean="0"/>
              <a:t>	(1) ระบุ</a:t>
            </a:r>
            <a:r>
              <a:rPr lang="th-TH" dirty="0"/>
              <a:t>ความต้องการและสร้างความต้องการ </a:t>
            </a:r>
          </a:p>
          <a:p>
            <a:pPr marL="0" indent="0">
              <a:buNone/>
            </a:pPr>
            <a:r>
              <a:rPr lang="th-TH" dirty="0"/>
              <a:t>	(2) พัฒนาการออกแบบทางเลือก </a:t>
            </a:r>
          </a:p>
          <a:p>
            <a:pPr marL="0" indent="0">
              <a:buNone/>
            </a:pPr>
            <a:r>
              <a:rPr lang="th-TH" dirty="0"/>
              <a:t>	(3) สร้างแบบจาลองการปฏิสัมพันธ์ที่สามารถสื่อสารและประเมินได้ </a:t>
            </a:r>
          </a:p>
          <a:p>
            <a:pPr marL="0" indent="0">
              <a:buNone/>
            </a:pPr>
            <a:r>
              <a:rPr lang="th-TH" dirty="0"/>
              <a:t>	(4) ประเมินสิ่งที่จะถูกสร้างขึ้นตลอดทั้งกระบวนการ </a:t>
            </a:r>
            <a:endParaRPr lang="th-TH" dirty="0" smtClean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274320" lvl="1" indent="0">
              <a:buNone/>
            </a:pPr>
            <a:endParaRPr lang="th-TH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267200"/>
            <a:ext cx="727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การออกแบบ คือ การเข้าแทรกแซง (</a:t>
            </a:r>
            <a:r>
              <a:rPr lang="en-US" dirty="0"/>
              <a:t>Interventions</a:t>
            </a:r>
            <a:r>
              <a:rPr lang="en-US" dirty="0" smtClean="0"/>
              <a:t>) </a:t>
            </a:r>
            <a:r>
              <a:rPr lang="th-TH" dirty="0"/>
              <a:t>เป้าหมาย (</a:t>
            </a:r>
            <a:r>
              <a:rPr lang="en-US" dirty="0"/>
              <a:t>Goal</a:t>
            </a:r>
            <a:r>
              <a:rPr lang="en-US" dirty="0" smtClean="0"/>
              <a:t>) </a:t>
            </a:r>
            <a:r>
              <a:rPr lang="th-TH" dirty="0"/>
              <a:t>ข้อจำกัด (</a:t>
            </a:r>
            <a:r>
              <a:rPr lang="en-US" dirty="0"/>
              <a:t>Constraints</a:t>
            </a: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990600" y="4114800"/>
            <a:ext cx="7228888" cy="6858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/>
              <a:t>1</a:t>
            </a:r>
            <a:r>
              <a:rPr lang="th-TH" sz="3400" dirty="0" smtClean="0"/>
              <a:t>.</a:t>
            </a:r>
            <a:r>
              <a:rPr lang="en-US" sz="3400" dirty="0" smtClean="0"/>
              <a:t> </a:t>
            </a:r>
            <a:r>
              <a:rPr lang="th-TH" sz="3400" dirty="0" smtClean="0"/>
              <a:t>บทนำการออกแบบปฏิสัมพันธ์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 </a:t>
            </a:r>
            <a:r>
              <a:rPr lang="th-TH" dirty="0" smtClean="0"/>
              <a:t>การ</a:t>
            </a:r>
            <a:r>
              <a:rPr lang="th-TH" dirty="0"/>
              <a:t>ออกแบบ คือ การเข้าแทรกแซง (</a:t>
            </a:r>
            <a:r>
              <a:rPr lang="en-US" dirty="0"/>
              <a:t>Interventions</a:t>
            </a:r>
            <a:r>
              <a:rPr lang="en-US" dirty="0" smtClean="0"/>
              <a:t>) </a:t>
            </a:r>
            <a:r>
              <a:rPr lang="th-TH" dirty="0"/>
              <a:t>เป้าหมาย (</a:t>
            </a:r>
            <a:r>
              <a:rPr lang="en-US" dirty="0"/>
              <a:t>Goal</a:t>
            </a:r>
            <a:r>
              <a:rPr lang="en-US" dirty="0" smtClean="0"/>
              <a:t>) </a:t>
            </a:r>
            <a:r>
              <a:rPr lang="th-TH" dirty="0"/>
              <a:t>ข้อจำกัด (</a:t>
            </a:r>
            <a:r>
              <a:rPr lang="en-US" dirty="0"/>
              <a:t>Constraints) </a:t>
            </a:r>
            <a:endParaRPr lang="th-TH" dirty="0"/>
          </a:p>
          <a:p>
            <a:pPr lvl="1"/>
            <a:r>
              <a:rPr lang="th-TH" dirty="0" smtClean="0"/>
              <a:t>ขั้นตอน</a:t>
            </a:r>
            <a:r>
              <a:rPr lang="th-TH" dirty="0"/>
              <a:t>การออกแบบ อะไรเกิดขึ้นเมื่อไหร่ (</a:t>
            </a:r>
            <a:r>
              <a:rPr lang="en-US" dirty="0"/>
              <a:t>What happens when) </a:t>
            </a:r>
            <a:endParaRPr lang="th-TH" dirty="0" smtClean="0"/>
          </a:p>
          <a:p>
            <a:pPr lvl="1"/>
            <a:r>
              <a:rPr lang="th-TH" dirty="0" smtClean="0"/>
              <a:t>ผู้ใช้ </a:t>
            </a:r>
            <a:r>
              <a:rPr lang="th-TH" dirty="0"/>
              <a:t>(</a:t>
            </a:r>
            <a:r>
              <a:rPr lang="en-US" dirty="0"/>
              <a:t>Users) </a:t>
            </a:r>
            <a:r>
              <a:rPr lang="th-TH" dirty="0"/>
              <a:t>ผู้ใช้คือใคร (</a:t>
            </a:r>
            <a:r>
              <a:rPr lang="en-US" dirty="0"/>
              <a:t>Who they are</a:t>
            </a:r>
            <a:r>
              <a:rPr lang="en-US" dirty="0" smtClean="0"/>
              <a:t>)</a:t>
            </a:r>
            <a:r>
              <a:rPr lang="th-TH" dirty="0" smtClean="0"/>
              <a:t> อะไร</a:t>
            </a:r>
            <a:r>
              <a:rPr lang="th-TH" dirty="0"/>
              <a:t>ที่ผู้ใช้ระบบชอบ (</a:t>
            </a:r>
            <a:r>
              <a:rPr lang="en-US" dirty="0"/>
              <a:t>What they are like …) </a:t>
            </a:r>
            <a:endParaRPr lang="th-TH" dirty="0" smtClean="0"/>
          </a:p>
          <a:p>
            <a:pPr lvl="1"/>
            <a:r>
              <a:rPr lang="th-TH" dirty="0"/>
              <a:t>เ</a:t>
            </a:r>
            <a:r>
              <a:rPr lang="th-TH" dirty="0" smtClean="0"/>
              <a:t>ค้า</a:t>
            </a:r>
            <a:r>
              <a:rPr lang="th-TH" dirty="0"/>
              <a:t>โครง (</a:t>
            </a:r>
            <a:r>
              <a:rPr lang="en-US" dirty="0"/>
              <a:t>Scenarios) </a:t>
            </a:r>
            <a:r>
              <a:rPr lang="th-TH" dirty="0"/>
              <a:t>การออกแบบที่สมบูรณ์ (</a:t>
            </a:r>
            <a:r>
              <a:rPr lang="en-US" dirty="0"/>
              <a:t>Rich stories of design) </a:t>
            </a:r>
            <a:endParaRPr lang="th-TH" dirty="0" smtClean="0"/>
          </a:p>
          <a:p>
            <a:pPr lvl="1"/>
            <a:r>
              <a:rPr lang="th-TH" dirty="0" smtClean="0"/>
              <a:t>การ</a:t>
            </a:r>
            <a:r>
              <a:rPr lang="th-TH" dirty="0"/>
              <a:t>ค้นหาทิศทาง (</a:t>
            </a:r>
            <a:r>
              <a:rPr lang="en-US" dirty="0"/>
              <a:t>Navigation) </a:t>
            </a:r>
            <a:r>
              <a:rPr lang="th-TH" dirty="0"/>
              <a:t>การค้นหาทางที่จะทำงานให้สำเร็จด้วยระบบ (</a:t>
            </a:r>
            <a:r>
              <a:rPr lang="en-US" dirty="0"/>
              <a:t>Finding your way around a system) </a:t>
            </a:r>
            <a:endParaRPr lang="th-TH" dirty="0" smtClean="0"/>
          </a:p>
          <a:p>
            <a:pPr lvl="1"/>
            <a:r>
              <a:rPr lang="th-TH" dirty="0" smtClean="0"/>
              <a:t>การ</a:t>
            </a:r>
            <a:r>
              <a:rPr lang="th-TH" dirty="0"/>
              <a:t>ทำซ้ำและการทำแบบจาลอง (</a:t>
            </a:r>
            <a:r>
              <a:rPr lang="en-US" dirty="0"/>
              <a:t>Iteration and prototypes)</a:t>
            </a:r>
            <a:r>
              <a:rPr lang="th-TH" dirty="0"/>
              <a:t>อาจจะไม่ทำงานถูกต้องในครั้งแรก (</a:t>
            </a:r>
            <a:r>
              <a:rPr lang="en-US" dirty="0"/>
              <a:t>Never get it right first time!) </a:t>
            </a:r>
            <a:endParaRPr lang="th-TH" dirty="0"/>
          </a:p>
          <a:p>
            <a:endParaRPr lang="en-US" dirty="0"/>
          </a:p>
          <a:p>
            <a:pPr marL="274320" lvl="1" indent="0">
              <a:buNone/>
            </a:pPr>
            <a:endParaRPr lang="th-TH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/>
              <a:t>1</a:t>
            </a:r>
            <a:r>
              <a:rPr lang="th-TH" sz="3400" dirty="0" smtClean="0"/>
              <a:t>.</a:t>
            </a:r>
            <a:r>
              <a:rPr lang="en-US" sz="3400" dirty="0" smtClean="0"/>
              <a:t> </a:t>
            </a:r>
            <a:r>
              <a:rPr lang="th-TH" sz="3400" dirty="0" smtClean="0"/>
              <a:t>บทนำการออกแบบปฏิสัมพันธ์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r>
              <a:rPr lang="th-TH" b="1" dirty="0" smtClean="0">
                <a:solidFill>
                  <a:srgbClr val="C00000"/>
                </a:solidFill>
              </a:rPr>
              <a:t>การออกแบบ </a:t>
            </a:r>
            <a:r>
              <a:rPr lang="th-TH" dirty="0" smtClean="0"/>
              <a:t>ถือว่าเป็นประเด็นหลัก เพราะ</a:t>
            </a:r>
            <a:r>
              <a:rPr lang="th-TH" dirty="0" smtClean="0"/>
              <a:t>ต้องคำนึงถึง มนุษย์สามารถนำเทคโนโลยีไปใช้เพื่ออะไร และ เทคโนโลยีที่มนุษย์ต้องทำงานด้วยจะถูกใช้งานได้อย่างไร</a:t>
            </a:r>
            <a:r>
              <a:rPr lang="en-US" dirty="0" smtClean="0"/>
              <a:t> </a:t>
            </a:r>
            <a:endParaRPr lang="th-TH" dirty="0" smtClean="0"/>
          </a:p>
          <a:p>
            <a:r>
              <a:rPr lang="th-TH" dirty="0" smtClean="0"/>
              <a:t>ปัจจัยหลักที่นำมาสู่การพิจารณาการออกแบบปฏิสัมพันธ์คือ ผู้ใช้ เช่น ความสะดวกสบาย สุขภาพ หรือแนวคิดที่เกี่ยวข้องกับการทำงานของผู้ใช้</a:t>
            </a:r>
            <a:endParaRPr lang="th-TH" dirty="0"/>
          </a:p>
          <a:p>
            <a:endParaRPr lang="en-US" dirty="0"/>
          </a:p>
          <a:p>
            <a:pPr marL="274320" lvl="1" indent="0">
              <a:buNone/>
            </a:pPr>
            <a:endParaRPr lang="th-TH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752601"/>
            <a:ext cx="2971800" cy="235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81600" y="2438399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องค์ประกอบหลัก 4 ประการคือ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มนุษย์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คอมพิวเตอร์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เนื้อหาสาระ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การออกแบบ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16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/>
              <a:t>1</a:t>
            </a:r>
            <a:r>
              <a:rPr lang="th-TH" sz="3400" dirty="0" smtClean="0"/>
              <a:t>.</a:t>
            </a:r>
            <a:r>
              <a:rPr lang="en-US" sz="3400" dirty="0" smtClean="0"/>
              <a:t> </a:t>
            </a:r>
            <a:r>
              <a:rPr lang="th-TH" sz="3400" dirty="0" smtClean="0"/>
              <a:t>บทนำการออกแบบปฏิสัมพันธ์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ปฏิสัมพันธ์และการแทรกแซง</a:t>
            </a:r>
          </a:p>
          <a:p>
            <a:pPr lvl="1"/>
            <a:r>
              <a:rPr lang="th-TH" dirty="0"/>
              <a:t>การออกแบบปฏิสัมพันธ์ไม่ใช่แค่อินเตอร์เฟส และไม่ใช่แค่ปฏิสัมพันธ์ที่เกิดขึ้นทันทีทันใดเท่านั้น แต่ต้องสร้างความพึงพอใจและเข้าใจให้กับผู้ใช้ด้วย </a:t>
            </a:r>
            <a:endParaRPr lang="th-TH" dirty="0" smtClean="0"/>
          </a:p>
          <a:p>
            <a:pPr lvl="1"/>
            <a:r>
              <a:rPr lang="th-TH" dirty="0" smtClean="0"/>
              <a:t>เช่น </a:t>
            </a:r>
            <a:r>
              <a:rPr lang="th-TH" dirty="0"/>
              <a:t>วิวัฒนาการทางเทคโนโลยีสามารถเปลี่ยนแปลงสไตล์ของปฏิสัมพันธ์ของคนที่ทำงานกับเครื่องเย็บกระดาษไฟฟ้าที่มีขนาดใหญ่และติดตั้งอยู่กับโต๊ะทำให้วิธีการในการสร้างปฏิสัมพันธ์ต่างไปจาก</a:t>
            </a:r>
            <a:r>
              <a:rPr lang="th-TH" dirty="0" smtClean="0"/>
              <a:t>เดิม</a:t>
            </a:r>
          </a:p>
          <a:p>
            <a:pPr lvl="1"/>
            <a:r>
              <a:rPr lang="th-TH" dirty="0" smtClean="0"/>
              <a:t>เช่น </a:t>
            </a:r>
            <a:r>
              <a:rPr lang="th-TH" dirty="0"/>
              <a:t>การปฏิสัมพันธ์ทางตรง(</a:t>
            </a:r>
            <a:r>
              <a:rPr lang="en-US" dirty="0"/>
              <a:t>Manual) </a:t>
            </a:r>
            <a:r>
              <a:rPr lang="th-TH" dirty="0"/>
              <a:t>สมัยก่อน เช่น เขียน พิมพ์ และเย็บกระดาษด้วยมือ (เครื่องเย็บกระดาษมีขนาด</a:t>
            </a:r>
            <a:r>
              <a:rPr lang="th-TH" dirty="0" smtClean="0"/>
              <a:t>เล็ก นำมาใช้ และ</a:t>
            </a:r>
            <a:r>
              <a:rPr lang="th-TH" dirty="0"/>
              <a:t>อยู่ตรงนั้นจนกว่าจะมีคนมาขอใช้</a:t>
            </a:r>
            <a:r>
              <a:rPr lang="th-TH" dirty="0" smtClean="0"/>
              <a:t>ต่อๆไป</a:t>
            </a:r>
            <a:r>
              <a:rPr lang="th-TH" dirty="0"/>
              <a:t>) และเขียน พิมพ์ และเย็บกระดาษด้วยมือ แต่เมื่อไม่สามารถเคลื่อนย้ายที่เย็บกระดาษได้แล้วปฏิสัมพันธ์กับเครื่องเย็บกระดาษเปลี่ยนไปเป็น เขียน พิมพ์ เขียน พิมพ์ เขียน พิมพ์ และเย็บกระดาษ เป็นครั้งสุดท้ายเมื่อพิมพ์เสร็จสิ้นทั้งหมด เพราะต้องเดินไปที่โต๊ะที่มีเครื่องเย็บกระดาษอยู่ซึ่งอยู่ไกลทำให้ปฏิสัมพันธ์เปลี่ยนไป</a:t>
            </a:r>
            <a:endParaRPr lang="th-TH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/>
              <a:t>1</a:t>
            </a:r>
            <a:r>
              <a:rPr lang="th-TH" sz="3400" dirty="0" smtClean="0"/>
              <a:t>.</a:t>
            </a:r>
            <a:r>
              <a:rPr lang="en-US" sz="3400" dirty="0" smtClean="0"/>
              <a:t> </a:t>
            </a:r>
            <a:r>
              <a:rPr lang="th-TH" sz="3400" dirty="0" smtClean="0"/>
              <a:t>บทนำการออกแบบปฏิสัมพันธ์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ปฏิสัมพันธ์และการแทรกแซง </a:t>
            </a:r>
            <a:r>
              <a:rPr lang="en-US" dirty="0" smtClean="0"/>
              <a:t>: </a:t>
            </a:r>
            <a:r>
              <a:rPr lang="th-TH" dirty="0" smtClean="0"/>
              <a:t>การ</a:t>
            </a:r>
            <a:r>
              <a:rPr lang="th-TH" dirty="0"/>
              <a:t>ออกแบบปฏิสัมพันธ์ไม่ใช่แค่อินเตอร์เฟส และไม่ใช่แค่ปฏิสัมพันธ์ที่เกิดขึ้นทันทีทันใดเท่านั้น แต่ต้องสร้างความพึงพอใจและเข้าใจให้กับผู้ใช้ด้วย </a:t>
            </a:r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การแทรกแซง </a:t>
            </a:r>
            <a:r>
              <a:rPr lang="en-US" dirty="0" smtClean="0"/>
              <a:t>:</a:t>
            </a:r>
            <a:r>
              <a:rPr lang="th-TH" dirty="0" smtClean="0"/>
              <a:t> การออกแบบการแทรกแซงให้เกิดปฏิสัมพันธ์ที่ดี ไม่ใช่แค่การสร้างสิ่งประดิษฐ์ แต่ยังต้องเข้าใจและเลือกว่าสิ่งเหลานั้น</a:t>
            </a:r>
            <a:r>
              <a:rPr lang="en-US" dirty="0"/>
              <a:t> </a:t>
            </a:r>
            <a:r>
              <a:rPr lang="th-TH" dirty="0" smtClean="0"/>
              <a:t>ส่งผลกระทบต่อการทำงานของใช้ระบบอย่างไร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6477000"/>
            <a:ext cx="8939680" cy="38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0" y="433565"/>
            <a:ext cx="8939680" cy="113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400" dirty="0" smtClean="0"/>
              <a:t>2.</a:t>
            </a:r>
            <a:r>
              <a:rPr lang="en-US" sz="3400" dirty="0" smtClean="0"/>
              <a:t> </a:t>
            </a:r>
            <a:r>
              <a:rPr lang="th-TH" sz="3400" dirty="0" smtClean="0"/>
              <a:t>การออกแบบปฏิสัมพันธ์ </a:t>
            </a:r>
            <a:endParaRPr lang="en-US" sz="3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 การออกแบบปฏิสัมพันธ์คือ วิธีการที่จะทำให้การบรรลุเป้าหมายที่ตั้งไว้ ภายใต้ข้อจำกัดต่าง ๆ ที่มีอยู่ </a:t>
            </a:r>
            <a:endParaRPr lang="en-US" dirty="0" smtClean="0"/>
          </a:p>
          <a:p>
            <a:endParaRPr lang="en-US" dirty="0"/>
          </a:p>
          <a:p>
            <a:r>
              <a:rPr lang="th-TH" dirty="0" smtClean="0"/>
              <a:t>เป้าหมาย (</a:t>
            </a:r>
            <a:r>
              <a:rPr lang="en-US" dirty="0"/>
              <a:t>Goal</a:t>
            </a:r>
            <a:r>
              <a:rPr lang="th-TH" dirty="0"/>
              <a:t>) </a:t>
            </a:r>
            <a:r>
              <a:rPr lang="th-TH" dirty="0" smtClean="0"/>
              <a:t>คือการพิจารณาว่าวัตถุประสงค์ของการออกแบบ คืออะไร กลุ่มเป้าหมายที่ใช้งานระบบ คือ ใคร มีความต้องการอย่างไร</a:t>
            </a:r>
          </a:p>
          <a:p>
            <a:pPr lvl="1"/>
            <a:endParaRPr lang="en-US" dirty="0" smtClean="0"/>
          </a:p>
          <a:p>
            <a:r>
              <a:rPr lang="th-TH" dirty="0" smtClean="0"/>
              <a:t>ข้อจำกัด</a:t>
            </a:r>
            <a:r>
              <a:rPr lang="en-US" dirty="0" smtClean="0"/>
              <a:t> </a:t>
            </a:r>
            <a:r>
              <a:rPr lang="th-TH" dirty="0" smtClean="0"/>
              <a:t>(</a:t>
            </a:r>
            <a:r>
              <a:rPr lang="en-US" dirty="0" smtClean="0"/>
              <a:t>Constraints</a:t>
            </a:r>
            <a:r>
              <a:rPr lang="th-TH" dirty="0" smtClean="0"/>
              <a:t>) คือ การพิจารณาถึงอุปกรณ์ โปรแกรมที่จะใช้งาน มาตรฐานต่าง ๆ ที่ต้องปฏิบัติตาม ราคาค่าใช้จ่ายโดยประมาณ ระยะเวลาที่ต้องทำให้แล้วเสร็จ รวมถึง ข้อความระวังทางด้านสุขภาพและความปลอดภัยอื่น ๆ </a:t>
            </a:r>
          </a:p>
          <a:p>
            <a:endParaRPr lang="th-TH" dirty="0" smtClean="0"/>
          </a:p>
          <a:p>
            <a:endParaRPr lang="th-TH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488" y="0"/>
            <a:ext cx="924512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4712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สื่อประกอบการสอนรายวิชา 4133203 (</a:t>
            </a:r>
            <a:r>
              <a:rPr lang="en-US" dirty="0" smtClean="0">
                <a:latin typeface="Layiji SaRangHeYo" pitchFamily="2" charset="0"/>
                <a:cs typeface="Layiji SaRangHeYo" pitchFamily="2" charset="0"/>
              </a:rPr>
              <a:t>HCI) : </a:t>
            </a:r>
            <a:r>
              <a:rPr lang="th-TH" dirty="0" smtClean="0">
                <a:latin typeface="Layiji SaRangHeYo" pitchFamily="2" charset="0"/>
                <a:cs typeface="Layiji SaRangHeYo" pitchFamily="2" charset="0"/>
              </a:rPr>
              <a:t>ผู้ช่วยศาสตราจารย์ ดร. กมลรัตน์ สมใจ</a:t>
            </a:r>
            <a:endParaRPr lang="en-US" dirty="0">
              <a:latin typeface="Layiji SaRangHeYo" pitchFamily="2" charset="0"/>
              <a:cs typeface="Layiji SaRangHeY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6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1932</TotalTime>
  <Words>1664</Words>
  <Application>Microsoft Office PowerPoint</Application>
  <PresentationFormat>นำเสนอทางหน้าจอ (4:3)</PresentationFormat>
  <Paragraphs>215</Paragraphs>
  <Slides>27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27</vt:i4>
      </vt:variant>
    </vt:vector>
  </HeadingPairs>
  <TitlesOfParts>
    <vt:vector size="28" baseType="lpstr">
      <vt:lpstr>Clarity</vt:lpstr>
      <vt:lpstr>งานนำเสนอ PowerPoint</vt:lpstr>
      <vt:lpstr>จุดประสงค์การเรียนรู้</vt:lpstr>
      <vt:lpstr>เนื้อหา</vt:lpstr>
      <vt:lpstr>1. บทนำการออกแบบปฏิสัมพันธ์ </vt:lpstr>
      <vt:lpstr>1. บทนำการออกแบบปฏิสัมพันธ์ </vt:lpstr>
      <vt:lpstr>1. บทนำการออกแบบปฏิสัมพันธ์ </vt:lpstr>
      <vt:lpstr>1. บทนำการออกแบบปฏิสัมพันธ์ </vt:lpstr>
      <vt:lpstr>1. บทนำการออกแบบปฏิสัมพันธ์ </vt:lpstr>
      <vt:lpstr>2. การออกแบบปฏิสัมพันธ์ </vt:lpstr>
      <vt:lpstr>2. การออกแบบปฏิสัมพันธ์ </vt:lpstr>
      <vt:lpstr>2. การออกแบบปฏิสัมพันธ์ </vt:lpstr>
      <vt:lpstr>3. ขั้นตอนการออกแบบ</vt:lpstr>
      <vt:lpstr>3. ขั้นตอนการออกแบบ </vt:lpstr>
      <vt:lpstr>4. การออกแบบมุ่งเน้นที่ผู้ใช้ </vt:lpstr>
      <vt:lpstr>4. การออกแบบมุ่งเน้นที่ผู้ใช้ </vt:lpstr>
      <vt:lpstr>5. ฉากเหตุการณ์ (Scenario) ที่เกิดขึ้นของปฏิสัมพันธ์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6. การนำร่องการออกแบบ (Navigation Design)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81</cp:revision>
  <dcterms:created xsi:type="dcterms:W3CDTF">2021-06-06T08:11:34Z</dcterms:created>
  <dcterms:modified xsi:type="dcterms:W3CDTF">2021-07-07T09:28:43Z</dcterms:modified>
</cp:coreProperties>
</file>