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  <p:sldMasterId id="2147483756" r:id="rId4"/>
    <p:sldMasterId id="2147483792" r:id="rId5"/>
    <p:sldMasterId id="2147483816" r:id="rId6"/>
    <p:sldMasterId id="2147483840" r:id="rId7"/>
    <p:sldMasterId id="2147483852" r:id="rId8"/>
  </p:sldMasterIdLst>
  <p:sldIdLst>
    <p:sldId id="311" r:id="rId9"/>
    <p:sldId id="322" r:id="rId10"/>
    <p:sldId id="312" r:id="rId11"/>
    <p:sldId id="320" r:id="rId12"/>
    <p:sldId id="316" r:id="rId13"/>
    <p:sldId id="315" r:id="rId14"/>
    <p:sldId id="314" r:id="rId15"/>
    <p:sldId id="340" r:id="rId16"/>
    <p:sldId id="331" r:id="rId17"/>
    <p:sldId id="342" r:id="rId18"/>
    <p:sldId id="344" r:id="rId19"/>
    <p:sldId id="346" r:id="rId20"/>
    <p:sldId id="327" r:id="rId21"/>
    <p:sldId id="334" r:id="rId22"/>
    <p:sldId id="338" r:id="rId23"/>
    <p:sldId id="300" r:id="rId24"/>
  </p:sldIdLst>
  <p:sldSz cx="9144000" cy="6858000" type="screen4x3"/>
  <p:notesSz cx="6888163" cy="100218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109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53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40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8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6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0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7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9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3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5215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8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8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2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98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27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6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1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30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98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5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6018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8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57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07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8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1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42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47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10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14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7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925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2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24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71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86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6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9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04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20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2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0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652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63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30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40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9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65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38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581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71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0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8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4263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22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36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516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836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92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23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37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24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13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9326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548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66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103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917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747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40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33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197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7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526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24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3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710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87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295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01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036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374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0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72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510F-9A7D-4016-AF3E-705B3B5E97F5}" type="datetimeFigureOut">
              <a:rPr lang="th-TH" smtClean="0"/>
              <a:t>10/07/64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3A69-64D1-4C02-9616-58660F3465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40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2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4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2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1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510F-9A7D-4016-AF3E-705B3B5E97F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3A69-64D1-4C02-9616-58660F34652B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7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510F-9A7D-4016-AF3E-705B3B5E97F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10/07/64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3A69-64D1-4C02-9616-58660F3465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2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4" y="1412776"/>
            <a:ext cx="8928991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504C48"/>
                </a:solidFill>
                <a:latin typeface="TH SarabunIT๙" pitchFamily="34" charset="-34"/>
                <a:cs typeface="TH SarabunIT๙" pitchFamily="34" charset="-34"/>
              </a:rPr>
              <a:t>รูปแบบการเรียนการสอนกระบวนการคิดสร้างสรรค์ </a:t>
            </a:r>
            <a:r>
              <a:rPr lang="th-TH" sz="6600" b="1" dirty="0">
                <a:solidFill>
                  <a:srgbClr val="504C48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6600" b="1" dirty="0" err="1">
                <a:solidFill>
                  <a:srgbClr val="504C48"/>
                </a:solidFill>
                <a:latin typeface="TH SarabunIT๙" pitchFamily="34" charset="-34"/>
                <a:cs typeface="TH SarabunIT๙" pitchFamily="34" charset="-34"/>
              </a:rPr>
              <a:t>Synectics</a:t>
            </a:r>
            <a:r>
              <a:rPr lang="en-US" sz="6600" b="1" dirty="0">
                <a:solidFill>
                  <a:srgbClr val="504C48"/>
                </a:solidFill>
                <a:latin typeface="TH SarabunIT๙" pitchFamily="34" charset="-34"/>
                <a:cs typeface="TH SarabunIT๙" pitchFamily="34" charset="-34"/>
              </a:rPr>
              <a:t> Instructional Model)</a:t>
            </a:r>
          </a:p>
          <a:p>
            <a:pPr algn="ctr">
              <a:lnSpc>
                <a:spcPct val="115000"/>
              </a:lnSpc>
            </a:pPr>
            <a:r>
              <a:rPr lang="th-TH" sz="72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r>
              <a:rPr lang="en-US" sz="72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endParaRPr lang="th-TH" sz="7200" b="1" dirty="0">
              <a:solidFill>
                <a:prstClr val="black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53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3568" y="177281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ยุค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Thailand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4.0 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นี้ ขอนำเสนอเทคนิคการจัดการเรียนรู้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4 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เทคนิค ได้แก่</a:t>
            </a:r>
          </a:p>
          <a:p>
            <a:pPr lvl="0"/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	</a:t>
            </a:r>
            <a:r>
              <a:rPr lang="th-TH" sz="3200" dirty="0">
                <a:latin typeface="TH SarabunIT๙" pitchFamily="34" charset="-34"/>
                <a:ea typeface="BrowalliaUPC"/>
                <a:cs typeface="TH SarabunIT๙" pitchFamily="34" charset="-34"/>
              </a:rPr>
              <a:t>2. 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เทคนิคการจัดการเรียนรู้แบบ </a:t>
            </a:r>
            <a:r>
              <a:rPr lang="en-US" sz="3200" dirty="0">
                <a:latin typeface="TH SarabunIT๙" pitchFamily="34" charset="-34"/>
                <a:cs typeface="TH SarabunIT๙" pitchFamily="34" charset="-34"/>
              </a:rPr>
              <a:t>CLIL (Content and language Integrated Learning) </a:t>
            </a:r>
            <a:r>
              <a:rPr lang="th-TH" sz="3200" dirty="0"/>
              <a:t>หมายถึง แนวการจัดการเรียนรู้แบบ</a:t>
            </a:r>
            <a:r>
              <a:rPr lang="th-TH" sz="3200" dirty="0" err="1"/>
              <a:t>บูรณา</a:t>
            </a:r>
            <a:r>
              <a:rPr lang="th-TH" sz="3200" dirty="0"/>
              <a:t>การเนื้อหา และภาษา </a:t>
            </a:r>
            <a:endParaRPr lang="en-US" sz="32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>
              <a:tabLst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ea typeface="BrowalliaUPC"/>
                <a:cs typeface="TH SarabunPSK"/>
              </a:rPr>
              <a:t>	</a:t>
            </a:r>
            <a:endParaRPr lang="en-US" sz="2000" b="1" dirty="0">
              <a:solidFill>
                <a:prstClr val="black"/>
              </a:solidFill>
              <a:latin typeface="TH SarabunIT๙" pitchFamily="34" charset="-34"/>
              <a:ea typeface="BrowalliaUPC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060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3568" y="177281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	</a:t>
            </a:r>
            <a:r>
              <a:rPr lang="th-TH" sz="4400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 </a:t>
            </a:r>
            <a:r>
              <a:rPr lang="th-TH" sz="44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เทคนิคการจัดการเรียนรู้แบบ </a:t>
            </a:r>
            <a:r>
              <a:rPr lang="en-US" sz="44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CLIL</a:t>
            </a:r>
            <a:endParaRPr lang="en-US" sz="4400" b="1" dirty="0">
              <a:solidFill>
                <a:srgbClr val="7030A0"/>
              </a:solidFill>
              <a:latin typeface="TH SarabunIT๙" pitchFamily="34" charset="-34"/>
              <a:ea typeface="BrowalliaUPC"/>
              <a:cs typeface="TH SarabunIT๙" pitchFamily="34" charset="-34"/>
            </a:endParaRPr>
          </a:p>
          <a:p>
            <a:endParaRPr lang="en-US" sz="2000" b="1" dirty="0">
              <a:solidFill>
                <a:prstClr val="black"/>
              </a:solidFill>
              <a:latin typeface="TH SarabunIT๙" pitchFamily="34" charset="-34"/>
              <a:ea typeface="BrowalliaUPC"/>
              <a:cs typeface="TH SarabunIT๙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996952"/>
            <a:ext cx="7200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6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3568" y="1772816"/>
            <a:ext cx="77048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ยุค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Thailand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4.0 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นี้ ขอนำเสนอเทคนิคการจัดการเรียนรู้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4 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เทคนิค ได้แก่</a:t>
            </a:r>
          </a:p>
          <a:p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ea typeface="BrowalliaUPC"/>
                <a:cs typeface="+mj-cs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SarabunIT๙" pitchFamily="34" charset="-34"/>
                <a:ea typeface="BrowalliaUPC"/>
                <a:cs typeface="+mj-cs"/>
              </a:rPr>
              <a:t>3. </a:t>
            </a:r>
            <a:r>
              <a:rPr lang="th-TH" sz="3200" b="1" dirty="0">
                <a:solidFill>
                  <a:srgbClr val="FF0000"/>
                </a:solidFill>
                <a:ea typeface="BrowalliaUPC"/>
                <a:cs typeface="+mj-cs"/>
              </a:rPr>
              <a:t>รูปแบบ </a:t>
            </a:r>
            <a:r>
              <a:rPr lang="en-US" sz="3200" b="1" dirty="0">
                <a:solidFill>
                  <a:srgbClr val="FF0000"/>
                </a:solidFill>
                <a:latin typeface="TH SarabunPSK"/>
                <a:ea typeface="BrowalliaUPC"/>
                <a:cs typeface="+mj-cs"/>
              </a:rPr>
              <a:t>TPACK </a:t>
            </a:r>
            <a:r>
              <a:rPr lang="th-TH" sz="3200" dirty="0">
                <a:ea typeface="BrowalliaUPC"/>
                <a:cs typeface="+mj-cs"/>
              </a:rPr>
              <a:t>คือกระบวนการให้ความรู้แก่ครูหรือ</a:t>
            </a:r>
            <a:r>
              <a:rPr lang="th-TH" sz="3200" dirty="0" err="1">
                <a:ea typeface="BrowalliaUPC"/>
                <a:cs typeface="+mj-cs"/>
              </a:rPr>
              <a:t>บูรณา</a:t>
            </a:r>
            <a:r>
              <a:rPr lang="th-TH" sz="3200" dirty="0">
                <a:ea typeface="BrowalliaUPC"/>
                <a:cs typeface="+mj-cs"/>
              </a:rPr>
              <a:t>การไอซีที ที่มีประสิทธิผลโดยที่ครูจะต้องทำความเข้าใจเกี่ยวกับเทคโนโลยี การเรียนการสอน ความรู้ด้านเนื้อหาที่ปฏิสัมพันธ์กันเพื่อประสิทธิผลของการสอนในรายวิชาโดยใช้เทคโนโลยีสนับสนุน </a:t>
            </a: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ea typeface="BrowalliaUPC"/>
                <a:cs typeface="+mj-cs"/>
              </a:rPr>
              <a:t>	</a:t>
            </a:r>
            <a:endParaRPr lang="en-US" sz="2000" b="1" dirty="0">
              <a:solidFill>
                <a:prstClr val="black"/>
              </a:solidFill>
              <a:latin typeface="TH SarabunIT๙" pitchFamily="34" charset="-34"/>
              <a:ea typeface="BrowalliaUPC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524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484784"/>
            <a:ext cx="6143625" cy="46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38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3" y="1700808"/>
            <a:ext cx="8928991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endParaRPr lang="en-US" sz="2400" b="1" dirty="0">
              <a:solidFill>
                <a:srgbClr val="504C48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endParaRPr lang="th-TH" sz="2400" b="1" dirty="0">
              <a:solidFill>
                <a:prstClr val="black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5576" y="188239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ยุค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Thailand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4.0 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นี้ ขอนำเสนอเทคนิคการจัดการเรียนรู้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4 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เทคนิค ได้แก่</a:t>
            </a:r>
          </a:p>
          <a:p>
            <a:pPr lvl="0" algn="thaiDist">
              <a:tabLst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th-TH" b="1" dirty="0">
                <a:solidFill>
                  <a:prstClr val="black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		</a:t>
            </a:r>
            <a:r>
              <a:rPr lang="th-TH" dirty="0">
                <a:solidFill>
                  <a:prstClr val="black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4.</a:t>
            </a:r>
            <a:r>
              <a:rPr lang="th-TH" dirty="0">
                <a:ea typeface="BrowalliaUPC"/>
                <a:cs typeface="TH SarabunPSK"/>
              </a:rPr>
              <a:t> เทคนิคการจัดการเรียนรู้แบบ </a:t>
            </a:r>
            <a:r>
              <a:rPr lang="en-US" dirty="0">
                <a:latin typeface="TH SarabunPSK"/>
                <a:ea typeface="BrowalliaUPC"/>
              </a:rPr>
              <a:t>STEM </a:t>
            </a:r>
            <a:r>
              <a:rPr lang="th-TH" dirty="0">
                <a:ea typeface="BrowalliaUPC"/>
                <a:cs typeface="TH SarabunPSK"/>
              </a:rPr>
              <a:t>มีจุดเด่นที่การนำกระบวนการออกแบบเชิงวิศวกรรม มาผนวกเข้ากับการจัดการเรียนรู้วิทยาศาสตร์ คณิตศาสตร์ และเทคโนโลยีที่อยู่ในหลักสูตรแกนกลางการศึกษาขั้นพื้นฐานของไทย</a:t>
            </a:r>
            <a:endParaRPr lang="th-TH" dirty="0">
              <a:solidFill>
                <a:prstClr val="black"/>
              </a:solidFill>
              <a:latin typeface="TH SarabunIT๙" pitchFamily="34" charset="-34"/>
              <a:ea typeface="BrowalliaUPC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938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3568" y="177281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th-TH" sz="4000" b="1" dirty="0">
                <a:solidFill>
                  <a:srgbClr val="7030A0"/>
                </a:solidFill>
                <a:ea typeface="BrowalliaUPC"/>
                <a:cs typeface="TH SarabunPSK"/>
              </a:rPr>
              <a:t>เทคนิคการจัดการเรียนรู้แบบ </a:t>
            </a:r>
            <a:r>
              <a:rPr lang="en-US" sz="4000" b="1" dirty="0">
                <a:solidFill>
                  <a:srgbClr val="7030A0"/>
                </a:solidFill>
                <a:latin typeface="TH SarabunPSK"/>
                <a:ea typeface="BrowalliaUPC"/>
              </a:rPr>
              <a:t>STEM</a:t>
            </a:r>
            <a:endParaRPr lang="en-US" sz="4000" b="1" dirty="0">
              <a:solidFill>
                <a:srgbClr val="7030A0"/>
              </a:solidFill>
              <a:effectLst/>
              <a:latin typeface="TH SarabunIT๙" pitchFamily="34" charset="-34"/>
              <a:ea typeface="BrowalliaUPC"/>
              <a:cs typeface="TH SarabunIT๙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6804248" cy="35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35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30" y="1624877"/>
            <a:ext cx="42862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8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4" y="1412776"/>
            <a:ext cx="8928991" cy="129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72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r>
              <a:rPr lang="en-US" sz="72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endParaRPr lang="th-TH" sz="7200" b="1" dirty="0">
              <a:solidFill>
                <a:prstClr val="black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9263"/>
            <a:ext cx="7312755" cy="419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03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4" y="1412776"/>
            <a:ext cx="8928991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4400" b="1" dirty="0">
                <a:solidFill>
                  <a:srgbClr val="7030A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ทฤษฎี/หลักการ/แนวคิดของรูปแบบ</a:t>
            </a:r>
          </a:p>
          <a:p>
            <a:pPr>
              <a:lnSpc>
                <a:spcPct val="115000"/>
              </a:lnSpc>
            </a:pPr>
            <a:r>
              <a:rPr lang="th-TH" sz="16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	</a:t>
            </a:r>
            <a:r>
              <a:rPr lang="en-US" sz="24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r>
              <a:rPr lang="th-TH" sz="2400" b="0" i="0" dirty="0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รูปแบบการเรียนการสอนกระบวนการคิดสร้างสรรค์นี้ เป็นรูปแบบที่ </a:t>
            </a:r>
            <a:r>
              <a:rPr lang="th-TH" sz="2400" b="0" i="0" dirty="0" err="1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จอยส์</a:t>
            </a:r>
            <a:r>
              <a:rPr lang="th-TH" sz="2400" b="0" i="0" dirty="0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 และ </a:t>
            </a:r>
            <a:r>
              <a:rPr lang="th-TH" sz="2400" b="0" i="0" dirty="0" err="1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วีล</a:t>
            </a:r>
            <a:r>
              <a:rPr lang="th-TH" sz="2400" b="0" i="0" dirty="0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 (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Joyce and Weil, 1966: 239-253) </a:t>
            </a:r>
            <a:r>
              <a:rPr lang="th-TH" sz="2400" b="0" i="0" dirty="0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พัฒนาขึ้นมาจากแนวคิดของ</a:t>
            </a:r>
            <a:r>
              <a:rPr lang="th-TH" sz="2400" b="0" i="0" dirty="0" err="1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กอร์</a:t>
            </a:r>
            <a:r>
              <a:rPr lang="th-TH" sz="2400" b="0" i="0" dirty="0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ดอน (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Gordon) </a:t>
            </a:r>
            <a:r>
              <a:rPr lang="th-TH" sz="2400" b="0" i="0" dirty="0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ที่กล่าวว่า บุคคลทั่วไปมักยึดติดกับวิธีคิดแก้ปัญหาแบบเดิม ๆ ของตนโดยไม่ค่อยคำนึงถึงความคิดของคนอื่น ทำให้การคิดของตนคับแคบและไม่สร้างสรรค์ บุคคลจะเกิดความคิดเห็นที่สร้างสรรค์แตกต่างไปจากเดิมได้ หากมีโอกาสได้ลองคิดแก้ปัญหาด้วยวิธีการที่ไม่เคยคิดมาก่อน หรือคิดโดยสมม</a:t>
            </a:r>
            <a:r>
              <a:rPr lang="th-TH" sz="24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ุ</a:t>
            </a:r>
            <a:r>
              <a:rPr lang="th-TH" sz="2400" b="0" i="0" dirty="0">
                <a:solidFill>
                  <a:srgbClr val="000000"/>
                </a:solidFill>
                <a:effectLst/>
                <a:latin typeface="TH SarabunIT๙" pitchFamily="34" charset="-34"/>
                <a:cs typeface="TH SarabunIT๙" pitchFamily="34" charset="-34"/>
              </a:rPr>
              <a:t>ติตัวเองเป็นคนอื่น และถ้ายิ่งให้บุคคลจากหลายกลุ่มประสบการณ์มาช่วยกันแก้ปัญหา ก็จะยิ่งได้วิธีการที่หลากหลายขึ้นและมีประสิทธิภาพมากขึ้น </a:t>
            </a:r>
          </a:p>
          <a:p>
            <a:pPr>
              <a:lnSpc>
                <a:spcPct val="115000"/>
              </a:lnSpc>
            </a:pPr>
            <a:r>
              <a:rPr lang="th-TH" sz="2400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2400" b="1" dirty="0">
              <a:solidFill>
                <a:prstClr val="black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770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9263"/>
            <a:ext cx="7560840" cy="43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5576" y="1412776"/>
            <a:ext cx="7632847" cy="554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4400" b="1" dirty="0">
                <a:solidFill>
                  <a:srgbClr val="7030A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กระบวนการเรียนการสอนของรูปแบบ </a:t>
            </a:r>
            <a:r>
              <a:rPr lang="en-US" sz="4400" b="1" dirty="0">
                <a:solidFill>
                  <a:srgbClr val="7030A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ขั้นที่ 1  ขั้นนำ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  ผู้สอนให้ผู้เรียนทำงานต่าง ๆ ที่ต้องการให้ผู้เรียนทำเช่น ให้ เขียน บรรยาย เล่าทำแสดง  วาดภาพ สร้าง ปั้น เป็นต้น ผู้เรียนทำงานนั้น ๆ ตามปกติที่เคยทำเสร็จแล้วให้เก็บ ผลงานไว้ก่อน 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ขั้นที่ 2  ขั้นการสร้างอุปมาแบบตรงหรือเปรียบเทียบแบบตรง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  ผู้สอนเสนอคำคู่ให้ผู้เรียน เปรียบเทียบความเหมือนและความแตกต่าง เช่น ลูกบอลกับมะนาว เหมือนหรือต่างกันอย่างไร คำคู่ที่ผู้สอนเลือกมาควรให้มีลักษณะที่สัมพันธ์กับเนื้อหาหรืองานที่ให้ผู้เรียนทำในขั้นที่ 1 ผู้สอนเสนอคำคู่ให้ ผู้เรียนเปรียบเทียบหลาย ๆ คู่และจดคำตอบของผู้เรียนไว้บนกระดาน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ขั้นที่ 3  ขั้นการสร้างอุปมาบุคคลหรือเปรียบเทียบบุคคลกับสิ่งของ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  ผู้สอนให้ผู้เรียนสมมติ ตัวเองเป็นสิ่งใดสิ่งหนึ่ง และแสดงความรู้สึกออกมาเช่น ถ้าเปรียบเทียบผู้เรียนเป็นเครื่องซักผ้า จะรู้สึก อย่างไร  ผู้สอนจดคำตอบของผู้เรียนไว้บนกระดาน</a:t>
            </a: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        </a:t>
            </a:r>
          </a:p>
          <a:p>
            <a:br>
              <a:rPr lang="th-TH" sz="2000" dirty="0">
                <a:latin typeface="TH SarabunIT๙" pitchFamily="34" charset="-34"/>
                <a:cs typeface="TH SarabunIT๙" pitchFamily="34" charset="-34"/>
              </a:rPr>
            </a:br>
            <a:endParaRPr lang="th-TH" sz="2000" b="1" dirty="0">
              <a:solidFill>
                <a:prstClr val="black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54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99592" y="1628800"/>
            <a:ext cx="7312755" cy="382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4000" b="1" dirty="0">
                <a:solidFill>
                  <a:srgbClr val="7030A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กระบวนการเรียนการสอนของรูปแบบ (ต่อ)</a:t>
            </a:r>
            <a:r>
              <a:rPr lang="en-US" sz="4000" b="1" dirty="0">
                <a:solidFill>
                  <a:srgbClr val="7030A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</a:p>
          <a:p>
            <a:pPr lvl="0"/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ขั้นที่ 4  ขั้นการสร้างอุปมาคำคู่ขัดแย้ง</a:t>
            </a:r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  ผู้สอนให้ผู้เรียนนำคำหรือวลีที่ได้จากการ เปรียบเทียบในขั้นที่ 2 และ 3 มาประกอบกันเป็นคำใหม่ที่มีความหมายขัดแย้งกันในตัวเอง เช่น ไฟ เย็น น้ำผึ้งขม มัจจุราชสีน้ำผึ้ง เชือดนิ่ม ๆ เป็นต้น</a:t>
            </a:r>
          </a:p>
          <a:p>
            <a:pPr lvl="0"/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ขั้นที่ 5  ขั้นการอธิบายความหมายของคำคู่ขัดแย้ง</a:t>
            </a:r>
            <a:r>
              <a:rPr lang="th-TH" sz="2400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ผู้สอนให้ผู้เรียนช่วยกันอธิบาย ความหมายของคำคู่ขัดแย้งที่ได้</a:t>
            </a:r>
          </a:p>
          <a:p>
            <a:pPr lvl="0"/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ขั้นที่ 6  ขั้นการนำความคิดใหม่มาสร้างสรรค์งาน</a:t>
            </a:r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  ผู้สอนให้ผู้เรียนนำงานที่ทำไว้เดิมในขั้น ที่ 1 ออกมาทบทวนใหม่ และลองเลือกนำความคิดที่ได้มาใหม่จากกิจกรรมขั้นที่ 5 มาใช้ในงานของตน ทำให้งานของตนมีความคิดสร้างสรรค์มากขึ้น</a:t>
            </a:r>
            <a:endParaRPr lang="th-TH" sz="2400" b="1" dirty="0">
              <a:solidFill>
                <a:prstClr val="black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54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3" y="1700808"/>
            <a:ext cx="8928991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ผลที่ผู้เรียนจะได้รับจากการเรียนตามรูปแบบ</a:t>
            </a:r>
          </a:p>
          <a:p>
            <a:r>
              <a:rPr lang="th-TH" sz="4400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ผู้เรียนจะเกิดความคิดใหม่ ๆ และสามารถนำความคิดใหม่ ๆ นั้นไปใช้ในงานของตน ทำให้งานของตนมีความแปลกใหม่ น่าสนใจมากขึ้น นอกจากนั้น  ผู้เรียนอาจเกิดความตระหนักในคุณค่าของการคิด และความคิดของผู้อื่นอีกด้วย </a:t>
            </a:r>
            <a:endParaRPr lang="en-US" sz="3200" b="1" dirty="0">
              <a:solidFill>
                <a:srgbClr val="504C48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sz="72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r>
              <a:rPr lang="en-US" sz="7200" b="1" dirty="0">
                <a:solidFill>
                  <a:prstClr val="black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 </a:t>
            </a:r>
            <a:endParaRPr lang="th-TH" sz="7200" b="1" dirty="0">
              <a:solidFill>
                <a:prstClr val="black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54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5576" y="1813173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ยุค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Thailand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 4.0 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นี้ ขอนำเสนอเทคนิคการจัดการเรียนรู้ </a:t>
            </a:r>
            <a:r>
              <a:rPr lang="en-US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4 </a:t>
            </a:r>
            <a:r>
              <a:rPr lang="th-TH" b="1" dirty="0">
                <a:solidFill>
                  <a:srgbClr val="7030A0"/>
                </a:solidFill>
                <a:latin typeface="TH SarabunIT๙" pitchFamily="34" charset="-34"/>
                <a:ea typeface="BrowalliaUPC"/>
                <a:cs typeface="+mj-cs"/>
              </a:rPr>
              <a:t>เทคนิค ได้แก่</a:t>
            </a:r>
          </a:p>
          <a:p>
            <a:pPr algn="thaiDist">
              <a:tabLst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ea typeface="BrowalliaUPC"/>
                <a:cs typeface="TH SarabunIT๙" pitchFamily="34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SarabunIT๙" pitchFamily="34" charset="-34"/>
                <a:ea typeface="BrowalliaUPC"/>
                <a:cs typeface="+mj-cs"/>
              </a:rPr>
              <a:t>1. </a:t>
            </a:r>
            <a:r>
              <a:rPr lang="th-TH" sz="3200" b="1" dirty="0">
                <a:solidFill>
                  <a:srgbClr val="FF0000"/>
                </a:solidFill>
                <a:ea typeface="BrowalliaUPC"/>
                <a:cs typeface="+mj-cs"/>
              </a:rPr>
              <a:t>ห้องเรียนกลับด้าน (</a:t>
            </a:r>
            <a:r>
              <a:rPr lang="en-US" sz="3200" b="1" dirty="0">
                <a:solidFill>
                  <a:srgbClr val="FF0000"/>
                </a:solidFill>
                <a:latin typeface="TH SarabunPSK"/>
                <a:ea typeface="BrowalliaUPC"/>
                <a:cs typeface="+mj-cs"/>
              </a:rPr>
              <a:t>Flipped Classroom</a:t>
            </a:r>
            <a:r>
              <a:rPr lang="th-TH" sz="3200" b="1" dirty="0">
                <a:solidFill>
                  <a:srgbClr val="FF0000"/>
                </a:solidFill>
                <a:latin typeface="TH SarabunPSK"/>
                <a:ea typeface="BrowalliaUPC"/>
                <a:cs typeface="+mj-cs"/>
              </a:rPr>
              <a:t>) </a:t>
            </a:r>
            <a:r>
              <a:rPr lang="th-TH" sz="3200" dirty="0">
                <a:ea typeface="BrowalliaUPC"/>
                <a:cs typeface="+mj-cs"/>
              </a:rPr>
              <a:t>นักเรียนทำความเข้าใจในเนื้อหาผ่านการบรรยายที่บันทึกไว้ ขณะที่ทำการบ้าน หรืองาน  ที่มอบหมาย ส่วนในห้องเรียนจะเป็นช่วงเวลาสำหรับกิจกรรม อื่น ๆ หรือการทดสอบ </a:t>
            </a:r>
          </a:p>
          <a:p>
            <a:pPr algn="thaiDist">
              <a:tabLst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th-TH" sz="2000" b="1" dirty="0">
                <a:solidFill>
                  <a:prstClr val="black"/>
                </a:solidFill>
                <a:latin typeface="TH SarabunIT๙" pitchFamily="34" charset="-34"/>
                <a:ea typeface="BrowalliaUPC"/>
                <a:cs typeface="TH SarabunPSK"/>
              </a:rPr>
              <a:t>	</a:t>
            </a:r>
            <a:endParaRPr lang="en-US" sz="2000" b="1" dirty="0">
              <a:solidFill>
                <a:prstClr val="black"/>
              </a:solidFill>
              <a:latin typeface="TH SarabunIT๙" pitchFamily="34" charset="-34"/>
              <a:ea typeface="BrowalliaUPC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948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212348" y="591772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รูปภาพ 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2348" y="44624"/>
            <a:ext cx="907491" cy="11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8264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Buriram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168302"/>
            <a:ext cx="338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C&amp;I : Faculty of Education</a:t>
            </a:r>
            <a:endParaRPr lang="th-TH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6" y="32480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University</a:t>
            </a:r>
            <a:endParaRPr lang="th-TH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5576" y="1412776"/>
            <a:ext cx="76328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+mj-cs"/>
              </a:rPr>
              <a:t>  </a:t>
            </a:r>
            <a:r>
              <a:rPr lang="th-TH" sz="4000" b="1" dirty="0">
                <a:solidFill>
                  <a:srgbClr val="7030A0"/>
                </a:solidFill>
                <a:latin typeface="TH SarabunIT๙" pitchFamily="34" charset="-34"/>
                <a:cs typeface="+mj-cs"/>
              </a:rPr>
              <a:t> </a:t>
            </a:r>
            <a:r>
              <a:rPr lang="th-TH" sz="4000" b="1" dirty="0">
                <a:solidFill>
                  <a:srgbClr val="7030A0"/>
                </a:solidFill>
                <a:ea typeface="BrowalliaUPC"/>
                <a:cs typeface="+mj-cs"/>
              </a:rPr>
              <a:t>ห้องเรียนกลับด้าน (</a:t>
            </a:r>
            <a:r>
              <a:rPr lang="en-US" sz="4000" b="1" dirty="0">
                <a:solidFill>
                  <a:srgbClr val="7030A0"/>
                </a:solidFill>
                <a:latin typeface="TH SarabunPSK"/>
                <a:ea typeface="BrowalliaUPC"/>
                <a:cs typeface="+mj-cs"/>
              </a:rPr>
              <a:t>Flipped Classroom</a:t>
            </a:r>
            <a:r>
              <a:rPr lang="th-TH" sz="4000" b="1" dirty="0">
                <a:solidFill>
                  <a:srgbClr val="7030A0"/>
                </a:solidFill>
                <a:latin typeface="TH SarabunPSK"/>
                <a:ea typeface="BrowalliaUPC"/>
                <a:cs typeface="+mj-cs"/>
              </a:rPr>
              <a:t>)</a:t>
            </a:r>
          </a:p>
          <a:p>
            <a:r>
              <a:rPr lang="th-TH" sz="2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</a:p>
          <a:p>
            <a:br>
              <a:rPr lang="th-TH" sz="2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endParaRPr lang="th-TH" sz="2000" b="1" dirty="0">
              <a:solidFill>
                <a:prstClr val="black"/>
              </a:solidFill>
              <a:latin typeface="TH SarabunIT๙" pitchFamily="34" charset="-34"/>
              <a:ea typeface="Times New Roman"/>
              <a:cs typeface="TH SarabunIT๙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82271"/>
            <a:ext cx="7847013" cy="378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98587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939</Words>
  <Application>Microsoft Office PowerPoint</Application>
  <PresentationFormat>นำเสนอทางหน้าจอ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8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8" baseType="lpstr">
      <vt:lpstr>Arial</vt:lpstr>
      <vt:lpstr>Calibri</vt:lpstr>
      <vt:lpstr>TH SarabunIT๙</vt:lpstr>
      <vt:lpstr>TH SarabunPSK</vt:lpstr>
      <vt:lpstr>ชุดรูปแบบของ Office</vt:lpstr>
      <vt:lpstr>1_ชุดรูปแบบของ Office</vt:lpstr>
      <vt:lpstr>3_ชุดรูปแบบของ Office</vt:lpstr>
      <vt:lpstr>6_ชุดรูปแบบของ Office</vt:lpstr>
      <vt:lpstr>8_ชุดรูปแบบของ Office</vt:lpstr>
      <vt:lpstr>7_ชุดรูปแบบของ Office</vt:lpstr>
      <vt:lpstr>9_ชุดรูปแบบของ Office</vt:lpstr>
      <vt:lpstr>10_ชุดรูปแบบของ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User1</dc:creator>
  <cp:lastModifiedBy>3763</cp:lastModifiedBy>
  <cp:revision>20</cp:revision>
  <cp:lastPrinted>2020-06-22T00:26:18Z</cp:lastPrinted>
  <dcterms:created xsi:type="dcterms:W3CDTF">2020-06-21T09:06:20Z</dcterms:created>
  <dcterms:modified xsi:type="dcterms:W3CDTF">2021-07-10T04:11:18Z</dcterms:modified>
</cp:coreProperties>
</file>