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51" d="100"/>
          <a:sy n="51" d="100"/>
        </p:scale>
        <p:origin x="58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85821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8" y="9185821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517A-89D3-4F7D-913F-002A65A586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827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654193"/>
            <a:ext cx="5511800" cy="38079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85821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185821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A0BA-7E07-436A-938C-5E81557964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777701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45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6520" y="755425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ปฏิบัติการที่ </a:t>
            </a:r>
            <a:r>
              <a:rPr lang="en-US" sz="36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สัมประสิทธิ์การขยายตัวทางความร้อนเชิงเส้น (</a:t>
            </a:r>
            <a:r>
              <a:rPr lang="en-US" sz="36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Linear Thermal Expansion)</a:t>
            </a:r>
            <a:endParaRPr lang="en-US" sz="3600" b="1" dirty="0">
              <a:solidFill>
                <a:srgbClr val="00B05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106" y="3334109"/>
            <a:ext cx="957871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600" b="1" dirty="0" smtClean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วัตถุประสงค์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US" sz="36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เพื่อหาค่าสัมประสิทธิ์ของการขยายตัวทางความร้อนเชิงเส้นของแท่งโลหะ</a:t>
            </a:r>
            <a:endParaRPr lang="en-US" sz="36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32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4" y="147179"/>
            <a:ext cx="11517332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54047" y="701509"/>
            <a:ext cx="2338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อุปกรณ์การทดลอง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49" name="รูปภาพ 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42" y="311765"/>
            <a:ext cx="5243746" cy="34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7723" y="3496537"/>
            <a:ext cx="836158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7188" algn="l"/>
                <a:tab pos="2971800" algn="ctr"/>
                <a:tab pos="3409950" algn="l"/>
                <a:tab pos="357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7188" algn="l"/>
                <a:tab pos="2971800" algn="ctr"/>
                <a:tab pos="3409950" algn="l"/>
                <a:tab pos="3579813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7188" algn="l"/>
                <a:tab pos="2971800" algn="ctr"/>
                <a:tab pos="3409950" algn="l"/>
                <a:tab pos="3579813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รูปที่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แสดงอุปกรณ์ทดลองหาสัมประสิทธิ์ของการขยายตัวทางความร้อนเชิงเส้น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7188" algn="l"/>
                <a:tab pos="2971800" algn="ctr"/>
                <a:tab pos="3409950" algn="l"/>
                <a:tab pos="3579813" algn="l"/>
              </a:tabLst>
            </a:pPr>
            <a:endParaRPr kumimoji="0" lang="th-TH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627188" algn="l"/>
                <a:tab pos="2971800" algn="ctr"/>
                <a:tab pos="3409950" algn="l"/>
                <a:tab pos="3579813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ชุดการทดลองหาสัมประสิทธิ์การขยายตัวตามเส้น 1 ชุด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627188" algn="l"/>
                <a:tab pos="2971800" algn="ctr"/>
                <a:tab pos="3409950" algn="l"/>
                <a:tab pos="3579813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เทอร์โมมิเตอร์แบบสองหัววัด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เครื่อง</a:t>
            </a:r>
          </a:p>
          <a:p>
            <a:pPr marL="514350" lvl="0" indent="-514350" defTabSz="914400"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แท่งโลหะเพื่อใช้ทดสอบ 3 ชนิด (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cupper, stainless 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aluminum) </a:t>
            </a:r>
            <a:endParaRPr lang="th-TH" dirty="0" smtClean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indent="0" defTabSz="914400"/>
            <a:r>
              <a:rPr lang="th-TH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เส้น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ผ่านศูนย์กลาง 6 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mm 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ความยาวของแท่งโลหะ 460 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mm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346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22" y="330415"/>
            <a:ext cx="9862439" cy="59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643" y="3259128"/>
            <a:ext cx="4741205" cy="10833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ตอนที่ </a:t>
            </a:r>
            <a:r>
              <a:rPr lang="en-US" sz="2800" b="1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lang="th-TH" sz="28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สัมประสิทธิ์การขยายตัวทางความร้อนเชิงเส้นของแท่ง</a:t>
            </a:r>
            <a:r>
              <a:rPr lang="th-TH" sz="2800" b="1" dirty="0" smtClean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เหล็ก</a:t>
            </a:r>
            <a:endParaRPr lang="en-US" sz="2800" dirty="0">
              <a:solidFill>
                <a:srgbClr val="00B05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741" y="158770"/>
            <a:ext cx="11222636" cy="12249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บันทึกผลการ</a:t>
            </a:r>
            <a:r>
              <a:rPr lang="th-TH" sz="3600" b="1" dirty="0" smtClean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ทดลอง      </a:t>
            </a:r>
            <a:r>
              <a:rPr lang="th-TH" sz="2800" dirty="0" smtClean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</a:t>
            </a:r>
            <a:r>
              <a:rPr lang="th-TH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ต่างศักย์ไฟฟ้า </a:t>
            </a:r>
            <a:r>
              <a:rPr lang="th-TH" sz="2800" dirty="0" smtClean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............................. </a:t>
            </a:r>
            <a:r>
              <a:rPr lang="en-US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V     </a:t>
            </a:r>
            <a:r>
              <a:rPr lang="th-TH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กระแสไฟฟ้า (</a:t>
            </a:r>
            <a:r>
              <a:rPr lang="en-US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DC</a:t>
            </a:r>
            <a:r>
              <a:rPr lang="th-TH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r>
              <a:rPr lang="th-TH" sz="2800" dirty="0" smtClean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.............................</a:t>
            </a:r>
            <a:r>
              <a:rPr lang="en-US" sz="2800" dirty="0" smtClean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   </a:t>
            </a:r>
            <a:r>
              <a:rPr lang="th-TH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      </a:t>
            </a:r>
            <a:endParaRPr lang="en-US" sz="2800" dirty="0">
              <a:solidFill>
                <a:srgbClr val="00206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อุณหภูมิห้อง </a:t>
            </a:r>
            <a:r>
              <a:rPr lang="th-TH" sz="2800" dirty="0" smtClean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......... </a:t>
            </a:r>
            <a:r>
              <a:rPr lang="en-US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°C     </a:t>
            </a:r>
            <a:r>
              <a:rPr lang="th-TH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ความยาวของแท่งเหล็กที่อุณหภูมิห้อง</a:t>
            </a:r>
            <a:r>
              <a:rPr lang="en-US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…...… </a:t>
            </a:r>
            <a:r>
              <a:rPr lang="en-US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mm</a:t>
            </a:r>
            <a:r>
              <a:rPr lang="th-TH" sz="28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 </a:t>
            </a:r>
            <a:endParaRPr lang="en-US" sz="2800" dirty="0">
              <a:solidFill>
                <a:srgbClr val="00206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46" y="1362065"/>
            <a:ext cx="7056054" cy="53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3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96" y="409594"/>
            <a:ext cx="6114173" cy="65864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200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กราฟ...........................</a:t>
            </a:r>
            <a:r>
              <a:rPr lang="th-TH" sz="3200" dirty="0" smtClean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....................................................</a:t>
            </a:r>
            <a:endParaRPr lang="en-US" sz="3200" dirty="0">
              <a:solidFill>
                <a:srgbClr val="00B05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418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" b="53136"/>
          <a:stretch/>
        </p:blipFill>
        <p:spPr bwMode="auto">
          <a:xfrm>
            <a:off x="236627" y="1068236"/>
            <a:ext cx="6447309" cy="4133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0505" y="942617"/>
            <a:ext cx="479770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ตอนที่ </a:t>
            </a:r>
            <a:r>
              <a:rPr lang="en-US" sz="2800" b="1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 </a:t>
            </a:r>
            <a:r>
              <a:rPr lang="th-TH" sz="28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สัมประสิทธิ์การขยายตัวทางความร้อนเชิงเส้นของแท่งอะลูมิเนียม</a:t>
            </a:r>
            <a:endParaRPr lang="en-US" sz="2800" dirty="0">
              <a:solidFill>
                <a:srgbClr val="00B05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504" y="2274514"/>
            <a:ext cx="464695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ตอนที่ </a:t>
            </a:r>
            <a:r>
              <a:rPr lang="en-US" sz="2800" b="1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 </a:t>
            </a:r>
            <a:r>
              <a:rPr lang="th-TH" sz="28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สัมประสิทธิ์การขยายตัวทางความร้อนเชิงเส้นของแท่งทองเหลือง</a:t>
            </a:r>
            <a:endParaRPr lang="en-US" sz="2800" dirty="0">
              <a:solidFill>
                <a:srgbClr val="00B05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0505" y="3606411"/>
            <a:ext cx="47977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800" b="1" dirty="0" smtClean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สรุปและอภิปรายผล</a:t>
            </a:r>
            <a:r>
              <a:rPr lang="th-TH" sz="28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การทดลอง</a:t>
            </a:r>
            <a:endParaRPr lang="en-US" sz="2800" dirty="0">
              <a:solidFill>
                <a:srgbClr val="00B05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………………………………………………………………………………………………………............................................………………………………………………………………………………………………………............................................……………………………………………………</a:t>
            </a:r>
            <a:endParaRPr lang="en-US" sz="1200" dirty="0">
              <a:solidFill>
                <a:srgbClr val="00B05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8236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</TotalTime>
  <Words>115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Angsana New</vt:lpstr>
      <vt:lpstr>Arial</vt:lpstr>
      <vt:lpstr>Calibri</vt:lpstr>
      <vt:lpstr>Cordia New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</cp:revision>
  <cp:lastPrinted>2021-03-14T00:27:11Z</cp:lastPrinted>
  <dcterms:created xsi:type="dcterms:W3CDTF">2021-03-13T10:54:49Z</dcterms:created>
  <dcterms:modified xsi:type="dcterms:W3CDTF">2021-03-14T00:31:08Z</dcterms:modified>
</cp:coreProperties>
</file>