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58" y="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9" cy="483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9" cy="4835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185819"/>
            <a:ext cx="2985559" cy="48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2597" y="9185819"/>
            <a:ext cx="2985559" cy="4835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F0445-2D38-48A8-B7C8-B8632E766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207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68413" y="1209675"/>
            <a:ext cx="4352925" cy="3263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654550"/>
            <a:ext cx="5511800" cy="3808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86863"/>
            <a:ext cx="2986088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186863"/>
            <a:ext cx="2986088" cy="4841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C9402-1980-4845-B0A7-9BC62AD5457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749350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0017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2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40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2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2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31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4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91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9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25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4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3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CB5EE-DEA8-462B-9FEA-706F888CB576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5A0D2-0BDD-477D-ADE7-B00B17DF7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33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4236" y="404664"/>
            <a:ext cx="7772400" cy="1470025"/>
          </a:xfrm>
        </p:spPr>
        <p:txBody>
          <a:bodyPr>
            <a:normAutofit/>
          </a:bodyPr>
          <a:lstStyle/>
          <a:p>
            <a:r>
              <a:rPr lang="th-TH" sz="7200" b="1" dirty="0"/>
              <a:t>การใช้ไมโครมิเตอร์</a:t>
            </a:r>
            <a:endParaRPr lang="en-US" sz="7200" b="1" dirty="0"/>
          </a:p>
        </p:txBody>
      </p:sp>
      <p:pic>
        <p:nvPicPr>
          <p:cNvPr id="1026" name="Picture 2" descr="http://www.jindasup.com/product_images/275255581450-%E0%B9%84%E0%B8%A1%E0%B9%82%E0%B8%84%E0%B8%A3%E0%B8%A1%E0%B8%B4%E0%B9%80%E0%B8%95%E0%B8%AD%E0%B8%A3%E0%B9%8C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293096"/>
            <a:ext cx="419100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nano-machinery.com/catalog/images/Mitutoyo-Digital%20micro.jp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51688"/>
            <a:ext cx="3489866" cy="1676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572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technologystudent.com/images3/microm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7659025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827584" y="4509120"/>
            <a:ext cx="76590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</a:rPr>
              <a:t>	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ANSWER:</a:t>
            </a:r>
            <a:r>
              <a:rPr lang="th-TH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16.000 + </a:t>
            </a:r>
            <a:r>
              <a:rPr lang="th-TH" sz="2400" dirty="0">
                <a:solidFill>
                  <a:srgbClr val="000099"/>
                </a:solidFill>
              </a:rPr>
              <a:t>(</a:t>
            </a:r>
            <a:r>
              <a:rPr lang="en-US" sz="2400" dirty="0">
                <a:solidFill>
                  <a:srgbClr val="000099"/>
                </a:solidFill>
              </a:rPr>
              <a:t>16.0x0.01</a:t>
            </a:r>
            <a:r>
              <a:rPr lang="th-TH" sz="2400" dirty="0">
                <a:solidFill>
                  <a:srgbClr val="000099"/>
                </a:solidFill>
              </a:rPr>
              <a:t>)</a:t>
            </a:r>
            <a:r>
              <a:rPr lang="en-US" sz="2400" dirty="0">
                <a:solidFill>
                  <a:srgbClr val="000099"/>
                </a:solidFill>
              </a:rPr>
              <a:t> = 16.160 mm </a:t>
            </a:r>
          </a:p>
          <a:p>
            <a:r>
              <a:rPr lang="en-US" sz="2400" dirty="0">
                <a:solidFill>
                  <a:srgbClr val="00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23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echnologystudent.com/images3/microm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734480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1187624" y="4725144"/>
            <a:ext cx="73448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99"/>
                </a:solidFill>
              </a:rPr>
              <a:t>	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ANSWER:</a:t>
            </a:r>
            <a:r>
              <a:rPr lang="th-TH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5.500+ </a:t>
            </a:r>
            <a:r>
              <a:rPr lang="th-TH" sz="2400" dirty="0">
                <a:solidFill>
                  <a:srgbClr val="000099"/>
                </a:solidFill>
              </a:rPr>
              <a:t>(</a:t>
            </a:r>
            <a:r>
              <a:rPr lang="en-US" sz="2400" dirty="0">
                <a:solidFill>
                  <a:srgbClr val="000099"/>
                </a:solidFill>
              </a:rPr>
              <a:t>35.5x0.01</a:t>
            </a:r>
            <a:r>
              <a:rPr lang="th-TH" sz="2400" dirty="0">
                <a:solidFill>
                  <a:srgbClr val="000099"/>
                </a:solidFill>
              </a:rPr>
              <a:t>)</a:t>
            </a:r>
            <a:r>
              <a:rPr lang="en-US" sz="2400" dirty="0">
                <a:solidFill>
                  <a:srgbClr val="000099"/>
                </a:solidFill>
              </a:rPr>
              <a:t> = 5.855 mm 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23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technologystudent.com/images3/micrm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88" y="564886"/>
            <a:ext cx="7166920" cy="272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717448" y="4581128"/>
            <a:ext cx="788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99"/>
                </a:solidFill>
              </a:rPr>
              <a:t>	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ANSWER:</a:t>
            </a:r>
            <a:r>
              <a:rPr lang="th-TH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3.000 + </a:t>
            </a:r>
            <a:r>
              <a:rPr lang="th-TH" sz="2400" dirty="0">
                <a:solidFill>
                  <a:srgbClr val="000099"/>
                </a:solidFill>
              </a:rPr>
              <a:t>(</a:t>
            </a:r>
            <a:r>
              <a:rPr lang="en-US" sz="2400" dirty="0">
                <a:solidFill>
                  <a:srgbClr val="000099"/>
                </a:solidFill>
              </a:rPr>
              <a:t>26.0x0.01</a:t>
            </a:r>
            <a:r>
              <a:rPr lang="th-TH" sz="2400" dirty="0">
                <a:solidFill>
                  <a:srgbClr val="000099"/>
                </a:solidFill>
              </a:rPr>
              <a:t>)</a:t>
            </a:r>
            <a:r>
              <a:rPr lang="en-US" sz="2400" dirty="0">
                <a:solidFill>
                  <a:srgbClr val="000099"/>
                </a:solidFill>
              </a:rPr>
              <a:t> = 3.260 mm 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23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447328" y="1168288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1. </a:t>
            </a:r>
            <a:r>
              <a:rPr lang="th-TH" sz="2400" dirty="0">
                <a:solidFill>
                  <a:srgbClr val="000099"/>
                </a:solidFill>
              </a:rPr>
              <a:t>ไม่ควรใช้มือลูบหรือจับต้องส่วนที่เป็นสเกลของเครื่องมือวัด </a:t>
            </a:r>
            <a:r>
              <a:rPr lang="th-TH" sz="2400" dirty="0"/>
              <a:t>เพราะอาจจะทำให้เกิดคราบสกปรก เมื่อใช้ไปนานๆ สเกลจะเลอะเลือน ทำให้อ่านค่าได้ไม่ชัดเจน และเวลาวัดควรจับตรงขอบหรือส่วนที่ไม่มีสเกลติดอยู่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th-TH" sz="2400" dirty="0"/>
              <a:t>เมื่อแน่ใจว่าปากวัดของ</a:t>
            </a:r>
            <a:r>
              <a:rPr lang="th-TH" sz="2400" dirty="0" err="1"/>
              <a:t>เวอร์เนียร์</a:t>
            </a:r>
            <a:r>
              <a:rPr lang="th-TH" sz="2400" dirty="0"/>
              <a:t>สัมผัสพอดีกับผิวทั้งสองด้านของวัตถุแล้ว จะต้อง</a:t>
            </a:r>
            <a:r>
              <a:rPr lang="th-TH" sz="2400" dirty="0">
                <a:solidFill>
                  <a:srgbClr val="000099"/>
                </a:solidFill>
              </a:rPr>
              <a:t>หมุนปุ่ม</a:t>
            </a:r>
            <a:r>
              <a:rPr lang="en-US" sz="2400" dirty="0">
                <a:solidFill>
                  <a:srgbClr val="000099"/>
                </a:solidFill>
              </a:rPr>
              <a:t> I </a:t>
            </a:r>
            <a:r>
              <a:rPr lang="th-TH" sz="2400" dirty="0">
                <a:solidFill>
                  <a:srgbClr val="000099"/>
                </a:solidFill>
              </a:rPr>
              <a:t>เพื่อตรึงสเกล</a:t>
            </a:r>
            <a:r>
              <a:rPr lang="th-TH" sz="2400" dirty="0" err="1">
                <a:solidFill>
                  <a:srgbClr val="000099"/>
                </a:solidFill>
              </a:rPr>
              <a:t>เวอร์เนียร์</a:t>
            </a:r>
            <a:r>
              <a:rPr lang="th-TH" sz="2400" dirty="0">
                <a:solidFill>
                  <a:srgbClr val="000099"/>
                </a:solidFill>
              </a:rPr>
              <a:t>ให้ติดกับสเกลหลักเสมอ</a:t>
            </a:r>
            <a:endParaRPr lang="en-US" sz="2400" dirty="0">
              <a:solidFill>
                <a:srgbClr val="000099"/>
              </a:solidFill>
            </a:endParaRPr>
          </a:p>
          <a:p>
            <a:r>
              <a:rPr lang="en-US" sz="2400" dirty="0"/>
              <a:t>3. </a:t>
            </a:r>
            <a:r>
              <a:rPr lang="th-TH" sz="2400" dirty="0"/>
              <a:t>ก่อนใช้ไมโครมิเตอร์ จะต้อง</a:t>
            </a:r>
            <a:r>
              <a:rPr lang="th-TH" sz="2400" dirty="0">
                <a:solidFill>
                  <a:srgbClr val="000099"/>
                </a:solidFill>
              </a:rPr>
              <a:t>ดูว่าสเกลมีค่าคลาดเคลื่อนที่ขีดศูนย์หรือไม่ </a:t>
            </a:r>
            <a:r>
              <a:rPr lang="th-TH" sz="2400" dirty="0"/>
              <a:t>ถ้ามีจะต้องแก้ค่าคลาดเคลื่อนในการวัดทุกครั้ง ผลที่บันทึกไว้จึงจะเป็นค่าที่ถูกต้อง</a:t>
            </a:r>
            <a:endParaRPr lang="en-US" sz="2400" dirty="0"/>
          </a:p>
          <a:p>
            <a:r>
              <a:rPr lang="en-US" sz="2400" dirty="0"/>
              <a:t>4. </a:t>
            </a:r>
            <a:r>
              <a:rPr lang="th-TH" sz="2400" dirty="0">
                <a:solidFill>
                  <a:srgbClr val="000099"/>
                </a:solidFill>
              </a:rPr>
              <a:t>การเลื่อนแกนวัดของไมโครมิเตอร์ จะต้องหมุนที่ปุ่ม</a:t>
            </a:r>
            <a:r>
              <a:rPr lang="en-US" sz="2400" dirty="0">
                <a:solidFill>
                  <a:srgbClr val="000099"/>
                </a:solidFill>
              </a:rPr>
              <a:t> G </a:t>
            </a:r>
            <a:r>
              <a:rPr lang="th-TH" sz="2400" dirty="0">
                <a:solidFill>
                  <a:srgbClr val="000099"/>
                </a:solidFill>
              </a:rPr>
              <a:t>เสมอ เพราะเมื่อปากวัดสัมผัสพอดีกับผิวของวัตถุ </a:t>
            </a:r>
            <a:r>
              <a:rPr lang="th-TH" sz="2400" dirty="0"/>
              <a:t>จะมีเสียงดังกริ๊กเกิดขึ้นและแกนวัดก็จะไม่เดินหน้าต่อไป แต่ถ้าหมุนที่ปลอกวัด จะไม่มีเสียงเตือนเมื่อปากวัดสัมผัสพอดีกับผิววัตถุ ทำให้เกิดความไม่แน่นอนในการวัด เนื่องจากปุ่ม</a:t>
            </a:r>
            <a:r>
              <a:rPr lang="en-US" sz="2400" dirty="0"/>
              <a:t> G </a:t>
            </a:r>
            <a:r>
              <a:rPr lang="th-TH" sz="2400" dirty="0"/>
              <a:t>รับแรงกดไม่เท่ากันในการวัดแต่ละครั้ง</a:t>
            </a:r>
            <a:endParaRPr lang="en-US" sz="2400" dirty="0"/>
          </a:p>
          <a:p>
            <a:pPr lvl="0"/>
            <a:r>
              <a:rPr lang="en-US" sz="2400" dirty="0"/>
              <a:t>5. </a:t>
            </a:r>
            <a:r>
              <a:rPr lang="th-TH" sz="2400" dirty="0">
                <a:solidFill>
                  <a:srgbClr val="000099"/>
                </a:solidFill>
              </a:rPr>
              <a:t>บิดปุ่ม</a:t>
            </a:r>
            <a:r>
              <a:rPr lang="th-TH" sz="2400" dirty="0" err="1">
                <a:solidFill>
                  <a:srgbClr val="000099"/>
                </a:solidFill>
              </a:rPr>
              <a:t>ล็อค</a:t>
            </a:r>
            <a:r>
              <a:rPr lang="en-US" sz="2400" dirty="0">
                <a:solidFill>
                  <a:srgbClr val="000099"/>
                </a:solidFill>
              </a:rPr>
              <a:t> I </a:t>
            </a:r>
            <a:r>
              <a:rPr lang="th-TH" sz="2400" dirty="0">
                <a:solidFill>
                  <a:srgbClr val="000099"/>
                </a:solidFill>
              </a:rPr>
              <a:t>ของไมโครมิเตอร์ไป</a:t>
            </a:r>
            <a:r>
              <a:rPr lang="th-TH" sz="2400" b="1" u="sng" dirty="0">
                <a:solidFill>
                  <a:srgbClr val="000099"/>
                </a:solidFill>
              </a:rPr>
              <a:t>ซ้าย</a:t>
            </a:r>
            <a:r>
              <a:rPr lang="th-TH" sz="2400" dirty="0">
                <a:solidFill>
                  <a:srgbClr val="000099"/>
                </a:solidFill>
              </a:rPr>
              <a:t>สุดเสมอ ก่อนทำการอ่านสเกล</a:t>
            </a:r>
            <a:endParaRPr lang="en-US" sz="2400" dirty="0">
              <a:solidFill>
                <a:srgbClr val="000099"/>
              </a:solidFill>
            </a:endParaRPr>
          </a:p>
          <a:p>
            <a:r>
              <a:rPr lang="en-US" sz="2400" dirty="0"/>
              <a:t>6. </a:t>
            </a:r>
            <a:r>
              <a:rPr lang="th-TH" sz="2400" dirty="0"/>
              <a:t>ในการวัดปริมาณเดิมหลายๆ ครั้งเช่น วัดความหนาของแผ่นกระดาษ</a:t>
            </a:r>
            <a:r>
              <a:rPr lang="en-US" sz="2400" dirty="0"/>
              <a:t> 3 </a:t>
            </a:r>
            <a:r>
              <a:rPr lang="th-TH" sz="2400" dirty="0"/>
              <a:t>ครั้ง จะต้อง</a:t>
            </a:r>
            <a:endParaRPr lang="en-US" sz="2400" dirty="0"/>
          </a:p>
          <a:p>
            <a:r>
              <a:rPr lang="th-TH" sz="2400" dirty="0"/>
              <a:t>เปลี่ยนตำแหน่งที่วัดเสมอ เพื่อหาค่าเฉลี่ย และถือเป็นหลักปฏิบัติในการทดลองทุกครั้ง</a:t>
            </a:r>
            <a:endParaRPr lang="en-US" sz="24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67544" y="476672"/>
            <a:ext cx="448872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4000" b="1" dirty="0"/>
              <a:t>ข้อแนะนำก่อนทำการทดลอง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32301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564904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7200" b="1" dirty="0">
                <a:solidFill>
                  <a:srgbClr val="000099"/>
                </a:solidFill>
              </a:rPr>
              <a:t>ลงมือทำการทดลองได้เลย</a:t>
            </a:r>
            <a:endParaRPr lang="en-US" sz="72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03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th-TH" b="1" dirty="0">
                <a:solidFill>
                  <a:srgbClr val="000099"/>
                </a:solidFill>
              </a:rPr>
              <a:t>ส่วนประกอบของไมโครมิเตอร์</a:t>
            </a:r>
            <a:endParaRPr lang="en-US" dirty="0">
              <a:solidFill>
                <a:srgbClr val="000099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81" y="1318101"/>
            <a:ext cx="8385175" cy="3050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57B22D3-9EB9-46CE-8CBF-138270E47F27}"/>
              </a:ext>
            </a:extLst>
          </p:cNvPr>
          <p:cNvSpPr txBox="1"/>
          <p:nvPr/>
        </p:nvSpPr>
        <p:spPr>
          <a:xfrm>
            <a:off x="3843565" y="3112795"/>
            <a:ext cx="187220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สเกลหลัก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D9A6D17-F49D-4849-BE4C-E4B344DA8D45}"/>
              </a:ext>
            </a:extLst>
          </p:cNvPr>
          <p:cNvSpPr txBox="1"/>
          <p:nvPr/>
        </p:nvSpPr>
        <p:spPr>
          <a:xfrm>
            <a:off x="5104985" y="908720"/>
            <a:ext cx="1476162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สเกลไมโคร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3EAD02-14BA-4CC4-8B76-F959DD4E0C06}"/>
              </a:ext>
            </a:extLst>
          </p:cNvPr>
          <p:cNvSpPr txBox="1"/>
          <p:nvPr/>
        </p:nvSpPr>
        <p:spPr>
          <a:xfrm>
            <a:off x="6560827" y="1211361"/>
            <a:ext cx="228265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ปลอกหมุนหยาบ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F6E37AE8-6191-4AD2-9BF9-75373C1981E8}"/>
              </a:ext>
            </a:extLst>
          </p:cNvPr>
          <p:cNvSpPr txBox="1"/>
          <p:nvPr/>
        </p:nvSpPr>
        <p:spPr>
          <a:xfrm>
            <a:off x="6609824" y="2851185"/>
            <a:ext cx="228265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ปลอกหมุนละเอียด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E99345D6-CE91-438C-8F2C-ABB16D182F6C}"/>
              </a:ext>
            </a:extLst>
          </p:cNvPr>
          <p:cNvSpPr/>
          <p:nvPr/>
        </p:nvSpPr>
        <p:spPr>
          <a:xfrm rot="16200000">
            <a:off x="8264824" y="2661374"/>
            <a:ext cx="230490" cy="144016"/>
          </a:xfrm>
          <a:prstGeom prst="righ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002A5CF9-8C15-409F-97E8-9542269928D3}"/>
              </a:ext>
            </a:extLst>
          </p:cNvPr>
          <p:cNvSpPr txBox="1"/>
          <p:nvPr/>
        </p:nvSpPr>
        <p:spPr>
          <a:xfrm>
            <a:off x="3267501" y="1211361"/>
            <a:ext cx="86497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/>
              <a:t>สลักยึด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FE58FA8-872D-429D-BDCC-E0ABFA379E8B}"/>
              </a:ext>
            </a:extLst>
          </p:cNvPr>
          <p:cNvSpPr txBox="1"/>
          <p:nvPr/>
        </p:nvSpPr>
        <p:spPr>
          <a:xfrm>
            <a:off x="4203605" y="1170330"/>
            <a:ext cx="10441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/>
              <a:t>ก้านสเกล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5C4BD15-2FCB-444E-8E2D-90E6CFC7ABEB}"/>
              </a:ext>
            </a:extLst>
          </p:cNvPr>
          <p:cNvSpPr txBox="1"/>
          <p:nvPr/>
        </p:nvSpPr>
        <p:spPr>
          <a:xfrm>
            <a:off x="2177221" y="1426666"/>
            <a:ext cx="10801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แกนวัด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425BC77-066B-4EB1-BFCC-95F9E5FECCD9}"/>
              </a:ext>
            </a:extLst>
          </p:cNvPr>
          <p:cNvSpPr txBox="1"/>
          <p:nvPr/>
        </p:nvSpPr>
        <p:spPr>
          <a:xfrm>
            <a:off x="861149" y="1370385"/>
            <a:ext cx="108012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800" b="1" dirty="0"/>
              <a:t>แกนรับ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14B07405-FDCF-4BAC-A29E-A93FBD3908C1}"/>
              </a:ext>
            </a:extLst>
          </p:cNvPr>
          <p:cNvSpPr txBox="1"/>
          <p:nvPr/>
        </p:nvSpPr>
        <p:spPr>
          <a:xfrm>
            <a:off x="1620565" y="2818192"/>
            <a:ext cx="108012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/>
              <a:t>วัตถุที่จะวัด</a:t>
            </a:r>
          </a:p>
        </p:txBody>
      </p:sp>
      <p:pic>
        <p:nvPicPr>
          <p:cNvPr id="2054" name="Picture 6" descr="http://www.rsu.ac.th/science/physics/sema/virtual%20_lab/lab_vernier_micro/using_ver_micro/vfig11a_vi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487171"/>
            <a:ext cx="5431084" cy="318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04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technologystudent.com/images3/microm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35472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h-TH" b="1" dirty="0"/>
              <a:t>การใช้งานของไมโครมิเตอร์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01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การอ่านค่าไมโครมิเตอร์</a:t>
            </a:r>
            <a:endParaRPr lang="en-US" b="1" dirty="0"/>
          </a:p>
        </p:txBody>
      </p:sp>
      <p:pic>
        <p:nvPicPr>
          <p:cNvPr id="3074" name="Picture 2" descr="http://www.technologystudent.com/images3/micrm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68760"/>
            <a:ext cx="7200792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08410753-2F3F-4839-A9CB-7D5ECCFF416C}"/>
              </a:ext>
            </a:extLst>
          </p:cNvPr>
          <p:cNvSpPr/>
          <p:nvPr/>
        </p:nvSpPr>
        <p:spPr>
          <a:xfrm>
            <a:off x="521550" y="4865791"/>
            <a:ext cx="8388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99"/>
                </a:solidFill>
              </a:rPr>
              <a:t>	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ANSWER:</a:t>
            </a:r>
            <a:r>
              <a:rPr lang="th-TH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12.500 + </a:t>
            </a:r>
            <a:r>
              <a:rPr lang="th-TH" sz="2400" dirty="0">
                <a:solidFill>
                  <a:srgbClr val="000099"/>
                </a:solidFill>
              </a:rPr>
              <a:t>(</a:t>
            </a:r>
            <a:r>
              <a:rPr lang="en-US" sz="2400" dirty="0">
                <a:solidFill>
                  <a:srgbClr val="000099"/>
                </a:solidFill>
              </a:rPr>
              <a:t>16.0x0.01</a:t>
            </a:r>
            <a:r>
              <a:rPr lang="th-TH" sz="2400" dirty="0">
                <a:solidFill>
                  <a:srgbClr val="000099"/>
                </a:solidFill>
              </a:rPr>
              <a:t>)</a:t>
            </a:r>
            <a:r>
              <a:rPr lang="en-US" sz="2400" dirty="0">
                <a:solidFill>
                  <a:srgbClr val="000099"/>
                </a:solidFill>
              </a:rPr>
              <a:t> = 12.660 mm 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145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echnologystudent.com/images3/microm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80" y="748581"/>
            <a:ext cx="8532440" cy="3040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4">
            <a:extLst>
              <a:ext uri="{FF2B5EF4-FFF2-40B4-BE49-F238E27FC236}">
                <a16:creationId xmlns:a16="http://schemas.microsoft.com/office/drawing/2014/main" xmlns="" id="{D575E1FE-2E91-48CC-AF6F-50A695D0D9FC}"/>
              </a:ext>
            </a:extLst>
          </p:cNvPr>
          <p:cNvSpPr/>
          <p:nvPr/>
        </p:nvSpPr>
        <p:spPr>
          <a:xfrm>
            <a:off x="467544" y="4293096"/>
            <a:ext cx="8388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99"/>
                </a:solidFill>
              </a:rPr>
              <a:t>	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ANSWER:</a:t>
            </a:r>
            <a:r>
              <a:rPr lang="th-TH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16.000 + </a:t>
            </a:r>
            <a:r>
              <a:rPr lang="th-TH" sz="2400" dirty="0">
                <a:solidFill>
                  <a:srgbClr val="000099"/>
                </a:solidFill>
              </a:rPr>
              <a:t>(</a:t>
            </a:r>
            <a:r>
              <a:rPr lang="en-US" sz="2400" dirty="0">
                <a:solidFill>
                  <a:srgbClr val="000099"/>
                </a:solidFill>
              </a:rPr>
              <a:t>35.5x0.01</a:t>
            </a:r>
            <a:r>
              <a:rPr lang="th-TH" sz="2400" dirty="0">
                <a:solidFill>
                  <a:srgbClr val="000099"/>
                </a:solidFill>
              </a:rPr>
              <a:t>)</a:t>
            </a:r>
            <a:r>
              <a:rPr lang="en-US" sz="2400" dirty="0">
                <a:solidFill>
                  <a:srgbClr val="000099"/>
                </a:solidFill>
              </a:rPr>
              <a:t> = 16.355 mm 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790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technologystudent.com/images3/microm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6632"/>
            <a:ext cx="7599651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4">
            <a:extLst>
              <a:ext uri="{FF2B5EF4-FFF2-40B4-BE49-F238E27FC236}">
                <a16:creationId xmlns:a16="http://schemas.microsoft.com/office/drawing/2014/main" xmlns="" id="{5C53F697-741C-4A22-AF2F-3B3755BAE55D}"/>
              </a:ext>
            </a:extLst>
          </p:cNvPr>
          <p:cNvSpPr/>
          <p:nvPr/>
        </p:nvSpPr>
        <p:spPr>
          <a:xfrm>
            <a:off x="467544" y="4293096"/>
            <a:ext cx="8388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99"/>
                </a:solidFill>
              </a:rPr>
              <a:t>	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ANSWER:</a:t>
            </a:r>
            <a:r>
              <a:rPr lang="th-TH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7.500 + </a:t>
            </a:r>
            <a:r>
              <a:rPr lang="th-TH" sz="2400" dirty="0">
                <a:solidFill>
                  <a:srgbClr val="000099"/>
                </a:solidFill>
              </a:rPr>
              <a:t>(</a:t>
            </a:r>
            <a:r>
              <a:rPr lang="en-US" sz="2400" dirty="0">
                <a:solidFill>
                  <a:srgbClr val="000099"/>
                </a:solidFill>
              </a:rPr>
              <a:t>26.0x0.01</a:t>
            </a:r>
            <a:r>
              <a:rPr lang="th-TH" sz="2400" dirty="0">
                <a:solidFill>
                  <a:srgbClr val="000099"/>
                </a:solidFill>
              </a:rPr>
              <a:t>)</a:t>
            </a:r>
            <a:r>
              <a:rPr lang="en-US" sz="2400" dirty="0">
                <a:solidFill>
                  <a:srgbClr val="000099"/>
                </a:solidFill>
              </a:rPr>
              <a:t> = 7.760 mm 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708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technologystudent.com/images3/microm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810089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395535" y="4797152"/>
            <a:ext cx="8388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99"/>
                </a:solidFill>
              </a:rPr>
              <a:t>	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ANSWER:</a:t>
            </a:r>
            <a:r>
              <a:rPr lang="th-TH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10.500+ </a:t>
            </a:r>
            <a:r>
              <a:rPr lang="th-TH" sz="2400" dirty="0">
                <a:solidFill>
                  <a:srgbClr val="000099"/>
                </a:solidFill>
              </a:rPr>
              <a:t>(</a:t>
            </a:r>
            <a:r>
              <a:rPr lang="en-US" sz="2400" dirty="0">
                <a:solidFill>
                  <a:srgbClr val="000099"/>
                </a:solidFill>
              </a:rPr>
              <a:t>16.0x0.01</a:t>
            </a:r>
            <a:r>
              <a:rPr lang="th-TH" sz="2400" dirty="0">
                <a:solidFill>
                  <a:srgbClr val="000099"/>
                </a:solidFill>
              </a:rPr>
              <a:t>)</a:t>
            </a:r>
            <a:r>
              <a:rPr lang="en-US" sz="2400" dirty="0">
                <a:solidFill>
                  <a:srgbClr val="000099"/>
                </a:solidFill>
              </a:rPr>
              <a:t> = 10.660 mm 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30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www.technologystudent.com/images3/microm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280920" cy="3643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648073" y="4725144"/>
            <a:ext cx="8100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000099"/>
                </a:solidFill>
              </a:rPr>
              <a:t>	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ANSWER:</a:t>
            </a:r>
            <a:r>
              <a:rPr lang="th-TH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12.500 + </a:t>
            </a:r>
            <a:r>
              <a:rPr lang="th-TH" sz="2400" dirty="0">
                <a:solidFill>
                  <a:srgbClr val="000099"/>
                </a:solidFill>
              </a:rPr>
              <a:t>(</a:t>
            </a:r>
            <a:r>
              <a:rPr lang="en-US" sz="2400" dirty="0">
                <a:solidFill>
                  <a:srgbClr val="000099"/>
                </a:solidFill>
              </a:rPr>
              <a:t>35.5x0.01</a:t>
            </a:r>
            <a:r>
              <a:rPr lang="th-TH" sz="2400" dirty="0">
                <a:solidFill>
                  <a:srgbClr val="000099"/>
                </a:solidFill>
              </a:rPr>
              <a:t>)</a:t>
            </a:r>
            <a:r>
              <a:rPr lang="en-US" sz="2400" dirty="0">
                <a:solidFill>
                  <a:srgbClr val="000099"/>
                </a:solidFill>
              </a:rPr>
              <a:t> = 12.855 mm 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0306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://www.technologystudent.com/images3/microm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776857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สี่เหลี่ยมผืนผ้า 3"/>
          <p:cNvSpPr/>
          <p:nvPr/>
        </p:nvSpPr>
        <p:spPr>
          <a:xfrm>
            <a:off x="467544" y="4725143"/>
            <a:ext cx="78843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99"/>
                </a:solidFill>
              </a:rPr>
              <a:t>	</a:t>
            </a:r>
          </a:p>
          <a:p>
            <a:pPr algn="ctr"/>
            <a:r>
              <a:rPr lang="en-US" sz="2400" dirty="0">
                <a:solidFill>
                  <a:srgbClr val="000099"/>
                </a:solidFill>
              </a:rPr>
              <a:t>ANSWER:</a:t>
            </a:r>
            <a:r>
              <a:rPr lang="th-TH" sz="2400" dirty="0">
                <a:solidFill>
                  <a:srgbClr val="000099"/>
                </a:solidFill>
              </a:rPr>
              <a:t> </a:t>
            </a:r>
            <a:r>
              <a:rPr lang="en-US" sz="2400" dirty="0">
                <a:solidFill>
                  <a:srgbClr val="000099"/>
                </a:solidFill>
              </a:rPr>
              <a:t>6.000 + </a:t>
            </a:r>
            <a:r>
              <a:rPr lang="th-TH" sz="2400" dirty="0">
                <a:solidFill>
                  <a:srgbClr val="000099"/>
                </a:solidFill>
              </a:rPr>
              <a:t>(</a:t>
            </a:r>
            <a:r>
              <a:rPr lang="en-US" sz="2400" dirty="0">
                <a:solidFill>
                  <a:srgbClr val="000099"/>
                </a:solidFill>
              </a:rPr>
              <a:t>26.0x0.01</a:t>
            </a:r>
            <a:r>
              <a:rPr lang="th-TH" sz="2400" dirty="0">
                <a:solidFill>
                  <a:srgbClr val="000099"/>
                </a:solidFill>
              </a:rPr>
              <a:t>)</a:t>
            </a:r>
            <a:r>
              <a:rPr lang="en-US" sz="2400" dirty="0">
                <a:solidFill>
                  <a:srgbClr val="000099"/>
                </a:solidFill>
              </a:rPr>
              <a:t> = 6.260 mm </a:t>
            </a:r>
          </a:p>
          <a:p>
            <a:r>
              <a:rPr lang="en-US" sz="2400" dirty="0">
                <a:solidFill>
                  <a:srgbClr val="0000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230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มุมมอง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308</Words>
  <Application>Microsoft Office PowerPoint</Application>
  <PresentationFormat>On-screen Show (4:3)</PresentationFormat>
  <Paragraphs>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Cordia New</vt:lpstr>
      <vt:lpstr>FreesiaUPC</vt:lpstr>
      <vt:lpstr>Verdana</vt:lpstr>
      <vt:lpstr>ชุดรูปแบบของ Office</vt:lpstr>
      <vt:lpstr>การใช้ไมโครมิเตอร์</vt:lpstr>
      <vt:lpstr>ส่วนประกอบของไมโครมิเตอร์</vt:lpstr>
      <vt:lpstr>การใช้งานของไมโครมิเตอร์</vt:lpstr>
      <vt:lpstr>การอ่านค่าไมโครมิเตอร์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การใช้ไมโครมิเตอร์</dc:title>
  <dc:creator>kIBKAy</dc:creator>
  <cp:lastModifiedBy>Microsoft account</cp:lastModifiedBy>
  <cp:revision>24</cp:revision>
  <cp:lastPrinted>2021-03-14T00:47:36Z</cp:lastPrinted>
  <dcterms:created xsi:type="dcterms:W3CDTF">2015-02-06T13:05:10Z</dcterms:created>
  <dcterms:modified xsi:type="dcterms:W3CDTF">2021-03-14T00:48:49Z</dcterms:modified>
</cp:coreProperties>
</file>