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58" y="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7C1C9-A025-49D0-AE4D-C56360FF74F2}" type="datetimeFigureOut">
              <a:rPr lang="th-TH" smtClean="0"/>
              <a:t>03/03/64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B6958-5153-40D3-9BB6-B99E2CE5B3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16238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B93B2-C0A5-40BC-9A84-F1D169515AA7}" type="datetimeFigureOut">
              <a:rPr lang="th-TH" smtClean="0"/>
              <a:t>03/03/64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B097B-907D-43F9-979F-4740E18EDA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28756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094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4833EB-D227-40BB-9DD3-9729B4E87A1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839A-1013-4CEF-ACBC-0186E4947B83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7DD9D23-1DE1-4A8B-99CB-ECF5312830E0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906-B20D-499C-BC23-DF222F6FD985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47822C-AC62-44D1-9F83-4D875CB54397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B3C5-97BB-4B01-9050-C415DA996CBC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D7EC-6FAF-4A5D-A41C-F223D1C7081F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672D-88E6-4C71-8226-05D6605EC2BC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9B6B-CFFF-4098-8163-E1CF7A4674E5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D93416-31D2-4129-8A54-95355FDD37BA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BB25-9A95-4F6E-8AB8-91D83713A647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98BCE15-EF8F-441F-8431-BD1A49161614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244" y="1441289"/>
            <a:ext cx="679635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วัตถุประสงค์ </a:t>
            </a:r>
            <a:r>
              <a:rPr lang="th-TH" sz="3600" dirty="0" smtClean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สามารถเขียนและวิเคราะห์กราฟได้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244" y="2047495"/>
            <a:ext cx="11200014" cy="460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3600" b="1" dirty="0">
                <a:latin typeface="TH SarabunPSK" panose="020B0500040200020003" pitchFamily="34" charset="-34"/>
                <a:ea typeface="Calibri" panose="020F0502020204030204" pitchFamily="34" charset="0"/>
                <a:cs typeface="+mj-cs"/>
              </a:rPr>
              <a:t>ทฤษฎี</a:t>
            </a:r>
            <a:endParaRPr lang="en-US" sz="3600" dirty="0">
              <a:latin typeface="TH SarabunPSK" panose="020B0500040200020003" pitchFamily="34" charset="-34"/>
              <a:ea typeface="Calibri" panose="020F0502020204030204" pitchFamily="34" charset="0"/>
              <a:cs typeface="+mj-cs"/>
            </a:endParaRPr>
          </a:p>
          <a:p>
            <a:r>
              <a:rPr lang="th-TH" sz="2800" b="1" dirty="0">
                <a:cs typeface="+mj-cs"/>
              </a:rPr>
              <a:t>การวิเคราะห์เชิงกราฟ </a:t>
            </a:r>
            <a:r>
              <a:rPr lang="en-US" sz="2800" b="1" dirty="0">
                <a:cs typeface="+mj-cs"/>
              </a:rPr>
              <a:t>(Graphical Analysis)</a:t>
            </a:r>
            <a:endParaRPr lang="en-US" sz="2800" dirty="0">
              <a:cs typeface="+mj-cs"/>
            </a:endParaRPr>
          </a:p>
          <a:p>
            <a:r>
              <a:rPr lang="th-TH" sz="2800" b="1" dirty="0">
                <a:cs typeface="+mj-cs"/>
              </a:rPr>
              <a:t>	</a:t>
            </a:r>
            <a:r>
              <a:rPr lang="th-TH" sz="2800" dirty="0">
                <a:cs typeface="+mj-cs"/>
              </a:rPr>
              <a:t>การวิเคราะห์ผลการทดลอง เป็นการหาความสัมพันธ์ระหว่างตัวแปร </a:t>
            </a:r>
            <a:r>
              <a:rPr lang="en-US" sz="2800" dirty="0">
                <a:cs typeface="+mj-cs"/>
              </a:rPr>
              <a:t>(</a:t>
            </a:r>
            <a:r>
              <a:rPr lang="th-TH" sz="2800" dirty="0">
                <a:cs typeface="+mj-cs"/>
              </a:rPr>
              <a:t>ข้อมูลที่ได้จากการวัด</a:t>
            </a:r>
            <a:r>
              <a:rPr lang="en-US" sz="2800" dirty="0">
                <a:cs typeface="+mj-cs"/>
              </a:rPr>
              <a:t>)</a:t>
            </a:r>
            <a:r>
              <a:rPr lang="th-TH" sz="2800" dirty="0">
                <a:cs typeface="+mj-cs"/>
              </a:rPr>
              <a:t> เพื่อเปรียบเทียบกับกฎพื้นฐานทางฟิสิกส์หรือเพื่อสร้างกฎทางฟิสิกส์ใหม่จากข้อมูลที่ได้จากการทดลอง การวิเคราะห์ผลการทดลองทางฟิสิกส์มีหลายวิธี วิธีหนึ่งที่จะนิยมกันมากก็คือ การเขียนกราฟข้อมูลซึ่งได้จากการทดลองแล้ววิเคราะห์ผล การเขียนกราฟที่ดีจะนำไปสู่การวิเคราะห์ข้อมูลที่ถูกต้องเชื่อถือได้ หลักการเขียนกราฟมีดังนี้ </a:t>
            </a:r>
            <a:endParaRPr lang="en-US" sz="2800" dirty="0">
              <a:cs typeface="+mj-cs"/>
            </a:endParaRPr>
          </a:p>
          <a:p>
            <a:r>
              <a:rPr lang="en-US" sz="2800" dirty="0">
                <a:cs typeface="+mj-cs"/>
              </a:rPr>
              <a:t>1</a:t>
            </a:r>
            <a:r>
              <a:rPr lang="th-TH" sz="2800" dirty="0">
                <a:cs typeface="+mj-cs"/>
              </a:rPr>
              <a:t> ใช้ดินสอปลายแหลม ๆ ลากเส้นกราฟ   เพราะการลากเส้นหรือเขียนจุดที่มีขนาดใหญ่บนกระดาษกราฟจะเพิ่มความคลาดเคลื่อนของผลการทดลองโดยไม่จำเป็น </a:t>
            </a:r>
            <a:endParaRPr lang="en-US" sz="2800" dirty="0">
              <a:cs typeface="+mj-cs"/>
            </a:endParaRPr>
          </a:p>
          <a:p>
            <a:r>
              <a:rPr lang="en-US" sz="2800" dirty="0">
                <a:cs typeface="+mj-cs"/>
              </a:rPr>
              <a:t>2 </a:t>
            </a:r>
            <a:r>
              <a:rPr lang="th-TH" sz="2800" dirty="0">
                <a:cs typeface="+mj-cs"/>
              </a:rPr>
              <a:t>ควรขยายขนาดกราฟให้เต็มหน้ากระดาษกราฟ เพราะการเขียนกราฟขนาดเล็กจะลดความถูกต้องของผลที่จะได้จากการวิเคราะห์เชิงกราฟลง </a:t>
            </a:r>
            <a:endParaRPr lang="en-US" sz="2800" dirty="0"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9244" y="393310"/>
            <a:ext cx="1130530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5400" b="1" dirty="0">
                <a:solidFill>
                  <a:srgbClr val="0070C0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ปฏิบัติ</a:t>
            </a:r>
            <a:r>
              <a:rPr lang="th-TH" sz="5400" b="1" dirty="0" smtClean="0">
                <a:solidFill>
                  <a:srgbClr val="0070C0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การที่ 1 การ</a:t>
            </a:r>
            <a:r>
              <a:rPr lang="th-TH" sz="5400" b="1" dirty="0">
                <a:solidFill>
                  <a:srgbClr val="0070C0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วิเคราะห์เชิงกราฟ</a:t>
            </a:r>
            <a:endParaRPr lang="en-US" sz="5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3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4622" y="709515"/>
            <a:ext cx="1131257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3 </a:t>
            </a:r>
            <a:r>
              <a:rPr lang="th-TH" sz="3200" dirty="0"/>
              <a:t>ข้อมูลหรือปริมาณที่เป็นตัวแปรตามควรเป็นแกนตั้ง ส่วนข้อมูลที่เป็นตัวแปรอิสระควรอยู่ในแกนนอน</a:t>
            </a:r>
            <a:endParaRPr lang="en-US" sz="3200" dirty="0"/>
          </a:p>
          <a:p>
            <a:r>
              <a:rPr lang="en-US" sz="3200" dirty="0"/>
              <a:t>4 </a:t>
            </a:r>
            <a:r>
              <a:rPr lang="th-TH" sz="3200" dirty="0"/>
              <a:t>ต้องเขียนชื่อปริมาณฟิสิกส์บนแกนตั้งและแกนนอน พร้อมระบุหน่วยที่ใช้วัดให้ถูกต้อง</a:t>
            </a:r>
            <a:endParaRPr lang="en-US" sz="3200" dirty="0"/>
          </a:p>
          <a:p>
            <a:r>
              <a:rPr lang="en-US" sz="3200" dirty="0"/>
              <a:t>5 </a:t>
            </a:r>
            <a:r>
              <a:rPr lang="th-TH" sz="3200" dirty="0"/>
              <a:t>ต้องกำหนดขนาดสเกลของแกนตั้งและแกนนอนให้เหมาะสมกับข้อมูลที่ได้จากการทดลอง โดยความห่างแต่ละช่องสเกลไม่เป็นต้อง</a:t>
            </a:r>
            <a:r>
              <a:rPr lang="th-TH" sz="3200" dirty="0" smtClean="0"/>
              <a:t>เท่ากัน</a:t>
            </a:r>
          </a:p>
          <a:p>
            <a:r>
              <a:rPr lang="en-US" sz="3200" dirty="0"/>
              <a:t>6 </a:t>
            </a:r>
            <a:r>
              <a:rPr lang="th-TH" sz="3200" dirty="0"/>
              <a:t>ควรใช้แท่งบอกความคลาดเคลื่อน </a:t>
            </a:r>
            <a:r>
              <a:rPr lang="en-US" sz="3200" dirty="0"/>
              <a:t>(error bar)</a:t>
            </a:r>
            <a:r>
              <a:rPr lang="th-TH" sz="3200" dirty="0"/>
              <a:t> บอกช่วงหรือพิสัยความคลาดเคลื่อน </a:t>
            </a:r>
            <a:r>
              <a:rPr lang="en-US" sz="3200" dirty="0"/>
              <a:t>(error range) </a:t>
            </a:r>
            <a:r>
              <a:rPr lang="th-TH" sz="3200" dirty="0"/>
              <a:t>ของข้อมูลทุกๆกรณีที่เป็นไปได้ เพื่อแสดงความเชื่อถือต่อการ</a:t>
            </a:r>
            <a:r>
              <a:rPr lang="th-TH" sz="3200" dirty="0" smtClean="0"/>
              <a:t>ทดลอง</a:t>
            </a:r>
          </a:p>
          <a:p>
            <a:r>
              <a:rPr lang="en-US" sz="3200" dirty="0"/>
              <a:t>7 </a:t>
            </a:r>
            <a:r>
              <a:rPr lang="th-TH" sz="3200" dirty="0"/>
              <a:t>การลากเส้นกราฟ ให้พยายามลากเป็นเส้นเล็กและเรียบที่สุด และพยายามลากผ่านจุดข้อมูลจากการทดลองให้มากสุดหรือใกล้เคียงจุดเหล่านั้นมากที่สุด โดยทั่วไปกรณีที่ความคลาดเคลื่อนเป็นไปในลักษณะเดาสุ่ม </a:t>
            </a:r>
            <a:r>
              <a:rPr lang="en-US" sz="3200" dirty="0"/>
              <a:t>(Random) </a:t>
            </a:r>
            <a:r>
              <a:rPr lang="th-TH" sz="3200" dirty="0"/>
              <a:t>จำนวนจุดประมาณ </a:t>
            </a:r>
            <a:r>
              <a:rPr lang="en-US" sz="3200" dirty="0"/>
              <a:t>1</a:t>
            </a:r>
            <a:r>
              <a:rPr lang="th-TH" sz="3200" dirty="0"/>
              <a:t> ใน </a:t>
            </a:r>
            <a:r>
              <a:rPr lang="en-US" sz="3200" dirty="0"/>
              <a:t>3</a:t>
            </a:r>
            <a:r>
              <a:rPr lang="th-TH" sz="3200" dirty="0"/>
              <a:t>  จะอยู่นอกเส้นกราฟที่ดีที่สุด </a:t>
            </a:r>
            <a:r>
              <a:rPr lang="en-US" sz="3200" dirty="0"/>
              <a:t>(Best curve)</a:t>
            </a:r>
            <a:r>
              <a:rPr lang="th-TH" sz="3200" dirty="0"/>
              <a:t>  เป็นระยะมากกว่าพิสัยความคลาดเคลื่อน  </a:t>
            </a:r>
          </a:p>
          <a:p>
            <a:r>
              <a:rPr lang="en-US" sz="3200" dirty="0"/>
              <a:t>8 </a:t>
            </a:r>
            <a:r>
              <a:rPr lang="th-TH" sz="3200" dirty="0"/>
              <a:t>ตั้งชื่อกราฟให้มีความหมายสอดคล้องกับการทดลอง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920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530" y="755967"/>
            <a:ext cx="50225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400" b="1" dirty="0">
                <a:ea typeface="Calibri" panose="020F0502020204030204" pitchFamily="34" charset="0"/>
                <a:cs typeface="+mj-cs"/>
              </a:rPr>
              <a:t>กราฟที่ใช้วิเคราะห์ทาง</a:t>
            </a:r>
            <a:r>
              <a:rPr lang="th-TH" sz="4400" b="1" dirty="0" smtClean="0">
                <a:ea typeface="Calibri" panose="020F0502020204030204" pitchFamily="34" charset="0"/>
                <a:cs typeface="+mj-cs"/>
              </a:rPr>
              <a:t>ฟิสิกส์</a:t>
            </a:r>
            <a:endParaRPr lang="th-TH" sz="4400" b="1" dirty="0">
              <a:cs typeface="+mj-cs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95" y="1351824"/>
            <a:ext cx="9395187" cy="323839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568295" y="4763883"/>
            <a:ext cx="85652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>
                <a:cs typeface="+mj-cs"/>
              </a:rPr>
              <a:t>ความสัมพันธ์ระหว่างตัวแปร </a:t>
            </a:r>
            <a:r>
              <a:rPr lang="en-US" sz="3200" dirty="0" smtClean="0">
                <a:cs typeface="+mj-cs"/>
              </a:rPr>
              <a:t>x</a:t>
            </a:r>
            <a:r>
              <a:rPr lang="th-TH" sz="3200" dirty="0" smtClean="0">
                <a:cs typeface="+mj-cs"/>
              </a:rPr>
              <a:t> </a:t>
            </a:r>
            <a:r>
              <a:rPr lang="th-TH" sz="3200" dirty="0">
                <a:cs typeface="+mj-cs"/>
              </a:rPr>
              <a:t>และ </a:t>
            </a:r>
            <a:r>
              <a:rPr lang="en-US" sz="3200" dirty="0" smtClean="0">
                <a:cs typeface="+mj-cs"/>
              </a:rPr>
              <a:t>y</a:t>
            </a:r>
            <a:r>
              <a:rPr lang="th-TH" sz="3200" dirty="0" smtClean="0">
                <a:cs typeface="+mj-cs"/>
              </a:rPr>
              <a:t>  </a:t>
            </a:r>
            <a:r>
              <a:rPr lang="th-TH" sz="3200" dirty="0">
                <a:cs typeface="+mj-cs"/>
              </a:rPr>
              <a:t>จะเป็นดังนี้ </a:t>
            </a:r>
          </a:p>
          <a:p>
            <a:r>
              <a:rPr lang="th-TH" sz="3200" dirty="0">
                <a:cs typeface="+mj-cs"/>
              </a:rPr>
              <a:t>			 					</a:t>
            </a:r>
            <a:r>
              <a:rPr lang="en-US" sz="3200" dirty="0" smtClean="0">
                <a:cs typeface="+mj-cs"/>
              </a:rPr>
              <a:t>y = mx + C</a:t>
            </a:r>
            <a:endParaRPr lang="th-TH" sz="3200" dirty="0">
              <a:cs typeface="+mj-cs"/>
            </a:endParaRPr>
          </a:p>
          <a:p>
            <a:r>
              <a:rPr lang="th-TH" sz="3200" dirty="0">
                <a:cs typeface="+mj-cs"/>
              </a:rPr>
              <a:t>โดย  </a:t>
            </a:r>
            <a:r>
              <a:rPr lang="en-US" sz="3200" dirty="0">
                <a:cs typeface="+mj-cs"/>
              </a:rPr>
              <a:t>m</a:t>
            </a:r>
            <a:r>
              <a:rPr lang="th-TH" sz="3200" dirty="0" smtClean="0">
                <a:cs typeface="+mj-cs"/>
              </a:rPr>
              <a:t>  </a:t>
            </a:r>
            <a:r>
              <a:rPr lang="th-TH" sz="3200" dirty="0">
                <a:cs typeface="+mj-cs"/>
              </a:rPr>
              <a:t>เป็นความชัน(</a:t>
            </a:r>
            <a:r>
              <a:rPr lang="en-US" sz="3200" dirty="0">
                <a:cs typeface="+mj-cs"/>
              </a:rPr>
              <a:t>Slope)</a:t>
            </a:r>
            <a:r>
              <a:rPr lang="th-TH" sz="3200" dirty="0">
                <a:cs typeface="+mj-cs"/>
              </a:rPr>
              <a:t>ของกราฟ    </a:t>
            </a:r>
            <a:r>
              <a:rPr lang="en-US" sz="3200" dirty="0" smtClean="0">
                <a:cs typeface="+mj-cs"/>
              </a:rPr>
              <a:t>C</a:t>
            </a:r>
            <a:r>
              <a:rPr lang="th-TH" sz="3200" dirty="0" smtClean="0">
                <a:cs typeface="+mj-cs"/>
              </a:rPr>
              <a:t>  </a:t>
            </a:r>
            <a:r>
              <a:rPr lang="th-TH" sz="3200" dirty="0">
                <a:cs typeface="+mj-cs"/>
              </a:rPr>
              <a:t>เป็นจุดตัดบน</a:t>
            </a:r>
            <a:r>
              <a:rPr lang="th-TH" sz="3200" dirty="0" smtClean="0">
                <a:cs typeface="+mj-cs"/>
              </a:rPr>
              <a:t>แกน </a:t>
            </a:r>
            <a:r>
              <a:rPr lang="en-US" sz="3200" dirty="0" smtClean="0">
                <a:cs typeface="+mj-cs"/>
              </a:rPr>
              <a:t>y</a:t>
            </a:r>
            <a:r>
              <a:rPr lang="th-TH" sz="3200" dirty="0" smtClean="0">
                <a:cs typeface="+mj-cs"/>
              </a:rPr>
              <a:t> </a:t>
            </a:r>
            <a:endParaRPr lang="th-TH" sz="3200" dirty="0"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95773" y="997881"/>
            <a:ext cx="43188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>
                <a:solidFill>
                  <a:srgbClr val="00B050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กราฟเชิงเส้น </a:t>
            </a:r>
            <a:r>
              <a:rPr lang="en-US" sz="4000" b="1" dirty="0">
                <a:solidFill>
                  <a:srgbClr val="00B050"/>
                </a:solidFill>
                <a:latin typeface="TH SarabunPSK" panose="020B0500040200020003" pitchFamily="34" charset="-34"/>
                <a:ea typeface="Calibri" panose="020F0502020204030204" pitchFamily="34" charset="0"/>
              </a:rPr>
              <a:t>(linear graph)</a:t>
            </a:r>
            <a:endParaRPr lang="th-TH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6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34767" y="905869"/>
            <a:ext cx="44278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B050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กราฟเซมิล็อก</a:t>
            </a:r>
            <a:r>
              <a:rPr lang="en-US" sz="3600" b="1" dirty="0">
                <a:solidFill>
                  <a:srgbClr val="00B050"/>
                </a:solidFill>
                <a:latin typeface="TH SarabunPSK" panose="020B0500040200020003" pitchFamily="34" charset="-34"/>
                <a:ea typeface="Calibri" panose="020F0502020204030204" pitchFamily="34" charset="0"/>
              </a:rPr>
              <a:t> (semi log graph)</a:t>
            </a:r>
            <a:endParaRPr lang="th-TH" sz="3600" b="1" dirty="0">
              <a:solidFill>
                <a:srgbClr val="00B05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77" y="1438896"/>
            <a:ext cx="11682200" cy="424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7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93663" y="651035"/>
            <a:ext cx="48029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กราฟล็อก-ล็อก (</a:t>
            </a:r>
            <a:r>
              <a:rPr lang="en-US" sz="40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log-log graph)</a:t>
            </a:r>
            <a:endParaRPr lang="th-TH" sz="40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76" y="1180204"/>
            <a:ext cx="11586103" cy="478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312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36" y="644577"/>
            <a:ext cx="8811432" cy="39602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44" y="4615425"/>
            <a:ext cx="10357289" cy="206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399" y="971095"/>
            <a:ext cx="9327144" cy="13965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7663" y="509430"/>
            <a:ext cx="35862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5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รายงานปฏิบัติการ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714" y="2383435"/>
            <a:ext cx="10208939" cy="428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02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420" y="696882"/>
            <a:ext cx="11255732" cy="562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31263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73</TotalTime>
  <Words>252</Words>
  <Application>Microsoft Office PowerPoint</Application>
  <PresentationFormat>Widescreen</PresentationFormat>
  <Paragraphs>21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Cordia New</vt:lpstr>
      <vt:lpstr>Gill Sans MT</vt:lpstr>
      <vt:lpstr>TH SarabunPSK</vt:lpstr>
      <vt:lpstr>Wingdings 2</vt:lpstr>
      <vt:lpstr>Dividend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รัตนาภรณ์ สมฤทธิ์</dc:title>
  <dc:creator>Microsoft account</dc:creator>
  <cp:lastModifiedBy>Microsoft account</cp:lastModifiedBy>
  <cp:revision>7</cp:revision>
  <cp:lastPrinted>2021-03-03T08:45:00Z</cp:lastPrinted>
  <dcterms:created xsi:type="dcterms:W3CDTF">2021-03-03T07:32:04Z</dcterms:created>
  <dcterms:modified xsi:type="dcterms:W3CDTF">2021-03-03T08:45:28Z</dcterms:modified>
</cp:coreProperties>
</file>