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8" r:id="rId10"/>
    <p:sldId id="265" r:id="rId11"/>
    <p:sldId id="29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301" r:id="rId30"/>
    <p:sldId id="286" r:id="rId31"/>
    <p:sldId id="287" r:id="rId32"/>
    <p:sldId id="288" r:id="rId33"/>
    <p:sldId id="289" r:id="rId34"/>
    <p:sldId id="290" r:id="rId35"/>
    <p:sldId id="361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62" r:id="rId64"/>
    <p:sldId id="334" r:id="rId65"/>
    <p:sldId id="322" r:id="rId66"/>
    <p:sldId id="323" r:id="rId67"/>
    <p:sldId id="324" r:id="rId68"/>
    <p:sldId id="363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3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64" r:id="rId96"/>
    <p:sldId id="354" r:id="rId97"/>
    <p:sldId id="355" r:id="rId98"/>
    <p:sldId id="356" r:id="rId99"/>
    <p:sldId id="357" r:id="rId100"/>
    <p:sldId id="358" r:id="rId101"/>
    <p:sldId id="359" r:id="rId10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A5"/>
    <a:srgbClr val="F5A1C5"/>
    <a:srgbClr val="F6C2E7"/>
    <a:srgbClr val="F490BB"/>
    <a:srgbClr val="DFFFCD"/>
    <a:srgbClr val="D8FF99"/>
    <a:srgbClr val="D9FEB8"/>
    <a:srgbClr val="87FD73"/>
    <a:srgbClr val="FFFF99"/>
    <a:srgbClr val="E2F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6704-BC0A-41E0-B575-9F48E46B795B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50503-103B-4ED9-A8CF-FEA4ADC7BD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38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0503-103B-4ED9-A8CF-FEA4ADC7BD8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73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498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7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60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09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89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8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42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20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2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38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9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021C-37B7-4FCF-861D-06FBEE0922F8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170A-14BD-41CC-9172-BECB20FD00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3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63" y="408943"/>
            <a:ext cx="1280554" cy="165618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8420"/>
            <a:ext cx="1398573" cy="16288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3" b="610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2636" r="1" b="39105"/>
          <a:stretch/>
        </p:blipFill>
        <p:spPr>
          <a:xfrm>
            <a:off x="5592" y="0"/>
            <a:ext cx="4433640" cy="187965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33" b="610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2636" r="1" b="39105"/>
          <a:stretch/>
        </p:blipFill>
        <p:spPr>
          <a:xfrm flipH="1">
            <a:off x="4675000" y="0"/>
            <a:ext cx="4469000" cy="1879658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1187624" y="2276872"/>
            <a:ext cx="6768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เทคนิคการจัดการสมัยใหม่</a:t>
            </a:r>
          </a:p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Modern Management Techniques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)</a:t>
            </a:r>
          </a:p>
          <a:p>
            <a:pPr algn="ctr"/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เสนอ </a:t>
            </a:r>
          </a:p>
          <a:p>
            <a:pPr algn="ctr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อาจารย์สายฝน  อุไร</a:t>
            </a:r>
          </a:p>
          <a:p>
            <a:pPr algn="ctr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สาขาการบัญชี </a:t>
            </a:r>
          </a:p>
          <a:p>
            <a:pPr algn="ctr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คณะวิทยาการจัดการ มหาวิทยาลัยราชภัฏบุรีรัมย์</a:t>
            </a:r>
          </a:p>
        </p:txBody>
      </p:sp>
    </p:spTree>
    <p:extLst>
      <p:ext uri="{BB962C8B-B14F-4D97-AF65-F5344CB8AC3E}">
        <p14:creationId xmlns:p14="http://schemas.microsoft.com/office/powerpoint/2010/main" val="24533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836712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การสื่อสารที่ดี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1.มีข้อมูลเกี่ยวกับความคืบหน้าในการปรับปรุง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คุณภาพ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 บรรลุผล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จากพนักงานทุกคน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2.ตระหนักในความรับผิดชอบของการทำงานในทุกระดับ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3.พนักงานแต่ละคนในบริษัทที่ไม่มีความพยายาม ผิดพลาดบ่อย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ผู้บริหาร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จะต้อง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ทราบและจะต้องแก้ไข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4.มีการตรวจสอบคุณภาพกับผลงานที่ได้จริงกับงบประมาณที่ใช้ไป</a:t>
            </a:r>
          </a:p>
        </p:txBody>
      </p:sp>
    </p:spTree>
    <p:extLst>
      <p:ext uri="{BB962C8B-B14F-4D97-AF65-F5344CB8AC3E}">
        <p14:creationId xmlns:p14="http://schemas.microsoft.com/office/powerpoint/2010/main" val="28844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849877"/>
            <a:ext cx="3960440" cy="217931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28805"/>
            <a:ext cx="5868481" cy="3264586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203848" y="335315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กระบวนการวัดเปรียบเทียบผลิตภัณฑ์ บริการและวิธีการปฏิบัติงานกับองค์กรที่ทำได้ดีกว่าเพื่อนำผลของการเปรียบเทียบมาใช้ปรับปรุงองค์การของตัวเ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4470" y="1677924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5.การเทียบเคียงหรือเบนช์มาร์คกิ้ง</a:t>
            </a:r>
          </a:p>
        </p:txBody>
      </p:sp>
    </p:spTree>
    <p:extLst>
      <p:ext uri="{BB962C8B-B14F-4D97-AF65-F5344CB8AC3E}">
        <p14:creationId xmlns:p14="http://schemas.microsoft.com/office/powerpoint/2010/main" val="34717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16551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Curlz MT" pitchFamily="82" charset="0"/>
              </a:rPr>
              <a:t>The End…</a:t>
            </a:r>
            <a:endParaRPr lang="th-TH" sz="8800" b="1" dirty="0">
              <a:latin typeface="Curlz MT" pitchFamily="8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3573016"/>
            <a:ext cx="2232248" cy="27603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547">
            <a:off x="5413275" y="3075009"/>
            <a:ext cx="2520280" cy="252028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3" t="21373" r="259" b="53483"/>
          <a:stretch/>
        </p:blipFill>
        <p:spPr>
          <a:xfrm rot="765739">
            <a:off x="5624146" y="3921897"/>
            <a:ext cx="2281436" cy="8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69269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การดำเนินงานที่ดี</a:t>
            </a:r>
            <a:endParaRPr lang="en-US" u="sng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มีการส่งมอบสินค้าหรือบริการตรงเวลา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ระเบียบวิธีการทำงาน ผลิตภัณฑ์ และระบบการทำงานล้วนแต่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คุณภาพและ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มีการปรับปรุงอยู่เสมอ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มีการฝึกอบรมการทำงานในทุกงานและมีการปรับปรุงแก้ไขรวมกันเข้า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เป็นกระบวนการ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ใหม่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656" y="3501008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นโยบาย</a:t>
            </a:r>
            <a:endParaRPr lang="en-US" u="sng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นโยบายคุณภาพมีความชัดเจน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มีการรายงานคุณภาภาพในทุกระดับละมีการวัดผลการทำงาน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มีการโฆษณาและมีการสื่อสารไปยังบุคคลภายนอกให้ทราบถึงคุณภาพของสินค้าหรือบริการของบริษัท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37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75" y="430035"/>
            <a:ext cx="7024911" cy="199085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70676" y="88685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IrisUPC" pitchFamily="34" charset="-34"/>
                <a:cs typeface="IrisUPC" pitchFamily="34" charset="-34"/>
              </a:rPr>
              <a:t>แนวทางการบรรลุคุณภาพของ  ไฟ</a:t>
            </a:r>
            <a:r>
              <a:rPr lang="th-TH" sz="3200" b="1" dirty="0" smtClean="0">
                <a:latin typeface="IrisUPC" pitchFamily="34" charset="-34"/>
                <a:cs typeface="IrisUPC" pitchFamily="34" charset="-34"/>
              </a:rPr>
              <a:t>เกนบัม </a:t>
            </a:r>
            <a:endParaRPr lang="en-US" sz="3200" b="1" dirty="0" smtClean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en-US" sz="3200" b="1" dirty="0" smtClean="0">
                <a:latin typeface="IrisUPC" pitchFamily="34" charset="-34"/>
                <a:cs typeface="IrisUPC" pitchFamily="34" charset="-34"/>
              </a:rPr>
              <a:t>     ( Feigenbum guidelines for </a:t>
            </a:r>
            <a:r>
              <a:rPr lang="en-US" sz="3200" b="1" dirty="0">
                <a:latin typeface="IrisUPC" pitchFamily="34" charset="-34"/>
                <a:cs typeface="IrisUPC" pitchFamily="34" charset="-34"/>
              </a:rPr>
              <a:t>a</a:t>
            </a:r>
            <a:r>
              <a:rPr lang="en-US" sz="3200" b="1" dirty="0" smtClean="0">
                <a:latin typeface="IrisUPC" pitchFamily="34" charset="-34"/>
                <a:cs typeface="IrisUPC" pitchFamily="34" charset="-34"/>
              </a:rPr>
              <a:t>chieving quality)</a:t>
            </a:r>
            <a:endParaRPr lang="th-TH" sz="32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25568" y="285293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กล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ยุทธ์และ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คุณภาพ การปรับปรุงการทำงานให้เกิดประสบความสำเร็จในการปรับปรุงคุณภาพ ประกอบด้วยหลักการ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47664" y="3878638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1.การเพิ่มมูลค่า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การพยายามที่จะทำไห้สินค้าหรือบริการมีคุณค่าเพิ่มขึ้น  ลดต้นทุน ลดการสูญเสีย โดยใช้กลยุทธ์การลงทุนและเน้นที่กระบวนการ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ผลิต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8806" b="50000"/>
          <a:stretch/>
        </p:blipFill>
        <p:spPr>
          <a:xfrm rot="20567137">
            <a:off x="1296439" y="616430"/>
            <a:ext cx="1310021" cy="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15616" y="40466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u="sng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ความเป็นผู้นำ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การเป็นผู้นำที่มีวิสัยทัศน์ ทำงาน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ร่วมกัน</a:t>
            </a:r>
          </a:p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กระบวนการผลิต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u="sng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การมอบอำนาจ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 การให้ทีมงานควบคุมตนเองในการทำงาน การให้อำนาจแก่พนักงานในการทำงานสามารถเปลี่ยนแปลงปรับปรุงการทำงานให้มีคุณภาพได้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u="sng" dirty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การมีส่วน</a:t>
            </a:r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ร่วม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ทำงานในการหาวิธีที่จะปรับปรุงคุณภาพสินค้าหรือบริการร่วมกันกับผู้จำหน่ายปัจจัยการผลิตที่ส่งมอบวัตถุดิบที่เชื่อถือได้ไห้ราคาที่เหมาะสม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u="sng" dirty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การรวบรวมความถูกต้องและข้อมูลตาม</a:t>
            </a:r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เวลา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ตลาดโลก ผู้บริหารไม่มีเวลาที่จะรอคอยอีกต่อไปจะต้องมีการจัดทำตารางรายงานและเอกสารเกี่ยวกับข้อมูลต่างๆ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u="sng" dirty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มีการปรับปรุงอย่างต่อเนื่อง</a:t>
            </a:r>
            <a:endParaRPr lang="en-US" u="sng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96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09600" y="98676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กระบวนการปรับปรุงคุณภาพ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1992" y="1916832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ระบวนการปรับปรุงอย่างต่อเนื่องค่อยเป็นค่อยไปเป็นการปรับปรุงคุณภาพของการผลิตการให้บริการมากขึ้น  ทำได้โดยวงจร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ต่อไปนี้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1.การเลือกสิ่งที่จะปรับปรุง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หมายถึง  การพิจารณาว่ามีสิ่งใดบ้างที่ควรทำการปรับปรุง</a:t>
            </a:r>
          </a:p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2.จัดทีมเพื่อการปรับปรุงคุณภาพ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การจัดทีมที่เกี่ยวข้องกับการแก้ปัญหาและทำการปรับปรุง ทีมงานแต่ละกลุ่มอาจรับผิดชอบต่อการปรับปรุงด้านใดด้านหนึ่ง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22391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27014" y="86820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3.การกระทำที่ดีที่สุด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การกำหนดว่าจะปรับปรุง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อย่างไร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การทำงานที่ดีที่สุด</a:t>
            </a:r>
          </a:p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4.วิเคราะห์การทำงานในปัจจุบัน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การพิจารณาปัญหาที่พบในปัจจุบันเกี่ยวกับการทำงาน เช่น ปัญหาเกี่ยวกับ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เครื่องมือเครื่องใช้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บุคลากร วิธีการทำงาน สภาพแวดล้อมในการทำงาน ข้อจำกัดต่างๆ</a:t>
            </a:r>
          </a:p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5. ศึกษาการทำงานอนาคต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โดยมีการจัดทีมนำร่องในการทำงานตามแบบใหม่เพื่อเพิ่มคุณภาพขึ้นเพื่อจะทราบข้อบกพร่องและปรับปรุงก่อนการนำมาใช้จริง</a:t>
            </a:r>
          </a:p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6.ดำเนินการจัดการการปรับปรุง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การปรับปรุงการทำงานในส่วนที่เพิ่มขึ้นมาเพื่อความได้เปรียบในการแข่งขัน</a:t>
            </a:r>
          </a:p>
        </p:txBody>
      </p:sp>
    </p:spTree>
    <p:extLst>
      <p:ext uri="{BB962C8B-B14F-4D97-AF65-F5344CB8AC3E}">
        <p14:creationId xmlns:p14="http://schemas.microsoft.com/office/powerpoint/2010/main" val="2438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1600" y="1124743"/>
            <a:ext cx="6984776" cy="422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ea typeface="Calibri"/>
                <a:cs typeface="Angsana New" pitchFamily="18" charset="-34"/>
              </a:rPr>
              <a:t>นวัตกรรมและความคิดริเริ่มสร้างสรรค์</a:t>
            </a:r>
            <a:endParaRPr lang="en-US" sz="3000" b="1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 smtClean="0">
                <a:latin typeface="IrisUPC" pitchFamily="34" charset="-34"/>
                <a:ea typeface="Calibri"/>
                <a:cs typeface="IrisUPC" pitchFamily="34" charset="-34"/>
              </a:rPr>
              <a:t>      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ปรับปรุงคุณภาพในองค์การประกอบด้วยกุญแจสำคัญ </a:t>
            </a:r>
            <a:r>
              <a:rPr lang="en-US" dirty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ประการคือ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นวัตกรรม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ซึ่งหมายถึง กระบวนการทำ ประโยชน์แก่ผลิตภัณฑ์ บริการ หรือวิธีการ ดำเนินการเป็นผลมาจากการมีความคิดริเริ่ม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ความคิดริเริ่ม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หมายถึง ความสามารถในการผสมผสานแนวความคิดสำหรับการปรับปรุงคุณภาพในองค์การและนวัตกรรม หมายถึง การนำเอาความคิดเหล่านั้นไปสู่การปฏิบัติให้เกิดการกระทำออกมา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1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766810"/>
            <a:ext cx="5976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การส่งเสริมให้สมาชิกในองค์การมีความคิดริเริ่ม  </a:t>
            </a:r>
            <a:endParaRPr lang="th-TH" sz="30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05220" y="170080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การมอบหมายงานให้พนักงานทำงานเหมาะสมกับความเชี่ยวชาญของพนักงาน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การที่สมาชิกในองค์การทำงานในขอบเขตที่มีความเชี่ยวชาญมีความรู้ความสามารถ ทำให้ได้ผลงานที่ดีและทำให้เกิดความเชี่ยวชาญในการทำงานและเกิดความคิดริเริ่มจากงาน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u="sng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 จัดหาทรัพยากรที่จำเป็นต่อการเสริมสร้างให้เกิดความคิดริเริ่ม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การที่สมาชิกอาจต้องการเวลา ต้องการเงินในการลงทุนทำสิ่งใหม่ๆ ตามที่ได้คิดริเริ่มไว้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u="sng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u="sng" dirty="0">
                <a:latin typeface="Angsana New" pitchFamily="18" charset="-34"/>
                <a:cs typeface="Angsana New" pitchFamily="18" charset="-34"/>
              </a:rPr>
              <a:t> การให้รางวัล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การให้รางวัลแก่ผู้ที่มีความคิดริเริ่มใหม่ๆ อันเป็นประโยชน์ในการทำงาน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92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20338"/>
            <a:ext cx="4909309" cy="161935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130917" y="1268656"/>
            <a:ext cx="3310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แนวคิดการบริหารแบบญี่ปุ่น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68809" y="263691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IrisUPC" pitchFamily="34" charset="-34"/>
                <a:cs typeface="IrisUPC" pitchFamily="34" charset="-34"/>
              </a:rPr>
              <a:t>    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บริการงานแบบญี่ปุ่นมีลักษณะเด่นอันเป็นเอกลักษณ์ที่แตกต่างจากแนวคิดทางการบริหารในประเทศอื่นๆ พอสรุปได้ดังนี้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97658" y="378904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1.การจ้างงานตลอดชีพ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รูปแบบการจ้างงานในญี่ปุ่นพนักงานจะเกิดความรู้สึกผูกพันเสมือนหนึ่งเป็นสมาชิกในครอบครัวเดียวกัน มีความมั่งคงต่อสภาพการจ้างงาน การให้สวัสดิการที่ดีแก่พนักงาน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0" r="7672" b="50000"/>
          <a:stretch/>
        </p:blipFill>
        <p:spPr>
          <a:xfrm rot="20594779">
            <a:off x="2315493" y="804779"/>
            <a:ext cx="1382503" cy="5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67496" y="1430267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2. การเลื่อนตำแหน่งตามความอาวุโสของพนักงาน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ลักษณะการบริหารแบบญี่ปุ่นจะยกย่องผู้มีอาวุโสเป็นปัจจัยสำคัญในการเลื่อนตำแหน่งงาน ความอาวุโสในอายุการงาน  หมายถึง ประสบการณ์ และระดับเงินเดือนรายได้ของพนักงานสูง ผู้มีอาวุโสในอายุงานมากย่อมมีประสบการณ์มากกว่า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79839" y="3861048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3. สัมพันธภาพของกลุ่มสำคัญกว่าความสามารถส่วนบุคคล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หมายความว่า ความสำเร็จของงานมิได้เกิดจากความสามรถของคนใดคนหนึ่ง แต่เกิดจากความร่วมมือร่วมใจของหลายคนรวมกัน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21011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1" y="980728"/>
            <a:ext cx="6686457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9 </a:t>
            </a:r>
          </a:p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เทคนิคการจัดการสมัยใหม่</a:t>
            </a:r>
          </a:p>
          <a:p>
            <a:pPr algn="ctr"/>
            <a:r>
              <a:rPr lang="th-TH" sz="4400" dirty="0" smtClean="0">
                <a:latin typeface="IrisUPC" pitchFamily="34" charset="-34"/>
                <a:cs typeface="IrisUPC" pitchFamily="34" charset="-34"/>
              </a:rPr>
              <a:t>(</a:t>
            </a:r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 Modern Management Techniques</a:t>
            </a:r>
            <a:r>
              <a:rPr lang="th-TH" sz="4400" dirty="0" smtClean="0">
                <a:latin typeface="IrisUPC" pitchFamily="34" charset="-34"/>
                <a:cs typeface="IrisUPC" pitchFamily="34" charset="-34"/>
              </a:rPr>
              <a:t> )</a:t>
            </a:r>
            <a:endParaRPr lang="th-TH" sz="4400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88" y="5339152"/>
            <a:ext cx="1080120" cy="132328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90" y="5723033"/>
            <a:ext cx="1139498" cy="844967"/>
          </a:xfrm>
          <a:prstGeom prst="rect">
            <a:avLst/>
          </a:prstGeom>
        </p:spPr>
      </p:pic>
      <p:sp>
        <p:nvSpPr>
          <p:cNvPr id="10" name="รูปแบบอิสระ 9"/>
          <p:cNvSpPr/>
          <p:nvPr/>
        </p:nvSpPr>
        <p:spPr>
          <a:xfrm flipH="1">
            <a:off x="251520" y="5723033"/>
            <a:ext cx="2949023" cy="854348"/>
          </a:xfrm>
          <a:custGeom>
            <a:avLst/>
            <a:gdLst>
              <a:gd name="connsiteX0" fmla="*/ 0 w 3138985"/>
              <a:gd name="connsiteY0" fmla="*/ 709683 h 849456"/>
              <a:gd name="connsiteX1" fmla="*/ 532262 w 3138985"/>
              <a:gd name="connsiteY1" fmla="*/ 846161 h 849456"/>
              <a:gd name="connsiteX2" fmla="*/ 846161 w 3138985"/>
              <a:gd name="connsiteY2" fmla="*/ 586853 h 849456"/>
              <a:gd name="connsiteX3" fmla="*/ 1392071 w 3138985"/>
              <a:gd name="connsiteY3" fmla="*/ 723331 h 849456"/>
              <a:gd name="connsiteX4" fmla="*/ 1733265 w 3138985"/>
              <a:gd name="connsiteY4" fmla="*/ 436728 h 849456"/>
              <a:gd name="connsiteX5" fmla="*/ 2429301 w 3138985"/>
              <a:gd name="connsiteY5" fmla="*/ 559558 h 849456"/>
              <a:gd name="connsiteX6" fmla="*/ 2729552 w 3138985"/>
              <a:gd name="connsiteY6" fmla="*/ 163773 h 849456"/>
              <a:gd name="connsiteX7" fmla="*/ 3138985 w 3138985"/>
              <a:gd name="connsiteY7" fmla="*/ 0 h 84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85" h="849456">
                <a:moveTo>
                  <a:pt x="0" y="709683"/>
                </a:moveTo>
                <a:cubicBezTo>
                  <a:pt x="195617" y="788158"/>
                  <a:pt x="391235" y="866633"/>
                  <a:pt x="532262" y="846161"/>
                </a:cubicBezTo>
                <a:cubicBezTo>
                  <a:pt x="673289" y="825689"/>
                  <a:pt x="702860" y="607325"/>
                  <a:pt x="846161" y="586853"/>
                </a:cubicBezTo>
                <a:cubicBezTo>
                  <a:pt x="989463" y="566381"/>
                  <a:pt x="1244220" y="748352"/>
                  <a:pt x="1392071" y="723331"/>
                </a:cubicBezTo>
                <a:cubicBezTo>
                  <a:pt x="1539922" y="698310"/>
                  <a:pt x="1560393" y="464023"/>
                  <a:pt x="1733265" y="436728"/>
                </a:cubicBezTo>
                <a:cubicBezTo>
                  <a:pt x="1906137" y="409432"/>
                  <a:pt x="2263253" y="605050"/>
                  <a:pt x="2429301" y="559558"/>
                </a:cubicBezTo>
                <a:cubicBezTo>
                  <a:pt x="2595349" y="514066"/>
                  <a:pt x="2611271" y="257033"/>
                  <a:pt x="2729552" y="163773"/>
                </a:cubicBezTo>
                <a:cubicBezTo>
                  <a:pt x="2847833" y="70513"/>
                  <a:pt x="3073021" y="29570"/>
                  <a:pt x="3138985" y="0"/>
                </a:cubicBezTo>
              </a:path>
            </a:pathLst>
          </a:custGeom>
          <a:ln>
            <a:solidFill>
              <a:srgbClr val="F159A5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5923610" y="5720788"/>
            <a:ext cx="2939781" cy="849456"/>
          </a:xfrm>
          <a:custGeom>
            <a:avLst/>
            <a:gdLst>
              <a:gd name="connsiteX0" fmla="*/ 0 w 3138985"/>
              <a:gd name="connsiteY0" fmla="*/ 709683 h 849456"/>
              <a:gd name="connsiteX1" fmla="*/ 532262 w 3138985"/>
              <a:gd name="connsiteY1" fmla="*/ 846161 h 849456"/>
              <a:gd name="connsiteX2" fmla="*/ 846161 w 3138985"/>
              <a:gd name="connsiteY2" fmla="*/ 586853 h 849456"/>
              <a:gd name="connsiteX3" fmla="*/ 1392071 w 3138985"/>
              <a:gd name="connsiteY3" fmla="*/ 723331 h 849456"/>
              <a:gd name="connsiteX4" fmla="*/ 1733265 w 3138985"/>
              <a:gd name="connsiteY4" fmla="*/ 436728 h 849456"/>
              <a:gd name="connsiteX5" fmla="*/ 2429301 w 3138985"/>
              <a:gd name="connsiteY5" fmla="*/ 559558 h 849456"/>
              <a:gd name="connsiteX6" fmla="*/ 2729552 w 3138985"/>
              <a:gd name="connsiteY6" fmla="*/ 163773 h 849456"/>
              <a:gd name="connsiteX7" fmla="*/ 3138985 w 3138985"/>
              <a:gd name="connsiteY7" fmla="*/ 0 h 84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85" h="849456">
                <a:moveTo>
                  <a:pt x="0" y="709683"/>
                </a:moveTo>
                <a:cubicBezTo>
                  <a:pt x="195617" y="788158"/>
                  <a:pt x="391235" y="866633"/>
                  <a:pt x="532262" y="846161"/>
                </a:cubicBezTo>
                <a:cubicBezTo>
                  <a:pt x="673289" y="825689"/>
                  <a:pt x="702860" y="607325"/>
                  <a:pt x="846161" y="586853"/>
                </a:cubicBezTo>
                <a:cubicBezTo>
                  <a:pt x="989463" y="566381"/>
                  <a:pt x="1244220" y="748352"/>
                  <a:pt x="1392071" y="723331"/>
                </a:cubicBezTo>
                <a:cubicBezTo>
                  <a:pt x="1539922" y="698310"/>
                  <a:pt x="1560393" y="464023"/>
                  <a:pt x="1733265" y="436728"/>
                </a:cubicBezTo>
                <a:cubicBezTo>
                  <a:pt x="1906137" y="409432"/>
                  <a:pt x="2263253" y="605050"/>
                  <a:pt x="2429301" y="559558"/>
                </a:cubicBezTo>
                <a:cubicBezTo>
                  <a:pt x="2595349" y="514066"/>
                  <a:pt x="2611271" y="257033"/>
                  <a:pt x="2729552" y="163773"/>
                </a:cubicBezTo>
                <a:cubicBezTo>
                  <a:pt x="2847833" y="70513"/>
                  <a:pt x="3073021" y="29570"/>
                  <a:pt x="3138985" y="0"/>
                </a:cubicBezTo>
              </a:path>
            </a:pathLst>
          </a:custGeom>
          <a:ln>
            <a:solidFill>
              <a:srgbClr val="F159A5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6" t="34826" r="38458" b="56020"/>
          <a:stretch/>
        </p:blipFill>
        <p:spPr>
          <a:xfrm rot="1109201">
            <a:off x="6713943" y="3965768"/>
            <a:ext cx="857011" cy="3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10079" y="119675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4.มีการฝึกอบรมการทำงานและการคัดเลือกพนักงาน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หลังจากที่ได้คัดเลือกพนักงานแล้ว ก็จะมีการฝึกอบรมพนักงานเพื่อให้มีทักษะในการทำงาน การฝึกงานจะถูกแบ่งเป็นกลุ่มและหมุนเวียนไปฝึกงานในแผนกต่างๆ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28283" y="284595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5.การมีรูปแบบการจูงใจที่มั่นคงและชัดเจนแน่นอน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โบนัสขั้นต่ำที่แน่นอนโบนัสเป็นปัจจัยในการจูงใจพนักงานให้เกิดความพยายามทุ่มเทการทำงาน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10079" y="4077072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Angsana New" pitchFamily="18" charset="-34"/>
                <a:cs typeface="Angsana New" pitchFamily="18" charset="-34"/>
              </a:rPr>
              <a:t>6.การสร้างกลุ่มคุณภาพและทำงานเป็นทีม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นโยบายการผลิตแบบญี่ปุ่น เน้นการแก้ปัญหาการผลิตด้วยกลุ่มสร้างคุณภาพ จำนวนการผลิตพอเหมาะการผลิตที่ไม่ให้เกิดมีของเสีย เน้นการผลิตแบบทันเวลาพอดี เน้นที่คุณภาพน่าเชื่อถือเพื่อความพึ่งพอใจของค้า</a:t>
            </a:r>
          </a:p>
        </p:txBody>
      </p:sp>
    </p:spTree>
    <p:extLst>
      <p:ext uri="{BB962C8B-B14F-4D97-AF65-F5344CB8AC3E}">
        <p14:creationId xmlns:p14="http://schemas.microsoft.com/office/powerpoint/2010/main" val="3386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8053808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การบริหารตามทฤษฎี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z </a:t>
            </a: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การบริหารตามทฤษฎี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z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เป็นการบริหารแบบญี่ปุ่นโดย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William G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Ouchi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ได้เขียนไว้ในหนังสือที่มีชื่อเสียงเล่มหนึ่ง ได้กล่าวถึงความประสบความสำเร็จทาง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การค้าของญี่ปุ่น และแนวทางการบริหารงานแบบญี่ปุ่น 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แนวทางการบริหารนี้ทำให้พนักงานมีขวัญกำลังใจในการทำงานดีขึ้นและทำให้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ผู้ร่วมงานมีความผูกพันในความสำเร็จร่วมกัน อันเป็นเอกลักษณ์และวัฒนธรรม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อย่างหนึ่งของญี่ปุ่นในด้านการบริหารสมัยใหม่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04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392530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การปรับปรุงอย่างต่อเนื่องไม่หยุดยั้ง (ไคเซ็น)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KAIZEN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13848" y="242088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ไคเซ็น </a:t>
            </a:r>
            <a:r>
              <a:rPr lang="en-US" dirty="0">
                <a:latin typeface="Angsana New" pitchFamily="18" charset="-34"/>
                <a:ea typeface="Calibri"/>
                <a:cs typeface="Angsana New" pitchFamily="18" charset="-34"/>
              </a:rPr>
              <a:t>KAIZEN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เป็นแนวคิดทางการบริหารของญี่ปุ่น ซึ่งหมายถึง การปรับปรุงการทำงานให้ดีขึ้นเรื่อยๆ อย่างต่อเนื่อง โดยทุกคนมีส่วนเกี่ยวข้องในการทำงานร่วมกันให้เกิดผลสำเร็จ และบุคลากรทุกระดับ ตั้งแต่ระดับสูง กลาง ต่ำ เกี่ยวข้องกับการทำไคเซ็นทั้งสิ้น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42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1353" y="732278"/>
            <a:ext cx="51331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กลยุทธ์หลักที่ใช้ในเรื่องไคเซ็นประกอบด้วย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1353" y="1636431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Angsana New" pitchFamily="18" charset="-34"/>
                <a:cs typeface="Angsana New" pitchFamily="18" charset="-34"/>
              </a:rPr>
              <a:t>1.รายการตรวจสอบ 3-</a:t>
            </a:r>
            <a:r>
              <a:rPr lang="en-US" b="1" u="sng" dirty="0" err="1">
                <a:latin typeface="Angsana New" pitchFamily="18" charset="-34"/>
                <a:cs typeface="Angsana New" pitchFamily="18" charset="-34"/>
              </a:rPr>
              <a:t>Mu’s</a:t>
            </a:r>
            <a:r>
              <a:rPr lang="en-US" b="1" u="sng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ระบบตรวจสอบซึ่งได้รับการพัฒนาขึ้นมาเพื่อเป็นแนวทางช่วยผู้บริหารและพนักงานช่วยกันแก้ไขปรับปรุงงานของตนอยู่เสมอ และลดต้นทุน 3-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Mu’s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ประกอบด้วย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43608" y="321297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1.1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สูญเปล่า 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Muda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เช่น สูญเปล่าจากการผลิตมากเกินไป สูญเปล่าจากขั้นตอนการทำงาน สูญเปล่าจากการเคลื่อนย้าย สูญเปล่าจากสินค้าคงคลัง สูญเปล่าจากการรอ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คอย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1.2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ไม่สม่ำเสมอ 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Muri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เช่น ผลเสียจากการผลิตที่ไม่ทราบปริมาณแน่นอนเป็นหัวใจสำคัญของการลด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ต้นทุน</a:t>
            </a:r>
          </a:p>
        </p:txBody>
      </p:sp>
    </p:spTree>
    <p:extLst>
      <p:ext uri="{BB962C8B-B14F-4D97-AF65-F5344CB8AC3E}">
        <p14:creationId xmlns:p14="http://schemas.microsoft.com/office/powerpoint/2010/main" val="15609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1553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IrisUPC" pitchFamily="34" charset="-34"/>
              </a:rPr>
              <a:t>    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1.3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สิ่งที่เกินความสามารถ (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Mura)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หมายถึง </a:t>
            </a:r>
            <a:endParaRPr lang="th-TH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สิ่ง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ที่เกิดตามมาจากการผลิต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เกินความสามารถ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ทำให้เกิดปัญหาด้านคุณภาพและความปลอดภัยจาก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เครื่องจักร ชำรุด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เสียหายทำให้เป็นการเพิ่ม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ต้นทุน</a:t>
            </a:r>
          </a:p>
          <a:p>
            <a:pPr lvl="0"/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2. หลักการ 5ส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ได้แก่ สะสาง สะดวก สะอาด สุขลักษณะ สร้างนิสัย</a:t>
            </a: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3. หลักการ </a:t>
            </a:r>
            <a:r>
              <a:rPr lang="en-US" b="1" u="sng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b="1" u="sng" dirty="0" smtClean="0">
                <a:latin typeface="Angsana New" pitchFamily="18" charset="-34"/>
                <a:cs typeface="Angsana New" pitchFamily="18" charset="-34"/>
              </a:rPr>
              <a:t>W 1H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Who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ใครเป็นผู้ทำ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What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ทำอะไร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Where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ทำที่ไหน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When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ทำเมื่อไหร่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Why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ทำอย่างไร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. รายการตรวจสอบ 4</a:t>
            </a:r>
            <a:r>
              <a:rPr lang="en-US" b="1" u="sng" dirty="0" smtClean="0"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ได้แก่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Man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ผู้ปฏิบัติงาน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Machine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เครื่องจักร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Material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คุณภาพ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Method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มาตรฐาน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3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853921"/>
            <a:ext cx="3390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ระบบสำคัญของ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KAIZEN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24485" y="162880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ในระบบแนวคิดของไคเซ็นประกอบด้วยระบบสำคัญ 5 ประการ 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31640" y="2259448"/>
            <a:ext cx="7397193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u="sng" dirty="0">
                <a:latin typeface="Angsana New" pitchFamily="18" charset="-34"/>
                <a:cs typeface="Angsana New" pitchFamily="18" charset="-34"/>
              </a:rPr>
              <a:t>1.การควบคุมคุณภาพทั้งระบบและการบริหารคุณภาพทั้งระบบและการบริหารคุณภาพทั้งระบบ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เกี่ยวข้องกับการควบคุมกระบวนการคุณภาพตั้งแต่เริ่มต้นการผลิตจนกระทั่งผลิตสำเร็จ ซึ่งเกี่ยวข้องกับบุคคลหลายฝ่าย ได้แก่  ผู้บริหารระดับสูง ระดับกลาง และหัวหน้างานรวมทั้งพนักงานทุกคนรวมไปถึงสภาพแวดล้อมภายในองค์การด้วย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692696"/>
            <a:ext cx="7272808" cy="474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ระบบการผลิตแบบทันเวลา</a:t>
            </a:r>
            <a:r>
              <a:rPr lang="th-TH" u="sng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พอดี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ระบบนี้เกิดขึ้นที่บริษัทโตโยต้า มอเตอร์ ประเทศญี่ปุ่น ในการผลิตเพื่อส่งมอบสินค้าให้แก่ลูกค้าในเวลาที่กำหนดโดยมีการออกแบบรองรับการผลิตที่ยืดหยุ่นเพื่อรองรับความไม่แน่นอนที่อาจเกิดขึ้นจากกระบวนการต่างๆ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การบำรุงรักษาทวี</a:t>
            </a:r>
            <a:r>
              <a:rPr lang="th-TH" u="sng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หมายถึง 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การกำหนดเป้าหมายให้เครื่องจักรอยู่ในสภาพที่มีประสิทธิภาพสูงสุด เป็นการปรับปรุงประสิทธิภาพโดยรวม เป็นการสร้างระบบรวม โดยมีเป้าหมายที่วงจรชีวิตเครื่องจักรโดยสร้างความร่วมมือระหว่างทุกฝ่ายทั้งฝ่ายบริหาร ฝ่ายผลิต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/>
            <a:endParaRPr lang="th-TH" dirty="0">
              <a:solidFill>
                <a:prstClr val="black"/>
              </a:solidFill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3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42447" y="1196752"/>
            <a:ext cx="6984776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b="1" dirty="0">
                <a:latin typeface="IrisUPC" pitchFamily="34" charset="-34"/>
                <a:ea typeface="Calibri"/>
                <a:cs typeface="+mj-cs"/>
              </a:rPr>
              <a:t>หลัก </a:t>
            </a:r>
            <a:r>
              <a:rPr lang="en-US" b="1" dirty="0">
                <a:latin typeface="IrisUPC" pitchFamily="34" charset="-34"/>
                <a:ea typeface="Calibri"/>
                <a:cs typeface="+mj-cs"/>
              </a:rPr>
              <a:t>5 </a:t>
            </a:r>
            <a:r>
              <a:rPr lang="th-TH" b="1" dirty="0">
                <a:latin typeface="IrisUPC" pitchFamily="34" charset="-34"/>
                <a:ea typeface="Calibri"/>
                <a:cs typeface="+mj-cs"/>
              </a:rPr>
              <a:t>ประการในการทำการบำรุงรักษาทวีผล </a:t>
            </a:r>
            <a:r>
              <a:rPr lang="th-TH" b="1" dirty="0" smtClean="0">
                <a:latin typeface="IrisUPC" pitchFamily="34" charset="-34"/>
                <a:ea typeface="Calibri"/>
                <a:cs typeface="+mj-cs"/>
              </a:rPr>
              <a:t>คือ</a:t>
            </a:r>
            <a:endParaRPr lang="en-US" dirty="0" smtClean="0">
              <a:latin typeface="IrisUPC" pitchFamily="34" charset="-34"/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en-US" dirty="0" smtClean="0">
                <a:latin typeface="IrisUPC" pitchFamily="34" charset="-34"/>
                <a:ea typeface="Calibri"/>
                <a:cs typeface="+mj-cs"/>
              </a:rPr>
              <a:t>1.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การปรับปรุงตามความ เหมาะสมของชนิดของเครื่องจักรอุปกรณ์</a:t>
            </a:r>
            <a:endParaRPr lang="en-US" dirty="0" smtClean="0">
              <a:latin typeface="IrisUPC" pitchFamily="34" charset="-34"/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en-US" dirty="0" smtClean="0">
                <a:latin typeface="IrisUPC" pitchFamily="34" charset="-34"/>
                <a:ea typeface="Calibri"/>
                <a:cs typeface="+mj-cs"/>
              </a:rPr>
              <a:t>2 </a:t>
            </a:r>
            <a:r>
              <a:rPr lang="en-US" dirty="0">
                <a:latin typeface="IrisUPC" pitchFamily="34" charset="-34"/>
                <a:ea typeface="Calibri"/>
                <a:cs typeface="+mj-cs"/>
              </a:rPr>
              <a:t>.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การสร้างระบบบำรุงรักษาด้วยตัว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ผู้ปฏิบัติงาน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เอง</a:t>
            </a:r>
            <a:endParaRPr lang="en-US" dirty="0">
              <a:latin typeface="IrisUPC" pitchFamily="34" charset="-34"/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IrisUPC" pitchFamily="34" charset="-34"/>
                <a:ea typeface="Calibri"/>
                <a:cs typeface="+mj-cs"/>
              </a:rPr>
              <a:t>3.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 สร้างระบบแผนการบำรุงรักษาของฝ่ายการบำรุงรักษา</a:t>
            </a:r>
            <a:endParaRPr lang="en-US" dirty="0">
              <a:latin typeface="IrisUPC" pitchFamily="34" charset="-34"/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IrisUPC" pitchFamily="34" charset="-34"/>
                <a:ea typeface="Calibri"/>
                <a:cs typeface="+mj-cs"/>
              </a:rPr>
              <a:t>4.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 ฝึกอบรมบุคลากรให้ชำนาญทางด้านเดินเครื่องและการซ่อมแซมเบื้องต้น</a:t>
            </a:r>
            <a:endParaRPr lang="en-US" dirty="0">
              <a:latin typeface="IrisUPC" pitchFamily="34" charset="-34"/>
              <a:ea typeface="Calibri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IrisUPC" pitchFamily="34" charset="-34"/>
                <a:ea typeface="Calibri"/>
                <a:cs typeface="+mj-cs"/>
              </a:rPr>
              <a:t>5.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 การบำรุงรักษาเครื่อง และการสร้างระบบควบคุมการดำเนินงาน</a:t>
            </a:r>
            <a:endParaRPr lang="en-US" dirty="0">
              <a:latin typeface="IrisUPC" pitchFamily="34" charset="-34"/>
              <a:ea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1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7584" y="1124744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u="sng" dirty="0">
                <a:solidFill>
                  <a:prstClr val="black"/>
                </a:solidFill>
                <a:latin typeface="IrisUPC" pitchFamily="34" charset="-34"/>
                <a:cs typeface="+mj-cs"/>
              </a:rPr>
              <a:t>4.</a:t>
            </a:r>
            <a:r>
              <a:rPr lang="th-TH" u="sng" dirty="0">
                <a:solidFill>
                  <a:prstClr val="black"/>
                </a:solidFill>
                <a:latin typeface="IrisUPC" pitchFamily="34" charset="-34"/>
                <a:cs typeface="+mj-cs"/>
              </a:rPr>
              <a:t>ระบบ</a:t>
            </a:r>
            <a:r>
              <a:rPr lang="th-TH" u="sng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ข้อเสนอแนะ</a:t>
            </a:r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 เป็น</a:t>
            </a:r>
            <a:r>
              <a:rPr lang="th-TH" dirty="0">
                <a:solidFill>
                  <a:prstClr val="black"/>
                </a:solidFill>
                <a:latin typeface="IrisUPC" pitchFamily="34" charset="-34"/>
                <a:cs typeface="+mj-cs"/>
              </a:rPr>
              <a:t>ระบบการบำรุงขวัญกำลังใจ</a:t>
            </a:r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ให้</a:t>
            </a:r>
          </a:p>
          <a:p>
            <a:pPr lvl="0"/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แก่</a:t>
            </a:r>
            <a:r>
              <a:rPr lang="th-TH" dirty="0">
                <a:solidFill>
                  <a:prstClr val="black"/>
                </a:solidFill>
                <a:latin typeface="IrisUPC" pitchFamily="34" charset="-34"/>
                <a:cs typeface="+mj-cs"/>
              </a:rPr>
              <a:t>พนักงานในการเปิดโอกาสให้มีส่วนร่วมในเชิงสร้างสรรค์  โดย</a:t>
            </a:r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การ</a:t>
            </a:r>
          </a:p>
          <a:p>
            <a:pPr lvl="0"/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กระตุ้น</a:t>
            </a:r>
            <a:r>
              <a:rPr lang="th-TH" dirty="0">
                <a:solidFill>
                  <a:prstClr val="black"/>
                </a:solidFill>
                <a:latin typeface="IrisUPC" pitchFamily="34" charset="-34"/>
                <a:cs typeface="+mj-cs"/>
              </a:rPr>
              <a:t>ให้พนักงานได้แสดงออกในการให้ข้อเสนอแนะในเรื่องต่างๆ </a:t>
            </a:r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เพื่อให้</a:t>
            </a:r>
            <a:r>
              <a:rPr lang="th-TH" dirty="0">
                <a:solidFill>
                  <a:prstClr val="black"/>
                </a:solidFill>
                <a:latin typeface="IrisUPC" pitchFamily="34" charset="-34"/>
                <a:cs typeface="+mj-cs"/>
              </a:rPr>
              <a:t>ได้แนวคิดที่เป็นประโยชน์ในการทำงาน พัฒนาการในด้านการปลูกฝังจิตสำนึกความมีความคิดริเริ่มให้แก่</a:t>
            </a:r>
            <a:r>
              <a:rPr lang="th-TH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พนักงาน</a:t>
            </a:r>
            <a:endParaRPr lang="en-US" dirty="0" smtClean="0">
              <a:solidFill>
                <a:prstClr val="black"/>
              </a:solidFill>
              <a:latin typeface="IrisUPC" pitchFamily="34" charset="-34"/>
              <a:cs typeface="+mj-cs"/>
            </a:endParaRPr>
          </a:p>
          <a:p>
            <a:pPr lvl="0"/>
            <a:r>
              <a:rPr lang="en-US" u="sng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5.</a:t>
            </a:r>
            <a:r>
              <a:rPr lang="th-TH" u="sng" dirty="0">
                <a:solidFill>
                  <a:prstClr val="black"/>
                </a:solidFill>
                <a:latin typeface="IrisUPC" pitchFamily="34" charset="-34"/>
                <a:cs typeface="+mj-cs"/>
              </a:rPr>
              <a:t>กิจกรรมกลุ่ม</a:t>
            </a:r>
            <a:r>
              <a:rPr lang="th-TH" u="sng" dirty="0" smtClean="0">
                <a:solidFill>
                  <a:prstClr val="black"/>
                </a:solidFill>
                <a:latin typeface="IrisUPC" pitchFamily="34" charset="-34"/>
                <a:cs typeface="+mj-cs"/>
              </a:rPr>
              <a:t>ย่อย 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หมายถึง 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บรรดากลุ่มพนักงานภายในหน่วยงาน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เดียวกัน</a:t>
            </a:r>
          </a:p>
          <a:p>
            <a:pPr lvl="0"/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แต่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ละกลุ่มที่มีจำนวนสมาชิกไม่มากนักที่รวมตัวกันอย่างไม่เป็นทางการ 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เพื่อร่วมกัน</a:t>
            </a:r>
            <a:r>
              <a:rPr lang="th-TH" dirty="0">
                <a:latin typeface="IrisUPC" pitchFamily="34" charset="-34"/>
                <a:ea typeface="Calibri"/>
                <a:cs typeface="+mj-cs"/>
              </a:rPr>
              <a:t>ทำงานเล็กๆ กิจกรรมกลุ่มย่อยมีหลายประเภท เช่น การสร้าง</a:t>
            </a:r>
            <a:r>
              <a:rPr lang="th-TH" dirty="0" smtClean="0">
                <a:latin typeface="IrisUPC" pitchFamily="34" charset="-34"/>
                <a:ea typeface="Calibri"/>
                <a:cs typeface="+mj-cs"/>
              </a:rPr>
              <a:t>ระบบ</a:t>
            </a:r>
          </a:p>
        </p:txBody>
      </p:sp>
    </p:spTree>
    <p:extLst>
      <p:ext uri="{BB962C8B-B14F-4D97-AF65-F5344CB8AC3E}">
        <p14:creationId xmlns:p14="http://schemas.microsoft.com/office/powerpoint/2010/main" val="41193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23226" y="1124744"/>
            <a:ext cx="49311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กิจกรรม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KAIZEN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อาจแบ่งได้เป็น </a:t>
            </a:r>
            <a:r>
              <a:rPr lang="en-US" sz="3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3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ระดับ คือ</a:t>
            </a:r>
            <a:endParaRPr lang="en-US" sz="3000" b="1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1961932"/>
            <a:ext cx="5814392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กิจกรรม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KAIZEN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ระดับบุคคล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-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ระบบการเสนอความคิด 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-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เป็นช่องทางที่ตระเตรียมไว้สำหรับพนักงานแต่ละคนรายงานความคิดเรื่อง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Kaizen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ต่อคณะกรรมการพิจารณา เพื่อให้การยอมรับและให้รางวัลแก่ข้อเสนอแนะที่ดี</a:t>
            </a:r>
          </a:p>
        </p:txBody>
      </p:sp>
    </p:spTree>
    <p:extLst>
      <p:ext uri="{BB962C8B-B14F-4D97-AF65-F5344CB8AC3E}">
        <p14:creationId xmlns:p14="http://schemas.microsoft.com/office/powerpoint/2010/main" val="32237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502619" cy="126685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398686" y="781286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ความสำคัญของคุณภาพ</a:t>
            </a:r>
            <a:endParaRPr lang="th-TH" sz="3200" b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42699" y="2204864"/>
            <a:ext cx="70870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IrisUPC" pitchFamily="34" charset="-34"/>
                <a:cs typeface="+mj-cs"/>
              </a:rPr>
              <a:t>      การ</a:t>
            </a:r>
            <a:r>
              <a:rPr lang="th-TH" dirty="0">
                <a:latin typeface="IrisUPC" pitchFamily="34" charset="-34"/>
                <a:cs typeface="+mj-cs"/>
              </a:rPr>
              <a:t>ผลิตสินค้าที่มีคุณภาพสูงทำให้องค์การประสบความสำเร็จในด้านต่างๆได้แก่การมี</a:t>
            </a:r>
            <a:r>
              <a:rPr lang="th-TH" dirty="0">
                <a:solidFill>
                  <a:srgbClr val="FF0000"/>
                </a:solidFill>
                <a:latin typeface="IrisUPC" pitchFamily="34" charset="-34"/>
                <a:cs typeface="+mj-cs"/>
              </a:rPr>
              <a:t>ภาพพจน์ที่ดี</a:t>
            </a:r>
            <a:r>
              <a:rPr lang="th-TH" dirty="0">
                <a:latin typeface="IrisUPC" pitchFamily="34" charset="-34"/>
                <a:cs typeface="+mj-cs"/>
              </a:rPr>
              <a:t> มี</a:t>
            </a:r>
            <a:r>
              <a:rPr lang="th-TH" dirty="0">
                <a:solidFill>
                  <a:srgbClr val="FF0000"/>
                </a:solidFill>
                <a:latin typeface="IrisUPC" pitchFamily="34" charset="-34"/>
                <a:cs typeface="+mj-cs"/>
              </a:rPr>
              <a:t>ส่วนแบ่งทางการตลาด</a:t>
            </a:r>
            <a:r>
              <a:rPr lang="th-TH" dirty="0">
                <a:latin typeface="IrisUPC" pitchFamily="34" charset="-34"/>
                <a:cs typeface="+mj-cs"/>
              </a:rPr>
              <a:t>มาก  การ</a:t>
            </a:r>
            <a:r>
              <a:rPr lang="th-TH" dirty="0">
                <a:solidFill>
                  <a:srgbClr val="FF0000"/>
                </a:solidFill>
                <a:latin typeface="IrisUPC" pitchFamily="34" charset="-34"/>
                <a:cs typeface="+mj-cs"/>
              </a:rPr>
              <a:t>ลดลงของค่าใช้จ่ายที่เกิดจากการสูญเสียจากการ</a:t>
            </a:r>
            <a:r>
              <a:rPr lang="th-TH" dirty="0" smtClean="0">
                <a:solidFill>
                  <a:srgbClr val="FF0000"/>
                </a:solidFill>
                <a:latin typeface="IrisUPC" pitchFamily="34" charset="-34"/>
                <a:cs typeface="+mj-cs"/>
              </a:rPr>
              <a:t>ผลิต</a:t>
            </a:r>
          </a:p>
          <a:p>
            <a:pPr marL="457200" indent="-457200">
              <a:buBlip>
                <a:blip r:embed="rId4"/>
              </a:buBlip>
            </a:pPr>
            <a:r>
              <a:rPr lang="th-TH" dirty="0" smtClean="0">
                <a:latin typeface="IrisUPC" pitchFamily="34" charset="-34"/>
                <a:cs typeface="+mj-cs"/>
              </a:rPr>
              <a:t>การ</a:t>
            </a:r>
            <a:r>
              <a:rPr lang="th-TH" dirty="0">
                <a:latin typeface="IrisUPC" pitchFamily="34" charset="-34"/>
                <a:cs typeface="+mj-cs"/>
              </a:rPr>
              <a:t>มีภาพพจน์ในทางที่ดี หมายถึง </a:t>
            </a:r>
            <a:r>
              <a:rPr lang="th-TH" dirty="0" smtClean="0">
                <a:latin typeface="IrisUPC" pitchFamily="34" charset="-34"/>
                <a:cs typeface="+mj-cs"/>
              </a:rPr>
              <a:t>องค์การ</a:t>
            </a:r>
            <a:r>
              <a:rPr lang="th-TH" dirty="0">
                <a:latin typeface="IrisUPC" pitchFamily="34" charset="-34"/>
                <a:cs typeface="+mj-cs"/>
              </a:rPr>
              <a:t>มีชื่อเสียงและ</a:t>
            </a:r>
            <a:r>
              <a:rPr lang="th-TH" dirty="0" smtClean="0">
                <a:latin typeface="IrisUPC" pitchFamily="34" charset="-34"/>
                <a:cs typeface="+mj-cs"/>
              </a:rPr>
              <a:t>ได้รับ</a:t>
            </a:r>
          </a:p>
          <a:p>
            <a:r>
              <a:rPr lang="th-TH" dirty="0" smtClean="0">
                <a:latin typeface="IrisUPC" pitchFamily="34" charset="-34"/>
                <a:cs typeface="+mj-cs"/>
              </a:rPr>
              <a:t>ประโยชน์ใน</a:t>
            </a:r>
            <a:r>
              <a:rPr lang="th-TH" dirty="0">
                <a:latin typeface="IrisUPC" pitchFamily="34" charset="-34"/>
                <a:cs typeface="+mj-cs"/>
              </a:rPr>
              <a:t>ด้านการบอกกล่าวในทางที่ดี ทำให้พนักงานมีทัศนคติที่ดีต่อองค์การและเห็นคุณค่าขององค์การ </a:t>
            </a:r>
            <a:endParaRPr lang="en-US" dirty="0">
              <a:latin typeface="IrisUPC" pitchFamily="34" charset="-34"/>
              <a:cs typeface="+mj-cs"/>
            </a:endParaRPr>
          </a:p>
          <a:p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t="66234" r="34627" b="3529"/>
          <a:stretch/>
        </p:blipFill>
        <p:spPr>
          <a:xfrm rot="20370038">
            <a:off x="2795364" y="570270"/>
            <a:ext cx="1023084" cy="3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99628" y="608489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2.กิจกรรม 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KAIZEN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ระดับกลุ่ม ได้แก่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- วงจรคิวซี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- เป็นกิจกรรมกลุ่มอาสาสมัครเพื่อจะปรับปรุงงานตามปกติจะทำในเวลาหลังเลิกงานโดยอาจมีหรือไม่มีค่าล่วงเวลาก็ได้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-มีการประกาศเกียรติคุณ การให้รางวัลและโอกาสที่จะนำเสนอผลงานในการประกวดภายในบริษัท ระดับภูมิภาค ระดับชาติ และแม้แต่ระดับนานาชาติ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99753" y="3717032"/>
            <a:ext cx="698477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3.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กิจกรรม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KAIZEN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ระดับการจัดการ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-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ฝ่ายจัดการเป็นผู้ริเริ่มความคิดไคเซ็นและจัดตั้งกลุ่มทำงาน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-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มักทำในเวลางาน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-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ลักษณะอื่นๆเหมือนกับการจัดไคเซนระดับกลุ่มในข้อ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2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9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17"/>
            <a:ext cx="6120680" cy="147233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146488" y="134284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กลุ่มควบคุมคุณภาพ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Quality circle control</a:t>
            </a:r>
            <a:r>
              <a:rPr lang="en-US" sz="3200" dirty="0">
                <a:latin typeface="IrisUPC" pitchFamily="34" charset="-34"/>
                <a:cs typeface="IrisUPC" pitchFamily="34" charset="-34"/>
              </a:rPr>
              <a:t>)</a:t>
            </a:r>
            <a:endParaRPr lang="th-TH" sz="32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10384" y="263691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กลุ่มคุณภาพ(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Quality circle control)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ลุ่มของพนักงานที่รวมตัวกันเพื่อทำกิจกรรมเกี่ยวกับการปรับปรุงงานที่มีปัญหาหรือเสริมสร้างให้การทำงานดีขึ้นโดยการปรับปรุงตนเอง ปรับปรุงหน่วยงาน ปรับปรุงผลการทำงาน ปรับปรุงผลผลิต และปรับปรุงสภาพแวดล้อมในการทำงาน การพัฒนาคุณภาพการผลิตและชีวิต โดยการปรับปรุงหน่วยงานให้ดีขึ้นหรือสะดวกสบายขึ้นด้วยความสมัครใจของพนักงาน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เองโดย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ถือเป็นส่วนหนึ่งของ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กิจกรรม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61241" r="68358"/>
          <a:stretch/>
        </p:blipFill>
        <p:spPr>
          <a:xfrm rot="20512166">
            <a:off x="1697123" y="1066198"/>
            <a:ext cx="1141241" cy="3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98448" y="620688"/>
            <a:ext cx="7289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กลุ่มคุณภาพมีวัตถุประสงค์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ดังต่อไปนี้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เพื่อยกระดับความรู้ความสามารถของพนักงานในทุกระดับ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2.เพื่อเพิ่มความสัมพันธ์อันดีระหว่างกลุ่มพนักงานทุกระดับ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3.เพื่อเพิ่มความสะดวกสบายและความปลอดภัยในการปฏิบัติงาน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4.ช่วยเสริมสร้างระบบการควบคุมคุณภาพทั่ง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องค์การ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ผลประโยชน์ที่จะได้รับจากการทำกิจกรรมกลุ่มคุณภาพ คือ เป็นการ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เพิ่มพูน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ความรู้ความสามรถของพนักงาน ช่วยให้เกิดการผลผลิต ทำให้พนักงานรู้จักการทำงานเป็นทีมและเกิดกระบวนการประสานงานร่วมกันอย่างได้ผล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กลุ่มคุณภาพมีการจัดตั้งขึ้นเพื่อพัฒนาตนเอง โดยมีผู้บังคับบัญชาชั้นต้นเป็นผู้สนับสนุนและร่วมกันค้นหาปัญหาหรือปรับปรุงงาน ด้วยความมุ่งมั่นและตั้งใจจริงในการแก้ปัญหา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41366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7584" y="62068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ขั้นตอนในการดำเนินงานของกิจกรรมกลุ่มคุณภาพ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ประกอบด้วย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1.การคัดเลือกกิจกรรมที่จะทำโดยทำการค้นหาปัญหา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ขอความเห็นและความร่วมมือจากระดับหัวหน้า ลำดับความสำคัญของปัญหา กำหนดเรื่องที่จะทำ ตั้งเป้าหมาย และขออนุมัติจากระดับหัวหน้า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งาน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2.การประชุมกลุ่มคุณภาพ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ประกอบด้วย การวางแผนการประชุม การเตรียมการประชุม การดำเนินการประชุม การสรุปและยืนยันการประชุม 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3.การติดตามกิจกรรมประจำวัน โดยการบันทึกรายละเอียดผลงานกิจกรรมในใบบันทึกกิจกรรม ปิดประกาศไว้ที่หน่วยงาน หัวหน้ากลุ่มและหัวหน้าสายงานผลิตตรวจงานแล้วให้คำแนะนำ เขียนใบรายงานกิจกรรม และรายงานผ่านหัวหน้า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ตามลำดับ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8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35034" y="141277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การติดตามกิจกรรมประจำวัน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โดยการบันทึกรายละเอียดผลงานกิจกรรมในใบบันทึกกิจกรรม ปิดประกาศไว้ที่หน่วยงาน หัวหน้ากลุ่มและหัวหน้าสายงานผลิตตรวจงานแล้วให้คำแนะนำ เขียนใบรายงานกิจกรรม และรายงานผ่านหัวหน้า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ตามลำดับ</a:t>
            </a: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การแก้ไขปัญหา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โดยการค้นหาปัญหา กำหนดเป้าหมาย ค้นหาสาเหตุ พิจารณาวิธีปรับปรุงแก้ไข ดำเนินการแก้ไข ตรวจสอบผลที่ได้รับ และกำหนดมาตรฐานของ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งาน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7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9013" y="1196752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5.การแถลงผลงาน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โดยการแนะนำหน่วยงานและสมาชิกของกลุ่มกิจกรรม การนำเสนอเรื่องที่เลือกทำ และชี้แจงเหตุผลที่เลือกเรื่องนั้น ชี้แจงเป้าหมาย รายงานการสำรวจสภาพปัจจุบัน การนำเสนอการวิเคราะห์สาเหตุของปัญหา รายงานการแก้ไขที่ดำเนินการไป สรุปผลงาที่ได้จากการแก้ไข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1420870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126876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IrisUPC" pitchFamily="34" charset="-34"/>
                <a:cs typeface="+mj-cs"/>
              </a:rPr>
              <a:t>ขั้นตอนและวิธีการของกิจกรรมกลุ่มคุณภาพประกอบด้วย การประกาศนโยบายสนับสนุน กิจกรรมกลุ่มคุณภาพ การจัดตั้งกลุ่มคุณภาพ การวางแผนการดำเนินงานกิจกรรมกลุ่มคุณภาพประจำปี ดำเนินการตามกิจกรรมของกลุ่มคุณภาพเพื่อการเพิ่มผลผลิต มีการแถลงผลงานของกิจกรรมกลุ่มคุณภาพ การประเมินผลกิจกรรมกลุ่มคุณภาพ การเข้าร่วมกิจกรรมกลุ่มคุณภาพภายนอกองค์การ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27518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213"/>
            <a:ext cx="7704856" cy="135259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259632" y="692648"/>
            <a:ext cx="71287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การควบคุมคุณภาพโดยรวม 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Total quality control (TQC)</a:t>
            </a:r>
            <a:endParaRPr lang="en-US" sz="3200" b="1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1988840"/>
            <a:ext cx="7128792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เน้นที่คุณภาพของผลิตภัณฑ์โดยความร่วมมือกันทั้งบริษัทในการทำการพัฒนาการผลิตและการจำหน่ายสินค้าหรือบริการที่มีความเชื่อถือได้สูง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ประโยชน์และขั้นตอนการดำเนินกิจกรรม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TQC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เมื่อมีการดำเนินกิจกรรม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TQC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ทำให้เกิดประโยชน์ คือมีความสามารถในการค้นหาปัญหา เน้นความสำคัญของการวางแผน เน้นความสำคัญของการทำงาน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ประโยชน์ของการดำเนินกิจกรรม 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TQC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ทำให้กิจการสามารถขยายระบบการทำงาน พัฒนาสินค้าใหม่ และการบริหารใหม่ได้เพื่อสนองความต้องการของสินค้า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59443" r="37462"/>
          <a:stretch/>
        </p:blipFill>
        <p:spPr>
          <a:xfrm rot="20632244">
            <a:off x="784463" y="546955"/>
            <a:ext cx="1124946" cy="3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716652"/>
            <a:ext cx="6984776" cy="407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ผู้บริหารจะต้องคำนึงถึงสิ่งต่อไปนี้ในการดำเนินกิจกรรม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TQC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กำหนดจุดยืนและแนวความคิดในเรื่องการทำกิจกรรม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TQC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ให้ชัดเจน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กำหนดแนวทางให้แน่ชัดและรวมพลังกันทั้งบริษัทในทุกหน่วยงานมุ่งสู่แนวทางที่กำหนด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การดำเนินการไปทั้งโครงสร้างจะต้องจัดสิ่งต่างๆให้เป็นระบบที่ดี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ื่อให้การดำเนินงานเป็นไปอย่างแน่นอนและมีประสิทธิภาพผู้บริหารจะต้องให้ความรู้แก่พนักงานทุกคนในเรื่องแนวความคิดเกี่ยวกับ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TQC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432270"/>
            <a:ext cx="70567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ขั้นตอนการทำการควบคุมคุณภาพโดยรวม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จะต้องกำหนดระดับคุณภาพของผลิตภัณฑ์ให้ชัดเจน และให้พนนักงานทั้งหมดข้าใจให้ถูกต้องถึงวัตถุประสงค์และวิธีการควบคุมคุณภาพโดยรวม อาจจัดให้มีการฝึกอบรม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ให้ทุกฝ่ายในองค์กรทำความเข้าใจความคิดในกระบวนการ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PDCA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เป็นอย่างดีและทำตามขั้นตอนให้ถูกต้อง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ทำงานให้เป็นไปตามแผนงานที่กำหนดไว้และทำให้พร้อมเพรียงกันทั้งองค์กร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ใช้เทคนิคทางสถิติเข้าช่วยในการวิเคราะห์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5.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สร้างองค์กรให้มีระบบที่สามารถหาข้อบกพร่องได้อยู่เสมอ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6.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ให้ความสำคัญกับลูกค้ามากที่สุด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10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87624" y="1556792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มีส่วนแบ่งทางการตลาดสูงเป็นเครื่องแสดงถึงการมียอดขาย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มาก</a:t>
            </a:r>
          </a:p>
          <a:p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ขึ้นอัน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เนื่องมาจากการรับรู้ของลูกค้าในคุณภาพของผลิตภัณฑ์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เป็น</a:t>
            </a:r>
            <a:r>
              <a:rPr lang="th-TH" dirty="0">
                <a:latin typeface="Angsana New" pitchFamily="18" charset="-34"/>
                <a:ea typeface="Calibri"/>
                <a:cs typeface="Angsana New" pitchFamily="18" charset="-34"/>
              </a:rPr>
              <a:t>ประโยชน์อย่างมากในด้านการทำกำไรให้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ธุรกิจ</a:t>
            </a:r>
          </a:p>
          <a:p>
            <a:endParaRPr lang="th-TH" dirty="0" smtClean="0">
              <a:ea typeface="Calibri"/>
              <a:cs typeface="IrisUPC"/>
            </a:endParaRPr>
          </a:p>
          <a:p>
            <a:pPr marL="457200" indent="-457200">
              <a:buBlip>
                <a:blip r:embed="rId3"/>
              </a:buBlip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ลดลงของค่าใช้จ่ายที่เกิดจากการผลิตที่สูญเสีย ทำให้องค์การ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ต้องสูญเสีย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ทำให้องค์การไม่ต้องสูญเสียค่าใช้จ่ายในส่วนนี้ไปอย่าเปล่าประโยชน์เพราะการผลิตทุกชิ้นมีคุณภาพ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32483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5"/>
            <a:ext cx="5986846" cy="207833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272835" y="833213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การจัดการคุณภาพทั่วทั้งองค์การ </a:t>
            </a:r>
            <a:endParaRPr lang="en-US" sz="3200" b="1" dirty="0" smtClean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algn="ctr"/>
            <a:r>
              <a:rPr lang="en-US" sz="3200" b="1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Total 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quality management</a:t>
            </a:r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(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TQM</a:t>
            </a:r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)</a:t>
            </a:r>
            <a:endParaRPr lang="en-US" sz="3200" b="1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40687" y="2780928"/>
            <a:ext cx="7344816" cy="18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เป็นระบบการบริหารสมัยใหม่ที่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เน้นเรื่องการสื่อสารภายในองค์กร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โดยการถ่ายทอดนโยบายและเป็นกลยุทธ์จากระดับบนสู่ระดับล่าง และการควบคุมติดตามจากผู้บริหารระดับสูงอย่างใกล้ชิด เพื่อให้เกิดการบริหารงานประจำอย่างอัตโนมัติ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7" t="53163" r="8095"/>
          <a:stretch/>
        </p:blipFill>
        <p:spPr>
          <a:xfrm rot="20229378">
            <a:off x="1767623" y="582487"/>
            <a:ext cx="1391195" cy="5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548680"/>
            <a:ext cx="6912768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องค์ประกอบของ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TQM  (TQM  House)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Prof  Dr. </a:t>
            </a:r>
            <a:r>
              <a:rPr lang="en-US" dirty="0" err="1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Noriaki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Kano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ผู้เชี่ยวชาญด้าน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TQM 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กล่าวว่า การดำเนินการ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TQM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เปรียบเสมือนการสร้างบ้าน ซึ่งมีองค์ประกอบต่างๆ เช่น มีรากฐานที่มั่นคง มีพื้นที่แข็งแรง มีเสาบ้าน มีหลังคา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979374"/>
            <a:ext cx="4176464" cy="3132348"/>
          </a:xfrm>
          <a:prstGeom prst="rect">
            <a:avLst/>
          </a:prstGeom>
          <a:ln w="19050"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9456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836712"/>
            <a:ext cx="6984776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แนวความคิด (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Concept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) ของ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TQM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ผลิตภัณฑ์หรือบริการสามารถตอบสนองความต้องการของ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ลูกค้า</a:t>
            </a:r>
          </a:p>
          <a:p>
            <a:pPr>
              <a:spcAft>
                <a:spcPts val="10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อย่าง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ต่อเนื่อง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ตระหนักอยู่เสมอว่ากระบวนการถัดไปหรือหน่วยงานถัดไป คือ ลูกค้า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เน้นการปรับปรุงกระบวนการทำงาน ไม่รอตรวจสอบผลลัพธ์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การจัดทำมาตรฐานในการทำงานและการปฏิบัติงานตามมาตรฐานนั้น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5.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เน้นการป้องันไม่ให้เกิดปัญหาเดิมเกิดขึ้นซ้ำอีก ไม่แก้ไขปัญหาเฉพาะหน้า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6.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ปฏิบัติตามแนวคิดพื้นฐานของวงจรการจัดการ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15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2902"/>
            <a:ext cx="5993387" cy="153593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572499" y="91527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ระบบการผลิตทันเวลาพอดี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Just in time)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3608" y="2420888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หมายถึง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ผลิตสินค้าให้เสร็จทันตามกำหนดนัดหมายส่งมอบสินค้าให้แก่ลูกค้าเป็นระบบการบริหารงานผลิตประกอบด้วย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1.การกำจัดความสูญเปล่าในด้านต่างๆ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2.การควบคุมกระแสวัสดุเพื่อลดเวลานำจากจุดสั่งซื้อจนถึงจุดที่วัสดุมาถึงสายการผลิต ได้ตามเวลาที่ต้องการ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3.การค้นหาและกำจัดปัญหาที่ต้นตอแทนที่จะไปจัดการที่ปลายเหตุ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3" b="69952"/>
          <a:stretch/>
        </p:blipFill>
        <p:spPr>
          <a:xfrm rot="20781372">
            <a:off x="1903015" y="539735"/>
            <a:ext cx="1569959" cy="4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4458"/>
            <a:ext cx="6552728" cy="172557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763688" y="74863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การผลิตแบบประสานด้วยคอมพิวเตอร์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Computer-Integrated Manufacturing)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8945" y="2492896"/>
            <a:ext cx="8176418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เป็น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ระบบการผลิตที่นำเอาคอมพิวเตอร์มาช่วยในการออกแบบและการผลิตโดยใช้คอมพิวเตอร์ช่วยในการผลิต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 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CIM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จะช่วยลดเวลาในการผลิต ลดของเสีย เพิ่มความเที่ยงตรงในการผลิต และที่สำคัญทำให้สามารถเปลี่ยนแปลงแผนการผลิตได้ง่าย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spcAft>
                <a:spcPts val="10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การ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ออกแบบโดยใช้คอมพิวเตอร์ช่วยหรือ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CAD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เป็นการใช้คอมพิวเตอร์ช่วยเพิ่มผลผลิตในการออกแบบผลิตภัณฑ์และการเขียนแบบ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ผลิตภัณฑ์ ระบบ 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CAD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ช่วยลดเวลาและต้นทุนและยังช่วยเพิ่มคุณภาพในการพัฒนาผลิตภัณฑ์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39851" b="65986"/>
          <a:stretch/>
        </p:blipFill>
        <p:spPr>
          <a:xfrm rot="20403045">
            <a:off x="1463663" y="556731"/>
            <a:ext cx="1548630" cy="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124744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ผลิตโดยใช้คอมพิวเตอร์ช่วย หรือ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CAM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เป็นการนำเอาคอมพิวเตอร์มาใช้ในการออกแบบ วางแผนและควบคุมกระบวนการผลิต รวมถึงการจัดดุลในสายการผลิต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 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CAM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สามารถช่วยลดเวลาในการวางแผน และทำให้แผนที่วางไว้เกิดความเที่ยงตรงมากยิ่งขึ้น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91680" y="3284984"/>
            <a:ext cx="7056784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ระบบปัญญาประดิษฐ์ (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Artificial Intelligence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หรือ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AI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เป็น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คอมพิวเตอร์ที่ช่วยในการทำงานที่มีความอัจฉริยะให้มีความสามารถที่จะคิดแก้ปัญหาเป็นการเลียนแบบการทำงานของสมองมนุษย์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จัดเป็นระบบที่มีลักษณะการทำงานใกล้เคียงกับระบบการประมวลผลและการตอบสนองของมนุษย์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31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32655"/>
            <a:ext cx="6480720" cy="187754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727684" y="664605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ระบบการประกันคุณภาพ 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 9001:2000 </a:t>
            </a:r>
            <a:endParaRPr lang="en-US" sz="3200" b="1" dirty="0" smtClean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algn="ctr"/>
            <a:r>
              <a:rPr lang="en-US" sz="3200" b="1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(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International Standardization Organization)</a:t>
            </a:r>
            <a:endParaRPr lang="en-US" sz="3200" b="1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15616" y="2210200"/>
            <a:ext cx="6984776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เป็น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ข้อตกลงเกี่ยวกับระบบการควบคุมคุณภาพและการประกันคุณภาพ กำหนดขึ้นโดย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ในปี พ.ศ.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2530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โดยอาศัยมาตรฐานในการกำหนดคุณภาพผลิตภัณฑ์ของประเทศต่างๆทั่วโลกกว่า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ประเทศ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ISO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หมายถึงมาตรฐานนานาชาติเกี่ยวกับระบบบริหารคุณภาพขั้นพื้นฐาน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โดยเน้นการสร้างคุณภาพภายในองค์การประเภทใดก็ได้ไม่จำกัดชนิดของสินค้าและบริการ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1" b="69456"/>
          <a:stretch/>
        </p:blipFill>
        <p:spPr>
          <a:xfrm rot="20445276">
            <a:off x="1253233" y="502129"/>
            <a:ext cx="1949620" cy="4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1052736"/>
            <a:ext cx="720080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ลักษณะสำคัญของ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 9001:2000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เป็นมาตรฐานที่ไม่บังคับ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เป็นมาตรฐานที่สามารถใช้ได้ทั่วไป โดยประเทศทั่วโลกที่เป็นสมาชิกสามารถนำข้อกำหนดของ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 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ไปปรับใช้ได้ตามความเหมาะสมกับลักษณะธุรกิจของตน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3.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เป็นมาตรฐานซึ่งเป็นความต้องการของตลาด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02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18528" y="836712"/>
            <a:ext cx="705678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เป็นมาตรฐานที่เกี่ยวกับระบบการบริหารคุณภาพเพื่อทำให้ลูกค้าพอใจ โดยเน้นการผลิตที่มีคุณภาพมีการจัดทำขั้นตอนการดำเนินงานและหลักเกณฑ์ต่างๆที่จะทำให้ผลผลิตมีคุณภาพ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5.เป็นมาตรฐานระบบคุณภาพที่สามารถนำไปใช้ได้กับธุรกิจทุกประเภท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6.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เป็นมาตรฐานที่เน้นเรื่องหลักฐานด้านเอกสารการปฏิบัติงาน โดยให้มีการจัดทำเอกสารในกระบวนการและขั้นตอนต่างๆไว้อย่างเป็นระบบ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7.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เป็นมาตรฐานที่เปิดโอกาสให้มีการปรับปรุงแก้ไขขั้นตอนการปฏิบัติและกระบวนการทำงานอื่นๆได้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ตลอดเวลา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75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55576" y="1124744"/>
            <a:ext cx="6912768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8.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เป็นมาตรฐานที่ให้การรับรองระบบบริหารงานคุณภาพทั้งองค์การ ไม่ได้เป็นมาตรฐานที่ให้การรับรองตัวผลิตภัณฑ์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9.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เป็นมาตรฐานที่มีการระบุให้มีการตรวจประเมินโดยบุคคลที่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เพื่อให้การรับรองคุณภาพตามมาตรฐานที่องค์การได้ขอไป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10.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เป็นมาตรฐานที่หน่วยงานของระบบบริหารงานคุณภาพ และพนักงานที่ทุกคนมีส่วนร่วมในการดำเนินงาน 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้วนกระดาษแนวนอน 6"/>
          <p:cNvSpPr/>
          <p:nvPr/>
        </p:nvSpPr>
        <p:spPr>
          <a:xfrm>
            <a:off x="1046859" y="548680"/>
            <a:ext cx="5400600" cy="2232248"/>
          </a:xfrm>
          <a:prstGeom prst="horizontalScroll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นโยบายคุณภาพ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‘’มุ่งมั่นตอบสนองความพึ่งพอใจของลูกค้า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พัฒนาอย่างต่อเนื่องด้วยระบบคุณภาพ สู่มาตรฐานสากล’’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 rot="20986660">
            <a:off x="4136720" y="3197456"/>
            <a:ext cx="1800200" cy="936104"/>
          </a:xfrm>
          <a:prstGeom prst="rect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คุณภาพงานดี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 rot="514363">
            <a:off x="5853757" y="3197456"/>
            <a:ext cx="1718142" cy="936104"/>
          </a:xfrm>
          <a:prstGeom prst="rect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พัฒนาอย่างต่อเนื่อง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 rot="265707">
            <a:off x="4172044" y="4015841"/>
            <a:ext cx="1800200" cy="936104"/>
          </a:xfrm>
          <a:prstGeom prst="rect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</a:t>
            </a:r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ส่งมอบตรงเวลา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 rot="21351563">
            <a:off x="5825125" y="4008908"/>
            <a:ext cx="1728192" cy="936104"/>
          </a:xfrm>
          <a:prstGeom prst="rect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ตอบสนองความ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ต้องการของลูกค้า</a:t>
            </a: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1228505" y="3665509"/>
            <a:ext cx="1944216" cy="818384"/>
          </a:xfrm>
          <a:prstGeom prst="homePlate">
            <a:avLst/>
          </a:prstGeom>
          <a:gradFill flip="none" rotWithShape="1">
            <a:gsLst>
              <a:gs pos="0">
                <a:srgbClr val="4DEDB8">
                  <a:tint val="66000"/>
                  <a:satMod val="160000"/>
                </a:srgbClr>
              </a:gs>
              <a:gs pos="50000">
                <a:srgbClr val="4DEDB8">
                  <a:tint val="44500"/>
                  <a:satMod val="160000"/>
                </a:srgbClr>
              </a:gs>
              <a:gs pos="100000">
                <a:srgbClr val="4DEDB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นโยบายคุณภาพ</a:t>
            </a:r>
            <a:endParaRPr lang="th-TH" dirty="0">
              <a:solidFill>
                <a:schemeClr val="tx1"/>
              </a:solidFill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71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3" y="394188"/>
            <a:ext cx="3831934" cy="133025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55576" y="1988840"/>
            <a:ext cx="7056784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ประโยชน์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ที่มีต่อองค์การหรือบริษัท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-ช่วยให้องค์การหรือบริษัทได้มีการพัฒนาการบริหารงาน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ให้ผลิตภัณฑ์ขององค์การหรือบริษัทนั้นได้รับความน่าเชื่อถือจากสังคมเป็นผลดีต่อการขายและการแข่งขัน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สร้างภาพพจน์ที่ดีแก่องค์การหรือบริษัทว่าเป็นสถานประกอบการที่มีระบบการดำเนินงานที่มีคุณภาพ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-ช่วยเผยแพร่ชื่อเสียงขององค์การหรือบริษัท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-ช่วยขจัดปัญหาและการกีดกันทางการค้าระหว่างประเทศ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-ช่วยประหยัดต้นทุนในการดำเนินงาน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Angsana New" pitchFamily="18" charset="-34"/>
              </a:rPr>
              <a:t> </a:t>
            </a:r>
            <a:endParaRPr lang="en-US" sz="1800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55866" y="766160"/>
            <a:ext cx="3292889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0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ประโยชน์ของ </a:t>
            </a:r>
            <a:r>
              <a:rPr lang="en-US" sz="30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itchFamily="18" charset="-34"/>
              </a:rPr>
              <a:t>ISO 9001:2000</a:t>
            </a:r>
            <a:endParaRPr lang="en-US" sz="30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4" r="67910" b="32993"/>
          <a:stretch/>
        </p:blipFill>
        <p:spPr>
          <a:xfrm rot="20337560">
            <a:off x="2154451" y="619981"/>
            <a:ext cx="1334517" cy="4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86000" y="38618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9572" y="38618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/>
          </a:p>
          <a:p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9572" y="119675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2.    ประโยชน์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ต่อบุคลากรในองค์การหรือบริษัท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เป็นการพัฒนาบุคลากรให้มีคุณภาพ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เป็นการกำหนดให้พนักงานทำงานอย่างเป็นระบบ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เป็นการสนับสนุนให้พนักงานได้มีส่วนร่วมในการดำเนินงาน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เป็นการพัฒนาบุคลากรขององค์การหรือบริษัทให้รู้จักทำงานเป็นทีม รู้จักรับฟังความคิดเห็นของผู้อื่น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เป็นการสร้างจิตสำนึกที่ดีในการทำงานแก่พนักงาน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66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8160" y="1772816"/>
            <a:ext cx="734481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การตรวจติดตามระบบคุณภาพ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คือ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มีความจำเป็นกับทุกองค์การ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ราะจะทำให้ฝ่ายบริหารและผู้ปฏิบัติได้เรียนรู้ถึงจุดดีและจุดด้อยและระบบคุณภาพที่ดำเนินการอยู่รวมทั้งทำให้บุคลากรขององค์การทราบถึงปัญหาและอุปสรรคต่างๆด้วยตนเอง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5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7702" y="980728"/>
            <a:ext cx="7560840" cy="388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ประเภทของการตรวจติดตามระบบคุณภาพ มีอยู่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ประเภท คือ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การตรวจประเมินโดยบุคคลที่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1 (First-Party Assessment)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คือการตรวจติดตามภายใน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การตรวจประเมินโดยบุคคลที่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 (Second-Party Assessment)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คือการตรวจประเมินหรือตรวจติดตามโดยลูกค้า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การตรวจประเมินโดยบุคคลที่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 (Third-Party Assessment)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คือการประเมินจากองค์การภายนอก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(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จากองค์การ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ISO)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3374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052736"/>
            <a:ext cx="7776864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ระบบการจัดการคุณภาพ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(QMS)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มีมาตรฐานคุณภาพต่างๆดังนี้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 ISO 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หมายถึงการตรวจประเมินเพื่อออกใบรับรองระบบ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บริหารงาน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คุณภาพ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 ISO 14000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หมายถึงการตรวจประเมินเพื่อออกใบรับรองระบบ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บริหารงาน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สิ่งแวดล้อม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</a:t>
            </a:r>
            <a:r>
              <a:rPr lang="en-US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9000 (Quality System Certification for Automobile </a:t>
            </a:r>
            <a:r>
              <a:rPr lang="en-US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Industry)</a:t>
            </a:r>
            <a:endParaRPr lang="th-TH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การตรวจประเมินเพื่อออกใบรับรองระบบบริหารงาน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คุณภาพสำหรับ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อุตสาหกรรมรถยนต์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37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052736"/>
            <a:ext cx="784887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	     ISO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46000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หมายถึงการตรวจประเมินเพื่อออกใบรับรอง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บริหารงาน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คุณภาพสำหรับเครื่องมือทางการแพทย์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  ISO 8000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หมายถึงการตรวจประเมินเพื่อออกใบรับรองระบบบริหารด้านสิทธิมนุษยชนของแรงงาน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HACCP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หมายถึงการตรวจประเมินเพื่อออกใบรับรองระบบการวิเคราะห์อันตรายและจุดควบคุมวิกฤต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OHSSAS 18001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หมายถึงการตรวจประเมินเพื่อออกใบรับรองระบบความปลอดภัยและอาชีวอนามัย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16" y="401705"/>
            <a:ext cx="5587501" cy="1872208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47321" y="2529195"/>
            <a:ext cx="799288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TS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 ข้อกำหนดเฉพาะทางด้านเทคนิคอุตสาหกรรมยานยนต์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16949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 หมายเลขลำดับที่ของการออกมาตรฐานของ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2002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 ปีที่ประกาศใช้มาตรฐาน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IOS: TS 16949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 เป็นข้อกำหนดมาตรฐานคุณภาพเฉพาะทางด้านเทคนิคของอุตสาหกรรมยานยนต์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67744" y="764704"/>
            <a:ext cx="496855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มาตรฐานคุณภาพระบบการบริหารงานคุณภาพ</a:t>
            </a:r>
            <a:r>
              <a:rPr lang="en-US" sz="3200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IOS:TS 16949</a:t>
            </a:r>
            <a:r>
              <a:rPr lang="en-US" sz="3200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  </a:t>
            </a:r>
            <a:endParaRPr lang="en-US" sz="32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33518" r="34029" b="33241"/>
          <a:stretch/>
        </p:blipFill>
        <p:spPr>
          <a:xfrm rot="20853042">
            <a:off x="1515063" y="474153"/>
            <a:ext cx="1975741" cy="5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70528" y="908720"/>
            <a:ext cx="7488832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ประโยชน์ที่ได้รับจากการทำ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ISO/TS 16949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ลูกค้ามั่นใจในบริษัทและตัวสินค้า / บริการมากขึ้น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สามารถแข่งขันกับคู่แข่งขันทางการค้าได้ และมียอดการขายสินค้าเพิ่มขึ้น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มีทิศทางในการทำงานและเข้าใจบทบาทของแต่ละคนชัดเจน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ลดของเสีย ต้นทุนการผลิต และข้อร้องเรียนจากลูกค้า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เพิ่มประสิทธิภาพในการทำงาน ลดความซ้ำซ้อนต่างๆ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สามารถแก้ไขและป้องกันปัญหาได้อย่างมีประสิทธิภาพ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พัฒนาความรู้ความสามารถของพนักงานและผู้ขาย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มีการพัฒนาองค์กรอย่างต่อเนื่อง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33375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 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76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404664"/>
            <a:ext cx="741682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ระบบคุณภาพ </a:t>
            </a:r>
            <a:r>
              <a:rPr lang="en-US" b="1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: QS 9000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คือ ระบบการบริหารคุณภาพเพื่อการประกันคุณภาพขององค์กรระบบใหม่ที่พัฒนาขึ้นมาด้วยความร่วมมือของ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3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ผู้ยิ่งใหญ่หรือ </a:t>
            </a:r>
            <a:r>
              <a:rPr lang="en-US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Big Three 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ด้านผู้ผลิตรถยนต์ของโลก ได้แก่ </a:t>
            </a:r>
            <a:r>
              <a:rPr lang="th-TH" dirty="0" err="1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บริษัทฟอร์ดมอเตอร์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 บริษัทไครส</a:t>
            </a:r>
            <a:r>
              <a:rPr lang="th-TH" dirty="0" err="1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เลอร์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และบริษัทเจน</a:t>
            </a:r>
            <a:r>
              <a:rPr lang="th-TH" dirty="0" err="1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เนอรัล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มอเตอร์</a:t>
            </a:r>
            <a:r>
              <a:rPr lang="th-TH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ผลดีของ</a:t>
            </a:r>
            <a:r>
              <a:rPr lang="en-US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QS 9000 </a:t>
            </a:r>
            <a:r>
              <a:rPr lang="th-TH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ที่มีต่อบริษัททั้งสาม คือ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การทำให้เป็นสากลด้วยการนำกลุ่มของมาตรฐาน </a:t>
            </a:r>
            <a:r>
              <a:rPr lang="en-US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ISO 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มาใช้เป็นแกนกลางในการจัดตั้งระบบ คุณภาพ </a:t>
            </a:r>
            <a:r>
              <a:rPr lang="en-US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QS 9000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ทำให้เกิดการประสานกลมกลืนกัน ทำให้มาตรฐานกลมกลืนเป็นแบบเดียวกัน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เป็นการสร้างรากฐานสำคัญของการปรับปรุงให้ดีขึ้นอย่างต่อเนื่อง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     </a:t>
            </a:r>
            <a:endParaRPr lang="en-US" dirty="0"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 </a:t>
            </a:r>
            <a:endParaRPr lang="en-US" dirty="0">
              <a:effectLst/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268760"/>
            <a:ext cx="7704856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ข้อกำหนดของระบบคุณภาพ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นี้แบ่งเป็น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ส่วนคือ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ส่วนที่</a:t>
            </a:r>
            <a:r>
              <a:rPr lang="en-US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เป็นข้อกำหนดที่นำเอาระบบคุณภาพ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IOS 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มาเป็นแกนกลางของระบบคุณภาพองค์กรที่จะขอผ่านการรับรองระบบคุณภาพ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ส่วนที่</a:t>
            </a:r>
            <a:r>
              <a:rPr lang="en-US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2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เป็นข้อกำหนดที่อยู่นอกเหนือไปจากความต้องการของ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ISO 9001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หรือ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ISO 9001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เป็นข้อกำหนดที่บังคับให้ผู้ส่งมอบหรือผู้ที่ต้องนำระบบคุณภาพของ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ไปประยุกต์ใช้ให้ดีขึ้น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ส่วนที่</a:t>
            </a:r>
            <a:r>
              <a:rPr lang="en-US" b="1" u="sng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3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ข้อกำหนดที่เป็นลูกค้าโดยเฉพาะ เป็นข้อกำหนดพิเศษของแต่ละลูกค้าซึ่งขึ้นอยู่กับข้อตกลงระหว่างผู้ส่งมอบ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1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" y="548680"/>
            <a:ext cx="7915164" cy="18002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87624" y="910171"/>
            <a:ext cx="6552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แนวทางการบรรลุคุณภาพตามแนวทางของชินจิโอ ชิน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โก(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Shingio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Shingo’s g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uidelines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for achieving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quality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62151" y="278092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Shingo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เป็นประธานของสถาบันการปรับปรุงการจัดการและ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ทำให้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เขาได้รับ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การยอมรับว่าเป็นผู้เชี่ยวชาญในด้านการปรับปรุงกระบวนการผลิต เขาได้เป็นผู้ปรับปรุงระบบการผลิตของบริษัทโตโยต้าในประเทศ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ญี่ปุ่น</a:t>
            </a:r>
          </a:p>
          <a:p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4" b="50000"/>
          <a:stretch/>
        </p:blipFill>
        <p:spPr>
          <a:xfrm rot="20668379">
            <a:off x="649742" y="585766"/>
            <a:ext cx="1554695" cy="6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3172" y="1556792"/>
            <a:ext cx="7344816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การประยุกต์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เข้ากับระบบคุณภาพขององค์การ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ข้อกำหนดขององค์กร คือ 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กับคุณภาพการแข่งขันระดับโลก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ข้อกำหนดเฉพาะของอุตสาหกรรมยายยนต์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ข้อกำหนดเฉพาะของลูกค้า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ข้อกำหนดการตรวจประเมินคุณภาพ</a:t>
            </a:r>
            <a:endParaRPr lang="en-US" sz="180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89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488131"/>
            <a:ext cx="7200800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QS 9000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กับจริยธรรมของการดำเนินธุรกิจ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-เว้นจากการเบียดเบียนลูกค้า ไม่กักตุนสินค้า ไม่ส่งของราคาถูกแต่ไร้คุณภาพ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-เว้นจากการเบียดเบียนต่อผู้จัดหาสินค้าหรือวัตถุดิบ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-เว้นจากการเบียดเบียนพนังงาน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-เว้นจากการเบียดเบียนผู้ถือหุ้น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-เว้นจากการเบียดเบียนคู่แข่งขัน 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-เว้นจากการเบียดเบียนราชการ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-เว้นจากการเบียดเบียนสังคม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8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55" y="929189"/>
            <a:ext cx="5600503" cy="1944216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36481" y="3226175"/>
            <a:ext cx="741682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หมายถึง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นโยบายขององค์กรเกี่ยวกับการรักษาความปลอดภัย อาชีวอนามัย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เป็นสิ่งสำคัญต่อธุรกิจทุกประเภทโดยมุ่งเน้นความพึ่งพอใจของลูกค้า และคุณภาพชีวิตที่ดีของพนักงานการคำนึงถึงสภาพแวดล้อมและความรับผิดชอบต่อสังคม</a:t>
            </a:r>
            <a:endParaRPr lang="en-US" sz="1800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3212976"/>
            <a:ext cx="80648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 </a:t>
            </a:r>
            <a:endParaRPr lang="en-US" dirty="0">
              <a:effectLst/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58008" y="1328192"/>
            <a:ext cx="45720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นโยบายด้านสุขอนามัย ความปลอดภัย สุขภาพอนามัยและรักษาสิ่งแวดล้อม</a:t>
            </a:r>
            <a:endParaRPr lang="en-US" sz="3200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4" t="34511" b="32744"/>
          <a:stretch/>
        </p:blipFill>
        <p:spPr>
          <a:xfrm rot="21003872">
            <a:off x="1249759" y="1197875"/>
            <a:ext cx="1529068" cy="4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988840"/>
            <a:ext cx="741682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ระบบการจัดการอาชีวอนามัยและความปลอดภัย </a:t>
            </a: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(OHSAS 18001)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คือเป็นแนวทางและอาศัยหลักการของระบบการจัดการตามมาตรฐาน </a:t>
            </a:r>
            <a:r>
              <a:rPr lang="th-TH" dirty="0" err="1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มอก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.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9000/ISO 14000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เพื่อให้ระบบการจัดการอาชีวอนามัยและความปลอดภัยเข้ากันได้กับระบบการจัดการอื่นๆขององค์กร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1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6184" y="3645024"/>
            <a:ext cx="727280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คือ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เป็นแนวทางและอาศัยหลักการของระบบการจัดการตามมาตรฐาน </a:t>
            </a:r>
            <a:r>
              <a:rPr lang="th-TH" dirty="0" err="1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มอก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.</a:t>
            </a:r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9000/ISO 14000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เพื่อให้ระบบการจัดการอาชีวอนามัยและความปลอดภัยเข้ากันได้กับระบบการจัดการอื่นๆขององค์กร</a:t>
            </a:r>
            <a:endParaRPr lang="en-US" sz="1800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070189"/>
            <a:ext cx="6624736" cy="187220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691680" y="1529239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ระบบการจัดการอาชีวอนามัยและความปลอดภัย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OHSAS 18001)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8" r="67164"/>
          <a:stretch/>
        </p:blipFill>
        <p:spPr>
          <a:xfrm rot="20685016">
            <a:off x="1483369" y="1068008"/>
            <a:ext cx="1827822" cy="5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0314" y="1484784"/>
            <a:ext cx="7488832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วัตถุประสงค์ของระบบการจัดการอาชีวอนามัยและความปลอดภัย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ลดความเสี่ยงต่ออันตรายและอุบัติเหตุต่างๆของพนักงานและผู้เกี่ยวข้อง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ปรับปรุงการดำเนินงานของธุรกิจให้เกิดความปลอดภัย ลดการสูญเสีย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ช่วยสร้างภาพพจน์ความรับผิดชอบองค์กรต่อพนักงานภายในองค์กรต่อองค์กรเองและสังคม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เพื่อเพิ่มประสิทธิภาพการทำงานและคุณภาพชีวิตที่ดีของผู้ปฏิบัติงาน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78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01378" y="1340768"/>
            <a:ext cx="7704856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TIS 18001 </a:t>
            </a:r>
            <a:r>
              <a:rPr lang="th-TH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ระบบการจัดการอาชีวอนามัยและความปลอดภัย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ประกอบธุรกิจอุตสาหกรรมนับวันจะมีความสำคัญต่อเศรษฐกิจของประเทศและความเป็นอยู่ของประชาชนในขณะเดียวกันอาจก่อให้เกิดผลกระทบอันไม่พึงปรารถนาต่อสิ่งแวดล้อมเพราะกระบวนการผลิต การขนส่งวัตถุดิบและสินค้า ตลอดจนการดำเนินการต่างๆมักก่อให้เกิดมลพิษต่างๆเช่น น้ำเสีย ควัน ฝุ่น ก๊าซพิษ เสียง กลิ่น และกากของเสีย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ดังนั้นผู้ประกอบธุรกิจอุตสาหกรรมจะต้องตระหนักถึงผลเสียเหล่านี้และไม่ละเลยต่อการกำจัดหรอลดสิ่งที่ไม่พึ่งปรารถนาอันเกิดจากการประกอบกิจการไม่ทำลายสิ่งแวดล้อม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9" y="620688"/>
            <a:ext cx="4148521" cy="144016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281965" y="1031132"/>
            <a:ext cx="367240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ความสำเร็จของ</a:t>
            </a:r>
            <a:r>
              <a:rPr lang="th-TH" sz="3200" b="1" dirty="0" smtClean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องค์การ</a:t>
            </a:r>
            <a:r>
              <a:rPr lang="th-TH" b="1" u="sng" dirty="0" smtClean="0">
                <a:latin typeface="IrisUPC" panose="020B0604020202020204" pitchFamily="34" charset="-34"/>
                <a:ea typeface="Calibri" panose="020F0502020204030204" pitchFamily="34" charset="0"/>
                <a:cs typeface="IrisUPC" panose="020B0604020202020204" pitchFamily="34" charset="-34"/>
              </a:rPr>
              <a:t>   </a:t>
            </a:r>
            <a:endParaRPr lang="en-US" dirty="0">
              <a:effectLst/>
              <a:latin typeface="IrisUPC" panose="020B0604020202020204" pitchFamily="34" charset="-34"/>
              <a:ea typeface="Calibri" panose="020F0502020204030204" pitchFamily="34" charset="0"/>
              <a:cs typeface="Iris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3861048"/>
            <a:ext cx="7416824" cy="147540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การจัดการอย่างมีคุณภาพ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ผลิตภัณฑ์ที่มีคุณภาพ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ผลิตภัณฑ์ที่ทันสมัยด้วยนวัตกรรม</a:t>
            </a:r>
            <a:r>
              <a:rPr lang="th-TH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ใหม่ๆ</a:t>
            </a:r>
            <a:endParaRPr lang="en-US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14205" y="2708920"/>
            <a:ext cx="741682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ด้านการจัดการขององค์กรธุรกิจต่างๆ สามารถสรุปความสำเร็จขององค์การเกิดจากองค์ประกอดต่างๆดังนี้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0" t="65692"/>
          <a:stretch/>
        </p:blipFill>
        <p:spPr>
          <a:xfrm rot="20667399">
            <a:off x="2162554" y="767885"/>
            <a:ext cx="1734409" cy="5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1600" y="1052736"/>
            <a:ext cx="6264696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4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การลงทุนระยะยาวอย่างมี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คุณค่า</a:t>
            </a:r>
          </a:p>
          <a:p>
            <a:pPr marL="514350" lvl="0" indent="-514350">
              <a:lnSpc>
                <a:spcPct val="107000"/>
              </a:lnSpc>
              <a:buAutoNum type="arabicPeriod" startAt="4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สถานภาพ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ทางการเงินมั่นคง</a:t>
            </a:r>
          </a:p>
          <a:p>
            <a:pPr marL="514350" lvl="0" indent="-514350">
              <a:lnSpc>
                <a:spcPct val="107000"/>
              </a:lnSpc>
              <a:buAutoNum type="arabicPeriod" startAt="6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มี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ความสามารถในการดึงดูดใจลูกค้าให้สนใจใน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ผลิตภัณฑ์</a:t>
            </a:r>
          </a:p>
          <a:p>
            <a:pPr marL="514350" lvl="0" indent="-514350">
              <a:lnSpc>
                <a:spcPct val="107000"/>
              </a:lnSpc>
              <a:buAutoNum type="arabicPeriod" startAt="6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คำนึงถึง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ความรับผิดชอบต่อสังคมและ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สิ่งแวดล้อม</a:t>
            </a:r>
          </a:p>
          <a:p>
            <a:pPr marL="514350" lvl="0" indent="-514350">
              <a:lnSpc>
                <a:spcPct val="107000"/>
              </a:lnSpc>
              <a:buAutoNum type="arabicPeriod" startAt="6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ใช้ทรัพย์สินอย่าง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คุ้มค่า</a:t>
            </a:r>
          </a:p>
          <a:p>
            <a:pPr marL="514350" lvl="0" indent="-514350">
              <a:lnSpc>
                <a:spcPct val="107000"/>
              </a:lnSpc>
              <a:buAutoNum type="arabicPeriod" startAt="6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ให้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ความสำคัญกับการบิหารทรัพยากร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มนุษย์</a:t>
            </a:r>
          </a:p>
          <a:p>
            <a:pPr marL="514350" lvl="0" indent="-514350">
              <a:lnSpc>
                <a:spcPct val="107000"/>
              </a:lnSpc>
              <a:buAutoNum type="arabicPeriod" startAt="6"/>
            </a:pP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นำเอา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ระบบการจัดการใหม่</a:t>
            </a:r>
            <a:endParaRPr lang="en-US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6717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76" y="531424"/>
            <a:ext cx="5477204" cy="1385408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483768" y="845563"/>
            <a:ext cx="47525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การรื้อปรับระบบ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Reengineering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15616" y="3933056"/>
            <a:ext cx="705678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1.  พื้นฐานหลักการ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Fundamental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ในการทำการรื้อปรับระบบนั้น ผู้บริหารเป็นต้องถามตัวเองด้วยคำถามหลัก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เช่น  ทำไมเราต้องทำสิ่งที่เราทำอยู่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2258064"/>
            <a:ext cx="705678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20000"/>
              </a:lnSpc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แนวคิดการรื้อปรับระบบ (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Reengineering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หมายถึง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การเปลี่ยนแปลงเพื่อให้สามารถปรับตัวให้ทันกับการเปลี่ยนแปลงของสภาพแวดล้อมต่างๆ </a:t>
            </a:r>
            <a:endParaRPr lang="en-US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4" b="74890"/>
          <a:stretch/>
        </p:blipFill>
        <p:spPr>
          <a:xfrm rot="20709623">
            <a:off x="1308943" y="596439"/>
            <a:ext cx="1660012" cy="5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1268760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Blip>
                <a:blip r:embed="rId3"/>
              </a:buBlip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ฟิ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สิปส์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ครอส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บี  ได้แสดงให้เห็นว่าการป้องกันและแก้ไขปัญหา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</a:t>
            </a:r>
          </a:p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เสียระหว่าง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การผลิตทำให้องค์การประสบผลสำเร็จ เขาเป็นผู้เชี่ยวชาญในประเทศสหรัฐอเมริกา ได้แนะนำว่า การบรรลุความสำเร็จตามคุณภาพขึ้นอยู่กับ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ความซื่อสัตย์ต่อลุกค้า ระบบการทำงานที่ดี การติดต่อสื่อสารที่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ดี การดำเนินการ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นโยบายที่ดีเปรียบเสมือน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วัคซีนเพื่อป้องกันโรค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Crosby vaccination serum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สำหรับองค์การที่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มีคุณภาพ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ต่ำให้มีภูมิคุ้มกัน</a:t>
            </a:r>
          </a:p>
        </p:txBody>
      </p:sp>
    </p:spTree>
    <p:extLst>
      <p:ext uri="{BB962C8B-B14F-4D97-AF65-F5344CB8AC3E}">
        <p14:creationId xmlns:p14="http://schemas.microsoft.com/office/powerpoint/2010/main" val="23603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2051" y="62068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20000"/>
              </a:lnSpc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 ถอนรากถอนโคน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Randical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การออกแบบงานอย่างถอนรากถอนโคน หมายถึง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การลงไปถึงรากแท้ของธุรกิจ ไม่ใช่การเปลี่ยนแปลงจากสิ่งที่เป็นอยู่ในปัจจุบัน</a:t>
            </a:r>
            <a:endParaRPr lang="en-US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อย่างเห็นชัดเจนอย่างใหญ่หลวง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Dramatic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การรื้อปรับระบบองค์การไม่ใช่การเปลี่ยนแปลงอย่างค่อยเป็นค่อยไป แต่เป็นการทำอย่างก้าวกระโดดครั้งใหญ่ของ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องค์กร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กระบวนการ 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Processes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กระบวนการเป็นสิ่งที่ยากที่ผู้บริหารจะจัดการกับมัน นักธุรกิจส่วนใหญ่ไม่ใช่ผู้เน้นด้านกระบวนการ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มักจะเน้นเรื่องงาน พนักงาน และโครงสร้างเป็นส่วนใหญ่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9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44662" y="1268760"/>
            <a:ext cx="741682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ความ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เข้าใจเกี่ยวกับการรื้อปรับระบบองค์การ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เมื่อผู้บริหารองค์การใดๆ ต้องการทำการรื้อปรับระบบองค์การให้กับองค์การของตนนั้นก่อนอื่นใดผู้บริหารต้องมีความเข้าใจลึกซึ้งกับแนวคิดนี้มากเพียงพอเสียก่อน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มิฉะนั้นเมื่อลงมือดำเนินการจะเกิดความสับสนและไม่ประสบผลสำเร็จตามเป้าหมาย เพราะคำว่า การรื้อปรับระบบองค์การ ไม่ใช่โปรแกรมการปรับปรุงธุรกิจอื่นๆตามที่รู้จักมาก่อน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908720"/>
            <a:ext cx="756084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หลักการสำคัญของการรื้อปรับระบบ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เน้นความสำคัญของลูกค้า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พยายามยึดที่กระบวนการ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เริ่มต้นด้วยกระดาษเปล่าๆ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7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38" y="347383"/>
            <a:ext cx="5719516" cy="1770466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339752" y="694007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กรอบแนวความคิดของแมคคิน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ซีย์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Mckinsey7s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Fremework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0" t="26876" r="27054" b="15131"/>
          <a:stretch/>
        </p:blipFill>
        <p:spPr>
          <a:xfrm>
            <a:off x="2195736" y="2328119"/>
            <a:ext cx="4680520" cy="355372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r="33282" b="77409"/>
          <a:stretch/>
        </p:blipFill>
        <p:spPr>
          <a:xfrm rot="20806966">
            <a:off x="1242913" y="487768"/>
            <a:ext cx="1908400" cy="5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764704"/>
            <a:ext cx="4464497" cy="144016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059832" y="1133372"/>
            <a:ext cx="37084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เพิ่มผลลิต (</a:t>
            </a:r>
            <a:r>
              <a:rPr lang="en-US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Productivity</a:t>
            </a: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21725" y="2708920"/>
            <a:ext cx="71287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1. แนวคิดในเชิงเทคนิค การเพิ่มผลผลิต 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การใช้ประโยชน์จากทรัพยากรที่มีอย่างคุ้มค่า มีประสิทธิภาพ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แนวคิดด้านปรัชญา การเพิ่มผลผลิต 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จิตสำนึก หรือเจคติที่จะแสวงหาทางปรับปรุงและสร้างสรรค์สิ่งต่างๆให้ดีขึ้น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9" b="80478"/>
          <a:stretch/>
        </p:blipFill>
        <p:spPr>
          <a:xfrm rot="21098095">
            <a:off x="2321115" y="897955"/>
            <a:ext cx="1477433" cy="3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548680"/>
            <a:ext cx="74168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สาเหตุที่ต้องทำการปรับปรุงโดยการเพิ่มผลผลิต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1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ทรัพยากรจำกัด การเพิ่มผลผลิตเป็นเครื่องมือที่ทำให้เราใช้ประโยชน์จากทรัพยากรที่มีอยู่อย่างจำกัดและนับวันจะน้อยลง ให้เกิดประโยชน์สูงสุด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การเพิ่มผลิตเป็นเครื่องช่วยในการวางแผนทั้งปัจจุบันและอนาคต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3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การแข่งขันสูง บริษัทต่างๆจะอยู่รอดได้ต้องมีการปรับปรุงตัวเองเสมอ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3501008"/>
            <a:ext cx="727280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20000"/>
              </a:lnSpc>
            </a:pPr>
            <a:r>
              <a:rPr lang="th-TH" sz="32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ผู้รับผิดชอบการเพิ่มผลผลิต</a:t>
            </a:r>
            <a:endParaRPr lang="en-US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lvl="0" algn="thaiDist">
              <a:lnSpc>
                <a:spcPct val="120000"/>
              </a:lnSpc>
            </a:pPr>
            <a:r>
              <a:rPr lang="th-TH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บริษัทหรือโรงงานผู้บริหารต้องมีความเข้าใจในเรื่องการเพิ่มผลผลิตและให้การสนับสนุนการดำเนินกิจกรรมออย่างเต็มที่ </a:t>
            </a:r>
            <a:r>
              <a:rPr lang="th-TH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ในขณะเดียวกัน ฝ่ายพนักงาน ต้องให้ความร่วมมือโดยการทำงานอย่างเต็มความสามารถ</a:t>
            </a:r>
            <a:endParaRPr lang="en-US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6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88820" y="575605"/>
            <a:ext cx="7848872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องค์ระกอบการเพิ่มผลผลิต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การปรับปรุงการเพิ่มผลลิตจำเป็นต้องคำนึงถึงองค์ประกอบ7ดังนี้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Quality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คุณภาพ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การสร้างความพึงพอให้กับลูกค้า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Cost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ต้นทุน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การลดต้นทุนทียังคงไว้ซึ่งคุณภาพของสินค้า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Delivery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การส่งมอบ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การส่งมอบสินค้าหรือบริการที่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ถูกต้อง</a:t>
            </a:r>
          </a:p>
          <a:p>
            <a:pPr algn="thaiDist"/>
            <a:r>
              <a:rPr lang="en-US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Safety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ความปลอดภัย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การสร้างสภาพแวดล้อมในการทำงานให้มีความปลอดภัย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Morale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ขวัญกำลังใจในการทำงาน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การสร้างบรรยากาศ และสภาพแวดล้อมในการทำงาน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Environment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สิ่งแวดล้อม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การดำเนินธุรกิจโดยคำนึงถึงสิ่งแวดล้อม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Ethics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จริยธรรมในการดำเนินธุรกิจ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 การดำเนินธุรกิจโดยไม่เอาเปรียบทุกๆฝ่าย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73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196752"/>
            <a:ext cx="763284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การใช้เทคนิคขั้นสูงในการเพิ่มผลผลิต ได้แก่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1. การบริหารคุณภาพ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2. การบำรุงรักษาทีวีผลแบบทุกคนมีส่วนร่วม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3. การผลิตแบบทันเวลาพอดี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09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8161"/>
            <a:ext cx="4896544" cy="1420366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62990" y="2239734"/>
            <a:ext cx="7488832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Six Sigma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เป็นวิธีการปฏิบัติที่ดีเลิศในปัจจุบัน เพื่อการพัฒนากระบวนการทางธุรกิจทุกกระบวนการและ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เป็นวิธี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ที่นิยมทั่วโลกในขณะนี้วิธีการของ </a:t>
            </a:r>
            <a:r>
              <a:rPr lang="en-US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Six Sigma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ได้เริ่มมีการประยุกต์ใช้ในประบริษัทโมโตโรล่า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ในช่วงปี ค.ศ. 1980 โดยมุ่งเน้นที่การลดต้นทุนและการปรับกระบวนการทำงานในสอดคล้องกับกลยุทธ์ที่บริษัทได้วางไว้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b="1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71799" y="836712"/>
            <a:ext cx="394851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การบริหารคุณภาพด้วย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Six Sigma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68060" b="48726"/>
          <a:stretch/>
        </p:blipFill>
        <p:spPr>
          <a:xfrm rot="20828868">
            <a:off x="1887220" y="624505"/>
            <a:ext cx="1460311" cy="4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41277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ประโยชน์ในการนำ 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Six Sigma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มาใช้ในองค์การ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สามารถแก้ปัญหาได้อย่างมีประสิทธิภาพสร้างกลยุทธ์ใหม่ให้ธุรกิจ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สามารถลดความสูญเสียโอกาสอย่างมีระบบและรวดเร็ว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พัฒนาบุคลากรในองค์การให้มีศักยภาพสูงขึ้น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ตอบสนองต่อ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กลยุทธ์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อย่าง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รวดเร็วและปรับองค์การให้เป็นองค์การแห่งการ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เรียนรู้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ช่วยหาระดับคุณภาพของ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อุตสาหกรรม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2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8840" y="184482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 smtClean="0">
                <a:latin typeface="IrisUPC" pitchFamily="34" charset="-34"/>
                <a:cs typeface="+mj-cs"/>
              </a:rPr>
              <a:t>ความ</a:t>
            </a:r>
            <a:r>
              <a:rPr lang="th-TH" u="sng" dirty="0">
                <a:latin typeface="IrisUPC" pitchFamily="34" charset="-34"/>
                <a:cs typeface="+mj-cs"/>
              </a:rPr>
              <a:t>ซื่อสัตย์ </a:t>
            </a:r>
          </a:p>
          <a:p>
            <a:r>
              <a:rPr lang="th-TH" dirty="0">
                <a:latin typeface="IrisUPC" pitchFamily="34" charset="-34"/>
                <a:cs typeface="+mj-cs"/>
              </a:rPr>
              <a:t>1.ผู้บริหารรักษาสัญญาที่ไห้ไว้แก่ลุกค้าและทำตามสัญญา</a:t>
            </a:r>
          </a:p>
          <a:p>
            <a:r>
              <a:rPr lang="th-TH" dirty="0">
                <a:latin typeface="IrisUPC" pitchFamily="34" charset="-34"/>
                <a:cs typeface="+mj-cs"/>
              </a:rPr>
              <a:t>2.ผู้บริหารเชื่อว่าการทำงานต้องการตารางทำงานและมีค่าใช้จ่ายในการทำงาน</a:t>
            </a:r>
          </a:p>
          <a:p>
            <a:r>
              <a:rPr lang="th-TH" dirty="0">
                <a:latin typeface="IrisUPC" pitchFamily="34" charset="-34"/>
                <a:cs typeface="+mj-cs"/>
              </a:rPr>
              <a:t>3.ผู้บริหารระดับสูงไม่รับทราบรายงานผลบิดเบือนในยามเหตุการณ์วิกฤติ</a:t>
            </a:r>
          </a:p>
          <a:p>
            <a:r>
              <a:rPr lang="th-TH" dirty="0">
                <a:latin typeface="IrisUPC" pitchFamily="34" charset="-34"/>
                <a:cs typeface="+mj-cs"/>
              </a:rPr>
              <a:t>4.ผู้บริหารระดับสูงอนาคตจะต้องทำอะไรและทำในเวลาที่</a:t>
            </a:r>
            <a:r>
              <a:rPr lang="th-TH" dirty="0" smtClean="0">
                <a:latin typeface="IrisUPC" pitchFamily="34" charset="-34"/>
                <a:cs typeface="+mj-cs"/>
              </a:rPr>
              <a:t>เหมาะสม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พนักงานที่เชี่ยวชาญ รู้การทำงานที่ถูกต้องและทำงานอย่างมีประสิทธิภาพตลอดไปจนกระทั่งหมดสิ้นสุดอายุการทำงาน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6.พนักงานตระหนักในข้อผูกพันสัญญาในความซื่อสัตย์ต่อบริษัท</a:t>
            </a:r>
          </a:p>
          <a:p>
            <a:endParaRPr lang="th-TH" dirty="0">
              <a:latin typeface="IrisUPC" pitchFamily="34" charset="-34"/>
              <a:cs typeface="+mj-cs"/>
            </a:endParaRPr>
          </a:p>
          <a:p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91285" y="62068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dirty="0">
                <a:latin typeface="Angsana New" pitchFamily="18" charset="-34"/>
                <a:cs typeface="Angsana New" pitchFamily="18" charset="-34"/>
              </a:rPr>
              <a:t>วัคซีนครอสบีส์เพื่อป้องกันการจัดการคุณภาพต่ำ </a:t>
            </a:r>
            <a:r>
              <a:rPr lang="th-TH" sz="3000" dirty="0">
                <a:latin typeface="IrisUPC" pitchFamily="34" charset="-34"/>
                <a:cs typeface="IrisUPC" pitchFamily="34" charset="-34"/>
              </a:rPr>
              <a:t>(</a:t>
            </a:r>
            <a:r>
              <a:rPr lang="en-US" sz="3000" dirty="0">
                <a:latin typeface="IrisUPC" pitchFamily="34" charset="-34"/>
                <a:cs typeface="IrisUPC" pitchFamily="34" charset="-34"/>
              </a:rPr>
              <a:t>Crosby vaccination serum for preventing poor total quality management ) </a:t>
            </a:r>
            <a:r>
              <a:rPr lang="th-TH" sz="3000" dirty="0" smtClean="0">
                <a:latin typeface="IrisUPC" pitchFamily="34" charset="-34"/>
                <a:cs typeface="+mj-cs"/>
              </a:rPr>
              <a:t>ประกอบด้วย</a:t>
            </a:r>
            <a:endParaRPr lang="th-TH" sz="3000" dirty="0">
              <a:latin typeface="IrisUPC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10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76470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Six Sigma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สำเร็จได้ด้วยองค์ประกอบ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1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ความเป็นผู้นำของผู้บริหารภายในองค์การ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การสื่อสารภายในองค์การมีประสิทธิภาพ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3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การวางกลยุทธ์เพื่อมุ่งสู่การปรับปรุงอย่างต่อเนื่อง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4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การตั้งเป้าหมายที่เด่นชัดและกำหนดระยะเวลาที่เป็น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รูปธรรม</a:t>
            </a: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5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วิธีการคัดเลือกบุคลากรและกำหนดโครงการให้รับผิดชอบ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91680" y="3140968"/>
            <a:ext cx="64807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endParaRPr lang="en-US" dirty="0">
              <a:effectLst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07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404664"/>
            <a:ext cx="7488832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แนวทางหลักของ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Six Sigma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ตามแนวทาง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DMAIC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D =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กำหนดเป้าหมาย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M =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การวัดความสามารถของกระบวนการ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A =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การวิเคราะห์หาสาเหตุของปัญหา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I =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การปรับปรุงโดยเน้นที่ต้นเหตุของปัญหา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	C = </a:t>
            </a:r>
            <a:r>
              <a:rPr lang="th-TH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การควบคุมกระบวนการที่มีผลกระทบ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3717032"/>
            <a:ext cx="748883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องค์ประกอบของ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Six Sigma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องค์ประกอบแรก 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การปรับปรุงกระบวนการ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องค์ประกอบที่สอง 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การออกแบบกระบวนการ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องค์ประกอบที่สาม คือ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การจัดการกระบวนการ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18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1950" y="548680"/>
            <a:ext cx="770485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หลักการสำคัญของ</a:t>
            </a:r>
            <a:r>
              <a:rPr lang="en-US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 six sigma </a:t>
            </a:r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คืออะไร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การยึดลูกค้าเป็นจุดศูนย์กลาง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การบริหารจัดการโดยใช้ข้อมูล ข้อเท็จจริง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การมุ่งเน้นกระบวนการ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4.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เน้นการจัดการเชิงรุก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เน้นการแก้ไขปัญหาแบบไร้พรมแดน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6. 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เน้นภาวะผู้นำการมีส่วนร่วมของฝ่ายบริหาร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7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การมุ่งเน้นนวัตกรรมและความคิดสร้างสรรค์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IrisUPC" panose="020B0604020202020204" pitchFamily="34" charset="-34"/>
                <a:cs typeface="IrisUPC" panose="020B0604020202020204" pitchFamily="34" charset="-34"/>
              </a:rPr>
              <a:t>8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. การมุ่งสู่ความเป็นเลิศ ไม่เกรงกลัวต่อการเปลี่ยนแปลง และอดทนต่อความล้มเหลว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endParaRPr lang="en-US" dirty="0">
              <a:effectLst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01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91" y="264012"/>
            <a:ext cx="4443503" cy="165282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75781" y="206084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Benchmarking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กะบวนวัดเปรียบเทียบผลิตภัณฑ์ บริการและวิธีการปฏิบัติงานกับองค์กรที่ทำได้ดีกว่าเพื่อนำผลของกาเปรียบเทียบมาใช้ปรับปรุงองค์การของตนเอง โดยการกระทำอย่างต่อเนื่องและอาศัยความร่วมมือของหลายฝ่าย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Benchmarking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เป็นเครื่องมือในการปรับปรุงองค์การประเภทหนึ่งที่ถูกนำมาใช้อย่างแพร่หลายในปัจจุบัน เนื่องจากก่อให้เกิดนวัตกรรม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Innovation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อันจะนำมาซึ่งการเปลี่ยนแปลงแบบก้าวกระโดด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27783" y="620688"/>
            <a:ext cx="4320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การเทียบเคียงหรือเบนช์มาร์คกิง(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Benchmarking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3071" r="31940" b="51784"/>
          <a:stretch/>
        </p:blipFill>
        <p:spPr>
          <a:xfrm rot="20782593">
            <a:off x="1678141" y="484012"/>
            <a:ext cx="1516352" cy="4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1589" y="69269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ขั้นตอนของการทำ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Benchmarking</a:t>
            </a: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การทำ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Benchmarking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ประกอบด้วยขั้นตอนสำคัญ 4 ขั้นตอนคือ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1. การวางแผน(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Planning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คือ การกำหนดหัวข้อเรื่องและวัตถุประสงค์ของกาทำ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Benchmarking</a:t>
            </a: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2.การวิเคราะห์ข้อมูล(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Analysis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คือ การวิเคราะห์ข้อมูลทั้งหมดที่รวบรวมได้โดยศึกษาความแตกต่าง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3. การบูร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ณา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Integration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คือ การนำผลที่วิเคราะห์ได้ชี้แจงให้ผู้ที่มีส่วนร่วมในองค์การของเราเพื่อให้เกิดการยอมรับในการร่วมกันปรับปรุง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4. การนำไปปฏิบัติ(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Implementation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คือ การกำหนดแผนปฏิบัติ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5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692695"/>
            <a:ext cx="7776864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ชนิดของการเทียบเคียง (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Types of benchmarking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1.การเทียบเคียงกระบวนการ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2.การเทียบเคียงด้านการเงิน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3.การเทียบเคียงด้านการลงทุน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4. การเทียบเคียงการดำเนินการ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5. กาเทียบเคียงผลิตภัณฑ์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6. การเทียบเคียงกลยุทธ์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7. การเทียบเคียงหน้าที่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8. การเทียบเคียงบริษัทที่ดีที่สุด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9. การเทียบเคียงการดำเนินงาน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3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548680"/>
            <a:ext cx="72008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หลักปฏิบัติในการทำ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Benchmarking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1.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หลักในความถูกต้องตามกฎหมาย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 Legality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หลีกเลี่ยงการหารือหรือการกระทำที่อาจนำไปสู่จุดม่งหมายที่จะหยุดยั้งบริษัทของผู้อื่น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 หลักการแลกเปลี่ยน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 Exchange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เต็มใจที่จะให้ข้อมูลในระดับเดียวกันกับที่ต้องการแลกเปลี่ยนข้อมูลระหว่างองค์การ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3.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หลักในการเก็บความลับ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confidentiality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ข้อมูลที่แกเปลี่ยนกันในการทำ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Benchmark</a:t>
            </a: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4.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หลักในการใช้ข้อมูล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Use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ข้อมูลที่ได้จาก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Partner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เพื่อวัตถุประสงค์ในการปรับปรุงการปฏิบัติงาน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7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68242" y="1052736"/>
            <a:ext cx="763284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5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หลักในการติดต่อกับผู้ติดต่อโดยตรง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First party contact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ให้ติดต่อหับบุคคลที่บริษัททำการเปรียบเทียบด้วยเป็นผู้กำหนดให้มากที่สุดเท่าที่จะเป็นไปได้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6.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หลักในการติดต่อกับบุคคลที่3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third party contact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ต้องขออนุญาตนำการที่จะนำชื่อของบริษัทหรือบุคคลที่เกี่ยวข้องไปอ้างอิงกับบุคคลที่3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7.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หลักในการเตรียมพร้อม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Principle of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Preparation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 ความตั้งใจในการดำเนินการนี้ให้มีประสิทธิภาพและประสิทธิผล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70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052736"/>
            <a:ext cx="763284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ประเภทของ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Benchmarking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 แบ่งเป็นประเภทต่างๆดังนี้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1. การเปรียบเทียบกับคู่แข่งขัน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2.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กรเปรียบเทียบกับองค์การที่ไม่ใช่คู่แข่งขัน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3.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ความร่วมมือระหว่างองค์การเพื่อสร้างความร่วมมือและการอ้างอิง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4.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เปรียบเทียบภายในองค์การ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5.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การเปรียบเทียบกระบวนการดำเนินงาน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	6.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การเปรียบเทียบกลยุทธ์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25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2633"/>
            <a:ext cx="4327437" cy="128624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837511" y="1340768"/>
            <a:ext cx="37444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Balanced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scorecard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BSC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90357" y="3158110"/>
            <a:ext cx="66967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Balanced scorecard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็นเทคนิคทางการจัดการสมัยใหม่ที่ใช้ในการประเมินผลการทำงานและประสิทธิภาพขององค์การและการพิจารณาค้นหาข้อบกพร่องเพื่อนำมาแก้ไขให้ดีขึ้น</a:t>
            </a:r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7" r="67164" b="25959"/>
          <a:stretch/>
        </p:blipFill>
        <p:spPr>
          <a:xfrm rot="20477348">
            <a:off x="1801355" y="1040797"/>
            <a:ext cx="1649839" cy="5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126876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ทำงานอย่างมีระบบ</a:t>
            </a:r>
          </a:p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1.เป็นการทำงานร่วมกันเป็นคณะของบุคคลที่เกี่ยวข้องในระบบนั้น ๆ</a:t>
            </a:r>
          </a:p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2..เป็นการแก้ปัญหาโดยการใช้วิธีการทางวิทยาศาสตร์</a:t>
            </a:r>
          </a:p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3..เป็นการใช้ทรัพยากรที่มีอยู่อย่างเหมาะสม</a:t>
            </a:r>
          </a:p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4.เป็นการแก้ปัญหาใหญ่ โดยแบ่งออกเป็นปัญหาย่อยๆ เพื่อสะดวกใน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การแก้ปัญหา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อันจะเป็นผลให้แก้ปัญหาใหญ่ได้สำเร็จ</a:t>
            </a:r>
          </a:p>
          <a:p>
            <a:pPr lvl="0"/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5.มุ่งใช้การทดลองจริง</a:t>
            </a:r>
          </a:p>
        </p:txBody>
      </p:sp>
    </p:spTree>
    <p:extLst>
      <p:ext uri="{BB962C8B-B14F-4D97-AF65-F5344CB8AC3E}">
        <p14:creationId xmlns:p14="http://schemas.microsoft.com/office/powerpoint/2010/main" val="4552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124744"/>
            <a:ext cx="763284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Balanced scorecard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การใช้เครื่องมือในการเชื่อมโยงกับกล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ยุทธ์</a:t>
            </a: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องค์การ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ประเมิน ซึ่ง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มีการประเมิน 4 ด้านด้วยกันคือ ด้านลูกค้า ด้านการเงิน ด้านกระบวนการบริหาร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ภายใน และ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ด้านการเติบโต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BSC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เป็นระบบหรือกระบวนการในการบริหารชนิดหนึ่งที่อาศัยการกำหนด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ตัวชี้วัด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KPI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Key performance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Indicator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เป็นกลไกสำคัญในการชี้วัดผลการดำเนินงานในด้าน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ต่างๆ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6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124744"/>
            <a:ext cx="792088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แนวคิด 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Balanced scorecard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 ประกอบด้วยการพิจารณามุมมอง 4 ประการสำคัญ มีดังนี้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มุมมองด้านการเงิน ประกอบด้วยวัตถุประสงค์ที่สำคัญ 2 ด้าน ได้แก่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ด้านการเพิ่มขึ้นของรายได้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ด้านการลดลงของต้นทุนหรือการเพิ่มขึ้นของผลผลิต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ซึ่งประกอบด้วยการใช้สินทรัพย์ให้เป็นประโยชน์มากขึ้น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5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620688"/>
            <a:ext cx="734481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2. มุมมองด้านลูกค้า ประกอบด้วย วัตถุประสงค์หลักสำคัญ 5 ประการคือ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   1)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ส่วนแบ่งการตลาด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ตัวชี้วัดที่สำคัญ คือ ส่วนแบ่งตลาดเปรียบเทียบกับคู่แข่งขัน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   2)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การรักษาลูกค้าเก่า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เป็นการรักษาฐานลูกค้าเดิมไว้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   3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กาเพิ่มขึ้นของลูกค้าใหม่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เป็นการวัดความสามารถในการแสวงหาลูกค้าใหม่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   4)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ความพึงพอใจของลูกค้า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เป็นการวัดความพึงพอใจของลูกค้าที่มีต่อสินค้าและบริการขององค์การ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   5)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กำไรต่อลูกค้า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ตัวชี้วัดที่สำคัญ คือ กำไรที่ได้รับต่อลูกค้า 1ราย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23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83568" y="836712"/>
            <a:ext cx="748883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3. มุมมองด้านกระบวนการภายใน มุมมองนี้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ให้ความสำคัญกับกระบวนการภายในองค์กรตามแนวคิดด้านลุกโซ่แห่งคุณค่า ที่ระบุว่าองค์กรประกอบด้วยกิจกรรมหลักละกิจกรรมสนับสนุน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 มุมมองด้านการเรียนรู้และการพัฒนา เป็นมุมมองสุดท้ายภายใต้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Balanced scorecard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และเป็นมุมมองที่สำคัญมากเพราะเป็นมุมมองของการพัฒนาในอนาคต วัตถุประสงค์ของมุมมองด้านนี้ประกอบด้วยด้านทรัพยากรมนุษย์ในองค์การ ได้แก่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วัตถุประสงค์ในด้านการพัฒนาทักษะ ความสามารถของพนักงานที่เพียงพอ ด้านทัศนคติ และความพึงพอใจของพนักงาน</a:t>
            </a:r>
            <a:endParaRPr lang="en-US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47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77816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ลักษณะของตัวชี้วัดที่ดี (</a:t>
            </a:r>
            <a:r>
              <a:rPr lang="en-US" sz="3000" b="1" dirty="0">
                <a:latin typeface="Angsana New" pitchFamily="18" charset="-34"/>
                <a:cs typeface="Angsana New" pitchFamily="18" charset="-34"/>
              </a:rPr>
              <a:t>Characteristics of a Good Key Performance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) ประกอบด้วยปัจจัย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9"/>
          <a:stretch/>
        </p:blipFill>
        <p:spPr bwMode="auto">
          <a:xfrm>
            <a:off x="803933" y="2059784"/>
            <a:ext cx="4051846" cy="39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 bwMode="auto">
          <a:xfrm>
            <a:off x="4784725" y="2059784"/>
            <a:ext cx="4359275" cy="399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8" y="534800"/>
            <a:ext cx="6504723" cy="5256584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33194" y="3356992"/>
            <a:ext cx="72545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64225" y="1987386"/>
            <a:ext cx="43924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u="sng" dirty="0">
                <a:latin typeface="Angsana New" pitchFamily="18" charset="-34"/>
                <a:cs typeface="Angsana New" pitchFamily="18" charset="-34"/>
              </a:rPr>
              <a:t>คำถามท้ายบท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 รางวัล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เดมมิ่งคืออะไร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2.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บำรุงรักษาทวีผล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TPM)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คืออะไร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3. กลุ่ม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ควบคุมคุณภาพ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QCC)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คืออะไร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4.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ซื้อปรับระบบ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Reengineering)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เทียบเคียงหรือเบนช์มาร์ค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กิ้ง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4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28805"/>
            <a:ext cx="5868481" cy="326458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836441"/>
            <a:ext cx="2842282" cy="217931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278321" y="3501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จัดตั้งขึ้นโดยสมาพันธ์นักวิทยาศาสตร์และวิศวกรแห่งประเทศญี่ปุ่นเมื่อปี ค.ศ. 1951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เพื่อส่งเสริมและยกระดับการนำ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TQM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เข้าไปใช้ในระบบการจัดการขององค์การ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57582" y="1663951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1.รางวัลเดมมิ่งคืออะไร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8467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8" y="2713356"/>
            <a:ext cx="5323565" cy="296145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374" y="834752"/>
            <a:ext cx="3518678" cy="236309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491880" y="37170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การกำหนดเป้าหมายให้เครื่องจักรอยู่ในสภาพที่มีประสิทธิภาพสูงสุด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29082" y="1539249"/>
            <a:ext cx="30332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2.การบำรุงรักษาทวีผล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TPM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คือ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อะไร</a:t>
            </a:r>
          </a:p>
        </p:txBody>
      </p:sp>
    </p:spTree>
    <p:extLst>
      <p:ext uri="{BB962C8B-B14F-4D97-AF65-F5344CB8AC3E}">
        <p14:creationId xmlns:p14="http://schemas.microsoft.com/office/powerpoint/2010/main" val="12881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73" y="2628805"/>
            <a:ext cx="5451176" cy="303244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966" y="794790"/>
            <a:ext cx="3887090" cy="217931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491880" y="35730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กลุ่มของพนักงานที่รวมตัวกันเพื่อทำกิจกรรมเกี่ยวกับการปรับปรุงงานที่มีปัญหาหรือเสริมสร้างให้การทำงานดีขึ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1680" y="1407393"/>
            <a:ext cx="30396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3.กลุ่มควบคุมคุณภาพ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QCC)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อะไร</a:t>
            </a:r>
          </a:p>
        </p:txBody>
      </p:sp>
    </p:spTree>
    <p:extLst>
      <p:ext uri="{BB962C8B-B14F-4D97-AF65-F5344CB8AC3E}">
        <p14:creationId xmlns:p14="http://schemas.microsoft.com/office/powerpoint/2010/main" val="677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28805"/>
            <a:ext cx="5580449" cy="310435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849876"/>
            <a:ext cx="3816424" cy="217931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419872" y="356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u="sng" dirty="0" smtClean="0"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การเปลี่ยนแปลงเพื่อให้สามารถปรับตัวให้ทันกับการเปลี่ยนแปลงของสภาพแวดล้อมต่างๆ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68122" y="1462479"/>
            <a:ext cx="36199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การรื้อป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รับระบบ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Reengineering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คืออะไร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86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6474</Words>
  <Application>Microsoft Office PowerPoint</Application>
  <PresentationFormat>นำเสนอทางหน้าจอ (4:3)</PresentationFormat>
  <Paragraphs>477</Paragraphs>
  <Slides>101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101</vt:i4>
      </vt:variant>
    </vt:vector>
  </HeadingPairs>
  <TitlesOfParts>
    <vt:vector size="10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User</cp:lastModifiedBy>
  <cp:revision>121</cp:revision>
  <dcterms:created xsi:type="dcterms:W3CDTF">2018-04-14T05:51:35Z</dcterms:created>
  <dcterms:modified xsi:type="dcterms:W3CDTF">2018-09-01T08:26:33Z</dcterms:modified>
</cp:coreProperties>
</file>