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9" r:id="rId16"/>
    <p:sldId id="280" r:id="rId17"/>
    <p:sldId id="281" r:id="rId18"/>
    <p:sldId id="282" r:id="rId19"/>
    <p:sldId id="283" r:id="rId20"/>
    <p:sldId id="271" r:id="rId21"/>
    <p:sldId id="284" r:id="rId22"/>
    <p:sldId id="285" r:id="rId23"/>
    <p:sldId id="286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87" r:id="rId39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0066"/>
    <a:srgbClr val="FFCCCC"/>
    <a:srgbClr val="FF7C80"/>
    <a:srgbClr val="FF9999"/>
    <a:srgbClr val="FF6699"/>
    <a:srgbClr val="33CCFF"/>
    <a:srgbClr val="3DA2F5"/>
    <a:srgbClr val="459DED"/>
    <a:srgbClr val="F0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83122DB-E8BB-40CD-9EE9-5CA5E6634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95199E0A-7921-40EB-84F2-5D472B36AB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79722FF-E639-4B66-92DD-838F988C0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9854-3614-4035-BC1A-482311E353D6}" type="datetimeFigureOut">
              <a:rPr lang="th-TH" smtClean="0"/>
              <a:t>26/04/61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9B769E0-FE03-4D6F-ABC1-54E0956AB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DBF822D-97E7-46D1-8966-46BC71A38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6BC0-C1E8-4266-8ABB-F3F8D81C61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5784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D244CF6-8722-4E5E-9C38-C9487AE3D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6D3CAF94-46B1-4195-934A-AD431EEA6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2904261-C99F-4894-9F04-6AACFD72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9854-3614-4035-BC1A-482311E353D6}" type="datetimeFigureOut">
              <a:rPr lang="th-TH" smtClean="0"/>
              <a:t>26/04/61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D5A95B6-7D98-44FB-A27A-8F2CDE183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9940CA7-9553-49C8-BC4B-FDC154F4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6BC0-C1E8-4266-8ABB-F3F8D81C61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84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FA4BC13E-B1EC-4FF9-A943-526A1FDFBC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4B07C1AC-AFB4-422F-B789-F83FEAAB1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D382D13-7BDA-43B3-A1E0-4731111BA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9854-3614-4035-BC1A-482311E353D6}" type="datetimeFigureOut">
              <a:rPr lang="th-TH" smtClean="0"/>
              <a:t>26/04/61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C25C904-24FD-4E4F-85BC-545454080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4CDE8DE-8908-45E5-90FA-9CC34D20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6BC0-C1E8-4266-8ABB-F3F8D81C61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301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E02FADB-231D-49B8-B6AF-0D57C2993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4002FC6-2C6D-466D-A173-900C30379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37F1ACF-FE3B-4108-BF3F-AEF24C30D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9854-3614-4035-BC1A-482311E353D6}" type="datetimeFigureOut">
              <a:rPr lang="th-TH" smtClean="0"/>
              <a:t>26/04/61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AE86F22-2FCA-464E-BC2E-93C64EB3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CF74467-216C-4BC1-AEED-C4E728696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6BC0-C1E8-4266-8ABB-F3F8D81C61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131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A2346E4-4399-404D-9EB5-F33E78A5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1EA182C-06AB-4BC0-BD27-D10874E9B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7677352-A81E-4292-A0C5-8581F5C7C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9854-3614-4035-BC1A-482311E353D6}" type="datetimeFigureOut">
              <a:rPr lang="th-TH" smtClean="0"/>
              <a:t>26/04/61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EBBD570-B8DA-4EEA-BEC4-9408A3838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CB62543-6053-438B-A09B-63156BA19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6BC0-C1E8-4266-8ABB-F3F8D81C61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4909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60D9787-40C9-426D-9E53-9CEE7D841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B8B16E8-8B67-4DC1-A5DB-66A6E864E2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785BD696-EC36-4325-82D2-ECB189D46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EA96F0A-7627-41A6-AE1E-1A6E6BE45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9854-3614-4035-BC1A-482311E353D6}" type="datetimeFigureOut">
              <a:rPr lang="th-TH" smtClean="0"/>
              <a:t>26/04/61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6F5C5592-7C14-402C-8D93-F0815C9BD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76CA2AF-2E7F-42E9-8299-4F42D2834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6BC0-C1E8-4266-8ABB-F3F8D81C61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200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167D8C4-39B2-492E-BA3A-715F15957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1E6EE51-4148-45F0-BFC8-5DBCD6681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D29F574F-2C86-4AC2-A7E8-E02C15109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C8B78AFC-D739-47B6-B111-B5BE4E3F0F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06CE7520-277E-42EF-A04D-F3C0B1B4B4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AF988E9A-D235-42EF-A54B-3BE99985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9854-3614-4035-BC1A-482311E353D6}" type="datetimeFigureOut">
              <a:rPr lang="th-TH" smtClean="0"/>
              <a:t>26/04/61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A59B49CE-F730-422E-936B-6D0E231B6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CA48F69D-C898-4CA5-A04B-1BA4B22F8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6BC0-C1E8-4266-8ABB-F3F8D81C61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403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F5C8F0-9649-46EF-AF57-C557B47F9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9767CC7-3AF9-4385-A25F-F6DFD2D41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9854-3614-4035-BC1A-482311E353D6}" type="datetimeFigureOut">
              <a:rPr lang="th-TH" smtClean="0"/>
              <a:t>26/04/61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B573049D-EF8C-4817-9A90-A994F644E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4C398671-E07C-496D-A54E-5C0AFD102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6BC0-C1E8-4266-8ABB-F3F8D81C61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691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738BA705-B73D-4649-8C45-D57B06452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9854-3614-4035-BC1A-482311E353D6}" type="datetimeFigureOut">
              <a:rPr lang="th-TH" smtClean="0"/>
              <a:t>26/04/61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055C6792-59A3-4B66-B322-E72B44B06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7D5651F-D111-4D57-AA2A-114C094B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6BC0-C1E8-4266-8ABB-F3F8D81C61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2232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42436CB-4545-4703-8EA9-C1772BF08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9D05B27-1A19-46A5-AB98-8B2064178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F78E8703-C09E-45E2-9FDC-7AD7E95B1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0F3E6708-A1DB-41EF-B89F-592D1D660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9854-3614-4035-BC1A-482311E353D6}" type="datetimeFigureOut">
              <a:rPr lang="th-TH" smtClean="0"/>
              <a:t>26/04/61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7FB2A08-1686-42B6-A971-BA678AF4B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5FB586B4-C15A-490D-9128-778385D83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6BC0-C1E8-4266-8ABB-F3F8D81C61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573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C2B56A1-6154-4F24-8A6D-75B12A8C1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9985BAA8-202F-443F-94ED-56A2492E25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15DE6EAF-D12B-4192-9259-8163E0348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D0591C55-6114-4F44-A3F3-A72C878E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9854-3614-4035-BC1A-482311E353D6}" type="datetimeFigureOut">
              <a:rPr lang="th-TH" smtClean="0"/>
              <a:t>26/04/61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A0C9CA1B-F545-4A21-8F69-BA11A839B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E2B6691-3304-4BA5-894F-B0658350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6BC0-C1E8-4266-8ABB-F3F8D81C61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5537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AAE96FA6-C14E-4E3E-A6B2-867799030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290E69D-E419-45A7-9E29-3B960D334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5F26D04-5610-4362-A1BF-CEDBB4BC0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89854-3614-4035-BC1A-482311E353D6}" type="datetimeFigureOut">
              <a:rPr lang="th-TH" smtClean="0"/>
              <a:t>26/04/61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D92011F-411B-492E-932F-57D38545E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CE1B641-8E22-4A17-8105-12449CBE65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16BC0-C1E8-4266-8ABB-F3F8D81C61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080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ersonal\Desktop\df\dgdfyh.jpg">
            <a:extLst>
              <a:ext uri="{FF2B5EF4-FFF2-40B4-BE49-F238E27FC236}">
                <a16:creationId xmlns:a16="http://schemas.microsoft.com/office/drawing/2014/main" id="{E1783D44-039E-4374-84F8-4F7DCA8B1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Picture 4" descr="C:\Users\Personal\Desktop\df\e7bfc144-6537-4adf-8b31-9c0fdb6f9cdc.png">
            <a:extLst>
              <a:ext uri="{FF2B5EF4-FFF2-40B4-BE49-F238E27FC236}">
                <a16:creationId xmlns:a16="http://schemas.microsoft.com/office/drawing/2014/main" id="{A131997C-570A-40D9-B070-0DF0E6E27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448" y="737726"/>
            <a:ext cx="11507370" cy="5382547"/>
          </a:xfrm>
          <a:prstGeom prst="rect">
            <a:avLst/>
          </a:prstGeom>
          <a:noFill/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CE828425-0C5C-40C0-AD17-A8F5A3D275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432" y="242004"/>
            <a:ext cx="869386" cy="1146503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81C0C804-0CA7-4235-ABB0-F69E1892EFB6}"/>
              </a:ext>
            </a:extLst>
          </p:cNvPr>
          <p:cNvSpPr/>
          <p:nvPr/>
        </p:nvSpPr>
        <p:spPr>
          <a:xfrm>
            <a:off x="2303936" y="1817683"/>
            <a:ext cx="7584127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br>
              <a:rPr lang="th-TH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การจัดการทรัพยากรมนุษย์สมัยใหม่</a:t>
            </a:r>
            <a:br>
              <a:rPr lang="th-TH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Managing Human Resources</a:t>
            </a:r>
            <a:r>
              <a:rPr lang="th-TH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2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ersonal\Desktop\df\dgdfyh.jpg">
            <a:extLst>
              <a:ext uri="{FF2B5EF4-FFF2-40B4-BE49-F238E27FC236}">
                <a16:creationId xmlns:a16="http://schemas.microsoft.com/office/drawing/2014/main" id="{7E0596C9-822D-48C6-8ABA-F281C4ACB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2" descr="C:\Users\Personal\Desktop\df\lkjol;k.png">
            <a:extLst>
              <a:ext uri="{FF2B5EF4-FFF2-40B4-BE49-F238E27FC236}">
                <a16:creationId xmlns:a16="http://schemas.microsoft.com/office/drawing/2014/main" id="{FB4E9DF7-2C9A-4301-B859-C3DF22481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0405" y="-157731"/>
            <a:ext cx="6914739" cy="1945971"/>
          </a:xfrm>
          <a:prstGeom prst="rect">
            <a:avLst/>
          </a:prstGeom>
          <a:noFill/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66FBDED-0F2C-4D36-86A3-3D4D926F6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866" y="366559"/>
            <a:ext cx="4779819" cy="897392"/>
          </a:xfrm>
        </p:spPr>
        <p:txBody>
          <a:bodyPr>
            <a:normAutofit/>
          </a:bodyPr>
          <a:lstStyle/>
          <a:p>
            <a:pPr algn="l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ประเภทสมรรถนะของบุคลากร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D547E968-6EA6-412C-A18E-0B4E029CB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432" y="242004"/>
            <a:ext cx="869386" cy="1146503"/>
          </a:xfrm>
          <a:prstGeom prst="rect">
            <a:avLst/>
          </a:prstGeom>
        </p:spPr>
      </p:pic>
      <p:sp>
        <p:nvSpPr>
          <p:cNvPr id="8" name="ลูกศร: รูปห้าเหลี่ยม 7">
            <a:extLst>
              <a:ext uri="{FF2B5EF4-FFF2-40B4-BE49-F238E27FC236}">
                <a16:creationId xmlns:a16="http://schemas.microsoft.com/office/drawing/2014/main" id="{62DCFD28-E5C5-45E0-9448-6E6FC2B96E80}"/>
              </a:ext>
            </a:extLst>
          </p:cNvPr>
          <p:cNvSpPr/>
          <p:nvPr/>
        </p:nvSpPr>
        <p:spPr>
          <a:xfrm>
            <a:off x="805833" y="1587471"/>
            <a:ext cx="8378570" cy="910454"/>
          </a:xfrm>
          <a:prstGeom prst="homePlate">
            <a:avLst/>
          </a:prstGeom>
          <a:gradFill flip="none" rotWithShape="1">
            <a:gsLst>
              <a:gs pos="0">
                <a:srgbClr val="66FF66">
                  <a:shade val="30000"/>
                  <a:satMod val="115000"/>
                </a:srgbClr>
              </a:gs>
              <a:gs pos="50000">
                <a:srgbClr val="66FF66">
                  <a:shade val="67500"/>
                  <a:satMod val="115000"/>
                </a:srgbClr>
              </a:gs>
              <a:gs pos="100000">
                <a:srgbClr val="66FF66">
                  <a:shade val="100000"/>
                  <a:satMod val="115000"/>
                </a:srgbClr>
              </a:gs>
            </a:gsLst>
            <a:lin ang="13500000" scaled="1"/>
            <a:tileRect/>
          </a:gradFill>
          <a:ln w="57150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สมรรถนะของบุคลากร(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Competency types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แบ่งเป็น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 คือ</a:t>
            </a:r>
          </a:p>
        </p:txBody>
      </p:sp>
      <p:sp>
        <p:nvSpPr>
          <p:cNvPr id="10" name="สี่เหลี่ยมผืนผ้า: มุมมนด้านทแยง 9">
            <a:extLst>
              <a:ext uri="{FF2B5EF4-FFF2-40B4-BE49-F238E27FC236}">
                <a16:creationId xmlns:a16="http://schemas.microsoft.com/office/drawing/2014/main" id="{E839070F-614B-4732-9C58-0563A1B54CE0}"/>
              </a:ext>
            </a:extLst>
          </p:cNvPr>
          <p:cNvSpPr/>
          <p:nvPr/>
        </p:nvSpPr>
        <p:spPr>
          <a:xfrm>
            <a:off x="805833" y="2696888"/>
            <a:ext cx="10580333" cy="3977832"/>
          </a:xfrm>
          <a:prstGeom prst="round2Diag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89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32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สมรรถนะหลัก(</a:t>
            </a:r>
            <a:r>
              <a:rPr lang="en-US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Core competency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เป็นคุณสมบัติของพนักงานทุกคนต้องมีเพื่อให้บรรลุเป้าหมายและความสำเร็จขององค์การ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สมรรถนะในงานหรือสมรรถนะที่เกี่ยวกับงาน(</a:t>
            </a:r>
            <a:r>
              <a:rPr lang="en-US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Functional competency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32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เป็นสมรรถภาพที่พนักงานที่ผู้ปฏิบัติงาด้านนั้นๆพึงมี แบ่งออกเป็น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 คือ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กลุ่มพัฒนาความสามารถด้านทักษะ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กลุ่มพัฒนาความรู้</a:t>
            </a:r>
            <a:endParaRPr lang="en-US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สมรรถนะทางการบริหาร(</a:t>
            </a:r>
            <a:r>
              <a:rPr lang="en-US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Managerial competency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ความสามารถในการคิด การตัดสินใจ การแก้ปัญหา การทำงานเป็นทีม ความเป็นผู้นำ</a:t>
            </a:r>
          </a:p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91171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ersonal\Desktop\df\dgdfyh.jpg">
            <a:extLst>
              <a:ext uri="{FF2B5EF4-FFF2-40B4-BE49-F238E27FC236}">
                <a16:creationId xmlns:a16="http://schemas.microsoft.com/office/drawing/2014/main" id="{D9C52843-8AF6-40D4-823B-CC278FE2F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11E1706-4CC6-4E1B-8A5D-76A74D475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432" y="242004"/>
            <a:ext cx="869386" cy="1146503"/>
          </a:xfrm>
          <a:prstGeom prst="rect">
            <a:avLst/>
          </a:prstGeom>
        </p:spPr>
      </p:pic>
      <p:sp>
        <p:nvSpPr>
          <p:cNvPr id="2" name="ม้วนกระดาษ: แนวนอน 1">
            <a:extLst>
              <a:ext uri="{FF2B5EF4-FFF2-40B4-BE49-F238E27FC236}">
                <a16:creationId xmlns:a16="http://schemas.microsoft.com/office/drawing/2014/main" id="{90668D7B-F55B-46E8-925B-3E1E1EA26417}"/>
              </a:ext>
            </a:extLst>
          </p:cNvPr>
          <p:cNvSpPr/>
          <p:nvPr/>
        </p:nvSpPr>
        <p:spPr>
          <a:xfrm flipH="1">
            <a:off x="1135669" y="976294"/>
            <a:ext cx="9920661" cy="5382941"/>
          </a:xfrm>
          <a:prstGeom prst="horizontalScroll">
            <a:avLst/>
          </a:prstGeom>
          <a:gradFill flip="none" rotWithShape="1">
            <a:gsLst>
              <a:gs pos="0">
                <a:srgbClr val="FC147D">
                  <a:tint val="66000"/>
                  <a:satMod val="160000"/>
                </a:srgbClr>
              </a:gs>
              <a:gs pos="50000">
                <a:srgbClr val="FC147D">
                  <a:tint val="44500"/>
                  <a:satMod val="160000"/>
                </a:srgbClr>
              </a:gs>
              <a:gs pos="100000">
                <a:srgbClr val="FC147D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</a:p>
          <a:p>
            <a:r>
              <a:rPr lang="en-US" sz="32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การคัดเลือก(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Selection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การคัดเลือกกระทำได้โดยการทดสอบ การทดสอบแบ่งเป็นการทดสอบในด้านต่างๆตามความเหมาะสมของลักษณะงานดังนี้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)การทดสอบความถนัด</a:t>
            </a:r>
          </a:p>
          <a:p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)การทดสอบความสัมฤทธิผล</a:t>
            </a:r>
          </a:p>
          <a:p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)การทดสอบความสนใจในอาชีพ</a:t>
            </a:r>
          </a:p>
          <a:p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)การทดสอบบุคลิกภาพ</a:t>
            </a:r>
          </a:p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63029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ersonal\Desktop\df\dgdfyh.jpg">
            <a:extLst>
              <a:ext uri="{FF2B5EF4-FFF2-40B4-BE49-F238E27FC236}">
                <a16:creationId xmlns:a16="http://schemas.microsoft.com/office/drawing/2014/main" id="{EBD21000-29B9-4FD5-96C4-705EC6A7C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9" name="Picture 2" descr="C:\Users\Personal\Desktop\df\30a5a8de-8511-4eea-962b-489d687bf2a1.png">
            <a:extLst>
              <a:ext uri="{FF2B5EF4-FFF2-40B4-BE49-F238E27FC236}">
                <a16:creationId xmlns:a16="http://schemas.microsoft.com/office/drawing/2014/main" id="{6852239A-D700-4EB8-8FAB-6A0947630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48333" y="368873"/>
            <a:ext cx="7295333" cy="1957717"/>
          </a:xfrm>
          <a:prstGeom prst="rect">
            <a:avLst/>
          </a:prstGeom>
          <a:noFill/>
        </p:spPr>
      </p:pic>
      <p:sp>
        <p:nvSpPr>
          <p:cNvPr id="10" name="ชื่อเรื่องรอง 2">
            <a:extLst>
              <a:ext uri="{FF2B5EF4-FFF2-40B4-BE49-F238E27FC236}">
                <a16:creationId xmlns:a16="http://schemas.microsoft.com/office/drawing/2014/main" id="{1C439813-866F-4B24-88D2-CDD5F5C62A67}"/>
              </a:ext>
            </a:extLst>
          </p:cNvPr>
          <p:cNvSpPr txBox="1">
            <a:spLocks/>
          </p:cNvSpPr>
          <p:nvPr/>
        </p:nvSpPr>
        <p:spPr>
          <a:xfrm>
            <a:off x="3941401" y="1201290"/>
            <a:ext cx="4315432" cy="662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ขั้นตอนของกระบวนการคัดเลือก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8878667C-A886-46C3-8856-0D1BE2618A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432" y="242004"/>
            <a:ext cx="869386" cy="1146503"/>
          </a:xfrm>
          <a:prstGeom prst="rect">
            <a:avLst/>
          </a:prstGeom>
        </p:spPr>
      </p:pic>
      <p:sp>
        <p:nvSpPr>
          <p:cNvPr id="5" name="แผนผังลำดับงาน: บัตร 4">
            <a:extLst>
              <a:ext uri="{FF2B5EF4-FFF2-40B4-BE49-F238E27FC236}">
                <a16:creationId xmlns:a16="http://schemas.microsoft.com/office/drawing/2014/main" id="{B5C0163F-B7FD-4C9C-8FCE-9503C3DC8B38}"/>
              </a:ext>
            </a:extLst>
          </p:cNvPr>
          <p:cNvSpPr/>
          <p:nvPr/>
        </p:nvSpPr>
        <p:spPr>
          <a:xfrm>
            <a:off x="1502769" y="2695463"/>
            <a:ext cx="9186462" cy="3359444"/>
          </a:xfrm>
          <a:prstGeom prst="flowChartPunchedCar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การคัดเลือกอพนักงานประกอบด้วยกระบวนการ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พิจารณาจากใบสมัครและประวัติส่วนตัว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ในเบื้องต้นก่อนเพื่อคัดเลือกเอาบุคคลที่ขาดคุณสมบัติออกก่อน 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การทำการสัมภาษณ์ขั้นต้น ทำการตรวจสอบภูมิหลัง ทำการทดสอบบุคลิกภาพและทำการทดสอบการเสพยาเสพติด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70810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ersonal\Desktop\df\dgdfyh.jpg">
            <a:extLst>
              <a:ext uri="{FF2B5EF4-FFF2-40B4-BE49-F238E27FC236}">
                <a16:creationId xmlns:a16="http://schemas.microsoft.com/office/drawing/2014/main" id="{AB53C576-A1D6-4610-B039-929DC779A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E87929C9-4C52-420E-AAB6-B39E1A02D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432" y="242004"/>
            <a:ext cx="869386" cy="1146503"/>
          </a:xfrm>
          <a:prstGeom prst="rect">
            <a:avLst/>
          </a:prstGeom>
        </p:spPr>
      </p:pic>
      <p:sp>
        <p:nvSpPr>
          <p:cNvPr id="2" name="ลูกศร: รูปห้าเหลี่ยม 1">
            <a:extLst>
              <a:ext uri="{FF2B5EF4-FFF2-40B4-BE49-F238E27FC236}">
                <a16:creationId xmlns:a16="http://schemas.microsoft.com/office/drawing/2014/main" id="{EA908DB6-708D-45EF-9DFC-A3C54204EC4D}"/>
              </a:ext>
            </a:extLst>
          </p:cNvPr>
          <p:cNvSpPr/>
          <p:nvPr/>
        </p:nvSpPr>
        <p:spPr>
          <a:xfrm>
            <a:off x="842102" y="345920"/>
            <a:ext cx="10006148" cy="2468080"/>
          </a:xfrm>
          <a:prstGeom prst="homePlat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3.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การฝึกอบรมพนักงาน(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Training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ฝึกอบรมเป็นกระบวนการในการพัฒนาคุณภาพของทรัพยากรมนุษย์ในองค์การเพื่อในมีผลการทำงานดีขึ้นเพื่อให้บรรลุเป้าหมายขององค์การ วัตถุประสงค์ของการฝึกอบรมมีผลต่อความสำเร็จขององค์การมีอิทธิพลต่อพฤติกรรมของพนักงาน </a:t>
            </a:r>
          </a:p>
          <a:p>
            <a:pPr algn="ctr"/>
            <a:endParaRPr lang="th-TH" dirty="0"/>
          </a:p>
        </p:txBody>
      </p:sp>
      <p:sp>
        <p:nvSpPr>
          <p:cNvPr id="7" name="ลูกศร: รูปห้าเหลี่ยม 6">
            <a:extLst>
              <a:ext uri="{FF2B5EF4-FFF2-40B4-BE49-F238E27FC236}">
                <a16:creationId xmlns:a16="http://schemas.microsoft.com/office/drawing/2014/main" id="{F26BD012-7386-4450-8733-3A3D95518CDF}"/>
              </a:ext>
            </a:extLst>
          </p:cNvPr>
          <p:cNvSpPr/>
          <p:nvPr/>
        </p:nvSpPr>
        <p:spPr>
          <a:xfrm>
            <a:off x="842101" y="4144446"/>
            <a:ext cx="9216297" cy="2468080"/>
          </a:xfrm>
          <a:prstGeom prst="homePlate">
            <a:avLst/>
          </a:prstGeom>
          <a:gradFill flip="none" rotWithShape="1">
            <a:gsLst>
              <a:gs pos="0">
                <a:srgbClr val="F47C7C">
                  <a:tint val="66000"/>
                  <a:satMod val="160000"/>
                </a:srgbClr>
              </a:gs>
              <a:gs pos="50000">
                <a:srgbClr val="F47C7C">
                  <a:tint val="44500"/>
                  <a:satMod val="160000"/>
                </a:srgbClr>
              </a:gs>
              <a:gs pos="100000">
                <a:srgbClr val="F47C7C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การพิจารณาความต้องการฝึกอบรม</a:t>
            </a:r>
          </a:p>
          <a:p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การกำหนดโครงการฝึกอบรม</a:t>
            </a:r>
          </a:p>
          <a:p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การบริหารจัดการฝึกอบรม</a:t>
            </a:r>
          </a:p>
          <a:p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การประเมินผลการฝึกอบรม</a:t>
            </a:r>
          </a:p>
        </p:txBody>
      </p:sp>
      <p:sp>
        <p:nvSpPr>
          <p:cNvPr id="8" name="ลูกศร: รูปห้าเหลี่ยม 7">
            <a:extLst>
              <a:ext uri="{FF2B5EF4-FFF2-40B4-BE49-F238E27FC236}">
                <a16:creationId xmlns:a16="http://schemas.microsoft.com/office/drawing/2014/main" id="{918AC8F9-97A2-4BDC-B57D-E74D9DB8E439}"/>
              </a:ext>
            </a:extLst>
          </p:cNvPr>
          <p:cNvSpPr/>
          <p:nvPr/>
        </p:nvSpPr>
        <p:spPr>
          <a:xfrm>
            <a:off x="842102" y="3009250"/>
            <a:ext cx="8925353" cy="939945"/>
          </a:xfrm>
          <a:prstGeom prst="homePlate">
            <a:avLst/>
          </a:prstGeom>
          <a:solidFill>
            <a:srgbClr val="F47C7C"/>
          </a:solidFill>
          <a:ln w="5715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ขั้นตอนของการฝึกอบรมพนักงานมีดังนี้</a:t>
            </a:r>
            <a:endParaRPr lang="th-TH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5187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ersonal\Desktop\df\dgdfyh.jpg">
            <a:extLst>
              <a:ext uri="{FF2B5EF4-FFF2-40B4-BE49-F238E27FC236}">
                <a16:creationId xmlns:a16="http://schemas.microsoft.com/office/drawing/2014/main" id="{E7F23E2C-E6C0-45B6-81AB-1D49F4EB8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24691"/>
            <a:ext cx="12192000" cy="6858000"/>
          </a:xfrm>
          <a:prstGeom prst="rect">
            <a:avLst/>
          </a:prstGeom>
          <a:noFill/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A3E578CD-71F5-4876-989C-E1962648F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432" y="242004"/>
            <a:ext cx="869386" cy="1146503"/>
          </a:xfrm>
          <a:prstGeom prst="rect">
            <a:avLst/>
          </a:prstGeom>
        </p:spPr>
      </p:pic>
      <p:sp>
        <p:nvSpPr>
          <p:cNvPr id="2" name="คลื่นคู่ 1">
            <a:extLst>
              <a:ext uri="{FF2B5EF4-FFF2-40B4-BE49-F238E27FC236}">
                <a16:creationId xmlns:a16="http://schemas.microsoft.com/office/drawing/2014/main" id="{ECBFF1FD-CC02-43C4-871E-EF679962EBFA}"/>
              </a:ext>
            </a:extLst>
          </p:cNvPr>
          <p:cNvSpPr/>
          <p:nvPr/>
        </p:nvSpPr>
        <p:spPr>
          <a:xfrm>
            <a:off x="796636" y="1641908"/>
            <a:ext cx="10598728" cy="4177001"/>
          </a:xfrm>
          <a:prstGeom prst="doubleWave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92D050"/>
            </a:solidFill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4.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การประเมินผลการปฏิบัติงาน(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Performance Appraisal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 การประเมินผลการปฏิบัติงานเพื่อให้ทราบถึงผลการทำงานของพนักงานบรรลุวัตถุประสงค์หรือไม่ ทำให้ทราบผลสะท้อนกลับที่เป็นประโยชน์ต่อองค์การ การประเมินผลยังทำให้สามารถบอกได้ถึงพฤติกรรมของพนักงาน ทัศนคติของพนักงาน ทักษะและความรู้ในการทำงาน ซึ่งเป็นประโยชน์ต่อผู้บริหารในการสอนงาน การให้คำปรึกษาแก่พนักงาน</a:t>
            </a:r>
          </a:p>
        </p:txBody>
      </p:sp>
    </p:spTree>
    <p:extLst>
      <p:ext uri="{BB962C8B-B14F-4D97-AF65-F5344CB8AC3E}">
        <p14:creationId xmlns:p14="http://schemas.microsoft.com/office/powerpoint/2010/main" val="20844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ersonal\Desktop\df\dgdfyh.jpg">
            <a:extLst>
              <a:ext uri="{FF2B5EF4-FFF2-40B4-BE49-F238E27FC236}">
                <a16:creationId xmlns:a16="http://schemas.microsoft.com/office/drawing/2014/main" id="{4A4E3473-6FC0-4F3F-A20A-4439CCBD7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6" name="Picture 2" descr="C:\Users\Personal\Desktop\df\aeruwoitrfpp.png">
            <a:extLst>
              <a:ext uri="{FF2B5EF4-FFF2-40B4-BE49-F238E27FC236}">
                <a16:creationId xmlns:a16="http://schemas.microsoft.com/office/drawing/2014/main" id="{44282064-C75F-48A7-9504-C2091F1DA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0970" y="653130"/>
            <a:ext cx="7026672" cy="1781863"/>
          </a:xfrm>
          <a:prstGeom prst="rect">
            <a:avLst/>
          </a:prstGeom>
          <a:noFill/>
        </p:spPr>
      </p:pic>
      <p:sp>
        <p:nvSpPr>
          <p:cNvPr id="5" name="ชื่อเรื่องรอง 2">
            <a:extLst>
              <a:ext uri="{FF2B5EF4-FFF2-40B4-BE49-F238E27FC236}">
                <a16:creationId xmlns:a16="http://schemas.microsoft.com/office/drawing/2014/main" id="{03C5D3CF-4536-4DED-AC76-2EE8CBD6140C}"/>
              </a:ext>
            </a:extLst>
          </p:cNvPr>
          <p:cNvSpPr txBox="1">
            <a:spLocks/>
          </p:cNvSpPr>
          <p:nvPr/>
        </p:nvSpPr>
        <p:spPr>
          <a:xfrm>
            <a:off x="3738637" y="1388507"/>
            <a:ext cx="4711337" cy="1284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การประเมินผลปฏิบัติงานแบบ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360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องศา</a:t>
            </a:r>
          </a:p>
          <a:p>
            <a:pPr algn="l"/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0B56B22-ED51-4E58-9C88-928B16F0C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432" y="242004"/>
            <a:ext cx="869386" cy="1146503"/>
          </a:xfrm>
          <a:prstGeom prst="rect">
            <a:avLst/>
          </a:prstGeom>
        </p:spPr>
      </p:pic>
      <p:sp>
        <p:nvSpPr>
          <p:cNvPr id="2" name="ม้วนกระดาษ: แนวนอน 1">
            <a:extLst>
              <a:ext uri="{FF2B5EF4-FFF2-40B4-BE49-F238E27FC236}">
                <a16:creationId xmlns:a16="http://schemas.microsoft.com/office/drawing/2014/main" id="{A0E21155-A699-4BF5-90A4-785109E4CD49}"/>
              </a:ext>
            </a:extLst>
          </p:cNvPr>
          <p:cNvSpPr/>
          <p:nvPr/>
        </p:nvSpPr>
        <p:spPr>
          <a:xfrm>
            <a:off x="1154280" y="2275341"/>
            <a:ext cx="10098309" cy="4053701"/>
          </a:xfrm>
          <a:prstGeom prst="horizontalScroll">
            <a:avLst/>
          </a:prstGeom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การประเมินผลการปฏิบัติงานจากหลายฝ่าย เพื่อได้มุมมองจากหลายฝ่ายเสมือนวงกลมที่มีศูนย์กลางอยู่ที่ผู้ที่ถูกประเมินซึ่งทำให้ได้รับข้อมูลที่สมบูรณ์สำหรับการประเมินเป็นการผสมผสานผู้ประเมินจากหลายๆแหล่งต่างๆหลายแหล่ง เช่น ผู้บังคับบัญชา เพื่อนร่วมงานประเมิน หัวหน้างานประเมิน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866298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ersonal\Desktop\df\dgdfyh.jpg">
            <a:extLst>
              <a:ext uri="{FF2B5EF4-FFF2-40B4-BE49-F238E27FC236}">
                <a16:creationId xmlns:a16="http://schemas.microsoft.com/office/drawing/2014/main" id="{7DF56224-E0F7-4A41-B39B-5F3321B9A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B77F7E6-9CE6-4492-81BC-DB5DC255A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432" y="242004"/>
            <a:ext cx="869386" cy="1146503"/>
          </a:xfrm>
          <a:prstGeom prst="rect">
            <a:avLst/>
          </a:prstGeom>
        </p:spPr>
      </p:pic>
      <p:sp>
        <p:nvSpPr>
          <p:cNvPr id="2" name="ลูกศร: ขวา 1">
            <a:extLst>
              <a:ext uri="{FF2B5EF4-FFF2-40B4-BE49-F238E27FC236}">
                <a16:creationId xmlns:a16="http://schemas.microsoft.com/office/drawing/2014/main" id="{6C8A8B06-89EB-4396-BDAC-58DCED48BE55}"/>
              </a:ext>
            </a:extLst>
          </p:cNvPr>
          <p:cNvSpPr/>
          <p:nvPr/>
        </p:nvSpPr>
        <p:spPr>
          <a:xfrm>
            <a:off x="1253836" y="815255"/>
            <a:ext cx="9684327" cy="1967346"/>
          </a:xfrm>
          <a:prstGeom prst="rightArrow">
            <a:avLst/>
          </a:prstGeom>
          <a:ln w="5715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การประเมินผลปฏิบัติงานแบบ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360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องศาแบ่งตามวัตถุประสงค์ได้ 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ประเภท</a:t>
            </a:r>
            <a:endParaRPr 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dirty="0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3E025268-A204-4CE8-8374-B13660481BA7}"/>
              </a:ext>
            </a:extLst>
          </p:cNvPr>
          <p:cNvSpPr/>
          <p:nvPr/>
        </p:nvSpPr>
        <p:spPr>
          <a:xfrm>
            <a:off x="1253836" y="2959472"/>
            <a:ext cx="9684327" cy="331123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การประเมินผล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360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องศา แบบมุ่งเน้นผลการปฏิบัติงาน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การประเมินผล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360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องศาแบบมุ่งเน้นภาวะผู้นำ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การประเมินผล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360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องศาแบบมุ่งเน้นผู้นำทีมงาน</a:t>
            </a:r>
          </a:p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4.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การประเมินผล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360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องศาแบบมุ่งเน้นความสัมพันธ์ของทีมงาน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16938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C:\Users\Personal\Desktop\df\dgdfyh.jpg">
            <a:extLst>
              <a:ext uri="{FF2B5EF4-FFF2-40B4-BE49-F238E27FC236}">
                <a16:creationId xmlns:a16="http://schemas.microsoft.com/office/drawing/2014/main" id="{7DF91D61-C226-445D-9598-73C918BE6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วงรี 3">
            <a:extLst>
              <a:ext uri="{FF2B5EF4-FFF2-40B4-BE49-F238E27FC236}">
                <a16:creationId xmlns:a16="http://schemas.microsoft.com/office/drawing/2014/main" id="{80B813FC-BB6D-4540-BC82-1F8A93AF8123}"/>
              </a:ext>
            </a:extLst>
          </p:cNvPr>
          <p:cNvSpPr/>
          <p:nvPr/>
        </p:nvSpPr>
        <p:spPr>
          <a:xfrm>
            <a:off x="4783491" y="2366568"/>
            <a:ext cx="2466651" cy="1536197"/>
          </a:xfrm>
          <a:prstGeom prst="ellipse">
            <a:avLst/>
          </a:prstGeom>
          <a:ln/>
          <a:effectLst>
            <a:glow rad="139700">
              <a:schemeClr val="accent6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 dirty="0"/>
          </a:p>
        </p:txBody>
      </p:sp>
      <p:sp>
        <p:nvSpPr>
          <p:cNvPr id="5" name="วงรี 4">
            <a:extLst>
              <a:ext uri="{FF2B5EF4-FFF2-40B4-BE49-F238E27FC236}">
                <a16:creationId xmlns:a16="http://schemas.microsoft.com/office/drawing/2014/main" id="{FC45479A-27DB-4E73-9F87-FCB01354DA64}"/>
              </a:ext>
            </a:extLst>
          </p:cNvPr>
          <p:cNvSpPr/>
          <p:nvPr/>
        </p:nvSpPr>
        <p:spPr>
          <a:xfrm>
            <a:off x="8153463" y="3831295"/>
            <a:ext cx="1795144" cy="1158331"/>
          </a:xfrm>
          <a:prstGeom prst="ellipse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</a:p>
        </p:txBody>
      </p:sp>
      <p:sp>
        <p:nvSpPr>
          <p:cNvPr id="7" name="วงรี 6">
            <a:extLst>
              <a:ext uri="{FF2B5EF4-FFF2-40B4-BE49-F238E27FC236}">
                <a16:creationId xmlns:a16="http://schemas.microsoft.com/office/drawing/2014/main" id="{AA79E421-FAB8-4A04-85B6-947FD923EF78}"/>
              </a:ext>
            </a:extLst>
          </p:cNvPr>
          <p:cNvSpPr/>
          <p:nvPr/>
        </p:nvSpPr>
        <p:spPr>
          <a:xfrm>
            <a:off x="5096837" y="537328"/>
            <a:ext cx="1839956" cy="1035050"/>
          </a:xfrm>
          <a:prstGeom prst="ellipse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 dirty="0"/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601C6DE3-EAA0-4883-A7B5-462A605C5158}"/>
              </a:ext>
            </a:extLst>
          </p:cNvPr>
          <p:cNvSpPr/>
          <p:nvPr/>
        </p:nvSpPr>
        <p:spPr>
          <a:xfrm>
            <a:off x="2008876" y="3882598"/>
            <a:ext cx="1844289" cy="1107028"/>
          </a:xfrm>
          <a:prstGeom prst="ellipse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 dirty="0"/>
          </a:p>
        </p:txBody>
      </p:sp>
      <p:sp>
        <p:nvSpPr>
          <p:cNvPr id="11" name="วงรี 10">
            <a:extLst>
              <a:ext uri="{FF2B5EF4-FFF2-40B4-BE49-F238E27FC236}">
                <a16:creationId xmlns:a16="http://schemas.microsoft.com/office/drawing/2014/main" id="{11B9B488-D3AB-49D3-BBED-DD9AB9C0E124}"/>
              </a:ext>
            </a:extLst>
          </p:cNvPr>
          <p:cNvSpPr/>
          <p:nvPr/>
        </p:nvSpPr>
        <p:spPr>
          <a:xfrm>
            <a:off x="5182963" y="4822869"/>
            <a:ext cx="1902973" cy="1107028"/>
          </a:xfrm>
          <a:prstGeom prst="ellipse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 dirty="0"/>
          </a:p>
        </p:txBody>
      </p:sp>
      <p:sp>
        <p:nvSpPr>
          <p:cNvPr id="13" name="วงรี 12">
            <a:extLst>
              <a:ext uri="{FF2B5EF4-FFF2-40B4-BE49-F238E27FC236}">
                <a16:creationId xmlns:a16="http://schemas.microsoft.com/office/drawing/2014/main" id="{E5AEAE55-4F94-46C6-839C-A05FBA7CCC46}"/>
              </a:ext>
            </a:extLst>
          </p:cNvPr>
          <p:cNvSpPr/>
          <p:nvPr/>
        </p:nvSpPr>
        <p:spPr>
          <a:xfrm>
            <a:off x="1870278" y="1407706"/>
            <a:ext cx="1977143" cy="1142274"/>
          </a:xfrm>
          <a:prstGeom prst="ellipse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 dirty="0"/>
          </a:p>
        </p:txBody>
      </p:sp>
      <p:sp>
        <p:nvSpPr>
          <p:cNvPr id="15" name="วงรี 14">
            <a:extLst>
              <a:ext uri="{FF2B5EF4-FFF2-40B4-BE49-F238E27FC236}">
                <a16:creationId xmlns:a16="http://schemas.microsoft.com/office/drawing/2014/main" id="{0F1976F9-C44E-4B30-B827-EEE0CF8143EA}"/>
              </a:ext>
            </a:extLst>
          </p:cNvPr>
          <p:cNvSpPr/>
          <p:nvPr/>
        </p:nvSpPr>
        <p:spPr>
          <a:xfrm>
            <a:off x="8250158" y="1458774"/>
            <a:ext cx="2085385" cy="1158331"/>
          </a:xfrm>
          <a:prstGeom prst="ellipse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 dirty="0"/>
          </a:p>
        </p:txBody>
      </p:sp>
      <p:cxnSp>
        <p:nvCxnSpPr>
          <p:cNvPr id="18" name="ลูกศรเชื่อมต่อแบบตรง 17">
            <a:extLst>
              <a:ext uri="{FF2B5EF4-FFF2-40B4-BE49-F238E27FC236}">
                <a16:creationId xmlns:a16="http://schemas.microsoft.com/office/drawing/2014/main" id="{288F4B25-73DC-4152-AD2C-7225BC6449FD}"/>
              </a:ext>
            </a:extLst>
          </p:cNvPr>
          <p:cNvCxnSpPr>
            <a:cxnSpLocks/>
          </p:cNvCxnSpPr>
          <p:nvPr/>
        </p:nvCxnSpPr>
        <p:spPr>
          <a:xfrm flipH="1" flipV="1">
            <a:off x="4157766" y="2326960"/>
            <a:ext cx="444067" cy="264113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ลูกศรเชื่อมต่อแบบตรง 18">
            <a:extLst>
              <a:ext uri="{FF2B5EF4-FFF2-40B4-BE49-F238E27FC236}">
                <a16:creationId xmlns:a16="http://schemas.microsoft.com/office/drawing/2014/main" id="{639F5E67-3755-49E8-80F8-C44553D4DEE4}"/>
              </a:ext>
            </a:extLst>
          </p:cNvPr>
          <p:cNvCxnSpPr>
            <a:cxnSpLocks/>
          </p:cNvCxnSpPr>
          <p:nvPr/>
        </p:nvCxnSpPr>
        <p:spPr>
          <a:xfrm>
            <a:off x="6080761" y="1729514"/>
            <a:ext cx="0" cy="498659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ลูกศรเชื่อมต่อแบบตรง 19">
            <a:extLst>
              <a:ext uri="{FF2B5EF4-FFF2-40B4-BE49-F238E27FC236}">
                <a16:creationId xmlns:a16="http://schemas.microsoft.com/office/drawing/2014/main" id="{A5DA00C6-1494-4455-A00E-BAC98974ED6E}"/>
              </a:ext>
            </a:extLst>
          </p:cNvPr>
          <p:cNvCxnSpPr>
            <a:cxnSpLocks/>
          </p:cNvCxnSpPr>
          <p:nvPr/>
        </p:nvCxnSpPr>
        <p:spPr>
          <a:xfrm flipH="1">
            <a:off x="4179495" y="3698646"/>
            <a:ext cx="400610" cy="26529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ลูกศรเชื่อมต่อแบบตรง 20">
            <a:extLst>
              <a:ext uri="{FF2B5EF4-FFF2-40B4-BE49-F238E27FC236}">
                <a16:creationId xmlns:a16="http://schemas.microsoft.com/office/drawing/2014/main" id="{4BB808D2-5EF5-4775-AFED-90CDA989D2D9}"/>
              </a:ext>
            </a:extLst>
          </p:cNvPr>
          <p:cNvCxnSpPr>
            <a:cxnSpLocks/>
          </p:cNvCxnSpPr>
          <p:nvPr/>
        </p:nvCxnSpPr>
        <p:spPr>
          <a:xfrm flipV="1">
            <a:off x="6080760" y="4130991"/>
            <a:ext cx="0" cy="51816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ลูกศรเชื่อมต่อแบบตรง 21">
            <a:extLst>
              <a:ext uri="{FF2B5EF4-FFF2-40B4-BE49-F238E27FC236}">
                <a16:creationId xmlns:a16="http://schemas.microsoft.com/office/drawing/2014/main" id="{B2662728-89C9-45DF-A8ED-1764A9D5C952}"/>
              </a:ext>
            </a:extLst>
          </p:cNvPr>
          <p:cNvCxnSpPr>
            <a:cxnSpLocks/>
          </p:cNvCxnSpPr>
          <p:nvPr/>
        </p:nvCxnSpPr>
        <p:spPr>
          <a:xfrm flipV="1">
            <a:off x="7561750" y="2344784"/>
            <a:ext cx="412281" cy="246289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ลูกศรเชื่อมต่อแบบตรง 22">
            <a:extLst>
              <a:ext uri="{FF2B5EF4-FFF2-40B4-BE49-F238E27FC236}">
                <a16:creationId xmlns:a16="http://schemas.microsoft.com/office/drawing/2014/main" id="{19CE2F53-E0A1-4D58-B36C-12ADAFF1A892}"/>
              </a:ext>
            </a:extLst>
          </p:cNvPr>
          <p:cNvCxnSpPr>
            <a:cxnSpLocks/>
          </p:cNvCxnSpPr>
          <p:nvPr/>
        </p:nvCxnSpPr>
        <p:spPr>
          <a:xfrm>
            <a:off x="7458187" y="3720381"/>
            <a:ext cx="405766" cy="290286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Rectangle 21">
            <a:extLst>
              <a:ext uri="{FF2B5EF4-FFF2-40B4-BE49-F238E27FC236}">
                <a16:creationId xmlns:a16="http://schemas.microsoft.com/office/drawing/2014/main" id="{A4501232-0CC6-4586-A5E0-F793B4577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DBBFB6CF-503E-4FB6-9179-A244532DA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2334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2334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2334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2334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2334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2334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2334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2334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2334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33488" algn="l"/>
              </a:tabLst>
            </a:pPr>
            <a:endParaRPr kumimoji="0" lang="en-US" altLang="th-TH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33488" algn="l"/>
              </a:tabLst>
            </a:pPr>
            <a:r>
              <a:rPr kumimoji="0" lang="en-US" altLang="th-TH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</a:t>
            </a:r>
            <a:endParaRPr kumimoji="0" lang="en-US" altLang="th-TH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33488" algn="l"/>
              </a:tabLst>
            </a:pPr>
            <a:endParaRPr kumimoji="0" lang="en-US" alt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7">
            <a:extLst>
              <a:ext uri="{FF2B5EF4-FFF2-40B4-BE49-F238E27FC236}">
                <a16:creationId xmlns:a16="http://schemas.microsoft.com/office/drawing/2014/main" id="{4C0C520A-127F-47D1-9E45-C28A075E5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th-TH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th-TH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F965047C-FA01-4AD7-A8B3-47A4BBB74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3957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3957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3957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3957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3957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3957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3957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3957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3957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95788" algn="l"/>
              </a:tabLst>
            </a:pPr>
            <a:endParaRPr kumimoji="0" lang="en-US" altLang="th-TH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95788" algn="l"/>
              </a:tabLst>
            </a:pPr>
            <a:r>
              <a:rPr kumimoji="0" lang="en-US" altLang="th-T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</a:t>
            </a:r>
            <a:endParaRPr kumimoji="0" lang="en-US" altLang="th-TH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95788" algn="l"/>
              </a:tabLst>
            </a:pPr>
            <a:endParaRPr kumimoji="0" lang="en-US" alt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33">
            <a:extLst>
              <a:ext uri="{FF2B5EF4-FFF2-40B4-BE49-F238E27FC236}">
                <a16:creationId xmlns:a16="http://schemas.microsoft.com/office/drawing/2014/main" id="{FF6C8F86-48CA-4515-A989-653E7FC4B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0" name="ชื่อเรื่องรอง 2">
            <a:extLst>
              <a:ext uri="{FF2B5EF4-FFF2-40B4-BE49-F238E27FC236}">
                <a16:creationId xmlns:a16="http://schemas.microsoft.com/office/drawing/2014/main" id="{49AE9B96-6FD5-472F-8BD4-989396E39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0724" y="6203816"/>
            <a:ext cx="5315352" cy="613150"/>
          </a:xfrm>
        </p:spPr>
        <p:txBody>
          <a:bodyPr>
            <a:norm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ภาพแสดงการประเมินผลแบบ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360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องศา</a:t>
            </a:r>
          </a:p>
        </p:txBody>
      </p:sp>
      <p:sp>
        <p:nvSpPr>
          <p:cNvPr id="41" name="ชื่อเรื่องรอง 2">
            <a:extLst>
              <a:ext uri="{FF2B5EF4-FFF2-40B4-BE49-F238E27FC236}">
                <a16:creationId xmlns:a16="http://schemas.microsoft.com/office/drawing/2014/main" id="{3E120763-4B78-42F5-851D-A41F5B268526}"/>
              </a:ext>
            </a:extLst>
          </p:cNvPr>
          <p:cNvSpPr txBox="1">
            <a:spLocks/>
          </p:cNvSpPr>
          <p:nvPr/>
        </p:nvSpPr>
        <p:spPr>
          <a:xfrm>
            <a:off x="4697932" y="2752801"/>
            <a:ext cx="2637767" cy="94584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altLang="th-TH" sz="4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360 degree</a:t>
            </a:r>
            <a:endParaRPr lang="th-TH" altLang="th-TH" sz="4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altLang="th-TH" sz="4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feedback</a:t>
            </a:r>
            <a:endParaRPr lang="th-TH" altLang="th-TH" sz="4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2" name="ชื่อเรื่องรอง 2">
            <a:extLst>
              <a:ext uri="{FF2B5EF4-FFF2-40B4-BE49-F238E27FC236}">
                <a16:creationId xmlns:a16="http://schemas.microsoft.com/office/drawing/2014/main" id="{824B470A-4C16-4D60-B71B-2EAB572FB066}"/>
              </a:ext>
            </a:extLst>
          </p:cNvPr>
          <p:cNvSpPr txBox="1">
            <a:spLocks/>
          </p:cNvSpPr>
          <p:nvPr/>
        </p:nvSpPr>
        <p:spPr>
          <a:xfrm>
            <a:off x="7703094" y="4142599"/>
            <a:ext cx="2637767" cy="94584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</a:t>
            </a:r>
            <a:r>
              <a:rPr lang="th-TH" alt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ustomers</a:t>
            </a:r>
            <a:endParaRPr lang="th-TH" alt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4" name="ชื่อเรื่องรอง 2">
            <a:extLst>
              <a:ext uri="{FF2B5EF4-FFF2-40B4-BE49-F238E27FC236}">
                <a16:creationId xmlns:a16="http://schemas.microsoft.com/office/drawing/2014/main" id="{C8D665AB-5257-411A-B8E3-D4519E6EC175}"/>
              </a:ext>
            </a:extLst>
          </p:cNvPr>
          <p:cNvSpPr txBox="1">
            <a:spLocks/>
          </p:cNvSpPr>
          <p:nvPr/>
        </p:nvSpPr>
        <p:spPr>
          <a:xfrm>
            <a:off x="2040874" y="1651025"/>
            <a:ext cx="1541270" cy="723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th-TH" sz="36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US" alt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</a:t>
            </a:r>
            <a:r>
              <a:rPr lang="th-TH" alt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eers</a:t>
            </a:r>
            <a:endParaRPr lang="th-TH" alt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5" name="ชื่อเรื่องรอง 2">
            <a:extLst>
              <a:ext uri="{FF2B5EF4-FFF2-40B4-BE49-F238E27FC236}">
                <a16:creationId xmlns:a16="http://schemas.microsoft.com/office/drawing/2014/main" id="{15396348-5E63-4806-AD0C-20D164687E55}"/>
              </a:ext>
            </a:extLst>
          </p:cNvPr>
          <p:cNvSpPr txBox="1">
            <a:spLocks/>
          </p:cNvSpPr>
          <p:nvPr/>
        </p:nvSpPr>
        <p:spPr>
          <a:xfrm>
            <a:off x="1612136" y="4181052"/>
            <a:ext cx="2637767" cy="945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</a:t>
            </a:r>
            <a:r>
              <a:rPr lang="th-TH" alt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elf</a:t>
            </a:r>
            <a:endParaRPr lang="th-TH" alt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6" name="ชื่อเรื่องรอง 2">
            <a:extLst>
              <a:ext uri="{FF2B5EF4-FFF2-40B4-BE49-F238E27FC236}">
                <a16:creationId xmlns:a16="http://schemas.microsoft.com/office/drawing/2014/main" id="{7646F22B-2EBB-41A3-BE2E-4ECC22593C93}"/>
              </a:ext>
            </a:extLst>
          </p:cNvPr>
          <p:cNvSpPr txBox="1">
            <a:spLocks/>
          </p:cNvSpPr>
          <p:nvPr/>
        </p:nvSpPr>
        <p:spPr>
          <a:xfrm>
            <a:off x="4784056" y="5088444"/>
            <a:ext cx="2637767" cy="945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th-TH" sz="36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US" alt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</a:t>
            </a:r>
            <a:r>
              <a:rPr lang="th-TH" alt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taff</a:t>
            </a:r>
            <a:endParaRPr lang="th-TH" alt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7" name="ชื่อเรื่องรอง 2">
            <a:extLst>
              <a:ext uri="{FF2B5EF4-FFF2-40B4-BE49-F238E27FC236}">
                <a16:creationId xmlns:a16="http://schemas.microsoft.com/office/drawing/2014/main" id="{33543C9B-369B-493B-BF7D-21E9DD1F8C1F}"/>
              </a:ext>
            </a:extLst>
          </p:cNvPr>
          <p:cNvSpPr txBox="1">
            <a:spLocks/>
          </p:cNvSpPr>
          <p:nvPr/>
        </p:nvSpPr>
        <p:spPr>
          <a:xfrm>
            <a:off x="8718529" y="1529907"/>
            <a:ext cx="1264308" cy="94584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alt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altLang="th-TH" sz="3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Team</a:t>
            </a:r>
            <a:endParaRPr lang="th-TH" alt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altLang="th-TH" sz="3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members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9" name="ชื่อเรื่องรอง 2">
            <a:extLst>
              <a:ext uri="{FF2B5EF4-FFF2-40B4-BE49-F238E27FC236}">
                <a16:creationId xmlns:a16="http://schemas.microsoft.com/office/drawing/2014/main" id="{F0EE5F71-0797-4C56-B187-41637FEA8177}"/>
              </a:ext>
            </a:extLst>
          </p:cNvPr>
          <p:cNvSpPr txBox="1">
            <a:spLocks/>
          </p:cNvSpPr>
          <p:nvPr/>
        </p:nvSpPr>
        <p:spPr>
          <a:xfrm>
            <a:off x="5749217" y="741447"/>
            <a:ext cx="1264308" cy="945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altLang="th-TH" sz="32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US" alt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B</a:t>
            </a:r>
            <a:r>
              <a:rPr lang="th-TH" alt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oss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34A36FFE-B311-4C42-8CD5-D3A97FB70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432" y="242004"/>
            <a:ext cx="869386" cy="114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77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40" grpId="0" build="p"/>
      <p:bldP spid="41" grpId="0"/>
      <p:bldP spid="42" grpId="0"/>
      <p:bldP spid="44" grpId="0"/>
      <p:bldP spid="45" grpId="0"/>
      <p:bldP spid="46" grpId="0"/>
      <p:bldP spid="47" grpId="0"/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ersonal\Desktop\df\dgdfyh.jpg">
            <a:extLst>
              <a:ext uri="{FF2B5EF4-FFF2-40B4-BE49-F238E27FC236}">
                <a16:creationId xmlns:a16="http://schemas.microsoft.com/office/drawing/2014/main" id="{145B0A89-EFF1-432A-8CD8-ED6C8D1F0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9A1148F-B5EE-4906-8DB7-9053427E8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432" y="242004"/>
            <a:ext cx="869386" cy="1146503"/>
          </a:xfrm>
          <a:prstGeom prst="rect">
            <a:avLst/>
          </a:prstGeom>
        </p:spPr>
      </p:pic>
      <p:sp>
        <p:nvSpPr>
          <p:cNvPr id="6" name="ลูกศร: รูปห้าเหลี่ยม 5">
            <a:extLst>
              <a:ext uri="{FF2B5EF4-FFF2-40B4-BE49-F238E27FC236}">
                <a16:creationId xmlns:a16="http://schemas.microsoft.com/office/drawing/2014/main" id="{6EA82403-105D-48F1-9E3D-117757825D2B}"/>
              </a:ext>
            </a:extLst>
          </p:cNvPr>
          <p:cNvSpPr/>
          <p:nvPr/>
        </p:nvSpPr>
        <p:spPr>
          <a:xfrm>
            <a:off x="733895" y="815255"/>
            <a:ext cx="9283154" cy="997527"/>
          </a:xfrm>
          <a:prstGeom prst="homePlate">
            <a:avLst/>
          </a:prstGeom>
          <a:solidFill>
            <a:srgbClr val="45DB5E"/>
          </a:solidFill>
          <a:ln w="5715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2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ประโยชน์ของการประเมินผลแบบ </a:t>
            </a:r>
            <a:r>
              <a:rPr lang="en-US" sz="32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360 </a:t>
            </a:r>
            <a:r>
              <a:rPr lang="th-TH" sz="32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องศา</a:t>
            </a:r>
            <a:endParaRPr lang="en-US" sz="3200" dirty="0">
              <a:solidFill>
                <a:srgbClr val="FFFF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th-TH" dirty="0"/>
          </a:p>
        </p:txBody>
      </p:sp>
      <p:sp>
        <p:nvSpPr>
          <p:cNvPr id="7" name="ลูกศร: รูปห้าเหลี่ยม 6">
            <a:extLst>
              <a:ext uri="{FF2B5EF4-FFF2-40B4-BE49-F238E27FC236}">
                <a16:creationId xmlns:a16="http://schemas.microsoft.com/office/drawing/2014/main" id="{F33879D5-1443-4331-A10A-15F02E6D5DE8}"/>
              </a:ext>
            </a:extLst>
          </p:cNvPr>
          <p:cNvSpPr/>
          <p:nvPr/>
        </p:nvSpPr>
        <p:spPr>
          <a:xfrm>
            <a:off x="733895" y="2091977"/>
            <a:ext cx="10888414" cy="4142509"/>
          </a:xfrm>
          <a:prstGeom prst="homePlat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</a:p>
          <a:p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ช่วยแบ่งเบาภาระในการบันทึกพฤติกรรมของผู้ประเมินและถูกประเมิน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ช่วยให้ผู้ปฏิบัติทราบถึงจุดเด่นและจุดที่ควรปรับปรุงจากทุกๆด้าน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ทำให้ผู้บริการและผู้รับบริการมีมุมมองที่ตรงกัน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4.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ทำให้เกิดการเรียนรู้ และพัฒนาจากผลสะท้อนของคนอื่น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5.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ทำให้ลดความขัดแย้งระหว่างบุคคล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6.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กระตุ้นให้ทุกคนในองค์การเกิดการพัฒนาอยู่ตลอดเวลา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7.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ทำให้มองเห็นภาพของพฤติกรรมที่แท้จริงได้ชัดเจนขึ้น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98627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ersonal\Desktop\df\dgdfyh.jpg">
            <a:extLst>
              <a:ext uri="{FF2B5EF4-FFF2-40B4-BE49-F238E27FC236}">
                <a16:creationId xmlns:a16="http://schemas.microsoft.com/office/drawing/2014/main" id="{12329541-D9A5-415B-8CD8-9E76EF9CB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E3307F2-36B5-42D7-9B0C-7C8F42543A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432" y="242004"/>
            <a:ext cx="869386" cy="1146503"/>
          </a:xfrm>
          <a:prstGeom prst="rect">
            <a:avLst/>
          </a:prstGeom>
        </p:spPr>
      </p:pic>
      <p:sp>
        <p:nvSpPr>
          <p:cNvPr id="2" name="สี่เหลี่ยมผืนผ้า: ตัดมุมด้านทแยง 1">
            <a:extLst>
              <a:ext uri="{FF2B5EF4-FFF2-40B4-BE49-F238E27FC236}">
                <a16:creationId xmlns:a16="http://schemas.microsoft.com/office/drawing/2014/main" id="{CEE1011D-4C55-483F-B9B9-C5CD086E71AE}"/>
              </a:ext>
            </a:extLst>
          </p:cNvPr>
          <p:cNvSpPr/>
          <p:nvPr/>
        </p:nvSpPr>
        <p:spPr>
          <a:xfrm>
            <a:off x="450272" y="526473"/>
            <a:ext cx="10903528" cy="6089523"/>
          </a:xfrm>
          <a:prstGeom prst="snip2DiagRect">
            <a:avLst/>
          </a:prstGeom>
          <a:gradFill flip="none" rotWithShape="1">
            <a:gsLst>
              <a:gs pos="0">
                <a:srgbClr val="F47C7C">
                  <a:tint val="66000"/>
                  <a:satMod val="160000"/>
                </a:srgbClr>
              </a:gs>
              <a:gs pos="50000">
                <a:srgbClr val="F47C7C">
                  <a:tint val="44500"/>
                  <a:satMod val="160000"/>
                </a:srgbClr>
              </a:gs>
              <a:gs pos="100000">
                <a:srgbClr val="F47C7C">
                  <a:tint val="23500"/>
                  <a:satMod val="160000"/>
                </a:srgbClr>
              </a:gs>
            </a:gsLst>
            <a:lin ang="135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ข้อดีข้อเสียของการประเมินผลการปฎิบัติงาน</a:t>
            </a:r>
            <a:endParaRPr lang="en-US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การประเมินผลการปฎิบัติงานควรทำให้เกิดผลดีมากที่สุด</a:t>
            </a:r>
            <a:endParaRPr lang="en-US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ผลเสียที่เกิดขึ้นจากการประเมินผลการปฎิบัติงานได้แก่</a:t>
            </a:r>
            <a:endParaRPr lang="en-US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1.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การประเมินผลการปฎิบัติงานที่เน้นการให้รางวัลในระยะสั้นมากกว่าความสำเร็จในระยะยาวขององค์การ</a:t>
            </a:r>
            <a:endParaRPr lang="en-US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2.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พนักงานเกี่ยวข้องกับการประเมินผลการปฎิบัติงานในด้านการให้รางวัล และลงโทษ</a:t>
            </a:r>
            <a:endParaRPr lang="en-US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3.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ผลการปฎิบัติงานเน้นการพิจารณาที่งานเอกสารมากกว่าปัญหาหรือสิ่งที่เกิดขึ้นจริงๆจากการปฎิบัติงาน</a:t>
            </a:r>
            <a:endParaRPr lang="en-US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4.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พนักงานมีความรู้สึกไม่ได้รับความยุติธรรม มีการบิดเบือนเบี่ยงเบนไปตามทัศนคติของผู้ประเมิน</a:t>
            </a:r>
            <a:endParaRPr lang="en-US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5.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พนักงานมีปฏิกิริยาในทางลบต่อผู้ประเมิน</a:t>
            </a:r>
            <a:endParaRPr lang="en-US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07771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ersonal\Desktop\df\dgdfyh.jpg">
            <a:extLst>
              <a:ext uri="{FF2B5EF4-FFF2-40B4-BE49-F238E27FC236}">
                <a16:creationId xmlns:a16="http://schemas.microsoft.com/office/drawing/2014/main" id="{EA66E1A4-4B79-4BFB-9DD6-4ECDD38F7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4" descr="C:\Users\Personal\Desktop\df\e7bfc144-6537-4adf-8b31-9c0fdb6f9cdc.png">
            <a:extLst>
              <a:ext uri="{FF2B5EF4-FFF2-40B4-BE49-F238E27FC236}">
                <a16:creationId xmlns:a16="http://schemas.microsoft.com/office/drawing/2014/main" id="{C75DF6E7-D82F-43E5-86F9-A074ADB1D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33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804982" y="440105"/>
            <a:ext cx="8159261" cy="2162175"/>
          </a:xfrm>
          <a:prstGeom prst="rect">
            <a:avLst/>
          </a:prstGeom>
          <a:noFill/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721E2BC-488E-4726-82A5-2A79D7AED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3657" y="858940"/>
            <a:ext cx="6561909" cy="1059134"/>
          </a:xfrm>
        </p:spPr>
        <p:txBody>
          <a:bodyPr>
            <a:norm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ความสำคัญของการจัดการทรัพยากรมนุษย์</a:t>
            </a:r>
          </a:p>
        </p:txBody>
      </p:sp>
      <p:sp>
        <p:nvSpPr>
          <p:cNvPr id="8" name="สี่เหลี่ยมผืนผ้า: มุมมนด้านทแยง 7">
            <a:extLst>
              <a:ext uri="{FF2B5EF4-FFF2-40B4-BE49-F238E27FC236}">
                <a16:creationId xmlns:a16="http://schemas.microsoft.com/office/drawing/2014/main" id="{E5755BBB-47B3-496B-84A4-6D5E2E717F70}"/>
              </a:ext>
            </a:extLst>
          </p:cNvPr>
          <p:cNvSpPr/>
          <p:nvPr/>
        </p:nvSpPr>
        <p:spPr>
          <a:xfrm>
            <a:off x="1048294" y="2708818"/>
            <a:ext cx="10095412" cy="3673678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57150">
            <a:solidFill>
              <a:schemeClr val="bg1"/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การบริหารทรัพยากรมนุษย์เป็นปัจจัยสำคัญของการปฏิบัติงานในองค์กรโดยอาศัยบุคลากรทุกฝ่ายในการทำงานอย่างมีคุณค่าเพื่อความสำเร็จตามเป้าหมาย การบริหารทรัพยากรมนุษย์ที่เหมาะสมจะช่วยให้พนักงานมีความรู้สึกในการทำงานที่ดีและทำงานได้อย่างมีประสิทธิภาพการเพิ่มผลผลิตในองค์การมาจากการบริหารทรัพยากรมนุษย์ที่ดีและการจัดการทรัพยากรทางการบริหารที่ดี</a:t>
            </a: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613FA8AE-76D5-44FD-B967-349F21AF37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432" y="242004"/>
            <a:ext cx="869386" cy="114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25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ersonal\Desktop\df\dgdfyh.jpg">
            <a:extLst>
              <a:ext uri="{FF2B5EF4-FFF2-40B4-BE49-F238E27FC236}">
                <a16:creationId xmlns:a16="http://schemas.microsoft.com/office/drawing/2014/main" id="{E02DF5DA-4DA4-497D-AF84-E5E35147A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4" descr="C:\Users\Personal\Desktop\df\e7bfc144-6537-4adf-8b31-9c0fdb6f9cdc.png">
            <a:extLst>
              <a:ext uri="{FF2B5EF4-FFF2-40B4-BE49-F238E27FC236}">
                <a16:creationId xmlns:a16="http://schemas.microsoft.com/office/drawing/2014/main" id="{6877DAAE-E240-4D53-A532-FFC312B8A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68391" y="242004"/>
            <a:ext cx="9119045" cy="2162175"/>
          </a:xfrm>
          <a:prstGeom prst="rect">
            <a:avLst/>
          </a:prstGeom>
          <a:noFill/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68E9720-99B0-4540-8D9F-A4A24621D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1572" y="1006755"/>
            <a:ext cx="7728856" cy="753699"/>
          </a:xfrm>
        </p:spPr>
        <p:txBody>
          <a:bodyPr>
            <a:normAutofit/>
          </a:bodyPr>
          <a:lstStyle/>
          <a:p>
            <a:pPr algn="l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ความสัมพันธ์ระหว่างองค์การและพนักงาน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806C8E67-1F4B-4B08-BFEC-90E46FFBCC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432" y="242004"/>
            <a:ext cx="869386" cy="1146503"/>
          </a:xfrm>
          <a:prstGeom prst="rect">
            <a:avLst/>
          </a:prstGeom>
        </p:spPr>
      </p:pic>
      <p:sp>
        <p:nvSpPr>
          <p:cNvPr id="9" name="ลูกศร: รูปห้าเหลี่ยม 8">
            <a:extLst>
              <a:ext uri="{FF2B5EF4-FFF2-40B4-BE49-F238E27FC236}">
                <a16:creationId xmlns:a16="http://schemas.microsoft.com/office/drawing/2014/main" id="{BF96A4DD-280C-4DC9-80A8-BC17A9A8DCF7}"/>
              </a:ext>
            </a:extLst>
          </p:cNvPr>
          <p:cNvSpPr/>
          <p:nvPr/>
        </p:nvSpPr>
        <p:spPr>
          <a:xfrm>
            <a:off x="1066799" y="4336474"/>
            <a:ext cx="8007927" cy="2232990"/>
          </a:xfrm>
          <a:prstGeom prst="homePlate">
            <a:avLst/>
          </a:prstGeom>
          <a:gradFill flip="none" rotWithShape="1">
            <a:gsLst>
              <a:gs pos="0">
                <a:srgbClr val="0FF9EE">
                  <a:tint val="66000"/>
                  <a:satMod val="160000"/>
                </a:srgbClr>
              </a:gs>
              <a:gs pos="50000">
                <a:srgbClr val="0FF9EE">
                  <a:tint val="44500"/>
                  <a:satMod val="160000"/>
                </a:srgbClr>
              </a:gs>
              <a:gs pos="100000">
                <a:srgbClr val="0FF9EE">
                  <a:tint val="23500"/>
                  <a:satMod val="160000"/>
                </a:srgbClr>
              </a:gs>
            </a:gsLst>
            <a:lin ang="135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</a:p>
          <a:p>
            <a:r>
              <a:rPr lang="en-US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ด้านเศรษกิจ</a:t>
            </a:r>
          </a:p>
          <a:p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ด้านทัศนคติต่องาน</a:t>
            </a:r>
            <a:r>
              <a:rPr lang="en-US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32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ด้านอำนาจของสหภาพแรงงานในการต่อรองในเรื่องต่างๆ</a:t>
            </a:r>
          </a:p>
          <a:p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ด้านภาพพจน์ของสหภาพ</a:t>
            </a:r>
          </a:p>
          <a:p>
            <a:pPr algn="ctr"/>
            <a:endParaRPr lang="th-TH" dirty="0"/>
          </a:p>
        </p:txBody>
      </p:sp>
      <p:sp>
        <p:nvSpPr>
          <p:cNvPr id="10" name="ลูกศร: รูปห้าเหลี่ยม 9">
            <a:extLst>
              <a:ext uri="{FF2B5EF4-FFF2-40B4-BE49-F238E27FC236}">
                <a16:creationId xmlns:a16="http://schemas.microsoft.com/office/drawing/2014/main" id="{B84D2D8B-7C49-46DE-AF5F-4C9249C24EDC}"/>
              </a:ext>
            </a:extLst>
          </p:cNvPr>
          <p:cNvSpPr/>
          <p:nvPr/>
        </p:nvSpPr>
        <p:spPr>
          <a:xfrm>
            <a:off x="5805055" y="3532090"/>
            <a:ext cx="45719" cy="4571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ลูกศร: รูปห้าเหลี่ยม 10">
            <a:extLst>
              <a:ext uri="{FF2B5EF4-FFF2-40B4-BE49-F238E27FC236}">
                <a16:creationId xmlns:a16="http://schemas.microsoft.com/office/drawing/2014/main" id="{5FC6B0AC-690B-4889-A902-A22E84263DA0}"/>
              </a:ext>
            </a:extLst>
          </p:cNvPr>
          <p:cNvSpPr/>
          <p:nvPr/>
        </p:nvSpPr>
        <p:spPr>
          <a:xfrm>
            <a:off x="1066800" y="2347604"/>
            <a:ext cx="9928176" cy="1817355"/>
          </a:xfrm>
          <a:prstGeom prst="homePlat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สหภาพแรงงาน(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Unionization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องค์การที่เป็นตัวแทนของพนักงานเพื่อทำหน้าที่ปกป้องและเรียกร้องผลประโยชน์ของแรงงาน การเรียกร้องมักเกี่ยวกับ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สหภาพแรงงานเข้ามามีบทบาทในด้านต่างๆ </a:t>
            </a:r>
            <a:r>
              <a:rPr lang="en-US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ด้าน คือ</a:t>
            </a:r>
          </a:p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94880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ersonal\Desktop\df\dgdfyh.jpg">
            <a:extLst>
              <a:ext uri="{FF2B5EF4-FFF2-40B4-BE49-F238E27FC236}">
                <a16:creationId xmlns:a16="http://schemas.microsoft.com/office/drawing/2014/main" id="{3364579C-A157-4FF9-AA4F-73441106E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4" descr="C:\Users\Personal\Desktop\df\e7bfc144-6537-4adf-8b31-9c0fdb6f9cdc.png">
            <a:extLst>
              <a:ext uri="{FF2B5EF4-FFF2-40B4-BE49-F238E27FC236}">
                <a16:creationId xmlns:a16="http://schemas.microsoft.com/office/drawing/2014/main" id="{E19412A7-6AAC-44DA-A18C-93CBA2970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949" y="274215"/>
            <a:ext cx="6400800" cy="1696189"/>
          </a:xfrm>
          <a:prstGeom prst="rect">
            <a:avLst/>
          </a:prstGeom>
          <a:noFill/>
        </p:spPr>
      </p:pic>
      <p:sp>
        <p:nvSpPr>
          <p:cNvPr id="6" name="ชื่อเรื่องรอง 2">
            <a:extLst>
              <a:ext uri="{FF2B5EF4-FFF2-40B4-BE49-F238E27FC236}">
                <a16:creationId xmlns:a16="http://schemas.microsoft.com/office/drawing/2014/main" id="{3D5468D3-6EBD-4AF6-81E1-27920AE2798A}"/>
              </a:ext>
            </a:extLst>
          </p:cNvPr>
          <p:cNvSpPr txBox="1">
            <a:spLocks/>
          </p:cNvSpPr>
          <p:nvPr/>
        </p:nvSpPr>
        <p:spPr>
          <a:xfrm>
            <a:off x="2224612" y="867168"/>
            <a:ext cx="5458599" cy="1957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บทบาทของสหภาพแรงงาน</a:t>
            </a:r>
          </a:p>
          <a:p>
            <a:pPr algn="l"/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l"/>
            <a:endParaRPr lang="th-TH" dirty="0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3EFAF949-6F7C-46DF-BE0B-7A5771C298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432" y="242004"/>
            <a:ext cx="869386" cy="1146503"/>
          </a:xfrm>
          <a:prstGeom prst="rect">
            <a:avLst/>
          </a:prstGeom>
        </p:spPr>
      </p:pic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CB045B77-2869-46A1-B89D-13B1AF58ACFD}"/>
              </a:ext>
            </a:extLst>
          </p:cNvPr>
          <p:cNvSpPr/>
          <p:nvPr/>
        </p:nvSpPr>
        <p:spPr>
          <a:xfrm>
            <a:off x="1321694" y="3205282"/>
            <a:ext cx="9548612" cy="3174171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ค่าจ้างแรงงาน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-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ชั่วโมงการทำงาน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-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การจ่ายค่าตอบแทนภายหลังการเลิกจ้าง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-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การคุ้มครองค่าใช้จ่ายด้านสุขภาพการรักษาพยาบาล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-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การช่วยเหลือด้านค่าใช้จ่ายในการครองชีพ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th-TH" dirty="0"/>
          </a:p>
        </p:txBody>
      </p:sp>
      <p:sp>
        <p:nvSpPr>
          <p:cNvPr id="11" name="ลูกศร: เครื่องหมายบั้ง 10">
            <a:extLst>
              <a:ext uri="{FF2B5EF4-FFF2-40B4-BE49-F238E27FC236}">
                <a16:creationId xmlns:a16="http://schemas.microsoft.com/office/drawing/2014/main" id="{8917C0E7-65B2-4F65-9FBA-EE54C777528B}"/>
              </a:ext>
            </a:extLst>
          </p:cNvPr>
          <p:cNvSpPr/>
          <p:nvPr/>
        </p:nvSpPr>
        <p:spPr>
          <a:xfrm>
            <a:off x="1209242" y="1934752"/>
            <a:ext cx="5818909" cy="972093"/>
          </a:xfrm>
          <a:prstGeom prst="chevron">
            <a:avLst/>
          </a:prstGeom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ความต้องการทางเศรษฐกิจ</a:t>
            </a:r>
            <a:endParaRPr 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38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ersonal\Desktop\df\dgdfyh.jpg">
            <a:extLst>
              <a:ext uri="{FF2B5EF4-FFF2-40B4-BE49-F238E27FC236}">
                <a16:creationId xmlns:a16="http://schemas.microsoft.com/office/drawing/2014/main" id="{EFDCD996-700B-4D17-B17D-30B949F11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05BD7B2-6DBB-4987-966B-EE6C3031D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432" y="242004"/>
            <a:ext cx="869386" cy="1146503"/>
          </a:xfrm>
          <a:prstGeom prst="rect">
            <a:avLst/>
          </a:prstGeom>
        </p:spPr>
      </p:pic>
      <p:sp>
        <p:nvSpPr>
          <p:cNvPr id="6" name="ลูกศร: เครื่องหมายบั้ง 5">
            <a:extLst>
              <a:ext uri="{FF2B5EF4-FFF2-40B4-BE49-F238E27FC236}">
                <a16:creationId xmlns:a16="http://schemas.microsoft.com/office/drawing/2014/main" id="{071727C7-C4AB-4B6F-86EC-A1D179FF7DF2}"/>
              </a:ext>
            </a:extLst>
          </p:cNvPr>
          <p:cNvSpPr/>
          <p:nvPr/>
        </p:nvSpPr>
        <p:spPr>
          <a:xfrm>
            <a:off x="1275806" y="235847"/>
            <a:ext cx="5818909" cy="972093"/>
          </a:xfrm>
          <a:prstGeom prst="chevron">
            <a:avLst/>
          </a:prstGeom>
          <a:solidFill>
            <a:srgbClr val="F47C7C"/>
          </a:solidFill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อำนาจของสหภาพแรงงาน</a:t>
            </a:r>
            <a:endParaRPr 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" name="สี่เหลี่ยมผืนผ้า: มุมมนด้านทแยง 1">
            <a:extLst>
              <a:ext uri="{FF2B5EF4-FFF2-40B4-BE49-F238E27FC236}">
                <a16:creationId xmlns:a16="http://schemas.microsoft.com/office/drawing/2014/main" id="{8F09D88C-F0D7-45ED-9A85-59A739BEBCBB}"/>
              </a:ext>
            </a:extLst>
          </p:cNvPr>
          <p:cNvSpPr/>
          <p:nvPr/>
        </p:nvSpPr>
        <p:spPr>
          <a:xfrm>
            <a:off x="2599508" y="1405138"/>
            <a:ext cx="6400800" cy="1824909"/>
          </a:xfrm>
          <a:prstGeom prst="round2DiagRect">
            <a:avLst/>
          </a:prstGeom>
          <a:gradFill flip="none" rotWithShape="1">
            <a:gsLst>
              <a:gs pos="0">
                <a:srgbClr val="F47C7C">
                  <a:tint val="66000"/>
                  <a:satMod val="160000"/>
                </a:srgbClr>
              </a:gs>
              <a:gs pos="50000">
                <a:srgbClr val="F47C7C">
                  <a:tint val="44500"/>
                  <a:satMod val="160000"/>
                </a:srgbClr>
              </a:gs>
              <a:gs pos="100000">
                <a:srgbClr val="F47C7C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</a:p>
          <a:p>
            <a:r>
              <a:rPr lang="en-US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ต่อรองค่าจ้างแรงงาน</a:t>
            </a:r>
            <a:endParaRPr lang="en-US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-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ต่อรองชั่วโมงการทำงาน</a:t>
            </a:r>
            <a:endParaRPr lang="en-US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-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สภาพแวดล้อมในการทำงาน</a:t>
            </a:r>
            <a:endParaRPr lang="en-US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dirty="0"/>
          </a:p>
        </p:txBody>
      </p:sp>
      <p:sp>
        <p:nvSpPr>
          <p:cNvPr id="7" name="ลูกศร: เครื่องหมายบั้ง 6">
            <a:extLst>
              <a:ext uri="{FF2B5EF4-FFF2-40B4-BE49-F238E27FC236}">
                <a16:creationId xmlns:a16="http://schemas.microsoft.com/office/drawing/2014/main" id="{07043940-5FC1-4E03-AAF9-470815EC59F2}"/>
              </a:ext>
            </a:extLst>
          </p:cNvPr>
          <p:cNvSpPr/>
          <p:nvPr/>
        </p:nvSpPr>
        <p:spPr>
          <a:xfrm>
            <a:off x="1275805" y="3446569"/>
            <a:ext cx="5818909" cy="972093"/>
          </a:xfrm>
          <a:prstGeom prst="chevron">
            <a:avLst/>
          </a:prstGeom>
          <a:solidFill>
            <a:srgbClr val="FF9966"/>
          </a:solidFill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ทัศนคติต่องาน</a:t>
            </a:r>
            <a:endParaRPr 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8" name="สี่เหลี่ยมผืนผ้า: มุมมนด้านทแยง 7">
            <a:extLst>
              <a:ext uri="{FF2B5EF4-FFF2-40B4-BE49-F238E27FC236}">
                <a16:creationId xmlns:a16="http://schemas.microsoft.com/office/drawing/2014/main" id="{B65CD25E-1553-4DA3-8B06-1C9AC13FAE47}"/>
              </a:ext>
            </a:extLst>
          </p:cNvPr>
          <p:cNvSpPr/>
          <p:nvPr/>
        </p:nvSpPr>
        <p:spPr>
          <a:xfrm>
            <a:off x="2599508" y="4635185"/>
            <a:ext cx="6400800" cy="1939573"/>
          </a:xfrm>
          <a:prstGeom prst="round2DiagRect">
            <a:avLst/>
          </a:prstGeom>
          <a:gradFill flip="none" rotWithShape="1">
            <a:gsLst>
              <a:gs pos="0">
                <a:srgbClr val="FF9966">
                  <a:tint val="66000"/>
                  <a:satMod val="160000"/>
                </a:srgbClr>
              </a:gs>
              <a:gs pos="50000">
                <a:srgbClr val="FF9966">
                  <a:tint val="44500"/>
                  <a:satMod val="160000"/>
                </a:srgbClr>
              </a:gs>
              <a:gs pos="100000">
                <a:srgbClr val="FF9966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</a:p>
          <a:p>
            <a:r>
              <a:rPr lang="en-US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ความไม่พอใจในงาน</a:t>
            </a:r>
            <a:endParaRPr lang="en-US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-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ผู้บริหารขาดความยุติธรรม</a:t>
            </a:r>
            <a:endParaRPr lang="en-US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-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ขาดการสื่อสารที่ดีต่อกัน</a:t>
            </a:r>
            <a:endParaRPr lang="en-US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70536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ersonal\Desktop\df\dgdfyh.jpg">
            <a:extLst>
              <a:ext uri="{FF2B5EF4-FFF2-40B4-BE49-F238E27FC236}">
                <a16:creationId xmlns:a16="http://schemas.microsoft.com/office/drawing/2014/main" id="{1FB1B375-3709-4379-B630-848CE6D34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588A05B-3584-42A6-8921-355994DB0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432" y="242004"/>
            <a:ext cx="869386" cy="1146503"/>
          </a:xfrm>
          <a:prstGeom prst="rect">
            <a:avLst/>
          </a:prstGeom>
        </p:spPr>
      </p:pic>
      <p:sp>
        <p:nvSpPr>
          <p:cNvPr id="6" name="ลูกศร: เครื่องหมายบั้ง 5">
            <a:extLst>
              <a:ext uri="{FF2B5EF4-FFF2-40B4-BE49-F238E27FC236}">
                <a16:creationId xmlns:a16="http://schemas.microsoft.com/office/drawing/2014/main" id="{6E6DB0CB-B7E9-4A57-9EF7-EC0A2806E23E}"/>
              </a:ext>
            </a:extLst>
          </p:cNvPr>
          <p:cNvSpPr/>
          <p:nvPr/>
        </p:nvSpPr>
        <p:spPr>
          <a:xfrm>
            <a:off x="1109551" y="1236434"/>
            <a:ext cx="5818909" cy="972093"/>
          </a:xfrm>
          <a:prstGeom prst="chevron">
            <a:avLst/>
          </a:prstGeom>
          <a:solidFill>
            <a:srgbClr val="FFFF00"/>
          </a:solidFill>
          <a:ln w="381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ภาพพจน์ของสหภาพแรงงาน</a:t>
            </a:r>
            <a:endParaRPr lang="en-US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7" name="สี่เหลี่ยมผืนผ้า: มุมมนด้านทแยง 6">
            <a:extLst>
              <a:ext uri="{FF2B5EF4-FFF2-40B4-BE49-F238E27FC236}">
                <a16:creationId xmlns:a16="http://schemas.microsoft.com/office/drawing/2014/main" id="{90EF57F2-E93A-4110-80A4-CA6ED5E730C9}"/>
              </a:ext>
            </a:extLst>
          </p:cNvPr>
          <p:cNvSpPr/>
          <p:nvPr/>
        </p:nvSpPr>
        <p:spPr>
          <a:xfrm>
            <a:off x="2089463" y="2847750"/>
            <a:ext cx="8013073" cy="2398934"/>
          </a:xfrm>
          <a:prstGeom prst="round2DiagRect">
            <a:avLst/>
          </a:prstGeom>
          <a:gradFill flip="none" rotWithShape="1"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</a:p>
          <a:p>
            <a:r>
              <a:rPr lang="en-US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ป้องกันการรับผลประโยชน์ของผู้บริหาร</a:t>
            </a:r>
            <a:endParaRPr lang="en-US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-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คุ้มครองปกป้องผลประโยชน์ของพนักงาน</a:t>
            </a:r>
            <a:endParaRPr lang="en-US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-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จัดหาผลประโยชน์ที่พนักงานควรได้รับ</a:t>
            </a:r>
            <a:endParaRPr lang="en-US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22418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ersonal\Desktop\df\dgdfyh.jpg">
            <a:extLst>
              <a:ext uri="{FF2B5EF4-FFF2-40B4-BE49-F238E27FC236}">
                <a16:creationId xmlns:a16="http://schemas.microsoft.com/office/drawing/2014/main" id="{41C3638E-7A97-4690-BA88-21870D0D2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9DD5B9F-B103-4403-AD5D-B792759F1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432" y="242004"/>
            <a:ext cx="869386" cy="1146503"/>
          </a:xfrm>
          <a:prstGeom prst="rect">
            <a:avLst/>
          </a:prstGeom>
        </p:spPr>
      </p:pic>
      <p:sp>
        <p:nvSpPr>
          <p:cNvPr id="6" name="ม้วนกระดาษ: แนวนอน 5">
            <a:extLst>
              <a:ext uri="{FF2B5EF4-FFF2-40B4-BE49-F238E27FC236}">
                <a16:creationId xmlns:a16="http://schemas.microsoft.com/office/drawing/2014/main" id="{4390B0EE-9D72-4258-8AEA-E8FB8B08C0B9}"/>
              </a:ext>
            </a:extLst>
          </p:cNvPr>
          <p:cNvSpPr/>
          <p:nvPr/>
        </p:nvSpPr>
        <p:spPr>
          <a:xfrm flipH="1">
            <a:off x="927589" y="978670"/>
            <a:ext cx="9920661" cy="5382941"/>
          </a:xfrm>
          <a:prstGeom prst="horizontalScroll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การร้องทุกข์(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Grievances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การที่พนักงานร้องทุกข์ในกรณีที่รู้สึกว่าได้รับความไม่เป็นธรรมถูกต้องจากนายจ้าง การล่วงละเมิด พนักงานสามารถร้องทุกข์ได้โดยการยื่นเรื่องร้องทุกข์เป็นลายลักษณ์อักษรต่อตัวแทนสหภาพแรงงานตัวแทนฝ่ายองค์การและสหภาพแรงงานจะเข้ามาพิจารณาข้อร้องทุกข์และตัดสินร่วมกัน ถ้าไม่สามารถตกลงกันได้ก็จะมีอนุญาโตตุลาการเข้ามาทำการตัดสิน</a:t>
            </a:r>
            <a:endParaRPr lang="th-TH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89470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ersonal\Desktop\df\dgdfyh.jpg">
            <a:extLst>
              <a:ext uri="{FF2B5EF4-FFF2-40B4-BE49-F238E27FC236}">
                <a16:creationId xmlns:a16="http://schemas.microsoft.com/office/drawing/2014/main" id="{6193CA73-57AD-4263-8E30-48A8F6C8A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6" name="Picture 4" descr="C:\Users\Personal\Desktop\df\e7bfc144-6537-4adf-8b31-9c0fdb6f9cdc.png">
            <a:extLst>
              <a:ext uri="{FF2B5EF4-FFF2-40B4-BE49-F238E27FC236}">
                <a16:creationId xmlns:a16="http://schemas.microsoft.com/office/drawing/2014/main" id="{BF111A00-6855-42A1-A0AC-B151010C9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681" y="-201318"/>
            <a:ext cx="9119045" cy="2162175"/>
          </a:xfrm>
          <a:prstGeom prst="rect">
            <a:avLst/>
          </a:prstGeom>
          <a:noFill/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B6F2922-3CCA-4352-8B42-AB1600431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2143" y="357985"/>
            <a:ext cx="8408126" cy="897392"/>
          </a:xfrm>
        </p:spPr>
        <p:txBody>
          <a:bodyPr>
            <a:normAutofit/>
          </a:bodyPr>
          <a:lstStyle/>
          <a:p>
            <a:pPr algn="l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ความรู้เกี่ยวกับข้อกฎหมายด้านทรัพยากรณ์มนุษย์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44F2BA2C-C1CF-4FF4-BB1B-A73F1A026A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432" y="242004"/>
            <a:ext cx="869386" cy="1146503"/>
          </a:xfrm>
          <a:prstGeom prst="rect">
            <a:avLst/>
          </a:prstGeom>
        </p:spPr>
      </p:pic>
      <p:sp>
        <p:nvSpPr>
          <p:cNvPr id="5" name="ลูกศร: เครื่องหมายบั้ง 4">
            <a:extLst>
              <a:ext uri="{FF2B5EF4-FFF2-40B4-BE49-F238E27FC236}">
                <a16:creationId xmlns:a16="http://schemas.microsoft.com/office/drawing/2014/main" id="{DE7C166C-8380-4F8F-B57B-07B7FF9F22E7}"/>
              </a:ext>
            </a:extLst>
          </p:cNvPr>
          <p:cNvSpPr/>
          <p:nvPr/>
        </p:nvSpPr>
        <p:spPr>
          <a:xfrm>
            <a:off x="660681" y="1804845"/>
            <a:ext cx="10325394" cy="1329110"/>
          </a:xfrm>
          <a:prstGeom prst="chevron">
            <a:avLst/>
          </a:prstGeom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ข้อกำหนดของกฎหมายในด้านทรัพยากรมนุษย์ของประเทศไทยได้กำหนดไว้ประกอบด้วย</a:t>
            </a:r>
          </a:p>
          <a:p>
            <a:pPr algn="ctr"/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8" name="ลูกศร: รูปห้าเหลี่ยม 7">
            <a:extLst>
              <a:ext uri="{FF2B5EF4-FFF2-40B4-BE49-F238E27FC236}">
                <a16:creationId xmlns:a16="http://schemas.microsoft.com/office/drawing/2014/main" id="{6161BA00-8E94-4887-A540-79299F0D747E}"/>
              </a:ext>
            </a:extLst>
          </p:cNvPr>
          <p:cNvSpPr/>
          <p:nvPr/>
        </p:nvSpPr>
        <p:spPr>
          <a:xfrm>
            <a:off x="660682" y="3361399"/>
            <a:ext cx="10859444" cy="2985750"/>
          </a:xfrm>
          <a:prstGeom prst="homePlat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</a:p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พระราชบัญญัติคุ้มครองแรงงาน พ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.2541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เกี่ยวกับการใช้แรงงานอย่างเป็นธรรม 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การใช้แรงงานเด็ก แรงงานสตรี การจ่ายค่าจ้าง ค่าล่วงเวลา ค่าทำงานในวันหยุดสุขภาพ ความปลอดภัยของพนักงาน สวัสดิการต่างๆ ค่าชดเชย เป็นต้น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พระราชบัญญัติเงินทดแทน เป็นบทบัญญัติที่คุ้มครองการจ้างเมื่อพนักงานได้รับอันตรายหรือเจ็บป่วยหรือเสียชีวิตอันมีสาเหตุมาจากการทำงาน</a:t>
            </a:r>
          </a:p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75969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ersonal\Desktop\df\dgdfyh.jpg">
            <a:extLst>
              <a:ext uri="{FF2B5EF4-FFF2-40B4-BE49-F238E27FC236}">
                <a16:creationId xmlns:a16="http://schemas.microsoft.com/office/drawing/2014/main" id="{086572F5-D649-4FFE-A52A-6CCED73DC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2FEF109-7AD4-4FC8-BF38-BA2A5CF93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432" y="242004"/>
            <a:ext cx="869386" cy="1146503"/>
          </a:xfrm>
          <a:prstGeom prst="rect">
            <a:avLst/>
          </a:prstGeom>
        </p:spPr>
      </p:pic>
      <p:sp>
        <p:nvSpPr>
          <p:cNvPr id="2" name="ลูกศร: รูปห้าเหลี่ยม 1">
            <a:extLst>
              <a:ext uri="{FF2B5EF4-FFF2-40B4-BE49-F238E27FC236}">
                <a16:creationId xmlns:a16="http://schemas.microsoft.com/office/drawing/2014/main" id="{C5FA6B78-989C-4DAA-924F-A06DB871B8A9}"/>
              </a:ext>
            </a:extLst>
          </p:cNvPr>
          <p:cNvSpPr/>
          <p:nvPr/>
        </p:nvSpPr>
        <p:spPr>
          <a:xfrm>
            <a:off x="372801" y="434918"/>
            <a:ext cx="9757954" cy="1907177"/>
          </a:xfrm>
          <a:prstGeom prst="homePlat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พระราชบัญญัติแรงงานสัมพันธ์เป็นกฎหมายเกี่ยวกับการส่งเสริมให้มีแรงงานสัมพันธ์ระบบทวิภาคี ส่งเสริมให้พนักงานมีองค์กรที่เป็นเอกภาพที่มีสิทธิเรียกร้องความเป็นธรรม</a:t>
            </a:r>
          </a:p>
          <a:p>
            <a:pPr algn="ctr"/>
            <a:endParaRPr lang="th-TH" dirty="0"/>
          </a:p>
        </p:txBody>
      </p:sp>
      <p:sp>
        <p:nvSpPr>
          <p:cNvPr id="6" name="ลูกศร: รูปห้าเหลี่ยม 5">
            <a:extLst>
              <a:ext uri="{FF2B5EF4-FFF2-40B4-BE49-F238E27FC236}">
                <a16:creationId xmlns:a16="http://schemas.microsoft.com/office/drawing/2014/main" id="{F54D0DA7-51A1-42BB-979B-FF1982A9C3FB}"/>
              </a:ext>
            </a:extLst>
          </p:cNvPr>
          <p:cNvSpPr/>
          <p:nvPr/>
        </p:nvSpPr>
        <p:spPr>
          <a:xfrm>
            <a:off x="1327478" y="2548652"/>
            <a:ext cx="9757954" cy="1907177"/>
          </a:xfrm>
          <a:prstGeom prst="homePlat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พระราชบัญญัติประกันสังคม เป็นข้อกฎหมายเกี่ยวกับการจ่ายเงินสมทบกันระหว่างนายจ้าง ลูกจ้างและรัฐบาลในกรณีที่พนักงานผู้ประกันตนประสบอันตรายหรือเจ็บป่วย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ลูกศร: รูปห้าเหลี่ยม 6">
            <a:extLst>
              <a:ext uri="{FF2B5EF4-FFF2-40B4-BE49-F238E27FC236}">
                <a16:creationId xmlns:a16="http://schemas.microsoft.com/office/drawing/2014/main" id="{05C8D0BB-237C-4E0E-87F9-2616E9A46BB1}"/>
              </a:ext>
            </a:extLst>
          </p:cNvPr>
          <p:cNvSpPr/>
          <p:nvPr/>
        </p:nvSpPr>
        <p:spPr>
          <a:xfrm>
            <a:off x="2196864" y="4662387"/>
            <a:ext cx="9757954" cy="1907177"/>
          </a:xfrm>
          <a:prstGeom prst="homePlate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5.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พระราชบัญญัติการทำงานของคนต่างด้าว กรณีที่นายจ้างประสงค์จะรับคนต่างด้าวเข้ามาทำงานจะต้องมีการแจ้งจดทะเบียนอย่างถูกต้อง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40033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ersonal\Desktop\df\dgdfyh.jpg">
            <a:extLst>
              <a:ext uri="{FF2B5EF4-FFF2-40B4-BE49-F238E27FC236}">
                <a16:creationId xmlns:a16="http://schemas.microsoft.com/office/drawing/2014/main" id="{DE0D1660-E0F7-4132-94B6-BA8A03BF5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435484D0-85EB-4280-8D02-59BE4D2B0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161" y="1841389"/>
            <a:ext cx="10019210" cy="4907316"/>
          </a:xfrm>
        </p:spPr>
        <p:txBody>
          <a:bodyPr>
            <a:normAutofit fontScale="92500" lnSpcReduction="20000"/>
          </a:bodyPr>
          <a:lstStyle/>
          <a:p>
            <a:pPr algn="l"/>
            <a:endParaRPr lang="th-TH" sz="35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1828800" lvl="3" indent="-457200" algn="l">
              <a:buFont typeface="Wingdings" panose="05000000000000000000" pitchFamily="2" charset="2"/>
              <a:buChar char="Ø"/>
            </a:pPr>
            <a:r>
              <a:rPr lang="th-TH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การรักษาความปลอดภัยและสุขภาพของพนักงาน</a:t>
            </a:r>
          </a:p>
          <a:p>
            <a:pPr marL="1828800" lvl="3" indent="-457200" algn="l">
              <a:buFont typeface="Wingdings" panose="05000000000000000000" pitchFamily="2" charset="2"/>
              <a:buChar char="Ø"/>
            </a:pPr>
            <a:r>
              <a:rPr lang="th-TH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กฎหมายการจ้างงานอย่างเท่าเทียมกันและมีความเป็นธรรม</a:t>
            </a:r>
          </a:p>
          <a:p>
            <a:pPr marL="1828800" lvl="3" indent="-457200" algn="l">
              <a:buFont typeface="Wingdings" panose="05000000000000000000" pitchFamily="2" charset="2"/>
              <a:buChar char="Ø"/>
            </a:pPr>
            <a:r>
              <a:rPr lang="th-TH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ข้อกำหนดของกฎหมายเกี่ยวกับการงาน</a:t>
            </a:r>
          </a:p>
          <a:p>
            <a:pPr marL="1828800" lvl="3" indent="-457200" algn="l">
              <a:buFont typeface="Wingdings" panose="05000000000000000000" pitchFamily="2" charset="2"/>
              <a:buChar char="Ø"/>
            </a:pPr>
            <a:r>
              <a:rPr lang="th-TH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การจ่ายค่าจ้างอย่างเป็นธรรม</a:t>
            </a:r>
          </a:p>
          <a:p>
            <a:pPr marL="1828800" lvl="3" indent="-457200" algn="l">
              <a:buFont typeface="Wingdings" panose="05000000000000000000" pitchFamily="2" charset="2"/>
              <a:buChar char="Ø"/>
            </a:pPr>
            <a:r>
              <a:rPr lang="th-TH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สิทธิอันชอบธรรม</a:t>
            </a:r>
          </a:p>
          <a:p>
            <a:pPr marL="1828800" lvl="3" indent="-457200" algn="l">
              <a:buFont typeface="Wingdings" panose="05000000000000000000" pitchFamily="2" charset="2"/>
              <a:buChar char="Ø"/>
            </a:pPr>
            <a:r>
              <a:rPr lang="th-TH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การจ้างงานโดยไม่มีความแตกต่างด้านอายุ</a:t>
            </a:r>
          </a:p>
          <a:p>
            <a:pPr marL="1828800" lvl="3" indent="-457200" algn="l">
              <a:buFont typeface="Wingdings" panose="05000000000000000000" pitchFamily="2" charset="2"/>
              <a:buChar char="Ø"/>
            </a:pPr>
            <a:r>
              <a:rPr lang="th-TH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ความเท่าเทียมกันของโอกาสในการจ้างาน</a:t>
            </a:r>
          </a:p>
          <a:p>
            <a:pPr marL="1828800" lvl="3" indent="-457200" algn="l">
              <a:buFont typeface="Wingdings" panose="05000000000000000000" pitchFamily="2" charset="2"/>
              <a:buChar char="Ø"/>
            </a:pPr>
            <a:r>
              <a:rPr lang="th-TH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การไม่แบ่งแยกพนักงานตั้งครรภ์</a:t>
            </a:r>
          </a:p>
          <a:p>
            <a:pPr marL="1828800" lvl="3" indent="-457200" algn="l">
              <a:buFont typeface="Wingdings" panose="05000000000000000000" pitchFamily="2" charset="2"/>
              <a:buChar char="Ø"/>
            </a:pPr>
            <a:r>
              <a:rPr lang="th-TH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การให้ความเป็นธรรมแก่พนักงานทุพพลภาพ</a:t>
            </a:r>
          </a:p>
          <a:p>
            <a:pPr marL="1828800" lvl="3" indent="-457200" algn="l">
              <a:buFont typeface="Wingdings" panose="05000000000000000000" pitchFamily="2" charset="2"/>
              <a:buChar char="Ø"/>
            </a:pPr>
            <a:r>
              <a:rPr lang="th-TH" sz="3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การกดขี่ทางเพศ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th-TH" sz="3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D551906-89DC-4E56-9FAD-8182A4752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432" y="242004"/>
            <a:ext cx="869386" cy="1146503"/>
          </a:xfrm>
          <a:prstGeom prst="rect">
            <a:avLst/>
          </a:prstGeom>
        </p:spPr>
      </p:pic>
      <p:sp>
        <p:nvSpPr>
          <p:cNvPr id="6" name="ลูกศร: เครื่องหมายบั้ง 5">
            <a:extLst>
              <a:ext uri="{FF2B5EF4-FFF2-40B4-BE49-F238E27FC236}">
                <a16:creationId xmlns:a16="http://schemas.microsoft.com/office/drawing/2014/main" id="{D34E2AC9-C1A5-4EC8-9556-FCA68E09C3DA}"/>
              </a:ext>
            </a:extLst>
          </p:cNvPr>
          <p:cNvSpPr/>
          <p:nvPr/>
        </p:nvSpPr>
        <p:spPr>
          <a:xfrm>
            <a:off x="1643743" y="815255"/>
            <a:ext cx="8325394" cy="972093"/>
          </a:xfrm>
          <a:prstGeom prst="chevron">
            <a:avLst/>
          </a:prstGeom>
          <a:solidFill>
            <a:srgbClr val="F47C7C"/>
          </a:solidFill>
          <a:ln w="381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กฎหมายการจ้างงานที่เป็นธรรมในประเทศสหรัฐอเมริกา</a:t>
            </a:r>
          </a:p>
          <a:p>
            <a:pPr algn="ctr"/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308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ersonal\Desktop\df\dgdfyh.jpg">
            <a:extLst>
              <a:ext uri="{FF2B5EF4-FFF2-40B4-BE49-F238E27FC236}">
                <a16:creationId xmlns:a16="http://schemas.microsoft.com/office/drawing/2014/main" id="{66C7C453-27F5-4DD0-AEF0-30A0EDB38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2" descr="C:\Users\Personal\Desktop\df\30a5a8de-8511-4eea-962b-489d687bf2a1.png">
            <a:extLst>
              <a:ext uri="{FF2B5EF4-FFF2-40B4-BE49-F238E27FC236}">
                <a16:creationId xmlns:a16="http://schemas.microsoft.com/office/drawing/2014/main" id="{3136DE31-7AEF-482F-8FA9-EB451C150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851" y="242004"/>
            <a:ext cx="10160818" cy="2001517"/>
          </a:xfrm>
          <a:prstGeom prst="rect">
            <a:avLst/>
          </a:prstGeom>
          <a:noFill/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4F8DBB7-87E1-4304-99D9-EF7B43039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7596" y="727442"/>
            <a:ext cx="8106916" cy="871266"/>
          </a:xfrm>
        </p:spPr>
        <p:txBody>
          <a:bodyPr>
            <a:noAutofit/>
          </a:bodyPr>
          <a:lstStyle/>
          <a:p>
            <a:pPr algn="l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การสร้างสิ่งจูงใจให้พนักงาน(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Incentive Systems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9698025-61F5-49ED-AE9C-F0ACEEC459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432" y="242004"/>
            <a:ext cx="869386" cy="1146503"/>
          </a:xfrm>
          <a:prstGeom prst="rect">
            <a:avLst/>
          </a:prstGeom>
        </p:spPr>
      </p:pic>
      <p:sp>
        <p:nvSpPr>
          <p:cNvPr id="7" name="สี่เหลี่ยมผืนผ้า: ตัดมุมด้านทแยง 6">
            <a:extLst>
              <a:ext uri="{FF2B5EF4-FFF2-40B4-BE49-F238E27FC236}">
                <a16:creationId xmlns:a16="http://schemas.microsoft.com/office/drawing/2014/main" id="{DE66D8C6-27BE-4140-8F8A-9A0F27965E6C}"/>
              </a:ext>
            </a:extLst>
          </p:cNvPr>
          <p:cNvSpPr/>
          <p:nvPr/>
        </p:nvSpPr>
        <p:spPr>
          <a:xfrm>
            <a:off x="936171" y="2338749"/>
            <a:ext cx="10319657" cy="3717874"/>
          </a:xfrm>
          <a:prstGeom prst="snip2Diag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การจูงใจพนักงานสามารถทำได้หลายรูปแบบ ได้แก่ การวางแผนการจูงใจ หมายถึง การวางแผนเกี่ยวกับระบบการจูงใจพนักงานให้ได้รับการจูงใจในรูปแบบต่างๆ เช่น การจูงใจพนักงานเพื่อการปรับปรุงผลการทำงานให้ดีขึ้นทำได้หลายรูปแบบ เช่น การจูงใจพนักงานโดยการมีส่วนร่วมในผลกำไรของผลผลิตที่เพิ่มขึ้นมากกว่าระดับที่กำหนด การให้พนักงานมีรายได้ตามยอดขายผลิตภัณฑ์ การให้ผลประโยชน์แก่พนักงานในด้านค่าตอบแทน การประกันสังคม การประกันการเลิกจ้าง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1220218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ersonal\Desktop\df\dgdfyh.jpg">
            <a:extLst>
              <a:ext uri="{FF2B5EF4-FFF2-40B4-BE49-F238E27FC236}">
                <a16:creationId xmlns:a16="http://schemas.microsoft.com/office/drawing/2014/main" id="{8FF0354F-7106-45C6-A564-ACD828298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E51402A-2425-47C0-9AE4-458DDF905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432" y="242004"/>
            <a:ext cx="869386" cy="1146503"/>
          </a:xfrm>
          <a:prstGeom prst="rect">
            <a:avLst/>
          </a:prstGeom>
        </p:spPr>
      </p:pic>
      <p:sp>
        <p:nvSpPr>
          <p:cNvPr id="6" name="ม้วนกระดาษ: แนวนอน 5">
            <a:extLst>
              <a:ext uri="{FF2B5EF4-FFF2-40B4-BE49-F238E27FC236}">
                <a16:creationId xmlns:a16="http://schemas.microsoft.com/office/drawing/2014/main" id="{25FDFFED-4A1C-4272-A9D2-347537EF3123}"/>
              </a:ext>
            </a:extLst>
          </p:cNvPr>
          <p:cNvSpPr/>
          <p:nvPr/>
        </p:nvSpPr>
        <p:spPr>
          <a:xfrm>
            <a:off x="818605" y="1763486"/>
            <a:ext cx="10369279" cy="4519749"/>
          </a:xfrm>
          <a:prstGeom prst="horizontalScroll">
            <a:avLst/>
          </a:prstGeom>
          <a:gradFill flip="none"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2700000" scaled="1"/>
            <a:tileRect/>
          </a:gradFill>
          <a:ln w="5715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การบริหารทุนมนุษย์(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Human Caphal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การพัฒนาทรัพยากรมนุษย์ให้มีขีดความสามารถเพิ่มขึ้น เพื่อให้องค์กรมีประสิทธิภาพโดยพัฒนาความรู้ ความสามารถ การใช้สติปัญญาและทักษาทุนมนุษย์ เป็นทรัพย์สินที่ไม่มีตัวตนแต่มีคุณค่าต่อหน่วยงาน</a:t>
            </a:r>
          </a:p>
        </p:txBody>
      </p:sp>
    </p:spTree>
    <p:extLst>
      <p:ext uri="{BB962C8B-B14F-4D97-AF65-F5344CB8AC3E}">
        <p14:creationId xmlns:p14="http://schemas.microsoft.com/office/powerpoint/2010/main" val="247818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ersonal\Desktop\df\dgdfyh.jpg">
            <a:extLst>
              <a:ext uri="{FF2B5EF4-FFF2-40B4-BE49-F238E27FC236}">
                <a16:creationId xmlns:a16="http://schemas.microsoft.com/office/drawing/2014/main" id="{ECB0B4AB-FE08-4EE4-9035-C98462EBD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2" descr="C:\Users\Personal\Desktop\df\30a5a8de-8511-4eea-962b-489d687bf2a1.png">
            <a:extLst>
              <a:ext uri="{FF2B5EF4-FFF2-40B4-BE49-F238E27FC236}">
                <a16:creationId xmlns:a16="http://schemas.microsoft.com/office/drawing/2014/main" id="{2D1558D8-B9FC-4AF9-9AB7-470883411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3657" y="-179269"/>
            <a:ext cx="10045336" cy="2162175"/>
          </a:xfrm>
          <a:prstGeom prst="rect">
            <a:avLst/>
          </a:prstGeom>
          <a:noFill/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CA0FA4C-D5FE-488E-8FF8-776B937E3F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0096" y="474670"/>
            <a:ext cx="8521337" cy="747893"/>
          </a:xfrm>
        </p:spPr>
        <p:txBody>
          <a:bodyPr>
            <a:normAutofit/>
          </a:bodyPr>
          <a:lstStyle/>
          <a:p>
            <a:r>
              <a:rPr lang="th-TH" sz="4000" b="1" dirty="0"/>
              <a:t>กรอบแนวคิดทาง</a:t>
            </a:r>
            <a:r>
              <a:rPr lang="th-TH" sz="4000" b="1" dirty="0">
                <a:latin typeface="Angsana New" panose="02020603050405020304" pitchFamily="18" charset="-34"/>
              </a:rPr>
              <a:t>การจัดการทรัพยากรมนุษย์สมัยใหม่</a:t>
            </a:r>
            <a:endParaRPr lang="th-TH" sz="4000" b="1" dirty="0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5186513E-DF3C-4F4C-91A6-931D856EC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432" y="242004"/>
            <a:ext cx="869386" cy="1146503"/>
          </a:xfrm>
          <a:prstGeom prst="rect">
            <a:avLst/>
          </a:prstGeom>
        </p:spPr>
      </p:pic>
      <p:sp>
        <p:nvSpPr>
          <p:cNvPr id="8" name="สี่เหลี่ยมผืนผ้า: ตัดมุมด้านทแยง 7">
            <a:extLst>
              <a:ext uri="{FF2B5EF4-FFF2-40B4-BE49-F238E27FC236}">
                <a16:creationId xmlns:a16="http://schemas.microsoft.com/office/drawing/2014/main" id="{979FDEB9-7689-4C70-925B-8F60B720E22A}"/>
              </a:ext>
            </a:extLst>
          </p:cNvPr>
          <p:cNvSpPr/>
          <p:nvPr/>
        </p:nvSpPr>
        <p:spPr>
          <a:xfrm>
            <a:off x="1927634" y="1731125"/>
            <a:ext cx="9592491" cy="1333732"/>
          </a:xfrm>
          <a:prstGeom prst="snip2Diag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</a:p>
          <a:p>
            <a:r>
              <a:rPr lang="en-US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32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</a:t>
            </a:r>
            <a:r>
              <a:rPr lang="th-TH" sz="32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ความท้าทายระดับสากลที่ธุรกิจก้าวไปสู่ธุรกิจข้ามชาติ (</a:t>
            </a:r>
            <a:r>
              <a:rPr lang="en-US" sz="32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Globalization</a:t>
            </a:r>
            <a:r>
              <a:rPr lang="th-TH" sz="32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r>
              <a:rPr lang="th-TH" sz="32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มีการแข่งขันและร่วมมือกันกับบริษัทต่างชาติเพื่อเพิ่มกำไรและรายได้ทางธุรกิจ</a:t>
            </a:r>
          </a:p>
          <a:p>
            <a:pPr algn="ctr"/>
            <a:endParaRPr lang="th-TH" dirty="0"/>
          </a:p>
        </p:txBody>
      </p:sp>
      <p:sp>
        <p:nvSpPr>
          <p:cNvPr id="11" name="สี่เหลี่ยมผืนผ้า: ตัดมุมด้านทแยง 10">
            <a:extLst>
              <a:ext uri="{FF2B5EF4-FFF2-40B4-BE49-F238E27FC236}">
                <a16:creationId xmlns:a16="http://schemas.microsoft.com/office/drawing/2014/main" id="{62AF0C98-5D97-4D68-997E-A24CA5BC1962}"/>
              </a:ext>
            </a:extLst>
          </p:cNvPr>
          <p:cNvSpPr/>
          <p:nvPr/>
        </p:nvSpPr>
        <p:spPr>
          <a:xfrm>
            <a:off x="1927633" y="4911597"/>
            <a:ext cx="9592491" cy="1656886"/>
          </a:xfrm>
          <a:prstGeom prst="snip2Diag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</a:p>
          <a:p>
            <a:r>
              <a:rPr lang="en-US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32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</a:t>
            </a:r>
            <a:r>
              <a:rPr lang="th-TH" sz="32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การจัดการเปลี่ยนแปลง (</a:t>
            </a:r>
            <a:r>
              <a:rPr lang="en-US" sz="32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Managing Change</a:t>
            </a:r>
            <a:r>
              <a:rPr lang="th-TH" sz="32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การจัดการเปลี่ยนไปเป็นการจัดการในเชิงรุกที่ตอบสนองต่อสภาพแวดล้อมภายนอกตลอดเวลา และการเปลี่ยนแปลงที่ทำให้เกิดความได้เปรียบแก่องค์การ</a:t>
            </a:r>
          </a:p>
          <a:p>
            <a:pPr algn="ctr"/>
            <a:endParaRPr lang="th-TH" dirty="0"/>
          </a:p>
        </p:txBody>
      </p:sp>
      <p:sp>
        <p:nvSpPr>
          <p:cNvPr id="12" name="สี่เหลี่ยมผืนผ้า: ตัดมุมด้านทแยง 11">
            <a:extLst>
              <a:ext uri="{FF2B5EF4-FFF2-40B4-BE49-F238E27FC236}">
                <a16:creationId xmlns:a16="http://schemas.microsoft.com/office/drawing/2014/main" id="{A2F0F1CE-392E-41C3-B992-0B75583187C6}"/>
              </a:ext>
            </a:extLst>
          </p:cNvPr>
          <p:cNvSpPr/>
          <p:nvPr/>
        </p:nvSpPr>
        <p:spPr>
          <a:xfrm>
            <a:off x="640079" y="3285087"/>
            <a:ext cx="9592491" cy="1409362"/>
          </a:xfrm>
          <a:prstGeom prst="snip2Diag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</a:p>
          <a:p>
            <a:r>
              <a:rPr lang="en-US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32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</a:t>
            </a:r>
            <a:r>
              <a:rPr lang="th-TH" sz="32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การใช้เทคโนโลยี (</a:t>
            </a:r>
            <a:r>
              <a:rPr lang="en-US" sz="32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Embrancing New Technology</a:t>
            </a:r>
            <a:r>
              <a:rPr lang="th-TH" sz="32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จากกพนักงานธรรมดาที่ใช้แรงงานมาเป็นพนักงานที่มีความรู้ในการทำงานโดยใช้เทคโนโลยี</a:t>
            </a:r>
          </a:p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68580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ersonal\Desktop\df\dgdfyh.jpg">
            <a:extLst>
              <a:ext uri="{FF2B5EF4-FFF2-40B4-BE49-F238E27FC236}">
                <a16:creationId xmlns:a16="http://schemas.microsoft.com/office/drawing/2014/main" id="{C7F9D10B-0191-4C97-943C-1B4823838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D30BD3C3-4CA5-47D6-A087-2E3AB4762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432" y="242004"/>
            <a:ext cx="869386" cy="1146503"/>
          </a:xfrm>
          <a:prstGeom prst="rect">
            <a:avLst/>
          </a:prstGeom>
        </p:spPr>
      </p:pic>
      <p:sp>
        <p:nvSpPr>
          <p:cNvPr id="6" name="ลูกศร: รูปห้าเหลี่ยม 5">
            <a:extLst>
              <a:ext uri="{FF2B5EF4-FFF2-40B4-BE49-F238E27FC236}">
                <a16:creationId xmlns:a16="http://schemas.microsoft.com/office/drawing/2014/main" id="{50242DB6-320E-418F-8C93-52C058F49A02}"/>
              </a:ext>
            </a:extLst>
          </p:cNvPr>
          <p:cNvSpPr/>
          <p:nvPr/>
        </p:nvSpPr>
        <p:spPr>
          <a:xfrm>
            <a:off x="543133" y="239129"/>
            <a:ext cx="10304544" cy="1146503"/>
          </a:xfrm>
          <a:prstGeom prst="homePlate">
            <a:avLst/>
          </a:prstGeom>
          <a:gradFill flip="none" rotWithShape="1">
            <a:gsLst>
              <a:gs pos="0">
                <a:srgbClr val="66FF66">
                  <a:shade val="30000"/>
                  <a:satMod val="115000"/>
                </a:srgbClr>
              </a:gs>
              <a:gs pos="50000">
                <a:srgbClr val="66FF66">
                  <a:shade val="67500"/>
                  <a:satMod val="115000"/>
                </a:srgbClr>
              </a:gs>
              <a:gs pos="100000">
                <a:srgbClr val="66FF66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Lynda Gratton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Sumantra Ghoshal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ได้ให้ความหมายของ </a:t>
            </a:r>
            <a:r>
              <a:rPr lang="en-US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ทุนมนุษย์</a:t>
            </a:r>
            <a:r>
              <a:rPr lang="en-US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ว่าหมายถึงส่วนผสมของ 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สิ่ง คือ </a:t>
            </a:r>
          </a:p>
          <a:p>
            <a:pPr algn="ctr"/>
            <a:endParaRPr lang="th-TH" dirty="0"/>
          </a:p>
        </p:txBody>
      </p:sp>
      <p:sp>
        <p:nvSpPr>
          <p:cNvPr id="2" name="สี่เหลี่ยมผืนผ้า: พับมุม 1">
            <a:extLst>
              <a:ext uri="{FF2B5EF4-FFF2-40B4-BE49-F238E27FC236}">
                <a16:creationId xmlns:a16="http://schemas.microsoft.com/office/drawing/2014/main" id="{E1D3565C-BEB0-4479-8201-EB708017CCCC}"/>
              </a:ext>
            </a:extLst>
          </p:cNvPr>
          <p:cNvSpPr/>
          <p:nvPr/>
        </p:nvSpPr>
        <p:spPr>
          <a:xfrm>
            <a:off x="875210" y="1779487"/>
            <a:ext cx="4820195" cy="2586445"/>
          </a:xfrm>
          <a:prstGeom prst="foldedCorner">
            <a:avLst/>
          </a:prstGeom>
          <a:gradFill flip="none" rotWithShape="1">
            <a:gsLst>
              <a:gs pos="0">
                <a:srgbClr val="F0FF33">
                  <a:tint val="66000"/>
                  <a:satMod val="160000"/>
                </a:srgbClr>
              </a:gs>
              <a:gs pos="50000">
                <a:srgbClr val="F0FF33">
                  <a:tint val="44500"/>
                  <a:satMod val="160000"/>
                </a:srgbClr>
              </a:gs>
              <a:gs pos="100000">
                <a:srgbClr val="F0FF33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r>
              <a:rPr lang="en-US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1.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ทุนทางปัญญา(</a:t>
            </a:r>
            <a:r>
              <a:rPr lang="en-US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Intellectual Capital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ประกอบด้วยความรู้และความสามารถในการเรียนรู้ ความเชี่ยวชาญเฉพาะทักษะ ประสบการณ์ รวมทั้งความรู้ที่อยู่ในตัวเรา</a:t>
            </a:r>
          </a:p>
        </p:txBody>
      </p:sp>
      <p:sp>
        <p:nvSpPr>
          <p:cNvPr id="7" name="สี่เหลี่ยมผืนผ้า: พับมุม 6">
            <a:extLst>
              <a:ext uri="{FF2B5EF4-FFF2-40B4-BE49-F238E27FC236}">
                <a16:creationId xmlns:a16="http://schemas.microsoft.com/office/drawing/2014/main" id="{8155C8C0-0EE6-418E-9D27-DB90276A63A2}"/>
              </a:ext>
            </a:extLst>
          </p:cNvPr>
          <p:cNvSpPr/>
          <p:nvPr/>
        </p:nvSpPr>
        <p:spPr>
          <a:xfrm>
            <a:off x="6485708" y="1779486"/>
            <a:ext cx="4820195" cy="2586445"/>
          </a:xfrm>
          <a:prstGeom prst="foldedCorner">
            <a:avLst/>
          </a:prstGeom>
          <a:gradFill flip="none" rotWithShape="1">
            <a:gsLst>
              <a:gs pos="0">
                <a:srgbClr val="F0FF33">
                  <a:tint val="66000"/>
                  <a:satMod val="160000"/>
                </a:srgbClr>
              </a:gs>
              <a:gs pos="50000">
                <a:srgbClr val="F0FF33">
                  <a:tint val="44500"/>
                  <a:satMod val="160000"/>
                </a:srgbClr>
              </a:gs>
              <a:gs pos="100000">
                <a:srgbClr val="F0FF33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r>
              <a:rPr lang="en-US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2.</a:t>
            </a:r>
            <a:r>
              <a:rPr lang="th-TH" sz="32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ทุนทางสังคม(</a:t>
            </a:r>
            <a:r>
              <a:rPr lang="en-US" sz="32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Social Capital</a:t>
            </a:r>
            <a:r>
              <a:rPr lang="th-TH" sz="32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ประกอบด้วยเครือข่ายความสัมพันธ์</a:t>
            </a:r>
            <a:endParaRPr lang="th-TH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: พับมุม 7">
            <a:extLst>
              <a:ext uri="{FF2B5EF4-FFF2-40B4-BE49-F238E27FC236}">
                <a16:creationId xmlns:a16="http://schemas.microsoft.com/office/drawing/2014/main" id="{A96376CC-215D-4BE3-9B63-F599D1B1384C}"/>
              </a:ext>
            </a:extLst>
          </p:cNvPr>
          <p:cNvSpPr/>
          <p:nvPr/>
        </p:nvSpPr>
        <p:spPr>
          <a:xfrm>
            <a:off x="3685902" y="3917767"/>
            <a:ext cx="4820195" cy="2586445"/>
          </a:xfrm>
          <a:prstGeom prst="foldedCorner">
            <a:avLst/>
          </a:prstGeom>
          <a:gradFill flip="none" rotWithShape="1">
            <a:gsLst>
              <a:gs pos="0">
                <a:srgbClr val="F0FF33">
                  <a:tint val="66000"/>
                  <a:satMod val="160000"/>
                </a:srgbClr>
              </a:gs>
              <a:gs pos="50000">
                <a:srgbClr val="F0FF33">
                  <a:tint val="44500"/>
                  <a:satMod val="160000"/>
                </a:srgbClr>
              </a:gs>
              <a:gs pos="100000">
                <a:srgbClr val="F0FF33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r>
              <a:rPr lang="en-US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3.</a:t>
            </a:r>
            <a:r>
              <a:rPr lang="th-TH" sz="32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ทุนทางอารมณ์(</a:t>
            </a:r>
            <a:r>
              <a:rPr lang="en-US" sz="32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Emotional Capital</a:t>
            </a:r>
            <a:r>
              <a:rPr lang="th-TH" sz="32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ประกอบด้วยคุณลักษณะต่างๆ เช่น การรับรู้ตนเอง ความมี</a:t>
            </a:r>
            <a:r>
              <a:rPr lang="th-TH" sz="3200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ศั</a:t>
            </a:r>
            <a:r>
              <a:rPr lang="th-TH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กด์ศรี การมีความยืดหยุ่น</a:t>
            </a:r>
            <a:endParaRPr lang="th-TH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7832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rsonal\Desktop\df\dgdfyh.jpg">
            <a:extLst>
              <a:ext uri="{FF2B5EF4-FFF2-40B4-BE49-F238E27FC236}">
                <a16:creationId xmlns:a16="http://schemas.microsoft.com/office/drawing/2014/main" id="{23712309-110F-4AF9-A670-B46B1437A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Picture 2" descr="C:\Users\Personal\Desktop\df\aeruwoitrfpp.png">
            <a:extLst>
              <a:ext uri="{FF2B5EF4-FFF2-40B4-BE49-F238E27FC236}">
                <a16:creationId xmlns:a16="http://schemas.microsoft.com/office/drawing/2014/main" id="{8F3CCD62-370F-4CE6-BF85-C146E54C8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2664" y="315505"/>
            <a:ext cx="7026672" cy="1781863"/>
          </a:xfrm>
          <a:prstGeom prst="rect">
            <a:avLst/>
          </a:prstGeom>
          <a:noFill/>
        </p:spPr>
      </p:pic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521F170A-227C-45A0-B3B9-F49E4434A718}"/>
              </a:ext>
            </a:extLst>
          </p:cNvPr>
          <p:cNvSpPr txBox="1">
            <a:spLocks/>
          </p:cNvSpPr>
          <p:nvPr/>
        </p:nvSpPr>
        <p:spPr>
          <a:xfrm>
            <a:off x="5092505" y="910322"/>
            <a:ext cx="3292358" cy="8712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คำถามท้ายบท</a:t>
            </a:r>
          </a:p>
        </p:txBody>
      </p:sp>
      <p:sp>
        <p:nvSpPr>
          <p:cNvPr id="5" name="สี่เหลี่ยมผืนผ้า: ตัดมุมด้านทแยง 4">
            <a:extLst>
              <a:ext uri="{FF2B5EF4-FFF2-40B4-BE49-F238E27FC236}">
                <a16:creationId xmlns:a16="http://schemas.microsoft.com/office/drawing/2014/main" id="{1788CCF6-BF6E-4A0C-BB0F-BF897B9A269E}"/>
              </a:ext>
            </a:extLst>
          </p:cNvPr>
          <p:cNvSpPr/>
          <p:nvPr/>
        </p:nvSpPr>
        <p:spPr>
          <a:xfrm>
            <a:off x="809897" y="2245777"/>
            <a:ext cx="10572206" cy="4088177"/>
          </a:xfrm>
          <a:prstGeom prst="snip2DiagRect">
            <a:avLst/>
          </a:prstGeom>
          <a:gradFill flip="none" rotWithShape="1">
            <a:gsLst>
              <a:gs pos="0">
                <a:srgbClr val="E4220E">
                  <a:tint val="66000"/>
                  <a:satMod val="160000"/>
                </a:srgbClr>
              </a:gs>
              <a:gs pos="50000">
                <a:srgbClr val="E4220E">
                  <a:tint val="44500"/>
                  <a:satMod val="160000"/>
                </a:srgbClr>
              </a:gs>
              <a:gs pos="100000">
                <a:srgbClr val="E4220E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อธิบายขั้นตอนการบริหารทรัพยากรมนุษย์</a:t>
            </a:r>
          </a:p>
          <a:p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การบริหารสมรรถนะของพนักงานหมายถึงอะไร แบ่งได้กี่ประเภท และองค์ประกอบของสมรรถนะประกอบด้วยองค์ประกอบใด</a:t>
            </a:r>
          </a:p>
          <a:p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การประเมินผลการปฏิบัติงานทำได้กี่วิธีและการประเมินผลการปฏิบัติงานแบบ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360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องศา</a:t>
            </a:r>
          </a:p>
          <a:p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หมายถึงอะไรมีจุดมุ่งหมายเพื่ออะไร</a:t>
            </a:r>
          </a:p>
          <a:p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อธิบายข้อกำหนดของกฎหมายด้านทรัพยากรมนุษย์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EEOC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เป็นเรื่องเกี่ยวกับอะไร</a:t>
            </a:r>
          </a:p>
          <a:p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การบริหารทุนมนุษย์หมายความว่าอะไร 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1648A897-9F34-4E02-8802-D8118B0EB1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432" y="242004"/>
            <a:ext cx="869386" cy="114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90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rsonal\Desktop\df\dgdfyh.jpg">
            <a:extLst>
              <a:ext uri="{FF2B5EF4-FFF2-40B4-BE49-F238E27FC236}">
                <a16:creationId xmlns:a16="http://schemas.microsoft.com/office/drawing/2014/main" id="{57AFDD84-B3C9-4A8E-9F8F-CA7E64F1C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44C591CC-A6A5-431D-80A5-311AA8CCA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432" y="242004"/>
            <a:ext cx="869386" cy="1146503"/>
          </a:xfrm>
          <a:prstGeom prst="rect">
            <a:avLst/>
          </a:prstGeom>
        </p:spPr>
      </p:pic>
      <p:sp>
        <p:nvSpPr>
          <p:cNvPr id="6" name="คำบรรยายภาพ: ลูกศรลง 5">
            <a:extLst>
              <a:ext uri="{FF2B5EF4-FFF2-40B4-BE49-F238E27FC236}">
                <a16:creationId xmlns:a16="http://schemas.microsoft.com/office/drawing/2014/main" id="{D1187AC9-DC28-4ACB-A231-1F459A824485}"/>
              </a:ext>
            </a:extLst>
          </p:cNvPr>
          <p:cNvSpPr/>
          <p:nvPr/>
        </p:nvSpPr>
        <p:spPr>
          <a:xfrm>
            <a:off x="2066532" y="957431"/>
            <a:ext cx="8227591" cy="1642906"/>
          </a:xfrm>
          <a:prstGeom prst="downArrowCallout">
            <a:avLst/>
          </a:prstGeom>
          <a:ln w="3810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130FC6-CCE1-47CF-B28C-1209A01A73F7}"/>
              </a:ext>
            </a:extLst>
          </p:cNvPr>
          <p:cNvSpPr/>
          <p:nvPr/>
        </p:nvSpPr>
        <p:spPr>
          <a:xfrm>
            <a:off x="3567904" y="1240991"/>
            <a:ext cx="5056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อธิบายขั้นตอนการบริหารทรัพยากรมนุษย์</a:t>
            </a:r>
          </a:p>
        </p:txBody>
      </p:sp>
      <p:sp>
        <p:nvSpPr>
          <p:cNvPr id="9" name="แผนผังลําดับงาน: กระบวนการที่กำหนดไว้ล่วงหน้า 8">
            <a:extLst>
              <a:ext uri="{FF2B5EF4-FFF2-40B4-BE49-F238E27FC236}">
                <a16:creationId xmlns:a16="http://schemas.microsoft.com/office/drawing/2014/main" id="{A9DE945B-1C29-41F3-B026-2FE93C6EBCDD}"/>
              </a:ext>
            </a:extLst>
          </p:cNvPr>
          <p:cNvSpPr/>
          <p:nvPr/>
        </p:nvSpPr>
        <p:spPr>
          <a:xfrm>
            <a:off x="1190897" y="2955743"/>
            <a:ext cx="9810205" cy="3360169"/>
          </a:xfrm>
          <a:prstGeom prst="flowChartPredefinedProcess">
            <a:avLst/>
          </a:prstGeom>
          <a:gradFill flip="none" rotWithShape="1">
            <a:gsLst>
              <a:gs pos="0">
                <a:srgbClr val="F0FF33">
                  <a:tint val="66000"/>
                  <a:satMod val="160000"/>
                </a:srgbClr>
              </a:gs>
              <a:gs pos="50000">
                <a:srgbClr val="F0FF33">
                  <a:tint val="44500"/>
                  <a:satMod val="160000"/>
                </a:srgbClr>
              </a:gs>
              <a:gs pos="100000">
                <a:srgbClr val="F0FF33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AAB56BFF-AF9F-43C9-82F7-2BB0C21ECD6D}"/>
              </a:ext>
            </a:extLst>
          </p:cNvPr>
          <p:cNvSpPr/>
          <p:nvPr/>
        </p:nvSpPr>
        <p:spPr>
          <a:xfrm>
            <a:off x="1598784" y="3504236"/>
            <a:ext cx="9163086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ขั้นตอนในการบริหารทรัพยากรมนุษย์ ประกอบด้วยขั้นตอนสำคัญ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 คือ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การสรรหา(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Recruitment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การคัดเลือก(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Selection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การพัฒนาและฝึกอบรม(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Training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การประเมินผลการปฏิบัติงาน(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Performance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appraisal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592100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rsonal\Desktop\df\dgdfyh.jpg">
            <a:extLst>
              <a:ext uri="{FF2B5EF4-FFF2-40B4-BE49-F238E27FC236}">
                <a16:creationId xmlns:a16="http://schemas.microsoft.com/office/drawing/2014/main" id="{4F52EBC6-4312-4013-8DC5-B08AA6088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1C543135-3C83-4FA8-AD2A-BAD58C22B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432" y="242004"/>
            <a:ext cx="869386" cy="1146503"/>
          </a:xfrm>
          <a:prstGeom prst="rect">
            <a:avLst/>
          </a:prstGeom>
        </p:spPr>
      </p:pic>
      <p:sp>
        <p:nvSpPr>
          <p:cNvPr id="4" name="คำบรรยายภาพ: ลูกศรลง 3">
            <a:extLst>
              <a:ext uri="{FF2B5EF4-FFF2-40B4-BE49-F238E27FC236}">
                <a16:creationId xmlns:a16="http://schemas.microsoft.com/office/drawing/2014/main" id="{F2E43E3A-71EF-4F00-AC37-A242D133E7BC}"/>
              </a:ext>
            </a:extLst>
          </p:cNvPr>
          <p:cNvSpPr/>
          <p:nvPr/>
        </p:nvSpPr>
        <p:spPr>
          <a:xfrm>
            <a:off x="1355737" y="551237"/>
            <a:ext cx="9480523" cy="2117011"/>
          </a:xfrm>
          <a:prstGeom prst="downArrowCallout">
            <a:avLst/>
          </a:prstGeom>
          <a:solidFill>
            <a:srgbClr val="F5994D"/>
          </a:solidFill>
          <a:ln w="381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47905083-B0D3-47D7-9E70-F742F20EF9ED}"/>
              </a:ext>
            </a:extLst>
          </p:cNvPr>
          <p:cNvSpPr/>
          <p:nvPr/>
        </p:nvSpPr>
        <p:spPr>
          <a:xfrm>
            <a:off x="1604909" y="718212"/>
            <a:ext cx="94805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การบริหารสมรรถนะของพนักงานหมายถึงอะไร แบ่งได้กี่ประเภทและองค์ประกอบของสมรรถนะประกอบด้วยองค์ประกอบใด</a:t>
            </a:r>
          </a:p>
        </p:txBody>
      </p:sp>
      <p:sp>
        <p:nvSpPr>
          <p:cNvPr id="6" name="แผนผังลําดับงาน: กระบวนการที่กำหนดไว้ล่วงหน้า 5">
            <a:extLst>
              <a:ext uri="{FF2B5EF4-FFF2-40B4-BE49-F238E27FC236}">
                <a16:creationId xmlns:a16="http://schemas.microsoft.com/office/drawing/2014/main" id="{8FDB2F7D-EEE3-4CCA-BD24-70AADCEFFD74}"/>
              </a:ext>
            </a:extLst>
          </p:cNvPr>
          <p:cNvSpPr/>
          <p:nvPr/>
        </p:nvSpPr>
        <p:spPr>
          <a:xfrm>
            <a:off x="1190895" y="2810882"/>
            <a:ext cx="9810205" cy="3774583"/>
          </a:xfrm>
          <a:prstGeom prst="flowChartPredefinedProcess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0850B608-39D8-4767-AAED-298113406F42}"/>
              </a:ext>
            </a:extLst>
          </p:cNvPr>
          <p:cNvSpPr/>
          <p:nvPr/>
        </p:nvSpPr>
        <p:spPr>
          <a:xfrm>
            <a:off x="1493574" y="3046035"/>
            <a:ext cx="922882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การบริหารสมรรถนะของพนักงาน หมายถึง คุณลักษณะเชิงพฤติกรรมที่มาจากความรู้ ทักษะ ความสามารถ และคุณลักษณะอื่นๆ ที่ทำให้บุคคลสามารถสร้างผลงานให้โดดเด่นในองค์การ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แบ่งได้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3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 คือ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สมรรถนะหลัก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สมรรถนะในงานหรือสมรรถนะที่เกี่ยวกับงาน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สมรรถนะทางการบริหาร</a:t>
            </a:r>
          </a:p>
        </p:txBody>
      </p:sp>
    </p:spTree>
    <p:extLst>
      <p:ext uri="{BB962C8B-B14F-4D97-AF65-F5344CB8AC3E}">
        <p14:creationId xmlns:p14="http://schemas.microsoft.com/office/powerpoint/2010/main" val="3105881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rsonal\Desktop\df\dgdfyh.jpg">
            <a:extLst>
              <a:ext uri="{FF2B5EF4-FFF2-40B4-BE49-F238E27FC236}">
                <a16:creationId xmlns:a16="http://schemas.microsoft.com/office/drawing/2014/main" id="{D892FA60-EAE8-4081-8FB4-108AFAF61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1890886-DCC1-49C8-9F0E-92E4D344A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432" y="242004"/>
            <a:ext cx="869386" cy="1146503"/>
          </a:xfrm>
          <a:prstGeom prst="rect">
            <a:avLst/>
          </a:prstGeom>
        </p:spPr>
      </p:pic>
      <p:sp>
        <p:nvSpPr>
          <p:cNvPr id="4" name="แผนผังลําดับงาน: กระบวนการที่กำหนดไว้ล่วงหน้า 3">
            <a:extLst>
              <a:ext uri="{FF2B5EF4-FFF2-40B4-BE49-F238E27FC236}">
                <a16:creationId xmlns:a16="http://schemas.microsoft.com/office/drawing/2014/main" id="{65A2CB12-AC26-477E-BBCF-ED29435A596F}"/>
              </a:ext>
            </a:extLst>
          </p:cNvPr>
          <p:cNvSpPr/>
          <p:nvPr/>
        </p:nvSpPr>
        <p:spPr>
          <a:xfrm>
            <a:off x="1190897" y="1431540"/>
            <a:ext cx="9810205" cy="4870940"/>
          </a:xfrm>
          <a:prstGeom prst="flowChartPredefinedProcess">
            <a:avLst/>
          </a:prstGeom>
          <a:gradFill flip="none" rotWithShape="1">
            <a:gsLst>
              <a:gs pos="0">
                <a:srgbClr val="FC147D">
                  <a:tint val="66000"/>
                  <a:satMod val="160000"/>
                </a:srgbClr>
              </a:gs>
              <a:gs pos="50000">
                <a:srgbClr val="FC147D">
                  <a:tint val="44500"/>
                  <a:satMod val="160000"/>
                </a:srgbClr>
              </a:gs>
              <a:gs pos="100000">
                <a:srgbClr val="FC147D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th-TH" sz="3200" dirty="0">
              <a:solidFill>
                <a:schemeClr val="tx1"/>
              </a:solidFill>
            </a:endParaRP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6CF82E08-5CFA-44C8-8CCF-F224DCF17F34}"/>
              </a:ext>
            </a:extLst>
          </p:cNvPr>
          <p:cNvSpPr/>
          <p:nvPr/>
        </p:nvSpPr>
        <p:spPr>
          <a:xfrm>
            <a:off x="1772275" y="2172279"/>
            <a:ext cx="922882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องค์ประกอบของสมรรถนะ</a:t>
            </a:r>
          </a:p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ความมุ่งมั่นต่อความสำเร็จ		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7.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การวางแผนและการจัดการ</a:t>
            </a:r>
          </a:p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ความมุ่งมั่นในการให้บริการลูกค้า	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8.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ความรอบรู้ในด้านธุรกิจ</a:t>
            </a:r>
          </a:p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การทำงานร่วมกันทำงานเป็นทีม		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9.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ภาวะผู้นำ</a:t>
            </a:r>
          </a:p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การติดต่อสื่อสาร			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10.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การคิดเชิงวิเคราะห์และแก้ปัญหา</a:t>
            </a:r>
          </a:p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ความคิดริเริ่มสร้างสรรค์			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11.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การบริหารการเปลี่ยนแปลง</a:t>
            </a:r>
          </a:p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การคำนึงถึงค่าใช้จ่ายในการทำงาน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206880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rsonal\Desktop\df\dgdfyh.jpg">
            <a:extLst>
              <a:ext uri="{FF2B5EF4-FFF2-40B4-BE49-F238E27FC236}">
                <a16:creationId xmlns:a16="http://schemas.microsoft.com/office/drawing/2014/main" id="{D4200F30-A5EA-479E-B956-E50CA3C6C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879FECC-E015-4C41-9302-29CA706FA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432" y="242004"/>
            <a:ext cx="869386" cy="1146503"/>
          </a:xfrm>
          <a:prstGeom prst="rect">
            <a:avLst/>
          </a:prstGeom>
        </p:spPr>
      </p:pic>
      <p:sp>
        <p:nvSpPr>
          <p:cNvPr id="4" name="คำบรรยายภาพ: ลูกศรลง 3">
            <a:extLst>
              <a:ext uri="{FF2B5EF4-FFF2-40B4-BE49-F238E27FC236}">
                <a16:creationId xmlns:a16="http://schemas.microsoft.com/office/drawing/2014/main" id="{A21B645D-63F4-4132-8ABD-EBB8762165EF}"/>
              </a:ext>
            </a:extLst>
          </p:cNvPr>
          <p:cNvSpPr/>
          <p:nvPr/>
        </p:nvSpPr>
        <p:spPr>
          <a:xfrm>
            <a:off x="1518700" y="525299"/>
            <a:ext cx="9154598" cy="1991743"/>
          </a:xfrm>
          <a:prstGeom prst="downArrowCallout">
            <a:avLst/>
          </a:prstGeom>
          <a:solidFill>
            <a:srgbClr val="99FF33"/>
          </a:solidFill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DE9CCA53-1492-453E-8ABE-13D8AD969795}"/>
              </a:ext>
            </a:extLst>
          </p:cNvPr>
          <p:cNvSpPr/>
          <p:nvPr/>
        </p:nvSpPr>
        <p:spPr>
          <a:xfrm>
            <a:off x="1967339" y="657489"/>
            <a:ext cx="8257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การประเมินผลการปฏิบัติงานทำได้กี่วิธีและการประเมินผลการปฏิบัติงานแบบ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360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องศา หมายถึงอะไรมีจุดมุ่งหมายเพื่ออะไร</a:t>
            </a:r>
          </a:p>
        </p:txBody>
      </p:sp>
      <p:sp>
        <p:nvSpPr>
          <p:cNvPr id="6" name="แผนผังลําดับงาน: กระบวนการที่กำหนดไว้ล่วงหน้า 5">
            <a:extLst>
              <a:ext uri="{FF2B5EF4-FFF2-40B4-BE49-F238E27FC236}">
                <a16:creationId xmlns:a16="http://schemas.microsoft.com/office/drawing/2014/main" id="{9AE87574-96FC-4838-B223-7E791DE5699F}"/>
              </a:ext>
            </a:extLst>
          </p:cNvPr>
          <p:cNvSpPr/>
          <p:nvPr/>
        </p:nvSpPr>
        <p:spPr>
          <a:xfrm>
            <a:off x="1190896" y="2649232"/>
            <a:ext cx="9810205" cy="3774583"/>
          </a:xfrm>
          <a:prstGeom prst="flowChartPredefinedProcess">
            <a:avLst/>
          </a:prstGeom>
          <a:gradFill flip="none" rotWithShape="1">
            <a:gsLst>
              <a:gs pos="0">
                <a:srgbClr val="99CC00">
                  <a:tint val="66000"/>
                  <a:satMod val="160000"/>
                </a:srgbClr>
              </a:gs>
              <a:gs pos="50000">
                <a:srgbClr val="99CC00">
                  <a:tint val="44500"/>
                  <a:satMod val="160000"/>
                </a:srgbClr>
              </a:gs>
              <a:gs pos="100000">
                <a:srgbClr val="99CC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DE68396A-0E8C-4360-BB60-303FDD145CD6}"/>
              </a:ext>
            </a:extLst>
          </p:cNvPr>
          <p:cNvSpPr/>
          <p:nvPr/>
        </p:nvSpPr>
        <p:spPr>
          <a:xfrm>
            <a:off x="1481584" y="3376827"/>
            <a:ext cx="92288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การประเมินผลการปฏิบัติงานทำได้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การประเมินผลการปฏิบัติงานแบบ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360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องศา หมายถึง การประเมินผลการปฏิบัติงานจากหลายฝ่าย มีจุดมุ่งหมายเพื่อให้ได้มุมมองจากหลายฝ่ายเสมือนเป็นวงกลมที่มีศูนย์กลางอยู่ที่ผู้ประเมิน ซึ่งทำให้ได้รับข้อมูลที่สมบูรณ์สำหรับการประเมิน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223418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rsonal\Desktop\df\dgdfyh.jpg">
            <a:extLst>
              <a:ext uri="{FF2B5EF4-FFF2-40B4-BE49-F238E27FC236}">
                <a16:creationId xmlns:a16="http://schemas.microsoft.com/office/drawing/2014/main" id="{33ECC6F1-AE53-43A8-9263-F3823ADCC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33CCFF"/>
          </a:solidFill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0F662D6-3AC4-4613-820E-22C007A6E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432" y="242004"/>
            <a:ext cx="869386" cy="1146503"/>
          </a:xfrm>
          <a:prstGeom prst="rect">
            <a:avLst/>
          </a:prstGeom>
        </p:spPr>
      </p:pic>
      <p:sp>
        <p:nvSpPr>
          <p:cNvPr id="7" name="คำบรรยายภาพ: ลูกศรลง 6">
            <a:extLst>
              <a:ext uri="{FF2B5EF4-FFF2-40B4-BE49-F238E27FC236}">
                <a16:creationId xmlns:a16="http://schemas.microsoft.com/office/drawing/2014/main" id="{ADD632BD-3C42-4BF4-8408-AACB8C91B6F3}"/>
              </a:ext>
            </a:extLst>
          </p:cNvPr>
          <p:cNvSpPr/>
          <p:nvPr/>
        </p:nvSpPr>
        <p:spPr>
          <a:xfrm>
            <a:off x="1342257" y="977007"/>
            <a:ext cx="9505993" cy="1642906"/>
          </a:xfrm>
          <a:prstGeom prst="downArrowCallout">
            <a:avLst/>
          </a:prstGeom>
          <a:solidFill>
            <a:srgbClr val="33CCFF"/>
          </a:solidFill>
          <a:ln w="3810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2BB25496-43C0-4F89-BAC9-132786E0A51B}"/>
              </a:ext>
            </a:extLst>
          </p:cNvPr>
          <p:cNvSpPr/>
          <p:nvPr/>
        </p:nvSpPr>
        <p:spPr>
          <a:xfrm>
            <a:off x="1496010" y="1213685"/>
            <a:ext cx="9352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อธิบายข้อกำหนดของกฎหมายด้านทรัพยากรมนุษย์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EEOC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เป็นเรื่องเกี่ยวกับอะไร</a:t>
            </a:r>
          </a:p>
        </p:txBody>
      </p:sp>
      <p:sp>
        <p:nvSpPr>
          <p:cNvPr id="9" name="แผนผังลําดับงาน: กระบวนการที่กำหนดไว้ล่วงหน้า 8">
            <a:extLst>
              <a:ext uri="{FF2B5EF4-FFF2-40B4-BE49-F238E27FC236}">
                <a16:creationId xmlns:a16="http://schemas.microsoft.com/office/drawing/2014/main" id="{6E600BEB-1306-40BE-92FE-DEE0B004D70B}"/>
              </a:ext>
            </a:extLst>
          </p:cNvPr>
          <p:cNvSpPr/>
          <p:nvPr/>
        </p:nvSpPr>
        <p:spPr>
          <a:xfrm>
            <a:off x="1190150" y="2875753"/>
            <a:ext cx="9810205" cy="3336809"/>
          </a:xfrm>
          <a:prstGeom prst="flowChartPredefinedProcess">
            <a:avLst/>
          </a:prstGeom>
          <a:gradFill flip="none" rotWithShape="1">
            <a:gsLst>
              <a:gs pos="0">
                <a:srgbClr val="33CCFF">
                  <a:tint val="66000"/>
                  <a:satMod val="160000"/>
                </a:srgbClr>
              </a:gs>
              <a:gs pos="50000">
                <a:srgbClr val="33CCFF">
                  <a:tint val="44500"/>
                  <a:satMod val="160000"/>
                </a:srgbClr>
              </a:gs>
              <a:gs pos="100000">
                <a:srgbClr val="33CCFF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th-TH" sz="3200" dirty="0">
              <a:solidFill>
                <a:schemeClr val="tx1"/>
              </a:solidFill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2DDB87E3-248D-4D77-8004-B01AEF223F4D}"/>
              </a:ext>
            </a:extLst>
          </p:cNvPr>
          <p:cNvSpPr/>
          <p:nvPr/>
        </p:nvSpPr>
        <p:spPr>
          <a:xfrm>
            <a:off x="1342257" y="3693247"/>
            <a:ext cx="91425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EECO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หน่วยงานที่ทำหน้าที่ในการคุ้มครองดูแลและให้ความเป็นธรรมแก่ทรัพยากรบุคคลในองค์การในด้านต่างๆ เช่น ให้ความเป็นธรรมในการจ้างงาน การจ่ายค่าจ้างค่าตอบแทนต่างๆ การเลิกจ้าง เป็นต้น</a:t>
            </a:r>
          </a:p>
          <a:p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66390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ersonal\Desktop\df\dgdfyh.jpg">
            <a:extLst>
              <a:ext uri="{FF2B5EF4-FFF2-40B4-BE49-F238E27FC236}">
                <a16:creationId xmlns:a16="http://schemas.microsoft.com/office/drawing/2014/main" id="{4A74DAB5-C278-4394-9A1D-2B01D8D16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คำบรรยายภาพ: ลูกศรลง 2">
            <a:extLst>
              <a:ext uri="{FF2B5EF4-FFF2-40B4-BE49-F238E27FC236}">
                <a16:creationId xmlns:a16="http://schemas.microsoft.com/office/drawing/2014/main" id="{56265FC7-7499-42A8-8276-59D78C019D3D}"/>
              </a:ext>
            </a:extLst>
          </p:cNvPr>
          <p:cNvSpPr/>
          <p:nvPr/>
        </p:nvSpPr>
        <p:spPr>
          <a:xfrm>
            <a:off x="2066532" y="957431"/>
            <a:ext cx="8227591" cy="1642906"/>
          </a:xfrm>
          <a:prstGeom prst="downArrowCallout">
            <a:avLst/>
          </a:prstGeom>
          <a:solidFill>
            <a:srgbClr val="FF9999"/>
          </a:solidFill>
          <a:ln w="3810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การบริหารทุนมนุษย์หมายความว่าอะไร </a:t>
            </a:r>
          </a:p>
        </p:txBody>
      </p:sp>
      <p:sp>
        <p:nvSpPr>
          <p:cNvPr id="5" name="แผนผังลําดับงาน: กระบวนการที่กำหนดไว้ล่วงหน้า 4">
            <a:extLst>
              <a:ext uri="{FF2B5EF4-FFF2-40B4-BE49-F238E27FC236}">
                <a16:creationId xmlns:a16="http://schemas.microsoft.com/office/drawing/2014/main" id="{E21E1607-E4C5-497B-8EF6-23FAC23A75DD}"/>
              </a:ext>
            </a:extLst>
          </p:cNvPr>
          <p:cNvSpPr/>
          <p:nvPr/>
        </p:nvSpPr>
        <p:spPr>
          <a:xfrm>
            <a:off x="1190897" y="2955743"/>
            <a:ext cx="9810205" cy="3360169"/>
          </a:xfrm>
          <a:prstGeom prst="flowChartPredefinedProcess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C687B793-BA19-447D-9F32-267DCDB0E5C8}"/>
              </a:ext>
            </a:extLst>
          </p:cNvPr>
          <p:cNvSpPr/>
          <p:nvPr/>
        </p:nvSpPr>
        <p:spPr>
          <a:xfrm>
            <a:off x="1404824" y="3850997"/>
            <a:ext cx="93823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การบริหารทุนมนุษย์ หมายถึง การพัฒนาทรัพยากรมนุษย์ให้มีขีดความสามารถเพิ่มขึ้น เพื่อให้องค์กรมีประสิทธิภาพโดยการพัฒนาความรู้ ความสามารถ การให้สติปัญญาและทักษะทุนมนุษย์ เป็นทรัพย์สินที่ไม่มีตัวตนแต่มีคุณค่าต่อหน่วยงาน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B46F26A-ECAC-457B-9312-143B7A7F9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432" y="242004"/>
            <a:ext cx="869386" cy="114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90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ersonal\Desktop\df\dgdfyh.jpg">
            <a:extLst>
              <a:ext uri="{FF2B5EF4-FFF2-40B4-BE49-F238E27FC236}">
                <a16:creationId xmlns:a16="http://schemas.microsoft.com/office/drawing/2014/main" id="{08582597-C0F2-4AEC-8ECD-FB71C74F1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4" descr="C:\Users\Personal\Desktop\df\e7bfc144-6537-4adf-8b31-9c0fdb6f9cdc.png">
            <a:extLst>
              <a:ext uri="{FF2B5EF4-FFF2-40B4-BE49-F238E27FC236}">
                <a16:creationId xmlns:a16="http://schemas.microsoft.com/office/drawing/2014/main" id="{6DE29583-4E1A-4CD5-BAB8-5309E83F9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2523" y="599434"/>
            <a:ext cx="4460369" cy="1409955"/>
          </a:xfrm>
          <a:prstGeom prst="rect">
            <a:avLst/>
          </a:prstGeom>
          <a:noFill/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7D23088-A73B-4981-93DE-912ECBCAA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3371" y="724000"/>
            <a:ext cx="4018671" cy="852677"/>
          </a:xfrm>
        </p:spPr>
        <p:txBody>
          <a:bodyPr>
            <a:norm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สมาชิกในกลุ่ม</a:t>
            </a: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90DAD3BD-3048-432E-85DB-7B11B6421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432" y="242004"/>
            <a:ext cx="869386" cy="1146503"/>
          </a:xfrm>
          <a:prstGeom prst="rect">
            <a:avLst/>
          </a:prstGeom>
        </p:spPr>
      </p:pic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4830D43C-E2D6-48D9-B22B-45043557476B}"/>
              </a:ext>
            </a:extLst>
          </p:cNvPr>
          <p:cNvSpPr/>
          <p:nvPr/>
        </p:nvSpPr>
        <p:spPr>
          <a:xfrm>
            <a:off x="2555816" y="2133955"/>
            <a:ext cx="7080368" cy="4297680"/>
          </a:xfrm>
          <a:prstGeom prst="roundRect">
            <a:avLst/>
          </a:prstGeom>
          <a:gradFill flip="none" rotWithShape="1">
            <a:gsLst>
              <a:gs pos="0">
                <a:srgbClr val="00CC00">
                  <a:tint val="66000"/>
                  <a:satMod val="160000"/>
                </a:srgbClr>
              </a:gs>
              <a:gs pos="50000">
                <a:srgbClr val="00CC00">
                  <a:tint val="44500"/>
                  <a:satMod val="160000"/>
                </a:srgbClr>
              </a:gs>
              <a:gs pos="100000">
                <a:srgbClr val="00CC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</a:pP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lvl="0">
              <a:spcBef>
                <a:spcPct val="0"/>
              </a:spcBef>
            </a:pP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1.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นายจักรกริช   ไชยฉลาด	รหัส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057</a:t>
            </a:r>
          </a:p>
          <a:p>
            <a:pPr lvl="0">
              <a:spcBef>
                <a:spcPct val="0"/>
              </a:spcBef>
            </a:pP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2.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นางสาวกมลรัตน์   โคกทอง	รหัส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060</a:t>
            </a:r>
          </a:p>
          <a:p>
            <a:pPr lvl="0">
              <a:spcBef>
                <a:spcPct val="0"/>
              </a:spcBef>
            </a:pP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3.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นางสาววราภรณ์   ผมงาม	รหัส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098</a:t>
            </a:r>
            <a:endParaRPr lang="th-TH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>
              <a:spcBef>
                <a:spcPct val="0"/>
              </a:spcBef>
            </a:pP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4.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นางสาวศิริวรรณ   พันธ์ศรี	รหัส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102</a:t>
            </a:r>
            <a:endParaRPr lang="th-TH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>
              <a:spcBef>
                <a:spcPct val="0"/>
              </a:spcBef>
            </a:pP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5.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นางสาวเกวลิน   โพธิ์ภัคดีกุล	รหัส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063</a:t>
            </a:r>
            <a:endParaRPr lang="th-TH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>
              <a:spcBef>
                <a:spcPct val="0"/>
              </a:spcBef>
            </a:pP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สาขาบัญชี ปี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หมู่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คณะวิทยาการจัดการ</a:t>
            </a:r>
          </a:p>
          <a:p>
            <a:pPr algn="ctr"/>
            <a:endParaRPr lang="th-TH" dirty="0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55B49FE1-663D-4446-8146-C8E6BDA6EB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67" b="98667" l="889" r="98667">
                        <a14:foregroundMark x1="22444" y1="35200" x2="22444" y2="35200"/>
                        <a14:foregroundMark x1="20000" y1="18400" x2="20000" y2="18400"/>
                        <a14:foregroundMark x1="17111" y1="9600" x2="17111" y2="9600"/>
                        <a14:foregroundMark x1="16667" y1="11733" x2="16667" y2="11733"/>
                        <a14:foregroundMark x1="14444" y1="8800" x2="14444" y2="8800"/>
                        <a14:foregroundMark x1="12667" y1="3467" x2="12667" y2="3467"/>
                        <a14:foregroundMark x1="14667" y1="7733" x2="14667" y2="7733"/>
                        <a14:foregroundMark x1="14444" y1="4000" x2="14444" y2="4000"/>
                        <a14:foregroundMark x1="22000" y1="19733" x2="22000" y2="19733"/>
                        <a14:foregroundMark x1="12667" y1="24267" x2="12667" y2="24267"/>
                        <a14:foregroundMark x1="24444" y1="22133" x2="24444" y2="22133"/>
                        <a14:foregroundMark x1="38889" y1="21333" x2="38889" y2="21333"/>
                        <a14:foregroundMark x1="35778" y1="18133" x2="35778" y2="18133"/>
                        <a14:foregroundMark x1="32444" y1="17333" x2="32444" y2="17333"/>
                        <a14:foregroundMark x1="26889" y1="16800" x2="26889" y2="16800"/>
                        <a14:foregroundMark x1="24000" y1="18667" x2="23333" y2="20533"/>
                        <a14:foregroundMark x1="9333" y1="26133" x2="8667" y2="28000"/>
                        <a14:foregroundMark x1="8667" y1="29333" x2="15333" y2="33067"/>
                        <a14:foregroundMark x1="9778" y1="37867" x2="9778" y2="37867"/>
                        <a14:foregroundMark x1="12889" y1="41867" x2="12889" y2="41867"/>
                        <a14:foregroundMark x1="4889" y1="36267" x2="4889" y2="36267"/>
                        <a14:foregroundMark x1="6444" y1="44000" x2="7778" y2="32533"/>
                        <a14:foregroundMark x1="7333" y1="35467" x2="10222" y2="48000"/>
                        <a14:foregroundMark x1="4889" y1="34933" x2="11333" y2="23467"/>
                        <a14:foregroundMark x1="11333" y1="23467" x2="21556" y2="17600"/>
                        <a14:foregroundMark x1="21556" y1="17600" x2="21556" y2="17600"/>
                        <a14:foregroundMark x1="3556" y1="32533" x2="1333" y2="35200"/>
                        <a14:foregroundMark x1="2222" y1="32533" x2="2222" y2="32533"/>
                        <a14:foregroundMark x1="24444" y1="66667" x2="24444" y2="66667"/>
                        <a14:foregroundMark x1="20444" y1="69333" x2="20444" y2="69333"/>
                        <a14:foregroundMark x1="29111" y1="57867" x2="29111" y2="57867"/>
                        <a14:foregroundMark x1="31111" y1="58133" x2="31111" y2="58133"/>
                        <a14:foregroundMark x1="33333" y1="58133" x2="33333" y2="58133"/>
                        <a14:foregroundMark x1="33556" y1="58133" x2="38000" y2="57067"/>
                        <a14:foregroundMark x1="26000" y1="86400" x2="26667" y2="90133"/>
                        <a14:foregroundMark x1="20222" y1="85333" x2="22667" y2="91200"/>
                        <a14:foregroundMark x1="20000" y1="87733" x2="19333" y2="79733"/>
                        <a14:foregroundMark x1="30667" y1="77600" x2="32222" y2="77867"/>
                        <a14:foregroundMark x1="23556" y1="93333" x2="22889" y2="90133"/>
                        <a14:foregroundMark x1="28667" y1="93333" x2="29333" y2="94400"/>
                        <a14:foregroundMark x1="27556" y1="95467" x2="27556" y2="95467"/>
                        <a14:foregroundMark x1="24889" y1="95467" x2="24889" y2="95467"/>
                        <a14:foregroundMark x1="22667" y1="97333" x2="22667" y2="97333"/>
                        <a14:foregroundMark x1="22667" y1="97333" x2="22667" y2="97333"/>
                        <a14:foregroundMark x1="26889" y1="90667" x2="26889" y2="90667"/>
                        <a14:foregroundMark x1="27778" y1="92000" x2="27778" y2="92000"/>
                        <a14:foregroundMark x1="32444" y1="68800" x2="32444" y2="68800"/>
                        <a14:foregroundMark x1="72889" y1="32267" x2="72889" y2="32267"/>
                        <a14:foregroundMark x1="66000" y1="26133" x2="76889" y2="21600"/>
                        <a14:foregroundMark x1="76889" y1="21600" x2="86222" y2="29600"/>
                        <a14:foregroundMark x1="86222" y1="29600" x2="88222" y2="36533"/>
                        <a14:foregroundMark x1="86667" y1="46933" x2="76889" y2="76533"/>
                        <a14:foregroundMark x1="76889" y1="76533" x2="77333" y2="83733"/>
                        <a14:foregroundMark x1="69333" y1="68800" x2="72444" y2="70400"/>
                        <a14:foregroundMark x1="65111" y1="68000" x2="68000" y2="70400"/>
                        <a14:foregroundMark x1="81556" y1="69333" x2="83333" y2="70933"/>
                        <a14:foregroundMark x1="71111" y1="97067" x2="70222" y2="91200"/>
                        <a14:foregroundMark x1="79556" y1="96000" x2="79556" y2="95467"/>
                        <a14:foregroundMark x1="89111" y1="46933" x2="91556" y2="37333"/>
                        <a14:foregroundMark x1="95556" y1="44267" x2="95778" y2="39200"/>
                        <a14:foregroundMark x1="86889" y1="9333" x2="89111" y2="13333"/>
                        <a14:foregroundMark x1="91778" y1="23200" x2="96444" y2="20800"/>
                        <a14:foregroundMark x1="52889" y1="52800" x2="52889" y2="52800"/>
                        <a14:foregroundMark x1="72667" y1="79733" x2="72667" y2="79733"/>
                        <a14:foregroundMark x1="78444" y1="98933" x2="78444" y2="98933"/>
                        <a14:foregroundMark x1="80000" y1="98933" x2="80000" y2="98933"/>
                        <a14:foregroundMark x1="71111" y1="72800" x2="71111" y2="72800"/>
                        <a14:foregroundMark x1="98667" y1="19467" x2="98667" y2="19467"/>
                        <a14:foregroundMark x1="98000" y1="22133" x2="98000" y2="22133"/>
                        <a14:foregroundMark x1="22444" y1="74667" x2="22444" y2="74667"/>
                        <a14:foregroundMark x1="27333" y1="74933" x2="27333" y2="74933"/>
                        <a14:foregroundMark x1="20000" y1="76800" x2="28444" y2="75467"/>
                        <a14:foregroundMark x1="67111" y1="97600" x2="67111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0978" y="4782921"/>
            <a:ext cx="2490095" cy="2075079"/>
          </a:xfrm>
          <a:prstGeom prst="rect">
            <a:avLst/>
          </a:prstGeom>
        </p:spPr>
      </p:pic>
      <p:sp>
        <p:nvSpPr>
          <p:cNvPr id="12" name="ลูกโป่งความคิด: ก้อนเมฆ 11">
            <a:extLst>
              <a:ext uri="{FF2B5EF4-FFF2-40B4-BE49-F238E27FC236}">
                <a16:creationId xmlns:a16="http://schemas.microsoft.com/office/drawing/2014/main" id="{4345449A-9659-40A7-ACB8-C3C60952DE37}"/>
              </a:ext>
            </a:extLst>
          </p:cNvPr>
          <p:cNvSpPr/>
          <p:nvPr/>
        </p:nvSpPr>
        <p:spPr>
          <a:xfrm>
            <a:off x="9782015" y="3047490"/>
            <a:ext cx="2264153" cy="1449977"/>
          </a:xfrm>
          <a:prstGeom prst="cloudCallout">
            <a:avLst/>
          </a:prstGeom>
          <a:ln w="28575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ขอบคุณค่ะ</a:t>
            </a:r>
          </a:p>
        </p:txBody>
      </p:sp>
    </p:spTree>
    <p:extLst>
      <p:ext uri="{BB962C8B-B14F-4D97-AF65-F5344CB8AC3E}">
        <p14:creationId xmlns:p14="http://schemas.microsoft.com/office/powerpoint/2010/main" val="493102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ersonal\Desktop\df\dgdfyh.jpg">
            <a:extLst>
              <a:ext uri="{FF2B5EF4-FFF2-40B4-BE49-F238E27FC236}">
                <a16:creationId xmlns:a16="http://schemas.microsoft.com/office/drawing/2014/main" id="{BAA307EB-B730-4C4B-A295-7EE3945F7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CFE48F55-04B5-4685-8827-AA205071B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432" y="242004"/>
            <a:ext cx="869386" cy="1146503"/>
          </a:xfrm>
          <a:prstGeom prst="rect">
            <a:avLst/>
          </a:prstGeom>
        </p:spPr>
      </p:pic>
      <p:sp>
        <p:nvSpPr>
          <p:cNvPr id="2" name="สี่เหลี่ยมผืนผ้า: ตัดมุมด้านทแยง 1">
            <a:extLst>
              <a:ext uri="{FF2B5EF4-FFF2-40B4-BE49-F238E27FC236}">
                <a16:creationId xmlns:a16="http://schemas.microsoft.com/office/drawing/2014/main" id="{C50EE0B4-36B4-4A4F-AA0B-7BFF8BD33D36}"/>
              </a:ext>
            </a:extLst>
          </p:cNvPr>
          <p:cNvSpPr/>
          <p:nvPr/>
        </p:nvSpPr>
        <p:spPr>
          <a:xfrm>
            <a:off x="614801" y="1338567"/>
            <a:ext cx="9644559" cy="2090433"/>
          </a:xfrm>
          <a:prstGeom prst="snip2Diag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 w="5715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ทรัพยากรมนุษย์เป็นสิ่งมีคุณค่ามากที่สุด (</a:t>
            </a:r>
            <a:r>
              <a:rPr lang="en-US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Human Capital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บุคลากรมีความรู้ มีทักษะและความสามารถมาดมายมหาศาลที่ประมาณค่ามิได้ มีการลงทุนเพื่อพัฒนาบุคลากรให้สร้างคุณค่าในอนาคต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: ตัดมุมด้านทแยง 7">
            <a:extLst>
              <a:ext uri="{FF2B5EF4-FFF2-40B4-BE49-F238E27FC236}">
                <a16:creationId xmlns:a16="http://schemas.microsoft.com/office/drawing/2014/main" id="{F035C771-0AF8-46DF-A708-602A4314355D}"/>
              </a:ext>
            </a:extLst>
          </p:cNvPr>
          <p:cNvSpPr/>
          <p:nvPr/>
        </p:nvSpPr>
        <p:spPr>
          <a:xfrm>
            <a:off x="1875566" y="3831582"/>
            <a:ext cx="9644559" cy="2090433"/>
          </a:xfrm>
          <a:prstGeom prst="snip2Diag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 w="5715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 </a:t>
            </a:r>
            <a:r>
              <a:rPr lang="en-US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การรักษาระดับต้นทุน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Containing Costs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การใช้ทรัพยากรมนุษย์อย่างเต็มที่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78527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ersonal\Desktop\df\dgdfyh.jpg">
            <a:extLst>
              <a:ext uri="{FF2B5EF4-FFF2-40B4-BE49-F238E27FC236}">
                <a16:creationId xmlns:a16="http://schemas.microsoft.com/office/drawing/2014/main" id="{CA3C0C04-361F-433B-814C-FF876A0A0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4" descr="C:\Users\Personal\Desktop\df\e7bfc144-6537-4adf-8b31-9c0fdb6f9cdc.png">
            <a:extLst>
              <a:ext uri="{FF2B5EF4-FFF2-40B4-BE49-F238E27FC236}">
                <a16:creationId xmlns:a16="http://schemas.microsoft.com/office/drawing/2014/main" id="{7764D0CE-7DFE-4ECB-802B-5A4FA9E19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006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674284" y="307419"/>
            <a:ext cx="6840003" cy="2162175"/>
          </a:xfrm>
          <a:prstGeom prst="rect">
            <a:avLst/>
          </a:prstGeom>
          <a:noFill/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6A79C08-1182-40E1-BFA7-79CE790352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9164" y="842298"/>
            <a:ext cx="6313714" cy="933995"/>
          </a:xfrm>
        </p:spPr>
        <p:txBody>
          <a:bodyPr>
            <a:normAutofit/>
          </a:bodyPr>
          <a:lstStyle/>
          <a:p>
            <a:pPr algn="l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กระบวนการวางแผนทรัพยากรมนุษย์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3CD8DA54-D5BA-487C-A67F-15989FD0A2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432" y="242004"/>
            <a:ext cx="869386" cy="1146503"/>
          </a:xfrm>
          <a:prstGeom prst="rect">
            <a:avLst/>
          </a:prstGeom>
        </p:spPr>
      </p:pic>
      <p:sp>
        <p:nvSpPr>
          <p:cNvPr id="9" name="สี่เหลี่ยมผืนผ้า: มุมมน 8">
            <a:extLst>
              <a:ext uri="{FF2B5EF4-FFF2-40B4-BE49-F238E27FC236}">
                <a16:creationId xmlns:a16="http://schemas.microsoft.com/office/drawing/2014/main" id="{E9CF9744-15FC-4A7B-A4BC-2EE0AE3670F6}"/>
              </a:ext>
            </a:extLst>
          </p:cNvPr>
          <p:cNvSpPr/>
          <p:nvPr/>
        </p:nvSpPr>
        <p:spPr>
          <a:xfrm>
            <a:off x="1103141" y="2756006"/>
            <a:ext cx="9982291" cy="3269833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องค์การมีภาระกิจในการพิจารณาเพื่อวางแผนทรัพยากรมนุษย์ประกอบด้วยองค์ประกอบคือ 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การวางแผนสำหรับอนาคต การกำหนดโปรแกรมเพื่อให้ได้บุคลากรตามที่ต้องการ การประเมินผลที่ได้จากการวางแผนทรัพยากรมนุษย์</a:t>
            </a:r>
          </a:p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55930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ersonal\Desktop\df\dgdfyh.jpg">
            <a:extLst>
              <a:ext uri="{FF2B5EF4-FFF2-40B4-BE49-F238E27FC236}">
                <a16:creationId xmlns:a16="http://schemas.microsoft.com/office/drawing/2014/main" id="{81B8DE79-84C3-403A-A672-0871933EF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495F6BB6-597D-4F58-9565-C2CFDF8AA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432" y="242004"/>
            <a:ext cx="869386" cy="1146503"/>
          </a:xfrm>
          <a:prstGeom prst="rect">
            <a:avLst/>
          </a:prstGeom>
        </p:spPr>
      </p:pic>
      <p:sp>
        <p:nvSpPr>
          <p:cNvPr id="2" name="ลูกศร: รูปห้าเหลี่ยม 1">
            <a:extLst>
              <a:ext uri="{FF2B5EF4-FFF2-40B4-BE49-F238E27FC236}">
                <a16:creationId xmlns:a16="http://schemas.microsoft.com/office/drawing/2014/main" id="{954B9154-8FA5-4825-AA8D-BC43994BB97C}"/>
              </a:ext>
            </a:extLst>
          </p:cNvPr>
          <p:cNvSpPr/>
          <p:nvPr/>
        </p:nvSpPr>
        <p:spPr>
          <a:xfrm>
            <a:off x="645135" y="791873"/>
            <a:ext cx="9795163" cy="1146503"/>
          </a:xfrm>
          <a:prstGeom prst="homePlate">
            <a:avLst/>
          </a:prstGeom>
          <a:ln w="5715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การวางแผนทรัพยากรมนุษย์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สอดคล้องกับกลยุทธ์ขององค์การดังนี้</a:t>
            </a:r>
          </a:p>
          <a:p>
            <a:pPr algn="ctr"/>
            <a:endParaRPr lang="th-TH" dirty="0"/>
          </a:p>
        </p:txBody>
      </p:sp>
      <p:sp>
        <p:nvSpPr>
          <p:cNvPr id="8" name="ลูกศร: รูปห้าเหลี่ยม 7">
            <a:extLst>
              <a:ext uri="{FF2B5EF4-FFF2-40B4-BE49-F238E27FC236}">
                <a16:creationId xmlns:a16="http://schemas.microsoft.com/office/drawing/2014/main" id="{5F7CEA13-8D0F-4E95-AFEE-1F973F47DA8F}"/>
              </a:ext>
            </a:extLst>
          </p:cNvPr>
          <p:cNvSpPr/>
          <p:nvPr/>
        </p:nvSpPr>
        <p:spPr>
          <a:xfrm>
            <a:off x="1330036" y="2281237"/>
            <a:ext cx="10535625" cy="4003963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การพยากรณ์ความต้องการในอนาคต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การใช้เทคโนโลยีช่วยในการการบริหารทรัพยากรมนุษย์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สภาพการแข่งขันในธุรกิจ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ความประหยัดในการจ้างง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การวิเคราะห์งาน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การกำหนดคำบรรยายลักษณะงาน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กำหนดคุณสบัติที่ต้องการ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44109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ersonal\Desktop\df\dgdfyh.jpg">
            <a:extLst>
              <a:ext uri="{FF2B5EF4-FFF2-40B4-BE49-F238E27FC236}">
                <a16:creationId xmlns:a16="http://schemas.microsoft.com/office/drawing/2014/main" id="{0A3DA4B6-C4AD-424E-A964-F4F5D0ACA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BA6E2193-B72F-4F8D-9B27-D6D2A3D30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432" y="242004"/>
            <a:ext cx="869386" cy="1146503"/>
          </a:xfrm>
          <a:prstGeom prst="rect">
            <a:avLst/>
          </a:prstGeom>
        </p:spPr>
      </p:pic>
      <p:sp>
        <p:nvSpPr>
          <p:cNvPr id="2" name="ลูกศร: รูปห้าเหลี่ยม 1">
            <a:extLst>
              <a:ext uri="{FF2B5EF4-FFF2-40B4-BE49-F238E27FC236}">
                <a16:creationId xmlns:a16="http://schemas.microsoft.com/office/drawing/2014/main" id="{1EDA95E0-AB23-4B15-ADE2-088B139B2069}"/>
              </a:ext>
            </a:extLst>
          </p:cNvPr>
          <p:cNvSpPr/>
          <p:nvPr/>
        </p:nvSpPr>
        <p:spPr>
          <a:xfrm>
            <a:off x="997528" y="738292"/>
            <a:ext cx="9283154" cy="997527"/>
          </a:xfrm>
          <a:prstGeom prst="homePlate">
            <a:avLst/>
          </a:prstGeom>
          <a:solidFill>
            <a:srgbClr val="45DB5E"/>
          </a:solidFill>
          <a:ln w="5715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การกำหนดทรัพยากรมนุษย์ที่ต้องการ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มีผลทำให้เกิด</a:t>
            </a:r>
          </a:p>
          <a:p>
            <a:pPr algn="ctr"/>
            <a:endParaRPr lang="th-TH" dirty="0"/>
          </a:p>
        </p:txBody>
      </p:sp>
      <p:sp>
        <p:nvSpPr>
          <p:cNvPr id="7" name="ลูกศร: รูปห้าเหลี่ยม 6">
            <a:extLst>
              <a:ext uri="{FF2B5EF4-FFF2-40B4-BE49-F238E27FC236}">
                <a16:creationId xmlns:a16="http://schemas.microsoft.com/office/drawing/2014/main" id="{C7769B28-F1FE-49D3-BE47-2AE511AF0F82}"/>
              </a:ext>
            </a:extLst>
          </p:cNvPr>
          <p:cNvSpPr/>
          <p:nvPr/>
        </p:nvSpPr>
        <p:spPr>
          <a:xfrm>
            <a:off x="2175164" y="2121272"/>
            <a:ext cx="9607300" cy="4003963"/>
          </a:xfrm>
          <a:prstGeom prst="homePlat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การพัฒนาคุณภาพและศักยภาพของบุคลากร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มีนวัตกรรม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ความพึงพอใจในการทำงาน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อัตราการออกจากงานน้อยลง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การขาดงานน้อยลง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0335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ersonal\Desktop\df\dgdfyh.jpg">
            <a:extLst>
              <a:ext uri="{FF2B5EF4-FFF2-40B4-BE49-F238E27FC236}">
                <a16:creationId xmlns:a16="http://schemas.microsoft.com/office/drawing/2014/main" id="{52B283D6-0C57-4E01-8BAD-12713B867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8B4D6CD0-AD67-4272-838B-B21B1BA81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432" y="242004"/>
            <a:ext cx="869386" cy="1146503"/>
          </a:xfrm>
          <a:prstGeom prst="rect">
            <a:avLst/>
          </a:prstGeom>
        </p:spPr>
      </p:pic>
      <p:sp>
        <p:nvSpPr>
          <p:cNvPr id="7" name="ลูกศร: รูปห้าเหลี่ยม 6">
            <a:extLst>
              <a:ext uri="{FF2B5EF4-FFF2-40B4-BE49-F238E27FC236}">
                <a16:creationId xmlns:a16="http://schemas.microsoft.com/office/drawing/2014/main" id="{26FB4A69-D4E3-4FC6-A036-9303966EA12E}"/>
              </a:ext>
            </a:extLst>
          </p:cNvPr>
          <p:cNvSpPr/>
          <p:nvPr/>
        </p:nvSpPr>
        <p:spPr>
          <a:xfrm>
            <a:off x="645135" y="1131507"/>
            <a:ext cx="9795163" cy="1146503"/>
          </a:xfrm>
          <a:prstGeom prst="homePlate">
            <a:avLst/>
          </a:prstGeom>
          <a:solidFill>
            <a:srgbClr val="F47C7C"/>
          </a:solidFill>
          <a:ln w="5715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การประเมินผลการทำงานและการพัฒนา</a:t>
            </a:r>
          </a:p>
          <a:p>
            <a:pPr algn="ctr"/>
            <a:endParaRPr lang="th-TH" dirty="0"/>
          </a:p>
        </p:txBody>
      </p:sp>
      <p:sp>
        <p:nvSpPr>
          <p:cNvPr id="8" name="ลูกศร: รูปห้าเหลี่ยม 7">
            <a:extLst>
              <a:ext uri="{FF2B5EF4-FFF2-40B4-BE49-F238E27FC236}">
                <a16:creationId xmlns:a16="http://schemas.microsoft.com/office/drawing/2014/main" id="{DE375D98-01DD-434D-B2D5-E1858AF5C4B1}"/>
              </a:ext>
            </a:extLst>
          </p:cNvPr>
          <p:cNvSpPr/>
          <p:nvPr/>
        </p:nvSpPr>
        <p:spPr>
          <a:xfrm>
            <a:off x="1978292" y="2730249"/>
            <a:ext cx="9976526" cy="3312263"/>
          </a:xfrm>
          <a:prstGeom prst="homePlate">
            <a:avLst/>
          </a:prstGeom>
          <a:gradFill flip="none" rotWithShape="1">
            <a:gsLst>
              <a:gs pos="0">
                <a:srgbClr val="F47C7C">
                  <a:tint val="66000"/>
                  <a:satMod val="160000"/>
                </a:srgbClr>
              </a:gs>
              <a:gs pos="50000">
                <a:srgbClr val="F47C7C">
                  <a:tint val="44500"/>
                  <a:satMod val="160000"/>
                </a:srgbClr>
              </a:gs>
              <a:gs pos="100000">
                <a:srgbClr val="F47C7C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rgbClr val="F47C7C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lvl="1" indent="-457200">
              <a:buFont typeface="Wingdings" panose="05000000000000000000" pitchFamily="2" charset="2"/>
              <a:buChar char="Ø"/>
            </a:pP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การพัฒนาทรพยากรมนุษย์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การฝึกอบรมและการพัฒนา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ระบบการประเมินผลการปฏิบัติงาน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ระบบการให้รางวัล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82842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ersonal\Desktop\df\dgdfyh.jpg">
            <a:extLst>
              <a:ext uri="{FF2B5EF4-FFF2-40B4-BE49-F238E27FC236}">
                <a16:creationId xmlns:a16="http://schemas.microsoft.com/office/drawing/2014/main" id="{7E276315-D6AE-4779-8C00-0C3C78DCA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2" descr="C:\Users\Personal\Desktop\df\aeruwoitrfpp.png">
            <a:extLst>
              <a:ext uri="{FF2B5EF4-FFF2-40B4-BE49-F238E27FC236}">
                <a16:creationId xmlns:a16="http://schemas.microsoft.com/office/drawing/2014/main" id="{846EC362-5159-40A6-88E8-18C724E6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964" y="11512"/>
            <a:ext cx="7929618" cy="2010837"/>
          </a:xfrm>
          <a:prstGeom prst="rect">
            <a:avLst/>
          </a:prstGeom>
          <a:noFill/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87B1B7D-F9CE-4E8C-B205-4D4526EFC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822" y="509614"/>
            <a:ext cx="6866709" cy="910454"/>
          </a:xfrm>
        </p:spPr>
        <p:txBody>
          <a:bodyPr>
            <a:norm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ขั้นตอนในการบริหารทรัพยากรมนุษย์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D55AEC89-FA7D-4E5A-B4E0-93E3E7637B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432" y="242004"/>
            <a:ext cx="869386" cy="1146503"/>
          </a:xfrm>
          <a:prstGeom prst="rect">
            <a:avLst/>
          </a:prstGeom>
        </p:spPr>
      </p:pic>
      <p:sp>
        <p:nvSpPr>
          <p:cNvPr id="8" name="ลูกศร: รูปห้าเหลี่ยม 7">
            <a:extLst>
              <a:ext uri="{FF2B5EF4-FFF2-40B4-BE49-F238E27FC236}">
                <a16:creationId xmlns:a16="http://schemas.microsoft.com/office/drawing/2014/main" id="{7477AA82-04B3-4AE6-A032-6BEF1D03C3AF}"/>
              </a:ext>
            </a:extLst>
          </p:cNvPr>
          <p:cNvSpPr/>
          <p:nvPr/>
        </p:nvSpPr>
        <p:spPr>
          <a:xfrm>
            <a:off x="1223554" y="1868263"/>
            <a:ext cx="5292436" cy="910454"/>
          </a:xfrm>
          <a:prstGeom prst="homePlate">
            <a:avLst/>
          </a:prstGeom>
          <a:gradFill flip="none" rotWithShape="1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8100000" scaled="1"/>
            <a:tileRect/>
          </a:gradFill>
          <a:ln w="57150"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ประกอบด้วยขั้นตอนสำคัญ 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</a:t>
            </a:r>
          </a:p>
          <a:p>
            <a:pPr algn="ctr"/>
            <a:endParaRPr lang="th-TH" dirty="0"/>
          </a:p>
        </p:txBody>
      </p:sp>
      <p:sp>
        <p:nvSpPr>
          <p:cNvPr id="11" name="แผนผังลําดับงาน: กระบวนการสำรอง 10">
            <a:extLst>
              <a:ext uri="{FF2B5EF4-FFF2-40B4-BE49-F238E27FC236}">
                <a16:creationId xmlns:a16="http://schemas.microsoft.com/office/drawing/2014/main" id="{833CFC2A-0FA5-492F-9D45-2AB9CA187D6F}"/>
              </a:ext>
            </a:extLst>
          </p:cNvPr>
          <p:cNvSpPr/>
          <p:nvPr/>
        </p:nvSpPr>
        <p:spPr>
          <a:xfrm>
            <a:off x="1223554" y="2906431"/>
            <a:ext cx="9744892" cy="3823855"/>
          </a:xfrm>
          <a:prstGeom prst="flowChartAlternateProcess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3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31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31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การสรรหา(</a:t>
            </a:r>
            <a:r>
              <a:rPr lang="en-US" sz="31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Recruitment</a:t>
            </a:r>
            <a:r>
              <a:rPr lang="th-TH" sz="31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 การได้มาซึ่งทรัพยากรมนุษย์เพื่อบรรจุแต่งตั้งลงในตำแหน่งงานที่ว่างโดยการจ้างงาน การสรรหาที่มีประสิทธิภาพมีข้อควรพิจารณาคือการพิจารณางานที่ต้องการพนักงานมาปฏิบัติหน้าที่ </a:t>
            </a:r>
            <a:r>
              <a:rPr lang="th-TH" sz="31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เทคนิคในการพิจารณาลักษณะงาน คือ การวิเคราะห์งาน ประกอบด้วยการอธิบายลักษณะงานและการกำหนดคุณลักษณะของพนักงาน</a:t>
            </a:r>
          </a:p>
          <a:p>
            <a:r>
              <a:rPr lang="th-TH" sz="31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1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ในการสรรหาพนักงานทำได้ </a:t>
            </a:r>
            <a:r>
              <a:rPr lang="en-US" sz="31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31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วิธีคือ</a:t>
            </a:r>
          </a:p>
          <a:p>
            <a:r>
              <a:rPr lang="th-TH" sz="31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1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31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การสรรหาพนักงานจากแหล่งภายในองค์การ</a:t>
            </a:r>
          </a:p>
          <a:p>
            <a:r>
              <a:rPr lang="th-TH" sz="31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1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31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การสรรหาพนักงานจากแหล่งภายนอกองค์การ</a:t>
            </a:r>
          </a:p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4253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Words>465</Words>
  <Application>Microsoft Office PowerPoint</Application>
  <PresentationFormat>แบบจอกว้าง</PresentationFormat>
  <Paragraphs>233</Paragraphs>
  <Slides>38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38</vt:i4>
      </vt:variant>
    </vt:vector>
  </HeadingPairs>
  <TitlesOfParts>
    <vt:vector size="46" baseType="lpstr">
      <vt:lpstr>Angsana New</vt:lpstr>
      <vt:lpstr>Arial</vt:lpstr>
      <vt:lpstr>Calibri</vt:lpstr>
      <vt:lpstr>Calibri Light</vt:lpstr>
      <vt:lpstr>Cordia New</vt:lpstr>
      <vt:lpstr>TH SarabunPSK</vt:lpstr>
      <vt:lpstr>Wingdings</vt:lpstr>
      <vt:lpstr>ธีมของ Office</vt:lpstr>
      <vt:lpstr>งานนำเสนอ PowerPoint</vt:lpstr>
      <vt:lpstr>ความสำคัญของการจัดการทรัพยากรมนุษย์</vt:lpstr>
      <vt:lpstr>กรอบแนวคิดทางการจัดการทรัพยากรมนุษย์สมัยใหม่</vt:lpstr>
      <vt:lpstr>งานนำเสนอ PowerPoint</vt:lpstr>
      <vt:lpstr>กระบวนการวางแผนทรัพยากรมนุษย์</vt:lpstr>
      <vt:lpstr>งานนำเสนอ PowerPoint</vt:lpstr>
      <vt:lpstr>งานนำเสนอ PowerPoint</vt:lpstr>
      <vt:lpstr>งานนำเสนอ PowerPoint</vt:lpstr>
      <vt:lpstr>ขั้นตอนในการบริหารทรัพยากรมนุษย์</vt:lpstr>
      <vt:lpstr>ประเภทสมรรถนะของบุคลากร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ความสัมพันธ์ระหว่างองค์การและพนักงาน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ความรู้เกี่ยวกับข้อกฎหมายด้านทรัพยากรณ์มนุษย์</vt:lpstr>
      <vt:lpstr>งานนำเสนอ PowerPoint</vt:lpstr>
      <vt:lpstr>งานนำเสนอ PowerPoint</vt:lpstr>
      <vt:lpstr>การสร้างสิ่งจูงใจให้พนักงาน(Incentive Systems)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สมาชิกในกลุ่ม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การจัดการทรัพยากรมนุษย์สมัยใหม่ (Managing Human Resources)</dc:title>
  <dc:creator>personal</dc:creator>
  <cp:lastModifiedBy>personal</cp:lastModifiedBy>
  <cp:revision>96</cp:revision>
  <dcterms:created xsi:type="dcterms:W3CDTF">2018-04-16T18:17:56Z</dcterms:created>
  <dcterms:modified xsi:type="dcterms:W3CDTF">2018-04-26T15:24:46Z</dcterms:modified>
</cp:coreProperties>
</file>