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0"/>
  </p:notesMasterIdLst>
  <p:handoutMasterIdLst>
    <p:handoutMasterId r:id="rId81"/>
  </p:handoutMasterIdLst>
  <p:sldIdLst>
    <p:sldId id="393" r:id="rId2"/>
    <p:sldId id="396" r:id="rId3"/>
    <p:sldId id="397" r:id="rId4"/>
    <p:sldId id="398" r:id="rId5"/>
    <p:sldId id="400" r:id="rId6"/>
    <p:sldId id="401" r:id="rId7"/>
    <p:sldId id="402" r:id="rId8"/>
    <p:sldId id="404" r:id="rId9"/>
    <p:sldId id="405" r:id="rId10"/>
    <p:sldId id="406" r:id="rId11"/>
    <p:sldId id="434" r:id="rId12"/>
    <p:sldId id="407" r:id="rId13"/>
    <p:sldId id="408" r:id="rId14"/>
    <p:sldId id="409" r:id="rId15"/>
    <p:sldId id="435" r:id="rId16"/>
    <p:sldId id="410" r:id="rId17"/>
    <p:sldId id="411" r:id="rId18"/>
    <p:sldId id="413" r:id="rId19"/>
    <p:sldId id="418" r:id="rId20"/>
    <p:sldId id="419" r:id="rId21"/>
    <p:sldId id="420" r:id="rId22"/>
    <p:sldId id="421" r:id="rId23"/>
    <p:sldId id="422" r:id="rId24"/>
    <p:sldId id="423" r:id="rId25"/>
    <p:sldId id="425" r:id="rId26"/>
    <p:sldId id="426" r:id="rId27"/>
    <p:sldId id="427" r:id="rId28"/>
    <p:sldId id="429" r:id="rId29"/>
    <p:sldId id="432" r:id="rId30"/>
    <p:sldId id="433" r:id="rId31"/>
    <p:sldId id="436" r:id="rId32"/>
    <p:sldId id="437" r:id="rId33"/>
    <p:sldId id="438" r:id="rId34"/>
    <p:sldId id="439" r:id="rId35"/>
    <p:sldId id="440" r:id="rId36"/>
    <p:sldId id="441" r:id="rId37"/>
    <p:sldId id="442" r:id="rId38"/>
    <p:sldId id="443" r:id="rId39"/>
    <p:sldId id="444" r:id="rId40"/>
    <p:sldId id="445" r:id="rId41"/>
    <p:sldId id="447" r:id="rId42"/>
    <p:sldId id="446" r:id="rId43"/>
    <p:sldId id="485" r:id="rId44"/>
    <p:sldId id="448" r:id="rId45"/>
    <p:sldId id="449" r:id="rId46"/>
    <p:sldId id="450" r:id="rId47"/>
    <p:sldId id="451" r:id="rId48"/>
    <p:sldId id="486" r:id="rId49"/>
    <p:sldId id="452" r:id="rId50"/>
    <p:sldId id="453" r:id="rId51"/>
    <p:sldId id="454" r:id="rId52"/>
    <p:sldId id="455" r:id="rId53"/>
    <p:sldId id="456" r:id="rId54"/>
    <p:sldId id="457" r:id="rId55"/>
    <p:sldId id="458" r:id="rId56"/>
    <p:sldId id="459" r:id="rId57"/>
    <p:sldId id="460" r:id="rId58"/>
    <p:sldId id="461" r:id="rId59"/>
    <p:sldId id="462" r:id="rId60"/>
    <p:sldId id="463" r:id="rId61"/>
    <p:sldId id="464" r:id="rId62"/>
    <p:sldId id="465" r:id="rId63"/>
    <p:sldId id="466" r:id="rId64"/>
    <p:sldId id="467" r:id="rId65"/>
    <p:sldId id="468" r:id="rId66"/>
    <p:sldId id="469" r:id="rId67"/>
    <p:sldId id="470" r:id="rId68"/>
    <p:sldId id="471" r:id="rId69"/>
    <p:sldId id="472" r:id="rId70"/>
    <p:sldId id="473" r:id="rId71"/>
    <p:sldId id="474" r:id="rId72"/>
    <p:sldId id="475" r:id="rId73"/>
    <p:sldId id="476" r:id="rId74"/>
    <p:sldId id="477" r:id="rId75"/>
    <p:sldId id="478" r:id="rId76"/>
    <p:sldId id="483" r:id="rId77"/>
    <p:sldId id="481" r:id="rId78"/>
    <p:sldId id="482" r:id="rId79"/>
  </p:sldIdLst>
  <p:sldSz cx="12192000" cy="6858000"/>
  <p:notesSz cx="6735763" cy="98663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6" autoAdjust="0"/>
    <p:restoredTop sz="97122" autoAdjust="0"/>
  </p:normalViewPr>
  <p:slideViewPr>
    <p:cSldViewPr snapToGrid="0">
      <p:cViewPr varScale="1">
        <p:scale>
          <a:sx n="110" d="100"/>
          <a:sy n="110" d="100"/>
        </p:scale>
        <p:origin x="4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A7A36A1F-5C83-4020-94A4-96A611E7709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CFC5BE42-5AB4-46C1-AD05-5E904E3C7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27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55853536-A773-48BF-A5E6-F2F5ECD84C7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D411D9B2-64C9-4A83-BF4B-15085FFF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1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6649-204D-4636-8AFD-9443DE48AD9E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65E2-FC54-42BD-92A4-8286A6A8E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841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6649-204D-4636-8AFD-9443DE48AD9E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65E2-FC54-42BD-92A4-8286A6A8E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11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6649-204D-4636-8AFD-9443DE48AD9E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65E2-FC54-42BD-92A4-8286A6A8E144}" type="slidenum">
              <a:rPr lang="th-TH" smtClean="0"/>
              <a:t>‹#›</a:t>
            </a:fld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747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6649-204D-4636-8AFD-9443DE48AD9E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65E2-FC54-42BD-92A4-8286A6A8E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4977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6649-204D-4636-8AFD-9443DE48AD9E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65E2-FC54-42BD-92A4-8286A6A8E144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5386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6649-204D-4636-8AFD-9443DE48AD9E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65E2-FC54-42BD-92A4-8286A6A8E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5713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6649-204D-4636-8AFD-9443DE48AD9E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65E2-FC54-42BD-92A4-8286A6A8E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4950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6649-204D-4636-8AFD-9443DE48AD9E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65E2-FC54-42BD-92A4-8286A6A8E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449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6649-204D-4636-8AFD-9443DE48AD9E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65E2-FC54-42BD-92A4-8286A6A8E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578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6649-204D-4636-8AFD-9443DE48AD9E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65E2-FC54-42BD-92A4-8286A6A8E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614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6649-204D-4636-8AFD-9443DE48AD9E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65E2-FC54-42BD-92A4-8286A6A8E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889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6649-204D-4636-8AFD-9443DE48AD9E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65E2-FC54-42BD-92A4-8286A6A8E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639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6649-204D-4636-8AFD-9443DE48AD9E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65E2-FC54-42BD-92A4-8286A6A8E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721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6649-204D-4636-8AFD-9443DE48AD9E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65E2-FC54-42BD-92A4-8286A6A8E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024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6649-204D-4636-8AFD-9443DE48AD9E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65E2-FC54-42BD-92A4-8286A6A8E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92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6649-204D-4636-8AFD-9443DE48AD9E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65E2-FC54-42BD-92A4-8286A6A8E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202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F6649-204D-4636-8AFD-9443DE48AD9E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0F65E2-FC54-42BD-92A4-8286A6A8E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151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1982789"/>
            <a:ext cx="9969500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54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6 </a:t>
            </a:r>
            <a:endParaRPr lang="th-TH" sz="5400" dirty="0">
              <a:solidFill>
                <a:srgbClr val="00B0F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54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จริยธรรมและความปลอดภัยของสารสนเทศ </a:t>
            </a:r>
            <a:endParaRPr lang="en-US" sz="5400" dirty="0">
              <a:solidFill>
                <a:srgbClr val="00B0F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0186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731519"/>
            <a:ext cx="8596668" cy="5309843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           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ที่เป็นเจ้าของความลับทางการค้าจะได้รับความคุ้มครองตลอดไปตราบเท่าที่ความลับทางการค้านั้นยังคงเป็นความลับอยู่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การละเมิดสิทธิในความลับทางการค้า ได้แก่ การกระทำที่เป็นการเปิดเผย เอาไป หรือใช้ซึ่งความลับทางการค้าโดยไม่ได้รับความยินยอมจากเจ้าของความลับทางการค้านั้น 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107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56" y="608265"/>
            <a:ext cx="5459683" cy="4216734"/>
          </a:xfrm>
        </p:spPr>
      </p:pic>
      <p:sp>
        <p:nvSpPr>
          <p:cNvPr id="5" name="สี่เหลี่ยมผืนผ้า 4"/>
          <p:cNvSpPr/>
          <p:nvPr/>
        </p:nvSpPr>
        <p:spPr>
          <a:xfrm>
            <a:off x="2709500" y="5275888"/>
            <a:ext cx="5396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ตัวอย่างหนังสือรับรองความลับทางการค้า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7468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66577" y="645459"/>
            <a:ext cx="8596668" cy="5632571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6.1.3.2 ลิขสิทธิ์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Copyright)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เป็นสิทธิในการกระทำใด ๆ (ตีพิมพ์ แสดงผลงาน หรือแจกจ่ายผลงาน) เกี่ยวกับงานที่สร้างสรรค์ขึ้น โดยการใช้สติปัญญาความรู้ ความสามารถ โดยไม่ลอกเลียนงานของผู้อื่น กฎหมายที่คุ้มครองลิขสิทธิ์ แบ่งงานที่สร้างสรรค์ทั้งหมด 9 ประเภท คือ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	1) งานวรรณกรรม (หนังสือ จุลสาร สิ่งพิมพ์ โปรแกรมคอมพิวเตอร์ ฯลฯ)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	2) งานนาฏกรรม (ท่าเต้น ท่ารำ ฯลฯ)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	3) งานศิลปกรรม (จิตกรรม ประติมากรรม ภาพพิมพ์ ภาพถ่าย 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ศิลป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ประยุกต์ ฯลฯ)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	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59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45061" y="1280160"/>
            <a:ext cx="8596668" cy="5094689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4) งานดนตรีกรรม (ทำนอง ทำนองและเนื้อร้อง ฯลฯ)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5) งานสิ่งบันทึกเสียง (เทป ซีดี)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6) งานโสตทัศนวัสดุ (วีซีดี ดีวีดี ที่มีภาพหรือมีทั้งภาพและเสียง)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7) งานภาพยนตร์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8) งานแพร่เสียงแพร่ภาพ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9) งานอื่นใดในแผนกวรรณคดี วิทยาศาสตร์ หรือศิลปะ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231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08391" y="1204855"/>
            <a:ext cx="9176671" cy="4890295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ซึ่งเป็นสิทธิที่ได้รับการคุ้มครองในการคัดลอกหรือทำซ้ำผลงาน ถึงแม้ว่าผลงานนั้นจะนำเสนอทางอินเทอร์เน็ต และตามพระราชบัญญัติลิขสิทธิ์ พ.ศ. 2537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จะคุ้มครองผลงานนั้น ๆ เป็นเวลา 50 ปี หลังจากที่งานได้คิดค้นขึ้น หรือตั้งแต่ที่มีการแสดงผลงานเป็นครั้งแรก </a:t>
            </a:r>
            <a:endParaRPr lang="en-US" sz="2800" dirty="0">
              <a:solidFill>
                <a:srgbClr val="00B0F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077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37" y="191939"/>
            <a:ext cx="3943712" cy="5551664"/>
          </a:xfrm>
        </p:spPr>
      </p:pic>
      <p:sp>
        <p:nvSpPr>
          <p:cNvPr id="5" name="สี่เหลี่ยมผืนผ้า 4"/>
          <p:cNvSpPr/>
          <p:nvPr/>
        </p:nvSpPr>
        <p:spPr>
          <a:xfrm>
            <a:off x="3515230" y="6007409"/>
            <a:ext cx="4003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ตัวอย่างหนังสือรับรองลิขสิทธิ์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1168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55818" y="265355"/>
            <a:ext cx="8596668" cy="1320800"/>
          </a:xfrm>
        </p:spPr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0966" y="1226372"/>
            <a:ext cx="6261349" cy="5411096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6.1.3.3 สิทธิบัตร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Patent)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เป็นหนังสือสำคัญที่ออกรับรองให้เพื่อคุ้มครองการประดิษฐ์ หรือออกแบบผลิตภัณฑ์ต่าง ๆ ซึ่งพระราชบัญญัติสิทธิบัตร พ.ศ. 2522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จะคุ้มครองสิทธิบัตรที่แจ้งจด 20 ปี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นับตั้งแต่วันขอรับสิทธิบัตร 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21" y="193636"/>
            <a:ext cx="4548530" cy="64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2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2331" y="609600"/>
            <a:ext cx="9144397" cy="4847263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ความลับทางการค้า ลิขสิทธิ์ และสิทธิบัตร แตกต่างกันตรงที่ ผลงานที่ได้รับความคุ้มครองจาก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ลิขสิทธิ์และสิทธิบัตรเป็นสิ่งที่เปิดเผยต่อสาธารณะ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เพราะสร้างขึ้นเพื่อให้คนทั่วไปใช้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และโปรแกรมคอมพิวเตอร์จะได้รับความคุ้มครองภายใต้กฎหมายลิขสิทธิ์เนื่องจากถูกจัดอยู่ในประเภทเดียวกับงานเขียน</a:t>
            </a:r>
            <a:endParaRPr lang="en-US" sz="2800" dirty="0"/>
          </a:p>
          <a:p>
            <a:pPr marL="0" indent="0" algn="thaiDist">
              <a:buNone/>
            </a:pP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42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580913"/>
            <a:ext cx="8596668" cy="5460449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การคัดลอกโปรแกรมคอมพิวเตอร์ให้กับบุคคลอื่น เป็นการกระทำที่จะต้องพิจารณาให้รอบคอบก่อนว่า โปรแกรมที่จะทำการคัดลอกนั้นเป็นโปรแกรมคอมพิวเตอร์ที่ผู้ใช้มีสิทธิในระดับใด ตัวอย่างเช่น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Copyright software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เป็นซอฟต์แวร์ลิขสิทธิ์ ที่ผู้ใช้ซื้อลิขสิทธิ์มา และมีสิทธิ์ใช้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Shareware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เป็นซอฟต์แวร์ที่ให้ทดลองใช้ได้ ก่อนที่จะตัดสินใจซื้อ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Freeware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-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เป็นซอฟต์แวร์ที่ให้ใช้งานได้ฟรี คัดลอก และเผยแพร่ให้ผู้อื่นได้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109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5212" y="333487"/>
            <a:ext cx="9026064" cy="568636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6.1.4 การเข้าถึงข้อมูล (</a:t>
            </a:r>
            <a:r>
              <a:rPr lang="en-US" sz="28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Data Accessibility) </a:t>
            </a:r>
            <a:endParaRPr lang="en-US" sz="2800" dirty="0">
              <a:solidFill>
                <a:srgbClr val="00B0F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  การเข้าใช้งานโปรแกรมหรือระบบคอมพิวเตอร์มักจะมีการกำหนดสิทธิตามระดับของผู้ใช้งาน ทั้งนี้เพื่อเป็นการป้องกันการเข้าไปดำเนินการต่าง ๆ กับข้อมูลของผู้ใช้ที่ไม่มีส่วนเกี่ยวข้อง และเป็นการรักษาความลับของข้อมูล </a:t>
            </a:r>
          </a:p>
          <a:p>
            <a:pPr marL="0" indent="0" algn="thaiDist">
              <a:buNone/>
            </a:pPr>
            <a:r>
              <a:rPr lang="th-TH" sz="2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ตัวอย่างสิทธิในการใช้งานระบบ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การบันทึก การแก้ไข ปรับปรุง และการลบ เป็นต้น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ดังนั้นในการพัฒนาระบบคอมพิวเตอร์จึงได้มีการออกแบบระบบรักษาความปลอดภัยไว้ การเข้าถึงข้อมูลของผู้อื่นโดยไม่ได้รับความยินยอมนั้นก็ถือเป็นการทำผิดจริยธรรมเช่นเดียวกับการละเมิดข้อมูลส่วนตัว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931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จริยธรรมทางคอมพิวเตอร์ </a:t>
            </a:r>
            <a:endParaRPr lang="en-US" sz="5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828799"/>
            <a:ext cx="8596668" cy="4212563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จริยธรรม (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Ethics)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 แนวทางประพฤติปฏิบัติของคนในสังคมหนึ่ง ๆ ซึ่งเป็นมาตรฐานของสังคมนั้น ๆ ว่าเป็นคนประพฤติดีหรือชั่ว ถูกหรือผิด ควรทำหรือไม่ควรทำเป็นหลักเกณฑ์ที่ประชาชนตกลงร่วมกันเพื่อใช้เป็นแนวทางในการประพฤติปฏิบัติร่วมกันในสังคม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จริยธรรมทางคอมพิวเตอร์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 แนวทางการใช้คอมพิวเตอร์และเทคโนโลยีสารสนเทศอย่างมีศีลธรรม มีความรู้สึกผิดชอบชั่วดี หรือใช้งานในสิ่งที่บุคคลในสังคมยอมรับ ไม่ทำให้เกิดความวุ่นวายในสังคม </a:t>
            </a:r>
          </a:p>
        </p:txBody>
      </p:sp>
    </p:spTree>
    <p:extLst>
      <p:ext uri="{BB962C8B-B14F-4D97-AF65-F5344CB8AC3E}">
        <p14:creationId xmlns:p14="http://schemas.microsoft.com/office/powerpoint/2010/main" val="3562208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อาชญากรรมทางคอมพิวเตอร์ </a:t>
            </a:r>
            <a:endParaRPr lang="en-US" sz="5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773403"/>
            <a:ext cx="8596668" cy="4191047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คอมพิวเตอร์และเทคโนโลยีสารสนเทศมีการพัฒนาอย่างรวดเร็วและต่อเนื่องทำให้การดำเนินชีวิตประจำวัน โดยเฉพาะการติดต่อสื่อสารระหว่างกันจากทุกมุมโลกทำได้อย่างสะดวก อย่างไรก็ตามโลกของไซเบอร์ที่มีการใช้เครือข่ายคอมพิวเตอร์และอินเทอร์เน็ตอย่างมากมายนั้น ต้องยอมรับว่า เทคโนโลยีก็สามารถก่อให้เกิดปัญหาได้เช่นกัน เพราะมีการก่ออาชญากรรมทางคอมพิวเตอร์เพิ่มมากขึ้นเรื่อย ๆ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63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66577" y="193637"/>
            <a:ext cx="8596668" cy="52237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อาชญากรรมทางคอมพิวเตอร์ (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Computer crime)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หรืออาชญากรรมไซเบอร์ (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Cyber crime)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เป็นการกระทำที่ผิดกฎหมายโดยใช้คอมพิวเตอร์และเทคโนโลยีสารสนเทศเป็นเครื่องมือ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เช่น การโจรกรรมข้อมูลหรือความลับของบริษัทคู่แข่ง การบิดเบือนข้อมูล การฉ้อโกง การหลอกลวง การฟอกเงิน การถอดรหัสโปรแกรมคอมพิวเตอร์ ไวรัสคอมพิวเตอร์ การทำลายข้อมูลและระบบการป้องกันในระบบเครือข่าย การก่อกวนโดยกลุ่มแฮกเกอร์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Hacker)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รวมไปถึง การก่อการร้ายในโลกไซเบอร์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Cyber terrorist)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เป็นต้น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04" y="3889779"/>
            <a:ext cx="4593066" cy="24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1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108038"/>
            <a:ext cx="8596668" cy="4933324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     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แฮกเกอร์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หรือนักเลงคอมพิวเตอร์ คือ บุคคลที่มีความรู้ในระบบคอมพิวเตอร์เป็นอย่างดี สามารถเข้าไปถึงข้อมูลในคอมพิวเตอร์ โดยเจาะผ่านระบบรักษาความปลอดภัยของคอมพิวเตอร์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ซึ่งเป็นการใช้ความรู้ความสามารถในทางที่ไม่ถูกต้อง เช่น การลักลอบเข้าไปยังคอมพิวเตอร์เครื่องอื่นผ่านการสื่อสารบนระบบเครือข่าย โดยไม่ได้รับอนุญาต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อาจจะมีวัตถุประสงค์เข้าไปเพื่อหาช่องโหว่ของระบบเครือข่าย หรืออาจกระทำไปด้วยความสนุก ต้องการทดสอบความสามารถของตนเอง รวมถึงการอวดความสามารถกับเพื่อน ๆ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148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247887"/>
            <a:ext cx="8596668" cy="4793475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  </a:t>
            </a: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แครกเกอร์ (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Cracker)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หรือนักเจาะระบบ คือแฮกเกอร์ที่มีความชำนาญทางด้านคอมพิวเตอร์ ระบบเครือข่าย หรือการเขียนโปรแกรมคอมพิวเตอร์มากเป็นพิเศษ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ลักลอบเข้าไปยังคอมพิวเตอร์ของผู้อื่นเพื่อมุ่งทำลายระบบ เจาะระบบเพื่อล้วงข้อมูล คัดลอก เปลี่ยนแปลง ลบ หรือทำลายข้อมูลให้เสียหาย จะสร้างความเสียหายที่รุนแรง เพื่อประโยชน์ของตนเองหรือพวกพ้อง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แครกเกอร์จะสร้างความเสียหายที่ร้ายแรงกว่าแฮกเกอร์มาก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การกระทำของแฮกเกอร์หรือแครกเกอร์ เป็นการกระทำที่ผิดกฎหมายทั้งสิ้น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769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52638" y="193638"/>
            <a:ext cx="8596668" cy="5471206"/>
          </a:xfrm>
        </p:spPr>
        <p:txBody>
          <a:bodyPr>
            <a:noAutofit/>
          </a:bodyPr>
          <a:lstStyle/>
          <a:p>
            <a:pPr marL="0" indent="0" algn="thaiDist">
              <a:spcBef>
                <a:spcPts val="0"/>
              </a:spcBef>
              <a:buNone/>
            </a:pPr>
            <a:r>
              <a:rPr lang="th-TH" sz="28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6.2.1 การใช้คอมพิวเตอร์ในฐานะเป็นเครื่องมือในการก่ออาชญากรรม </a:t>
            </a:r>
            <a:endParaRPr lang="th-TH" sz="2800" dirty="0">
              <a:solidFill>
                <a:srgbClr val="00B0F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การก่ออาชญากรรมโดยการใช้คอมพิวเตอร์เป็นเครื่องมือมีหลายรูปแบบ เช่น 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6.2.1.1 การขโมยหมายเลขบัตรเครดิต (</a:t>
            </a:r>
            <a:r>
              <a:rPr lang="en-US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Credit card theft) 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	หากบัตรเครดิตหาย จะด้วยทำหายเองหรือถูกขโมยก็ตาม เมื่อเจ้าของบัตรรู้ต้องรีบแจ้งระงับการใช้บัตรในทันที แต่ถ้าถูกขโมยหมายเลขบัตรเครดิตทางอิเล็กทรอนิกส์แล้ว เป็นการยากที่เจ้าของจะรู้จนกว่าจะได้รับใบแจ้งยอดการใช้เงินจากบัตรนั้น ในบางครั้งขโมยอาจนำหมายเลขบัตรไปใช้สำหรับการเข้าฐานข้อมูลเครดิต และบัญชีธนาคาร เพื่อจะกระทำการอื่น ๆ ต่อไป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	ดังนั้นเมื่อจะซื้อสินค้าและชำระเงินด้วยบัตรเครดิตผ่านทางอินเทอร์เน็ตจะต้องแน่ใจว่าระบบมีการรักษาความปลอดภัย เช่น ถ้าทำธุรกรรมผ่านเว็บไซต์หรือกำลังใช้เว็บไซต์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ให้สังเกตว่าที่ 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Address bar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 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Web browser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จะมีรูปแม่</a:t>
            </a:r>
            <a:r>
              <a:rPr lang="th-TH" sz="2800" dirty="0" err="1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กุญแจล็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อกอยู่ และที่อยู่เว็บไซต์หรือ 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URL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จะระบุ 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https:// </a:t>
            </a: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ดังภาพ </a:t>
            </a:r>
            <a:endParaRPr lang="en-US" sz="2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082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6" y="567112"/>
            <a:ext cx="8596312" cy="194774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16" y="2530232"/>
            <a:ext cx="8602051" cy="109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774868" y="4301006"/>
            <a:ext cx="8294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สัญลักษณ์รูปแม่กุญแจ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ล็อก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 </a:t>
            </a:r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ปรากฏอยู่ที่แอดเดรสบาร์ของ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เว็บเบราว์เซอร์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2516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34304" y="462578"/>
            <a:ext cx="8596668" cy="5879997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6.2.1.2 การแอบอ้างตัว (</a:t>
            </a:r>
            <a:r>
              <a:rPr lang="en-US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Identity theft)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     เป็นการแอบอ้างตัวของผู้กระทำต่อบุคคลที่สามว่าตนเป็นอีกคนหนึ่ง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การกระทำในลักษณะนี้จะใช้ลักษณะเฉพาะตัว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ได้แก่ หมายเลขบัตรประชาชน หมายเลขบัตรเครดิต หนังสือเดินทาง และข้อมูลส่วนบุคคลอื่น ๆ ของผู้ถูกกระทำหรือเหยื่อไปใช้แอบอ้างเพื่อหาผลประโยชน์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ตัวอย่างเช่น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นายดำแอบอ้างตัวว่าเป็นนายแดง โดยการส่งอีเมล์และเอกสารปลอมที่แสดงตนว่าเป็นนายแดงจริง เพื่อขอเปลี่ยนแปลงเจ้าของเว็บไซต์จากนายแดงเป็นนายดำ ดังนั้นนาย ดำก็จะได้รับผลประโยชน์ต่าง ๆ โดยที่ไม่ต้องจ่ายค่าสิทธิในการใช้ที่อยู่อินเทอร์เน็ตนั้น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 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79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45062" y="96819"/>
            <a:ext cx="8596668" cy="5277569"/>
          </a:xfrm>
        </p:spPr>
        <p:txBody>
          <a:bodyPr>
            <a:noAutofit/>
          </a:bodyPr>
          <a:lstStyle/>
          <a:p>
            <a:pPr marL="0" indent="0" algn="thaiDist">
              <a:spcBef>
                <a:spcPts val="0"/>
              </a:spcBef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6.2.1.3 การสแกมทางคอมพิวเตอร์ (</a:t>
            </a:r>
            <a:r>
              <a:rPr lang="en-US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Scam) 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	เป็นการกระทำโดยใช้คอมพิวเตอร์เป็นเครื่องมือในการหลอกลวงผู้อื่น ปัจจุบันมีรูปแบบที่แตกต่างกันมากมาย เช่น 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	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การส่งข้อความ หรือโฆษณาบนเว็บไซต์ว่าผู้ใช้สามารถเดินทางเข้าพักหรือท่องเที่ยวแบบหรูในราคาถูก </a:t>
            </a: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แต่เมื่อเข้าไปใช้บริการจริง กลับไม่เป็นอย่างที่บอกไว้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หรือบางครั้งอาจต้องมีการจ่ายเพิ่มเติม ซึ่งไม่ได้แจ้งไว้ล่วงหน้า ดังนั้นหากเกิดกรณีเช่นนี้ ก่อนตัดสินใจควรจะต้องมีข้อตกลงเป็นลายลักษณ์อักษร รวมทั้งข้อตกลงเกี่ยวกับการยกเลิกสัญญาให้ชัดเจนเสียก่อน 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	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การเสนอให้ผู้ใช้สามารถเข้าไปใช้บริการเว็บไซต์เฉพาะผู้ใหญ่ได้ฟรี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หากผู้ใช้ระบุหมายเลขบัตรเครดิตเพื่อเป็นการยืนยันอายุของผู้ใช้ หลังจากนั้นผู้ใช้ก็จะได้รับใบเรียกเก็บเงินจากบัตรเครดิตโดยที่ผู้ใช้ไม่ได้ซื้อสินค้าหรือรับบริการใด ๆ เลย ดังนั้นก่อนที่ผู้ใช้จะกรอกหมายเลขบัตรเครดิตจะต้องอ่านรายละเอียดหรือข้อตกลงให้รอบคอบเสียก่อน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>
              <a:spcBef>
                <a:spcPts val="0"/>
              </a:spcBef>
            </a:pPr>
            <a:endParaRPr lang="en-US" sz="3200" dirty="0"/>
          </a:p>
          <a:p>
            <a:pPr marL="0" indent="0" algn="thaiDist">
              <a:spcBef>
                <a:spcPts val="0"/>
              </a:spcBef>
              <a:buNone/>
            </a:pPr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72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94453" y="86062"/>
            <a:ext cx="8800153" cy="6981712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sz="32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6.2.2 การใช้คอมพิวเตอร์ในฐานะเป็นเป้าหมายของอาชญากรรม </a:t>
            </a:r>
          </a:p>
          <a:p>
            <a:pPr marL="0" indent="0" algn="thaiDist">
              <a:buNone/>
            </a:pP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 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นอกจากการใช้คอมพิวเตอร์เป็นเครื่องมือในการก่ออาชญากรรมแล้ว คอมพิวเตอร์ก็อาจเป็นเป้าหมายของอาชญากรรมได้ด้วย ตัวอย่างลักษณะการกระทำที่เป็นอาชญากรรมคอมพิวเตอร์ ใน  4  ลักษณะประเด็นคือ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6.2.2.1 การเข้าถึงและการใช้คอมพิวเตอร์โดยไม่ได้รับอนุญาต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          การเข้าถึงและการใช้คอมพิวเตอร์โดยไม่ได้รับอนุญาตเป็นการกระทำต่าง ๆ ที่เกี่ยวข้องกับคอมพิวเตอร์หรือข้อมูลของผู้อื่นโดยที่เจ้าของไม่อนุญาต การเข้าถึงอาจใช้วิธีขโมยรหัสส่วนตัว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Personal identification number : PIN)*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หรือการเข้ารหัสผ่าน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Password)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ซึ่งการกระทำโดยมิชอบนี้อาจก่อให้เกิดความเสียหายแก่บุคคลหรือองค์การ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sz="24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PIN - Personal Identification Number*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คือเลขรหัสลับที่ใช้ระหว่างระบบและผู้ใช้งาน เพื่อใช้ในการยืนยันตัวตนเข้าสู่ระบบ ส่วนใหญ่จะต้องใช้คู่กับ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Identification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ที่ไม่ลับด้วย เช่น ชื่อลูกค้า หมายเลขบนบัตรเครดิต หรือ 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username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ดังนั้นมีเพียงแค่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PIN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อย่างเดียวจะไม่เพียงพอให้เข้าสู่ระบบได้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311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95668" y="914400"/>
            <a:ext cx="8596668" cy="5632571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r>
              <a:rPr 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6.2.2.2 การก่อกวนหรือการทำลายข้อมูล </a:t>
            </a:r>
          </a:p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       ผู้ใช้สามารถที่จะตกเป็นเหยื่อของการถูกขโมยข้อมูลได้เนื่องจากบางบริษัทต้องการนำข้อมูลนั้น ๆ เพื่อใช้ในการแข่งขันทางธุรกิจ การขโมยข้อมูลจะเกี่ยวข้องกับอาชญากรรมประเภทอื่น ๆ เช่น การเข้าถึงข้อมูลหรือเครื่องคอมพิวเตอร์โดยไม่ได้รับอนุญาต เป็นต้น </a:t>
            </a:r>
          </a:p>
        </p:txBody>
      </p:sp>
    </p:spTree>
    <p:extLst>
      <p:ext uri="{BB962C8B-B14F-4D97-AF65-F5344CB8AC3E}">
        <p14:creationId xmlns:p14="http://schemas.microsoft.com/office/powerpoint/2010/main" val="83771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835786"/>
            <a:ext cx="8596668" cy="464286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การที่จะระบุว่าการกระทำสิ่งใดผิดจริยธรรมนั้นอาจกล่าวได้ไม่ชัดเจนมากนัก ทั้งนี้ขึ้นอยู่กับวัฒนธรรมของสังคมในแต่ละประเทศนั้น ๆ ด้วย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ตัวอย่างของการกระทำที่ยอมรับกันโดยทั่วไป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ว่าเป็นการกระทำที่ผิดจริยธรรมในการใช้งานคอมพิวเตอร์คือ ใช้ทำร้ายผู้อื่นให้เกิดความเสียหาย หรือก่อความรำคาญ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การใช้คอมพิวเตอร์และ เทคโนโลยีสารสนเทศในการขโมยข้อมูลของผู้อื่น การนำภาพหรือข้อมูลส่วนตัวของบุคคลไปลงบนอินเทอร์เน็ตโดยไม่ได้รับอนุญาต การเข้าถึงข้อมูลหรือคอมพิวเตอร์ของบุคคลอื่นโดยไม่ได้รับอนุญาต การละเมิดลิขสิทธิ์ซอฟต์แวร์ เป็นต้น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27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5212" y="161365"/>
            <a:ext cx="8596668" cy="587999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</a:t>
            </a:r>
            <a:r>
              <a:rPr lang="th-TH" sz="2800" b="1" dirty="0" err="1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มัลแวร์</a:t>
            </a:r>
            <a:r>
              <a:rPr lang="th-TH" sz="28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28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Malware)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ย่อมาจากคำว่า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Malicious Software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หมายถึงโปรแกรมประสงค์ร้ายต่าง ๆ โดยทำงานในลักษณะที่เป็นการโจมตีระบบ การทำให้ระบบเสียหาย รวมไปถึงการโจรกรรมข้อมูล </a:t>
            </a:r>
          </a:p>
          <a:p>
            <a:pPr marL="0" indent="0" algn="thaiDist">
              <a:buNone/>
            </a:pP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</a:t>
            </a:r>
            <a:r>
              <a:rPr lang="th-TH" sz="2800" dirty="0" err="1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มัลแวร์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แบ่งออกได้หลากหลายประเภท อาทิเช่น ไวรัส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Virus)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เวิร์ม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Worm)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หรือหนอนอินเทอร์เน็ต ม้าโทรจัน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Trojan Horse)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การแอบดักจับข้อมูล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Spyware)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คีย์ ล็อกเกอร์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Key Logger)*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บนเครื่องคอมพิวเตอร์ของผู้ใช้งาน </a:t>
            </a:r>
          </a:p>
          <a:p>
            <a:pPr marL="0" indent="0" algn="thaiDist">
              <a:buNone/>
            </a:pPr>
            <a:endParaRPr lang="th-TH" sz="2800" b="1" dirty="0">
              <a:solidFill>
                <a:srgbClr val="00B0F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4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*คีย์ล็อกเกอร์ (</a:t>
            </a:r>
            <a:r>
              <a:rPr lang="en-US" sz="2400" b="1" dirty="0" err="1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KeyLogger</a:t>
            </a:r>
            <a:r>
              <a:rPr lang="en-US" sz="24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)* 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นั้นเป็นโปรแกรม</a:t>
            </a:r>
            <a:r>
              <a:rPr lang="th-TH" sz="24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มัลแวร์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ชนิดหนึ่ง ซึ่งจะคอยดักจับข้อมูลส่วนตัว</a:t>
            </a:r>
            <a:r>
              <a:rPr lang="th-TH" sz="24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ต่างๆ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ของผู้ใช้ เช่น </a:t>
            </a:r>
            <a:r>
              <a:rPr 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Username, Password, 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ข้อมูลบัญชีธนาคาร หรือข้อมูลบัตรเครดิต เป็นต้น</a:t>
            </a:r>
            <a:endParaRPr lang="en-US" sz="2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10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2" y="932115"/>
            <a:ext cx="8106748" cy="3736704"/>
          </a:xfrm>
        </p:spPr>
      </p:pic>
      <p:sp>
        <p:nvSpPr>
          <p:cNvPr id="5" name="สี่เหลี่ยมผืนผ้า 4"/>
          <p:cNvSpPr/>
          <p:nvPr/>
        </p:nvSpPr>
        <p:spPr>
          <a:xfrm>
            <a:off x="3868855" y="5437253"/>
            <a:ext cx="2722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มัลแวร์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Malware)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28600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408791"/>
            <a:ext cx="8596668" cy="5632571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    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ก่อกวนหรือการทำลายข้อมูลเป็นอาชญากรรมคอมพิวเตอร์ที่เข้าไปปั่นป่วนและแทรกแซงการทำงานของคอมพิวเตอร์ฮาร์ดแวร์และซอฟต์แวร์โดยไม่ได้รับอนุญาต เช่น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</a:t>
            </a:r>
            <a:r>
              <a:rPr lang="th-TH" sz="2800" dirty="0" err="1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ไวรัส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คอมพิวเตอร์ (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Computer Virus)</a:t>
            </a:r>
            <a:r>
              <a:rPr lang="en-US" sz="2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เป็นโปรแกรมที่สามารถติดต่อจากไฟล์หนึ่งไปยังอีกไฟล์หนึ่งภายในระบบเดียวกัน หรือจากคอมพิวเตอร์เครื่องหนึ่งไปยังเครื่องอื่นโดยการแนบตัวเองไปกับโปรแกรมอื่น สามารถทำลายฮาร์ดแวร์ ซอฟต์แวร์ และข้อมูล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898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69758" y="288759"/>
            <a:ext cx="8596668" cy="3880773"/>
          </a:xfrm>
        </p:spPr>
        <p:txBody>
          <a:bodyPr/>
          <a:lstStyle/>
          <a:p>
            <a:pPr marL="0" indent="0" algn="thaiDist">
              <a:buNone/>
            </a:pP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การสร้างความเสียหายจะแบ่งเป็น 2 ลักษณะคือ ไวรัสที่แสดงข้อความรบกวนหรือทำให้คอมพิวเตอร์ทำงานช้าลง แต่จะไม่ทำลายข้อมูล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อีกประเภทหนึ่ง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จะทำลายการทำงานของระบบคอมพิวเตอร์ ได้แก่ การลบไฟล์ การสั่งปิดเครื่องคอมพิวเตอร์ หรือการรบกวนการทำงานของโปรแกรมอื่น ๆ ที่ติดตั้งอยู่ในเครื่องที่ติดไวรัส เป็นต้น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35" y="2841804"/>
            <a:ext cx="4864865" cy="364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0457" y="462578"/>
            <a:ext cx="8994303" cy="54281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โดยทั่วไปไวรัสคอมพิวเตอร์จะแบ่งเป็น 3 ชนิด คือ</a:t>
            </a:r>
          </a:p>
          <a:p>
            <a:pPr marL="0" indent="0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r>
              <a:rPr lang="th-TH" sz="2800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 </a:t>
            </a:r>
            <a:r>
              <a:rPr lang="th-TH" sz="2800" dirty="0" err="1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ไวรัส</a:t>
            </a:r>
            <a:r>
              <a:rPr lang="th-TH" sz="2800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ที่ทำงานบน </a:t>
            </a:r>
            <a:r>
              <a:rPr lang="en-US" sz="2800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Boot sector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หรือบางครั้งเรียก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System Virus 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ไวรัส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ประเภทนี้จะแฝงตัวอยู่ที่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Boot sector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ของฮาร์ดดิสก์ แล้วยังสามารถที่จะฝังตัวอยู่ในหน่วยความจำของเครื่องคอมพิวเตอร์ได้ด้วย จะทำงานเมื่อเริ่มเปิดระบบ </a:t>
            </a:r>
          </a:p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	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12" y="3053988"/>
            <a:ext cx="5316139" cy="351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2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04395" y="129091"/>
            <a:ext cx="5120640" cy="6314739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(2) ไวรัสที่เกาะติดที่แฟ้มงานหรือโปรแกรม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ไวรัสชนิดนี้จะแฝงตัวอยู่ตามไฟล์ต่าง ๆ ส่วนใหญ่จะเป็นไฟล์ที่มีนามสกุลเป็น .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exe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และ .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com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เพราะเป็นไฟล์ที่ถูกเรียกใช้งานเป็นประจำ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การทำงานของไวรัสจะเกิดขึ้นเมื่อผู้ใช้เรียกใช้ไฟล์ที่ติดไวรัส จากนั้นไวรัสจะฝังตัวเองในหน่วยความจำของคอมพิวเตอร์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โดยปกติการติดไวรัสประเภทนี้มักมาจากการดาวน์โหลดไฟล์หรือโปรแกรมจากอินเทอร์เน็ตในแหล่งที่ไม่ปลอดภัย หรือการเปิดไฟล์ที่แนบมากับอีเมล์ </a:t>
            </a:r>
          </a:p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endParaRPr lang="en-US" sz="32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645" y="258734"/>
            <a:ext cx="6570355" cy="48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4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66576" y="84363"/>
            <a:ext cx="9777170" cy="3880773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</a:t>
            </a:r>
            <a:r>
              <a:rPr lang="th-TH" sz="2800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(3) </a:t>
            </a:r>
            <a:r>
              <a:rPr lang="th-TH" sz="2800" dirty="0" err="1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แมโครไวรัส</a:t>
            </a:r>
            <a:r>
              <a:rPr lang="th-TH" sz="2800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2800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Macro Virus)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ไวรัส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ที่ทำงานบนโปรแกรมที่ใช้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ภาษาแมโคร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เช่น โปรแกรมประมวลคำ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Word processing)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และโปรแกรมตารางคำนวณ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Spreadsheet)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เป็นต้น 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11" y="2518432"/>
            <a:ext cx="6642395" cy="26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39849" y="620617"/>
            <a:ext cx="9423699" cy="6041362"/>
          </a:xfrm>
        </p:spPr>
        <p:txBody>
          <a:bodyPr>
            <a:noAutofit/>
          </a:bodyPr>
          <a:lstStyle/>
          <a:p>
            <a:pPr marL="0" indent="0" algn="thaiDist">
              <a:spcBef>
                <a:spcPts val="0"/>
              </a:spcBef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ไวรัสส่วนใหญ่จะทำงานเมื่อเปิดเครื่องคอมพิวเตอร์ใช้งาน หรือเรียกไฟล์ที่ติดไวรัส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มีไวรัสประเภทหนึ่งเรียกว่า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ลอจิกบอมบ์ (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logic bomb)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ระเบิดเวลา (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Time bomb)</a:t>
            </a:r>
            <a:r>
              <a:rPr lang="en-US" sz="2800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ซึ่งเป็น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ไวรัส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ที่ออกแบบมาให้ทำงานตามเงื่อนไขหรือเวลาที่กำหนดไว้ จะทำงานเมื่อนาฬิกาของเครื่องเดินถึงเวลาที่ถูกเขียนให้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ไวรัส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ตื่นขึ้นมาทำงานนั่นเอง 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      ไวรัสคอมพิวเตอร์ที่ระบาดไปทั่วโลกและมีความรุนแรงมาก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เป็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นม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ัลแวร์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เรียกค่าไถ่ </a:t>
            </a:r>
            <a:b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วอนนา คราย (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WannaCry)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โดยม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ัลแวร์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ดังกล่าวมีจุดประสงค์หลักเพื่อเข้ารหัสลับข้อมูลในคอมพิวเตอร์เพื่อเรียกค่าไถ่ หากไม่จ่ายเงินตามที่เรียกจะไม่สามารถเปิดไฟล์ได้ 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มัลแวร์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เรียกค่าไถ่ตัวนี้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86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18335"/>
            <a:ext cx="8596668" cy="592302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</a:t>
            </a:r>
            <a:r>
              <a:rPr lang="th-TH" sz="2800" dirty="0" err="1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เวิร์ม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Worm)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หรือหนอน คุณสมบัติพิเศษของ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เวิร์ม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คือ สามารถ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พร่กระจายตัวของมันเองได้โดยอัตโนมัติและไม่ต้องอาศัยโปรแกรมอื่นในการแพร่กระจายไปยังคอมพิวเตอร์เครื่องอื่นๆ ผ่านทางเครือข่าย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เวิร์มจะแพร่กระจายโดยการค้นหาที่อยู่อีเมล์ของผู้ใช้จาก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E-mail Address Book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จากนั้นก็จะส่งตัวมันเองไปกับอีเมล์นั้น ๆ </a:t>
            </a:r>
          </a:p>
          <a:p>
            <a:pPr marL="0" indent="0" algn="thaiDist">
              <a:buNone/>
            </a:pP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 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283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8092" y="1108038"/>
            <a:ext cx="8596668" cy="5385146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เมื่อผู้ใช้เปิดไฟล์อ่าน เวิร์มก็จะเริ่มทำงานโดยการคัดลอกตัวเองและส่งอีเมล์อิเล็กทรอนิกส์ไปยังคนอื่น ๆ ที่มีรายชื่ออยู่ใน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E-mail Address Book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ของผู้ใช้เหมือนกับการส่งอี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เมลลูก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โซ่ถึงคนอื่น ๆ ต่อไปเรื่อย ๆ </a:t>
            </a:r>
          </a:p>
          <a:p>
            <a:pPr marL="0" indent="0">
              <a:buNone/>
            </a:pP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ตัวอย่างเวิร์มที่รู้จักกันอย่างแพร่หลาย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“</a:t>
            </a:r>
            <a:r>
              <a:rPr lang="en-US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Nimda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”, “W32.Sobig”, “W32.bugbear”, “W32.Blaster”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“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Love Bug” (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ซึ่งเป็นไฟล์ที่แนบมากับอี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เมล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ที่กำหนดหัวเรื่องว่า “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 LOVE YOU”) </a:t>
            </a:r>
          </a:p>
        </p:txBody>
      </p:sp>
    </p:spTree>
    <p:extLst>
      <p:ext uri="{BB962C8B-B14F-4D97-AF65-F5344CB8AC3E}">
        <p14:creationId xmlns:p14="http://schemas.microsoft.com/office/powerpoint/2010/main" val="44737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839096"/>
            <a:ext cx="8596668" cy="5733825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จริยธรรมเกี่ยวกับการใช้คอมพิวเตอร์และเทคโนโลยีสารสนเทศ มักจะกล่าวถึงใน 4 ประเด็นดังต่อไปนี้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6.1.1 ความเป็นส่วนตัว (</a:t>
            </a:r>
            <a:r>
              <a:rPr lang="en-US" sz="28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Privacy)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ความเป็นส่วนตัวของข้อมูลและสารสนเทศ โดยทั่วไปหมายถึงสิทธิที่จะอยู่ตามลำพังและเป็นสิทธิที่เจ้าของสามารถที่จะควบคุมข้อมูลของตนเองในการเปิดเผยให้กับผู้อื่น สิทธินี้ได้ครอบคลุมทั้งปัจเจกบุคคล กลุ่มคนและองค์การต่าง ๆ</a:t>
            </a:r>
          </a:p>
        </p:txBody>
      </p:sp>
    </p:spTree>
    <p:extLst>
      <p:ext uri="{BB962C8B-B14F-4D97-AF65-F5344CB8AC3E}">
        <p14:creationId xmlns:p14="http://schemas.microsoft.com/office/powerpoint/2010/main" val="175765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2789" y="957431"/>
            <a:ext cx="8596668" cy="5718634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ม้าโทรจัน (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Trojan Horse)</a:t>
            </a:r>
            <a:r>
              <a:rPr lang="en-US" sz="2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เป็นโปรแกรมที่ดูเหมือนจะมีประโยชน์หรือไม่เป็นอันตราย แต่ในตัวโปรแกรมจะแฝงโค้ดสำหรับการใช้ประโยชน์หรือทำลายระบบที่รัน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ม้าโทรจันจะแตกต่างจากไวรัสและเวิร์ม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ตรงที่ม้าโทรจันจะไม่กระจายตัวมันเองไปยังคอมพิวเตอร์เครื่องอื่น ๆ </a:t>
            </a: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โดยโปรแกรมม้าโทรจันจะแฝงตัวอยู่กับโปรแกรมอื่น ๆ ที่อาจส่งผ่านมาทางอีเมล เช่น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Zipped_files.exe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และเมื่อมีการเรียกใช้ไฟล์ โปรแกรมจะลบไฟล์ที่อยู่ในฮาร์ดดิสก์ </a:t>
            </a:r>
          </a:p>
        </p:txBody>
      </p:sp>
    </p:spTree>
    <p:extLst>
      <p:ext uri="{BB962C8B-B14F-4D97-AF65-F5344CB8AC3E}">
        <p14:creationId xmlns:p14="http://schemas.microsoft.com/office/powerpoint/2010/main" val="324579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07" y="753036"/>
            <a:ext cx="7876425" cy="2943714"/>
          </a:xfrm>
        </p:spPr>
      </p:pic>
      <p:sp>
        <p:nvSpPr>
          <p:cNvPr id="6" name="สี่เหลี่ยมผืนผ้า 5"/>
          <p:cNvSpPr/>
          <p:nvPr/>
        </p:nvSpPr>
        <p:spPr>
          <a:xfrm>
            <a:off x="2650434" y="4505544"/>
            <a:ext cx="5342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ไวรัส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ม้าโทรจัน (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Trojan Horse)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5326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34303" y="322730"/>
            <a:ext cx="8596668" cy="592302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ข่าวหลอกลวง (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Hoax)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เป็นการส่งข้อความต่อ ๆ กันเหมือนอีเมล์ลูกโซ่เพื่อให้เกิดความเข้าใจผิดโดยอาศัยเทคนิคทางจิตวิทยาทำให้ข่าวนั้นน่าเชื่อถือ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083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34303" y="322730"/>
            <a:ext cx="8596668" cy="592302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มีข้อสังเกตเพื่อใช้ในการตรวจสอบว่าเครื่องคอมพิวเตอร์ที่กำลังใช้งานอยู่ติดไวรัสหรือไม่ </a:t>
            </a:r>
          </a:p>
          <a:p>
            <a:pPr marL="0" indent="0" algn="thaiDist">
              <a:buNone/>
            </a:pP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เช่น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มีข้อความหรือภาพแปลก ๆ แสดงบนจอภาพ มีเสียงที่ผิดปกติหรือเสียงเพลงเปิดขึ้นเป็นบางเวลา หน่วยความจำคอมพิวเตอร์ลดน้อยลงกว่าที่ควรจะเป็น เครื่องคอมพิวเตอร์ที่กำลังใช้งานอยู่ทำงานช้าผิดปกติ โปรแกรมหรือไฟล์หายไปโดยที่ผู้ใช้ไม่ได้ลบทิ้ง มีโปรแกรมแปลกปลอมเข้ามา ขนาดของไฟล์ใหญ่ผิดปกติ การทำงานของไฟล์หรือโปรแกรมผิดปกติไปจากเดิมที่เคยใช้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74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04395" y="161365"/>
            <a:ext cx="9069607" cy="5879997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pPr marL="0" indent="0" algn="thaiDist">
              <a:buNone/>
            </a:pPr>
            <a:r>
              <a:rPr 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   6.2.2.3 การทำให้ระบบปฏิเสธการให้บริการ (</a:t>
            </a:r>
            <a:r>
              <a:rPr lang="en-US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Denial of Service)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	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ให้ระบบคอมพิวเตอร์ปฏิเสธการให้บริการ หรือ </a:t>
            </a:r>
            <a:r>
              <a:rPr lang="en-US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DoS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เป็นการโจมตีเว็บไซต์เพื่อไม่ให้เว็บไซต์นั้นติดต่อสื่อสารกับคอมพิวเตอร์เครื่อง</a:t>
            </a:r>
            <a:b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 ๆ ได้ การโจมตีอาจมาจากคอมพิวเตอร์เพียงเครื่องเดียว หรือจากคอมพิวเตอร์จำนวนมากที่ถูกควบคุมสั่งการ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Distributed Denial of Service : DDoS) 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766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699247"/>
            <a:ext cx="8596668" cy="5342115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	</a:t>
            </a:r>
            <a:r>
              <a:rPr 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6.2.2.4 การขโมยคอมพิวเตอร์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		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การขโมยเครื่องคอมพิวเตอร์และอุปกรณ์ที่เกี่ยวข้องก็เป็นปัญหาอาชญากรรมอย่างหนึ่ง โดยเฉพาะเครื่องคอมพิวเตอร์ที่อยู่ตามสำนักงานของหน่วยงานภาครัฐ หรือเอกชน ที่เก็บข้อมูลสำคัญ ๆ เอาไว้ อาจจะมีผู้ประสงค์ร้ายต้องการนำข้อมูลที่เก็บอยู่ในเครื่องนั้นมาใช้งาน หรือทำลายทิ้งเพื่อปกปิดความลับบางอย่าง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                    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7035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553188" cy="1320800"/>
          </a:xfrm>
        </p:spPr>
        <p:txBody>
          <a:bodyPr>
            <a:noAutofit/>
          </a:bodyPr>
          <a:lstStyle/>
          <a:p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วิธีการป้องกันการเข้าถึงข้อมูลและคอมพิวเตอร์</a:t>
            </a:r>
            <a:endParaRPr lang="en-US" sz="5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09607" y="1635164"/>
            <a:ext cx="8596668" cy="463211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การป้องกันการเข้าถึงข้อมูลและคอมพิวเตอร์จากบุคคลที่ไม่ได้รับอนุญาต ได้แก่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6.3.1 การใช้ 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User name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User ID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และรหัสผ่าน (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Password)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บางระบบจะกำหนดชื่อผู้ใช้และรหัสผ่านมาให้เพื่อความสะดวก ในขณะที่บางระบบจะให้ผู้ใช้กำหนดเอง หากระบบใดมีการกำหนดรหัสผ่านมาให้ ผู้ใช้ควรเปลี่ยนแปลงรหัสผ่านนั้นใหม่ด้วยตนเองในภายหลัง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และควรหลีกเลี่ยงการกำหนดรหัสที่เป็นวันเดือนปีเกิด เบอร์โทรศัพท์ หรือรหัสอื่น ๆ ที่แฮกเกอร์สามารถเดาได้ง่าย ควรตั้งรหัสผ่านที่มีทั้งตัวอักษรและตัวเลข </a:t>
            </a:r>
          </a:p>
        </p:txBody>
      </p:sp>
    </p:spTree>
    <p:extLst>
      <p:ext uri="{BB962C8B-B14F-4D97-AF65-F5344CB8AC3E}">
        <p14:creationId xmlns:p14="http://schemas.microsoft.com/office/powerpoint/2010/main" val="323424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742279"/>
            <a:ext cx="8596668" cy="5299084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6.3.2 การใช้วัตถุใด ๆ เพื่อการเข้าสู่ระบบ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ได้แก่ บัตร หรือกุญแจ ตัวอย่างเช่น การใช้บัตร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ATM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เพื่อทำธุรกรรมเกี่ยวกับบัญชีธนาคาร ซึ่งโดยปกติจะใช้บัตรควบคู่กับ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PIN (Personal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Identification Number)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ประกอบด้วยตัวเลข 4 หลักและ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PIN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็เป็นรหัสผ่านที่เจ้าของควรให้ความสำคัญไม่ควรใช้ตัวเลขที่เกี่ยวกับวันเดือนปีเกิดหรือการจดรหัสลงในบัตร</a:t>
            </a:r>
          </a:p>
          <a:p>
            <a:pPr marL="0" indent="0" algn="thaiDist">
              <a:buNone/>
            </a:pP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942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742279"/>
            <a:ext cx="8596668" cy="5299084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6.3.3 การใช้อุปกรณ์ทางชีวะภาพ (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Biometric Devices)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เป็นการใช้อุปกรณ์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ตรวจสอบลักษณะส่วนตัวของบุคคล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เพื่อการอนุญาตใช้โปรแกรม ระบบ อุปกรณ์ หรือการเข้าใช้ห้องคอมพิวเตอร์ เช่น การตรวจสอบด้วยเสียง ลายนิ้วมือ ฝ่ามือ ลายเซ็น ม่านตา และรูปหน้า เป็นต้น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โดยอุปกรณ์จะทำการแปลงลักษณะส่วนบุคคลให้อยู่ในรูป</a:t>
            </a:r>
            <a:r>
              <a:rPr lang="th-TH" sz="2800" dirty="0" err="1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ข้อมูลดิจิทัล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แล้วเปรียบเทียบกับข้อมูลที่จัดเก็บในคอมพิวเตอร์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ถ้าข้อมูลไม่ตรงกันคอมพิวเตอร์ก็จะปฏิเสธการเข้าสู่ระบบ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049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89704" y="817581"/>
            <a:ext cx="8068236" cy="5568026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6.3.4 ระบบเรียกกลับ (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Callback System)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OTP (On Time Password)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เป็นระบบที่ผู้ใช้ระบุชื่อและรหัสผ่าน เพื่อขอเข้าใช้ระบบปลายทาง หากข้อมูลถูกต้อง คอมพิวเตอร์ก็จะเรียกกลับให้เข้าใช้งานเอง ระบบในลักษณะนี้เป็นการเพิ่มความปลอดภัยให้คอมพิวเตอร์อีกระดับหนึ่ง คือคอมพิวเตอร์จะตรวจสอบหมายเลขโทรศัพท์ของผู้ใช้เมื่อเรียกกลับ</a:t>
            </a:r>
          </a:p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38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129553"/>
            <a:ext cx="8596668" cy="4911809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6.1.1.1 การเข้าไปดูข้อความในอีเมล์และการบันทึกข้อมูลในเครื่องคอมพิวเตอร์ รวมทั้งการบันทึกแลกเปลี่ยนข้อมูลที่บุคคลเข้าไปใช้บริการเว็บไซต์และกลุ่มข่าวสาร การใช้เทคโนโลยีในการติดตามความเคลื่อนไหวหรือพฤติกรรมของบุคคล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ษัทใช้คอมพิวเตอร์และกล้องวงจรปิดในการตรวจจับหรือเฝ้าดูการปฏิบัติงานหรือการให้บริการของพนักงาน ถึงแม้ว่าจะเป็นการติดตามการทำงานเพื่อการพัฒนาคุณภาพการให้บริการ แต่กิจกรรมหลายอย่างของพนักงานก็ถูกเฝ้าดูด้วย พนักงานสูญเสียความเป็นส่วนตัวซึ่งการกระทำเช่นนี้ถือเป็นการผิดจริยธรรม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503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23545" y="1011218"/>
            <a:ext cx="8596668" cy="5169993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6.3.5 เครื่องคอมพิวเตอร์ที่ใช้งานต้องติดตั้งโปรแกรมสแกน</a:t>
            </a:r>
            <a:r>
              <a:rPr lang="th-TH" sz="2800" dirty="0" err="1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ไวรัส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สแกนสิ่งแปลกปลอมที่จะเข้ามาในเครื่อง และอัพเดตฐานข้อมูล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ไวรัส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อย่างสม่ำเสมอ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6.3.6 อย่าดาวน์โหลดโปรแกรม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ในเว็บไซต์ที่มีความเสี่ยง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6.3.7 สำรองข้อมูลต่าง ๆ ที่มีในเครื่องไว้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กรณีฉุกเฉินจะสามารถนำกับมาใช้ใหม่ได้ หรือใส่รหัสผ่านในการเปิดไฟล์ รหัสผ่านสำหรับแก้ไขเปลี่ยนแปลงไฟล์ที่สำคัญ ๆ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613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3996" y="93233"/>
            <a:ext cx="11535158" cy="1320800"/>
          </a:xfrm>
        </p:spPr>
        <p:txBody>
          <a:bodyPr>
            <a:noAutofit/>
          </a:bodyPr>
          <a:lstStyle/>
          <a:p>
            <a:r>
              <a:rPr lang="th-TH" sz="5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ข้อควรระวังในการเข้าไปยังโลกไซเบอร์หรือใช้งานอินเทอร์เน็ต </a:t>
            </a:r>
            <a:endParaRPr lang="en-US" sz="5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62074" y="1247415"/>
            <a:ext cx="8596668" cy="4363169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ถ้าใช้บริการต่าง ๆ ผ่านอินเทอร์เน็ต ให้พิจารณาข้อพึงระวังต่อไปนี้ </a:t>
            </a:r>
          </a:p>
          <a:p>
            <a:pPr marL="0" indent="0" algn="thaiDist">
              <a:buNone/>
            </a:pP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6.4.1 บัตรเครดิตและการแอบอ้าง </a:t>
            </a:r>
            <a:endParaRPr lang="th-TH" sz="2800" dirty="0">
              <a:solidFill>
                <a:srgbClr val="00B0F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 1) ถ้ามีการกรอกข้อมูลส่วนตัวควรใช้เฉพาะเว็บไซต์ที่มีระบบรักษาความปลอดภัย เช่น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หรือตรวจสอบชื่อเว็บไซต์หรือ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URL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ว่าเป็นชื่อเดียวกันกับเว็บที่เคยใช้บริการหรือไม่ทุกครั้ง เพราะมิจฉาชีพอาจจะทำเว็บไซต์ปลอมที่ตั้งชื่อเว็บและมีหน้าตาของเว็บเหมือนหรือคล้ายกับเว็บไซต์ที่เราเคยใช้มาก ถ้าไม่สังเกตดี ๆ เพื่อหลอกให้ผู้ใช้ กรอกข้อมูลส่วนตัวในการทำธุรกรรมต่าง ๆ ผ่านเว็บ </a:t>
            </a:r>
          </a:p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6901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09607" y="107576"/>
            <a:ext cx="8596668" cy="4976355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2) ให้หมายเลขบัตรเครดิตเฉพาะบริษัทที่ผู้ใช้ไว้วางใจได้เท่านั้น 	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3) ใช้รหัสผ่านอย่างน้อย 10 ตัวอักขระ (ควรผสมระหว่างตัวอักษรและตัวเลข)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4) ใช้รหัสผ่านที่แตกต่างกันในแต่ละระบบหรือเว็บไซต์ 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95" y="2579146"/>
            <a:ext cx="6172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dirty="0"/>
              <a:t> </a:t>
            </a:r>
            <a:endParaRPr lang="en-US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6878" y="279699"/>
            <a:ext cx="8907730" cy="6056555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6.4.2 การป้องกันข้อมูลส่วนบุคคล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พิจารณาอย่างรอบคอบก่อนการให้ข้อมูลส่วนตัว และให้ข้อมูลในส่วนที่จำเป็น เฉพาะบุคคลนั้น ๆ เท่านั้น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6.4.3 การ</a:t>
            </a:r>
            <a:r>
              <a:rPr lang="th-TH" sz="2800" b="1" dirty="0" err="1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หลีกเลี่ยงส</a:t>
            </a:r>
            <a:r>
              <a:rPr lang="th-TH" sz="28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แปมเมล์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สแปม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เมล์อาจก่อความรำคาญแก่ผู้ใช้อินเทอร์เน็ตได้อย่างมาก เนื่องจากมันจะทวีจำนวนขึ้นเรื่อย ๆ ถ้าผู้ใช้ให้ที่อยู่อีเมล์แก่บริษัทที่ทำธุรกิจออนไลน์ ดังนั้นจึงต้องระมัดระวังการลงทะเบียนเพื่อรับข่าวสารกลับมายังอีเมล์ของผู้ใช้</a:t>
            </a:r>
          </a:p>
          <a:p>
            <a:pPr marL="457200" lvl="1" indent="0" algn="thaiDist">
              <a:buNone/>
            </a:pPr>
            <a:r>
              <a:rPr lang="th-TH" sz="28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6.4.4 การป้องกันระบบคอมพิวเตอร์และเครือข่าย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ใช้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ไฟร์วอลล์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Firewall)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เป็นฮาร์ดแวร์หรือซอฟต์แวร์เพื่อทำหน้าที่เป็นยามประตูตรวจสอบการเข้าระบบของผู้บุกรุกที่ไม่หวังดี ติดตั้งโปรแกรมสแกน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ไวรัส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สแกนหนอนและม้าโทรจันที่เครื่องคอมพิวเตอร์ หรือโทรศัพท์มือถือ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250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849855"/>
            <a:ext cx="8596668" cy="519150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6.4.5 อย่ารับหรือเปิดอ่านอีเมล์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หรือไฟล์ที่แนบมากับอีเมล์ จากคนที่ไม่รู้จัก </a:t>
            </a:r>
          </a:p>
          <a:p>
            <a:pPr marL="0" indent="0" algn="thaiDist">
              <a:buNone/>
            </a:pP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r>
              <a:rPr lang="th-TH" sz="28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6.4.6 ติดตั้งโปรแกรมป้องกันเด็กเข้าถึงเว็บไซต์ที่ไม่พึงประสงค์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เว็บลามกอานาจาร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r>
              <a:rPr lang="th-TH" sz="28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6.4.7 ติดตามข่าวสารเกี่ยวกับการก่ออาชญากรรมทางคอมพิวเตอร์ จากสื่อต่าง ๆ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หรือติดตามข่าวสารเกี่ยวกับการป้องกันการก่อกวนและทำลายข้อมูลได้ที่ ศูนย์ประสานงานการรักษาความปลอดภัยคอมพิวเตอร์ประเทศไทย ที่เว็บไซต์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https://www.thaicert.or.th/ </a:t>
            </a:r>
          </a:p>
        </p:txBody>
      </p:sp>
    </p:spTree>
    <p:extLst>
      <p:ext uri="{BB962C8B-B14F-4D97-AF65-F5344CB8AC3E}">
        <p14:creationId xmlns:p14="http://schemas.microsoft.com/office/powerpoint/2010/main" val="49976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84432" y="6011430"/>
            <a:ext cx="5256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เว็บไซต์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https://www.thaicert.or.th/ 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715" y="694821"/>
            <a:ext cx="7381999" cy="508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5320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3487" y="413851"/>
            <a:ext cx="9262334" cy="1320800"/>
          </a:xfrm>
        </p:spPr>
        <p:txBody>
          <a:bodyPr>
            <a:no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พระราชบัญญัติว่าด้วยการกระทำความผิดเกี่ยวกับคอมพิวเตอร์ 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2571" y="1373962"/>
            <a:ext cx="8940515" cy="4180289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สำหรับประเทศไทยมีกฎหมายที่ใช้ลงโทษผู้ที่กระทำความผิดเกี่ยวกับคอมพิวเตอร์และเทคโนโลยีสารสนเทศ คือ </a:t>
            </a:r>
            <a:r>
              <a:rPr lang="th-TH" sz="2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พระราชบัญญัติว่าด้วยการกระทำความผิดเกี่ยวกับคอมพิวเตอร์ พ.ศ. 2550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ประกาศในราชกิจจา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นุเบกษา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เมื่อวันที่ 18 มิถุนายน 2550 เริ่มมีผลบังคับใช้ 18 กรกฎาคม 2550 และ</a:t>
            </a:r>
            <a:r>
              <a:rPr lang="th-TH" sz="2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พระราชบัญญัติว่าด้วยการกระทำความผิดเกี่ยวกับคอมพิวเตอร์ </a:t>
            </a:r>
            <a:br>
              <a:rPr lang="th-TH" sz="2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(ฉบับที่ 2) พ.ศ. 2560 </a:t>
            </a:r>
            <a:endParaRPr lang="th-TH" sz="3200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562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55818" y="118335"/>
            <a:ext cx="8596668" cy="5740148"/>
          </a:xfrm>
        </p:spPr>
        <p:txBody>
          <a:bodyPr>
            <a:noAutofit/>
          </a:bodyPr>
          <a:lstStyle/>
          <a:p>
            <a:pPr marL="0" indent="0" algn="thaiDist">
              <a:spcBef>
                <a:spcPts val="0"/>
              </a:spcBef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มาตรา ๓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ในพระราชบัญญัตินี้ 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“ระบบคอมพิวเตอร์” หมายความว่า อุปกรณ์หรือชุดอุปกรณ์ของคอมพิวเตอร์ที่เชื่อมการทำงานเข้าด้วยกัน โดยได้มีการกำหนดคำสั่ง ชุดคำสั่ง หรือสิ่งอื่นใด และแนวทางปฏิบัติงานให้อุปกรณ์หรือชุดอุปกรณ์ทำหน้าที่ประมวลผลข้อมูลโดยอัตโนมัติ 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“ข้อมูลคอมพิวเตอร์” หมายความว่า ข้อมูล ข้อความ คำสั่ง ชุดคำสั่ง หรือสิ่งอื่นใดบรรดาที่อยู่ในระบบคอมพิวเตอร์ในสภาพที่ระบบคอมพิวเตอร์อาจประมวลผลได้ และให้หมายความรวมถึงข้อมูลอิเล็กทรอนิกส์ตามกฎหมายว่าด้วยธุรกรรมทางอิเล็กทรอนิกส์ด้วย 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“ข้อมูลจราจรทางคอมพิวเตอร์” หมายความว่า ข้อมูลเกี่ยวกับการติดต่อสื่อสารของระบบคอมพิวเตอร์ ซึ่งแสดงถึงแหล่งกำเนิด ต้นทาง ปลายทาง เส้นทาง เวลา วันที่ ปริมาณ ระยะเวลา ชนิดของบริการ หรืออื่น ๆ ที่เกี่ยวข้องกับการติดต่อสื่อสารของระบบคอมพิวเตอร์นั้น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60252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45061" y="882127"/>
            <a:ext cx="8596668" cy="4675141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“ผู้ให้บริการ” หมายความว่า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	(๑) ผู้ให้บริการแก่บุคคลอื่นในการเข้าสู่อินเทอร์เน็ต หรือให้สามารถติดต่อถึงกันโดยประการอื่น โดยผ่านทางระบบคอมพิวเตอร์ ทั้งนี้ ไม่ว่าจะเป็นการให้บริการในนามของตนเอง หรือในนามหรือเพื่อประโยชน์ของบุคคลอื่น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	(๒) ผู้ให้บริการเก็บรักษาข้อมูลคอมพิวเตอร์เพื่อประโยชน์ของบุคคลอื่น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“ผู้ใช้บริการ” หมายความว่า ผู้ใช้บริการของผู้ให้บริการไม่ว่าต้องเสียค่าใช้บริการหรือไม่ก็ตาม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32185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10585" y="149629"/>
            <a:ext cx="8596668" cy="5869240"/>
          </a:xfrm>
        </p:spPr>
        <p:txBody>
          <a:bodyPr>
            <a:noAutofit/>
          </a:bodyPr>
          <a:lstStyle/>
          <a:p>
            <a:pPr marL="0" indent="0" algn="thaiDist">
              <a:spcBef>
                <a:spcPts val="0"/>
              </a:spcBef>
              <a:buNone/>
            </a:pPr>
            <a:r>
              <a:rPr lang="th-TH" sz="32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หมวด ๑ ความผิดเกี่ยวกับคอมพิวเตอร์ 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มาตรา ๕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ดเข้าถึงโดยมิชอบซึ่งระบบคอมพิวเตอร์ที่มีมาตรการป้องกันการเข้าถึงโดยเฉพาะและมาตรการนั้นมิได้มีไว้สำหรับตน ต้องระวางโทษจำคุกไม่เกินหกเดือน หรือปรับไม่เกินหนึ่งหมื่นบาท หรือทั้งจำทั้งปรับ 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มาตรา ๖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ผู้ใดล่วงรู้มาตรการป้องกันการเข้าถึงระบบคอมพิวเตอร์ที่ผู้อื่นจัดทำขึ้นเป็นการเฉพาะ ถ้านามาตรการดังกล่าวไปเปิดเผยโดยมิชอบในประการที่น่าจะเกิดความเสียหายแก่ผู้อื่น ต้องระวางโทษจำคุกไม่เกินหนึ่งปี หรือปรับไม่เกินสองหมื่นบาท หรือทั้งจำทั้งปรับ 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มาตรา ๗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ผู้ใดเข้าถึงโดยมิชอบซึ่งข้อมูลคอมพิวเตอร์ที่มีมาตรการป้องกันการเข้าถึงโดยเฉพาะ และมาตรการนั้นมิได้มีไว้สำหรับตน ต้องระวางโทษจำคุกไม่เกินสองปีหรือปรับไม่เกินสี่หมื่นบาทหรือทั้งจำทั้งปรับ </a:t>
            </a:r>
          </a:p>
        </p:txBody>
      </p:sp>
    </p:spTree>
    <p:extLst>
      <p:ext uri="{BB962C8B-B14F-4D97-AF65-F5344CB8AC3E}">
        <p14:creationId xmlns:p14="http://schemas.microsoft.com/office/powerpoint/2010/main" val="147199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075765"/>
            <a:ext cx="8596668" cy="496559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6.1.1.2 การใช้ข้อมูลของลูกค้าจากแหล่งต่าง ๆ เพื่อประโยชน์ในการขยายตลาด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6.1.1.3 การรวบรวมหมายเลขโทรศัพท์ ที่อยู่อีเมล์ หมายเลขบัตรเครดิต และข้อมูลส่วนบุคคลอื่น ๆ เพื่อนำไปสร้างฐานข้อมูลประวัติลูกค้าขึ้นมาใหม่ แล้วนำไปขายให้กับบริษัทอื่น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61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299259"/>
            <a:ext cx="8596668" cy="5742104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มาตรา ๘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ดกระทำด้วยประการใดโดยมิชอบด้วยวิธีการทางอิเล็กทรอนิกส์เพื่อดักรับไว้ซึ่งข้อมูลคอมพิวเตอร์ของผู้อื่นที่อยู่ระหว่างการส่งในระบบคอมพิวเตอร์ และข้อมูลคอมพิวเตอร์นั้นมิได้มีไว้เพื่อประโยชน์สาธารณะหรือเพื่อให้บุคคลทั่วไปใช้ประโยชน์ได้ต้องระวางโทษจำคุกไม่เกินสามปี หรือปรับไม่เกินหกหมื่นบาท หรือทั้งจำทั้งปรับ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มาตรา ๙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ผู้ใดทำให้เสียหาย ทำลาย แก้ไข เปลี่ยนแปลง หรือเพิ่มเติมไม่ว่าทั้งหมดหรือบางส่วน ซึ่งข้อมูลคอมพิวเตอร์ของผู้อื่นโดยมิชอบ ต้องระวางโทษจำคุกไม่เกินห้าปี หรือปรับไม่เกินหนึ่งแสนบาท หรือทั้งจำทั้งปรับ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มาตรา ๑๐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ผู้ใดกระทำด้วยประการใดโดยมิชอบ เพื่อให้การทำงานของระบบคอมพิวเตอร์ของผู้อื่นถูกระงับ ชะลอ ขัดขวาง หรือรบกวนจนไม่สามารถทำงานตามปกติได้ต้องระวา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โทษจำคุกไม่เกินห้าปี หรือปรับไม่เกินหนึ่งแสนบาท หรือทั้งจำทั้งปรับ </a:t>
            </a:r>
          </a:p>
        </p:txBody>
      </p:sp>
    </p:spTree>
    <p:extLst>
      <p:ext uri="{BB962C8B-B14F-4D97-AF65-F5344CB8AC3E}">
        <p14:creationId xmlns:p14="http://schemas.microsoft.com/office/powerpoint/2010/main" val="27427341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10584" y="0"/>
            <a:ext cx="8596668" cy="5675602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มาตรา ๑๑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ดส่งข้อมูลคอมพิวเตอร์หรือจดหมายอิเล็กทรอนิกส์แก่บุคคลอื่นโดยปกปิดหรือปลอมแปลงแหล่งที่มาของการส่งข้อมูลดังกล่าว อันเป็นการรบกวนการใช้ระบบคอมพิวเตอร์ของบุคคลอื่นโดยปกติสุข ต้องระวางโทษปรับไม่เกินหนึ่งแสนบาท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ผู้ใดส่งข้อมูลคอมพิวเตอร์หรือจดหมายอิเล็กทรอนิกส์แก่บุคคลอื่นอันมีลักษณะเป็นการก่อให้เกิด ความเดือดร้อนรำคาญแก่ผู้รับข้อมูลคอมพิวเตอร์หรือจดหมายอิเล็กทรอนิกส์ โดยไม่เปิดโอกาสให้ผู้รับ สามารถบอกเลิกหรือแจ้งความประสงค์เพื่อปฏิเสธการตอบรับได้โดยง่าย ต้องระวางโทษปรับไม่เกิน สองแสนบาท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ให้รัฐมนตรีออกประกาศกำหนดลักษณะและวิธีการส่ง รวมทั้งลักษณะและปริมาณของ ข้อมูลคอมพิวเตอร์หรือจดหมายอิเล็กทรอนิกส์ ซึ่งไม่เป็นการก่อให้เกิดความเดือดร้อนรำคาญแก่ผู้รับ และลักษณะอันเป็นการบอกเลิกหรือแจ้งความประสงค์เพื่อปฏิเสธการตอบรับได้โดยง่าย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45706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282633"/>
            <a:ext cx="8596668" cy="5758729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มาตรา ๑๒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ถ้าการกระทำความผิดตามมาตรา ๕ มาตรา ๖ มาตรา ๗ มาตรา ๘ หรือมาตรา ๑๑ เป็นการกระทำต่อข้อมูลคอมพิวเตอร์หรือระบบคอมพิวเตอร์ที่เกี่ยวกับการรักษา ความมั่นคงปลอดภัยของประเทศ ความปลอดภัยสาธารณะ ความมั่นคงในทางเศรษฐกิจของประเทศ หรือโครงสร้างพื้นฐานอันเป็นประโยชน์สาธารณะ ต้องระวางโทษจำคุกตั้งแต่หนึ่งปีถึงเจ็ดปี และปรับตั้งแต่ สองหมื่นบาทถึงหนึ่งแสนสี่หมื่นบาท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ถ้าการกระทำความผิดตามวรรคหนึ่งเป็นเหตุให้เกิดความเสียหายต่อข้อมูลคอมพิวเตอร์ หรือระบบคอมพิวเตอร์ดังกล่าว ต้องระวางโทษจำคุกตั้งแต่หนึ่งปีถึงสิบปี และปรับตั้งแต่สองหมื่นบาทถึง สองแสนบาท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ถ้าการกระทำความผิดตามมาตรา ๙ หรือมาตรา ๑๐ เป็นการกระทำต่อข้อมูลคอมพิวเตอร์ หรือระบบคอมพิวเตอร์ตามวรรคหนึ่ง ต้องระวางโทษจำคุกตั้งแต่สามปีถึงสิบห้าปี และปรับตั้งแต่หกหมื่นบาท ถึงสามแสนบาท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45412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60708" y="117072"/>
            <a:ext cx="8596668" cy="5774662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ถ้าการกระทำความผิดตามวรรคหนึ่งหรือวรรคสามโดยมิได้มีเจตนาฆ่า แต่เป็นเหตุให้บุคคลอื่น ถึงแก่ความตาย ต้องระวางโทษจำคุกตั้งแต่ห้าปีถึงยี่สิบปี และปรับตั้งแต่หนึ่งแสนบาทถึงสี่แสนบาท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มาตรา ๑๒/๑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ถ้าการกระทำความผิดตามมาตรา ๙ หรือมาตรา ๑๐ เป็นเหตุให้เกิดอันตราย แก่บุคคลอื่นหรือทรัพย์สินของผู้อื่น ต้องระวางโทษจำคุกไม่เกินสิบปี และปรับไม่เกินสองแสนบาท ถ้าการกระทำความผิดตามมาตรา ๙ หรือมาตรา ๑๐ โดยมิได้มีเจตนาฆ่า แต่เป็นเหตุให้บุคคลอื่น ถึงแก่ความตาย ต้องระวางโทษจำคุกตั้งแต่ห้าปีถึงยี่สิบปี และปรับตั้งแต่หนึ่งแสนบาทถึงสี่แสนบาท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มาตรา ๑๓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ดจำหน่ายหรือเผยแพร่ชุดคำสั่งที่จัดทำขึ้นโดยเฉพาะเพื่อนำไปใช้เป็นเครื่องมือในการกระทาความผิดตามมาตรา ๕ มาตรา ๖ มาตรา ๗ มาตรา ๘ มาตรา ๙ มาตรา ๑๐ หรือมาตรา ๑๑ ต้องระวางโทษจำคุกไม่เกินหนึ่งปี หรือปรับไม่เกินสองหมื่นบาท หรือทั้งจำทั้งปรับ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83800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44083" y="432261"/>
            <a:ext cx="8596668" cy="5841857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ผู้ใดจำหน่ายหรือเผยแพร่ชุดคำสั่งที่จัดทำขึ้นโดยเฉพาะเพื่อนำไปใช้เป็นเครื่องมือในการกระทำ ความผิดตามมาตรา ๑๒ วรรคหนึ่งหรือวรรคสาม ต้องระวางโทษจาคุกไม่เกินสองปี หรือปรับไม่เกินสี่หมื่นบาท หรือทั้งจำทั้งปรับ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ผู้ใดจำหน่ายหรือเผยแพร่ชุดคำสั่งที่จัดทำขึ้นโดยเฉพาะเพื่อนำไปใช้เป็นเครื่องมือในการกระทำ ความผิดตามมาตรา ๕ มาตรา ๖ มาตรา ๗ มาตรา ๘ มาตรา ๙ มาตรา ๑๐ หรือมาตรา ๑๑ หากผู้นำไปใช้ได้กระทำความผิดตามมาตรา ๑๒ วรรคหนึ่งหรือวรรคสาม หรือต้องรับผิดตามมาตรา ๑๒ วรรคสองหรือวรรคสี่ หรือมาตรา ๑๒/๑ ผู้จำหน่ายหรือเผยแพร่ชุดคำสั่งดังกล่าวจะต้องรับผิดทางอาญา ตามความผิดที่มีกำหนดโทษสูงขึ้นด้วย ก็เฉพาะเมื่อตนได้รู้หรืออาจเล็งเห็นได้ว่าจะเกิดผลเช่นที่เกิดขึ้นนั้น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29575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382386"/>
            <a:ext cx="8596668" cy="5742104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ผู้ใดจำหน่ายหรือเผยแพร่ชุดคำสั่งที่จัดทำขึ้นโดยเฉพาะเพื่อนำไปใช้เป็นเครื่องมือในการกระทำ ความผิดตามมาตรา ๑๒ วรรคหนึ่งหรือวรรคสาม หากผู้นำไปใช้ได้กระทำความผิดตามมาตรา ๑๒ วรรคหนึ่ง หรือวรรคสาม หรือต้องรับผิดตามมาตรา ๑๒ วรรคสองหรือวรรคสี่ หรือมาตรา ๑๒/๑ ผู้จำหน่าย หรือเผยแพร่ชุดคำสั่งดังกล่าวต้องรับผิดทางอาญาตามความผิดที่มีกำหนดโทษสูงขึ้นนั้นด้วย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ในกรณีที่ผู้จำหน่ายหรือเผยแพร่ชุดคำสั่งผู้ใดต้องรับผิดตามวรรคหนึ่งหรือวรรคสอง และตามวรรคสาม หรือวรรคสี่ด้วย ให้ผู้นั้นต้องรับโทษที่มีอัตราโทษสูงที่สุดแต่กระทงเดียว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มาตรา ๑๔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ผู้ใดกระทำความผิดที่ระบุไว้ดังต่อไปนี้ ต้องระวางโทษจำคุกไม่เกินห้าปี หรือปรับไม่เกินหนึ่งแสนบาท หรือทั้งจำทั้งปรับ </a:t>
            </a:r>
          </a:p>
        </p:txBody>
      </p:sp>
    </p:spTree>
    <p:extLst>
      <p:ext uri="{BB962C8B-B14F-4D97-AF65-F5344CB8AC3E}">
        <p14:creationId xmlns:p14="http://schemas.microsoft.com/office/powerpoint/2010/main" val="32722323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60708" y="116378"/>
            <a:ext cx="8596668" cy="6041363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(๑) โดยทุจริต หรือโดยหลอกลวง นำเข้าสู่ระบบคอมพิวเตอร์ซึ่งข้อมูลคอมพิวเตอร์ที่บิดเบือน หรือปลอมไม่ว่าทั้งหมดหรือบางส่วน หรือข้อมูลคอมพิวเตอร์อันเป็นเท็จ โดยประการที่น่าจะเกิดความเสียหาย แก่ประชาชน อันมิใช่การกระทำความผิดฐานหมิ่นประมาทตามประมวลกฎหมายอาญา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(๒) นำเข้าสู่ระบบคอมพิวเตอร์ซึ่งข้อมูลคอมพิวเตอร์อันเป็นเท็จ โดยประการที่น่าจะเกิด ความเสียหายต่อการรักษาความมั่นคงปลอดภัยของประเทศ ความปลอดภัยสาธารณะ ความมั่นคง ในทางเศรษฐกิจของประเทศ หรือโครงสร้างพื้นฐานอันเป็นประโยชน์สาธารณะของประเทศ หรือก่อให้เกิด ความตื่นตระหนกแก่ประชาชน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(๓) นำเข้าสู่ระบบคอมพิวเตอร์ซึ่งข้อมูลคอมพิวเตอร์ใดๆ อันเป็นความผิดเกี่ยวกับความมั่นคง แห่งราชอาณาจักรหรือความผิดเกี่ยวกับการก่อการร้ายตามประมวลกฎหมายอาญา </a:t>
            </a:r>
          </a:p>
        </p:txBody>
      </p:sp>
    </p:spTree>
    <p:extLst>
      <p:ext uri="{BB962C8B-B14F-4D97-AF65-F5344CB8AC3E}">
        <p14:creationId xmlns:p14="http://schemas.microsoft.com/office/powerpoint/2010/main" val="301367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282633"/>
            <a:ext cx="8596668" cy="5758729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(๔) นำเข้าสู่ระบบคอมพิวเตอร์ซึ่งข้อมูลคอมพิวเตอร์ใดๆ ที่มีลักษณะอันลามกและข้อมูล คอมพิวเตอร์นั้นประชาชนทั่วไปอาจเข้าถึงได้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(๕) เผยแพร่หรือส่งต่อซึ่งข้อมูลคอมพิวเตอร์โดยรู้อยู่แล้วว่าเป็นข้อมูลคอมพิวเตอร์ตาม (๑) (๒) (๓) หรือ (๔)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ถ้าการกระทำความผิดตามวรรคหนึ่ง (๑) มิได้กระทำต่อประชาชน แต่เป็นการกระทำต่อบุคคลใด บุคคลหนึ่ง ผู้กระทำ ผู้เผยแพร่หรือส่งต่อซึ่งข้อมูลคอมพิวเตอร์ดังกล่าวต้องระวางโทษจำคุกไม่เกินสามปี หรือปรับไม่เกินหกหมื่นบาท หรือทั้งจำทั้งปรับ และให้เป็นความผิดอันยอมความได้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มาตรา ๑๕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ผู้ให้บริการผู้ใดให้ความร่วมมือ ยินยอม หรือรู้เห็นเป็นใจให้มีการกระทำความผิด ตามมาตรา ๑๔ ในระบบคอมพิวเตอร์ที่อยู่ในความควบคุมของตน ต้องระวางโทษเช่นเดียวกับผู้กระทำความผิด ตามมาตรา ๑๔ </a:t>
            </a:r>
          </a:p>
        </p:txBody>
      </p:sp>
    </p:spTree>
    <p:extLst>
      <p:ext uri="{BB962C8B-B14F-4D97-AF65-F5344CB8AC3E}">
        <p14:creationId xmlns:p14="http://schemas.microsoft.com/office/powerpoint/2010/main" val="29299773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315885"/>
            <a:ext cx="8596668" cy="572547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ให้รัฐมนตรีออกประกาศกำหนดขั้นตอนการแจ้งเตือน การระงับการทำให้แพร่หลายของ ข้อมูลคอมพิวเตอร์ และการนำข้อมูลคอมพิวเตอร์นั้นออกจากระบบคอมพิวเตอร์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ถ้าผู้ให้บริการพิสูจน์ได้ว่าตนได้ปฏิบัติตามประกาศของรัฐมนตรีที่ออกตามวรรคสอง ผู้นั้นไม่ต้อง รับโทษ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มาตรา ๑๖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ผู้ใดนำเข้าสู่ระบบคอมพิวเตอร์ที่ประชาชนทั่วไปอาจเข้าถึงได้ซึ่งข้อมูลคอมพิวเตอร์ ที่ปรากฏเป็นภาพของผู้อื่น และภาพนั้นเป็นภาพที่เกิดจากการสร้างขึ้น ตัดต่อ เติม หรือดัดแปลง ด้วยวิธีการทางอิเล็กทรอนิกส์หรือวิธีการอื่นใด โดยประการที่น่าจะทำให้ผู้อื่นนั้นเสียชื่อเสียง ถูกดูหมิ่น ถูกเกลียดชัง หรือได้รับความอับอาย ต้องระวางโทษจำคุกไม่เกินสามปี และปรับไม่เกินสองแสนบาท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19191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315885"/>
            <a:ext cx="8596668" cy="572547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ถ้าการกระทำตามวรรคหนึ่งเป็นการกระทำต่อภาพของผู้ตาย และการกระทำนั้นน่าจะทำให้บิดา มารดา คู่สมรส หรือบุตรของผู้ตายเสียชื่อเสียง ถูกดูหมิ่น หรือถูกเกลียดชัง หรือได้รับความอับอาย ผู้กระทำต้องระวางโทษดังที่บัญญัติไว้ในวรรคหนึ่ง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ถ้าการกระทำตามวรรคหนึ่งหรือวรรคสอง เป็นการนำเข้าสู่ระบบคอมพิวเตอร์โดยสุจริตอันเป็น การติชมด้วยความเป็นธรรม ซึ่งบุคคลหรือสิ่งใดอันเป็นวิสัยของประชาชนย่อมกระทำ ผู้กระทำไม่มีความผิด ความผิดตามวรรคหนึ่งและวรรคสองเป็นความผิดอันยอมความได้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ถ้าผู้เสียหายในความผิดตามวรรคหนึ่งหรือวรรคสองตายเสียก่อนร้องทุกข์ ให้บิดา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ารดา คู่สมรส หรือบุตรของผู้เสียหายร้องทุกข์ได้ และให้ถือว่าเป็นผู้เสียหาย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174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634701"/>
            <a:ext cx="8596668" cy="5406662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6.1.2 ความถูกต้อง (</a:t>
            </a:r>
            <a:r>
              <a:rPr lang="en-US" sz="28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Accuracy) </a:t>
            </a:r>
            <a:endParaRPr lang="en-US" sz="2800" dirty="0">
              <a:solidFill>
                <a:srgbClr val="00B0F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  ประเด็นด้านจริยธรรมที่เกี่ยวข้องกับความถูกต้องของข้อมูล โดยทั่วไปจะพิจารณาว่าใครจะเป็นผู้รับผิดชอบความถูกต้องของข้อมูลที่จัดเก็บและเผยแพร่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sz="32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1784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215153"/>
            <a:ext cx="8596668" cy="5826209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มาตรา ๑๖/๑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ในคดีความผิดตามมาตรา ๑๔ หรือมาตรา ๑๖ ซึ่งมีคำพิพากษาว่าจำเลยมีความผิด ศาลอาจสั่ง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(๑) ให้ทำลายข้อมูลตามมาตราดังกล่าว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(๒) ให้โฆษณาหรือเผยแพร่คำพิพากษาทั้งหมดหรือแต่บางส่วนในสื่ออิเล็กทรอนิกส์ วิทยุกระจายเสียง วิทยุโทรทัศน์ หนังสือพิมพ์ หรือสื่ออื่นใด ตามที่ศาลเห็นสมควร โดยให้จำเลยเป็นผู้ชำระค่าโฆษณา หรือเผยแพร่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(๓) ให้ดำเนินการอื่นตามที่ศาลเห็นสมควรเพื่อบรรเทาความเสียหายที่เกิดขึ้นจากการกระทำ ความผิดนั้น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มาตรา ๑๖/๒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ผู้ใดรู้ว่าข้อมูลคอมพิวเตอร์ในความครอบครองของตนเป็นข้อมูลที่ศาลสั่งให้ทำลาย ตามมาตรา ๑๖/๑ ผู้นั้นต้องทำลายข้อมูลดังกล่าว หากฝ่าฝืนต้องระวางโทษกึ่งหนึ่งของโทษที่บัญญัติไว้ ในมาตรา ๑๔ หรือมาตรา ๑๖ แล้วแต่กรณี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65600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55818" y="0"/>
            <a:ext cx="8596668" cy="5761663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มาตรา ๑๗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ผู้ใดกระทำความผิดตามพระราชบัญญัตินี้นอกราชอาณาจักรและ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(๑) ผู้กระทำความผิดนั้นเป็นคนไทย และรัฐบาลแห่งประเทศที่ความผิดได้เกิดขึ้นหรือผู้เสียหายได้ร้องขอให้ลงโทษ หรือ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(๒) ผู้กระทำความผิดนั้นเป็นคนต่างด้าว และรัฐบาลไทยหรือคนไทยเป็นผู้เสียหายและผู้เสียหายได้ร้องขอให้ลงโทษ จะต้องรับโทษภายในราชอาณาจักร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มาตรา ๑๗/๑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ความผิดตามมาตรา ๕ มาตรา ๖ มาตรา ๗ มาตรา ๑๑ มาตรา ๑๓ วรรคหนึ่ง มาตรา ๑๖/๒ มาตรา ๒๓ มาตรา ๒๔ และมาตรา ๒๗ ให้คณะกรรมการเปรียบเทียบที่รัฐมนตรีแต่งตั้ง มีอำนาจเปรียบเทียบได้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คณะกรรมการเปรียบเทียบที่รัฐมนตรีแต่งตั้งตามวรรคหนึ่งให้มีจำนวนสามคนซึ่งคนหนึ่งต้องเป็น พนักงานสอบสวนตามประมวลกฎหมายวิธีพิจารณาความอาญา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65675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989704"/>
            <a:ext cx="8596668" cy="5051658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เมื่อคณะกรรมการเปรียบเทียบได้ทำการเปรียบเทียบกรณีใดและผู้ต้องหาได้ชำระเงินค่าปรับ ตามคำเปรียบเทียบภายในระยะเวลาที่คณะกรรมการเปรียบเทียบกำหนดแล้ว ให้ถือว่าคดีนั้นเป็นอันเลิกกัน ตามประมวลกฎหมายวิธีพิจารณาความอาญา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ในกรณีที่ผู้ต้องหาไม่ชำระเงินค่าปรับภายในระยะเวลาที่กำหนด ให้เริ่มนับอายุความในการฟ้องคดีใหม่ นับตั้งแต่วันที่ครบกำหนดระยะเวลาดังกล่าว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39552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645459"/>
            <a:ext cx="8596668" cy="5395904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หมวด ๒ พนักงานเจ้าหน้าที่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มาตรา ๒๖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ผู้ให้บริการต้องเก็บรักษาข้อมูลจราจรทางคอมพิวเตอร์ไว้ไม่น้อยกว่าเก้าสิบวัน นับแต่วันที่ข้อมูลนั้นเข้าสู่ระบบคอมพิวเตอร์ แต่ในกรณีจำเป็น พนักงานเจ้าหน้าที่จะสั่งให้ผู้ให้บริการผู้ใด เก็บรักษาข้อมูลจราจรทางคอมพิวเตอร์ไว้เกินเก้าสิบวันแต่ไม่เกินสองปีเป็นกรณีพิเศษเฉพาะราย และเฉพาะคราวก็ได้ </a:t>
            </a:r>
          </a:p>
        </p:txBody>
      </p:sp>
    </p:spTree>
    <p:extLst>
      <p:ext uri="{BB962C8B-B14F-4D97-AF65-F5344CB8AC3E}">
        <p14:creationId xmlns:p14="http://schemas.microsoft.com/office/powerpoint/2010/main" val="3095458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55818" y="1439827"/>
            <a:ext cx="8596668" cy="3880773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ผู้ให้บริการจะต้องเก็บรักษาข้อมูลของผู้ใช้บริการเท่าที่จำเป็นเพื่อให้สามารถระบุตัวผู้ใช้บริการนับตั้งแต่เริ่มใช้บริการและต้องเก็บรักษาไว้เป็นเวลาไม่น้อยกว่าเก้าสิบวันนับตั้งแต่การใช้บริการสิ้นสุดลง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ความในวรรคหนึ่งจะใช้กับผู้ให้บริการประเภทใด อย่างไร และเมื่อใด ให้เป็นไปตามที่รัฐมนตรีประกาศในราชกิจจา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นุเบกษา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ผู้ให้บริการผู้ใดไม่ปฏิบัติตามมาตรานี้ ต้องระวางโทษปรับไม่เกินห้าแสนบาท </a:t>
            </a:r>
          </a:p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94314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215153"/>
            <a:ext cx="8596668" cy="5643329"/>
          </a:xfrm>
        </p:spPr>
        <p:txBody>
          <a:bodyPr>
            <a:noAutofit/>
          </a:bodyPr>
          <a:lstStyle/>
          <a:p>
            <a:pPr marL="0" indent="0" algn="thaiDist">
              <a:spcBef>
                <a:spcPts val="0"/>
              </a:spcBef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การกระทำที่เข้าข่ายมีความผิดตามพระราชบัญญัติว่าด้วยการกระทำความผิดเกี่ยวกับคอมพิวเตอร์ พ.ศ. ๒๕๕๐ และฉบับที่ ๒ พ.ศ. ๒๕๖๐ เช่น 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6.5.1 ความผิดฐานเป็น</a:t>
            </a:r>
            <a:r>
              <a:rPr lang="th-TH" sz="2800" b="1" dirty="0" err="1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แฮกเกอร์</a:t>
            </a:r>
            <a:r>
              <a:rPr 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หรือแอบเข้าไปในเครื่องของผู้อื่น    นักเจาะระบบ 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   บุกรุกเข้าไปในระบบคอมพิวเตอร์ของผู้อื่นที่มีการป้องกันโดยไม่ได้รับอนุญาต จะมีความผิดตาม มาตรา 5 โทษจำคุกไม่เกิน 6 เดือน หรือปรับไม่เกิน 10,000 บาท หรือทั้งจำทั้งปรับ 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 ถ้ารู้วิธีการป้องกันในการเข้าถึงข้อมูลของผู้อื่นแล้วนำไปเผยแพร่ ทำให้ผู้อื่นเสียหาย มีความผิดตาม มาตรา 6 โทษจำคุกไม่เกิน 1 ปี หรือปรับไม่เกิน 20,000 บาท หรือทั้งจำทั้งปรับ 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 ขโมยหรือแอบใช้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Username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Password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ในการเข้าถึงข้อมูลของผู้อื่น มีความผิดตามมาตรา 7 โทษจำคุกไม่เกิน 2 ปี หรือปรับไม่เกิน 40,000 บาท หรือทั้งจำทั้งปรับ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150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546" y="609600"/>
            <a:ext cx="8596668" cy="1320800"/>
          </a:xfrm>
        </p:spPr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60793" y="363967"/>
            <a:ext cx="8596668" cy="5040902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6.5.2 ความผิดเพราะมือบอน ชอบลองของสร้างหรือปล่อย</a:t>
            </a:r>
            <a:r>
              <a:rPr lang="th-TH" sz="2800" b="1" dirty="0" err="1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ไวรัส</a:t>
            </a:r>
            <a:r>
              <a:rPr 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</a:t>
            </a:r>
            <a:r>
              <a:rPr lang="th-TH" sz="2800" b="1" dirty="0" err="1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แฮกเกอร์</a:t>
            </a:r>
            <a:r>
              <a:rPr 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ที่เข้าไปจงใจ แก้ไข ทำลายข้อมูลของผู้อื่น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จะมีความผิดตาม มาตรา 9 โทษจำคุกไม่เกิน 5 ปี หรือปรับไม่เกิน 100,000 บาท หรือทั้งจำทั้งปรับ มาตรา 10 โทษจำคุกไม่เกิน 5 ปี หรือปรับไม่เกิน 100,000 บาทหรือทั้งจำทั้งปรับ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6.5.3 ความผิดเพราะอิจฉา ก่อกวนหรือกลั่นแกล้งผู้อื่น ส่งอีเมล์ขยะไปรบกวนผู้อื่น</a:t>
            </a:r>
            <a:r>
              <a:rPr lang="th-TH" sz="2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จะมีความผิดตาม มาตรา 11 โทษปรับไม่เกิน 100,000บาท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96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66577" y="86061"/>
            <a:ext cx="8596668" cy="5761663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6.5.4 จัดทำหรือเผยแพร่เว็บไซต์ลามกอนาจาร โพสต์หรือส่งต่อภาพหรือวิดีโอที่ลามกอนาจาร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จะมีความผิดตาม มาตรา 14 โทษจำคุกไม่เกิน 5 ปี หรือปรับไม่เกิน 100,000 บาท หรือทั้งจำทั้งปรับ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r>
              <a:rPr 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6.5.5 ความผิดของผู้ดูแลเว็บไซต์</a:t>
            </a:r>
            <a:r>
              <a:rPr lang="th-TH" sz="2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หรือเจ้าของเว็บไซต์ที่ปล่อยปะละเลย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       ถ้าเป็นเว็บไซต์ที่เปิดให้สมาชิกสามารถโพสต์ ถาม ตอบ แสดงความคิดเห็น ไม่ว่าจะอยู่ในรูปของข้อความ รูปภาพ หรือคลิปวิดีโอ ที่เข้าข่ายความผิดตามมาตรา 14 แล้วเจ้าของเว็บหรือผู้ดูแลเว็บไม่รีบทำการลบข้อมูลดังกล่าว ก็จะมีความผิดตาม มาตรา 15 โทษเช่นเดียวกับผู้โพสต์คือจำคุกไม่เกิน 5 ปี หรือปรับไม่เกิน 100,000 บาท หรือทั้งจำทั้งปรับ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     ผู้ให้บริการหรือเจ้าของเว็บ ต้องเก็บข้อมูลของผู้ใช้บริการไว้อย่างน้อย 90 วัน เพื่อให้สามารถหาตัวผู้กระทำความผิด หากเจ้าหน้าที่ขอตรวจสอบแล้วไม่ได้ทำการเก็บข้อมูลการใช้งานดังกล่าว ก็จะมีความผิดตามมาตรา 26 โทษปรับไม่เกิน 500,000 บาท 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137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548639"/>
            <a:ext cx="8596668" cy="5492723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r>
              <a:rPr lang="th-TH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6.5.6 ความผิดของผู้ที่ชอบโพสต์ภาพผู้อื่น ไม่ว่าภาพนั้นจะเป็นภาพจริงหรือภาพตัดต่อ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	   ถ้าภาพนั้นทำให้ผู้อื่นเสื่อมเสียชื่อเสียง อับอาย ถูกเกลียดชัง จะมีความผิดตามมาตรา 16 โทษจำคุกไม่เกิน 3 ปี และปรับไม่เกิน 200,000 บาท แต่ถ้า</a:t>
            </a:r>
            <a:b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โพสต์ภาพนั้นโดยสุจริต ก็ถือว่าไม่มีความผิด ความผิดตามมาตรา 16 นี้ สามารถยอมความกันได้ </a:t>
            </a:r>
          </a:p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	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10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5019387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6.1.3 ความเป็นเจ้าของ (</a:t>
            </a:r>
            <a:r>
              <a:rPr lang="en-US" sz="28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Intellectual Property)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สิทธิความเป็นเจ้าของ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 กรรมสิทธิ์ในการถือครองทรัพย์สิน ซึ่งอาจเป็นทรัพย์สินทั่วไปที่จับต้องได้ เช่น คอมพิวเตอร์ โทรศัพท์มือถือ รถยนต์ หรืออาจเป็นทรัพย์สินทางปัญญา (ความคิด) ที่จับต้องไม่ได้ เช่น โปรแกรมคอมพิวเตอร์ บทเพลง แต่สามารถถ่ายทอดและบันทึกลงสื่อต่าง ๆ ได้ เช่น สื่อสิ่งพิมพ์ ซีดีรอม ดีวีดีรอม ฮาร์ดดิสก์ เป็นต้น 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ทรัพย์สินทางปัญญาอาจคิด หรือสร้าง หรือผลิตขึ้นจากบุคคลหรือองค์การ ซึ่งทรัพย์สินเหล่านั้นจะได้รับการคุมครองสิทธิภายใต้กฎหมาย ได้แก่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505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4825749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6.1.3.1 ความลับทางการค้า (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Trade secret)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ข้อมูลการค้าซึ่งยังไม่รู้จักกันโดยทั่วไปและมีประโยชน์ในเชิงพาณิชย์ เป็นข้อมูลต่าง ๆ ที่เกิดจากความคิดของบุคคลหรือกลุ่มบุคคลเกี่ยวกับข้อมูลการค้า สูตร โปรแกรม วิธีการเทคนิคหรือกรรมวิธีต่าง ๆ เช่น สูตรยา สูตรอาหาร สูตรเครื่องดื่ม สูตรเครื่องสำอาง กรรมวิธีการผลิต บัญชีรายชื่อลูกค้า ข้อมูลการบริหารธุรกิจ กลยุทธ์การโฆษณาสินค้า เป็นต้น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3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4852</TotalTime>
  <Words>7607</Words>
  <Application>Microsoft Office PowerPoint</Application>
  <PresentationFormat>แบบจอกว้าง</PresentationFormat>
  <Paragraphs>307</Paragraphs>
  <Slides>78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78</vt:i4>
      </vt:variant>
    </vt:vector>
  </HeadingPairs>
  <TitlesOfParts>
    <vt:vector size="84" baseType="lpstr">
      <vt:lpstr>Arial</vt:lpstr>
      <vt:lpstr>Calibri</vt:lpstr>
      <vt:lpstr>TH Sarabun New</vt:lpstr>
      <vt:lpstr>Trebuchet MS</vt:lpstr>
      <vt:lpstr>Wingdings 3</vt:lpstr>
      <vt:lpstr>Facet</vt:lpstr>
      <vt:lpstr> </vt:lpstr>
      <vt:lpstr>จริยธรรมทางคอมพิวเตอร์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อาชญากรรมทางคอมพิวเตอร์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วิธีการป้องกันการเข้าถึงข้อมูลและคอมพิวเตอร์</vt:lpstr>
      <vt:lpstr> </vt:lpstr>
      <vt:lpstr> </vt:lpstr>
      <vt:lpstr> </vt:lpstr>
      <vt:lpstr> </vt:lpstr>
      <vt:lpstr> ข้อควรระวังในการเข้าไปยังโลกไซเบอร์หรือใช้งานอินเทอร์เน็ต </vt:lpstr>
      <vt:lpstr> </vt:lpstr>
      <vt:lpstr> </vt:lpstr>
      <vt:lpstr> </vt:lpstr>
      <vt:lpstr> </vt:lpstr>
      <vt:lpstr>พระราชบัญญัติว่าด้วยการกระทำความผิดเกี่ยวกับคอมพิวเตอร์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 พื้นฐานความรู้เกี่ยวกับคอมพิวเตอร์</dc:title>
  <dc:creator>user10</dc:creator>
  <cp:lastModifiedBy>NAPAPHAT</cp:lastModifiedBy>
  <cp:revision>603</cp:revision>
  <cp:lastPrinted>2017-11-27T09:16:31Z</cp:lastPrinted>
  <dcterms:created xsi:type="dcterms:W3CDTF">2017-08-12T06:16:37Z</dcterms:created>
  <dcterms:modified xsi:type="dcterms:W3CDTF">2020-02-18T11:45:26Z</dcterms:modified>
</cp:coreProperties>
</file>