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034CFB-48CD-471F-9F9F-E77D2D8BC158}" type="datetimeFigureOut">
              <a:rPr lang="th-TH" smtClean="0"/>
              <a:pPr/>
              <a:t>22/11/59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2DF991-4463-438C-B344-2EC2315110D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00034" y="285728"/>
            <a:ext cx="81932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บทที่ 8</a:t>
            </a:r>
          </a:p>
          <a:p>
            <a:pPr algn="ctr"/>
            <a:r>
              <a:rPr lang="th-TH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สถานที่ตั้ง และสภาพแวดล้อมของสำนักงาน</a:t>
            </a:r>
            <a:endParaRPr lang="th-TH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6" name="Picture 4" descr="ผลการค้นหารูปภาพสำหรับ สถานที่ตั้ง สภาพแวดล้อมของสํานักงา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2619375" cy="1743075"/>
          </a:xfrm>
          <a:prstGeom prst="rect">
            <a:avLst/>
          </a:prstGeom>
          <a:noFill/>
        </p:spPr>
      </p:pic>
      <p:pic>
        <p:nvPicPr>
          <p:cNvPr id="18438" name="Picture 6" descr="ผลการค้นหารูปภาพสำหรับ สถานที่ตั้ง สภาพแวดล้อมของสํานักงา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071678"/>
            <a:ext cx="2609850" cy="1752601"/>
          </a:xfrm>
          <a:prstGeom prst="rect">
            <a:avLst/>
          </a:prstGeom>
          <a:noFill/>
        </p:spPr>
      </p:pic>
      <p:sp>
        <p:nvSpPr>
          <p:cNvPr id="18440" name="AutoShape 8" descr="ผลการค้นหารูปภาพสำหรับ สภาพแวดล้อมของสํานักงาน google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8442" name="Picture 10" descr="ผลการค้นหารูปภาพสำหรับ สภาพแวดล้อมของสํานักงาน goog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071942"/>
            <a:ext cx="3214710" cy="2357454"/>
          </a:xfrm>
          <a:prstGeom prst="rect">
            <a:avLst/>
          </a:prstGeom>
          <a:noFill/>
        </p:spPr>
      </p:pic>
      <p:pic>
        <p:nvPicPr>
          <p:cNvPr id="10" name="รูปภาพ 9" descr="download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7290" y="4071942"/>
            <a:ext cx="3214710" cy="24079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01122" cy="550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6. หลักการจัดแบ่งพื้นที่การใช้สอย มีหลักการ ดังนี้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6.1 การใช้พื้นที่สำหรับต้อนรับลูกค้า ผู้มาติดต่อ หากเป็นหน่วยงานบริการ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6.2 งานในหน้าที่ต่างๆ ที่เกี่ยวข้องกันต้องติดต่อประสานงานกันควรอยู่ใกล้ๆ กัน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6.3 หน่วยงานที่จำเป็นต้องติดต่อลูกค้าทางโทรศัพท์ ควรจัดให้ทำงานใกล้โทรศัพท์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6.4 สำนักงานกลาง  ซึ่งมีอุปกรณ์ เครื่องมือ เครื่องใช้สำนักงานต่างๆ ควรจัดให้อยู่ตรงกลางของศูนย์กลางการใช้งาน  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6.5 งานที่เกี่ยวข้องกับตัวเลข  เช่น  งานการเงินการบัญชี งานที่ต้องใช้สมาธิสูง ควรจัดแยกไว้ต่างหากเพื่อป้องกันการรบกวน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47759"/>
            <a:ext cx="8501122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6. หลักการจัดแบ่งพื้นที่การใช้สอย มีหลักการ ดังนี้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6.6 งานที่ต้องใช้สายตาหรือแสงสว่างมาก ควรจัดวางอยู่ในบริเวณที่มีแสงสว่างพอเหมาะ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6.7 ห้องประชุมควรจัดให้อยู่ในสถานที่มิดชิด ปลอดภัยจากการที่ความลับจะรั่วไหล 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6.8 ห้องทำงานของผู้บริหารควรจัดให้อยู่ในสภาพที่เปิดเผย สมเกียรติ มีอุปกรณ์เครื่องมือเครื่องใช้อำนวยความสะดวก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6.9 สภาพแวดล้อมในสำนักงานทุกแห่งสะอาด เรียบร้อยตามแนวคิดของหลักการ 5 ส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68131" y="142852"/>
            <a:ext cx="493276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การออกแบบสำนักงาน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Office  Layout</a:t>
            </a:r>
            <a:endParaRPr lang="th-TH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21455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การออกแบบสำนักงานโดยทั่วไปที่นิยมใช้  มีดังนี้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428596" y="3214686"/>
            <a:ext cx="8358246" cy="300039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thaiDist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สำนักงานแบบเปิด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The Open Office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 ประกอบด้วย  พื้นที่สำหรับแผนกต่างๆ ปราศจากผนังหรือฉากกั้น เป็นรูปแบบเดียวกันทั้งหมด  ประโยชน์ของสำนักงานแบบเปิด คือ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43042" y="142852"/>
            <a:ext cx="62680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การออกแบบสำนักงาน  (ต่อ)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Office  Layout</a:t>
            </a:r>
            <a:endParaRPr lang="th-TH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214554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1.1 สามารถควบคุมดูแลได้อย่างทั่วถึง เพราะการไม่มีฉากกั้น ทำให้ผู้บริหารสามารถมองเห็นการทำงานของพนักงานได้ง่าย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1.2 มีพื้นที่ใช้สอยมาก 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1.3 การเคลื่อนไหวของพนักงานจะเป็นอิสระ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1.4 จากเหตุผลในข้อ 3 ทำให้ง่ายต่อการสื่อสาร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43042" y="142852"/>
            <a:ext cx="62680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การออกแบบสำนักงาน  (ต่อ)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Office  Layout</a:t>
            </a:r>
            <a:endParaRPr lang="th-TH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214554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1.5 แผนผังส่วนใหญ่ยืดหยุ่นได้เพราะไม่มีฝากั้นห้อง มีค่าใช้จ่ายน้อย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1.6 สามารถจัดสายทางเดินของเอกสารให้เรียบร้อยและง่ายต่อการทำงาน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1.7 สิ่งที่ต้องคำนึงถึง คือ เรื่องของระบบระบายอากาศ เครื่องปรับอากาศ ต้องมีประสิทธิภาพสูง และมีระบบแสงที่ดี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00100" y="357166"/>
            <a:ext cx="778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ข้อเสียของ</a:t>
            </a:r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การจัดสำนักงานแบบเปิด</a:t>
            </a:r>
            <a:endParaRPr lang="th-TH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428628" y="1428736"/>
            <a:ext cx="8429652" cy="492922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thaiDist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ระบบของโต๊ะที่นั่งจะถูกจัดเป็นระบบระเบียบคล้ายๆ กับโรงงาน ไม่มีความเป็นส่วนตัว</a:t>
            </a:r>
          </a:p>
          <a:p>
            <a:pPr marL="742950" indent="-742950" algn="thaiDist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ก่อให้เกิดความรำคาญและขาดสมาธิในการทำงาน</a:t>
            </a:r>
          </a:p>
          <a:p>
            <a:pPr marL="742950" indent="-742950" algn="thaiDist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มีเสียงค่อนข้างดัง สาเหตุมาจาก เครื่องใช้สำนักงานที่ทำงานอยู่  หรือการคุยโทรศัพท์</a:t>
            </a:r>
          </a:p>
          <a:p>
            <a:pPr marL="742950" indent="-742950" algn="thaiDist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ขาดความเป็นส่วนตัว</a:t>
            </a:r>
          </a:p>
          <a:p>
            <a:pPr marL="742950" indent="-742950" algn="thaiDist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ไม่ค่อยเป็นระเบียบเหมือนสำนักงานที่เป็นส่วนตัว</a:t>
            </a:r>
          </a:p>
          <a:p>
            <a:pPr marL="742950" indent="-742950" algn="thaiDist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สำนักงานแบบเปิดง่ายต่อการระบาดของโรคหวัดหรือโรคติดต่อ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43042" y="142852"/>
            <a:ext cx="62680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การออกแบบสำนักงาน  (ต่อ)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Office  Layout</a:t>
            </a:r>
            <a:endParaRPr lang="th-TH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214554"/>
            <a:ext cx="81439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 สำนักงานแบบส่วนตัว (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The Private Office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  เป็นที่นิยมกันมาก  มีเกณฑ์กำหนดไว้ว่าใช้ทางเดินเป็นทางเชื่อมในการติดต่อเข้าถึงห้อง และระหว่างหน่วยงานต่างๆ 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เหตุผลสำคัญของการใช้สำนักงานส่วนตัว คือ  เพื่อที่จะให้สภาวะงานที่ค่อนข้างเป็นความลับ  งานที่ต้องใช้สมาธิสูง  มักใช้สำหรับพนักงานระดับสูง เช่น เลขานุการบริหาร  ผู้จัดการแผนก  หัวหน้าฝ่าย หรือนักวิเคราะห์  ส่วนใหญ่เป็นงานที่ต้องใช้สมาธิ และต้องการความเงียบสงบ</a:t>
            </a:r>
            <a:endParaRPr lang="th-TH" sz="3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57356" y="357166"/>
            <a:ext cx="5567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การจัดสำนักงานแบบส่วนตัว</a:t>
            </a:r>
            <a:endParaRPr lang="th-TH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642910" y="1574800"/>
          <a:ext cx="800105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ข้อดี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ข้อเสีย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th-TH" sz="3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มีความเป็นส่วนตัว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-ค่าใช้จ่ายในการก่อสร้างสูง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-ทำงานได้อย่างสบาย สงบ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-เปลืองเนื้อที่โดยใช่เหตุ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-ต้องระมัดระวังเรื่องอัคคีภัยมาก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-ต้องมีพื้นที่เพิ่มเติมในการรับรองแขก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43042" y="142852"/>
            <a:ext cx="62680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การออกแบบสำนักงาน  (ต่อ)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Office  Layout</a:t>
            </a:r>
            <a:endParaRPr lang="th-TH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มนมุมสี่เหลี่ยมด้านเดียวกัน 2"/>
          <p:cNvSpPr/>
          <p:nvPr/>
        </p:nvSpPr>
        <p:spPr>
          <a:xfrm>
            <a:off x="428596" y="2214554"/>
            <a:ext cx="8429684" cy="4500570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3. สำนักงานแบบเปิดกว้าง  (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The Panoramic Office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  เรียกอีกอย่างหนึ่งว่า </a:t>
            </a:r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สำนักงานแบบเน้นทัศนียภาพ </a:t>
            </a:r>
            <a:r>
              <a:rPr lang="en-US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Landscaped Office</a:t>
            </a:r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th-TH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แบบ</a:t>
            </a:r>
            <a:r>
              <a:rPr lang="th-TH" sz="3200" b="1" dirty="0" err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ภูมิสถาปัตย์</a:t>
            </a:r>
            <a:r>
              <a:rPr lang="th-TH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เป็นหลักการจัดสำนักงานแบบใหม่ของการวางแผนการจัดสำนักงาน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การจัดสำนักงานแบบนี้ต้องใช้พื้นที่กว้าง  มีแนวการจัดสำนักงานคล้ายกับสำนักงานแบบเปิด แต่มีข้อแตกต่าง คือ การจัดโต๊ะทำงานจะถูกจัดโดยใช้ความสัมพันธ์ของการไหลของงานในกลุ่มมากกว่าการไหลของงานทั้งระบบ 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43042" y="142852"/>
            <a:ext cx="62680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การออกแบบสำนักงาน  (ต่อ)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Office  Layout</a:t>
            </a:r>
            <a:endParaRPr lang="th-TH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143116"/>
            <a:ext cx="82153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การจัดสำนักงานแบบ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Panoramic Office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หรือแบบ 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Landscape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มีสิ่งที่ต้องคำนึงถึงดังต่อไปนี้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1. มีพื้นที่กว้าง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 แสงสว่างในการทำงาน ต้องสว่างไสวตลอดพื้นที่ทำงาน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3. สิ่งที่ควรคำนึงถึง คือ การรบกวนจากเสียง การดูดซับเสียงสามารถทำได้โดยการปูพรมบนพื้น หรือแผ่นติดผนังและเพดาน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4. แต่ละพื้นที่ กลุ่มของงานจะต้องแยกออกอย่างชัดเจน อาจใช้ผนังกั้น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143108" y="142852"/>
            <a:ext cx="5102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สถานที่ตั้งของสำนักงาน</a:t>
            </a:r>
            <a:endParaRPr lang="th-TH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142984"/>
            <a:ext cx="85011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การพิจารณาสถานที่ตั้งของสำนักงานนั้น ผู้บริหารจะต้องพิจารณาตามความจำเป็น เพราะมีข้อพิจารณาแตกต่างกัน ซึ่งขึ้นอยู่กับลักษณะของกิจการ และลักษณะของธุรกิจแต่ละแห่ง  แบ่งออกเป็น 2 ประเภท คือ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1. ธุรกิจทำหน้าที่ในการผลิตสินค้า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  ธุรกิจที่ทำหน้าที่ในการให้บริการ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เลือกสถานที่ตั้งสำนักงานนับเป็นการตัดสินใจเบื้องต้นที่มีผลกระทบต่อความสำเร็จของธุรกิจและมีผลกระทบในระยะยาว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122" name="Picture 2" descr="ผลการค้นหารูปภาพสำหรับ สถานที่จอดร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857760"/>
            <a:ext cx="3038478" cy="1752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28596" y="214290"/>
            <a:ext cx="83215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หลักการพิจารณาเลือกสถานที่ตั้งสำนักงาน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Location of The Office</a:t>
            </a:r>
            <a:endParaRPr lang="th-TH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285720" y="2143116"/>
            <a:ext cx="2214578" cy="1214446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57188" indent="-357188" algn="ctr">
              <a:buAutoNum type="arabicPeriod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การเดินทาง </a:t>
            </a:r>
          </a:p>
          <a:p>
            <a:pPr marL="514350" indent="-514350"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Transport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2571736" y="2714620"/>
            <a:ext cx="3571900" cy="121444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57188" indent="-357188"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การพิจารณาด้านพนักงาน</a:t>
            </a:r>
          </a:p>
          <a:p>
            <a:pPr marL="357188" indent="-357188" algn="ctr"/>
            <a:r>
              <a:rPr lang="en-US" sz="3200" b="1" dirty="0" err="1">
                <a:latin typeface="TH SarabunPSK" pitchFamily="34" charset="-34"/>
                <a:cs typeface="TH SarabunPSK" pitchFamily="34" charset="-34"/>
              </a:rPr>
              <a:t>l</a:t>
            </a:r>
            <a:r>
              <a:rPr lang="en-US" sz="3200" b="1" dirty="0" err="1" smtClean="0">
                <a:latin typeface="TH SarabunPSK" pitchFamily="34" charset="-34"/>
                <a:cs typeface="TH SarabunPSK" pitchFamily="34" charset="-34"/>
              </a:rPr>
              <a:t>abour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Supply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6215074" y="3286124"/>
            <a:ext cx="2714644" cy="121444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57188" indent="-357188"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สถานที่จอดรถ</a:t>
            </a:r>
          </a:p>
          <a:p>
            <a:pPr marL="357188" indent="-357188"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Parking Facilities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500034" y="4357694"/>
            <a:ext cx="3786214" cy="14287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57188" indent="-357188"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สิ่งอำนวยความสะดวก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นอกสถานที่ด้านบริการ</a:t>
            </a:r>
          </a:p>
          <a:p>
            <a:pPr marL="357188" indent="-357188"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Outside  Service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4357686" y="5000636"/>
            <a:ext cx="4429156" cy="142876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57188" indent="-357188"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ความสะดวกในการติดต่อกับธุรกิจอื่นๆ </a:t>
            </a:r>
          </a:p>
          <a:p>
            <a:pPr marL="357188" indent="-357188"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Access  to Business Contracts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74785" y="142852"/>
            <a:ext cx="86549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ข้อพิจารณาในการซื้อ และการเช่าพื้นที่อาคารสำนักงาน</a:t>
            </a:r>
            <a:endParaRPr lang="th-TH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000108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การซื้อพื้นที่</a:t>
            </a:r>
            <a:endParaRPr lang="th-TH" sz="3600" b="1" dirty="0" smtClean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การพิจารณาว่าควรซื้อพื้นที่อาคารสำนักงานดีกว่าการเช่าพื้นที่ โดยพิจารณาจากข้อดีข้อเสีย ดังนี้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428628" y="3000372"/>
            <a:ext cx="8429652" cy="3643314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ข้อดีของการซื้อพื้นที่อาคารสำนักงาน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1. สามารถดัดแปลงต่อเติมอาคารได้อย่างครบถ้วนตามความต้องการ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 ได้รับการเป็นเจ้าของกรรมสิทธิ์ได้อย่างเต็มที่ สามารถตัดสินใจใดๆ ได้ภายในขอบเขตพื้นที่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3. สร้างความภูมิฐานสง่างาม น่าเชื่อถือ และเสริมภาพพจน์ที่ดีแก่หน่วยงาน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74785" y="142852"/>
            <a:ext cx="86693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ข้อพิจารณาในการซื้อ และการเช่าพื้นที่อาคารสำนักงาน (ต่อ)</a:t>
            </a:r>
            <a:endParaRPr lang="th-TH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094133"/>
            <a:ext cx="8143932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ข้อเสียของการซื้อพื้นที่อาคารสำนักงาน</a:t>
            </a:r>
            <a:endParaRPr lang="th-TH" sz="3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เสียค่าใช้จ่ายสูง  ซึ่งเป็นค่าใช้จ่ายคงที่เป็นต้นทุนในการดำเนินงาน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2. หากเป็นพื้นที่ในย่านธุรกิจจะมีราคาสูงมากและมีจำกัด  ทำให้ไม่สามารถซื้อพื้นที่ทั้งหมดได้  อาจซื้อได้เพียงบางส่วน</a:t>
            </a:r>
            <a:endParaRPr lang="th-TH" sz="36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0" name="Picture 2" descr="ผลการค้นหารูปภาพสำหรับ อาคาร สถานที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143380"/>
            <a:ext cx="2705100" cy="1685925"/>
          </a:xfrm>
          <a:prstGeom prst="rect">
            <a:avLst/>
          </a:prstGeom>
          <a:noFill/>
        </p:spPr>
      </p:pic>
      <p:pic>
        <p:nvPicPr>
          <p:cNvPr id="2052" name="Picture 4" descr="ผลการค้นหารูปภาพสำหรับ อาคาร สถานที่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786322"/>
            <a:ext cx="3028950" cy="1514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25716" y="1005472"/>
            <a:ext cx="22557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การเช่าพื้นที่</a:t>
            </a:r>
            <a:endParaRPr lang="th-TH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74785" y="142852"/>
            <a:ext cx="86693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ข้อพิจารณาในการซื้อ และการเช่าพื้นที่อาคารสำนักงาน (ต่อ)</a:t>
            </a:r>
            <a:endParaRPr lang="th-TH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71472" y="1928802"/>
            <a:ext cx="8001056" cy="3857652"/>
          </a:xfrm>
          <a:prstGeom prst="roundRect">
            <a:avLst/>
          </a:prstGeom>
          <a:ln w="76200"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4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ข้อดีของการเช่าพื้นที่อาคารสำนักงาน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สามารถเปลี่ยนแปลงได้ตามต้องการ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สามารถเลือก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ทำเล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ที่ตั้งเหมาะสมใกล้แหล่งอำนวยความสะดวกได้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สามารถผลักภาระภาษีได้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 ค่าใช้จ่ายน้อยกว่าซื้อพื้นที่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25716" y="1005472"/>
            <a:ext cx="33281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การเช่าพื้นที่  (ต่อ)</a:t>
            </a:r>
            <a:endParaRPr lang="th-TH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74785" y="142852"/>
            <a:ext cx="86693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ข้อพิจารณาในการซื้อ และการเช่าพื้นที่อาคารสำนักงาน (ต่อ)</a:t>
            </a:r>
            <a:endParaRPr lang="th-TH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71472" y="1928802"/>
            <a:ext cx="8001056" cy="385765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ข้อเสียของการเช่าพื้นที่อาคารสำนักงาน</a:t>
            </a:r>
          </a:p>
          <a:p>
            <a:pPr algn="thaiDist"/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การลงทุนต่อเติม ดัดแปลง ปรับปรุงไม่สามารถทำได้อย่างถาวร เนื่องจากไม่มีกรรมสิทธิ์ครอบครองตลอดไป</a:t>
            </a:r>
          </a:p>
          <a:p>
            <a:pPr algn="thaiDist"/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ทำให้ภาพพจน์ของกิจการให้ความรู้สึกไม่มั่นคง รู้สึกไม่ภูมิฐาน ไม่น่าเชื่อถือ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43672" y="454863"/>
            <a:ext cx="8100294" cy="830997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สิ่งที่ควรคำนึงถึงในการเช่าหรือการซื้อสำนักงาน</a:t>
            </a:r>
            <a:endParaRPr lang="th-TH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709686"/>
            <a:ext cx="8358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 ทางเข้าออกสะดวก  มองเห็นได้ง่าย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หลีกเลี่ยงจากสถานที่ที่มีเสียงรบกวนอึกทึก และปราศจากมลภาวะจากสิ่งอื่นๆ 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ควรอยู่ในเส้นทางเดียวกันกับผู้ที่ต้องติดต่อ  หรือหน่วยงานที่ติดต่อประจำ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4578" name="Picture 2" descr="ผลการค้นหารูปภาพสำหรับ สำนักงาน บริเวณรอบๆ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429132"/>
            <a:ext cx="4286280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55382"/>
            <a:ext cx="8501122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สำนักงานควรจัดสรรพื้นที่การใช้สอยภายในสำนักงานให้เกิดประโยชน์สูงสุด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1. จัดให้มีพื้นที่ภายในสำนักงานเพียงพอสำหรับทุกคน รวมทั้งอุปกรณ์เครื่องมือ เหล่านั้น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 มีความคล่องตัว  มีความต่อเนื่องของงานไม่ให้ขาดตอน สายทางเดินของงานสะดวก มีลักษณะเป็นตัว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U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หรือตัว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L</a:t>
            </a:r>
          </a:p>
          <a:p>
            <a:pPr algn="thaiDist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สร้างบรรยากาศที่ดีในการทำงาน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4. การควบคุมงานทำได้สะดวก ผู้บังคับบัญชาสามารถมองเห็นการทำงานของพนักงาน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5. สามารถปรับปรุง ตกแต่ง เพิ่มเติมให้มีลักษณะที่ยืดหยุ่นได้เมื่อต้องการ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446</Words>
  <Application>Microsoft Office PowerPoint</Application>
  <PresentationFormat>นำเสนอทางหน้าจอ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22" baseType="lpstr">
      <vt:lpstr>รวมกลุ่ม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32</cp:revision>
  <dcterms:created xsi:type="dcterms:W3CDTF">2016-11-07T06:00:00Z</dcterms:created>
  <dcterms:modified xsi:type="dcterms:W3CDTF">2016-11-22T05:10:47Z</dcterms:modified>
</cp:coreProperties>
</file>