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8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32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สี่เหลี่ยมผืนผ้า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th-TH" smtClean="0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B3EE3-D08D-4EB9-B0D8-5A24969A69F2}" type="datetimeFigureOut">
              <a:rPr lang="th-TH" smtClean="0"/>
              <a:pPr/>
              <a:t>04/11/59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CF242-F116-444A-8172-8ED362CF7EB2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0" name="สี่เหลี่ยมผืนผ้า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B3EE3-D08D-4EB9-B0D8-5A24969A69F2}" type="datetimeFigureOut">
              <a:rPr lang="th-TH" smtClean="0"/>
              <a:pPr/>
              <a:t>04/11/59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CF242-F116-444A-8172-8ED362CF7EB2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สี่เหลี่ยมผืนผ้า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สี่เหลี่ยมผืนผ้า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B3EE3-D08D-4EB9-B0D8-5A24969A69F2}" type="datetimeFigureOut">
              <a:rPr lang="th-TH" smtClean="0"/>
              <a:pPr/>
              <a:t>04/11/59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CF242-F116-444A-8172-8ED362CF7EB2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B3EE3-D08D-4EB9-B0D8-5A24969A69F2}" type="datetimeFigureOut">
              <a:rPr lang="th-TH" smtClean="0"/>
              <a:pPr/>
              <a:t>04/11/59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CF242-F116-444A-8172-8ED362CF7EB2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สี่เหลี่ยมผืนผ้า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สี่เหลี่ยมผืนผ้า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B3EE3-D08D-4EB9-B0D8-5A24969A69F2}" type="datetimeFigureOut">
              <a:rPr lang="th-TH" smtClean="0"/>
              <a:pPr/>
              <a:t>04/11/59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CF242-F116-444A-8172-8ED362CF7EB2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B3EE3-D08D-4EB9-B0D8-5A24969A69F2}" type="datetimeFigureOut">
              <a:rPr lang="th-TH" smtClean="0"/>
              <a:pPr/>
              <a:t>04/11/59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CF242-F116-444A-8172-8ED362CF7EB2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B3EE3-D08D-4EB9-B0D8-5A24969A69F2}" type="datetimeFigureOut">
              <a:rPr lang="th-TH" smtClean="0"/>
              <a:pPr/>
              <a:t>04/11/59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CF242-F116-444A-8172-8ED362CF7EB2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B3EE3-D08D-4EB9-B0D8-5A24969A69F2}" type="datetimeFigureOut">
              <a:rPr lang="th-TH" smtClean="0"/>
              <a:pPr/>
              <a:t>04/11/59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CF242-F116-444A-8172-8ED362CF7EB2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B3EE3-D08D-4EB9-B0D8-5A24969A69F2}" type="datetimeFigureOut">
              <a:rPr lang="th-TH" smtClean="0"/>
              <a:pPr/>
              <a:t>04/11/59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CF242-F116-444A-8172-8ED362CF7EB2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B3EE3-D08D-4EB9-B0D8-5A24969A69F2}" type="datetimeFigureOut">
              <a:rPr lang="th-TH" smtClean="0"/>
              <a:pPr/>
              <a:t>04/11/59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CF242-F116-444A-8172-8ED362CF7EB2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2" name="สี่เหลี่ยมผืนผ้า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สี่เหลี่ยมผืนผ้า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th-TH" smtClean="0"/>
              <a:t>คลิกไอคอนเพื่อเพิ่มรูปภาพ</a:t>
            </a:r>
            <a:endParaRPr kumimoji="0" lang="en-US" dirty="0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6D6B3EE3-D08D-4EB9-B0D8-5A24969A69F2}" type="datetimeFigureOut">
              <a:rPr lang="th-TH" smtClean="0"/>
              <a:pPr/>
              <a:t>04/11/59</a:t>
            </a:fld>
            <a:endParaRPr lang="th-TH"/>
          </a:p>
        </p:txBody>
      </p:sp>
      <p:sp>
        <p:nvSpPr>
          <p:cNvPr id="11" name="สี่เหลี่ยมผืนผ้า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สี่เหลี่ยมผืนผ้า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CB4CF242-F116-444A-8172-8ED362CF7EB2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สี่เหลี่ยมผืนผ้า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สี่เหลี่ยมผืนผ้า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ตัวยึดชื่อเรื่อง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 smtClean="0"/>
              <a:t>ระดับที่สอง</a:t>
            </a:r>
          </a:p>
          <a:p>
            <a:pPr lvl="2" eaLnBrk="1" latinLnBrk="0" hangingPunct="1"/>
            <a:r>
              <a:rPr kumimoji="0" lang="th-TH" smtClean="0"/>
              <a:t>ระดับที่สาม</a:t>
            </a:r>
          </a:p>
          <a:p>
            <a:pPr lvl="3" eaLnBrk="1" latinLnBrk="0" hangingPunct="1"/>
            <a:r>
              <a:rPr kumimoji="0" lang="th-TH" smtClean="0"/>
              <a:t>ระดับที่สี่</a:t>
            </a:r>
          </a:p>
          <a:p>
            <a:pPr lvl="4" eaLnBrk="1" latinLnBrk="0" hangingPunct="1"/>
            <a:r>
              <a:rPr kumimoji="0"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6D6B3EE3-D08D-4EB9-B0D8-5A24969A69F2}" type="datetimeFigureOut">
              <a:rPr lang="th-TH" smtClean="0"/>
              <a:pPr/>
              <a:t>04/11/59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CB4CF242-F116-444A-8172-8ED362CF7EB2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jpeg"/><Relationship Id="rId5" Type="http://schemas.openxmlformats.org/officeDocument/2006/relationships/image" Target="../media/image32.jpeg"/><Relationship Id="rId4" Type="http://schemas.openxmlformats.org/officeDocument/2006/relationships/image" Target="../media/image3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2608161" y="2967335"/>
            <a:ext cx="114165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h-TH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บทที่ </a:t>
            </a:r>
            <a:endParaRPr lang="th-TH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714348" y="285728"/>
            <a:ext cx="7125670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th-TH" sz="6000" b="1" dirty="0" smtClean="0">
                <a:ln/>
                <a:solidFill>
                  <a:schemeClr val="accent3"/>
                </a:solidFill>
                <a:latin typeface="TH SarabunPSK" pitchFamily="34" charset="-34"/>
                <a:cs typeface="TH SarabunPSK" pitchFamily="34" charset="-34"/>
              </a:rPr>
              <a:t>บทที่ </a:t>
            </a:r>
            <a:r>
              <a:rPr lang="en-US" sz="6000" b="1" dirty="0" smtClean="0">
                <a:ln/>
                <a:solidFill>
                  <a:schemeClr val="accent3"/>
                </a:solidFill>
                <a:latin typeface="TH SarabunPSK" pitchFamily="34" charset="-34"/>
                <a:cs typeface="TH SarabunPSK" pitchFamily="34" charset="-34"/>
              </a:rPr>
              <a:t>5</a:t>
            </a:r>
          </a:p>
          <a:p>
            <a:pPr algn="ctr"/>
            <a:r>
              <a:rPr lang="th-TH" sz="6000" b="1" dirty="0" smtClean="0">
                <a:ln/>
                <a:solidFill>
                  <a:schemeClr val="accent3"/>
                </a:solidFill>
                <a:latin typeface="TH SarabunPSK" pitchFamily="34" charset="-34"/>
                <a:cs typeface="TH SarabunPSK" pitchFamily="34" charset="-34"/>
              </a:rPr>
              <a:t>การบริหารงานบุคคลในสำนักงาน</a:t>
            </a:r>
            <a:endParaRPr lang="th-TH" sz="6000" b="1" cap="none" spc="0" dirty="0">
              <a:ln/>
              <a:solidFill>
                <a:schemeClr val="accent3"/>
              </a:solidFill>
              <a:effectLst/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6" name="Picture 2" descr="ผลการค้นหารูปภาพสำหรับ สำนักงาน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285992"/>
            <a:ext cx="3162300" cy="16430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4" descr="ผลการค้นหารูปภาพสำหรับ สำนักงาน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62413" y="2714620"/>
            <a:ext cx="2466975" cy="18478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6" descr="ผลการค้นหารูปภาพสำหรับ สำนักงาน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47809" y="4262456"/>
            <a:ext cx="2524125" cy="18097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Picture 8" descr="ผลการค้นหารูปภาพสำหรับ สำนักงาน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14876" y="4572008"/>
            <a:ext cx="2476500" cy="18478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428728" y="291092"/>
            <a:ext cx="6372258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6000" b="1" cap="none" spc="0" dirty="0" smtClean="0">
                <a:ln w="190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ประโยชน์ของการพัฒนาบุคลากร</a:t>
            </a:r>
            <a:endParaRPr lang="th-TH" sz="6000" b="1" cap="none" spc="0" dirty="0">
              <a:ln w="190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7158" y="1785926"/>
            <a:ext cx="8286808" cy="3539430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514350" indent="-514350" algn="thaiDist">
              <a:buAutoNum type="arabicPeriod"/>
            </a:pP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บุคลากรทำงานเป็นระบบ และมีวิธีการปฏิบัติงานที่มีสมรรถภาพ มีทักษะความชำนาญดียิ่งขึ้น</a:t>
            </a:r>
          </a:p>
          <a:p>
            <a:pPr marL="514350" indent="-514350" algn="thaiDist">
              <a:buAutoNum type="arabicPeriod"/>
            </a:pP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เกิดความประหยัดในการปฏิบัติงาน เนื่องจากเกิดความผิดพลาดในงานน้อยลง</a:t>
            </a:r>
          </a:p>
          <a:p>
            <a:pPr marL="514350" indent="-514350" algn="thaiDist">
              <a:buAutoNum type="arabicPeriod"/>
            </a:pP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ช่วยให้ประหยัดเวลาในการที่พนักงานลองผิดลองถูก</a:t>
            </a:r>
          </a:p>
          <a:p>
            <a:pPr marL="514350" indent="-514350" algn="thaiDist">
              <a:buAutoNum type="arabicPeriod"/>
            </a:pP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ช่วยแบ่งเบาภาระของผู้บริหารลง</a:t>
            </a:r>
            <a:r>
              <a:rPr lang="th-TH" sz="3200" b="1" dirty="0" err="1" smtClean="0">
                <a:latin typeface="TH SarabunPSK" pitchFamily="34" charset="-34"/>
                <a:cs typeface="TH SarabunPSK" pitchFamily="34" charset="-34"/>
              </a:rPr>
              <a:t>ได้มาก</a:t>
            </a:r>
            <a:endParaRPr lang="th-TH" sz="3200" b="1" dirty="0" smtClean="0">
              <a:latin typeface="TH SarabunPSK" pitchFamily="34" charset="-34"/>
              <a:cs typeface="TH SarabunPSK" pitchFamily="34" charset="-34"/>
            </a:endParaRPr>
          </a:p>
          <a:p>
            <a:pPr marL="514350" indent="-514350" algn="thaiDist">
              <a:buAutoNum type="arabicPeriod"/>
            </a:pP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เกิดประโยชน์ต่อตัวบุคลากรเอง</a:t>
            </a:r>
            <a:endParaRPr lang="th-TH" sz="3200" b="1" dirty="0"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15362" name="Picture 2" descr="ผลการค้นหารูปภาพสำหรับ การพัฒนาบุคลากร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48468" y="4286256"/>
            <a:ext cx="2381250" cy="1914526"/>
          </a:xfrm>
          <a:prstGeom prst="rect">
            <a:avLst/>
          </a:prstGeom>
          <a:noFill/>
        </p:spPr>
      </p:pic>
      <p:pic>
        <p:nvPicPr>
          <p:cNvPr id="15364" name="Picture 4" descr="ผลการค้นหารูปภาพสำหรับ การพัฒนาบุคลากร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00496" y="5333999"/>
            <a:ext cx="2500314" cy="1524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2928926" y="285728"/>
            <a:ext cx="3337773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6600" b="1" cap="all" spc="0" dirty="0" smtClean="0">
                <a:ln w="9000" cmpd="sng">
                  <a:solidFill>
                    <a:srgbClr val="FFFF00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วิธีการฝึกอบรม</a:t>
            </a:r>
            <a:endParaRPr lang="th-TH" sz="6600" b="1" cap="all" spc="0" dirty="0">
              <a:ln w="9000" cmpd="sng">
                <a:solidFill>
                  <a:srgbClr val="FFFF00"/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8596" y="1698390"/>
            <a:ext cx="8286808" cy="5016758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514350" indent="-514350" algn="thaiDist"/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วิธีการฝึกอบรมที่นิยมใช้ในสำนักงานต่างๆ มีดังนี้</a:t>
            </a:r>
          </a:p>
          <a:p>
            <a:pPr marL="514350" indent="-514350" algn="thaiDist"/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	1. วิธีการฟังบรรยาย</a:t>
            </a:r>
          </a:p>
          <a:p>
            <a:pPr marL="514350" indent="-514350" algn="thaiDist"/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	2. วิธีการประชุมอภิปราย</a:t>
            </a:r>
          </a:p>
          <a:p>
            <a:pPr marL="514350" indent="-514350" algn="thaiDist"/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	3. วิธีการศึกษากรณีตัวอย่าง</a:t>
            </a:r>
          </a:p>
          <a:p>
            <a:pPr marL="514350" indent="-514350" algn="thaiDist"/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	4. การฝึกอบรม สถานการณ์จำลอง</a:t>
            </a:r>
          </a:p>
          <a:p>
            <a:pPr marL="514350" indent="-514350" algn="thaiDist"/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	5. การแสดงบทบาทสมมติ</a:t>
            </a:r>
          </a:p>
          <a:p>
            <a:pPr marL="514350" indent="-514350" algn="thaiDist"/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	6. การสาธิต</a:t>
            </a:r>
          </a:p>
          <a:p>
            <a:pPr marL="514350" indent="-514350" algn="thaiDist"/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	7. การระดมสมอง</a:t>
            </a:r>
          </a:p>
          <a:p>
            <a:pPr marL="514350" indent="-514350" algn="thaiDist"/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	8. การสัมมนา</a:t>
            </a:r>
          </a:p>
          <a:p>
            <a:pPr marL="514350" indent="-514350" algn="thaiDist"/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	9. การศึกษาอบรมพัฒนาด้วยตนเอง</a:t>
            </a:r>
            <a:endParaRPr lang="th-TH" sz="3200" b="1" dirty="0"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4" name="รูปภาพ 3" descr="1.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7752" y="2428868"/>
            <a:ext cx="1462761" cy="1023933"/>
          </a:xfrm>
          <a:prstGeom prst="rect">
            <a:avLst/>
          </a:prstGeom>
        </p:spPr>
      </p:pic>
      <p:pic>
        <p:nvPicPr>
          <p:cNvPr id="5" name="รูปภาพ 4" descr="images (2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8992" y="5000636"/>
            <a:ext cx="1600202" cy="1061004"/>
          </a:xfrm>
          <a:prstGeom prst="rect">
            <a:avLst/>
          </a:prstGeom>
        </p:spPr>
      </p:pic>
      <p:pic>
        <p:nvPicPr>
          <p:cNvPr id="6" name="รูปภาพ 5" descr="ดาวน์โหลด (26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72066" y="3571876"/>
            <a:ext cx="2781300" cy="1647825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2285984" y="285728"/>
            <a:ext cx="47355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5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3. การ</a:t>
            </a:r>
            <a:r>
              <a:rPr lang="th-TH" sz="5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กำหนดค่าตอบแทน</a:t>
            </a:r>
            <a:endParaRPr lang="th-TH" sz="5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7158" y="1698390"/>
            <a:ext cx="5286412" cy="3970318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thaiDist"/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3600" b="1" dirty="0" smtClean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ค่าตอบแทน</a:t>
            </a: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 หมายถึง การจ่ายเงินให้แก่พนักงานเพื่อตอบแทนผลงานที่ทำได้ ค่าตอบแทนทางตรงอยู่ในรูปแบบ</a:t>
            </a:r>
            <a:r>
              <a:rPr lang="th-TH" sz="3600" b="1" dirty="0" smtClean="0">
                <a:solidFill>
                  <a:srgbClr val="00B050"/>
                </a:solidFill>
                <a:latin typeface="TH SarabunPSK" pitchFamily="34" charset="-34"/>
                <a:cs typeface="TH SarabunPSK" pitchFamily="34" charset="-34"/>
              </a:rPr>
              <a:t>ค่าจ้าง (</a:t>
            </a:r>
            <a:r>
              <a:rPr lang="en-US" sz="3600" b="1" dirty="0" smtClean="0">
                <a:solidFill>
                  <a:srgbClr val="00B050"/>
                </a:solidFill>
                <a:latin typeface="TH SarabunPSK" pitchFamily="34" charset="-34"/>
                <a:cs typeface="TH SarabunPSK" pitchFamily="34" charset="-34"/>
              </a:rPr>
              <a:t>Wage</a:t>
            </a:r>
            <a:r>
              <a:rPr lang="th-TH" sz="3600" b="1" dirty="0" smtClean="0">
                <a:solidFill>
                  <a:srgbClr val="00B050"/>
                </a:solidFill>
                <a:latin typeface="TH SarabunPSK" pitchFamily="34" charset="-34"/>
                <a:cs typeface="TH SarabunPSK" pitchFamily="34" charset="-34"/>
              </a:rPr>
              <a:t>)</a:t>
            </a: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3600" b="1" dirty="0" smtClean="0">
                <a:solidFill>
                  <a:srgbClr val="7030A0"/>
                </a:solidFill>
                <a:latin typeface="TH SarabunPSK" pitchFamily="34" charset="-34"/>
                <a:cs typeface="TH SarabunPSK" pitchFamily="34" charset="-34"/>
              </a:rPr>
              <a:t>เงินเดือน (</a:t>
            </a:r>
            <a:r>
              <a:rPr lang="en-US" sz="3600" b="1" dirty="0" smtClean="0">
                <a:solidFill>
                  <a:srgbClr val="7030A0"/>
                </a:solidFill>
                <a:latin typeface="TH SarabunPSK" pitchFamily="34" charset="-34"/>
                <a:cs typeface="TH SarabunPSK" pitchFamily="34" charset="-34"/>
              </a:rPr>
              <a:t>Salary</a:t>
            </a:r>
            <a:r>
              <a:rPr lang="th-TH" sz="3600" b="1" dirty="0" smtClean="0">
                <a:solidFill>
                  <a:srgbClr val="7030A0"/>
                </a:solidFill>
                <a:latin typeface="TH SarabunPSK" pitchFamily="34" charset="-34"/>
                <a:cs typeface="TH SarabunPSK" pitchFamily="34" charset="-34"/>
              </a:rPr>
              <a:t>)  </a:t>
            </a:r>
            <a:r>
              <a:rPr lang="th-TH" sz="3600" b="1" dirty="0" smtClean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ค่าตอบแทนสามารถจ่ายได้ทั้งทางตรงและทางอ้อม  </a:t>
            </a: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ค่าตอบแทนทางอ้อมยังรวมถึง สวัสดิการ  ประโยชน์เกื้อกูลต่างๆ </a:t>
            </a:r>
            <a:endParaRPr lang="th-TH" sz="36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026" name="AutoShape 2" descr="ผลการค้นหารูปภาพสำหรับ ค่าตอบแทน"/>
          <p:cNvSpPr>
            <a:spLocks noChangeAspect="1" noChangeArrowheads="1"/>
          </p:cNvSpPr>
          <p:nvPr/>
        </p:nvSpPr>
        <p:spPr bwMode="auto">
          <a:xfrm>
            <a:off x="190500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pic>
        <p:nvPicPr>
          <p:cNvPr id="1028" name="Picture 4" descr="ผลการค้นหารูปภาพสำหรับ ค่าตอบแทน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00760" y="1714488"/>
            <a:ext cx="2590800" cy="1762125"/>
          </a:xfrm>
          <a:prstGeom prst="rect">
            <a:avLst/>
          </a:prstGeom>
          <a:noFill/>
        </p:spPr>
      </p:pic>
      <p:pic>
        <p:nvPicPr>
          <p:cNvPr id="1030" name="Picture 6" descr="ผลการค้นหารูปภาพสำหรับ ค่าตอบแทน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00826" y="3786190"/>
            <a:ext cx="1847850" cy="24765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928794" y="285728"/>
            <a:ext cx="584967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5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3. การ</a:t>
            </a:r>
            <a:r>
              <a:rPr lang="th-TH" sz="5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กำหนดค่าตอบแทน  (ต่อ)</a:t>
            </a:r>
            <a:endParaRPr lang="th-TH" sz="5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1472" y="1698390"/>
            <a:ext cx="8001056" cy="3416320"/>
          </a:xfrm>
          <a:prstGeom prst="rect">
            <a:avLst/>
          </a:prstGeom>
          <a:ln w="101600" cmpd="tri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thaiDist"/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การกำหนดค่าตอบแทน ประกอบด้วย</a:t>
            </a:r>
          </a:p>
          <a:p>
            <a:pPr algn="thaiDist"/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	1. ความสามารถในการจ่ายของหน่วยงาน</a:t>
            </a:r>
          </a:p>
          <a:p>
            <a:pPr algn="thaiDist"/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	2. </a:t>
            </a:r>
            <a:r>
              <a:rPr lang="th-TH" sz="3600" b="1" dirty="0" err="1" smtClean="0">
                <a:latin typeface="TH SarabunPSK" pitchFamily="34" charset="-34"/>
                <a:cs typeface="TH SarabunPSK" pitchFamily="34" charset="-34"/>
              </a:rPr>
              <a:t>อุปสงค์</a:t>
            </a: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และ</a:t>
            </a:r>
            <a:r>
              <a:rPr lang="th-TH" sz="3600" b="1" dirty="0" err="1" smtClean="0">
                <a:latin typeface="TH SarabunPSK" pitchFamily="34" charset="-34"/>
                <a:cs typeface="TH SarabunPSK" pitchFamily="34" charset="-34"/>
              </a:rPr>
              <a:t>อุปทาน</a:t>
            </a: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ของตลาดแรงงาน</a:t>
            </a:r>
          </a:p>
          <a:p>
            <a:pPr algn="thaiDist"/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	3. อัตราค่าครองชีพ</a:t>
            </a:r>
          </a:p>
          <a:p>
            <a:pPr algn="thaiDist"/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	4. สหภาพแรงงาน</a:t>
            </a:r>
          </a:p>
          <a:p>
            <a:pPr algn="thaiDist"/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	5. ประสิทธิภาพการทำงานและประสบการณ์การทำงาน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928794" y="285728"/>
            <a:ext cx="584967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5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3. การ</a:t>
            </a:r>
            <a:r>
              <a:rPr lang="th-TH" sz="5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กำหนดค่าตอบแทน  (ต่อ)</a:t>
            </a:r>
            <a:endParaRPr lang="th-TH" sz="5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1472" y="2143116"/>
            <a:ext cx="8001056" cy="2862322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thaiDist"/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ค่าตอบแทนแบบจูงใจ</a:t>
            </a:r>
          </a:p>
          <a:p>
            <a:pPr algn="thaiDist"/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	1. ค่าตอบแทนแบบรายวัน</a:t>
            </a:r>
          </a:p>
          <a:p>
            <a:pPr algn="thaiDist"/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	2. ค่าตอบแทนที่เกินมาตรฐาน</a:t>
            </a:r>
          </a:p>
          <a:p>
            <a:pPr algn="thaiDist"/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	3. ค่าตอบแทนจำนวนชิ้นของงาน</a:t>
            </a:r>
          </a:p>
          <a:p>
            <a:pPr algn="thaiDist"/>
            <a:endParaRPr lang="th-TH" sz="3600" b="1" dirty="0" smtClean="0"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11266" name="Picture 2" descr="ผลการค้นหารูปภาพสำหรับ ค่าตอบแทนแบบจูงใจ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72198" y="1785926"/>
            <a:ext cx="2447925" cy="1866900"/>
          </a:xfrm>
          <a:prstGeom prst="rect">
            <a:avLst/>
          </a:prstGeom>
          <a:noFill/>
        </p:spPr>
      </p:pic>
      <p:pic>
        <p:nvPicPr>
          <p:cNvPr id="11268" name="Picture 4" descr="ผลการค้นหารูปภาพสำหรับ ค่าตอบแทนแบบจูงใจ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43702" y="4071942"/>
            <a:ext cx="2209800" cy="1752600"/>
          </a:xfrm>
          <a:prstGeom prst="rect">
            <a:avLst/>
          </a:prstGeom>
          <a:noFill/>
        </p:spPr>
      </p:pic>
      <p:pic>
        <p:nvPicPr>
          <p:cNvPr id="11270" name="Picture 6" descr="ผลการค้นหารูปภาพสำหรับ ค่าตอบแทนแบบจูงใจ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57554" y="5257799"/>
            <a:ext cx="2857500" cy="16002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2714612" y="214290"/>
            <a:ext cx="4309193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66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4. การ</a:t>
            </a:r>
            <a:r>
              <a:rPr lang="th-TH" sz="66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จูงใจบุคลากร</a:t>
            </a:r>
            <a:endParaRPr lang="th-TH" sz="66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5720" y="1714488"/>
            <a:ext cx="8643998" cy="507831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thaiDist"/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	การจูงใจบุคลากร คือ การสนองความต้องการตามธรรมชาติ และความต้องการที่เกิดขึ้นภายหลังจากการมีประสบการณ์ ของบุคลากรนั้น  </a:t>
            </a:r>
          </a:p>
          <a:p>
            <a:pPr algn="thaiDist"/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	นอกจากความต้องการ (</a:t>
            </a:r>
            <a:r>
              <a:rPr lang="en-US" sz="3600" b="1" dirty="0" smtClean="0">
                <a:latin typeface="TH SarabunPSK" pitchFamily="34" charset="-34"/>
                <a:cs typeface="TH SarabunPSK" pitchFamily="34" charset="-34"/>
              </a:rPr>
              <a:t>Needs</a:t>
            </a: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) ของแต่ละบุคคลที่แตกต่างกันแล้ว การเสริมสร้างขวัญและกำลังใจในการทำงาน  </a:t>
            </a:r>
          </a:p>
          <a:p>
            <a:pPr algn="thaiDist"/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	ขวัญ (</a:t>
            </a:r>
            <a:r>
              <a:rPr lang="en-US" sz="3600" b="1" dirty="0" smtClean="0">
                <a:latin typeface="TH SarabunPSK" pitchFamily="34" charset="-34"/>
                <a:cs typeface="TH SarabunPSK" pitchFamily="34" charset="-34"/>
              </a:rPr>
              <a:t>Morale</a:t>
            </a: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)  หมายถึง  ความรู้สึกของบุคคลที่มีต่อสภาพแวดล้อมต่างๆ  การที่พนักงานมีขวัญที่ดีสังเกตได้จากความตั้งใจจริงในการทำงาน มีความกระตือรือร้น มีความจงรักภักดี ซื่อสัตย์ต่อหน่วยงาน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2535582" y="285728"/>
            <a:ext cx="403668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th-TH" sz="5400" b="1" cap="none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ประเภทของแรงจูงใจ</a:t>
            </a:r>
            <a:endParaRPr lang="th-TH" sz="5400" b="1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มนมุมสี่เหลี่ยมด้านทแยงมุม 2"/>
          <p:cNvSpPr/>
          <p:nvPr/>
        </p:nvSpPr>
        <p:spPr>
          <a:xfrm>
            <a:off x="571472" y="1714488"/>
            <a:ext cx="8001056" cy="1785950"/>
          </a:xfrm>
          <a:prstGeom prst="round2Diag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thaiDist"/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 1. แรงจูงใจภายใน  คือ แรงจูงใจที่เกิดจากแรงผลักดันภายในจิตใจของคนที่แสดงออกมาในรูปแบบพฤติกรรมต่างๆ  เพื่อให้บรรลุวัตถุประสงค์ที่ต้องการ  เช่น  คำชมเชย การยกย่องให้เกียรติ</a:t>
            </a:r>
            <a:endParaRPr lang="th-TH" sz="32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" name="มนมุมสี่เหลี่ยมด้านทแยงมุม 3"/>
          <p:cNvSpPr/>
          <p:nvPr/>
        </p:nvSpPr>
        <p:spPr>
          <a:xfrm>
            <a:off x="571472" y="4214818"/>
            <a:ext cx="8001056" cy="1785950"/>
          </a:xfrm>
          <a:prstGeom prst="round2Diag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thaiDist"/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2. แรงจูงใจภายนอก  คือ  สิ่งจูงใจที่อยู่ภายนอกตัวบุคคลที่มีอิทธิพลในการกระตุ้นหรือชักจูงให้บุคคลแสดงพฤติกรรมออกมาในทางใดทางหนึ่ง  เช่น การให้สิ่งของ  รางวัลตอบแทน การให้ใบประกาศเกียรติคุณ ฯลฯ ทั้งที่เป็นเงินและไม่ใช่เงิน</a:t>
            </a:r>
            <a:endParaRPr lang="th-TH" sz="3200" b="1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714480" y="214290"/>
            <a:ext cx="5670142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th-TH" sz="6000" b="1" cap="none" spc="0" dirty="0" smtClean="0">
                <a:ln/>
                <a:solidFill>
                  <a:schemeClr val="accent3"/>
                </a:solidFill>
                <a:effectLst/>
              </a:rPr>
              <a:t>การประเมินผลการปฏิบัติงาน</a:t>
            </a:r>
            <a:endParaRPr lang="th-TH" sz="60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3" name="สี่เหลี่ยมมุมมน 2"/>
          <p:cNvSpPr/>
          <p:nvPr/>
        </p:nvSpPr>
        <p:spPr>
          <a:xfrm>
            <a:off x="357158" y="1714488"/>
            <a:ext cx="8572560" cy="857256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thaiDist"/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หมายถึง การประเมินการทำงานของพนักงานอย่างเป็นระบบ โดยเปรียบเทียบกับมาตรฐานการปฏิบัติงานที่กำหนด</a:t>
            </a:r>
            <a:endParaRPr lang="th-TH" sz="32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357158" y="3071810"/>
            <a:ext cx="26372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h-TH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วิธีการประเมิน</a:t>
            </a:r>
            <a:endParaRPr lang="th-TH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วงรี 4"/>
          <p:cNvSpPr/>
          <p:nvPr/>
        </p:nvSpPr>
        <p:spPr>
          <a:xfrm>
            <a:off x="285720" y="4286256"/>
            <a:ext cx="2643206" cy="1714512"/>
          </a:xfrm>
          <a:prstGeom prst="ellipse">
            <a:avLst/>
          </a:prstGeom>
          <a:ln>
            <a:solidFill>
              <a:srgbClr val="002060"/>
            </a:solidFill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thaiDist"/>
            <a:r>
              <a:rPr lang="th-TH" sz="3300" b="1" dirty="0" smtClean="0">
                <a:latin typeface="TH SarabunPSK" pitchFamily="34" charset="-34"/>
                <a:cs typeface="TH SarabunPSK" pitchFamily="34" charset="-34"/>
              </a:rPr>
              <a:t>1. การประเมินแบบ 90 องศา</a:t>
            </a:r>
            <a:endParaRPr lang="th-TH" sz="33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6" name="วงรี 5"/>
          <p:cNvSpPr/>
          <p:nvPr/>
        </p:nvSpPr>
        <p:spPr>
          <a:xfrm>
            <a:off x="3143240" y="3357562"/>
            <a:ext cx="2857520" cy="1714512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thaiDist"/>
            <a:r>
              <a:rPr lang="th-TH" sz="3300" b="1" dirty="0" smtClean="0">
                <a:latin typeface="TH SarabunPSK" pitchFamily="34" charset="-34"/>
                <a:cs typeface="TH SarabunPSK" pitchFamily="34" charset="-34"/>
              </a:rPr>
              <a:t>2. การประเมินแบบ 180 องศา</a:t>
            </a:r>
            <a:endParaRPr lang="th-TH" sz="33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7" name="วงรี 6"/>
          <p:cNvSpPr/>
          <p:nvPr/>
        </p:nvSpPr>
        <p:spPr>
          <a:xfrm>
            <a:off x="6143636" y="4286256"/>
            <a:ext cx="2857520" cy="1714512"/>
          </a:xfrm>
          <a:prstGeom prst="ellipse">
            <a:avLst/>
          </a:prstGeom>
          <a:ln>
            <a:solidFill>
              <a:srgbClr val="002060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thaiDist"/>
            <a:r>
              <a:rPr lang="th-TH" sz="3300" b="1" dirty="0" smtClean="0">
                <a:latin typeface="TH SarabunPSK" pitchFamily="34" charset="-34"/>
                <a:cs typeface="TH SarabunPSK" pitchFamily="34" charset="-34"/>
              </a:rPr>
              <a:t>3. การประเมินแบบ 360 องศา</a:t>
            </a:r>
            <a:endParaRPr lang="th-TH" sz="3300" b="1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285852" y="214290"/>
            <a:ext cx="6696064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th-TH" sz="6000" b="1" cap="none" spc="0" dirty="0" smtClean="0">
                <a:ln/>
                <a:solidFill>
                  <a:schemeClr val="accent3"/>
                </a:solidFill>
                <a:effectLst/>
              </a:rPr>
              <a:t>การประเมินผลการปฏิบัติงาน (ต่อ)</a:t>
            </a:r>
            <a:endParaRPr lang="th-TH" sz="60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pic>
        <p:nvPicPr>
          <p:cNvPr id="37894" name="Picture 6" descr="ผลการค้นหารูปภาพสำหรับ แบบประเมินผลบุคลากร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428736"/>
            <a:ext cx="9144000" cy="54292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71406" y="285728"/>
            <a:ext cx="902843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กฎระเบียบข้อพึงปฏิบัติเกี่ยวกับบุคลากรในสำนักงาน</a:t>
            </a:r>
            <a:endParaRPr lang="th-TH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3" name="สี่เหลี่ยมมุมมน 2"/>
          <p:cNvSpPr/>
          <p:nvPr/>
        </p:nvSpPr>
        <p:spPr>
          <a:xfrm>
            <a:off x="357158" y="1785926"/>
            <a:ext cx="2857520" cy="785818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400" b="1" dirty="0" smtClean="0">
                <a:latin typeface="TH SarabunPSK" pitchFamily="34" charset="-34"/>
                <a:cs typeface="TH SarabunPSK" pitchFamily="34" charset="-34"/>
              </a:rPr>
              <a:t>การว่าจ้างงาน</a:t>
            </a:r>
            <a:endParaRPr lang="th-TH" sz="44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1472" y="2857496"/>
            <a:ext cx="8215370" cy="193899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การรับเข้าทำงาน</a:t>
            </a:r>
          </a:p>
          <a:p>
            <a:pPr marL="514350" indent="-514350">
              <a:buAutoNum type="arabicPeriod"/>
            </a:pP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การปรับปรุงเปลี่ยนแปลงองค์การ การสับเปลี่ยนหน้าที่การงาน การแต่งตั้ง การโยกย้ายพนักงาน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857356" y="362530"/>
            <a:ext cx="53735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th-TH" sz="5400" b="1" dirty="0" smtClean="0">
                <a:ln/>
                <a:solidFill>
                  <a:schemeClr val="accent3"/>
                </a:solidFill>
              </a:rPr>
              <a:t>หน้าที่ของการบริหารงานบุคคล</a:t>
            </a:r>
            <a:endParaRPr lang="th-TH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8596" y="1571612"/>
            <a:ext cx="821537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ประกอบด้วย </a:t>
            </a:r>
          </a:p>
          <a:p>
            <a:pPr algn="thaiDist"/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3200" b="1" dirty="0" smtClean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1. หน้าที่แรกคือการจัดหาที่มีความรู้ความสามารถตรงตามความต้องการใช้งานของหน่วยงานนั้น ให้มีคุณภาพและปริมาณเพียงพอ  โดยการสรรหาจากแหล่งภายในหรือภายนอกหน่วยงาน</a:t>
            </a:r>
          </a:p>
          <a:p>
            <a:pPr algn="thaiDist"/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3200" b="1" dirty="0" smtClean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2. หน้าที่ที่สอง คือ เมื่อบุคลากรได้รับการบรรจุเป็นพนักงานและได้ปฏิบัติงานสักระยะหนึ่งแล้ว หน่วยงานควรมีการฝึกอบรมหรือพัฒนาพนักงานให้มีความสามารถและชำนาญเพิ่มมากขึ้น เพื่อช่วยลดการสูญเสียทรัพยากรในการทำงานได้</a:t>
            </a:r>
          </a:p>
          <a:p>
            <a:pPr algn="thaiDist"/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	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20200" y="383425"/>
            <a:ext cx="8880956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48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กฎระเบียบข้อพึงปฏิบัติเกี่ยวกับบุคลากรในสำนักงาน (ต่อ)</a:t>
            </a:r>
            <a:endParaRPr lang="th-TH" sz="48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3" name="สี่เหลี่ยมมุมมน 2"/>
          <p:cNvSpPr/>
          <p:nvPr/>
        </p:nvSpPr>
        <p:spPr>
          <a:xfrm>
            <a:off x="357158" y="1643050"/>
            <a:ext cx="4214842" cy="78581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วัน เวลาทำงาน และวันหยุด</a:t>
            </a:r>
            <a:endParaRPr lang="th-TH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1472" y="2857496"/>
            <a:ext cx="8215370" cy="255454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ชั่วโมงการทำงานและวันทำงาน</a:t>
            </a:r>
          </a:p>
          <a:p>
            <a:pPr marL="514350" indent="-514350">
              <a:buAutoNum type="arabicPeriod"/>
            </a:pP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เวลาทำงานเริ่มทำงานเวลา 08.00 น.                 เลิกงาน 17.00 น.</a:t>
            </a:r>
          </a:p>
          <a:p>
            <a:pPr marL="514350" indent="-514350">
              <a:buAutoNum type="arabicPeriod"/>
            </a:pP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วันหยุดงาน</a:t>
            </a:r>
          </a:p>
        </p:txBody>
      </p:sp>
      <p:pic>
        <p:nvPicPr>
          <p:cNvPr id="5122" name="Picture 2" descr="ผลการค้นหารูปภาพสำหรับ วันทำงาน และวันหยุด"/>
          <p:cNvPicPr>
            <a:picLocks noChangeAspect="1" noChangeArrowheads="1"/>
          </p:cNvPicPr>
          <p:nvPr/>
        </p:nvPicPr>
        <p:blipFill>
          <a:blip r:embed="rId2"/>
          <a:srcRect b="28409"/>
          <a:stretch>
            <a:fillRect/>
          </a:stretch>
        </p:blipFill>
        <p:spPr bwMode="auto">
          <a:xfrm>
            <a:off x="3286116" y="5000636"/>
            <a:ext cx="2181225" cy="150019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124" name="Picture 4" descr="ผลการค้นหารูปภาพสำหรับ วันทำงาน และวันหยุด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29256" y="4214818"/>
            <a:ext cx="3124200" cy="1466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20200" y="383425"/>
            <a:ext cx="8880956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48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กฎระเบียบข้อพึงปฏิบัติเกี่ยวกับบุคลากรในสำนักงาน (ต่อ)</a:t>
            </a:r>
            <a:endParaRPr lang="th-TH" sz="48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3" name="สี่เหลี่ยมมุมมน 2"/>
          <p:cNvSpPr/>
          <p:nvPr/>
        </p:nvSpPr>
        <p:spPr>
          <a:xfrm>
            <a:off x="357158" y="1643050"/>
            <a:ext cx="5072098" cy="78581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วัน เวลาทำงาน และวันหยุด (ต่อ)</a:t>
            </a:r>
            <a:endParaRPr lang="th-TH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1472" y="2857496"/>
            <a:ext cx="8215370" cy="193899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514350" indent="-514350"/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	วันและหลักเกณฑ์การทำงาน</a:t>
            </a:r>
          </a:p>
          <a:p>
            <a:pPr marL="514350" indent="-514350"/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	1. การลาป่วย</a:t>
            </a:r>
          </a:p>
          <a:p>
            <a:pPr marL="514350" indent="-514350"/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	2. การลากิจ</a:t>
            </a:r>
          </a:p>
        </p:txBody>
      </p:sp>
      <p:sp>
        <p:nvSpPr>
          <p:cNvPr id="4098" name="AutoShape 2" descr="ผลการค้นหารูปภาพสำหรับ การลาป่วย"/>
          <p:cNvSpPr>
            <a:spLocks noChangeAspect="1" noChangeArrowheads="1"/>
          </p:cNvSpPr>
          <p:nvPr/>
        </p:nvSpPr>
        <p:spPr bwMode="auto">
          <a:xfrm>
            <a:off x="190500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pic>
        <p:nvPicPr>
          <p:cNvPr id="4100" name="Picture 4" descr="ผลการค้นหารูปภาพสำหรับ การลาป่วย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8992" y="4357694"/>
            <a:ext cx="1533525" cy="2095500"/>
          </a:xfrm>
          <a:prstGeom prst="rect">
            <a:avLst/>
          </a:prstGeom>
          <a:noFill/>
        </p:spPr>
      </p:pic>
      <p:pic>
        <p:nvPicPr>
          <p:cNvPr id="4102" name="Picture 6" descr="ผลการค้นหารูปภาพสำหรับ การลาป่วย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43504" y="3786190"/>
            <a:ext cx="3867150" cy="11811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20200" y="383425"/>
            <a:ext cx="8880956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48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กฎระเบียบข้อพึงปฏิบัติเกี่ยวกับบุคลากรในสำนักงาน (ต่อ)</a:t>
            </a:r>
            <a:endParaRPr lang="th-TH" sz="48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3" name="สี่เหลี่ยมมุมมน 2"/>
          <p:cNvSpPr/>
          <p:nvPr/>
        </p:nvSpPr>
        <p:spPr>
          <a:xfrm>
            <a:off x="357158" y="1643050"/>
            <a:ext cx="5072098" cy="78581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การลงโทษทางวินัย</a:t>
            </a:r>
            <a:endParaRPr lang="th-TH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1472" y="2857496"/>
            <a:ext cx="8215370" cy="35394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57188" indent="-357188">
              <a:buAutoNum type="arabicPeriod"/>
            </a:pP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บริษัทฯ กำหนดโทษทางวินัยไว้ 5 ประการ ดังนี้</a:t>
            </a:r>
          </a:p>
          <a:p>
            <a:pPr marL="742950" indent="-742950"/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 	- การตักเตือนด้วยวาจา</a:t>
            </a:r>
          </a:p>
          <a:p>
            <a:pPr marL="742950" indent="-742950"/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	- การตักเตือนด้วยลายลักษณ์อักษร</a:t>
            </a:r>
          </a:p>
          <a:p>
            <a:pPr marL="742950" indent="-742950"/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	- การตักเตือนเป็นลายลักษณ์อักษร หรือโยกย้ายตำแหน่งหน้าที่</a:t>
            </a:r>
          </a:p>
          <a:p>
            <a:pPr marL="742950" indent="-742950"/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	- การตักเตือนเป็นลายลักษณ์อักษร และพนักงานโดยไม่จ่ายค่าจ้างในวันที่ถูกพักงาน</a:t>
            </a:r>
          </a:p>
          <a:p>
            <a:pPr marL="742950" indent="-742950"/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	- การเลิกจ้างโดยไม่จ่ายค่าชดเชย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20200" y="383425"/>
            <a:ext cx="8880956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48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กฎระเบียบข้อพึงปฏิบัติเกี่ยวกับบุคลากรในสำนักงาน (ต่อ)</a:t>
            </a:r>
            <a:endParaRPr lang="th-TH" sz="48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3" name="สี่เหลี่ยมมุมมน 2"/>
          <p:cNvSpPr/>
          <p:nvPr/>
        </p:nvSpPr>
        <p:spPr>
          <a:xfrm>
            <a:off x="357158" y="1643050"/>
            <a:ext cx="5072098" cy="78581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การลงโทษทางวินัย (ต่อ)</a:t>
            </a:r>
            <a:endParaRPr lang="th-TH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1472" y="2857496"/>
            <a:ext cx="8215370" cy="35394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57188" indent="-357188" algn="thaiDist"/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2. โทษทางวินัยถึงขั้นเลิกจ้าง มีหลักเกณฑ์การพิจารณา ดังนี้</a:t>
            </a:r>
          </a:p>
          <a:p>
            <a:pPr marL="357188" indent="-357188" algn="thaiDist"/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	- ทุจริตต่อหน้าที่ หรือกระทำผิดอาญาโดยเจตนาแก่บริษัทฯ</a:t>
            </a:r>
          </a:p>
          <a:p>
            <a:pPr marL="357188" indent="-357188" algn="thaiDist"/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	- จงใจทำให้บริษัทฯ ได้รับความเสียหาย</a:t>
            </a:r>
          </a:p>
          <a:p>
            <a:pPr marL="357188" indent="-357188" algn="thaiDist"/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	- ฝ่าฝืนข้อบังคับหรือระเบียบเกี่ยวกับการทำงาน หรือคำสั่งอันชอบด้วยกฎหมายของบริษัทฯ</a:t>
            </a:r>
          </a:p>
          <a:p>
            <a:pPr marL="357188" indent="-357188" algn="thaiDist"/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	 - ละทิ้งหน้าที่เป็นเวลา 3 วันทำงานติดต่อกัน โดยไม่มีสาเหตุอันสมควร</a:t>
            </a:r>
          </a:p>
          <a:p>
            <a:pPr marL="357188" indent="-357188" algn="thaiDist"/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	- ประมาท เลินเล่อ เป็นเหตุให้บริษัทฯ ได้รับความเสียหาย</a:t>
            </a:r>
          </a:p>
          <a:p>
            <a:pPr marL="357188" indent="-357188" algn="thaiDist"/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	- ได้รับโทษจำคุกตามคำพิพากษาถึงที่สุดให้จำคุก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2000232" y="142852"/>
            <a:ext cx="4660251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96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จบการนำเสนอ</a:t>
            </a:r>
            <a:endParaRPr lang="th-TH" sz="96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31746" name="Picture 2" descr="ผลการค้นหารูปภาพสำหรับ การบริหารคน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804989"/>
            <a:ext cx="2305050" cy="1981201"/>
          </a:xfrm>
          <a:prstGeom prst="rect">
            <a:avLst/>
          </a:prstGeom>
          <a:noFill/>
        </p:spPr>
      </p:pic>
      <p:pic>
        <p:nvPicPr>
          <p:cNvPr id="4" name="รูปภาพ 3" descr="ดาวน์โหลด (47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7554" y="3071810"/>
            <a:ext cx="2686050" cy="2133603"/>
          </a:xfrm>
          <a:prstGeom prst="rect">
            <a:avLst/>
          </a:prstGeom>
        </p:spPr>
      </p:pic>
      <p:pic>
        <p:nvPicPr>
          <p:cNvPr id="5" name="รูปภาพ 4" descr="ดาวน์โหลด (48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43641" y="4786322"/>
            <a:ext cx="2600325" cy="1762125"/>
          </a:xfrm>
          <a:prstGeom prst="rect">
            <a:avLst/>
          </a:prstGeom>
        </p:spPr>
      </p:pic>
      <p:pic>
        <p:nvPicPr>
          <p:cNvPr id="31748" name="Picture 4" descr="ผลการค้นหารูปภาพสำหรับ การบริหารคน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7158" y="4572008"/>
            <a:ext cx="3152775" cy="1662114"/>
          </a:xfrm>
          <a:prstGeom prst="rect">
            <a:avLst/>
          </a:prstGeom>
          <a:noFill/>
        </p:spPr>
      </p:pic>
      <p:pic>
        <p:nvPicPr>
          <p:cNvPr id="31750" name="Picture 6" descr="ผลการค้นหารูปภาพสำหรับ การบริหารคน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143636" y="1571612"/>
            <a:ext cx="2524125" cy="1809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785786" y="2000240"/>
            <a:ext cx="757242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thaiDist"/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3. หน้าที่ที่สาม คือ ต้องมีการบำรุงรักษาพนักงานให้เกิดความพึงพอใจในการทำงานและอยู่กับหน่วยงานให้นานที่สุด โดยสร้างแรงจูงใจ หรือเพิ่มความพึงพอใจในการทำงาน</a:t>
            </a:r>
            <a:endParaRPr lang="th-TH" sz="3600" dirty="0"/>
          </a:p>
        </p:txBody>
      </p:sp>
      <p:sp>
        <p:nvSpPr>
          <p:cNvPr id="3" name="สี่เหลี่ยมผืนผ้า 2"/>
          <p:cNvSpPr/>
          <p:nvPr/>
        </p:nvSpPr>
        <p:spPr>
          <a:xfrm>
            <a:off x="1357290" y="362530"/>
            <a:ext cx="644920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th-TH" sz="5400" b="1" dirty="0" smtClean="0">
                <a:ln/>
                <a:solidFill>
                  <a:schemeClr val="accent3"/>
                </a:solidFill>
              </a:rPr>
              <a:t>หน้าที่ของการบริหารงานบุคคล  (ต่อ)</a:t>
            </a:r>
            <a:endParaRPr lang="th-TH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pic>
        <p:nvPicPr>
          <p:cNvPr id="4" name="รูปภาพ 3" descr="1.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984" y="4643446"/>
            <a:ext cx="2643206" cy="1977739"/>
          </a:xfrm>
          <a:prstGeom prst="rect">
            <a:avLst/>
          </a:prstGeom>
        </p:spPr>
      </p:pic>
      <p:pic>
        <p:nvPicPr>
          <p:cNvPr id="5" name="รูปภาพ 4" descr="3.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0628" y="3786190"/>
            <a:ext cx="2619375" cy="174307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357158" y="285728"/>
            <a:ext cx="835356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กระบวนการบริหารงานบุคคลในสำนักงาน</a:t>
            </a:r>
            <a:endParaRPr lang="th-TH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3" name="สี่เหลี่ยมผืนผ้า 2"/>
          <p:cNvSpPr/>
          <p:nvPr/>
        </p:nvSpPr>
        <p:spPr>
          <a:xfrm>
            <a:off x="785786" y="2000240"/>
            <a:ext cx="7572428" cy="397031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thaiDist"/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กระบวนการสามารถแบ่งได้ตามลำดับ ดังนี้</a:t>
            </a:r>
          </a:p>
          <a:p>
            <a:pPr algn="thaiDist"/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	1. การจัดหาบุคลากร (</a:t>
            </a:r>
            <a:r>
              <a:rPr lang="en-US" sz="3600" b="1" dirty="0" smtClean="0">
                <a:latin typeface="TH SarabunPSK" pitchFamily="34" charset="-34"/>
                <a:cs typeface="TH SarabunPSK" pitchFamily="34" charset="-34"/>
              </a:rPr>
              <a:t>Procurement</a:t>
            </a: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)</a:t>
            </a:r>
          </a:p>
          <a:p>
            <a:pPr algn="thaiDist"/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	2. การพัฒนาบุคลากร (</a:t>
            </a:r>
            <a:r>
              <a:rPr lang="en-US" sz="3600" b="1" dirty="0" smtClean="0">
                <a:latin typeface="TH SarabunPSK" pitchFamily="34" charset="-34"/>
                <a:cs typeface="TH SarabunPSK" pitchFamily="34" charset="-34"/>
              </a:rPr>
              <a:t>Development</a:t>
            </a: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)</a:t>
            </a:r>
          </a:p>
          <a:p>
            <a:pPr algn="thaiDist"/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	3. การกำหนดค่าตอบแทน (</a:t>
            </a:r>
            <a:r>
              <a:rPr lang="en-US" sz="3600" b="1" dirty="0" smtClean="0">
                <a:latin typeface="TH SarabunPSK" pitchFamily="34" charset="-34"/>
                <a:cs typeface="TH SarabunPSK" pitchFamily="34" charset="-34"/>
              </a:rPr>
              <a:t>Remuneration</a:t>
            </a: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)</a:t>
            </a:r>
          </a:p>
          <a:p>
            <a:pPr algn="thaiDist"/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	4. การจูงใจ (</a:t>
            </a:r>
            <a:r>
              <a:rPr lang="en-US" sz="3600" b="1" dirty="0" smtClean="0">
                <a:latin typeface="TH SarabunPSK" pitchFamily="34" charset="-34"/>
                <a:cs typeface="TH SarabunPSK" pitchFamily="34" charset="-34"/>
              </a:rPr>
              <a:t>Motion</a:t>
            </a: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)</a:t>
            </a:r>
          </a:p>
          <a:p>
            <a:pPr algn="thaiDist"/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	5. การประเมินผลการปฏิบัติงาน (</a:t>
            </a:r>
            <a:r>
              <a:rPr lang="en-US" sz="3600" b="1" dirty="0" smtClean="0">
                <a:latin typeface="TH SarabunPSK" pitchFamily="34" charset="-34"/>
                <a:cs typeface="TH SarabunPSK" pitchFamily="34" charset="-34"/>
              </a:rPr>
              <a:t>Performance Appraisal</a:t>
            </a: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)</a:t>
            </a:r>
            <a:endParaRPr lang="th-TH" sz="3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214282" y="285728"/>
            <a:ext cx="8762334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48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กระบวนการบริหารงานบุคคลในสำนักงาน  (ต่อ)</a:t>
            </a:r>
            <a:endParaRPr lang="th-TH" sz="48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3" name="สี่เหลี่ยมมุมมน 2"/>
          <p:cNvSpPr/>
          <p:nvPr/>
        </p:nvSpPr>
        <p:spPr>
          <a:xfrm>
            <a:off x="500034" y="1785926"/>
            <a:ext cx="3929090" cy="857256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1. การจัดหาบุคลากร</a:t>
            </a:r>
            <a:endParaRPr lang="th-TH" sz="36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" name="สี่เหลี่ยมมุมมน 3"/>
          <p:cNvSpPr/>
          <p:nvPr/>
        </p:nvSpPr>
        <p:spPr>
          <a:xfrm>
            <a:off x="500034" y="3000372"/>
            <a:ext cx="8358246" cy="35719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thaiDist"/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ประกอบด้วย</a:t>
            </a:r>
          </a:p>
          <a:p>
            <a:pPr algn="thaiDist"/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	1.1 การวางแผนกำลังคน</a:t>
            </a:r>
          </a:p>
          <a:p>
            <a:pPr algn="thaiDist"/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	1.2 การสรรหาบุคลากร</a:t>
            </a:r>
          </a:p>
          <a:p>
            <a:pPr algn="thaiDist"/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	1.3 การคัดเลือก</a:t>
            </a:r>
          </a:p>
          <a:p>
            <a:pPr algn="thaiDist"/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	1.4 การทดสอบ</a:t>
            </a:r>
            <a:endParaRPr lang="th-TH" sz="3600" b="1" dirty="0"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21508" name="Picture 4" descr="ผลการค้นหารูปภาพสำหรับ การจัดหาบุคลากร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62779" y="3586180"/>
            <a:ext cx="1952625" cy="2343150"/>
          </a:xfrm>
          <a:prstGeom prst="rect">
            <a:avLst/>
          </a:prstGeom>
          <a:noFill/>
        </p:spPr>
      </p:pic>
      <p:pic>
        <p:nvPicPr>
          <p:cNvPr id="21506" name="Picture 2" descr="ผลการค้นหารูปภาพสำหรับ การจัดหาบุคลากร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86380" y="1714488"/>
            <a:ext cx="2066925" cy="2219326"/>
          </a:xfrm>
          <a:prstGeom prst="rect">
            <a:avLst/>
          </a:prstGeom>
          <a:noFill/>
        </p:spPr>
      </p:pic>
      <p:pic>
        <p:nvPicPr>
          <p:cNvPr id="21510" name="Picture 6" descr="ผลการค้นหารูปภาพสำหรับ การจัดหาบุคลากร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62454" y="5286399"/>
            <a:ext cx="2667000" cy="150018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214282" y="-71462"/>
            <a:ext cx="8762334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48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กระบวนการบริหารงานบุคคลในสำนักงาน  (ต่อ)</a:t>
            </a:r>
            <a:endParaRPr lang="th-TH" sz="48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7174" name="Picture 6" descr="ผลการค้นหารูปภาพสำหรับ ตัวอย่าง ใบสมัครงาน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785794"/>
            <a:ext cx="5429288" cy="59618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ผืนผ้า 4"/>
          <p:cNvSpPr/>
          <p:nvPr/>
        </p:nvSpPr>
        <p:spPr>
          <a:xfrm>
            <a:off x="214282" y="169111"/>
            <a:ext cx="8762334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48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กระบวนการบริหารงานบุคคลในสำนักงาน  (ต่อ)</a:t>
            </a:r>
            <a:endParaRPr lang="th-TH" sz="48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500034" y="1643050"/>
            <a:ext cx="25506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th-TH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การปฐมนิเทศ</a:t>
            </a:r>
            <a:endParaRPr lang="th-TH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0034" y="2714620"/>
            <a:ext cx="8072494" cy="35394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	1. เพื่อให้บุคลากรใหม่มีความรู้ ความเข้าใจในนโยบายและหน้าที่ของหน่วยงานมากยิ่งขึ้น</a:t>
            </a:r>
          </a:p>
          <a:p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	2. เพื่อให้บุคลากรใหม่มีความรู้ ความเข้าใจกฎระเบียบ ข้อบังคับ หรือข้อตกลงของหน่วยงาน</a:t>
            </a:r>
          </a:p>
          <a:p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	3. เพื่อเสริมสร้างขวัญและแรงจูงใจในการทำงาน</a:t>
            </a:r>
          </a:p>
          <a:p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	4. เพื่อทราบแนวทางในการพัฒนาตนเอง ความก้าวหน้า รู้อนาคตในการทำงาน</a:t>
            </a:r>
            <a:endParaRPr lang="th-TH" sz="3200" b="1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www.prosofthrmi.com/FileSystem/image/patlek/20110110/%E0%B8%AB%E0%B8%99%E0%B8%B1%E0%B8%87%E0%B8%AA%E0%B8%B7%E0%B8%AD%E0%B8%AA%E0%B8%B1%E0%B8%8D%E0%B8%8D%E0%B8%B2%E0%B8%88%E0%B9%89%E0%B8%B2%E0%B8%87%E0%B8%87%E0%B8%B2%E0%B8%99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1500174"/>
            <a:ext cx="5643602" cy="5357826"/>
          </a:xfrm>
          <a:prstGeom prst="rect">
            <a:avLst/>
          </a:prstGeom>
          <a:noFill/>
        </p:spPr>
      </p:pic>
      <p:sp>
        <p:nvSpPr>
          <p:cNvPr id="3" name="สี่เหลี่ยมผืนผ้า 2"/>
          <p:cNvSpPr/>
          <p:nvPr/>
        </p:nvSpPr>
        <p:spPr>
          <a:xfrm>
            <a:off x="214282" y="240549"/>
            <a:ext cx="8762334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48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กระบวนการบริหารงานบุคคลในสำนักงาน  (ต่อ)</a:t>
            </a:r>
            <a:endParaRPr lang="th-TH" sz="48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2786050" y="214290"/>
            <a:ext cx="420660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h-TH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2. การ</a:t>
            </a:r>
            <a:r>
              <a:rPr lang="th-TH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พัฒ</a:t>
            </a:r>
            <a:r>
              <a:rPr lang="th-TH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นาบุคลากร  </a:t>
            </a:r>
            <a:endParaRPr lang="th-TH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0034" y="1857364"/>
            <a:ext cx="8072494" cy="255454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thaiDist"/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ความหมายของการพัฒนาบุคลากร</a:t>
            </a:r>
          </a:p>
          <a:p>
            <a:pPr algn="thaiDist"/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	สรุป </a:t>
            </a:r>
            <a:r>
              <a:rPr lang="en-US" sz="3200" b="1" dirty="0" smtClean="0">
                <a:latin typeface="TH SarabunPSK" pitchFamily="34" charset="-34"/>
                <a:cs typeface="TH SarabunPSK" pitchFamily="34" charset="-34"/>
              </a:rPr>
              <a:t>: 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การพัฒนาบุคลากร เป็นการฝึกอบรมโดยมีกระบวนการในการเสริมสร้างให้บุคลากรเกิดความรู้ ทักษะหรือความชำนาญในงานแก่พนักงานหรือผู้ปฏิบัติงาน และเพื่อเปลี่ยนแปลงพฤติกรรมพนักงานไปในทิศทางที่ดีขึ้น</a:t>
            </a:r>
            <a:endParaRPr lang="th-TH" sz="3200" b="1" dirty="0"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4" name="รูปภาพ 3" descr="2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3174" y="4071942"/>
            <a:ext cx="1714500" cy="1695450"/>
          </a:xfrm>
          <a:prstGeom prst="rect">
            <a:avLst/>
          </a:prstGeom>
        </p:spPr>
      </p:pic>
      <p:pic>
        <p:nvPicPr>
          <p:cNvPr id="5" name="รูปภาพ 4" descr="ดาวน์โหลด (26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43504" y="4714884"/>
            <a:ext cx="2781300" cy="1647825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โมดูล">
  <a:themeElements>
    <a:clrScheme name="โมดูล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โมดูล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โมดูล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152</TotalTime>
  <Words>512</Words>
  <Application>Microsoft Office PowerPoint</Application>
  <PresentationFormat>นำเสนอทางหน้าจอ (4:3)</PresentationFormat>
  <Paragraphs>112</Paragraphs>
  <Slides>24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24</vt:i4>
      </vt:variant>
    </vt:vector>
  </HeadingPairs>
  <TitlesOfParts>
    <vt:vector size="25" baseType="lpstr">
      <vt:lpstr>โมดูล</vt:lpstr>
      <vt:lpstr>ภาพนิ่ง 1</vt:lpstr>
      <vt:lpstr>ภาพนิ่ง 2</vt:lpstr>
      <vt:lpstr>ภาพนิ่ง 3</vt:lpstr>
      <vt:lpstr>ภาพนิ่ง 4</vt:lpstr>
      <vt:lpstr>ภาพนิ่ง 5</vt:lpstr>
      <vt:lpstr>ภาพนิ่ง 6</vt:lpstr>
      <vt:lpstr>ภาพนิ่ง 7</vt:lpstr>
      <vt:lpstr>ภาพนิ่ง 8</vt:lpstr>
      <vt:lpstr>ภาพนิ่ง 9</vt:lpstr>
      <vt:lpstr>ภาพนิ่ง 10</vt:lpstr>
      <vt:lpstr>ภาพนิ่ง 11</vt:lpstr>
      <vt:lpstr>ภาพนิ่ง 12</vt:lpstr>
      <vt:lpstr>ภาพนิ่ง 13</vt:lpstr>
      <vt:lpstr>ภาพนิ่ง 14</vt:lpstr>
      <vt:lpstr>ภาพนิ่ง 15</vt:lpstr>
      <vt:lpstr>ภาพนิ่ง 16</vt:lpstr>
      <vt:lpstr>ภาพนิ่ง 17</vt:lpstr>
      <vt:lpstr>ภาพนิ่ง 18</vt:lpstr>
      <vt:lpstr>ภาพนิ่ง 19</vt:lpstr>
      <vt:lpstr>ภาพนิ่ง 20</vt:lpstr>
      <vt:lpstr>ภาพนิ่ง 21</vt:lpstr>
      <vt:lpstr>ภาพนิ่ง 22</vt:lpstr>
      <vt:lpstr>ภาพนิ่ง 23</vt:lpstr>
      <vt:lpstr>ภาพนิ่ง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ภาพนิ่ง 1</dc:title>
  <dc:creator>User</dc:creator>
  <cp:lastModifiedBy>User</cp:lastModifiedBy>
  <cp:revision>31</cp:revision>
  <dcterms:created xsi:type="dcterms:W3CDTF">2016-10-10T06:56:30Z</dcterms:created>
  <dcterms:modified xsi:type="dcterms:W3CDTF">2016-11-04T08:30:40Z</dcterms:modified>
</cp:coreProperties>
</file>