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1" r:id="rId21"/>
    <p:sldId id="280" r:id="rId22"/>
    <p:sldId id="276" r:id="rId23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FF81FF"/>
    <a:srgbClr val="CC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มนมุมสี่เหลี่ยมด้านทแยงมุม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10" name="ตัวยึดวันที่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F25153F-E76C-4FCA-8684-F7F365A09BFF}" type="datetimeFigureOut">
              <a:rPr lang="th-TH" smtClean="0"/>
              <a:pPr/>
              <a:t>03/10/59</a:t>
            </a:fld>
            <a:endParaRPr lang="th-TH"/>
          </a:p>
        </p:txBody>
      </p:sp>
      <p:sp>
        <p:nvSpPr>
          <p:cNvPr id="11" name="ตัวยึดหมายเลขภาพนิ่ง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AE2F605-042C-4206-99AE-A062E21237FF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2" name="ตัวยึดท้ายกระดาษ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25153F-E76C-4FCA-8684-F7F365A09BFF}" type="datetimeFigureOut">
              <a:rPr lang="th-TH" smtClean="0"/>
              <a:pPr/>
              <a:t>03/10/59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E2F605-042C-4206-99AE-A062E21237F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25153F-E76C-4FCA-8684-F7F365A09BFF}" type="datetimeFigureOut">
              <a:rPr lang="th-TH" smtClean="0"/>
              <a:pPr/>
              <a:t>03/10/59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E2F605-042C-4206-99AE-A062E21237F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25153F-E76C-4FCA-8684-F7F365A09BFF}" type="datetimeFigureOut">
              <a:rPr lang="th-TH" smtClean="0"/>
              <a:pPr/>
              <a:t>03/10/59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E2F605-042C-4206-99AE-A062E21237F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8" name="ตัวยึดวันที่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F25153F-E76C-4FCA-8684-F7F365A09BFF}" type="datetimeFigureOut">
              <a:rPr lang="th-TH" smtClean="0"/>
              <a:pPr/>
              <a:t>03/10/59</a:t>
            </a:fld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AE2F605-042C-4206-99AE-A062E21237FF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0" name="ตัวยึดท้ายกระดาษ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25153F-E76C-4FCA-8684-F7F365A09BFF}" type="datetimeFigureOut">
              <a:rPr lang="th-TH" smtClean="0"/>
              <a:pPr/>
              <a:t>03/10/59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AE2F605-042C-4206-99AE-A062E21237FF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ี่เหลี่ยมผืนผ้า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25153F-E76C-4FCA-8684-F7F365A09BFF}" type="datetimeFigureOut">
              <a:rPr lang="th-TH" smtClean="0"/>
              <a:pPr/>
              <a:t>03/10/59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AE2F605-042C-4206-99AE-A062E21237F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25153F-E76C-4FCA-8684-F7F365A09BFF}" type="datetimeFigureOut">
              <a:rPr lang="th-TH" smtClean="0"/>
              <a:pPr/>
              <a:t>03/10/59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E2F605-042C-4206-99AE-A062E21237FF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F25153F-E76C-4FCA-8684-F7F365A09BFF}" type="datetimeFigureOut">
              <a:rPr lang="th-TH" smtClean="0"/>
              <a:pPr/>
              <a:t>03/10/59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E2F605-042C-4206-99AE-A062E21237FF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9" name="ตัวยึดวันที่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F25153F-E76C-4FCA-8684-F7F365A09BFF}" type="datetimeFigureOut">
              <a:rPr lang="th-TH" smtClean="0"/>
              <a:pPr/>
              <a:t>03/10/59</a:t>
            </a:fld>
            <a:endParaRPr lang="th-TH"/>
          </a:p>
        </p:txBody>
      </p:sp>
      <p:sp>
        <p:nvSpPr>
          <p:cNvPr id="10" name="ตัวยึดหมายเลขภาพนิ่ง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AE2F605-042C-4206-99AE-A062E21237FF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1" name="ตัวยึดท้ายกระดาษ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13" name="ตัวยึดรูปภาพ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th-TH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คลิกไอคอนเพื่อเพิ่มรูปภาพ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ตัวยึดวันที่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F25153F-E76C-4FCA-8684-F7F365A09BFF}" type="datetimeFigureOut">
              <a:rPr lang="th-TH" smtClean="0"/>
              <a:pPr/>
              <a:t>03/10/59</a:t>
            </a:fld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AE2F605-042C-4206-99AE-A062E21237FF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0" name="ตัวยึดท้ายกระดาษ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มนมุมสี่เหลี่ยมด้านทแยงมุม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14" name="ตัวยึดวันที่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F25153F-E76C-4FCA-8684-F7F365A09BFF}" type="datetimeFigureOut">
              <a:rPr lang="th-TH" smtClean="0"/>
              <a:pPr/>
              <a:t>03/10/59</a:t>
            </a:fld>
            <a:endParaRPr lang="th-TH"/>
          </a:p>
        </p:txBody>
      </p:sp>
      <p:sp>
        <p:nvSpPr>
          <p:cNvPr id="23" name="ตัวยึด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AE2F605-042C-4206-99AE-A062E21237FF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2" name="ตัวยึดชื่อเรื่อง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ยึดข้อความ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477948" y="502018"/>
            <a:ext cx="816601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บทที่ 4</a:t>
            </a:r>
          </a:p>
          <a:p>
            <a:pPr algn="ctr"/>
            <a:r>
              <a:rPr lang="th-TH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การจัดองค์การ  และโครงสร้างสำนักงาน</a:t>
            </a:r>
            <a:endParaRPr lang="th-TH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89090" name="Picture 2" descr="ผลการค้นหารูปภาพสำหรับ การจัดองค์การ สำนักงาน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071810"/>
            <a:ext cx="2057400" cy="1295401"/>
          </a:xfrm>
          <a:prstGeom prst="rect">
            <a:avLst/>
          </a:prstGeom>
          <a:noFill/>
        </p:spPr>
      </p:pic>
      <p:pic>
        <p:nvPicPr>
          <p:cNvPr id="89092" name="Picture 4" descr="ผลการค้นหารูปภาพสำหรับ การจัดองค์การ สำนักงาน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4643446"/>
            <a:ext cx="2438400" cy="1828801"/>
          </a:xfrm>
          <a:prstGeom prst="rect">
            <a:avLst/>
          </a:prstGeom>
          <a:noFill/>
        </p:spPr>
      </p:pic>
      <p:pic>
        <p:nvPicPr>
          <p:cNvPr id="89094" name="Picture 6" descr="ผลการค้นหารูปภาพสำหรับ การจัดองค์การ สำนักงาน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786058"/>
            <a:ext cx="2286000" cy="1714501"/>
          </a:xfrm>
          <a:prstGeom prst="rect">
            <a:avLst/>
          </a:prstGeom>
          <a:noFill/>
        </p:spPr>
      </p:pic>
      <p:pic>
        <p:nvPicPr>
          <p:cNvPr id="89096" name="Picture 8" descr="ผลการค้นหารูปภาพสำหรับ การจัดองค์การ สำนักงาน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4643446"/>
            <a:ext cx="2714625" cy="1685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182644" y="142852"/>
            <a:ext cx="703269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เครื่องมือที่ใช้ในการจัดองค์การ</a:t>
            </a:r>
            <a:endParaRPr lang="th-TH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มนมุมสี่เหลี่ยมด้านทแยงมุม 2"/>
          <p:cNvSpPr/>
          <p:nvPr/>
        </p:nvSpPr>
        <p:spPr>
          <a:xfrm>
            <a:off x="214282" y="1071546"/>
            <a:ext cx="5929354" cy="760874"/>
          </a:xfrm>
          <a:prstGeom prst="round2Diag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1. ผังโครงสร้างองค์การ หรือแผนภูมิองค์การ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มนมุมสี่เหลี่ยมด้านทแยงมุม 3"/>
          <p:cNvSpPr/>
          <p:nvPr/>
        </p:nvSpPr>
        <p:spPr>
          <a:xfrm>
            <a:off x="571472" y="2000240"/>
            <a:ext cx="8358246" cy="714380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2. คำบรรยายลักษณะงาน (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Job Description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) 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มุมมน 4"/>
          <p:cNvSpPr/>
          <p:nvPr/>
        </p:nvSpPr>
        <p:spPr>
          <a:xfrm>
            <a:off x="1142976" y="2786058"/>
            <a:ext cx="7572428" cy="400050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thaiDist"/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ตัวอย่าง คำบรรยายลักษณะงาน </a:t>
            </a: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Job Description</a:t>
            </a:r>
            <a:r>
              <a:rPr lang="th-TH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)</a:t>
            </a:r>
          </a:p>
          <a:p>
            <a:pPr marL="514350" indent="-514350" algn="thaiDist">
              <a:buAutoNum type="arabicPeriod"/>
            </a:pPr>
            <a:r>
              <a:rPr lang="th-TH" sz="32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สังกัด</a:t>
            </a:r>
            <a:r>
              <a:rPr lang="en-US" sz="32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  :</a:t>
            </a:r>
            <a:r>
              <a:rPr lang="th-TH" sz="32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	แผนกธุรการและการเงิน กองอำนวยการ</a:t>
            </a:r>
          </a:p>
          <a:p>
            <a:pPr marL="514350" indent="-514350" algn="thaiDist">
              <a:buAutoNum type="arabicPeriod"/>
            </a:pPr>
            <a:r>
              <a:rPr lang="th-TH" sz="32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ประเภทงาน </a:t>
            </a:r>
            <a:r>
              <a:rPr lang="en-US" sz="32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:  </a:t>
            </a:r>
            <a:r>
              <a:rPr lang="th-TH" sz="32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งานบริหารงานทั่วไป</a:t>
            </a:r>
          </a:p>
          <a:p>
            <a:pPr marL="514350" indent="-514350" algn="thaiDist">
              <a:buAutoNum type="arabicPeriod"/>
            </a:pPr>
            <a:r>
              <a:rPr lang="th-TH" sz="32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สายงาย </a:t>
            </a:r>
            <a:r>
              <a:rPr lang="en-US" sz="32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:  </a:t>
            </a:r>
            <a:r>
              <a:rPr lang="th-TH" sz="32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บริหารงานทั่วไป</a:t>
            </a:r>
          </a:p>
          <a:p>
            <a:pPr marL="514350" indent="-514350" algn="thaiDist">
              <a:buAutoNum type="arabicPeriod"/>
            </a:pPr>
            <a:r>
              <a:rPr lang="th-TH" sz="32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รายงานต่อ </a:t>
            </a:r>
            <a:r>
              <a:rPr lang="en-US" sz="32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:  </a:t>
            </a:r>
            <a:r>
              <a:rPr lang="th-TH" sz="32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หัวหน้าแผนกธุรการและการเงิน</a:t>
            </a:r>
          </a:p>
          <a:p>
            <a:pPr marL="514350" indent="-514350" algn="thaiDist">
              <a:buAutoNum type="arabicPeriod"/>
            </a:pPr>
            <a:r>
              <a:rPr lang="th-TH" sz="32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ผู้ใต้บังคับบัญชา </a:t>
            </a:r>
            <a:r>
              <a:rPr lang="en-US" sz="32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:  </a:t>
            </a:r>
            <a:r>
              <a:rPr lang="th-TH" sz="32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พนักงานทั่วไป</a:t>
            </a:r>
          </a:p>
          <a:p>
            <a:pPr marL="514350" indent="-514350" algn="thaiDist">
              <a:buAutoNum type="arabicPeriod"/>
            </a:pPr>
            <a:r>
              <a:rPr lang="th-TH" sz="32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หน้าที่หลัก </a:t>
            </a:r>
            <a:r>
              <a:rPr lang="en-US" sz="32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:  </a:t>
            </a:r>
            <a:r>
              <a:rPr lang="th-TH" sz="32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ปฏิบัติงานเกี่ยวกับงานเลขานุการ และช่วยตรวจสอบเกี่ยวกับงานด้านธุรการ  สารบรรณ  และการเงิน</a:t>
            </a:r>
            <a:endParaRPr lang="th-TH" sz="32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182644" y="159229"/>
            <a:ext cx="703269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เครื่องมือที่ใช้ในการจัดองค์การ</a:t>
            </a:r>
            <a:endParaRPr lang="th-TH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มนมุมสี่เหลี่ยมด้านทแยงมุม 2"/>
          <p:cNvSpPr/>
          <p:nvPr/>
        </p:nvSpPr>
        <p:spPr>
          <a:xfrm>
            <a:off x="357158" y="1000108"/>
            <a:ext cx="8358246" cy="714380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2. คำบรรยายลักษณะงาน (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Job Description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) 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มนมุมสี่เหลี่ยมด้านทแยงมุม 3"/>
          <p:cNvSpPr/>
          <p:nvPr/>
        </p:nvSpPr>
        <p:spPr>
          <a:xfrm>
            <a:off x="357158" y="2143116"/>
            <a:ext cx="8358246" cy="4429156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th-TH" sz="32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ลักษณะงานที่ปฏิบัติ</a:t>
            </a:r>
          </a:p>
          <a:p>
            <a:pPr algn="thaiDist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-ตรวจหนังสือหรือเอกสารก่อนนำเสนอผู้บังคับบัญชา หรือก่อนส่งออกจากหน่วยงาน</a:t>
            </a:r>
          </a:p>
          <a:p>
            <a:pPr algn="thaiDist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-จัดลำดับเรื่องตามความสำคัญเร่งด่วน  นำเสนอผู้บังคับบัญชาพิจารณาสั่งการ</a:t>
            </a:r>
          </a:p>
          <a:p>
            <a:pPr algn="thaiDist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-ร่างบันทึกหนังสือโต้ตอบในส่วนที่เกี่ยวข้อง</a:t>
            </a:r>
          </a:p>
          <a:p>
            <a:pPr algn="thaiDist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-วิเคราะห์  สรุปรายงาน  พร้อมความเห็นนำเสนอผู้บังคับบัญชา</a:t>
            </a:r>
          </a:p>
          <a:p>
            <a:pPr algn="thaiDist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-จัดทำวาระ บันทึก และรายงานการประชุมตามที่ได้รับมอบหมาย</a:t>
            </a:r>
          </a:p>
          <a:p>
            <a:pPr algn="thaiDist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-ติดตามผลการปฏิบัติตามมติที่ประชุมหรือตามคำสั่งของผู้บังคับบัญชา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182644" y="159229"/>
            <a:ext cx="703269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เครื่องมือที่ใช้ในการจัดองค์การ</a:t>
            </a:r>
            <a:endParaRPr lang="th-TH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มนมุมสี่เหลี่ยมด้านทแยงมุม 2"/>
          <p:cNvSpPr/>
          <p:nvPr/>
        </p:nvSpPr>
        <p:spPr>
          <a:xfrm>
            <a:off x="357158" y="1000108"/>
            <a:ext cx="8358246" cy="714380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2. คำบรรยายลักษณะงาน (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Job Description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) 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มนมุมสี่เหลี่ยมด้านเดียวกัน 3"/>
          <p:cNvSpPr/>
          <p:nvPr/>
        </p:nvSpPr>
        <p:spPr>
          <a:xfrm>
            <a:off x="642910" y="2714620"/>
            <a:ext cx="7929618" cy="3643338"/>
          </a:xfrm>
          <a:prstGeom prst="round2Same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คุณสมบัติที่เหมาะสมในการปฏิบัติงาน</a:t>
            </a:r>
          </a:p>
          <a:p>
            <a:pPr algn="thaiDist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การศึกษา	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: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	ปริญญาตรี หรือเทียบเท่าได้ไม่ต่ำกว่านี้</a:t>
            </a:r>
          </a:p>
          <a:p>
            <a:pPr algn="thaiDist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คุณสมบัติอื่นๆ 	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:	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สามารถใช้คอมพิวเตอร์โปรแกรมสำเร็จรูปได้  มีประสบการณ์การทำงานในสำนักงานไม่น้อยกว่า 3-5 ปี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182644" y="159229"/>
            <a:ext cx="703269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เครื่องมือที่ใช้ในการจัดองค์การ</a:t>
            </a:r>
            <a:endParaRPr lang="th-TH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มนมุมสี่เหลี่ยมด้านทแยงมุม 2"/>
          <p:cNvSpPr/>
          <p:nvPr/>
        </p:nvSpPr>
        <p:spPr>
          <a:xfrm>
            <a:off x="357158" y="1000108"/>
            <a:ext cx="8358246" cy="714380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2. คำบรรยายลักษณะงาน (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Job Description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) 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428596" y="2857496"/>
            <a:ext cx="8143932" cy="37862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คำบรรยายลักษณะงาน จะประกอบด้วย</a:t>
            </a:r>
          </a:p>
          <a:p>
            <a:pPr marL="971550" lvl="1" indent="-514350" algn="thaiDist">
              <a:buAutoNum type="arabicPeriod"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ชื่อของงาน</a:t>
            </a:r>
          </a:p>
          <a:p>
            <a:pPr marL="971550" lvl="1" indent="-514350" algn="thaiDist">
              <a:buAutoNum type="arabicPeriod"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หน้าที่ของงานโดยสรุป</a:t>
            </a:r>
          </a:p>
          <a:p>
            <a:pPr marL="971550" lvl="1" indent="-514350" algn="thaiDist">
              <a:buAutoNum type="arabicPeriod"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รายละเอียดหน้าที่ในการปฏิบัติงาน</a:t>
            </a:r>
          </a:p>
          <a:p>
            <a:pPr marL="971550" lvl="1" indent="-514350" algn="thaiDist">
              <a:buAutoNum type="arabicPeriod"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อุปกรณ์ เครื่องมือ เครื่องใช้ในการปฏิบัติงานตามหน้าที่นั้นๆ </a:t>
            </a:r>
          </a:p>
          <a:p>
            <a:pPr marL="971550" lvl="1" indent="-514350" algn="thaiDist">
              <a:buAutoNum type="arabicPeriod"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สิ่งแวดล้อมหรือสถานการณ์ที่อาจมีอิทธิพลต่อการปฏิบัติงาน ได้แก่ แสง สี เสียง และอื่นๆ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182644" y="159229"/>
            <a:ext cx="703269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h-TH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เครื่องมือที่ใช้ในการจัดองค์การ</a:t>
            </a:r>
            <a:endParaRPr lang="th-TH" sz="4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มนมุมสี่เหลี่ยมด้านทแยงมุม 2"/>
          <p:cNvSpPr/>
          <p:nvPr/>
        </p:nvSpPr>
        <p:spPr>
          <a:xfrm>
            <a:off x="357158" y="1000108"/>
            <a:ext cx="8358246" cy="714380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2. คำบรรยายลักษณะงาน (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Job Description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) 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มุมมน 3"/>
          <p:cNvSpPr/>
          <p:nvPr/>
        </p:nvSpPr>
        <p:spPr>
          <a:xfrm>
            <a:off x="428596" y="2857496"/>
            <a:ext cx="8143932" cy="37862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คำบรรยายลักษณะงาน จะประกอบด้วย</a:t>
            </a:r>
          </a:p>
          <a:p>
            <a:pPr marL="514350" indent="-514350" algn="thaiDist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	6. ความสัมพันธ์กับหน่วยงานอื่นๆ</a:t>
            </a:r>
          </a:p>
          <a:p>
            <a:pPr marL="514350" indent="-514350" algn="thaiDist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	7. คุณสมบัติสำหรับใช้ในการปฏิบัติงาน</a:t>
            </a:r>
          </a:p>
          <a:p>
            <a:pPr marL="514350" indent="-514350" algn="thaiDist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	7.1 สภาพร่างกาย ความสามารถ</a:t>
            </a:r>
          </a:p>
          <a:p>
            <a:pPr marL="514350" indent="-514350" algn="thaiDist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	7.2 ประสบการณ์ ความรู้ ความสามารถ</a:t>
            </a:r>
          </a:p>
          <a:p>
            <a:pPr marL="514350" indent="-514350" algn="thaiDist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	8. ความรู้พื้นฐานที่ต้องใช้ในการปฏิบัติงาน</a:t>
            </a:r>
          </a:p>
          <a:p>
            <a:pPr marL="514350" indent="-514350" algn="thaiDist"/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571604" y="357166"/>
            <a:ext cx="597952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6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H SarabunPSK" pitchFamily="34" charset="-34"/>
                <a:cs typeface="TH SarabunPSK" pitchFamily="34" charset="-34"/>
              </a:rPr>
              <a:t>การจัดแผนงานในสำนักงาน</a:t>
            </a:r>
          </a:p>
          <a:p>
            <a:pPr algn="ctr"/>
            <a:r>
              <a:rPr lang="th-TH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6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H SarabunPSK" pitchFamily="34" charset="-34"/>
                <a:cs typeface="TH SarabunPSK" pitchFamily="34" charset="-34"/>
              </a:rPr>
              <a:t>Departmentation</a:t>
            </a:r>
            <a:r>
              <a:rPr lang="th-TH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H SarabunPSK" pitchFamily="34" charset="-34"/>
                <a:cs typeface="TH SarabunPSK" pitchFamily="34" charset="-34"/>
              </a:rPr>
              <a:t>)</a:t>
            </a:r>
            <a:endParaRPr lang="th-TH" sz="6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2857496"/>
            <a:ext cx="8572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การจัดแผนกงานขึ้นอยู่กับความเหมาะสม เพื่อให้เกิดความคล่องตัว  สะดวก  และรวดเร็ว ซึ่งสามารถจัดแผนงานได้ดังนี้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4137732"/>
            <a:ext cx="8572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b="1" dirty="0" smtClean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1. การจัดแผนกงานโดยใช้หน้าที่เป็นเกณฑ์ 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ซึ่งนิยมใช้ในธุรกิจทั่วไป  โดยมีการแบ่งแผนกงานตามหน้าที่ คำนึงถึงกลุ่มกิจกรรมหรือภารกิจต่างๆ 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571604" y="357166"/>
            <a:ext cx="597952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6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H SarabunPSK" pitchFamily="34" charset="-34"/>
                <a:cs typeface="TH SarabunPSK" pitchFamily="34" charset="-34"/>
              </a:rPr>
              <a:t>การจัดแผนงานในสำนักงาน</a:t>
            </a:r>
          </a:p>
          <a:p>
            <a:pPr algn="ctr"/>
            <a:r>
              <a:rPr lang="th-TH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6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H SarabunPSK" pitchFamily="34" charset="-34"/>
                <a:cs typeface="TH SarabunPSK" pitchFamily="34" charset="-34"/>
              </a:rPr>
              <a:t>Departmentation</a:t>
            </a:r>
            <a:r>
              <a:rPr lang="th-TH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H SarabunPSK" pitchFamily="34" charset="-34"/>
                <a:cs typeface="TH SarabunPSK" pitchFamily="34" charset="-34"/>
              </a:rPr>
              <a:t>)</a:t>
            </a:r>
            <a:endParaRPr lang="th-TH" sz="6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3000372"/>
            <a:ext cx="8572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 smtClean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b="1" dirty="0" smtClean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2. การจัดแผนกงานโยใช้ผลิตภัณฑ์ 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ใช้สำหรับกิจการหรือธุรกิจที่ทำการผลิตสินค้าหลายชนิด (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Product Line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)  หลายประเภท  เช่น </a:t>
            </a:r>
            <a:r>
              <a:rPr lang="th-TH" sz="3200" b="1" dirty="0" err="1" smtClean="0">
                <a:latin typeface="TH SarabunPSK" pitchFamily="34" charset="-34"/>
                <a:cs typeface="TH SarabunPSK" pitchFamily="34" charset="-34"/>
              </a:rPr>
              <a:t>บริษัทสหพัฒน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พิบูล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กลุ่ม 3"/>
          <p:cNvGrpSpPr/>
          <p:nvPr/>
        </p:nvGrpSpPr>
        <p:grpSpPr>
          <a:xfrm>
            <a:off x="428596" y="1928802"/>
            <a:ext cx="8286808" cy="4637749"/>
            <a:chOff x="1285852" y="687356"/>
            <a:chExt cx="5857916" cy="5879195"/>
          </a:xfrm>
        </p:grpSpPr>
        <p:pic>
          <p:nvPicPr>
            <p:cNvPr id="22530" name="Picture 2"/>
            <p:cNvPicPr>
              <a:picLocks noChangeAspect="1" noChangeArrowheads="1"/>
            </p:cNvPicPr>
            <p:nvPr/>
          </p:nvPicPr>
          <p:blipFill>
            <a:blip r:embed="rId2"/>
            <a:srcRect l="11719" t="21484" r="13867" b="14062"/>
            <a:stretch>
              <a:fillRect/>
            </a:stretch>
          </p:blipFill>
          <p:spPr bwMode="auto">
            <a:xfrm>
              <a:off x="1285852" y="687356"/>
              <a:ext cx="5857916" cy="2598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531" name="Picture 3"/>
            <p:cNvPicPr>
              <a:picLocks noChangeAspect="1" noChangeArrowheads="1"/>
            </p:cNvPicPr>
            <p:nvPr/>
          </p:nvPicPr>
          <p:blipFill>
            <a:blip r:embed="rId3"/>
            <a:srcRect l="12500" t="8008" r="14258" b="23633"/>
            <a:stretch>
              <a:fillRect/>
            </a:stretch>
          </p:blipFill>
          <p:spPr bwMode="auto">
            <a:xfrm>
              <a:off x="1285852" y="3286124"/>
              <a:ext cx="5857884" cy="32804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/>
          <a:srcRect l="9961" t="32226" r="11523" b="37500"/>
          <a:stretch>
            <a:fillRect/>
          </a:stretch>
        </p:blipFill>
        <p:spPr bwMode="auto">
          <a:xfrm>
            <a:off x="71406" y="142852"/>
            <a:ext cx="892971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 l="11719" t="19531" r="13281" b="14062"/>
          <a:stretch>
            <a:fillRect/>
          </a:stretch>
        </p:blipFill>
        <p:spPr bwMode="auto">
          <a:xfrm>
            <a:off x="285720" y="2714620"/>
            <a:ext cx="8572560" cy="3681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/>
          <a:srcRect l="9961" t="32226" r="11523" b="37500"/>
          <a:stretch>
            <a:fillRect/>
          </a:stretch>
        </p:blipFill>
        <p:spPr bwMode="auto">
          <a:xfrm>
            <a:off x="71406" y="142852"/>
            <a:ext cx="892971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 l="10156" t="28515" r="40625" b="26563"/>
          <a:stretch>
            <a:fillRect/>
          </a:stretch>
        </p:blipFill>
        <p:spPr bwMode="auto">
          <a:xfrm>
            <a:off x="71406" y="1857364"/>
            <a:ext cx="600079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9375" t="27344" r="51953" b="27734"/>
          <a:stretch>
            <a:fillRect/>
          </a:stretch>
        </p:blipFill>
        <p:spPr bwMode="auto">
          <a:xfrm>
            <a:off x="3714744" y="4357670"/>
            <a:ext cx="535785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 l="9961" t="32226" r="11523" b="37500"/>
          <a:stretch>
            <a:fillRect/>
          </a:stretch>
        </p:blipFill>
        <p:spPr bwMode="auto">
          <a:xfrm>
            <a:off x="71406" y="142852"/>
            <a:ext cx="892971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285728"/>
            <a:ext cx="78581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การจัดองค์การเป็นหน้าที่ทางการบริหารรองลงมาจากการวางแผน  โดยการจัดแบ่งกลุ่มกิจกรรมที่จะต้องทำ  แบ่งงานให้แต่ละฝ่ายทำหน้าที่ของตน (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Division of Labor</a:t>
            </a:r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)  พร้อมทั้งกำหนดอำนาจหน้าที่   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สี่เหลี่ยมมุมมน 2"/>
          <p:cNvSpPr/>
          <p:nvPr/>
        </p:nvSpPr>
        <p:spPr>
          <a:xfrm>
            <a:off x="571472" y="3786190"/>
            <a:ext cx="3857652" cy="71438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การจัดองค์การในสำนักงาน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4603632"/>
            <a:ext cx="7858180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/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	การจัดองค์การ  หมายถึง  กระบวนการประสานงานระหว่างหน้าที่ต่างๆ บุคลากรและสิ่งแวดล้อมทางกายภาพ  เพื่อให้บรรลุวัตถุประสงค์ขององค์การ</a:t>
            </a:r>
            <a:endParaRPr lang="th-TH" sz="36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88066" name="Picture 2" descr="ผลการค้นหารูปภาพสำหรับ สำนักงาน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786058"/>
            <a:ext cx="2743200" cy="1666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1571604" y="357166"/>
            <a:ext cx="597952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60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H SarabunPSK" pitchFamily="34" charset="-34"/>
                <a:cs typeface="TH SarabunPSK" pitchFamily="34" charset="-34"/>
              </a:rPr>
              <a:t>การจัดแผนงานในสำนักงาน</a:t>
            </a:r>
          </a:p>
          <a:p>
            <a:pPr algn="ctr"/>
            <a:r>
              <a:rPr lang="th-TH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6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H SarabunPSK" pitchFamily="34" charset="-34"/>
                <a:cs typeface="TH SarabunPSK" pitchFamily="34" charset="-34"/>
              </a:rPr>
              <a:t>Departmentation</a:t>
            </a:r>
            <a:r>
              <a:rPr lang="th-TH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H SarabunPSK" pitchFamily="34" charset="-34"/>
                <a:cs typeface="TH SarabunPSK" pitchFamily="34" charset="-34"/>
              </a:rPr>
              <a:t>)</a:t>
            </a:r>
            <a:endParaRPr lang="th-TH" sz="6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3000372"/>
            <a:ext cx="857256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 smtClean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b="1" dirty="0" smtClean="0">
                <a:solidFill>
                  <a:srgbClr val="FF81FF"/>
                </a:solidFill>
                <a:latin typeface="TH SarabunPSK" pitchFamily="34" charset="-34"/>
                <a:cs typeface="TH SarabunPSK" pitchFamily="34" charset="-34"/>
              </a:rPr>
              <a:t>3. การจัดแผนกงานโดยใช้ลูกค้าเป็นเกณฑ์ 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เหมาะกับกิจการประเภทให้บริการ เช่น  ธนาคาร บริษัทประกันภัยต่างๆ 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4219053"/>
            <a:ext cx="85725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3200" b="1" dirty="0" smtClean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600" b="1" dirty="0" smtClean="0">
                <a:solidFill>
                  <a:srgbClr val="CCFF33"/>
                </a:solidFill>
                <a:latin typeface="TH SarabunPSK" pitchFamily="34" charset="-34"/>
                <a:cs typeface="TH SarabunPSK" pitchFamily="34" charset="-34"/>
              </a:rPr>
              <a:t>4. การจัดแผนกงานโดยใช้พื้นที่เป็นเกณฑ์ 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เหมาะกับกิจการที่ดำเนินธุรกิจครอบคลุมหลายพื้นที่  ทั้งส่วนกลางและภูมิภาค  การแบ่งแผนกงานแบบนี้จะช่วยให้การดำเนินงานเกิดความสะดวก การติดต่อประสานงานคล่องตัว รวดเร็วและทั่วถึง 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2000232" y="2034123"/>
            <a:ext cx="504978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8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จบการนำเสนอ</a:t>
            </a:r>
            <a:endParaRPr lang="th-TH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รูปภาพ 3" descr="ดาวน์โหลด (3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57166"/>
            <a:ext cx="3171825" cy="1438275"/>
          </a:xfrm>
          <a:prstGeom prst="rect">
            <a:avLst/>
          </a:prstGeom>
        </p:spPr>
      </p:pic>
      <p:pic>
        <p:nvPicPr>
          <p:cNvPr id="25604" name="Picture 4" descr="ผลการค้นหารูปภาพสำหรับ สำนักงานสมัยใหม่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642918"/>
            <a:ext cx="2119594" cy="1114427"/>
          </a:xfrm>
          <a:prstGeom prst="rect">
            <a:avLst/>
          </a:prstGeom>
          <a:noFill/>
        </p:spPr>
      </p:pic>
      <p:pic>
        <p:nvPicPr>
          <p:cNvPr id="25606" name="Picture 6" descr="ผลการค้นหารูปภาพสำหรับ สำนักงานสมัยใหม่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309949"/>
            <a:ext cx="2600325" cy="1762125"/>
          </a:xfrm>
          <a:prstGeom prst="rect">
            <a:avLst/>
          </a:prstGeom>
          <a:noFill/>
        </p:spPr>
      </p:pic>
      <p:pic>
        <p:nvPicPr>
          <p:cNvPr id="25608" name="Picture 8" descr="ผลการค้นหารูปภาพสำหรับ การจัดสำนักงาน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4500570"/>
            <a:ext cx="2105025" cy="2171701"/>
          </a:xfrm>
          <a:prstGeom prst="rect">
            <a:avLst/>
          </a:prstGeom>
          <a:noFill/>
        </p:spPr>
      </p:pic>
      <p:sp>
        <p:nvSpPr>
          <p:cNvPr id="25610" name="AutoShape 10" descr="ผลการค้นหารูปภาพสำหรับ การจัดสำนักงาน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9" name="รูปภาพ 8" descr="ดาวน์โหลด (39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0694" y="3571876"/>
            <a:ext cx="3095625" cy="1476375"/>
          </a:xfrm>
          <a:prstGeom prst="rect">
            <a:avLst/>
          </a:prstGeom>
        </p:spPr>
      </p:pic>
      <p:pic>
        <p:nvPicPr>
          <p:cNvPr id="10" name="รูปภาพ 9" descr="2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5140" y="642918"/>
            <a:ext cx="2038379" cy="153468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00034" y="669177"/>
            <a:ext cx="81900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dirty="0" smtClean="0">
                <a:ln w="1905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ประโยชน์ของการจัดองค์การในสำนักงาน</a:t>
            </a:r>
            <a:endParaRPr lang="th-TH" sz="4800" b="1" dirty="0">
              <a:ln w="1905">
                <a:solidFill>
                  <a:srgbClr val="FFFF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7290" y="1901975"/>
            <a:ext cx="6500858" cy="317009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742950" indent="-742950">
              <a:buAutoNum type="arabicPeriod"/>
            </a:pPr>
            <a:r>
              <a:rPr lang="th-TH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ช่วยให้การทำงานเป็นไปโดยสะดวก</a:t>
            </a:r>
          </a:p>
          <a:p>
            <a:pPr marL="742950" indent="-742950">
              <a:buAutoNum type="arabicPeriod"/>
            </a:pPr>
            <a:r>
              <a:rPr lang="th-TH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ไม่มีการทำงานซ้ำซ้อนกัน</a:t>
            </a:r>
          </a:p>
          <a:p>
            <a:pPr marL="742950" indent="-742950">
              <a:buAutoNum type="arabicPeriod"/>
            </a:pPr>
            <a:r>
              <a:rPr lang="th-TH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ไม่มีปัญหาการเกี่ยงกันทำงาน</a:t>
            </a:r>
          </a:p>
          <a:p>
            <a:pPr marL="742950" indent="-742950">
              <a:buAutoNum type="arabicPeriod"/>
            </a:pPr>
            <a:r>
              <a:rPr lang="th-TH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ช่วยให้ขวัญและกำลังใจพนักงานดีขึ้น</a:t>
            </a:r>
          </a:p>
          <a:p>
            <a:pPr marL="742950" indent="-742950">
              <a:buAutoNum type="arabicPeriod"/>
            </a:pPr>
            <a:r>
              <a:rPr lang="th-TH" sz="4000" b="1" dirty="0" smtClean="0">
                <a:ln w="50800"/>
                <a:solidFill>
                  <a:schemeClr val="bg1">
                    <a:shade val="50000"/>
                  </a:schemeClr>
                </a:solidFill>
                <a:latin typeface="TH SarabunPSK" pitchFamily="34" charset="-34"/>
                <a:cs typeface="TH SarabunPSK" pitchFamily="34" charset="-34"/>
              </a:rPr>
              <a:t>เกิดการประสานงานได้ดีขึ้น</a:t>
            </a:r>
            <a:endParaRPr lang="th-TH" sz="4000" b="1" dirty="0">
              <a:ln w="50800"/>
              <a:solidFill>
                <a:schemeClr val="bg1">
                  <a:shade val="50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071538" y="642918"/>
            <a:ext cx="7039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th-TH" sz="54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ความหมายของการจัดองค์การ</a:t>
            </a:r>
            <a:endParaRPr lang="th-TH" sz="54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  <p:sp>
        <p:nvSpPr>
          <p:cNvPr id="3" name="มนมุมสี่เหลี่ยมด้านทแยงมุม 2"/>
          <p:cNvSpPr/>
          <p:nvPr/>
        </p:nvSpPr>
        <p:spPr>
          <a:xfrm>
            <a:off x="214282" y="1928802"/>
            <a:ext cx="8715436" cy="4572032"/>
          </a:xfrm>
          <a:prstGeom prst="round2DiagRect">
            <a:avLst/>
          </a:prstGeom>
          <a:ln w="762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การจัดองค์การ  </a:t>
            </a:r>
            <a:r>
              <a:rPr lang="th-TH" sz="3200" dirty="0" smtClean="0">
                <a:latin typeface="TH SarabunPSK" pitchFamily="34" charset="-34"/>
                <a:cs typeface="TH SarabunPSK" pitchFamily="34" charset="-34"/>
              </a:rPr>
              <a:t>หมายถึง  </a:t>
            </a:r>
            <a:r>
              <a:rPr lang="th-TH" sz="3200" b="1" dirty="0" smtClean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การจัดระเบียบกิจกรรมให้เป็นกลุ่ม มีการกำหนดหน้าที่งานให้ชัดเจน  การมอบหมายงานให้บุคคลปฏิบัติเพื่อให้บรรลุผลสำเร็จตามวัตถุประสงค์ของงานที่ตั้งไว้</a:t>
            </a:r>
          </a:p>
          <a:p>
            <a:pPr algn="thaiDist"/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การจัดองค์การกระทำเพื่อประโยชน์ ดังต่อไปนี้</a:t>
            </a:r>
          </a:p>
          <a:p>
            <a:pPr algn="thaiDist"/>
            <a:r>
              <a:rPr lang="th-TH" sz="3200" dirty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1. การจัดกลุ่มต่างๆ กำหนดตำแหน่งงาน</a:t>
            </a:r>
          </a:p>
          <a:p>
            <a:pPr algn="thaiDist"/>
            <a:r>
              <a:rPr lang="th-TH" sz="3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2. กำหนดความสัมพันธ์ระหว่างผู้บังคับบัญชาและผู้ใต้บังคับบัญชา</a:t>
            </a:r>
          </a:p>
          <a:p>
            <a:pPr algn="thaiDist"/>
            <a:r>
              <a:rPr lang="th-TH" sz="3200" b="1" dirty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2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3. การกำหนดความสัมพันธ์ระหว่างตำแหน่งต่างๆ  ที่จัดแบ่งกลุ่มไว้ เพื่อให้เกิดการประสานงาน</a:t>
            </a:r>
            <a:endParaRPr lang="th-TH" sz="32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857224" y="428604"/>
            <a:ext cx="76963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5400" b="1" cap="none" spc="0" dirty="0" smtClean="0">
                <a:ln w="17780" cmpd="sng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แผนภูมิการจัดองค์การ </a:t>
            </a:r>
            <a:r>
              <a:rPr lang="th-TH" sz="5400" b="1" dirty="0" smtClean="0">
                <a:ln w="17780" cmpd="sng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5400" b="1" dirty="0" smtClean="0">
                <a:ln w="17780" cmpd="sng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Organization</a:t>
            </a:r>
            <a:r>
              <a:rPr lang="th-TH" sz="5400" b="1" dirty="0" smtClean="0">
                <a:ln w="17780" cmpd="sng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)</a:t>
            </a:r>
            <a:endParaRPr lang="th-TH" sz="5400" b="1" cap="none" spc="0" dirty="0">
              <a:ln w="17780" cmpd="sng">
                <a:solidFill>
                  <a:srgbClr val="92D050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1928802"/>
            <a:ext cx="77153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en-US" sz="4000" b="1" dirty="0" smtClean="0">
                <a:solidFill>
                  <a:srgbClr val="FFC000"/>
                </a:solidFill>
                <a:latin typeface="TH SarabunPSK" pitchFamily="34" charset="-34"/>
                <a:cs typeface="TH SarabunPSK" pitchFamily="34" charset="-34"/>
              </a:rPr>
              <a:t>Organization Chart 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เป็นแผนภูมิองค์การ ที่ทำให้ทราบถึง</a:t>
            </a:r>
            <a:r>
              <a:rPr lang="th-TH" sz="4000" b="1" dirty="0" smtClean="0">
                <a:solidFill>
                  <a:srgbClr val="92D050"/>
                </a:solidFill>
                <a:latin typeface="TH SarabunPSK" pitchFamily="34" charset="-34"/>
                <a:cs typeface="TH SarabunPSK" pitchFamily="34" charset="-34"/>
              </a:rPr>
              <a:t>การแบ่งหน้าที่งาน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4000" b="1" dirty="0" smtClean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ตำแหน่งต่างๆ  </a:t>
            </a:r>
            <a:r>
              <a:rPr lang="th-TH" sz="4000" b="1" dirty="0" smtClean="0">
                <a:solidFill>
                  <a:srgbClr val="00B0F0"/>
                </a:solidFill>
                <a:latin typeface="TH SarabunPSK" pitchFamily="34" charset="-34"/>
                <a:cs typeface="TH SarabunPSK" pitchFamily="34" charset="-34"/>
              </a:rPr>
              <a:t>รายชื่อผู้ดำรงตำแหน่ง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ต่างๆ 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ที่มีภายใน</a:t>
            </a:r>
            <a:r>
              <a:rPr lang="th-TH" sz="4000" b="1" dirty="0" smtClean="0">
                <a:latin typeface="TH SarabunPSK" pitchFamily="34" charset="-34"/>
                <a:cs typeface="TH SarabunPSK" pitchFamily="34" charset="-34"/>
              </a:rPr>
              <a:t>หน่วยงาน  บางหน่วยงานอาจมีรูปภาพแสดงไว้ด้วย </a:t>
            </a:r>
            <a:endParaRPr lang="th-TH" sz="40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122" name="AutoShape 2" descr="ผลการค้นหารูปภาพสำหรับ แผนภูมิองค์กร บริษัท google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" name="รูปภาพ 6" descr="ดาวน์โหลด (3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4500570"/>
            <a:ext cx="2857520" cy="210231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ผลการค้นหารูปภาพสำหรับ แผนภูมิองค์กร บริษัท goog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0248" y="3071810"/>
            <a:ext cx="4269794" cy="3357586"/>
          </a:xfrm>
          <a:prstGeom prst="rect">
            <a:avLst/>
          </a:prstGeom>
          <a:noFill/>
        </p:spPr>
      </p:pic>
      <p:sp>
        <p:nvSpPr>
          <p:cNvPr id="5" name="สี่เหลี่ยมผืนผ้า 4"/>
          <p:cNvSpPr/>
          <p:nvPr/>
        </p:nvSpPr>
        <p:spPr>
          <a:xfrm>
            <a:off x="214282" y="863726"/>
            <a:ext cx="426270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ตัวอย่างแผนภูมิองค์การ</a:t>
            </a:r>
            <a:endParaRPr lang="th-TH" sz="4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7" name="รูปภาพ 6" descr="ดาวน์โหลด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8610" y="142852"/>
            <a:ext cx="4272546" cy="40719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642910" y="428604"/>
            <a:ext cx="793358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cap="none" spc="0" dirty="0" smtClean="0">
                <a:ln w="17780" cmpd="sng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แผนภูมิการจัดองค์การ </a:t>
            </a:r>
            <a:r>
              <a:rPr lang="th-TH" sz="4800" b="1" dirty="0" smtClean="0">
                <a:ln w="17780" cmpd="sng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4800" b="1" dirty="0" smtClean="0">
                <a:ln w="17780" cmpd="sng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Organization</a:t>
            </a:r>
            <a:r>
              <a:rPr lang="th-TH" sz="4800" b="1" dirty="0" smtClean="0">
                <a:ln w="17780" cmpd="sng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)  (ต่อ)</a:t>
            </a:r>
            <a:endParaRPr lang="th-TH" sz="4800" b="1" cap="none" spc="0" dirty="0">
              <a:ln w="17780" cmpd="sng">
                <a:solidFill>
                  <a:srgbClr val="92D050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2714620"/>
            <a:ext cx="6786610" cy="2308324"/>
          </a:xfrm>
          <a:prstGeom prst="rect">
            <a:avLst/>
          </a:prstGeom>
          <a:ln w="76200">
            <a:solidFill>
              <a:srgbClr val="002060"/>
            </a:solidFill>
            <a:prstDash val="lgDashDotDot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thaiDist"/>
            <a:r>
              <a:rPr lang="th-TH" sz="4800" b="1" dirty="0" smtClean="0">
                <a:latin typeface="TH SarabunPSK" pitchFamily="34" charset="-34"/>
                <a:cs typeface="TH SarabunPSK" pitchFamily="34" charset="-34"/>
              </a:rPr>
              <a:t>	จากภาพแผนภูมิองค์การ  นักศึกษาเห็นถึงรายละเอียดอะไรบ้างของแผนภูมิดังกล่าว</a:t>
            </a:r>
            <a:endParaRPr lang="th-TH" sz="48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285984" y="642918"/>
            <a:ext cx="4071966" cy="57150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ผู้จัดการฝ่ายบริหารสำนักงาน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285984" y="1357298"/>
            <a:ext cx="4071966" cy="571504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ผู้ช่วยผู้จัดการฝ่ายบริหารสำนักงาน</a:t>
            </a:r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28596" y="2285992"/>
            <a:ext cx="2428892" cy="57150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แผนกบุคคลและธุรการ</a:t>
            </a:r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571868" y="2285992"/>
            <a:ext cx="2357454" cy="5715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แผนกจัดซื้อ</a:t>
            </a:r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6786578" y="2285992"/>
            <a:ext cx="1857388" cy="5715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แผนกการตลาด</a:t>
            </a:r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36" name="กลุ่ม 35"/>
          <p:cNvGrpSpPr/>
          <p:nvPr/>
        </p:nvGrpSpPr>
        <p:grpSpPr>
          <a:xfrm>
            <a:off x="-32" y="2857496"/>
            <a:ext cx="3143272" cy="3841360"/>
            <a:chOff x="-32" y="2857496"/>
            <a:chExt cx="3444522" cy="3841360"/>
          </a:xfrm>
        </p:grpSpPr>
        <p:sp>
          <p:nvSpPr>
            <p:cNvPr id="11" name="สี่เหลี่ยมผืนผ้า 10"/>
            <p:cNvSpPr/>
            <p:nvPr/>
          </p:nvSpPr>
          <p:spPr>
            <a:xfrm>
              <a:off x="1785918" y="3779344"/>
              <a:ext cx="1643074" cy="571504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200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งานที่รับผิดชอบ</a:t>
              </a:r>
              <a:endParaRPr lang="th-TH" sz="2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grpSp>
          <p:nvGrpSpPr>
            <p:cNvPr id="35" name="กลุ่ม 34"/>
            <p:cNvGrpSpPr/>
            <p:nvPr/>
          </p:nvGrpSpPr>
          <p:grpSpPr>
            <a:xfrm>
              <a:off x="-32" y="2857496"/>
              <a:ext cx="3444522" cy="3841360"/>
              <a:chOff x="71406" y="2857496"/>
              <a:chExt cx="3444522" cy="3841360"/>
            </a:xfrm>
          </p:grpSpPr>
          <p:sp>
            <p:nvSpPr>
              <p:cNvPr id="7" name="สี่เหลี่ยมผืนผ้า 6"/>
              <p:cNvSpPr/>
              <p:nvPr/>
            </p:nvSpPr>
            <p:spPr>
              <a:xfrm>
                <a:off x="71406" y="3198394"/>
                <a:ext cx="1643074" cy="57150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th-TH" sz="2500" b="1" dirty="0" smtClean="0">
                    <a:latin typeface="TH SarabunPSK" pitchFamily="34" charset="-34"/>
                    <a:cs typeface="TH SarabunPSK" pitchFamily="34" charset="-34"/>
                  </a:rPr>
                  <a:t>งานบุคคล</a:t>
                </a:r>
                <a:endParaRPr lang="th-TH" sz="2500" b="1" dirty="0"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8" name="สี่เหลี่ยมผืนผ้า 7"/>
              <p:cNvSpPr/>
              <p:nvPr/>
            </p:nvSpPr>
            <p:spPr>
              <a:xfrm>
                <a:off x="71406" y="3779344"/>
                <a:ext cx="1643074" cy="57150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2200" b="1" dirty="0" smtClean="0">
                    <a:solidFill>
                      <a:schemeClr val="bg1"/>
                    </a:solidFill>
                    <a:latin typeface="TH SarabunPSK" pitchFamily="34" charset="-34"/>
                    <a:cs typeface="TH SarabunPSK" pitchFamily="34" charset="-34"/>
                  </a:rPr>
                  <a:t>งานที่รับผิดชอบ</a:t>
                </a:r>
                <a:endParaRPr lang="th-TH" sz="2200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9" name="สี่เหลี่ยมผืนผ้า 8"/>
              <p:cNvSpPr/>
              <p:nvPr/>
            </p:nvSpPr>
            <p:spPr>
              <a:xfrm>
                <a:off x="71406" y="4366346"/>
                <a:ext cx="1643074" cy="233251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2500" b="1" dirty="0" smtClean="0"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10" name="สี่เหลี่ยมผืนผ้า 9"/>
              <p:cNvSpPr/>
              <p:nvPr/>
            </p:nvSpPr>
            <p:spPr>
              <a:xfrm>
                <a:off x="1857356" y="3198394"/>
                <a:ext cx="1643074" cy="571504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th-TH" sz="2500" b="1" dirty="0" smtClean="0">
                    <a:latin typeface="TH SarabunPSK" pitchFamily="34" charset="-34"/>
                    <a:cs typeface="TH SarabunPSK" pitchFamily="34" charset="-34"/>
                  </a:rPr>
                  <a:t>งานธุรการ</a:t>
                </a:r>
                <a:endParaRPr lang="th-TH" sz="2500" b="1" dirty="0"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12" name="สี่เหลี่ยมผืนผ้า 11"/>
              <p:cNvSpPr/>
              <p:nvPr/>
            </p:nvSpPr>
            <p:spPr>
              <a:xfrm>
                <a:off x="1872854" y="4366346"/>
                <a:ext cx="1643074" cy="233251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263525" indent="-263525" algn="thaiDist">
                  <a:buAutoNum type="arabicPeriod"/>
                </a:pPr>
                <a:r>
                  <a:rPr lang="th-TH" sz="2000" b="1" dirty="0" smtClean="0">
                    <a:solidFill>
                      <a:schemeClr val="bg1"/>
                    </a:solidFill>
                    <a:latin typeface="TH SarabunPSK" pitchFamily="34" charset="-34"/>
                    <a:cs typeface="TH SarabunPSK" pitchFamily="34" charset="-34"/>
                  </a:rPr>
                  <a:t>งานติดต่อราชการ</a:t>
                </a:r>
              </a:p>
              <a:p>
                <a:pPr marL="263525" indent="-263525" algn="thaiDist">
                  <a:buAutoNum type="arabicPeriod"/>
                </a:pPr>
                <a:r>
                  <a:rPr lang="th-TH" sz="2000" b="1" dirty="0" smtClean="0">
                    <a:solidFill>
                      <a:schemeClr val="bg1"/>
                    </a:solidFill>
                    <a:latin typeface="TH SarabunPSK" pitchFamily="34" charset="-34"/>
                    <a:cs typeface="TH SarabunPSK" pitchFamily="34" charset="-34"/>
                  </a:rPr>
                  <a:t>งานเครื่องใช้สำนักงาน</a:t>
                </a:r>
              </a:p>
              <a:p>
                <a:pPr marL="263525" indent="-263525" algn="thaiDist">
                  <a:buAutoNum type="arabicPeriod"/>
                </a:pPr>
                <a:r>
                  <a:rPr lang="th-TH" sz="2000" b="1" dirty="0" smtClean="0">
                    <a:solidFill>
                      <a:schemeClr val="bg1"/>
                    </a:solidFill>
                    <a:latin typeface="TH SarabunPSK" pitchFamily="34" charset="-34"/>
                    <a:cs typeface="TH SarabunPSK" pitchFamily="34" charset="-34"/>
                  </a:rPr>
                  <a:t>งานรถยนต์บริการรับ-ส่ง</a:t>
                </a:r>
              </a:p>
              <a:p>
                <a:pPr marL="263525" indent="-263525" algn="thaiDist">
                  <a:buAutoNum type="arabicPeriod"/>
                </a:pPr>
                <a:r>
                  <a:rPr lang="th-TH" sz="2000" b="1" dirty="0" smtClean="0">
                    <a:solidFill>
                      <a:schemeClr val="bg1"/>
                    </a:solidFill>
                    <a:latin typeface="TH SarabunPSK" pitchFamily="34" charset="-34"/>
                    <a:cs typeface="TH SarabunPSK" pitchFamily="34" charset="-34"/>
                  </a:rPr>
                  <a:t>งานสารบรรณ งานเอกสาร</a:t>
                </a:r>
              </a:p>
            </p:txBody>
          </p:sp>
          <p:cxnSp>
            <p:nvCxnSpPr>
              <p:cNvPr id="16" name="ตัวเชื่อมต่อตรง 15"/>
              <p:cNvCxnSpPr/>
              <p:nvPr/>
            </p:nvCxnSpPr>
            <p:spPr>
              <a:xfrm rot="5400000">
                <a:off x="1714480" y="2928140"/>
                <a:ext cx="142876" cy="1588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ตัวเชื่อมต่อตรง 17"/>
              <p:cNvCxnSpPr/>
              <p:nvPr/>
            </p:nvCxnSpPr>
            <p:spPr>
              <a:xfrm>
                <a:off x="857224" y="3009024"/>
                <a:ext cx="2071702" cy="1588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ตัวเชื่อมต่อตรง 19"/>
              <p:cNvCxnSpPr/>
              <p:nvPr/>
            </p:nvCxnSpPr>
            <p:spPr>
              <a:xfrm rot="5400000">
                <a:off x="802078" y="3079668"/>
                <a:ext cx="142876" cy="1588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ตัวเชื่อมต่อตรง 20"/>
              <p:cNvCxnSpPr/>
              <p:nvPr/>
            </p:nvCxnSpPr>
            <p:spPr>
              <a:xfrm rot="5400000">
                <a:off x="2841196" y="3079668"/>
                <a:ext cx="142876" cy="1588"/>
              </a:xfrm>
              <a:prstGeom prst="line">
                <a:avLst/>
              </a:prstGeom>
              <a:ln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กลุ่ม 23"/>
          <p:cNvGrpSpPr/>
          <p:nvPr/>
        </p:nvGrpSpPr>
        <p:grpSpPr>
          <a:xfrm>
            <a:off x="3214678" y="2857496"/>
            <a:ext cx="2928958" cy="3841360"/>
            <a:chOff x="71406" y="2873788"/>
            <a:chExt cx="3500462" cy="3841360"/>
          </a:xfrm>
        </p:grpSpPr>
        <p:sp>
          <p:nvSpPr>
            <p:cNvPr id="25" name="สี่เหลี่ยมผืนผ้า 24"/>
            <p:cNvSpPr/>
            <p:nvPr/>
          </p:nvSpPr>
          <p:spPr>
            <a:xfrm>
              <a:off x="71406" y="3214686"/>
              <a:ext cx="1643074" cy="571504"/>
            </a:xfrm>
            <a:prstGeom prst="rect">
              <a:avLst/>
            </a:prstGeom>
            <a:ln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2200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งานจัดซื้อภายในประเทศ</a:t>
              </a:r>
              <a:endParaRPr lang="th-TH" sz="2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6" name="สี่เหลี่ยมผืนผ้า 25"/>
            <p:cNvSpPr/>
            <p:nvPr/>
          </p:nvSpPr>
          <p:spPr>
            <a:xfrm>
              <a:off x="71406" y="3795636"/>
              <a:ext cx="1643074" cy="571504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200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งานที่รับผิดชอบ</a:t>
              </a:r>
              <a:endParaRPr lang="th-TH" sz="2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7" name="สี่เหลี่ยมผืนผ้า 26"/>
            <p:cNvSpPr/>
            <p:nvPr/>
          </p:nvSpPr>
          <p:spPr>
            <a:xfrm>
              <a:off x="71406" y="4382638"/>
              <a:ext cx="1643074" cy="2332510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500" b="1" dirty="0" smtClean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8" name="สี่เหลี่ยมผืนผ้า 27"/>
            <p:cNvSpPr/>
            <p:nvPr/>
          </p:nvSpPr>
          <p:spPr>
            <a:xfrm>
              <a:off x="1928794" y="3214686"/>
              <a:ext cx="1643074" cy="571504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2200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งานจัดซื้อต่างประเทศ</a:t>
              </a:r>
              <a:endParaRPr lang="th-TH" sz="2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9" name="สี่เหลี่ยมผืนผ้า 28"/>
            <p:cNvSpPr/>
            <p:nvPr/>
          </p:nvSpPr>
          <p:spPr>
            <a:xfrm>
              <a:off x="1928794" y="3795636"/>
              <a:ext cx="1643074" cy="571504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2200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งานที่รับผิดชอบ</a:t>
              </a:r>
              <a:endParaRPr lang="th-TH" sz="2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0" name="สี่เหลี่ยมผืนผ้า 29"/>
            <p:cNvSpPr/>
            <p:nvPr/>
          </p:nvSpPr>
          <p:spPr>
            <a:xfrm>
              <a:off x="1928794" y="4382638"/>
              <a:ext cx="1643074" cy="2332510"/>
            </a:xfrm>
            <a:prstGeom prst="rect">
              <a:avLst/>
            </a:pr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63525" indent="-263525" algn="thaiDist"/>
              <a:endParaRPr lang="th-TH" sz="2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cxnSp>
          <p:nvCxnSpPr>
            <p:cNvPr id="31" name="ตัวเชื่อมต่อตรง 30"/>
            <p:cNvCxnSpPr/>
            <p:nvPr/>
          </p:nvCxnSpPr>
          <p:spPr>
            <a:xfrm rot="5400000">
              <a:off x="1714480" y="2944432"/>
              <a:ext cx="142876" cy="1588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ตัวเชื่อมต่อตรง 31"/>
            <p:cNvCxnSpPr/>
            <p:nvPr/>
          </p:nvCxnSpPr>
          <p:spPr>
            <a:xfrm>
              <a:off x="857224" y="3025316"/>
              <a:ext cx="2071702" cy="158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ตัวเชื่อมต่อตรง 32"/>
            <p:cNvCxnSpPr/>
            <p:nvPr/>
          </p:nvCxnSpPr>
          <p:spPr>
            <a:xfrm rot="5400000">
              <a:off x="802078" y="3095960"/>
              <a:ext cx="142876" cy="1588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ตัวเชื่อมต่อตรง 33"/>
            <p:cNvCxnSpPr/>
            <p:nvPr/>
          </p:nvCxnSpPr>
          <p:spPr>
            <a:xfrm rot="5400000">
              <a:off x="2841196" y="3095960"/>
              <a:ext cx="142876" cy="1588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7" name="กลุ่ม 36"/>
          <p:cNvGrpSpPr/>
          <p:nvPr/>
        </p:nvGrpSpPr>
        <p:grpSpPr>
          <a:xfrm>
            <a:off x="6215074" y="2857496"/>
            <a:ext cx="2928958" cy="3841360"/>
            <a:chOff x="71406" y="2873788"/>
            <a:chExt cx="3500462" cy="3841360"/>
          </a:xfrm>
        </p:grpSpPr>
        <p:sp>
          <p:nvSpPr>
            <p:cNvPr id="38" name="สี่เหลี่ยมผืนผ้า 37"/>
            <p:cNvSpPr/>
            <p:nvPr/>
          </p:nvSpPr>
          <p:spPr>
            <a:xfrm>
              <a:off x="71406" y="3214686"/>
              <a:ext cx="1643074" cy="57150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2200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งานการตลาด</a:t>
              </a:r>
              <a:endParaRPr lang="th-TH" sz="2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9" name="สี่เหลี่ยมผืนผ้า 38"/>
            <p:cNvSpPr/>
            <p:nvPr/>
          </p:nvSpPr>
          <p:spPr>
            <a:xfrm>
              <a:off x="71406" y="3795636"/>
              <a:ext cx="1643074" cy="57150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2200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งานที่รับผิดชอบ</a:t>
              </a:r>
              <a:endParaRPr lang="th-TH" sz="2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0" name="สี่เหลี่ยมผืนผ้า 39"/>
            <p:cNvSpPr/>
            <p:nvPr/>
          </p:nvSpPr>
          <p:spPr>
            <a:xfrm>
              <a:off x="71406" y="4382638"/>
              <a:ext cx="1643074" cy="233251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h-TH" sz="2500" b="1" dirty="0" smtClean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1" name="สี่เหลี่ยมผืนผ้า 40"/>
            <p:cNvSpPr/>
            <p:nvPr/>
          </p:nvSpPr>
          <p:spPr>
            <a:xfrm>
              <a:off x="1928794" y="3214686"/>
              <a:ext cx="1643074" cy="57150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2200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งานจัดส่ง</a:t>
              </a:r>
              <a:endParaRPr lang="th-TH" sz="2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2" name="สี่เหลี่ยมผืนผ้า 41"/>
            <p:cNvSpPr/>
            <p:nvPr/>
          </p:nvSpPr>
          <p:spPr>
            <a:xfrm>
              <a:off x="1928794" y="3795636"/>
              <a:ext cx="1643074" cy="571504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th-TH" sz="2200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งานที่รับผิดชอบ</a:t>
              </a:r>
              <a:endParaRPr lang="th-TH" sz="22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3" name="สี่เหลี่ยมผืนผ้า 42"/>
            <p:cNvSpPr/>
            <p:nvPr/>
          </p:nvSpPr>
          <p:spPr>
            <a:xfrm>
              <a:off x="1928794" y="4382638"/>
              <a:ext cx="1643074" cy="233251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263525" indent="-263525" algn="thaiDist"/>
              <a:endParaRPr lang="th-TH" sz="2000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cxnSp>
          <p:nvCxnSpPr>
            <p:cNvPr id="44" name="ตัวเชื่อมต่อตรง 43"/>
            <p:cNvCxnSpPr/>
            <p:nvPr/>
          </p:nvCxnSpPr>
          <p:spPr>
            <a:xfrm rot="5400000">
              <a:off x="1714480" y="2944432"/>
              <a:ext cx="142876" cy="1588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45" name="ตัวเชื่อมต่อตรง 44"/>
            <p:cNvCxnSpPr/>
            <p:nvPr/>
          </p:nvCxnSpPr>
          <p:spPr>
            <a:xfrm>
              <a:off x="857224" y="3025316"/>
              <a:ext cx="2071702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46" name="ตัวเชื่อมต่อตรง 45"/>
            <p:cNvCxnSpPr/>
            <p:nvPr/>
          </p:nvCxnSpPr>
          <p:spPr>
            <a:xfrm rot="5400000">
              <a:off x="802078" y="3095960"/>
              <a:ext cx="142876" cy="1588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47" name="ตัวเชื่อมต่อตรง 46"/>
            <p:cNvCxnSpPr/>
            <p:nvPr/>
          </p:nvCxnSpPr>
          <p:spPr>
            <a:xfrm rot="5400000">
              <a:off x="2841196" y="3095960"/>
              <a:ext cx="142876" cy="1588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cxnSp>
      </p:grpSp>
      <p:cxnSp>
        <p:nvCxnSpPr>
          <p:cNvPr id="48" name="ตัวเชื่อมต่อตรง 47"/>
          <p:cNvCxnSpPr/>
          <p:nvPr/>
        </p:nvCxnSpPr>
        <p:spPr>
          <a:xfrm rot="5400000">
            <a:off x="3988361" y="2109485"/>
            <a:ext cx="364947" cy="358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ตัวเชื่อมต่อตรง 48"/>
          <p:cNvCxnSpPr/>
          <p:nvPr/>
        </p:nvCxnSpPr>
        <p:spPr>
          <a:xfrm>
            <a:off x="1571604" y="2071678"/>
            <a:ext cx="6143668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ตัวเชื่อมต่อตรง 49"/>
          <p:cNvCxnSpPr/>
          <p:nvPr/>
        </p:nvCxnSpPr>
        <p:spPr>
          <a:xfrm rot="5400000">
            <a:off x="1514939" y="2151837"/>
            <a:ext cx="142876" cy="144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1" name="ตัวเชื่อมต่อตรง 50"/>
          <p:cNvCxnSpPr/>
          <p:nvPr/>
        </p:nvCxnSpPr>
        <p:spPr>
          <a:xfrm rot="5400000">
            <a:off x="7612113" y="2144992"/>
            <a:ext cx="142876" cy="144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ตัวเชื่อมต่อตรง 66"/>
          <p:cNvCxnSpPr/>
          <p:nvPr/>
        </p:nvCxnSpPr>
        <p:spPr>
          <a:xfrm rot="5400000">
            <a:off x="4096153" y="1285135"/>
            <a:ext cx="142876" cy="1449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1285852" y="0"/>
            <a:ext cx="6215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ตัวอย่างภาพแสดงแผนผังความรับผิดชอบของแผนกต่างๆ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642910" y="428604"/>
            <a:ext cx="793358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4800" b="1" cap="none" spc="0" dirty="0" smtClean="0">
                <a:ln w="17780" cmpd="sng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แผนภูมิการจัดองค์การ </a:t>
            </a:r>
            <a:r>
              <a:rPr lang="th-TH" sz="4800" b="1" dirty="0" smtClean="0">
                <a:ln w="17780" cmpd="sng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4800" b="1" dirty="0" smtClean="0">
                <a:ln w="17780" cmpd="sng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Organization</a:t>
            </a:r>
            <a:r>
              <a:rPr lang="th-TH" sz="4800" b="1" dirty="0" smtClean="0">
                <a:ln w="17780" cmpd="sng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)  (ต่อ)</a:t>
            </a:r>
            <a:endParaRPr lang="th-TH" sz="4800" b="1" cap="none" spc="0" dirty="0">
              <a:ln w="17780" cmpd="sng">
                <a:solidFill>
                  <a:srgbClr val="92D050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สี่เหลี่ยมมุมมน 2"/>
          <p:cNvSpPr/>
          <p:nvPr/>
        </p:nvSpPr>
        <p:spPr>
          <a:xfrm>
            <a:off x="357158" y="1857364"/>
            <a:ext cx="8501122" cy="450059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thaiDist"/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	ในสำนักงานทั่วไปต้องอาศัยการจัดโครงสร้างของงานสำนักงานที่เหมาะสม  สำนักงานสำหรับกิจการแต่ละชนิดจะจัดโครงสร้างที่แตกต่างกัน และไม่จำเป็นต้องจัดแบบเดียวกันทั้งหมด ขึ้นอยู่กับลักษณะกิจการแต่ละชนิด</a:t>
            </a:r>
          </a:p>
          <a:p>
            <a:pPr algn="thaiDist"/>
            <a:r>
              <a:rPr lang="th-TH" sz="3000" b="1" dirty="0" smtClean="0"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30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เพราะฉะนั้นแผนภูมิองค์การ  จึงเป็นเครื่องมือสำคัญที่จะช่วยให้เข้าใจโครงสร้างองค์การ อำนาจหน้าที่ ความรับผิดชอบ สายการบังคับบัญชา และทราบถึงความสัมพันธ์ระหว่างหน่วยงานใหญ่และหน่วยงานย่อย</a:t>
            </a:r>
            <a:endParaRPr lang="th-TH" sz="30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กระบวนการหลอม">
  <a:themeElements>
    <a:clrScheme name="กระบวนการหลอม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กระบวนการหลอม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กระบวนการหลอม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175</TotalTime>
  <Words>482</Words>
  <Application>Microsoft Office PowerPoint</Application>
  <PresentationFormat>นำเสนอทางหน้าจอ (4:3)</PresentationFormat>
  <Paragraphs>99</Paragraphs>
  <Slides>22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22</vt:i4>
      </vt:variant>
    </vt:vector>
  </HeadingPairs>
  <TitlesOfParts>
    <vt:vector size="23" baseType="lpstr">
      <vt:lpstr>กระบวนการหลอม</vt:lpstr>
      <vt:lpstr>ภาพนิ่ง 1</vt:lpstr>
      <vt:lpstr>ภาพนิ่ง 2</vt:lpstr>
      <vt:lpstr>ภาพนิ่ง 3</vt:lpstr>
      <vt:lpstr>ภาพนิ่ง 4</vt:lpstr>
      <vt:lpstr>ภาพนิ่ง 5</vt:lpstr>
      <vt:lpstr>ภาพนิ่ง 6</vt:lpstr>
      <vt:lpstr>ภาพนิ่ง 7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  <vt:lpstr>ภาพนิ่ง 17</vt:lpstr>
      <vt:lpstr>ภาพนิ่ง 18</vt:lpstr>
      <vt:lpstr>ภาพนิ่ง 19</vt:lpstr>
      <vt:lpstr>ภาพนิ่ง 20</vt:lpstr>
      <vt:lpstr>ภาพนิ่ง 21</vt:lpstr>
      <vt:lpstr>ภาพนิ่ง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User</dc:creator>
  <cp:lastModifiedBy>User</cp:lastModifiedBy>
  <cp:revision>37</cp:revision>
  <dcterms:created xsi:type="dcterms:W3CDTF">2016-10-02T10:03:40Z</dcterms:created>
  <dcterms:modified xsi:type="dcterms:W3CDTF">2016-10-03T09:00:09Z</dcterms:modified>
</cp:coreProperties>
</file>