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346" r:id="rId2"/>
    <p:sldId id="34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2" r:id="rId12"/>
    <p:sldId id="274" r:id="rId13"/>
    <p:sldId id="325" r:id="rId14"/>
    <p:sldId id="326" r:id="rId15"/>
    <p:sldId id="327" r:id="rId16"/>
    <p:sldId id="328" r:id="rId17"/>
    <p:sldId id="275" r:id="rId18"/>
    <p:sldId id="277" r:id="rId19"/>
    <p:sldId id="354" r:id="rId20"/>
    <p:sldId id="355" r:id="rId21"/>
    <p:sldId id="280" r:id="rId22"/>
    <p:sldId id="353" r:id="rId23"/>
    <p:sldId id="303" r:id="rId24"/>
    <p:sldId id="356" r:id="rId25"/>
    <p:sldId id="357" r:id="rId26"/>
    <p:sldId id="358" r:id="rId27"/>
    <p:sldId id="359" r:id="rId28"/>
    <p:sldId id="360" r:id="rId29"/>
    <p:sldId id="345" r:id="rId30"/>
    <p:sldId id="361" r:id="rId31"/>
    <p:sldId id="362" r:id="rId32"/>
    <p:sldId id="363" r:id="rId33"/>
    <p:sldId id="365" r:id="rId34"/>
    <p:sldId id="367" r:id="rId35"/>
    <p:sldId id="366" r:id="rId3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0340" autoAdjust="0"/>
  </p:normalViewPr>
  <p:slideViewPr>
    <p:cSldViewPr snapToGrid="0">
      <p:cViewPr varScale="1">
        <p:scale>
          <a:sx n="62" d="100"/>
          <a:sy n="62" d="100"/>
        </p:scale>
        <p:origin x="-9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0109-F8E3-4C37-BC07-B42D82573606}" type="datetimeFigureOut">
              <a:rPr lang="th-TH" smtClean="0"/>
              <a:t>02/01/62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2D98-F230-4B6D-94B4-079F756F35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744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1/2/2019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th-TH" dirty="0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1/2/2019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>
            <a:normAutofit/>
          </a:bodyPr>
          <a:lstStyle>
            <a:lvl1pPr>
              <a:defRPr sz="2800"/>
            </a:lvl1pPr>
            <a:lvl2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2pPr>
            <a:lvl3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3pPr>
            <a:lvl4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4pPr>
            <a:lvl5pPr marL="0" indent="0">
              <a:buFontTx/>
              <a:buNone/>
              <a:tabLst>
                <a:tab pos="538163" algn="l"/>
                <a:tab pos="981075" algn="l"/>
                <a:tab pos="1438275" algn="l"/>
                <a:tab pos="1789113" algn="l"/>
              </a:tabLst>
              <a:defRPr sz="2800"/>
            </a:lvl5pPr>
          </a:lstStyle>
          <a:p>
            <a:pPr lvl="0" eaLnBrk="1" latinLnBrk="0" hangingPunct="1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dirty="0" smtClean="0"/>
              <a:t>	ระดับที่สอง</a:t>
            </a:r>
          </a:p>
          <a:p>
            <a:pPr lvl="2" eaLnBrk="1" latinLnBrk="0" hangingPunct="1"/>
            <a:r>
              <a:rPr lang="th-TH" dirty="0" smtClean="0"/>
              <a:t>		ระดับที่สาม</a:t>
            </a:r>
          </a:p>
          <a:p>
            <a:pPr lvl="3" eaLnBrk="1" latinLnBrk="0" hangingPunct="1"/>
            <a:r>
              <a:rPr lang="th-TH" dirty="0" smtClean="0"/>
              <a:t>			ระดับที่สี่</a:t>
            </a:r>
          </a:p>
          <a:p>
            <a:pPr lvl="4" eaLnBrk="1" latinLnBrk="0" hangingPunct="1"/>
            <a:r>
              <a:rPr lang="th-TH" dirty="0" smtClean="0"/>
              <a:t>				ระดับที่ห้า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1/2/2019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1/2/2019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1/2/2019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1/2/2019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0D9AFF-9591-46F1-A57C-F519B5B317F2}" type="datetimeFigureOut">
              <a:rPr lang="en-US" smtClean="0">
                <a:solidFill>
                  <a:srgbClr val="F4E7ED"/>
                </a:solidFill>
              </a:rPr>
              <a:pPr/>
              <a:t>1/2/2019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4E7ED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D68B6F-A1FD-43BD-8286-7B36ADE177B9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  <p:sldLayoutId id="2147483705" r:id="rId4"/>
    <p:sldLayoutId id="2147483706" r:id="rId5"/>
    <p:sldLayoutId id="214748370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4000" b="1" dirty="0" smtClean="0"/>
              <a:t>4134501 การศึกษา</a:t>
            </a:r>
            <a:r>
              <a:rPr lang="th-TH" sz="4000" b="1" dirty="0"/>
              <a:t>วงจรและซ่อมบำรุง</a:t>
            </a:r>
            <a:r>
              <a:rPr lang="th-TH" sz="4000" b="1" dirty="0" smtClean="0"/>
              <a:t>ไมโครคอมพิวเตอร์</a:t>
            </a:r>
            <a:endParaRPr lang="th-TH" sz="40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3200" b="1" dirty="0"/>
              <a:t>บทที่ </a:t>
            </a:r>
            <a:r>
              <a:rPr lang="th-TH" sz="3200" b="1" dirty="0" smtClean="0"/>
              <a:t>2 </a:t>
            </a:r>
            <a:r>
              <a:rPr lang="th-TH" sz="3200" b="1" dirty="0"/>
              <a:t>หน่วยประมวลผลกลางและหน่วยความจำ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7160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ลักษณะการทำงาน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" y="1344296"/>
            <a:ext cx="9053513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7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แหล่งเก็บข้อมูลชั่วคราว คล้ายหน่วยความจำ</a:t>
            </a:r>
          </a:p>
          <a:p>
            <a:pPr marL="0" indent="0">
              <a:buNone/>
            </a:pPr>
            <a:r>
              <a:rPr lang="th-TH" dirty="0"/>
              <a:t>แยกออกมาจากหน่วยความจำ อยู่ภายในหน่วยประมวลผลกลาง</a:t>
            </a:r>
          </a:p>
          <a:p>
            <a:pPr marL="0" indent="0">
              <a:buNone/>
            </a:pPr>
            <a:r>
              <a:rPr lang="th-TH" dirty="0"/>
              <a:t>ถูกจัดการโดยหน่วยควบคุม (</a:t>
            </a:r>
            <a:r>
              <a:rPr lang="en-US" dirty="0"/>
              <a:t>CU)</a:t>
            </a:r>
          </a:p>
          <a:p>
            <a:pPr marL="0" indent="0">
              <a:buNone/>
            </a:pPr>
            <a:r>
              <a:rPr lang="th-TH" dirty="0"/>
              <a:t>ใช้เป็นแหล่งเก็บข้อมูลและคำสั่งที่จะถูก</a:t>
            </a:r>
            <a:r>
              <a:rPr lang="th-TH" dirty="0" smtClean="0"/>
              <a:t>ประมวลผล เช่น</a:t>
            </a:r>
            <a:endParaRPr lang="th-TH" dirty="0"/>
          </a:p>
          <a:p>
            <a:r>
              <a:rPr lang="en-US" dirty="0"/>
              <a:t>Program Counter(PC) : </a:t>
            </a:r>
            <a:r>
              <a:rPr lang="th-TH" dirty="0"/>
              <a:t>เก็บที่อยู่ </a:t>
            </a:r>
            <a:r>
              <a:rPr lang="en-US" dirty="0"/>
              <a:t>Address </a:t>
            </a:r>
            <a:r>
              <a:rPr lang="th-TH" dirty="0"/>
              <a:t>ของคำสั่งถัดไป</a:t>
            </a:r>
          </a:p>
          <a:p>
            <a:r>
              <a:rPr lang="en-US" dirty="0"/>
              <a:t>Instruction(IR): </a:t>
            </a:r>
            <a:r>
              <a:rPr lang="th-TH" dirty="0"/>
              <a:t>เก็บคำสั่งในโปรแกรมที่กำลังจะประมวลผล</a:t>
            </a:r>
          </a:p>
          <a:p>
            <a:r>
              <a:rPr lang="en-US" dirty="0"/>
              <a:t>Storage Register :</a:t>
            </a:r>
            <a:r>
              <a:rPr lang="th-TH" dirty="0"/>
              <a:t>เก็บข้อมูลที่จะถูกใช้ในการคำนวณและเปรียบเทียบ</a:t>
            </a:r>
          </a:p>
          <a:p>
            <a:r>
              <a:rPr lang="en-US" dirty="0"/>
              <a:t>Accumulator Register(AC) :</a:t>
            </a:r>
            <a:r>
              <a:rPr lang="th-TH" dirty="0"/>
              <a:t>เก็บผลลัพธ์จากการคำนวณ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09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Instruction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h-TH" dirty="0"/>
              <a:t>การทำงานหลักๆ ของ </a:t>
            </a:r>
            <a:r>
              <a:rPr lang="en-US" dirty="0"/>
              <a:t>The Instruction Cycle </a:t>
            </a:r>
            <a:r>
              <a:rPr lang="th-TH" dirty="0"/>
              <a:t>นั้นจะมีอยู่ 3 ส่วน</a:t>
            </a:r>
            <a:r>
              <a:rPr lang="th-TH" dirty="0" smtClean="0"/>
              <a:t>คือ</a:t>
            </a:r>
            <a:endParaRPr lang="en-US" dirty="0" smtClean="0"/>
          </a:p>
          <a:p>
            <a:r>
              <a:rPr lang="en-US" dirty="0" smtClean="0"/>
              <a:t>Fetch </a:t>
            </a:r>
            <a:r>
              <a:rPr lang="th-TH" dirty="0"/>
              <a:t>คืออ่านคำสั่งไปจากหน่วยความจำเข้ามาใน </a:t>
            </a:r>
            <a:r>
              <a:rPr lang="en-US" dirty="0"/>
              <a:t>CPU</a:t>
            </a:r>
          </a:p>
          <a:p>
            <a:r>
              <a:rPr lang="en-US" dirty="0" smtClean="0"/>
              <a:t>Decode </a:t>
            </a:r>
            <a:r>
              <a:rPr lang="th-TH" dirty="0"/>
              <a:t>คือการแปลความหมายของคำสั่ง  </a:t>
            </a:r>
          </a:p>
          <a:p>
            <a:r>
              <a:rPr lang="en-US" dirty="0" smtClean="0"/>
              <a:t>Execute </a:t>
            </a:r>
            <a:r>
              <a:rPr lang="th-TH" dirty="0"/>
              <a:t>คือการทำงานตามคำสั่ง(</a:t>
            </a:r>
            <a:r>
              <a:rPr lang="en-US" dirty="0"/>
              <a:t>operation) </a:t>
            </a:r>
            <a:r>
              <a:rPr lang="th-TH" dirty="0"/>
              <a:t>ที่กำหนด </a:t>
            </a:r>
          </a:p>
          <a:p>
            <a:pPr marL="0" indent="0">
              <a:buNone/>
            </a:pPr>
            <a:r>
              <a:rPr lang="th-TH" dirty="0"/>
              <a:t>คำสั่ง (</a:t>
            </a:r>
            <a:r>
              <a:rPr lang="en-US" dirty="0"/>
              <a:t>Instruction) </a:t>
            </a:r>
            <a:r>
              <a:rPr lang="th-TH" dirty="0"/>
              <a:t>ประกอบด้วย</a:t>
            </a:r>
          </a:p>
          <a:p>
            <a:r>
              <a:rPr lang="en-US" dirty="0"/>
              <a:t>Operation code (Op-code) </a:t>
            </a:r>
            <a:r>
              <a:rPr lang="th-TH" dirty="0"/>
              <a:t>เช่น </a:t>
            </a:r>
            <a:r>
              <a:rPr lang="en-US" dirty="0"/>
              <a:t>ADD, SUB, MUL, DIV</a:t>
            </a:r>
          </a:p>
          <a:p>
            <a:r>
              <a:rPr lang="en-US" dirty="0"/>
              <a:t>Operand </a:t>
            </a:r>
            <a:r>
              <a:rPr lang="th-TH" dirty="0"/>
              <a:t>จะบอกตำแหน่งข้อมูลที่เก็บในหน่วยความจำ</a:t>
            </a:r>
          </a:p>
          <a:p>
            <a:pPr marL="0" indent="914400">
              <a:buNone/>
            </a:pPr>
            <a:endParaRPr lang="th-TH" dirty="0"/>
          </a:p>
          <a:p>
            <a:pPr marL="0" indent="914400">
              <a:buNone/>
            </a:pPr>
            <a:endParaRPr lang="th-TH" dirty="0"/>
          </a:p>
        </p:txBody>
      </p:sp>
      <p:sp>
        <p:nvSpPr>
          <p:cNvPr id="4" name="AutoShape 4" descr="à¸à¸¥à¸à¸²à¸£à¸à¹à¸à¸«à¸²à¸£à¸¹à¸à¸ à¸²à¸à¸ªà¸³à¸«à¸£à¸±à¸ microphon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4751705"/>
            <a:ext cx="60960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2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ลักษณะการอ่าน แปล และทำงามของ </a:t>
            </a:r>
            <a:r>
              <a:rPr lang="en-US" sz="4000" dirty="0" smtClean="0"/>
              <a:t>CPU</a:t>
            </a:r>
            <a:r>
              <a:rPr lang="th-TH" sz="4000" dirty="0" smtClean="0"/>
              <a:t> ร่วมกับหน่วยความจำ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75309"/>
            <a:ext cx="8248650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9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Cache </a:t>
            </a:r>
            <a:r>
              <a:rPr lang="th-TH" dirty="0"/>
              <a:t>คือ หน่วยความจำขนาดเล็กที่มีความเร็วสูงซึ่งจะเก็บข้อมูลหรือคำสั่งที่ถูกเรียกใช้บ่อยๆ ข้อมูลและคำสั่งที่เก็บอยู่ในแคชจะถูกดึงไปใช้งานได้เร็วกว่าการดึงข้อมูลจากหน่วยความจำหลัก (</a:t>
            </a:r>
            <a:r>
              <a:rPr lang="en-US" dirty="0"/>
              <a:t>RAM)</a:t>
            </a:r>
          </a:p>
          <a:p>
            <a:r>
              <a:rPr lang="th-TH" dirty="0"/>
              <a:t>มีความเร็วสูงมากเมื่อเทียบกับหน่วยความจำหลัก (</a:t>
            </a:r>
            <a:r>
              <a:rPr lang="en-US" dirty="0"/>
              <a:t>RAM)</a:t>
            </a:r>
          </a:p>
          <a:p>
            <a:r>
              <a:rPr lang="th-TH" dirty="0"/>
              <a:t>เมื่อ </a:t>
            </a:r>
            <a:r>
              <a:rPr lang="en-US" dirty="0"/>
              <a:t>CPU </a:t>
            </a:r>
            <a:r>
              <a:rPr lang="th-TH" dirty="0"/>
              <a:t>ต้องการข้อมูล จะตรวจสอบที่ </a:t>
            </a:r>
            <a:r>
              <a:rPr lang="en-US" dirty="0"/>
              <a:t>cache </a:t>
            </a:r>
            <a:r>
              <a:rPr lang="th-TH" dirty="0"/>
              <a:t>ก่อน ถ้าไม่พบจึงจะไปตรวจสอบที่หน่วยความจำหลัก</a:t>
            </a:r>
          </a:p>
          <a:p>
            <a:r>
              <a:rPr lang="th-TH" dirty="0"/>
              <a:t>ใช้ปรับปรุงประสิทธิภาพการ</a:t>
            </a:r>
            <a:r>
              <a:rPr lang="th-TH" dirty="0" smtClean="0"/>
              <a:t>ประมวลผล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74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ภาพการทำงานของ </a:t>
            </a:r>
            <a:r>
              <a:rPr lang="en-US" sz="3600" dirty="0"/>
              <a:t>Cache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2" y="1639888"/>
            <a:ext cx="34194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ความเร็วของ </a:t>
            </a:r>
            <a:r>
              <a:rPr lang="en-US" dirty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</a:t>
            </a:r>
            <a:r>
              <a:rPr lang="en-US" dirty="0"/>
              <a:t>computer (PC)</a:t>
            </a:r>
            <a:r>
              <a:rPr lang="th-TH" dirty="0"/>
              <a:t>หน่วยวัดเป็น </a:t>
            </a:r>
            <a:r>
              <a:rPr lang="en-US" dirty="0"/>
              <a:t>MHz (Megahertz) </a:t>
            </a:r>
            <a:r>
              <a:rPr lang="th-TH" dirty="0"/>
              <a:t>หรือ </a:t>
            </a:r>
            <a:r>
              <a:rPr lang="en-US" dirty="0"/>
              <a:t>Millions of clock cycles</a:t>
            </a:r>
          </a:p>
          <a:p>
            <a:r>
              <a:rPr lang="en-US" dirty="0"/>
              <a:t>Workstation </a:t>
            </a:r>
            <a:r>
              <a:rPr lang="th-TH" dirty="0"/>
              <a:t>และ </a:t>
            </a:r>
            <a:r>
              <a:rPr lang="en-US" dirty="0"/>
              <a:t>Mainframe </a:t>
            </a:r>
            <a:r>
              <a:rPr lang="th-TH" dirty="0"/>
              <a:t>เป็น </a:t>
            </a:r>
            <a:r>
              <a:rPr lang="en-US" dirty="0" smtClean="0"/>
              <a:t>MIPS (</a:t>
            </a:r>
            <a:r>
              <a:rPr lang="th-TH" dirty="0" smtClean="0"/>
              <a:t>ล้าน</a:t>
            </a:r>
            <a:r>
              <a:rPr lang="th-TH" dirty="0"/>
              <a:t>คำสั่งต่อ</a:t>
            </a:r>
            <a:r>
              <a:rPr lang="th-TH" dirty="0" smtClean="0"/>
              <a:t>วินาที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Supercomputer </a:t>
            </a:r>
            <a:r>
              <a:rPr lang="th-TH" dirty="0"/>
              <a:t>เป็น </a:t>
            </a:r>
            <a:r>
              <a:rPr lang="en-US" dirty="0" smtClean="0"/>
              <a:t>BIPS </a:t>
            </a:r>
            <a:r>
              <a:rPr lang="en-US" dirty="0"/>
              <a:t>(</a:t>
            </a:r>
            <a:r>
              <a:rPr lang="th-TH" dirty="0" smtClean="0"/>
              <a:t>พันล้าน</a:t>
            </a:r>
            <a:r>
              <a:rPr lang="th-TH" dirty="0"/>
              <a:t>คำสั่งต่อ</a:t>
            </a:r>
            <a:r>
              <a:rPr lang="th-TH" dirty="0" smtClean="0"/>
              <a:t>วินาที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MHz </a:t>
            </a:r>
            <a:r>
              <a:rPr lang="th-TH" dirty="0"/>
              <a:t>เป็นอัตราความถี่ของสัญญาณนาฬิกาภายในเครื่อง หรือจำนวนของ </a:t>
            </a:r>
            <a:r>
              <a:rPr lang="en-US" dirty="0"/>
              <a:t>clock cycle </a:t>
            </a:r>
            <a:r>
              <a:rPr lang="th-TH" dirty="0"/>
              <a:t>ต่อวินาที</a:t>
            </a:r>
          </a:p>
          <a:p>
            <a:pPr marL="0" indent="0">
              <a:buNone/>
            </a:pPr>
            <a:r>
              <a:rPr lang="th-TH" dirty="0"/>
              <a:t>โดยปกติการทำงานในแต่ละรอบของ </a:t>
            </a:r>
            <a:r>
              <a:rPr lang="en-US" dirty="0"/>
              <a:t>CPU (1 Machine Cycle) </a:t>
            </a:r>
            <a:r>
              <a:rPr lang="th-TH" dirty="0"/>
              <a:t>อาจเกิดสัญญาณนาฬิกาหลายสัญญาณ ดังนั้นยิ่งใช้เวลาสร้างสัญญาณนาฬิกาสั้นเท่าไร การประมวลผลก็ยิ่งเร็วเท่านั้น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95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การประมวลผลของเครื่องคอมพิวเตอร์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h-TH" sz="3000" b="1" dirty="0">
                <a:latin typeface="+mj-lt"/>
                <a:cs typeface="Cordia New" pitchFamily="34" charset="-34"/>
              </a:rPr>
              <a:t>แบ่งออกเป็น 2 วิธี</a:t>
            </a:r>
          </a:p>
          <a:p>
            <a:pPr marL="0" indent="0">
              <a:buNone/>
              <a:defRPr/>
            </a:pPr>
            <a:r>
              <a:rPr lang="th-TH" sz="3000" dirty="0" smtClean="0">
                <a:latin typeface="+mj-lt"/>
                <a:cs typeface="Cordia New" pitchFamily="34" charset="-34"/>
              </a:rPr>
              <a:t>1. การประมวลผลแบบ</a:t>
            </a:r>
            <a:r>
              <a:rPr lang="th-TH" sz="3000" dirty="0" err="1" smtClean="0">
                <a:latin typeface="+mj-lt"/>
                <a:cs typeface="Cordia New" pitchFamily="34" charset="-34"/>
              </a:rPr>
              <a:t>แบทช์</a:t>
            </a:r>
            <a:r>
              <a:rPr lang="th-TH" sz="3000" dirty="0" smtClean="0">
                <a:latin typeface="+mj-lt"/>
                <a:cs typeface="Cordia New" pitchFamily="34" charset="-34"/>
              </a:rPr>
              <a:t> (</a:t>
            </a:r>
            <a:r>
              <a:rPr lang="en-US" sz="3000" dirty="0" smtClean="0">
                <a:latin typeface="+mj-lt"/>
                <a:cs typeface="Cordia New" pitchFamily="34" charset="-34"/>
              </a:rPr>
              <a:t>Batch Processing) </a:t>
            </a:r>
          </a:p>
          <a:p>
            <a:pPr marL="0" indent="0">
              <a:buNone/>
              <a:defRPr/>
            </a:pPr>
            <a:r>
              <a:rPr lang="en-US" sz="3000" dirty="0" smtClean="0">
                <a:latin typeface="+mj-lt"/>
                <a:cs typeface="Cordia New" pitchFamily="34" charset="-34"/>
              </a:rPr>
              <a:t>2. </a:t>
            </a:r>
            <a:r>
              <a:rPr lang="th-TH" sz="3000" dirty="0" smtClean="0">
                <a:latin typeface="+mj-lt"/>
                <a:cs typeface="Cordia New" pitchFamily="34" charset="-34"/>
              </a:rPr>
              <a:t>การประมวลผลแบบอิน</a:t>
            </a:r>
            <a:r>
              <a:rPr lang="th-TH" sz="3000" dirty="0" err="1" smtClean="0">
                <a:latin typeface="+mj-lt"/>
                <a:cs typeface="Cordia New" pitchFamily="34" charset="-34"/>
              </a:rPr>
              <a:t>เทอร์แอคทีฟ</a:t>
            </a:r>
            <a:r>
              <a:rPr lang="th-TH" sz="3000" dirty="0" smtClean="0">
                <a:latin typeface="+mj-lt"/>
                <a:cs typeface="Cordia New" pitchFamily="34" charset="-34"/>
              </a:rPr>
              <a:t> (</a:t>
            </a:r>
            <a:r>
              <a:rPr lang="en-US" sz="3000" dirty="0" smtClean="0">
                <a:latin typeface="+mj-lt"/>
                <a:cs typeface="Cordia New" pitchFamily="34" charset="-34"/>
              </a:rPr>
              <a:t>Interactive Processing) </a:t>
            </a:r>
            <a:endParaRPr lang="en-US" sz="3000" dirty="0">
              <a:latin typeface="+mj-lt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88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/>
              <a:t>ประมวลผลแบบ</a:t>
            </a:r>
            <a:r>
              <a:rPr lang="th-TH" dirty="0" err="1"/>
              <a:t>แบทช์</a:t>
            </a:r>
            <a:r>
              <a:rPr lang="th-TH" dirty="0"/>
              <a:t> (</a:t>
            </a:r>
            <a:r>
              <a:rPr lang="en-US" dirty="0"/>
              <a:t>Batch Processing)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คือการประมวลผลโดยการรวบรวมข้อมูลไว้ช่วงเวลาหนึ่งก่อนที่จะนำข้อมูลเข้าเครื่องเพื่อประมวลผลในคราว </a:t>
            </a:r>
          </a:p>
          <a:p>
            <a:pPr marL="0" indent="0">
              <a:buNone/>
            </a:pPr>
            <a:r>
              <a:rPr lang="th-TH" dirty="0"/>
              <a:t>เช่น การทำบัญชีจ่ายเงินเดือนพนักงานทุกสิ้นเดือน</a:t>
            </a:r>
          </a:p>
          <a:p>
            <a:pPr marL="0" indent="0">
              <a:buNone/>
            </a:pPr>
            <a:r>
              <a:rPr lang="th-TH" dirty="0"/>
              <a:t>     ระบบการคิดดอกเบี้ยธนาคารซึ่งต้องใช้เวลาสะสม 3 เดือน 6 เดือน หรือ 1 ปี</a:t>
            </a:r>
          </a:p>
          <a:p>
            <a:pPr marL="0" indent="0">
              <a:buNone/>
            </a:pPr>
            <a:r>
              <a:rPr lang="th-TH" dirty="0"/>
              <a:t>     การบันทึกเกรดของนักศึกษาในแต่ละเทอมจนเทอมสุดท้ายจึงพิมพ์ใบรับรองเกรด</a:t>
            </a:r>
          </a:p>
          <a:p>
            <a:pPr marL="0" indent="0">
              <a:buNone/>
            </a:pPr>
            <a:r>
              <a:rPr lang="th-TH" dirty="0"/>
              <a:t>     ฉะนั้นการประมวลผลข้อมูลโดยใช้ระยะเวลาในการสะสมข้อมูลอยู่ระยะหนึ่งก่อนแล้วจึงนำมาประมวลผลพร้อมกันและในการทำงานจะไม่มีการโต้ตอบระหว่างผู้ใช้กับเครื่องคอมพิวเตอร์ ระบบเครื่องที่ใช้ในการประมวลผลแบบนี้เรียกว่าระบบออฟไลน์ (</a:t>
            </a:r>
            <a:r>
              <a:rPr lang="en-US" dirty="0"/>
              <a:t>Off - Line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การประมวลผลแบบอิน</a:t>
            </a:r>
            <a:r>
              <a:rPr lang="th-TH" dirty="0" err="1"/>
              <a:t>เทอร์แอคทีฟ</a:t>
            </a:r>
            <a:r>
              <a:rPr lang="th-TH" dirty="0"/>
              <a:t> </a:t>
            </a:r>
            <a:r>
              <a:rPr lang="th-TH" dirty="0" smtClean="0"/>
              <a:t>(</a:t>
            </a:r>
            <a:r>
              <a:rPr lang="en-US" dirty="0"/>
              <a:t>Interactive Processing)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เป็นการป้อนข้อมูลเข้าเครื่องโดยตรง โดยข้อมูลจะถูกส่งไปยังหน่วยประมวลผลกลาง (</a:t>
            </a:r>
            <a:r>
              <a:rPr lang="en-US" dirty="0"/>
              <a:t>CPU) </a:t>
            </a:r>
            <a:r>
              <a:rPr lang="th-TH" dirty="0"/>
              <a:t>แล้วทำการประมวลผลทันที ไม่ต้องรอรวมหรือสะสมข้อมูล </a:t>
            </a:r>
          </a:p>
          <a:p>
            <a:pPr marL="0" indent="0">
              <a:buNone/>
            </a:pPr>
            <a:r>
              <a:rPr lang="th-TH" dirty="0"/>
              <a:t>อาจเรียกว่า </a:t>
            </a:r>
            <a:r>
              <a:rPr lang="en-US" dirty="0"/>
              <a:t>Transaction Processing </a:t>
            </a:r>
            <a:r>
              <a:rPr lang="th-TH" dirty="0"/>
              <a:t>หรือ </a:t>
            </a:r>
            <a:r>
              <a:rPr lang="en-US" dirty="0"/>
              <a:t>Real – Time Processing</a:t>
            </a:r>
          </a:p>
          <a:p>
            <a:pPr marL="0" indent="0">
              <a:buNone/>
            </a:pPr>
            <a:r>
              <a:rPr lang="th-TH" dirty="0"/>
              <a:t>เช่น การฝากหรือถอนเงินธนาคารโดยใช้บัตร </a:t>
            </a:r>
            <a:r>
              <a:rPr lang="en-US" dirty="0"/>
              <a:t>ATM </a:t>
            </a:r>
          </a:p>
          <a:p>
            <a:pPr marL="0" indent="0">
              <a:buNone/>
            </a:pPr>
            <a:r>
              <a:rPr lang="th-TH" dirty="0"/>
              <a:t>ระบบคอมพิวเตอร์ที่ใช้ในการประมวลผลแบบนี้เรียกว่า </a:t>
            </a:r>
            <a:r>
              <a:rPr lang="th-TH" dirty="0" smtClean="0"/>
              <a:t>ระบบ</a:t>
            </a:r>
            <a:r>
              <a:rPr lang="th-TH" dirty="0"/>
              <a:t>ออนไลน์ (</a:t>
            </a:r>
            <a:r>
              <a:rPr lang="en-US" dirty="0"/>
              <a:t>On – Line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2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หน่วยประมวลผล</a:t>
            </a:r>
            <a:r>
              <a:rPr lang="th-TH" dirty="0" smtClean="0"/>
              <a:t>กลาง (</a:t>
            </a:r>
            <a:r>
              <a:rPr lang="en-US" dirty="0"/>
              <a:t>CPU: Central Processing Unit)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เป็นองค์ประกอบที่สำคัญ ถือได้ว่าเป็นสมองของคอมพิวเตอร์</a:t>
            </a:r>
          </a:p>
          <a:p>
            <a:pPr marL="0" indent="0">
              <a:buNone/>
            </a:pPr>
            <a:r>
              <a:rPr lang="th-TH" dirty="0"/>
              <a:t>หน้าที่ของหน่วยประมวลผลกลาง</a:t>
            </a:r>
          </a:p>
          <a:p>
            <a:r>
              <a:rPr lang="th-TH" dirty="0"/>
              <a:t>อ่านและแปลคำสั่ง</a:t>
            </a:r>
          </a:p>
          <a:p>
            <a:r>
              <a:rPr lang="th-TH" dirty="0"/>
              <a:t>ประมวลผลตามคำสั่ง</a:t>
            </a:r>
          </a:p>
          <a:p>
            <a:r>
              <a:rPr lang="th-TH" dirty="0"/>
              <a:t>ติดต่อกับหน่วยความจำ</a:t>
            </a:r>
          </a:p>
          <a:p>
            <a:r>
              <a:rPr lang="th-TH" dirty="0"/>
              <a:t>ติดต่อรับส่งข้อมูลกับผู้ใช้</a:t>
            </a:r>
          </a:p>
          <a:p>
            <a:r>
              <a:rPr lang="th-TH" dirty="0"/>
              <a:t>ย้ายข้อมูลและคำสั่งระหว่างหน่วยงาน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966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CACHE (L1 &amp; L2)</a:t>
            </a:r>
            <a:endParaRPr lang="th-TH" dirty="0"/>
          </a:p>
        </p:txBody>
      </p:sp>
      <p:pic>
        <p:nvPicPr>
          <p:cNvPr id="5" name="Picture 5" descr="_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3886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na2001100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69720"/>
            <a:ext cx="2924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9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0" y="1341120"/>
            <a:ext cx="3048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8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CACHE </a:t>
            </a:r>
            <a:r>
              <a:rPr lang="th-TH" dirty="0"/>
              <a:t>คืออะไร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CPU </a:t>
            </a:r>
            <a:r>
              <a:rPr lang="en-US" dirty="0"/>
              <a:t>CACHE  </a:t>
            </a:r>
            <a:r>
              <a:rPr lang="th-TH" dirty="0"/>
              <a:t>คือ หน่วยความจำขนาดเล็กที่มีความเร็วสูงซึ่งเก็บข้อมูล หรือคำสั่งที่ถูกเรียกใช้หรือเรียกใช้บ่อยๆ ข้อมูลและคำสั่งที่เก็บอยู่ใน </a:t>
            </a:r>
            <a:r>
              <a:rPr lang="en-US" dirty="0"/>
              <a:t>CACHE </a:t>
            </a:r>
            <a:r>
              <a:rPr lang="th-TH" dirty="0"/>
              <a:t>ซึ่งทำงานโดยใช้ </a:t>
            </a:r>
            <a:r>
              <a:rPr lang="en-US" dirty="0"/>
              <a:t>SRAM (STATIC RAM) </a:t>
            </a:r>
            <a:r>
              <a:rPr lang="th-TH" dirty="0"/>
              <a:t>จะถูกดึงไปใช้งานได้เร็วกว่าการดึงข้อมูลจากหน่วยความจำหลัก (</a:t>
            </a:r>
            <a:r>
              <a:rPr lang="en-US" dirty="0"/>
              <a:t>MAIN MEMORY) </a:t>
            </a:r>
            <a:r>
              <a:rPr lang="th-TH" dirty="0"/>
              <a:t>ซึ่งใช้ </a:t>
            </a:r>
            <a:r>
              <a:rPr lang="en-US" dirty="0"/>
              <a:t>DRAM (DYNAMIC RAM ) </a:t>
            </a:r>
            <a:r>
              <a:rPr lang="th-TH" dirty="0"/>
              <a:t>หลายเท่าตัว </a:t>
            </a:r>
            <a:endParaRPr lang="en-US" dirty="0"/>
          </a:p>
        </p:txBody>
      </p:sp>
      <p:pic>
        <p:nvPicPr>
          <p:cNvPr id="4" name="Picture 4" descr="p5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3253422"/>
            <a:ext cx="4876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308080" cy="990600"/>
          </a:xfrm>
        </p:spPr>
        <p:txBody>
          <a:bodyPr>
            <a:noAutofit/>
          </a:bodyPr>
          <a:lstStyle/>
          <a:p>
            <a:r>
              <a:rPr lang="th-TH" altLang="th-TH" dirty="0">
                <a:latin typeface="Cordia New" panose="020B0304020202020204" pitchFamily="34" charset="-34"/>
                <a:cs typeface="+mn-cs"/>
              </a:rPr>
              <a:t>เกี่ยวกับ </a:t>
            </a:r>
            <a:r>
              <a:rPr lang="en-US" altLang="th-TH" dirty="0">
                <a:latin typeface="Cordia New" panose="020B0304020202020204" pitchFamily="34" charset="-34"/>
                <a:cs typeface="+mn-cs"/>
              </a:rPr>
              <a:t>CPU CACHE</a:t>
            </a:r>
            <a:endParaRPr lang="th-TH" dirty="0"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altLang="th-TH" dirty="0"/>
              <a:t>เป็นหน่วยความจำชนิด </a:t>
            </a:r>
            <a:r>
              <a:rPr lang="en-US" altLang="th-TH" dirty="0"/>
              <a:t>SRAM</a:t>
            </a:r>
          </a:p>
          <a:p>
            <a:pPr>
              <a:buNone/>
            </a:pPr>
            <a:r>
              <a:rPr lang="th-TH" altLang="th-TH" dirty="0"/>
              <a:t>มีหน้าที่ในการเก็บ พัก ข้อมูลที่มีการใช้งานบ่อยๆ</a:t>
            </a:r>
          </a:p>
          <a:p>
            <a:pPr>
              <a:buNone/>
            </a:pPr>
            <a:r>
              <a:rPr lang="th-TH" altLang="th-TH" dirty="0"/>
              <a:t>ถูกนำมาใช้ในวงการคอมพิวเตอร์ตั้งแต่รุ่น 80486</a:t>
            </a:r>
          </a:p>
          <a:p>
            <a:pPr>
              <a:buNone/>
            </a:pPr>
            <a:r>
              <a:rPr lang="th-TH" altLang="th-TH" dirty="0"/>
              <a:t>เริ่มใส่ขนาด 8</a:t>
            </a:r>
            <a:r>
              <a:rPr lang="en-US" altLang="th-TH" dirty="0"/>
              <a:t>KB </a:t>
            </a:r>
            <a:r>
              <a:rPr lang="th-TH" altLang="th-TH" dirty="0"/>
              <a:t>ในรุ่น 486</a:t>
            </a:r>
            <a:r>
              <a:rPr lang="en-US" altLang="th-TH" dirty="0"/>
              <a:t>DX-33</a:t>
            </a:r>
          </a:p>
          <a:p>
            <a:pPr>
              <a:buNone/>
            </a:pPr>
            <a:r>
              <a:rPr lang="en-US" altLang="th-TH" dirty="0"/>
              <a:t>Pentium II  </a:t>
            </a:r>
            <a:r>
              <a:rPr lang="th-TH" altLang="th-TH" dirty="0"/>
              <a:t>ของ </a:t>
            </a:r>
            <a:r>
              <a:rPr lang="en-US" altLang="th-TH" dirty="0"/>
              <a:t>Intel </a:t>
            </a:r>
            <a:r>
              <a:rPr lang="th-TH" altLang="th-TH" dirty="0"/>
              <a:t>ย้าย </a:t>
            </a:r>
            <a:r>
              <a:rPr lang="en-US" altLang="th-TH" dirty="0"/>
              <a:t>Cache L2 </a:t>
            </a:r>
            <a:r>
              <a:rPr lang="th-TH" altLang="th-TH" dirty="0"/>
              <a:t>จาก </a:t>
            </a:r>
            <a:r>
              <a:rPr lang="en-US" altLang="th-TH" dirty="0"/>
              <a:t>Main board </a:t>
            </a:r>
            <a:r>
              <a:rPr lang="th-TH" altLang="th-TH" dirty="0"/>
              <a:t>มาเก็บบน </a:t>
            </a:r>
            <a:r>
              <a:rPr lang="en-US" altLang="th-TH" dirty="0"/>
              <a:t>Package </a:t>
            </a:r>
            <a:r>
              <a:rPr lang="th-TH" altLang="th-TH" dirty="0"/>
              <a:t>เดียวกับ </a:t>
            </a:r>
            <a:r>
              <a:rPr lang="en-US" altLang="th-TH" dirty="0"/>
              <a:t>CPU </a:t>
            </a:r>
            <a:r>
              <a:rPr lang="th-TH" altLang="th-TH" dirty="0"/>
              <a:t>เรียก </a:t>
            </a:r>
            <a:r>
              <a:rPr lang="en-US" altLang="th-TH" dirty="0"/>
              <a:t>SECC</a:t>
            </a:r>
            <a:endParaRPr lang="en-US" altLang="th-TH" dirty="0"/>
          </a:p>
        </p:txBody>
      </p:sp>
      <p:pic>
        <p:nvPicPr>
          <p:cNvPr id="4" name="Picture 4" descr="intel-p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96006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2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 (</a:t>
            </a:r>
            <a:r>
              <a:rPr lang="en-US" dirty="0"/>
              <a:t>Software)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indent="-274320"/>
            <a:r>
              <a:rPr lang="th-TH" dirty="0"/>
              <a:t>หน่วยความจำแคชแบ่งได้ 3 </a:t>
            </a:r>
            <a:r>
              <a:rPr lang="th-TH" dirty="0" smtClean="0"/>
              <a:t>ระดับ</a:t>
            </a:r>
            <a:r>
              <a:rPr lang="th-TH" dirty="0"/>
              <a:t/>
            </a:r>
            <a:br>
              <a:rPr lang="th-TH" dirty="0"/>
            </a:br>
            <a:r>
              <a:rPr lang="th-TH" b="1" dirty="0"/>
              <a:t>แคชระดับที่ 1 (</a:t>
            </a:r>
            <a:r>
              <a:rPr lang="en-US" b="1" dirty="0"/>
              <a:t>L1 Cache) </a:t>
            </a:r>
            <a:r>
              <a:rPr lang="th-TH" dirty="0"/>
              <a:t>เป็นแคชขนาดเล็ก 32-128 </a:t>
            </a:r>
            <a:r>
              <a:rPr lang="en-US" dirty="0"/>
              <a:t>KB </a:t>
            </a:r>
            <a:r>
              <a:rPr lang="th-TH" dirty="0" smtClean="0"/>
              <a:t>อยู่ใกล้</a:t>
            </a:r>
            <a:r>
              <a:rPr lang="th-TH" dirty="0"/>
              <a:t>กับซีพียูที่สุด</a:t>
            </a:r>
            <a:br>
              <a:rPr lang="th-TH" dirty="0"/>
            </a:br>
            <a:r>
              <a:rPr lang="th-TH" b="1" dirty="0"/>
              <a:t>แค</a:t>
            </a:r>
            <a:r>
              <a:rPr lang="th-TH" b="1" dirty="0" smtClean="0"/>
              <a:t>ชระดับ</a:t>
            </a:r>
            <a:r>
              <a:rPr lang="th-TH" b="1" dirty="0"/>
              <a:t>ที่ 2 (</a:t>
            </a:r>
            <a:r>
              <a:rPr lang="en-US" b="1" dirty="0"/>
              <a:t>L2 Cache) </a:t>
            </a:r>
            <a:r>
              <a:rPr lang="th-TH" dirty="0"/>
              <a:t>จะมีขนาดใหญ่ 512 </a:t>
            </a:r>
            <a:r>
              <a:rPr lang="en-US" dirty="0"/>
              <a:t>KB-4 MB </a:t>
            </a:r>
            <a:r>
              <a:rPr lang="th-TH" dirty="0"/>
              <a:t>เน้นเก็บข้อมูลที่ดึงมาจากแรมของตัวเครื่อง แคชประเภทนี้จะแบ่งได้ 2 รูปแบบ คือแบบ </a:t>
            </a:r>
            <a:r>
              <a:rPr lang="en-US" dirty="0"/>
              <a:t>Inclusive </a:t>
            </a:r>
            <a:r>
              <a:rPr lang="th-TH" dirty="0"/>
              <a:t>คือจะมีพื้นที่ส่วนหนึ่งของแคชเสียไปเพื่อเก็บแคช </a:t>
            </a:r>
            <a:r>
              <a:rPr lang="en-US" dirty="0"/>
              <a:t>L1 </a:t>
            </a:r>
            <a:r>
              <a:rPr lang="th-TH" dirty="0"/>
              <a:t>แบบที่ 2 คือแบบ </a:t>
            </a:r>
            <a:r>
              <a:rPr lang="en-US" dirty="0"/>
              <a:t>Exclusive </a:t>
            </a:r>
            <a:r>
              <a:rPr lang="th-TH" dirty="0"/>
              <a:t>คือ แคช </a:t>
            </a:r>
            <a:r>
              <a:rPr lang="en-US" dirty="0"/>
              <a:t>L2 </a:t>
            </a:r>
            <a:r>
              <a:rPr lang="th-TH" dirty="0"/>
              <a:t>จะไม่กันพื้นที่ให้ </a:t>
            </a:r>
            <a:r>
              <a:rPr lang="en-US" dirty="0"/>
              <a:t>L1 </a:t>
            </a:r>
            <a:r>
              <a:rPr lang="th-TH" dirty="0"/>
              <a:t>จึงได้พื้นที่แคช </a:t>
            </a:r>
            <a:r>
              <a:rPr lang="en-US" dirty="0"/>
              <a:t>L2 </a:t>
            </a:r>
            <a:r>
              <a:rPr lang="th-TH" dirty="0"/>
              <a:t>ใช้งานเต็มพื้นที่</a:t>
            </a:r>
            <a:br>
              <a:rPr lang="th-TH" dirty="0"/>
            </a:br>
            <a:r>
              <a:rPr lang="th-TH" b="1" dirty="0"/>
              <a:t>แคชระดับที่ 3 (</a:t>
            </a:r>
            <a:r>
              <a:rPr lang="en-US" b="1" dirty="0"/>
              <a:t>L3 Cache) </a:t>
            </a:r>
            <a:r>
              <a:rPr lang="th-TH" dirty="0"/>
              <a:t>สำหรับคั่นกลางระหว่างแคช </a:t>
            </a:r>
            <a:r>
              <a:rPr lang="en-US" dirty="0"/>
              <a:t>L2 </a:t>
            </a:r>
            <a:r>
              <a:rPr lang="th-TH" dirty="0"/>
              <a:t>กับแรมของเครื่องโดยแคช </a:t>
            </a:r>
            <a:r>
              <a:rPr lang="en-US" dirty="0"/>
              <a:t>L3 </a:t>
            </a:r>
            <a:r>
              <a:rPr lang="th-TH" dirty="0"/>
              <a:t>จะมีขนาดใหญ่ 2-8 </a:t>
            </a:r>
            <a:r>
              <a:rPr lang="en-US" dirty="0"/>
              <a:t>MB </a:t>
            </a:r>
            <a:r>
              <a:rPr lang="th-TH" dirty="0"/>
              <a:t>นิยมออกแบบให้ติดอยู่กับบัสของซีพียู(</a:t>
            </a:r>
            <a:r>
              <a:rPr lang="en-US" dirty="0"/>
              <a:t>CPU) </a:t>
            </a:r>
            <a:r>
              <a:rPr lang="th-TH" dirty="0"/>
              <a:t>เพื่อใช้เก็บข้อมูลจากแรม(</a:t>
            </a:r>
            <a:r>
              <a:rPr lang="en-US" dirty="0"/>
              <a:t>RAM)</a:t>
            </a:r>
            <a:r>
              <a:rPr lang="th-TH" dirty="0"/>
              <a:t>ของเครื่องคอมพิวเตอร์ และช่วยให้ซีพียู(</a:t>
            </a:r>
            <a:r>
              <a:rPr lang="en-US" dirty="0"/>
              <a:t>CPU)</a:t>
            </a:r>
            <a:r>
              <a:rPr lang="th-TH" dirty="0"/>
              <a:t>นำแคช </a:t>
            </a:r>
            <a:r>
              <a:rPr lang="en-US" dirty="0"/>
              <a:t>L2 </a:t>
            </a:r>
            <a:r>
              <a:rPr lang="th-TH" dirty="0"/>
              <a:t>ไปเก็บข้อมูลส่วนอื่น</a:t>
            </a:r>
            <a:r>
              <a:rPr lang="th-TH" dirty="0" err="1"/>
              <a:t>ได้มาก</a:t>
            </a:r>
            <a:r>
              <a:rPr lang="th-TH" dirty="0"/>
              <a:t>ขึ้น</a:t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หน้าที่การทำงานของคอมพิวเตอร์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(Function of Computer)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DRAM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(Dynamic RAM) 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เป็นหน่วยความจำที่มีการใช้งานกัน</a:t>
            </a:r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มากที่สุด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ในปัจจุบัน ทำการเก็บข้อมูลในตัวเก็บประจุ (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Capacitor ) </a:t>
            </a:r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จำเป็นจะต้อง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มีการ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refresh 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เพื่อ เก็บข้อมูลให้คงอยู่ โดยการ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refresh 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นี้ ทำให้</a:t>
            </a:r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เกิดการ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หน่วงเวลาขึ้นในการเข้าถึงข้อมูล และก็เนื่อง จากที่มันต้อง </a:t>
            </a:r>
            <a:r>
              <a:rPr lang="en-US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refresh</a:t>
            </a:r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ตัวเอง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อยู่ตลอดเวลานี้เอง จึงเป็นเหตุให้ได้ชื่อว่า </a:t>
            </a:r>
            <a:r>
              <a:rPr lang="en-US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Dynamic RAM </a:t>
            </a:r>
          </a:p>
          <a:p>
            <a:pPr marL="0" indent="0">
              <a:buNone/>
            </a:pPr>
            <a:r>
              <a:rPr lang="th-TH" alt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ข้อดี</a:t>
            </a:r>
          </a:p>
          <a:p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ราคา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ต่ำ </a:t>
            </a:r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สามารถเพิ่มในภายหลังได้</a:t>
            </a:r>
            <a:endParaRPr lang="th-TH" alt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alt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ข้อเสีย </a:t>
            </a:r>
          </a:p>
          <a:p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ความเร็วไม่สูงนักเนื่องจากต้องมี</a:t>
            </a:r>
            <a:r>
              <a:rPr lang="th-TH" alt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การรี</a:t>
            </a:r>
            <a:r>
              <a:rPr lang="th-TH" altLang="th-TH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เฟรช</a:t>
            </a:r>
            <a:r>
              <a:rPr lang="th-TH" alt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ข้อมูลอยู่ตลอดเวลา</a:t>
            </a:r>
            <a:endParaRPr lang="th-TH" alt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415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th-TH" dirty="0"/>
              <a:t>คืออะไร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SRAM </a:t>
            </a:r>
            <a:r>
              <a:rPr lang="en-US" dirty="0"/>
              <a:t>(Static RAM) </a:t>
            </a:r>
            <a:r>
              <a:rPr lang="th-TH" dirty="0"/>
              <a:t>เป็นหน่วยความจำที่มีความเร็วสูง </a:t>
            </a:r>
            <a:r>
              <a:rPr lang="th-TH" dirty="0" smtClean="0"/>
              <a:t>พลังงานที่ </a:t>
            </a:r>
            <a:r>
              <a:rPr lang="en-US" dirty="0"/>
              <a:t>SRAM </a:t>
            </a:r>
            <a:r>
              <a:rPr lang="th-TH" dirty="0"/>
              <a:t>ใช้จะน้อยมาก โดยสามารถใช้พลังงานถ่านนาฬิกาใน</a:t>
            </a:r>
            <a:r>
              <a:rPr lang="th-TH" dirty="0" smtClean="0"/>
              <a:t>การทำงาน</a:t>
            </a:r>
            <a:r>
              <a:rPr lang="th-TH" dirty="0"/>
              <a:t>ได้ถึงหนึ่งปี นิยมใช้ </a:t>
            </a:r>
            <a:r>
              <a:rPr lang="en-US" dirty="0"/>
              <a:t>SRAM </a:t>
            </a:r>
            <a:r>
              <a:rPr lang="th-TH" dirty="0"/>
              <a:t>เป็นหน่วยความจำแคช เพื่อ</a:t>
            </a:r>
            <a:r>
              <a:rPr lang="th-TH" dirty="0" smtClean="0"/>
              <a:t>เสริมความเร็ว</a:t>
            </a:r>
            <a:r>
              <a:rPr lang="th-TH" dirty="0"/>
              <a:t>ให้กับหน่วยความจำ </a:t>
            </a:r>
            <a:r>
              <a:rPr lang="en-US" dirty="0"/>
              <a:t>DRAM </a:t>
            </a:r>
            <a:r>
              <a:rPr lang="th-TH" dirty="0"/>
              <a:t>ในระบบคอมพิวเตอร์ความเร็ว</a:t>
            </a:r>
            <a:r>
              <a:rPr lang="th-TH" dirty="0" smtClean="0"/>
              <a:t>สูงเนื่องจาก</a:t>
            </a:r>
            <a:r>
              <a:rPr lang="th-TH" dirty="0"/>
              <a:t>หน่วยความจำจะมีความเร็วต่ำกว่า 10 </a:t>
            </a:r>
            <a:r>
              <a:rPr lang="en-US" dirty="0" smtClean="0"/>
              <a:t>nanosecond</a:t>
            </a:r>
          </a:p>
          <a:p>
            <a:pPr marL="0" indent="0">
              <a:buNone/>
            </a:pPr>
            <a:r>
              <a:rPr lang="th-TH" b="1" dirty="0" smtClean="0"/>
              <a:t>ข้อดี </a:t>
            </a:r>
          </a:p>
          <a:p>
            <a:r>
              <a:rPr lang="th-TH" dirty="0" smtClean="0"/>
              <a:t>มี</a:t>
            </a:r>
            <a:r>
              <a:rPr lang="th-TH" dirty="0"/>
              <a:t>ความเร็ว ที่เร็วกว่า </a:t>
            </a:r>
            <a:r>
              <a:rPr lang="en-US" dirty="0"/>
              <a:t>DRAM </a:t>
            </a:r>
            <a:r>
              <a:rPr lang="th-TH" dirty="0"/>
              <a:t>ปกติมาก</a:t>
            </a:r>
          </a:p>
          <a:p>
            <a:pPr marL="0" indent="0">
              <a:buNone/>
            </a:pPr>
            <a:r>
              <a:rPr lang="th-TH" b="1" dirty="0" smtClean="0"/>
              <a:t>ข้อเสีย </a:t>
            </a:r>
          </a:p>
          <a:p>
            <a:r>
              <a:rPr lang="th-TH" dirty="0" smtClean="0"/>
              <a:t>ราคา</a:t>
            </a:r>
            <a:r>
              <a:rPr lang="th-TH" dirty="0"/>
              <a:t>สูง </a:t>
            </a:r>
            <a:r>
              <a:rPr lang="th-TH" dirty="0" smtClean="0"/>
              <a:t>ไม่สามารถเพิ่มได้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7910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ความแตกต่างระหว่าง </a:t>
            </a:r>
            <a:r>
              <a:rPr lang="en-US" dirty="0"/>
              <a:t>SRAM </a:t>
            </a:r>
            <a:r>
              <a:rPr lang="th-TH" dirty="0"/>
              <a:t>และ </a:t>
            </a:r>
            <a:r>
              <a:rPr lang="en-US" dirty="0"/>
              <a:t>DRAM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DRAM </a:t>
            </a:r>
            <a:r>
              <a:rPr lang="th-TH" b="1" dirty="0"/>
              <a:t>และ </a:t>
            </a:r>
            <a:r>
              <a:rPr lang="en-US" b="1" dirty="0"/>
              <a:t>SRAM </a:t>
            </a:r>
            <a:r>
              <a:rPr lang="th-TH" b="1" dirty="0"/>
              <a:t>มีความแตกต่างกันคือ</a:t>
            </a:r>
          </a:p>
          <a:p>
            <a:r>
              <a:rPr lang="en-US" dirty="0"/>
              <a:t>DRAM </a:t>
            </a:r>
            <a:r>
              <a:rPr lang="th-TH" dirty="0"/>
              <a:t>หรือ </a:t>
            </a:r>
            <a:r>
              <a:rPr lang="en-US" dirty="0"/>
              <a:t>Dynamic </a:t>
            </a:r>
            <a:r>
              <a:rPr lang="en-US" dirty="0" smtClean="0"/>
              <a:t>RAM </a:t>
            </a:r>
            <a:r>
              <a:rPr lang="th-TH" dirty="0"/>
              <a:t>จะต้องทำการ </a:t>
            </a:r>
            <a:r>
              <a:rPr lang="en-US" dirty="0"/>
              <a:t>refresh </a:t>
            </a:r>
            <a:r>
              <a:rPr lang="th-TH" dirty="0"/>
              <a:t>ข้อมูลอยู่ตลอดเวลา  </a:t>
            </a:r>
          </a:p>
          <a:p>
            <a:r>
              <a:rPr lang="en-US" dirty="0"/>
              <a:t>SRAM </a:t>
            </a:r>
            <a:r>
              <a:rPr lang="th-TH" dirty="0"/>
              <a:t>หรือ </a:t>
            </a:r>
            <a:r>
              <a:rPr lang="en-US" dirty="0"/>
              <a:t>Static RAM </a:t>
            </a:r>
            <a:r>
              <a:rPr lang="th-TH" dirty="0"/>
              <a:t>จะเก็บข้อมูลนั้นๆ ไว้ และจะไม่ทำการ</a:t>
            </a:r>
            <a:r>
              <a:rPr lang="en-US" dirty="0"/>
              <a:t>refresh </a:t>
            </a:r>
            <a:r>
              <a:rPr lang="th-TH" dirty="0"/>
              <a:t>โดยอัตโนมัติ </a:t>
            </a:r>
            <a:r>
              <a:rPr lang="th-TH" dirty="0" smtClean="0"/>
              <a:t>ซึ่งจะ</a:t>
            </a:r>
            <a:r>
              <a:rPr lang="th-TH" dirty="0"/>
              <a:t>ทำการ </a:t>
            </a:r>
            <a:r>
              <a:rPr lang="en-US" dirty="0"/>
              <a:t>refresh </a:t>
            </a:r>
            <a:r>
              <a:rPr lang="th-TH" dirty="0"/>
              <a:t>ก็ต่อเมื่อ สั่ง</a:t>
            </a:r>
            <a:r>
              <a:rPr lang="th-TH" dirty="0" smtClean="0"/>
              <a:t>ให้ </a:t>
            </a:r>
            <a:r>
              <a:rPr lang="en-US" dirty="0"/>
              <a:t>refresh </a:t>
            </a:r>
            <a:r>
              <a:rPr lang="th-TH" dirty="0" smtClean="0"/>
              <a:t>เท่านั้น</a:t>
            </a:r>
            <a:r>
              <a:rPr lang="th-TH" dirty="0"/>
              <a:t>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0692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ตำแหน่งของ </a:t>
            </a:r>
            <a:r>
              <a:rPr lang="en-US" dirty="0" smtClean="0"/>
              <a:t>CACHE</a:t>
            </a:r>
            <a:endParaRPr lang="th-TH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0448" y="1280160"/>
            <a:ext cx="6019800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34659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ตำแหน่งของ </a:t>
            </a:r>
            <a:r>
              <a:rPr lang="en-US" dirty="0"/>
              <a:t>CACHE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Cache </a:t>
            </a:r>
            <a:r>
              <a:rPr lang="th-TH" dirty="0" smtClean="0"/>
              <a:t> ตำแหน่งจะ</a:t>
            </a:r>
            <a:r>
              <a:rPr lang="th-TH" dirty="0"/>
              <a:t>อยู่ระหว่าง </a:t>
            </a:r>
            <a:r>
              <a:rPr lang="en-US" dirty="0"/>
              <a:t>CPU </a:t>
            </a:r>
            <a:r>
              <a:rPr lang="th-TH" dirty="0"/>
              <a:t>กับ หน่วยความจำหลัก </a:t>
            </a:r>
            <a:r>
              <a:rPr lang="th-TH" dirty="0" smtClean="0"/>
              <a:t>โดยจะ</a:t>
            </a:r>
            <a:r>
              <a:rPr lang="th-TH" dirty="0"/>
              <a:t>ทำการดึง หรือ เก็บข้อมูลที่มีการเรียกใช้งาน</a:t>
            </a:r>
            <a:r>
              <a:rPr lang="th-TH" dirty="0" smtClean="0"/>
              <a:t>บ่อย ๆ </a:t>
            </a:r>
            <a:r>
              <a:rPr lang="th-TH" dirty="0"/>
              <a:t>จากหน่วยความจำ</a:t>
            </a:r>
            <a:r>
              <a:rPr lang="th-TH" dirty="0" smtClean="0"/>
              <a:t>หลัก ความ</a:t>
            </a:r>
            <a:r>
              <a:rPr lang="th-TH" dirty="0"/>
              <a:t>ไวในการอ่าน หรือ ส่งถ่ายข้อมูลจาก </a:t>
            </a:r>
            <a:r>
              <a:rPr lang="en-US" dirty="0"/>
              <a:t>Cache </a:t>
            </a:r>
            <a:r>
              <a:rPr lang="th-TH" dirty="0"/>
              <a:t>ไปยัง </a:t>
            </a:r>
            <a:r>
              <a:rPr lang="en-US" dirty="0"/>
              <a:t>CPU </a:t>
            </a:r>
            <a:r>
              <a:rPr lang="th-TH" dirty="0"/>
              <a:t>หรือ จาก </a:t>
            </a:r>
            <a:r>
              <a:rPr lang="en-US" dirty="0"/>
              <a:t>CPU</a:t>
            </a:r>
            <a:r>
              <a:rPr lang="th-TH" dirty="0"/>
              <a:t>ไปยัง </a:t>
            </a:r>
            <a:r>
              <a:rPr lang="en-US" dirty="0"/>
              <a:t>Cache </a:t>
            </a:r>
            <a:r>
              <a:rPr lang="th-TH" dirty="0"/>
              <a:t>นั้น จะทำได้เร็วกว่า จากหน่วยความจำหลักไปยัง </a:t>
            </a:r>
            <a:r>
              <a:rPr lang="en-US" dirty="0"/>
              <a:t>CPU </a:t>
            </a:r>
            <a:r>
              <a:rPr lang="th-TH" dirty="0"/>
              <a:t>หรือ</a:t>
            </a:r>
            <a:r>
              <a:rPr lang="th-TH" dirty="0" smtClean="0"/>
              <a:t>จาก</a:t>
            </a:r>
            <a:r>
              <a:rPr lang="en-US" dirty="0" smtClean="0"/>
              <a:t> CPU </a:t>
            </a:r>
            <a:r>
              <a:rPr lang="th-TH" dirty="0"/>
              <a:t>ไปยังหน่วยความจำหลักมาก เพราะทำด้วย </a:t>
            </a:r>
            <a:r>
              <a:rPr lang="en-US" dirty="0"/>
              <a:t>SRAM </a:t>
            </a:r>
            <a:r>
              <a:rPr lang="th-TH" dirty="0"/>
              <a:t>ซึ่งมีความไวสูงและมีราคาแพงกว่าหน่วยความจำของระบบที่เป็น </a:t>
            </a:r>
            <a:r>
              <a:rPr lang="en-US" dirty="0"/>
              <a:t>DRAM </a:t>
            </a:r>
            <a:r>
              <a:rPr lang="th-TH" dirty="0"/>
              <a:t>อยู่มาก และก็เพราะราคาที่แพงทำให้ขนาดของ </a:t>
            </a:r>
            <a:r>
              <a:rPr lang="en-US" dirty="0"/>
              <a:t>Cache </a:t>
            </a:r>
            <a:r>
              <a:rPr lang="th-TH" dirty="0"/>
              <a:t>ที่ใช้ในระบบ จึงมีขนาดน้อยกว่าหน่วยความจำหลักอยู่มากเช่นกัน </a:t>
            </a:r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92148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</a:t>
            </a:r>
            <a:r>
              <a:rPr lang="th-TH" dirty="0" smtClean="0"/>
              <a:t>ซึ่ง</a:t>
            </a:r>
            <a:r>
              <a:rPr lang="th-TH" dirty="0"/>
              <a:t>อยู่ระหว่าง </a:t>
            </a:r>
            <a:r>
              <a:rPr lang="en-US" dirty="0"/>
              <a:t>CPU </a:t>
            </a:r>
            <a:r>
              <a:rPr lang="th-TH" dirty="0"/>
              <a:t>กับหน่วยความจำหลัก</a:t>
            </a:r>
            <a:endParaRPr lang="th-TH" dirty="0"/>
          </a:p>
        </p:txBody>
      </p:sp>
      <p:pic>
        <p:nvPicPr>
          <p:cNvPr id="5" name="Picture 4" descr="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6880"/>
            <a:ext cx="754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หน่วยประมวลผล</a:t>
            </a:r>
            <a:r>
              <a:rPr lang="th-TH" dirty="0" smtClean="0"/>
              <a:t>กลาง(</a:t>
            </a:r>
            <a:r>
              <a:rPr lang="en-US" dirty="0"/>
              <a:t>CPU: Central Processing Unit) (</a:t>
            </a:r>
            <a:r>
              <a:rPr lang="th-TH" dirty="0"/>
              <a:t>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หน่วยประมวลผลกลางประกอบด้วย 2 หน่วยย่อยๆ</a:t>
            </a:r>
          </a:p>
          <a:p>
            <a:r>
              <a:rPr lang="th-TH" dirty="0"/>
              <a:t>หน่วยควบคุม (</a:t>
            </a:r>
            <a:r>
              <a:rPr lang="en-US" dirty="0"/>
              <a:t>CU: Control Unit)</a:t>
            </a:r>
          </a:p>
          <a:p>
            <a:r>
              <a:rPr lang="th-TH" dirty="0"/>
              <a:t>หน่วยคำนวณทางคณิตศาสตร์และตรรกวิทยา (</a:t>
            </a:r>
            <a:r>
              <a:rPr lang="en-US" dirty="0"/>
              <a:t>ALU: Arithmetic and Logic Unit)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ชนิดของ </a:t>
            </a:r>
            <a:r>
              <a:rPr lang="en-US" dirty="0"/>
              <a:t>CACHE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Level </a:t>
            </a:r>
            <a:r>
              <a:rPr lang="en-US" dirty="0"/>
              <a:t>1 (L1 CACHE) </a:t>
            </a:r>
            <a:r>
              <a:rPr lang="th-TH" dirty="0"/>
              <a:t>คือ </a:t>
            </a:r>
            <a:r>
              <a:rPr lang="en-US" dirty="0"/>
              <a:t>CACHE </a:t>
            </a:r>
            <a:r>
              <a:rPr lang="th-TH" dirty="0"/>
              <a:t>ที่สร้างลงบน </a:t>
            </a:r>
            <a:r>
              <a:rPr lang="en-US" dirty="0"/>
              <a:t>chip CPU </a:t>
            </a:r>
            <a:r>
              <a:rPr lang="th-TH" dirty="0"/>
              <a:t>หรือเรียกอีกอย่างว่า </a:t>
            </a:r>
            <a:r>
              <a:rPr lang="en-US" dirty="0"/>
              <a:t>internal CACHE </a:t>
            </a:r>
            <a:r>
              <a:rPr lang="th-TH" dirty="0" smtClean="0"/>
              <a:t>เป็น</a:t>
            </a:r>
            <a:r>
              <a:rPr lang="th-TH" dirty="0"/>
              <a:t>ส่วนที่มีความสำคัญที่สุด และตำแหน่งของมันก็จะอยู่ใกล้ ๆ กับ ตัว </a:t>
            </a:r>
            <a:r>
              <a:rPr lang="en-US" dirty="0"/>
              <a:t>CPU </a:t>
            </a:r>
            <a:r>
              <a:rPr lang="th-TH" dirty="0"/>
              <a:t>ที่สุด </a:t>
            </a:r>
            <a:r>
              <a:rPr lang="th-TH" dirty="0" smtClean="0"/>
              <a:t>มี</a:t>
            </a:r>
            <a:r>
              <a:rPr lang="th-TH" dirty="0"/>
              <a:t>ขนาดเล็ก </a:t>
            </a:r>
            <a:r>
              <a:rPr lang="en-US" dirty="0" smtClean="0"/>
              <a:t>Cache </a:t>
            </a:r>
            <a:r>
              <a:rPr lang="en-US" dirty="0"/>
              <a:t>L1 </a:t>
            </a:r>
            <a:r>
              <a:rPr lang="th-TH" dirty="0"/>
              <a:t>จะทำงานด้วยความเร็วที่เท่ากับ </a:t>
            </a:r>
            <a:r>
              <a:rPr lang="en-US" dirty="0"/>
              <a:t>CPU </a:t>
            </a:r>
            <a:r>
              <a:rPr lang="th-TH" dirty="0"/>
              <a:t>เลย เพราะฝังตัวอยู่ใน </a:t>
            </a:r>
            <a:r>
              <a:rPr lang="en-US" dirty="0" smtClean="0"/>
              <a:t>CPU</a:t>
            </a:r>
          </a:p>
          <a:p>
            <a:r>
              <a:rPr lang="en-US" dirty="0" smtClean="0"/>
              <a:t>Level </a:t>
            </a:r>
            <a:r>
              <a:rPr lang="en-US" dirty="0"/>
              <a:t>2 (L2 CACHE) </a:t>
            </a:r>
            <a:r>
              <a:rPr lang="th-TH" dirty="0"/>
              <a:t>คือ </a:t>
            </a:r>
            <a:r>
              <a:rPr lang="en-US" dirty="0"/>
              <a:t>CACHE </a:t>
            </a:r>
            <a:r>
              <a:rPr lang="th-TH" dirty="0"/>
              <a:t>ที่อยู่ระหว่าง</a:t>
            </a:r>
            <a:r>
              <a:rPr lang="en-US" dirty="0"/>
              <a:t>CPU </a:t>
            </a:r>
            <a:r>
              <a:rPr lang="th-TH" dirty="0"/>
              <a:t>กับ </a:t>
            </a:r>
            <a:r>
              <a:rPr lang="en-US" dirty="0"/>
              <a:t>DRAM </a:t>
            </a:r>
            <a:r>
              <a:rPr lang="th-TH" dirty="0"/>
              <a:t>หรือเรียกอีกอย่างว่า </a:t>
            </a:r>
            <a:r>
              <a:rPr lang="en-US" dirty="0"/>
              <a:t>external CACHE </a:t>
            </a:r>
            <a:r>
              <a:rPr lang="th-TH" dirty="0"/>
              <a:t>แต่มีขนาดใหญ่กว่า </a:t>
            </a:r>
            <a:r>
              <a:rPr lang="en-US" dirty="0"/>
              <a:t>CACHE </a:t>
            </a:r>
            <a:r>
              <a:rPr lang="th-TH" dirty="0"/>
              <a:t>ชนิด </a:t>
            </a:r>
            <a:r>
              <a:rPr lang="en-US" dirty="0"/>
              <a:t>L1 </a:t>
            </a:r>
            <a:r>
              <a:rPr lang="th-TH" dirty="0" smtClean="0"/>
              <a:t>มากเป็น</a:t>
            </a:r>
            <a:r>
              <a:rPr lang="th-TH" dirty="0"/>
              <a:t>ส่วนที่อยู่ถัดมาในการค้นหาข้อมูลของ </a:t>
            </a:r>
            <a:r>
              <a:rPr lang="en-US" dirty="0"/>
              <a:t>CPU </a:t>
            </a:r>
            <a:r>
              <a:rPr lang="th-TH" dirty="0"/>
              <a:t>เมื่อค้นหาใน </a:t>
            </a:r>
            <a:r>
              <a:rPr lang="en-US" dirty="0"/>
              <a:t>Cache L1 </a:t>
            </a:r>
            <a:r>
              <a:rPr lang="th-TH" dirty="0"/>
              <a:t>ไม่</a:t>
            </a:r>
            <a:r>
              <a:rPr lang="th-TH" dirty="0" smtClean="0"/>
              <a:t>พบปัจจุบัน</a:t>
            </a:r>
            <a:r>
              <a:rPr lang="th-TH" dirty="0"/>
              <a:t>มีการนำ </a:t>
            </a:r>
            <a:r>
              <a:rPr lang="en-US" dirty="0"/>
              <a:t>Cache L2 </a:t>
            </a:r>
            <a:r>
              <a:rPr lang="th-TH" dirty="0"/>
              <a:t>มาเก็บไว้บน </a:t>
            </a:r>
            <a:r>
              <a:rPr lang="en-US" dirty="0"/>
              <a:t>Package </a:t>
            </a:r>
            <a:r>
              <a:rPr lang="th-TH" dirty="0"/>
              <a:t>เดียวกับ </a:t>
            </a:r>
            <a:r>
              <a:rPr lang="en-US" dirty="0"/>
              <a:t>CPU</a:t>
            </a:r>
          </a:p>
          <a:p>
            <a:endParaRPr lang="th-TH" dirty="0"/>
          </a:p>
        </p:txBody>
      </p:sp>
      <p:pic>
        <p:nvPicPr>
          <p:cNvPr id="4" name="Picture 4" descr="intel-celer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130040"/>
            <a:ext cx="24384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md-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13004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md-athlon_x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13004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28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ความแตกต่างของ </a:t>
            </a:r>
            <a:r>
              <a:rPr lang="en-US" dirty="0"/>
              <a:t>Cache </a:t>
            </a:r>
            <a:r>
              <a:rPr lang="en-US" dirty="0" smtClean="0"/>
              <a:t>L1 </a:t>
            </a:r>
            <a:r>
              <a:rPr lang="th-TH" dirty="0" smtClean="0"/>
              <a:t>และ</a:t>
            </a:r>
            <a:r>
              <a:rPr lang="en-US" dirty="0" smtClean="0"/>
              <a:t> L2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ความ</a:t>
            </a:r>
            <a:r>
              <a:rPr lang="th-TH" b="1" dirty="0"/>
              <a:t>แตกต่างระหว่าง </a:t>
            </a:r>
            <a:r>
              <a:rPr lang="en-US" b="1" dirty="0"/>
              <a:t>cache L1 </a:t>
            </a:r>
            <a:r>
              <a:rPr lang="th-TH" b="1" dirty="0"/>
              <a:t>และ </a:t>
            </a:r>
            <a:r>
              <a:rPr lang="en-US" b="1" dirty="0"/>
              <a:t>L2 </a:t>
            </a:r>
            <a:endParaRPr lang="th-TH" b="1" dirty="0" smtClean="0"/>
          </a:p>
          <a:p>
            <a:r>
              <a:rPr lang="th-TH" b="1" dirty="0" smtClean="0"/>
              <a:t>แคช </a:t>
            </a:r>
            <a:r>
              <a:rPr lang="en-US" b="1" dirty="0" smtClean="0"/>
              <a:t>L1 </a:t>
            </a:r>
            <a:r>
              <a:rPr lang="th-TH" dirty="0" smtClean="0"/>
              <a:t>ส่วนใหญ่จะเป็นแคชที่อยู่ภายในตัวของซีพียูเอง ซึ่งมีขนาดที่</a:t>
            </a:r>
            <a:r>
              <a:rPr lang="th-TH" dirty="0"/>
              <a:t>เล็กกว่าแต่จะมีความเร็วในการทำงานสูงกว่า เนื่องจากติดตั้งอยู่ใน</a:t>
            </a:r>
            <a:r>
              <a:rPr lang="th-TH" dirty="0" smtClean="0"/>
              <a:t>ตัวของ</a:t>
            </a:r>
            <a:r>
              <a:rPr lang="th-TH" dirty="0"/>
              <a:t>ซีพียูเอง </a:t>
            </a:r>
          </a:p>
          <a:p>
            <a:r>
              <a:rPr lang="th-TH" b="1" dirty="0" smtClean="0"/>
              <a:t>แคช </a:t>
            </a:r>
            <a:r>
              <a:rPr lang="en-US" b="1" dirty="0"/>
              <a:t>L2 </a:t>
            </a:r>
            <a:r>
              <a:rPr lang="th-TH" dirty="0"/>
              <a:t>นั้นเป็นแคชที่อยู่บนเมนบอร์ดโดยส่วนใหญ่จะมีขนาด</a:t>
            </a:r>
            <a:r>
              <a:rPr lang="th-TH" dirty="0" smtClean="0"/>
              <a:t>ที่ติดตั้ง</a:t>
            </a:r>
            <a:r>
              <a:rPr lang="th-TH" dirty="0"/>
              <a:t>มาจาก</a:t>
            </a:r>
            <a:r>
              <a:rPr lang="th-TH" dirty="0" smtClean="0"/>
              <a:t>โรงงาน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6304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 </a:t>
            </a:r>
            <a:r>
              <a:rPr lang="en-US" dirty="0" smtClean="0"/>
              <a:t>Cache </a:t>
            </a:r>
            <a:r>
              <a:rPr lang="th-TH" dirty="0" smtClean="0"/>
              <a:t>ในปัจจุบัน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ใน</a:t>
            </a:r>
            <a:r>
              <a:rPr lang="th-TH" dirty="0"/>
              <a:t>ปัจจุบัน จะมีการใช้งาน </a:t>
            </a:r>
            <a:r>
              <a:rPr lang="en-US" dirty="0"/>
              <a:t>Cache </a:t>
            </a:r>
            <a:r>
              <a:rPr lang="th-TH" dirty="0"/>
              <a:t>อยู่ 2 แบบ คือ </a:t>
            </a:r>
            <a:endParaRPr lang="en-US" dirty="0" smtClean="0"/>
          </a:p>
          <a:p>
            <a:r>
              <a:rPr lang="en-US" b="1" dirty="0" smtClean="0"/>
              <a:t>Disk </a:t>
            </a:r>
            <a:r>
              <a:rPr lang="en-US" b="1" dirty="0"/>
              <a:t>Cache  </a:t>
            </a:r>
            <a:r>
              <a:rPr lang="th-TH" dirty="0"/>
              <a:t>จะเป็นการอ่านข้อมูลที่ต้องการใช้งานเข้ามาเก็บไว้</a:t>
            </a:r>
            <a:r>
              <a:rPr lang="th-TH" dirty="0" smtClean="0"/>
              <a:t>ในหน่วยความจำ</a:t>
            </a:r>
            <a:r>
              <a:rPr lang="th-TH" dirty="0"/>
              <a:t>หลัก เมื่อ </a:t>
            </a:r>
            <a:r>
              <a:rPr lang="en-US" dirty="0"/>
              <a:t>CPU </a:t>
            </a:r>
            <a:r>
              <a:rPr lang="th-TH" dirty="0"/>
              <a:t>มีการเรียกใช้งาน ก็จะเข้าไปค้นหาในหน่วยความจำหลักก่อน หากว่าไม่พบจึงจะไปค้นหาใน </a:t>
            </a:r>
            <a:r>
              <a:rPr lang="en-US" dirty="0"/>
              <a:t>Hard disk </a:t>
            </a:r>
            <a:r>
              <a:rPr lang="th-TH" dirty="0"/>
              <a:t>ต่อไป</a:t>
            </a:r>
          </a:p>
          <a:p>
            <a:endParaRPr lang="th-TH" dirty="0"/>
          </a:p>
        </p:txBody>
      </p:sp>
      <p:pic>
        <p:nvPicPr>
          <p:cNvPr id="5" name="Picture 5" descr="CACH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3118485"/>
            <a:ext cx="3886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8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 </a:t>
            </a:r>
            <a:r>
              <a:rPr lang="en-US" dirty="0" smtClean="0"/>
              <a:t>Cache </a:t>
            </a:r>
            <a:r>
              <a:rPr lang="th-TH" dirty="0" smtClean="0"/>
              <a:t>ในปัจจุบัน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Memory </a:t>
            </a:r>
            <a:r>
              <a:rPr lang="en-US" b="1" dirty="0"/>
              <a:t>Cache </a:t>
            </a:r>
            <a:r>
              <a:rPr lang="th-TH" dirty="0"/>
              <a:t>เป็นอีกลำดับขั้นหนึ่งถัดจาก </a:t>
            </a:r>
            <a:r>
              <a:rPr lang="en-US" dirty="0"/>
              <a:t>Disk Cache </a:t>
            </a:r>
            <a:r>
              <a:rPr lang="th-TH" dirty="0"/>
              <a:t>นั่นก็คือ จะทำการดึงข้อมูลที่มีการเรียกใช้งานบ่อยๆ เข้ามาเก็บไว้ในหน่วยความจำขนาดเล็ก ที่มีความไวสูงกว่าหน่วยความจำหลัก เมื่อ </a:t>
            </a:r>
            <a:r>
              <a:rPr lang="en-US" dirty="0"/>
              <a:t>CPU </a:t>
            </a:r>
            <a:r>
              <a:rPr lang="th-TH" dirty="0"/>
              <a:t>ต้องการใช้งาน ก็จะมองหาข้อมูลที่ต้องการที่ หน่วยความจำขนาดเล็กนั้นก่อน ก่อนที่จะเข้าไปหาในหน่วยความจำหลักที่ มีการเข้าถึงและการส่งถ่ายข้อมูลที่ช้ากว่าต่อไป และ หน่วยความจำขนาดเล็กๆ นั้น เราก็เรียกมันว่า </a:t>
            </a:r>
            <a:r>
              <a:rPr lang="en-US" dirty="0"/>
              <a:t>Cache </a:t>
            </a:r>
            <a:r>
              <a:rPr lang="th-TH" dirty="0"/>
              <a:t>นั่นเอง </a:t>
            </a:r>
          </a:p>
        </p:txBody>
      </p:sp>
      <p:pic>
        <p:nvPicPr>
          <p:cNvPr id="6" name="Picture 4" descr="CACHEM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55" y="3616643"/>
            <a:ext cx="396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90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การค้นหาข้อมูลใน </a:t>
            </a:r>
            <a:r>
              <a:rPr lang="en-US" dirty="0"/>
              <a:t>CPU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ถ้า </a:t>
            </a:r>
            <a:r>
              <a:rPr lang="en-US" dirty="0"/>
              <a:t>CPU </a:t>
            </a:r>
            <a:r>
              <a:rPr lang="th-TH" dirty="0"/>
              <a:t>ค้นหา </a:t>
            </a:r>
            <a:r>
              <a:rPr lang="en-US" dirty="0"/>
              <a:t>Cache </a:t>
            </a:r>
            <a:r>
              <a:rPr lang="th-TH" dirty="0"/>
              <a:t>แล้วไม่พบข้อมูลที่ต้องการ ก็จะถือว่าเป็น </a:t>
            </a:r>
            <a:r>
              <a:rPr lang="en-US" dirty="0"/>
              <a:t>Cache Miss </a:t>
            </a:r>
            <a:r>
              <a:rPr lang="th-TH" dirty="0"/>
              <a:t>และหากพบข้อมูลที่ต้องการ ก็จะเรียกว่า </a:t>
            </a:r>
            <a:r>
              <a:rPr lang="en-US" dirty="0"/>
              <a:t>Cache Hit </a:t>
            </a:r>
            <a:r>
              <a:rPr lang="th-TH" dirty="0"/>
              <a:t>และ </a:t>
            </a:r>
            <a:r>
              <a:rPr lang="en-US" dirty="0"/>
              <a:t>CPU </a:t>
            </a:r>
            <a:r>
              <a:rPr lang="th-TH" dirty="0"/>
              <a:t>ก็จะทำการ อ่าน/เขียนข้อมูลใน </a:t>
            </a:r>
            <a:r>
              <a:rPr lang="en-US" dirty="0"/>
              <a:t>Cache Line </a:t>
            </a:r>
            <a:r>
              <a:rPr lang="th-TH" dirty="0"/>
              <a:t>ต่อ </a:t>
            </a:r>
            <a:br>
              <a:rPr lang="th-TH" dirty="0"/>
            </a:br>
            <a:r>
              <a:rPr lang="th-TH" dirty="0"/>
              <a:t>กรณีหลัก ๆที่เกิด </a:t>
            </a:r>
            <a:r>
              <a:rPr lang="en-US" dirty="0"/>
              <a:t>cache miss  </a:t>
            </a:r>
            <a:r>
              <a:rPr lang="th-TH" dirty="0"/>
              <a:t>มีดังนี้</a:t>
            </a:r>
          </a:p>
          <a:p>
            <a:r>
              <a:rPr lang="en-US" dirty="0"/>
              <a:t>instruction read miss</a:t>
            </a:r>
          </a:p>
          <a:p>
            <a:r>
              <a:rPr lang="en-US" dirty="0"/>
              <a:t>data read miss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write </a:t>
            </a:r>
            <a:r>
              <a:rPr lang="en-US" dirty="0" smtClean="0"/>
              <a:t>miss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6214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การค้นหาข้อมูลใน </a:t>
            </a:r>
            <a:r>
              <a:rPr lang="en-US" dirty="0"/>
              <a:t>CPU</a:t>
            </a:r>
            <a:endParaRPr lang="th-TH" dirty="0"/>
          </a:p>
        </p:txBody>
      </p:sp>
      <p:pic>
        <p:nvPicPr>
          <p:cNvPr id="4" name="Picture 5" descr="ca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3924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6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หน่วยควบคุม (</a:t>
            </a:r>
            <a:r>
              <a:rPr lang="en-US" dirty="0"/>
              <a:t>CU: Control Unit)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สั่งงานและประสานการดำเนินการทั้งหมด</a:t>
            </a:r>
          </a:p>
          <a:p>
            <a:r>
              <a:rPr lang="th-TH" dirty="0"/>
              <a:t>ติดต่อสื่อสารกับ </a:t>
            </a:r>
            <a:r>
              <a:rPr lang="en-US" dirty="0"/>
              <a:t>ALU </a:t>
            </a:r>
            <a:r>
              <a:rPr lang="th-TH" dirty="0"/>
              <a:t>และหน่วยความจำหลัก</a:t>
            </a:r>
          </a:p>
          <a:p>
            <a:r>
              <a:rPr lang="th-TH" dirty="0"/>
              <a:t>ตัดสินใจนำข้อมูลใดเข้าและออกจากหน่วยความจำหลัก</a:t>
            </a:r>
          </a:p>
          <a:p>
            <a:r>
              <a:rPr lang="th-TH" dirty="0"/>
              <a:t>กำหนดเส้นทางการรับส่งข้อมูลจากหน่วยความจำไปยัง </a:t>
            </a:r>
            <a:r>
              <a:rPr lang="en-US" dirty="0"/>
              <a:t>ALU</a:t>
            </a:r>
          </a:p>
          <a:p>
            <a:r>
              <a:rPr lang="th-TH" dirty="0"/>
              <a:t>มีหน่วยที่ทำหน้าที่ถอดรหัสคำสั่ง</a:t>
            </a:r>
          </a:p>
          <a:p>
            <a:r>
              <a:rPr lang="th-TH" dirty="0"/>
              <a:t>ควบคุมการถอดรหัสให้เป็นไปตามขั้นตอน</a:t>
            </a:r>
          </a:p>
          <a:p>
            <a:pPr marL="0" indent="0">
              <a:buNone/>
            </a:pPr>
            <a:r>
              <a:rPr lang="th-TH" dirty="0"/>
              <a:t>การทำงานอยู่ภายใต้คำสั่งของโปรแกรมที่เก็บไว้ในหน่วยความจำหลัก</a:t>
            </a:r>
            <a:endParaRPr lang="th-TH" dirty="0"/>
          </a:p>
        </p:txBody>
      </p:sp>
      <p:sp>
        <p:nvSpPr>
          <p:cNvPr id="4" name="AutoShape 2" descr="à¸à¸¥à¸à¸²à¸£à¸à¹à¸à¸«à¸²à¸£à¸¹à¸à¸ à¸²à¸à¸ªà¸³à¸«à¸£à¸±à¸ à¹à¸¡à¸²à¸ªà¹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à¸à¸¥à¸à¸²à¸£à¸à¹à¸à¸«à¸²à¸£à¸¹à¸à¸ à¸²à¸à¸ªà¸³à¸«à¸£à¸±à¸ à¹à¸¡à¸²à¸ªà¹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3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หน่วยประมวลผลกลาง (</a:t>
            </a:r>
            <a:r>
              <a:rPr lang="en-US" dirty="0"/>
              <a:t>Central Processing Unit : CPU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9" y="987743"/>
            <a:ext cx="815181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8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หน่วยคำนวณทางคณิตศาสตร์</a:t>
            </a:r>
            <a:r>
              <a:rPr lang="th-TH" dirty="0" smtClean="0"/>
              <a:t>และตรรกะ </a:t>
            </a:r>
            <a:r>
              <a:rPr lang="th-TH" dirty="0"/>
              <a:t>(</a:t>
            </a:r>
            <a:r>
              <a:rPr lang="en-US" dirty="0"/>
              <a:t>ALU: Arithmetic and Logic Unit)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การทำงานเชิงเลขคณิต (</a:t>
            </a:r>
            <a:r>
              <a:rPr lang="en-US" dirty="0"/>
              <a:t>Arithmetic Operation)</a:t>
            </a:r>
          </a:p>
          <a:p>
            <a:r>
              <a:rPr lang="th-TH" dirty="0"/>
              <a:t>บวก ลบ คูณ หาร</a:t>
            </a:r>
          </a:p>
          <a:p>
            <a:pPr marL="0" indent="0">
              <a:buNone/>
            </a:pPr>
            <a:r>
              <a:rPr lang="th-TH" dirty="0"/>
              <a:t>การทำงานเชิงตรรกะ (</a:t>
            </a:r>
            <a:r>
              <a:rPr lang="en-US" dirty="0"/>
              <a:t>Logical Operation)</a:t>
            </a:r>
          </a:p>
          <a:p>
            <a:r>
              <a:rPr lang="th-TH" dirty="0"/>
              <a:t>เปรียบเทียบข้อมูล ( &gt;, &lt;, =)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หน่วย</a:t>
            </a:r>
            <a:r>
              <a:rPr lang="th-TH" dirty="0"/>
              <a:t>ประมวลผลกลาง (</a:t>
            </a:r>
            <a:r>
              <a:rPr lang="en-US" dirty="0"/>
              <a:t>Central Processing Unit : CPU)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CPU </a:t>
            </a:r>
            <a:r>
              <a:rPr lang="th-TH" dirty="0" smtClean="0"/>
              <a:t>มีการทำงาน คือ</a:t>
            </a:r>
          </a:p>
          <a:p>
            <a:r>
              <a:rPr lang="th-TH" dirty="0" smtClean="0"/>
              <a:t>รับ</a:t>
            </a:r>
            <a:r>
              <a:rPr lang="th-TH" dirty="0"/>
              <a:t>ข้อมูลเข้าจากหน่วย</a:t>
            </a:r>
            <a:r>
              <a:rPr lang="th-TH" dirty="0" smtClean="0"/>
              <a:t>ควบคุม</a:t>
            </a:r>
          </a:p>
          <a:p>
            <a:r>
              <a:rPr lang="th-TH" dirty="0"/>
              <a:t>คำนวณผลทางคณิตศาสตร์ + - </a:t>
            </a:r>
            <a:r>
              <a:rPr lang="en-US" dirty="0"/>
              <a:t>X /</a:t>
            </a:r>
          </a:p>
          <a:p>
            <a:r>
              <a:rPr lang="th-TH" dirty="0"/>
              <a:t>เปรียบเทียบตัวเลขจากการคำนวณ </a:t>
            </a:r>
          </a:p>
          <a:p>
            <a:r>
              <a:rPr lang="th-TH" dirty="0"/>
              <a:t>ส่งผลลัพธ์ให้หน่วย</a:t>
            </a:r>
            <a:r>
              <a:rPr lang="th-TH" dirty="0" smtClean="0"/>
              <a:t>ควบคุม</a:t>
            </a:r>
          </a:p>
          <a:p>
            <a:r>
              <a:rPr lang="th-TH" dirty="0" smtClean="0"/>
              <a:t>สั่งให้แสดงผล</a:t>
            </a:r>
            <a:r>
              <a:rPr lang="th-TH" dirty="0"/>
              <a:t>ลัพธ์ออกทางสื่อ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36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ระบบประมวลผลกลาง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268760"/>
            <a:ext cx="67373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ระบบประมวลผลกลาง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45" y="1283018"/>
            <a:ext cx="67373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กำหนดเอง 10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กำหนดเอง 3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248</TotalTime>
  <Words>1734</Words>
  <Application>Microsoft Office PowerPoint</Application>
  <PresentationFormat>กำหนดเอง</PresentationFormat>
  <Paragraphs>132</Paragraphs>
  <Slides>35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6" baseType="lpstr">
      <vt:lpstr>เริ่มต้น</vt:lpstr>
      <vt:lpstr>4134501 การศึกษาวงจรและซ่อมบำรุงไมโครคอมพิวเตอร์</vt:lpstr>
      <vt:lpstr>หน่วยประมวลผลกลาง (CPU: Central Processing Unit)</vt:lpstr>
      <vt:lpstr>หน่วยประมวลผลกลาง(CPU: Central Processing Unit) (ต่อ)</vt:lpstr>
      <vt:lpstr>หน่วยควบคุม (CU: Control Unit)</vt:lpstr>
      <vt:lpstr>หน่วยประมวลผลกลาง (Central Processing Unit : CPU)</vt:lpstr>
      <vt:lpstr>หน่วยคำนวณทางคณิตศาสตร์และตรรกะ (ALU: Arithmetic and Logic Unit)</vt:lpstr>
      <vt:lpstr>หน่วยประมวลผลกลาง (Central Processing Unit : CPU)</vt:lpstr>
      <vt:lpstr>ระบบประมวลผลกลาง</vt:lpstr>
      <vt:lpstr>ระบบประมวลผลกลาง</vt:lpstr>
      <vt:lpstr>ลักษณะการทำงาน</vt:lpstr>
      <vt:lpstr>Register</vt:lpstr>
      <vt:lpstr>The Instruction Cycle</vt:lpstr>
      <vt:lpstr>ลักษณะการอ่าน แปล และทำงามของ CPU ร่วมกับหน่วยความจำ</vt:lpstr>
      <vt:lpstr>Cache Memory</vt:lpstr>
      <vt:lpstr>ภาพการทำงานของ Cache</vt:lpstr>
      <vt:lpstr>ความเร็วของ CPU</vt:lpstr>
      <vt:lpstr>การประมวลผลของเครื่องคอมพิวเตอร์</vt:lpstr>
      <vt:lpstr>การประมวลผลแบบแบทช์ (Batch Processing) </vt:lpstr>
      <vt:lpstr>การประมวลผลแบบอินเทอร์แอคทีฟ (Interactive Processing)</vt:lpstr>
      <vt:lpstr>CPU CACHE (L1 &amp; L2)</vt:lpstr>
      <vt:lpstr>CPU CACHE คืออะไร</vt:lpstr>
      <vt:lpstr>เกี่ยวกับ CPU CACHE</vt:lpstr>
      <vt:lpstr>ซอฟต์แวร์ (Software)</vt:lpstr>
      <vt:lpstr>หน้าที่การทำงานของคอมพิวเตอร์ (Function of Computer) </vt:lpstr>
      <vt:lpstr>SRAM คืออะไร</vt:lpstr>
      <vt:lpstr>ความแตกต่างระหว่าง SRAM และ DRAM</vt:lpstr>
      <vt:lpstr>ตำแหน่งของ CACHE</vt:lpstr>
      <vt:lpstr>ตำแหน่งของ CACHE</vt:lpstr>
      <vt:lpstr>CACHE ซึ่งอยู่ระหว่าง CPU กับหน่วยความจำหลัก</vt:lpstr>
      <vt:lpstr>ชนิดของ CACHE</vt:lpstr>
      <vt:lpstr>ความแตกต่างของ Cache L1 และ L2</vt:lpstr>
      <vt:lpstr>การใช้งาน Cache ในปัจจุบัน</vt:lpstr>
      <vt:lpstr>การใช้งาน Cache ในปัจจุบัน</vt:lpstr>
      <vt:lpstr>การค้นหาข้อมูลใน CPU</vt:lpstr>
      <vt:lpstr>การค้นหาข้อมูลใน CPU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องค์ประกอบของระบบคอมพิวเตอร์ (Computer System Components)</dc:title>
  <dc:creator>PuMp ...</dc:creator>
  <cp:lastModifiedBy>user</cp:lastModifiedBy>
  <cp:revision>25</cp:revision>
  <dcterms:created xsi:type="dcterms:W3CDTF">2017-02-01T11:51:08Z</dcterms:created>
  <dcterms:modified xsi:type="dcterms:W3CDTF">2019-01-02T02:42:35Z</dcterms:modified>
</cp:coreProperties>
</file>