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346" r:id="rId2"/>
    <p:sldId id="348" r:id="rId3"/>
    <p:sldId id="349" r:id="rId4"/>
    <p:sldId id="350" r:id="rId5"/>
    <p:sldId id="35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74" r:id="rId17"/>
    <p:sldId id="325" r:id="rId18"/>
    <p:sldId id="326" r:id="rId19"/>
    <p:sldId id="352" r:id="rId20"/>
    <p:sldId id="327" r:id="rId21"/>
    <p:sldId id="328" r:id="rId22"/>
    <p:sldId id="275" r:id="rId23"/>
    <p:sldId id="277" r:id="rId24"/>
    <p:sldId id="354" r:id="rId25"/>
    <p:sldId id="355" r:id="rId26"/>
    <p:sldId id="279" r:id="rId27"/>
    <p:sldId id="280" r:id="rId28"/>
    <p:sldId id="353" r:id="rId29"/>
    <p:sldId id="303" r:id="rId30"/>
    <p:sldId id="356" r:id="rId31"/>
    <p:sldId id="337" r:id="rId32"/>
    <p:sldId id="357" r:id="rId33"/>
    <p:sldId id="358" r:id="rId34"/>
    <p:sldId id="359" r:id="rId35"/>
    <p:sldId id="360" r:id="rId36"/>
    <p:sldId id="345" r:id="rId3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0340" autoAdjust="0"/>
  </p:normalViewPr>
  <p:slideViewPr>
    <p:cSldViewPr snapToGrid="0">
      <p:cViewPr varScale="1">
        <p:scale>
          <a:sx n="62" d="100"/>
          <a:sy n="62" d="100"/>
        </p:scale>
        <p:origin x="-91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0109-F8E3-4C37-BC07-B42D82573606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12D98-F230-4B6D-94B4-079F756F35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744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12/12/2018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th-TH" dirty="0" smtClean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12/12/2018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>
            <a:normAutofit/>
          </a:bodyPr>
          <a:lstStyle>
            <a:lvl1pPr>
              <a:defRPr sz="2800"/>
            </a:lvl1pPr>
            <a:lvl2pPr marL="0" indent="0"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sz="2800"/>
            </a:lvl2pPr>
            <a:lvl3pPr marL="0" indent="0"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sz="2800"/>
            </a:lvl3pPr>
            <a:lvl4pPr marL="0" indent="0"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sz="2800"/>
            </a:lvl4pPr>
            <a:lvl5pPr marL="0" indent="0"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sz="2800"/>
            </a:lvl5pPr>
          </a:lstStyle>
          <a:p>
            <a:pPr lvl="0" eaLnBrk="1" latinLnBrk="0" hangingPunct="1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dirty="0" smtClean="0"/>
              <a:t>	ระดับที่สอง</a:t>
            </a:r>
          </a:p>
          <a:p>
            <a:pPr lvl="2" eaLnBrk="1" latinLnBrk="0" hangingPunct="1"/>
            <a:r>
              <a:rPr lang="th-TH" dirty="0" smtClean="0"/>
              <a:t>		ระดับที่สาม</a:t>
            </a:r>
          </a:p>
          <a:p>
            <a:pPr lvl="3" eaLnBrk="1" latinLnBrk="0" hangingPunct="1"/>
            <a:r>
              <a:rPr lang="th-TH" dirty="0" smtClean="0"/>
              <a:t>			ระดับที่สี่</a:t>
            </a:r>
          </a:p>
          <a:p>
            <a:pPr lvl="4" eaLnBrk="1" latinLnBrk="0" hangingPunct="1"/>
            <a:r>
              <a:rPr lang="th-TH" dirty="0" smtClean="0"/>
              <a:t>				ระดับที่ห้า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12/12/2018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12/12/2018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12/12/2018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12/12/2018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สามเหลี่ยมหน้าจั่ว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12/12/2018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28" name="ตัวเชื่อมต่อตรง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ตัวเชื่อมต่อตรง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หน้าจั่ว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  <p:sldLayoutId id="2147483705" r:id="rId4"/>
    <p:sldLayoutId id="2147483706" r:id="rId5"/>
    <p:sldLayoutId id="2147483707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4000" b="1" dirty="0" smtClean="0"/>
              <a:t>4134501 การศึกษา</a:t>
            </a:r>
            <a:r>
              <a:rPr lang="th-TH" sz="4000" b="1" dirty="0"/>
              <a:t>วงจรและซ่อมบำรุง</a:t>
            </a:r>
            <a:r>
              <a:rPr lang="th-TH" sz="4000" b="1" dirty="0" smtClean="0"/>
              <a:t>ไมโครคอมพิวเตอร์</a:t>
            </a:r>
            <a:endParaRPr lang="th-TH" sz="40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3200" b="1" dirty="0"/>
              <a:t>บทที่ 1 โครงสร้างพื้นฐานของระบบคอมพิวเตอร์</a:t>
            </a:r>
          </a:p>
        </p:txBody>
      </p:sp>
    </p:spTree>
    <p:extLst>
      <p:ext uri="{BB962C8B-B14F-4D97-AF65-F5344CB8AC3E}">
        <p14:creationId xmlns:p14="http://schemas.microsoft.com/office/powerpoint/2010/main" val="27160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ตัวเลื่อนเมาส์พอยท์เตอร์แบบสัมผัส (</a:t>
            </a:r>
            <a:r>
              <a:rPr lang="en-US" dirty="0"/>
              <a:t>Touching Pad)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¤"/>
            </a:pPr>
            <a:r>
              <a:rPr lang="th-TH" dirty="0" smtClean="0"/>
              <a:t>มีอยู่ในเครื่อง</a:t>
            </a:r>
            <a:r>
              <a:rPr lang="th-TH" dirty="0"/>
              <a:t>คอมพิวเตอร์กระเป๋าหิ้ว (</a:t>
            </a:r>
            <a:r>
              <a:rPr lang="en-US" dirty="0"/>
              <a:t>Notebook) </a:t>
            </a:r>
            <a:endParaRPr lang="en-US" dirty="0" smtClean="0"/>
          </a:p>
          <a:p>
            <a:pPr marL="457200" indent="-457200">
              <a:buFont typeface="Wingdings" pitchFamily="2" charset="2"/>
              <a:buChar char="¤"/>
            </a:pPr>
            <a:r>
              <a:rPr lang="th-TH" dirty="0" smtClean="0"/>
              <a:t>ใช้</a:t>
            </a:r>
            <a:r>
              <a:rPr lang="th-TH" dirty="0"/>
              <a:t>งานแทนเมาส์และแทร็กบอล </a:t>
            </a:r>
            <a:endParaRPr lang="en-US" dirty="0" smtClean="0"/>
          </a:p>
          <a:p>
            <a:pPr marL="457200" indent="-457200">
              <a:buFont typeface="Wingdings" pitchFamily="2" charset="2"/>
              <a:buChar char="¤"/>
            </a:pPr>
            <a:r>
              <a:rPr lang="th-TH" dirty="0" smtClean="0"/>
              <a:t>ด้านล่าง</a:t>
            </a:r>
            <a:r>
              <a:rPr lang="th-TH" dirty="0"/>
              <a:t>มีปุ่มอยู่ 2 ปุ่ม ทำหน้าที่เหมือนกับปุ่มซ้ายและขวาของเมาส์ </a:t>
            </a:r>
            <a:endParaRPr lang="en-US" dirty="0" smtClean="0"/>
          </a:p>
          <a:p>
            <a:pPr marL="457200" indent="-457200">
              <a:buFont typeface="Wingdings" pitchFamily="2" charset="2"/>
              <a:buChar char="¤"/>
            </a:pPr>
            <a:r>
              <a:rPr lang="th-TH" dirty="0" smtClean="0"/>
              <a:t>สามารถ</a:t>
            </a:r>
            <a:r>
              <a:rPr lang="th-TH" dirty="0"/>
              <a:t>เลื่อนเมาส์พอยท์เตอร์ได้โดยการสัมผัสที่แผ่น</a:t>
            </a:r>
            <a:r>
              <a:rPr lang="th-TH" dirty="0" smtClean="0"/>
              <a:t>สี่เหลี่ยม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17253"/>
            <a:ext cx="3870962" cy="289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0" y="3379281"/>
            <a:ext cx="4462380" cy="25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จอยสติก (</a:t>
            </a:r>
            <a:r>
              <a:rPr lang="en-US" dirty="0"/>
              <a:t>Joystick)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914400">
              <a:buNone/>
            </a:pPr>
            <a:r>
              <a:rPr lang="th-TH" dirty="0"/>
              <a:t>เป็นก้านสำหรับใช้โยกขึ้นลง / ซ้ายขวา เพื่อย้ายตำแหน่งของตัวชี้ตำแหน่งบนจอภาพ มีหลักการทำงานเช่นเดียวกับเมาส์ แต่ต่างกันตรงมีแป้นกดเพิ่มเติมมาจำนวนหนึ่งสำหรับสั่งงานพิเศษ นิยมใช้กับการเล่นเกมส์คอมพิวเตอร์หรือควบคุมหุ่นยนต์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40" y="2262795"/>
            <a:ext cx="3048000" cy="390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5" b="24642"/>
          <a:stretch/>
        </p:blipFill>
        <p:spPr bwMode="auto">
          <a:xfrm>
            <a:off x="731520" y="2858749"/>
            <a:ext cx="5318760" cy="27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6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จอภาพระบบสัมผัส (</a:t>
            </a:r>
            <a:r>
              <a:rPr lang="en-US" dirty="0"/>
              <a:t>Touch Screen)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914400">
              <a:buNone/>
            </a:pPr>
            <a:r>
              <a:rPr lang="th-TH" dirty="0"/>
              <a:t>เป็นจอภาพแบบพิเศษซึ่งผู้ใช้เพียงแตะปลายนิ้วลงบนจอภาพในตำแหน่งที่กำหนดไว้ เพื่อเลือกการทำงานที่ต้องการ </a:t>
            </a:r>
            <a:r>
              <a:rPr lang="th-TH" dirty="0" smtClean="0"/>
              <a:t>เพื่อ</a:t>
            </a:r>
            <a:r>
              <a:rPr lang="th-TH" dirty="0"/>
              <a:t>ช่วยให้</a:t>
            </a:r>
            <a:r>
              <a:rPr lang="th-TH" dirty="0" smtClean="0"/>
              <a:t>ผู้ใช้เครื่อง</a:t>
            </a:r>
            <a:r>
              <a:rPr lang="th-TH" dirty="0"/>
              <a:t>คอมพิวเตอร์ไม่คล่องนักสามารถเลือกข้อมูลที่ต้องการได้อย่างสะดวกรวดเร็ว จะพบการใช้งานมากในร้านอาหารแบบเร่งด่วน หรือใช้แสดงข้อมูลการท่องเที่ยว เป็นต้น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79" y="271628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atom.rmutphysics.com/charud/oldnews/0/286/16/29/13265_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1"/>
          <a:stretch/>
        </p:blipFill>
        <p:spPr bwMode="auto">
          <a:xfrm>
            <a:off x="800100" y="2727960"/>
            <a:ext cx="3040379" cy="3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tom.rmutphysics.com/charud/oldnews/0/286/16/29/13265_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1"/>
          <a:stretch/>
        </p:blipFill>
        <p:spPr bwMode="auto">
          <a:xfrm>
            <a:off x="7919282" y="2640509"/>
            <a:ext cx="3693597" cy="35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ปากกาแสง (</a:t>
            </a:r>
            <a:r>
              <a:rPr lang="en-US" dirty="0"/>
              <a:t>Light pen)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914400">
              <a:buNone/>
            </a:pPr>
            <a:r>
              <a:rPr lang="th-TH" dirty="0"/>
              <a:t>ใช้</a:t>
            </a:r>
            <a:r>
              <a:rPr lang="th-TH" dirty="0" smtClean="0"/>
              <a:t>เซลล์ซึ่ง</a:t>
            </a:r>
            <a:r>
              <a:rPr lang="th-TH" dirty="0"/>
              <a:t>มีความไวต่อแสงเป็นตัวกำหนดตำแหน่งบนจอภาพ รวมทั้งสามารถใช้วาดลักษณะหรือรูปแบบของข้อมูลให้ปรากฏบนจอภาพ  การใช้งานทำได้โดยการแตะปากกาแสงไปบนจอภาพตามตำแหน่งที่ต้องการ นิยมใช้กับงานคอมพิวเตอร์ช่วยการออกแบบ (</a:t>
            </a:r>
            <a:r>
              <a:rPr lang="en-US" dirty="0"/>
              <a:t>CAD </a:t>
            </a:r>
            <a:r>
              <a:rPr lang="th-TH" dirty="0"/>
              <a:t>หรือ </a:t>
            </a:r>
            <a:r>
              <a:rPr lang="en-US" dirty="0"/>
              <a:t>Computer Aided Design)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19" y="2682243"/>
            <a:ext cx="4070823" cy="351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755974"/>
            <a:ext cx="3497580" cy="34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เครื่องอ่านภาพ (</a:t>
            </a:r>
            <a:r>
              <a:rPr lang="en-US" dirty="0"/>
              <a:t>Scanner)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914400">
              <a:buNone/>
            </a:pPr>
            <a:r>
              <a:rPr lang="th-TH" dirty="0">
                <a:latin typeface="+mj-lt"/>
              </a:rPr>
              <a:t>เป็นอุปกรณ์ที่ใช้อ่านหรือสแกนข้อมูลบนเอกสารเข้าสู่เครื่องคอมพิวเตอร์ ใช้วิธีส่องแสงไปยังวัตถุที่ต้องการสแกน แสงที่ส่องไปยังวัตถุแล้วสะท้อนกลับมาจะถูกส่งผ่านไปที่เซลล์ไวแสง (</a:t>
            </a:r>
            <a:r>
              <a:rPr lang="en-US" dirty="0">
                <a:latin typeface="+mj-lt"/>
              </a:rPr>
              <a:t>Charge-Coupled Device </a:t>
            </a:r>
            <a:r>
              <a:rPr lang="th-TH" dirty="0">
                <a:latin typeface="+mj-lt"/>
              </a:rPr>
              <a:t>หรือ </a:t>
            </a:r>
            <a:r>
              <a:rPr lang="en-US" dirty="0">
                <a:latin typeface="+mj-lt"/>
              </a:rPr>
              <a:t>CCD) </a:t>
            </a:r>
            <a:r>
              <a:rPr lang="th-TH" dirty="0">
                <a:latin typeface="+mj-lt"/>
              </a:rPr>
              <a:t>ซึ่งจะตรวจจับความเข้มของแสงที่สะท้อนออกมาจากวัตถุและแปลงให้อยู่ในรูปของข้อมูลทางดิจิทัล เอกสารอาจประกอบด้วยข้อความหรือรูปภาพกราฟิกก็ได้ อาจแบ่งตามวิธีใช้งานได้ดังนี้</a:t>
            </a:r>
            <a:endParaRPr lang="en-US" dirty="0">
              <a:latin typeface="+mj-lt"/>
            </a:endParaRPr>
          </a:p>
          <a:p>
            <a:pPr marL="519113"/>
            <a:r>
              <a:rPr lang="th-TH" dirty="0">
                <a:latin typeface="+mj-lt"/>
              </a:rPr>
              <a:t>สแกนเนอร์มือถือ มีขนาดเล็กสามารถพกพาได้สะดวก การใช้งานผู้ใช้ต้องถือตัวสแกนเนอร์กวาดไปบนภาพหรือวัตถุที่ต้องการ</a:t>
            </a:r>
          </a:p>
          <a:p>
            <a:pPr marL="519113"/>
            <a:r>
              <a:rPr lang="th-TH" dirty="0">
                <a:latin typeface="+mj-lt"/>
              </a:rPr>
              <a:t>สแกนเนอร์แบบสอดกระดาษ ผู้ใช้ต้องสอดเอกสารเข้าไปยังช่องสำหรับอ่านข้อมูล เหมาะสมสำหรับการอ่านเอกสารที่เป็นแผ่น ๆ แต่ไม่สามารถอ่านเอกสารที่เย็บเป็นเล่มได้</a:t>
            </a:r>
          </a:p>
          <a:p>
            <a:pPr marL="519113"/>
            <a:r>
              <a:rPr lang="th-TH" dirty="0">
                <a:latin typeface="+mj-lt"/>
              </a:rPr>
              <a:t>สแกนเนอร์แบบแท่น เป็นสแกนเนอร์ที่นิยมใช้กันในปัจจุบัน ผู้ใช้เพียงวางกระดาษต้นฉบับที่ต้องการไปบนเครื่องสแกนเนอร์ มีวิธีการทำงานคล้ายกับเครื่องถ่ายเอกสาร</a:t>
            </a:r>
          </a:p>
          <a:p>
            <a:pPr marL="519113"/>
            <a:endParaRPr lang="th-TH" sz="2000" dirty="0"/>
          </a:p>
          <a:p>
            <a:pPr marL="0" indent="91440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97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เครื่องอ่านแถบสี (</a:t>
            </a:r>
            <a:r>
              <a:rPr lang="en-US" dirty="0"/>
              <a:t>Bar-Code Reader)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914400">
              <a:buNone/>
            </a:pPr>
            <a:r>
              <a:rPr lang="th-TH" dirty="0"/>
              <a:t>ทำหน้าที่อ่านรหัสที่มีลักษณะเป็นแถบสีขาวสลับดำ (</a:t>
            </a:r>
            <a:r>
              <a:rPr lang="en-US" dirty="0"/>
              <a:t>Bar-code) </a:t>
            </a:r>
            <a:r>
              <a:rPr lang="th-TH" dirty="0" smtClean="0"/>
              <a:t>รหัสที่</a:t>
            </a:r>
            <a:r>
              <a:rPr lang="th-TH" dirty="0"/>
              <a:t>นิยมกันมากคือ </a:t>
            </a:r>
            <a:r>
              <a:rPr lang="en-US" dirty="0"/>
              <a:t>UPC (Universal Product Code) </a:t>
            </a:r>
            <a:r>
              <a:rPr lang="th-TH" dirty="0"/>
              <a:t>เป็นรหัสที่ติดอยู่บนห่อสินค้าทั่วไปโดยเครื่องอ่านแถบสีจะทำการอ่านแถบรหัสบนสินค้าแล้วแปลงเป็นสัญญาณไฟฟ้าส่งไปยังเครื่อง</a:t>
            </a:r>
            <a:r>
              <a:rPr lang="th-TH" dirty="0" smtClean="0"/>
              <a:t>คอมพิวเตอร์ เพื่อใช้งานกับโปรแกรมซื้อ</a:t>
            </a:r>
            <a:r>
              <a:rPr lang="en-US" dirty="0" smtClean="0"/>
              <a:t>-</a:t>
            </a:r>
            <a:r>
              <a:rPr lang="th-TH" dirty="0" smtClean="0"/>
              <a:t>ขายสินค้าของร้านค้า และห้างสรรพสินค้า</a:t>
            </a:r>
            <a:r>
              <a:rPr lang="th-TH" dirty="0"/>
              <a:t>ต่าง </a:t>
            </a:r>
            <a:r>
              <a:rPr lang="th-TH" dirty="0" smtClean="0"/>
              <a:t>ๆ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73682"/>
            <a:ext cx="4343400" cy="352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อุปกรณ์รับข้อมูลเสียง (</a:t>
            </a:r>
            <a:r>
              <a:rPr lang="en-US" dirty="0"/>
              <a:t>Voice Input Devices)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914400">
              <a:buNone/>
            </a:pPr>
            <a:r>
              <a:rPr lang="th-TH" dirty="0"/>
              <a:t>เรียกอีกอย่างหนึ่งว่า ไมโครโฟน เป็นอุปกรณ์รับข้อมูลในรูปแบบเสียง โดยจะทำการแปลงสัญญาณเสียงเป็นสัญญาณดิจิทัลแล้วจึงส่งไปยังคอมพิวเตอร์</a:t>
            </a:r>
            <a:endParaRPr lang="en-US" dirty="0"/>
          </a:p>
        </p:txBody>
      </p:sp>
      <p:pic>
        <p:nvPicPr>
          <p:cNvPr id="7170" name="Picture 2" descr="à¸à¸¥à¸à¸²à¸£à¸à¹à¸à¸«à¸²à¸£à¸¹à¸à¸ à¸²à¸à¸ªà¸³à¸«à¸£à¸±à¸ 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58" y="2905124"/>
            <a:ext cx="3810001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à¸à¸¥à¸à¸²à¸£à¸à¹à¸à¸«à¸²à¸£à¸¹à¸à¸ à¸²à¸à¸ªà¸³à¸«à¸£à¸±à¸ microphon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32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หน่วยแสดงผล (</a:t>
            </a:r>
            <a:r>
              <a:rPr lang="en-US" sz="4000" dirty="0"/>
              <a:t>Output Unit)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914400">
              <a:buNone/>
            </a:pPr>
            <a:r>
              <a:rPr lang="th-TH" dirty="0" smtClean="0"/>
              <a:t>ทำ</a:t>
            </a:r>
            <a:r>
              <a:rPr lang="th-TH" dirty="0"/>
              <a:t>หน้าที่แสดงผลจากการประมวลผล โดยนำผลที่ได้ออกมาจากหน่วยความจำหลักแสดงให้ผู้ใช้ได้เห็นในรูปแบบที่เข้าใจได้อาจจะเป็นทางจอภาพหรือในรูปแบบของการบันทึกลงสื่อบันทึกข้อมูลเราเรียกอุปกรณ์นี้</a:t>
            </a:r>
            <a:r>
              <a:rPr lang="th-TH" dirty="0" smtClean="0"/>
              <a:t>ว่า อุปกรณ์</a:t>
            </a:r>
            <a:r>
              <a:rPr lang="th-TH" dirty="0"/>
              <a:t>แสดงผล </a:t>
            </a:r>
            <a:r>
              <a:rPr lang="th-TH" dirty="0" smtClean="0"/>
              <a:t>(</a:t>
            </a:r>
            <a:r>
              <a:rPr lang="en-US" dirty="0"/>
              <a:t>Output Device)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th-TH" dirty="0" smtClean="0"/>
              <a:t>อุปกรณ์</a:t>
            </a:r>
            <a:r>
              <a:rPr lang="th-TH" dirty="0"/>
              <a:t>บางอย่างเป็นได้ทั้งอุปกรณ์รับข้อมูลและแสดงผลซึ่ง</a:t>
            </a:r>
            <a:r>
              <a:rPr lang="th-TH" dirty="0" smtClean="0"/>
              <a:t>เรียกว่า</a:t>
            </a:r>
            <a:r>
              <a:rPr lang="en-US" dirty="0" err="1" smtClean="0"/>
              <a:t>Input/Output</a:t>
            </a:r>
            <a:r>
              <a:rPr lang="en-US" dirty="0" smtClean="0"/>
              <a:t>  </a:t>
            </a:r>
            <a:r>
              <a:rPr lang="en-US" dirty="0"/>
              <a:t>Device  </a:t>
            </a:r>
            <a:r>
              <a:rPr lang="th-TH" dirty="0" smtClean="0"/>
              <a:t>เช่น เครื่อง</a:t>
            </a:r>
            <a:r>
              <a:rPr lang="th-TH" dirty="0"/>
              <a:t>ขับแผ่นบันทึกข้อมูล (</a:t>
            </a:r>
            <a:r>
              <a:rPr lang="en-US" dirty="0"/>
              <a:t>Diskette)  </a:t>
            </a:r>
            <a:r>
              <a:rPr lang="th-TH" dirty="0"/>
              <a:t>ฮาร์ดดิสก์ (</a:t>
            </a:r>
            <a:r>
              <a:rPr lang="en-US" dirty="0"/>
              <a:t>Hard disk)  </a:t>
            </a:r>
            <a:r>
              <a:rPr lang="th-TH" dirty="0"/>
              <a:t>เป็นต้น  โดยจะเรียกอุปกรณ์เหล่านี้ตามหน้าที่ในขณะที่ทำงานร่วมกับหน่วยความจำหลัก คือ ถ้าเป็นการนำข้อมูลเข้ามาหน่วยความจำหลัก  ก็จะเรียกอุปกรณ์นี้เป็น  อุปกรณ์รับข้อมูล  แต่ถ้าเป็นการนำข้อมูลออกจากหน่วยความจำหลักก็จะเรียกอุปกรณ์แสดงผล</a:t>
            </a:r>
          </a:p>
        </p:txBody>
      </p:sp>
    </p:spTree>
    <p:extLst>
      <p:ext uri="{BB962C8B-B14F-4D97-AF65-F5344CB8AC3E}">
        <p14:creationId xmlns:p14="http://schemas.microsoft.com/office/powerpoint/2010/main" val="42929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หน่วยแสดงผล (</a:t>
            </a:r>
            <a:r>
              <a:rPr lang="en-US" sz="4000" dirty="0"/>
              <a:t>Output Unit)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แบ่งออกเป็น 2 ประเภท คือ</a:t>
            </a:r>
            <a:endParaRPr lang="en-US" dirty="0" smtClean="0"/>
          </a:p>
          <a:p>
            <a:r>
              <a:rPr lang="th-TH" b="1" dirty="0"/>
              <a:t>อุปกรณ์ที่ใช้แสดงผลลัพธ์</a:t>
            </a:r>
            <a:r>
              <a:rPr lang="th-TH" b="1" dirty="0" smtClean="0"/>
              <a:t>ชั่วคราว </a:t>
            </a:r>
            <a:r>
              <a:rPr lang="th-TH" dirty="0" smtClean="0"/>
              <a:t>จะแสดงผลลัพธ์</a:t>
            </a:r>
            <a:r>
              <a:rPr lang="th-TH" dirty="0"/>
              <a:t>แก่ผู้ใช้ในระยะเวลา</a:t>
            </a:r>
            <a:r>
              <a:rPr lang="th-TH" dirty="0" smtClean="0"/>
              <a:t>หนึ่ง </a:t>
            </a:r>
            <a:r>
              <a:rPr lang="th-TH" dirty="0"/>
              <a:t>ไม่สามารถ</a:t>
            </a:r>
            <a:r>
              <a:rPr lang="th-TH" dirty="0" smtClean="0"/>
              <a:t>เก็บไว้</a:t>
            </a:r>
            <a:r>
              <a:rPr lang="th-TH" dirty="0"/>
              <a:t>เป็นหลักฐาน</a:t>
            </a:r>
            <a:r>
              <a:rPr lang="th-TH" dirty="0" smtClean="0"/>
              <a:t>ได้</a:t>
            </a:r>
          </a:p>
          <a:p>
            <a:pPr lvl="1"/>
            <a:r>
              <a:rPr lang="th-TH" dirty="0" smtClean="0"/>
              <a:t>	จอ</a:t>
            </a:r>
            <a:r>
              <a:rPr lang="th-TH" dirty="0" smtClean="0"/>
              <a:t>ซีอาร์ที (</a:t>
            </a:r>
            <a:r>
              <a:rPr lang="en-US" dirty="0" smtClean="0"/>
              <a:t>Cathode Ray Tube) </a:t>
            </a:r>
            <a:r>
              <a:rPr lang="th-TH" dirty="0" smtClean="0"/>
              <a:t> </a:t>
            </a:r>
          </a:p>
          <a:p>
            <a:pPr lvl="2"/>
            <a:r>
              <a:rPr lang="th-TH" dirty="0" smtClean="0"/>
              <a:t>	จอ</a:t>
            </a:r>
            <a:r>
              <a:rPr lang="th-TH" dirty="0"/>
              <a:t>แอลซีดี (</a:t>
            </a:r>
            <a:r>
              <a:rPr lang="en-US" dirty="0"/>
              <a:t>Liquid Crystal Display) </a:t>
            </a:r>
            <a:endParaRPr lang="th-TH" dirty="0" smtClean="0"/>
          </a:p>
          <a:p>
            <a:pPr lvl="1"/>
            <a:r>
              <a:rPr lang="th-TH" dirty="0" smtClean="0"/>
              <a:t>	อุปกรณ์</a:t>
            </a:r>
            <a:r>
              <a:rPr lang="th-TH" dirty="0"/>
              <a:t>ฉายภาพ (</a:t>
            </a:r>
            <a:r>
              <a:rPr lang="en-US" dirty="0"/>
              <a:t>Projector) </a:t>
            </a:r>
            <a:endParaRPr lang="th-TH" dirty="0" smtClean="0"/>
          </a:p>
          <a:p>
            <a:pPr lvl="1"/>
            <a:r>
              <a:rPr lang="th-TH" dirty="0" smtClean="0"/>
              <a:t>	อุปกรณ์</a:t>
            </a:r>
            <a:r>
              <a:rPr lang="th-TH" dirty="0"/>
              <a:t>เสียง (</a:t>
            </a:r>
            <a:r>
              <a:rPr lang="en-US" dirty="0"/>
              <a:t>Audio Output) 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5974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หน่วยแสดงผล (</a:t>
            </a:r>
            <a:r>
              <a:rPr lang="en-US" dirty="0"/>
              <a:t>Output Unit)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อุปกรณ์ที่แสดงผลลัพธ์แบบถาวร </a:t>
            </a:r>
            <a:r>
              <a:rPr lang="th-TH" dirty="0"/>
              <a:t>ให้ผลลัพธ์ที่สามารถเก็บไว้เป็นหลักฐานได้</a:t>
            </a:r>
          </a:p>
          <a:p>
            <a:pPr lvl="1"/>
            <a:r>
              <a:rPr lang="th-TH" dirty="0" smtClean="0"/>
              <a:t>	เครื่องพิมพ์ </a:t>
            </a:r>
            <a:r>
              <a:rPr lang="th-TH" dirty="0"/>
              <a:t>(</a:t>
            </a:r>
            <a:r>
              <a:rPr lang="en-US" dirty="0"/>
              <a:t>Printer)</a:t>
            </a:r>
            <a:endParaRPr lang="th-TH" dirty="0"/>
          </a:p>
          <a:p>
            <a:pPr lvl="2"/>
            <a:r>
              <a:rPr lang="th-TH" dirty="0" smtClean="0"/>
              <a:t>	เครื่องพิมพ์</a:t>
            </a:r>
            <a:r>
              <a:rPr lang="th-TH" dirty="0"/>
              <a:t>แบบกระทบ (</a:t>
            </a:r>
            <a:r>
              <a:rPr lang="en-US" dirty="0"/>
              <a:t>Impact Printer)</a:t>
            </a:r>
            <a:endParaRPr lang="th-TH" dirty="0"/>
          </a:p>
          <a:p>
            <a:pPr lvl="2"/>
            <a:r>
              <a:rPr lang="th-TH" dirty="0" smtClean="0"/>
              <a:t>	เครื่องพิมพ์</a:t>
            </a:r>
            <a:r>
              <a:rPr lang="th-TH" dirty="0"/>
              <a:t>แบบพ่นหมึก (</a:t>
            </a:r>
            <a:r>
              <a:rPr lang="en-US" dirty="0"/>
              <a:t>Ink Jet Printer)</a:t>
            </a:r>
            <a:endParaRPr lang="th-TH" dirty="0"/>
          </a:p>
          <a:p>
            <a:pPr lvl="2"/>
            <a:r>
              <a:rPr lang="th-TH" dirty="0" smtClean="0"/>
              <a:t>	เครื่องพิมพ์</a:t>
            </a:r>
            <a:r>
              <a:rPr lang="th-TH" dirty="0"/>
              <a:t>เลเซอร์ (</a:t>
            </a:r>
            <a:r>
              <a:rPr lang="en-US" dirty="0"/>
              <a:t>Laser Printer)</a:t>
            </a:r>
            <a:endParaRPr lang="th-TH" dirty="0"/>
          </a:p>
          <a:p>
            <a:pPr lvl="2"/>
            <a:r>
              <a:rPr lang="th-TH" dirty="0" smtClean="0"/>
              <a:t>	พล็อต</a:t>
            </a:r>
            <a:r>
              <a:rPr lang="th-TH" dirty="0" err="1"/>
              <a:t>เตอร์</a:t>
            </a:r>
            <a:r>
              <a:rPr lang="th-TH" dirty="0"/>
              <a:t> (</a:t>
            </a:r>
            <a:r>
              <a:rPr lang="en-US" dirty="0"/>
              <a:t>Plotter)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34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โครงสร้างของคอมพิวเตอร์ (ฮาร์ดแวร์)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ลักษณะทางภายภาพของเครื่องคอมพิวเตอร์ ซึ่งประกอบด้วยอุปกรณ์ที่เป็นหน่วยรับข้อมูล หน่วยประมวลผล หน่วยแสดงผลลัพธ์ รวมทั้งเครื่องมือต่างๆที่เกี่ยวข้อง</a:t>
            </a:r>
          </a:p>
          <a:p>
            <a:r>
              <a:rPr lang="th-TH" dirty="0"/>
              <a:t>หน่วยรับข้อมูลและหน่วยแสดงผล (</a:t>
            </a:r>
            <a:r>
              <a:rPr lang="en-US" dirty="0"/>
              <a:t>Input /Output Unit)</a:t>
            </a:r>
          </a:p>
          <a:p>
            <a:r>
              <a:rPr lang="th-TH" dirty="0"/>
              <a:t>ทำหน้าที่รับคำสั่ง หรือข้อมูลเพื่อนำไปประมวลผล และแสดงผล</a:t>
            </a:r>
          </a:p>
          <a:p>
            <a:r>
              <a:rPr lang="th-TH" dirty="0"/>
              <a:t>หน่วยประมวลผลกลาง (</a:t>
            </a:r>
            <a:r>
              <a:rPr lang="en-US" dirty="0"/>
              <a:t>Central Processing Unit : CPU)</a:t>
            </a:r>
          </a:p>
          <a:p>
            <a:r>
              <a:rPr lang="th-TH" dirty="0"/>
              <a:t>ทำหน้าที่ประมวลผลข้อมูล</a:t>
            </a:r>
          </a:p>
          <a:p>
            <a:r>
              <a:rPr lang="th-TH" dirty="0"/>
              <a:t>หน่วยความจำ (</a:t>
            </a:r>
            <a:r>
              <a:rPr lang="en-US" dirty="0"/>
              <a:t>Memory Unit)</a:t>
            </a:r>
          </a:p>
          <a:p>
            <a:r>
              <a:rPr lang="th-TH" dirty="0"/>
              <a:t>ทำหน้าที่จัดเก็บข้อมูลของคอมพิวเตอร์</a:t>
            </a:r>
          </a:p>
          <a:p>
            <a:r>
              <a:rPr lang="th-TH" dirty="0"/>
              <a:t>ทำหน้าที่แสดงผลลัพธ์จากการประมวลผลข้อมูล</a:t>
            </a:r>
          </a:p>
          <a:p>
            <a:r>
              <a:rPr lang="th-TH" dirty="0"/>
              <a:t>หน่วยการเชื่อมต่อภายในเครื่องคอมพิวเตอร์ (</a:t>
            </a:r>
            <a:r>
              <a:rPr lang="en-US" dirty="0"/>
              <a:t>System Interconnection Unit)</a:t>
            </a:r>
          </a:p>
          <a:p>
            <a:endParaRPr lang="en-US" dirty="0"/>
          </a:p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7"/>
          <a:stretch/>
        </p:blipFill>
        <p:spPr bwMode="auto">
          <a:xfrm>
            <a:off x="7284080" y="2245486"/>
            <a:ext cx="392218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662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หน่วยแสดงผล (</a:t>
            </a:r>
            <a:r>
              <a:rPr lang="en-US" sz="3600" dirty="0"/>
              <a:t>Output Unit)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3"/>
            <a:ext cx="1600200" cy="135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159580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524000"/>
            <a:ext cx="2476500" cy="1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43786"/>
            <a:ext cx="1428467" cy="142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43787"/>
            <a:ext cx="1828800" cy="143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3411941"/>
            <a:ext cx="2476500" cy="147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181601"/>
            <a:ext cx="1428467" cy="142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5181601"/>
            <a:ext cx="1603655" cy="142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2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จอภาพ</a:t>
            </a:r>
            <a:r>
              <a:rPr lang="th-TH" dirty="0" smtClean="0"/>
              <a:t>คอมพิวเตอร์ </a:t>
            </a:r>
            <a:r>
              <a:rPr lang="th-TH" dirty="0"/>
              <a:t>(</a:t>
            </a:r>
            <a:r>
              <a:rPr lang="en-US" dirty="0"/>
              <a:t>Monitor)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914400">
              <a:buNone/>
            </a:pPr>
            <a:r>
              <a:rPr lang="th-TH" dirty="0"/>
              <a:t>ใช้แสดงข้อมูลหรือผลลัพธ์ให้ผู้ใช้เห็นได้ทันที คล้ายจอภาพของโทรทัศน์ บนจอภาพประกอบด้วยจุดจำนวนมากมาย เรียกว่า พิกเซล (</a:t>
            </a:r>
            <a:r>
              <a:rPr lang="en-US" dirty="0"/>
              <a:t>Pixel) </a:t>
            </a:r>
            <a:r>
              <a:rPr lang="th-TH" dirty="0"/>
              <a:t>ถ้ามีพิกเซลมากก็จะทำให้ผู้ใช้มองเห็นภาพบนจอได้ชัดเจนมาก</a:t>
            </a:r>
            <a:r>
              <a:rPr lang="th-TH" dirty="0" smtClean="0"/>
              <a:t>ขึ้น </a:t>
            </a:r>
            <a:endParaRPr lang="th-TH" dirty="0"/>
          </a:p>
          <a:p>
            <a:r>
              <a:rPr lang="th-TH" b="1" dirty="0"/>
              <a:t>จอซีอาร์ที (</a:t>
            </a:r>
            <a:r>
              <a:rPr lang="en-US" b="1" dirty="0"/>
              <a:t>Cathode Ray Tube) </a:t>
            </a:r>
            <a:r>
              <a:rPr lang="th-TH" dirty="0"/>
              <a:t>ใช้หลักการยิงแสงผ่านหลอดภาพคล้ายกับโทรทัศน์</a:t>
            </a:r>
            <a:endParaRPr lang="en-US" dirty="0"/>
          </a:p>
          <a:p>
            <a:r>
              <a:rPr lang="th-TH" b="1" dirty="0"/>
              <a:t>จอแอลซีดี (</a:t>
            </a:r>
            <a:r>
              <a:rPr lang="en-US" b="1" dirty="0"/>
              <a:t>Liquid Crystal Display) </a:t>
            </a:r>
            <a:r>
              <a:rPr lang="th-TH" dirty="0"/>
              <a:t>เบาและกินไฟน้อยกว่าจอซีอาร์ที แต่มีราคาสูงกว่า มีสองแบบคือ </a:t>
            </a:r>
            <a:r>
              <a:rPr lang="en-US" dirty="0"/>
              <a:t>Passive Matrix </a:t>
            </a:r>
            <a:r>
              <a:rPr lang="th-TH" dirty="0"/>
              <a:t>ซึ่งมีราคาต่ำแต่ขาดความคมชัดและอาจมองไม่เห็นภาพเมื่อผู้ใช้มองจากบางมุม ส่วน </a:t>
            </a:r>
            <a:r>
              <a:rPr lang="en-US" dirty="0"/>
              <a:t>Active Matrix </a:t>
            </a:r>
            <a:r>
              <a:rPr lang="th-TH" dirty="0"/>
              <a:t>หรือบางครั้งอาจเรียกว่า </a:t>
            </a:r>
            <a:r>
              <a:rPr lang="en-US" dirty="0"/>
              <a:t>Thin Film Transistor (TFT) </a:t>
            </a:r>
            <a:r>
              <a:rPr lang="th-TH" dirty="0"/>
              <a:t>จะให้ภาพที่คมชัดกว่าแต่จะมีราคาสูงกว่ามาก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หน่วยประมวลผลกลาง (</a:t>
            </a:r>
            <a:r>
              <a:rPr lang="en-US" sz="4000" dirty="0"/>
              <a:t>Central Processing Unit : CPU)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th-TH" sz="3000" b="1" dirty="0" smtClean="0">
                <a:latin typeface="+mj-lt"/>
                <a:cs typeface="Cordia New" pitchFamily="34" charset="-34"/>
              </a:rPr>
              <a:t>หน่วย</a:t>
            </a:r>
            <a:r>
              <a:rPr lang="th-TH" sz="3000" b="1" dirty="0" smtClean="0">
                <a:latin typeface="+mj-lt"/>
                <a:cs typeface="Cordia New" pitchFamily="34" charset="-34"/>
              </a:rPr>
              <a:t>คำนวณทางคณิตศาสตร์และตรรกะ </a:t>
            </a:r>
            <a:r>
              <a:rPr lang="en-US" sz="3000" b="1" dirty="0" smtClean="0">
                <a:latin typeface="+mj-lt"/>
                <a:cs typeface="Cordia New" pitchFamily="34" charset="-34"/>
              </a:rPr>
              <a:t>(Arithmetic and Logic Unit)</a:t>
            </a:r>
          </a:p>
          <a:p>
            <a:pPr marL="274320" indent="-274320">
              <a:buNone/>
              <a:defRPr/>
            </a:pPr>
            <a:r>
              <a:rPr lang="th-TH" sz="3000" b="0" dirty="0" smtClean="0">
                <a:latin typeface="+mj-lt"/>
                <a:cs typeface="Cordia New" pitchFamily="34" charset="-34"/>
              </a:rPr>
              <a:t>		เป็นหน่วยที่ทำหน้าที่ประมวลผลโดยใช้วิธีที่คณิตศาสตร์ เช่น บวก ลบ คูณ หาร หรือ ทำหน้าที่ประมวลผลทางตรรกะ เช่น แอนด์</a:t>
            </a:r>
            <a:r>
              <a:rPr lang="en-US" sz="3000" b="0" dirty="0" smtClean="0">
                <a:latin typeface="+mj-lt"/>
                <a:cs typeface="Cordia New" pitchFamily="34" charset="-34"/>
              </a:rPr>
              <a:t> (AND)</a:t>
            </a:r>
            <a:r>
              <a:rPr lang="th-TH" sz="3000" b="0" dirty="0" smtClean="0">
                <a:latin typeface="+mj-lt"/>
                <a:cs typeface="Cordia New" pitchFamily="34" charset="-34"/>
              </a:rPr>
              <a:t> ออร์</a:t>
            </a:r>
            <a:r>
              <a:rPr lang="en-US" sz="3000" b="0" dirty="0" smtClean="0">
                <a:latin typeface="+mj-lt"/>
                <a:cs typeface="Cordia New" pitchFamily="34" charset="-34"/>
              </a:rPr>
              <a:t>(OR)</a:t>
            </a:r>
            <a:r>
              <a:rPr lang="th-TH" sz="3000" b="0" dirty="0" smtClean="0">
                <a:latin typeface="+mj-lt"/>
                <a:cs typeface="Cordia New" pitchFamily="34" charset="-34"/>
              </a:rPr>
              <a:t> และนอต (</a:t>
            </a:r>
            <a:r>
              <a:rPr lang="en-US" sz="3000" b="0" dirty="0" smtClean="0">
                <a:latin typeface="+mj-lt"/>
                <a:cs typeface="Cordia New" pitchFamily="34" charset="-34"/>
              </a:rPr>
              <a:t>NOT) </a:t>
            </a:r>
            <a:r>
              <a:rPr lang="th-TH" sz="3000" b="0" dirty="0" smtClean="0">
                <a:latin typeface="+mj-lt"/>
                <a:cs typeface="Cordia New" pitchFamily="34" charset="-34"/>
              </a:rPr>
              <a:t>เป็นต้น รวมทั้งยังทำหน้าที่ในการเปรียบเทียบค่าต่างๆ</a:t>
            </a:r>
            <a:endParaRPr lang="en-US" sz="3000" b="0" dirty="0" smtClean="0">
              <a:latin typeface="+mj-lt"/>
              <a:cs typeface="Cordia New" pitchFamily="34" charset="-34"/>
            </a:endParaRPr>
          </a:p>
          <a:p>
            <a:pPr marL="0" indent="0">
              <a:buNone/>
              <a:defRPr/>
            </a:pPr>
            <a:r>
              <a:rPr lang="th-TH" sz="3000" b="1" dirty="0" smtClean="0">
                <a:latin typeface="+mj-lt"/>
                <a:cs typeface="Cordia New" pitchFamily="34" charset="-34"/>
              </a:rPr>
              <a:t>หน่วย</a:t>
            </a:r>
            <a:r>
              <a:rPr lang="th-TH" sz="3000" b="1" dirty="0" smtClean="0">
                <a:latin typeface="+mj-lt"/>
                <a:cs typeface="Cordia New" pitchFamily="34" charset="-34"/>
              </a:rPr>
              <a:t>เก็บข้อมูลชั่วคราวที่อยู่ภายในหน่วยประมวลผลกลาง</a:t>
            </a:r>
            <a:r>
              <a:rPr lang="th-TH" sz="3000" b="1" dirty="0" smtClean="0">
                <a:latin typeface="+mj-lt"/>
                <a:cs typeface="Cordia New" pitchFamily="34" charset="-34"/>
              </a:rPr>
              <a:t>หรือรีจิสเตอร์ </a:t>
            </a:r>
            <a:r>
              <a:rPr lang="en-US" sz="3000" b="1" dirty="0" smtClean="0">
                <a:latin typeface="+mj-lt"/>
                <a:cs typeface="Cordia New" pitchFamily="34" charset="-34"/>
              </a:rPr>
              <a:t>(Register)</a:t>
            </a:r>
          </a:p>
          <a:p>
            <a:pPr marL="274320" indent="-274320">
              <a:buNone/>
              <a:defRPr/>
            </a:pPr>
            <a:r>
              <a:rPr lang="th-TH" sz="3000" b="0" dirty="0" smtClean="0">
                <a:latin typeface="+mj-lt"/>
                <a:cs typeface="Cordia New" pitchFamily="34" charset="-34"/>
              </a:rPr>
              <a:t>		เป็นหน่วยความจำขนาดเล็ก ทำหน้าที่เป็นที่พักข้อมูล ชั่วคราวก่อนที่จะถูกนำไปประมวลผล โดยปกติแล้วในหน่วยประมวลผลกลางจะมี </a:t>
            </a:r>
            <a:r>
              <a:rPr lang="th-TH" sz="3000" b="0" dirty="0" smtClean="0">
                <a:latin typeface="+mj-lt"/>
                <a:cs typeface="Cordia New" pitchFamily="34" charset="-34"/>
              </a:rPr>
              <a:t>รีจิสเตอร์ </a:t>
            </a:r>
            <a:r>
              <a:rPr lang="th-TH" sz="3000" b="0" dirty="0" smtClean="0">
                <a:latin typeface="+mj-lt"/>
                <a:cs typeface="Cordia New" pitchFamily="34" charset="-34"/>
              </a:rPr>
              <a:t>สำหรับเก็บ</a:t>
            </a:r>
            <a:r>
              <a:rPr lang="th-TH" sz="3000" b="0" dirty="0" smtClean="0">
                <a:latin typeface="+mj-lt"/>
                <a:cs typeface="Cordia New" pitchFamily="34" charset="-34"/>
              </a:rPr>
              <a:t>ข้อมูล</a:t>
            </a:r>
          </a:p>
          <a:p>
            <a:pPr marL="274320" indent="-274320">
              <a:buNone/>
              <a:defRPr/>
            </a:pPr>
            <a:r>
              <a:rPr lang="th-TH" sz="3000" b="0" dirty="0" smtClean="0">
                <a:latin typeface="+mj-lt"/>
                <a:cs typeface="Cordia New" pitchFamily="34" charset="-34"/>
              </a:rPr>
              <a:t> </a:t>
            </a:r>
            <a:r>
              <a:rPr lang="th-TH" sz="3000" b="1" dirty="0" smtClean="0">
                <a:latin typeface="+mj-lt"/>
                <a:cs typeface="Cordia New" pitchFamily="34" charset="-34"/>
              </a:rPr>
              <a:t>หน่วยควบคุม (</a:t>
            </a:r>
            <a:r>
              <a:rPr lang="en-US" sz="3000" b="1" dirty="0" smtClean="0">
                <a:latin typeface="+mj-lt"/>
                <a:cs typeface="Cordia New" pitchFamily="34" charset="-34"/>
              </a:rPr>
              <a:t>Control Unit)</a:t>
            </a:r>
            <a:r>
              <a:rPr lang="th-TH" sz="3000" b="1" dirty="0" smtClean="0">
                <a:latin typeface="+mj-lt"/>
                <a:cs typeface="Cordia New" pitchFamily="34" charset="-34"/>
              </a:rPr>
              <a:t> </a:t>
            </a:r>
            <a:endParaRPr lang="en-US" sz="3000" b="1" dirty="0" smtClean="0">
              <a:latin typeface="+mj-lt"/>
              <a:cs typeface="Cordia New" pitchFamily="34" charset="-34"/>
            </a:endParaRPr>
          </a:p>
          <a:p>
            <a:pPr marL="274320" indent="-274320">
              <a:buNone/>
              <a:defRPr/>
            </a:pPr>
            <a:r>
              <a:rPr lang="th-TH" sz="3000" b="0" dirty="0" smtClean="0">
                <a:latin typeface="+mj-lt"/>
                <a:cs typeface="Cordia New" pitchFamily="34" charset="-34"/>
              </a:rPr>
              <a:t>		เป็นเสมือนหน่วยบัญชาการของระบบคอมพิวเตอร์ทั้งหมด ทำหน้าที่กำหนดจังหวะการทำงานต่างๆ ของคอมพิวเตอร์ไม่เว้นแม้แต่ส่วนประกอบอื่นๆ ของหน่วยประมวลผลกลาง นอกจากนี้ยังทำหน้าที่ควบคุมการรับส่งข้อมูลระหว่างหน่วยต่างๆ ในคอมพิวเตอร์ให้สามารถทำงานร่วมกันได้อย่างเป็นระบบ</a:t>
            </a:r>
            <a:endParaRPr lang="en-US" b="0" dirty="0">
              <a:latin typeface="+mj-lt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88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หน่วยความจำ (</a:t>
            </a:r>
            <a:r>
              <a:rPr lang="en-US" dirty="0"/>
              <a:t>Memory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914400">
              <a:buNone/>
            </a:pPr>
            <a:r>
              <a:rPr lang="th-TH" dirty="0"/>
              <a:t>เป็นที่เก็บโปรแกรม ข้อมูล และผลลัพธ์ไว้ภายในคอมพิวเตอร์ รวมถึงสื่อข้อมูลที่ช่วยในการ</a:t>
            </a:r>
            <a:r>
              <a:rPr lang="th-TH" dirty="0" smtClean="0"/>
              <a:t>จดจำ เปรียบเสมือนสมอง</a:t>
            </a:r>
            <a:r>
              <a:rPr lang="th-TH" dirty="0"/>
              <a:t>คนซึ่งใช้การจดจำสิ่งต่าง ๆ และสื่อข้อมูลที่ช่วยในการจดจำเปรียบเทียบได้กับสมุดบันทึกซึ่งใช้ช่วยในการจดจำเพิ่มเติมจากสมอง </a:t>
            </a:r>
            <a:r>
              <a:rPr lang="th-TH" dirty="0" smtClean="0"/>
              <a:t>หน่วยความจำ</a:t>
            </a:r>
            <a:r>
              <a:rPr lang="th-TH" dirty="0"/>
              <a:t>ของคอมพิวเตอร์แบ่งได้เป็น 2 ประเภท</a:t>
            </a:r>
            <a:r>
              <a:rPr lang="th-TH" dirty="0" smtClean="0"/>
              <a:t>คือ</a:t>
            </a:r>
          </a:p>
          <a:p>
            <a:pPr marL="736600"/>
            <a:r>
              <a:rPr lang="th-TH" b="1" dirty="0"/>
              <a:t>หน่วยความจำหลัก (</a:t>
            </a:r>
            <a:r>
              <a:rPr lang="en-US" b="1" dirty="0"/>
              <a:t>Primary Memory Unit</a:t>
            </a:r>
            <a:r>
              <a:rPr lang="en-US" b="1" dirty="0" smtClean="0"/>
              <a:t>)</a:t>
            </a:r>
            <a:r>
              <a:rPr lang="th-TH" b="1" dirty="0"/>
              <a:t> </a:t>
            </a:r>
            <a:r>
              <a:rPr lang="th-TH" dirty="0" smtClean="0"/>
              <a:t>จะทำงานและติดต่อกับหน่วย</a:t>
            </a:r>
            <a:r>
              <a:rPr lang="th-TH" dirty="0"/>
              <a:t>ประมวลผล</a:t>
            </a:r>
            <a:r>
              <a:rPr lang="th-TH" dirty="0" smtClean="0"/>
              <a:t>กลางโดยตรง โดยหน่วยประมวลผลกลางจะประมวลผลข้อมูลจากหน่วยความจำหลักเท่านั้น</a:t>
            </a:r>
          </a:p>
          <a:p>
            <a:pPr marL="736600"/>
            <a:r>
              <a:rPr lang="th-TH" b="1" dirty="0" smtClean="0"/>
              <a:t>หน่วยความจำ</a:t>
            </a:r>
            <a:r>
              <a:rPr lang="th-TH" b="1" dirty="0"/>
              <a:t>สำรอง (</a:t>
            </a:r>
            <a:r>
              <a:rPr lang="en-US" b="1" dirty="0"/>
              <a:t>Secondary Memory Unit</a:t>
            </a:r>
            <a:r>
              <a:rPr lang="en-US" b="1" dirty="0" smtClean="0"/>
              <a:t>)</a:t>
            </a:r>
            <a:r>
              <a:rPr lang="th-TH" b="1" dirty="0" smtClean="0"/>
              <a:t> </a:t>
            </a:r>
            <a:r>
              <a:rPr lang="th-TH" dirty="0"/>
              <a:t>เป็นหน่วยความจำที่ต้องอาศัยสื่อบันทึกข้อมูลและอุปกรณ์รับ</a:t>
            </a:r>
            <a:r>
              <a:rPr lang="en-US" dirty="0"/>
              <a:t>-</a:t>
            </a:r>
            <a:r>
              <a:rPr lang="th-TH" dirty="0"/>
              <a:t>ส่งข้อมูลชนิดต่าง 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หน่วยความจำหลัก (</a:t>
            </a:r>
            <a:r>
              <a:rPr lang="en-US" dirty="0"/>
              <a:t>Primary Memory Unit)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แบ่งเป็น </a:t>
            </a:r>
            <a:r>
              <a:rPr lang="en-US" dirty="0"/>
              <a:t>2 </a:t>
            </a:r>
            <a:r>
              <a:rPr lang="th-TH" dirty="0"/>
              <a:t>ประเภท คือ</a:t>
            </a:r>
          </a:p>
          <a:p>
            <a:r>
              <a:rPr lang="th-TH" altLang="th-TH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แรม หรือหน่วยความจำเข้าถึงโดยสุ่ม (</a:t>
            </a:r>
            <a:r>
              <a:rPr lang="en-US" altLang="th-TH" b="1" dirty="0">
                <a:latin typeface="Cordia New" panose="020B0304020202020204" pitchFamily="34" charset="-34"/>
                <a:cs typeface="Cordia New" panose="020B0304020202020204" pitchFamily="34" charset="-34"/>
              </a:rPr>
              <a:t>RAM : Random Access Memory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หน่วยความจำที่เข้าถึงข้อมูลโดยการสุ่ม เป็นหน่วยความจำหลัก ที่ใช้ในระบบคอมพิวเตอร์ยุคปัจจุบัน หน่วยความจำชนิดนี้ อนุญาตให้เขียนและอ่านข้อมูลได้ในตำแหน่งต่างๆ อย่างอิสระ และรวดเร็ว ซึ่งต่างจากสื่อเก็บข้อมูลชนิดอื่นๆ </a:t>
            </a:r>
            <a:b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อย่างเทป หรือดิสก์ ที่มีข้อจำกัดในการอ่านและเขียนข้อมูล ที่ต้องทำตามลำดับก่อนหลัง หรือมีข้อกำจัดแบบรอม ที่อนุญาตให้อ่านเพียงอย่างเดียว ข้อมูลในแรม จะหายไปทันที เมื่อระบบคอมพิวเตอร์ถูกปิดลง เนื่องจากหน่วยความจำชนิดนี้ จะเก็บข้อมูลได้เฉพาะเวลาที่มีกระแสไฟฟ้าหล่อเลี้ยงเท่านั้น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7022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หน่วยความจำหลัก (</a:t>
            </a:r>
            <a:r>
              <a:rPr lang="en-US" dirty="0"/>
              <a:t>Primary Memory Unit)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 smtClean="0"/>
              <a:t>รอม </a:t>
            </a:r>
            <a:r>
              <a:rPr lang="th-TH" b="1" dirty="0"/>
              <a:t>(</a:t>
            </a:r>
            <a:r>
              <a:rPr lang="en-US" b="1" dirty="0"/>
              <a:t>ROM : Read Only Memory)</a:t>
            </a:r>
            <a:r>
              <a:rPr lang="th-TH" b="1" dirty="0"/>
              <a:t> </a:t>
            </a:r>
            <a:r>
              <a:rPr lang="th-TH" dirty="0"/>
              <a:t>ข้อมูลจะถูกบรรจุไว้ก่อนนำมาใช้ โดยทั่วไปแล้วรอมจะถูกอ่านได้อย่างเดียวเท่านั้น โดยจะใช้เก็บคำสั่งหรือข้อมูลที่ไม่เปลี่ยนแปลง และจะอยู่อย่างถาวร แม้ว่าจะปิดเครื่องข้อมูลก็จะไม่ถูกลบไป เรียกว่า นอน-โวลา</a:t>
            </a:r>
            <a:r>
              <a:rPr lang="th-TH" dirty="0" err="1"/>
              <a:t>ไทล์</a:t>
            </a:r>
            <a:r>
              <a:rPr lang="th-TH" dirty="0"/>
              <a:t> (</a:t>
            </a:r>
            <a:r>
              <a:rPr lang="en-US" dirty="0"/>
              <a:t>Non-Volatile Memory) </a:t>
            </a:r>
            <a:r>
              <a:rPr lang="th-TH" dirty="0"/>
              <a:t>หรือ หน่วยความจำถาวร มี 3 ประเภท คือ</a:t>
            </a:r>
          </a:p>
          <a:p>
            <a:pPr marL="519113" lvl="1" indent="-227013">
              <a:buFont typeface="+mj-lt"/>
              <a:buAutoNum type="arabicPeriod"/>
            </a:pPr>
            <a:r>
              <a:rPr lang="en-US" dirty="0"/>
              <a:t>PROM (Programmable Read Only Memory)</a:t>
            </a:r>
            <a:r>
              <a:rPr lang="th-TH" dirty="0"/>
              <a:t> เป็น </a:t>
            </a:r>
            <a:r>
              <a:rPr lang="en-US" dirty="0"/>
              <a:t>ROM</a:t>
            </a:r>
            <a:r>
              <a:rPr lang="th-TH" dirty="0"/>
              <a:t> ที่ยังไม่มีการบันทึกข้อมูลใด ๆ เราสามารถซื้อ </a:t>
            </a:r>
            <a:r>
              <a:rPr lang="en-US" dirty="0"/>
              <a:t>PROM </a:t>
            </a:r>
            <a:r>
              <a:rPr lang="th-TH" dirty="0"/>
              <a:t>เปล่านี้มาบันทึกข้อมูลใด ๆ ตามความต้องการเองได้โดยใช้อุปกรณ์พิเศษสำหรับทำงานนี้โดยเฉพาะแต่ข้อมูลที่ได้บันทึกลงไปใน </a:t>
            </a:r>
            <a:r>
              <a:rPr lang="en-US" dirty="0"/>
              <a:t>PROM </a:t>
            </a:r>
            <a:r>
              <a:rPr lang="th-TH" dirty="0"/>
              <a:t>แล้วจะลบออกอีกไม่ได้ สามารถอ่านไปใช้ได้อย่างเดียว</a:t>
            </a:r>
          </a:p>
          <a:p>
            <a:pPr marL="519113" lvl="1" indent="-227013">
              <a:buFont typeface="+mj-lt"/>
              <a:buAutoNum type="arabicPeriod"/>
            </a:pPr>
            <a:r>
              <a:rPr lang="en-US" dirty="0"/>
              <a:t>EPROM (Erasable Programmable Read Only Memory) </a:t>
            </a:r>
            <a:r>
              <a:rPr lang="th-TH" dirty="0"/>
              <a:t>สามารถเขียน และลบข้อมูลได้หลายครั้ง โดยใช้แสงอัลตราไวโอเลต (</a:t>
            </a:r>
            <a:r>
              <a:rPr lang="en-US" dirty="0"/>
              <a:t>UV) </a:t>
            </a:r>
            <a:r>
              <a:rPr lang="th-TH" dirty="0"/>
              <a:t>ซึ่งต้องมีช่องหน้าต่างที่เป็นกระจกไว้สำหรับรับแสงในการลบข้อมูล ดังนั้น</a:t>
            </a:r>
            <a:r>
              <a:rPr lang="th-TH" dirty="0" err="1"/>
              <a:t>ชิป</a:t>
            </a:r>
            <a:r>
              <a:rPr lang="th-TH" dirty="0"/>
              <a:t>จึงใหญ่กว่าชนิดอื่น</a:t>
            </a:r>
          </a:p>
          <a:p>
            <a:pPr marL="519113" lvl="1" indent="-227013">
              <a:buFont typeface="+mj-lt"/>
              <a:buAutoNum type="arabicPeriod"/>
            </a:pPr>
            <a:r>
              <a:rPr lang="en-US" dirty="0"/>
              <a:t>EEPROM (Electronic Erasable Programmable Read Only Memory</a:t>
            </a:r>
            <a:r>
              <a:rPr lang="th-TH" dirty="0"/>
              <a:t>) คล้ายกับ </a:t>
            </a:r>
            <a:r>
              <a:rPr lang="en-US" dirty="0"/>
              <a:t>EPROM </a:t>
            </a:r>
            <a:r>
              <a:rPr lang="th-TH" dirty="0"/>
              <a:t>แต่การลบข้อมูลจะใช้กระแสไฟฟ้าแทน จึงทำให้ดูเหมือนว่า </a:t>
            </a:r>
            <a:r>
              <a:rPr lang="en-US" dirty="0"/>
              <a:t>EEPROM </a:t>
            </a:r>
            <a:r>
              <a:rPr lang="th-TH" dirty="0"/>
              <a:t>จะเข้ามาแทนที่ของดิสก์ไดร์ฟแบบแม่เหล็กที่ใช้กันทุกวันนี้ ตัว </a:t>
            </a:r>
            <a:r>
              <a:rPr lang="en-US" dirty="0"/>
              <a:t>EEPROM </a:t>
            </a:r>
            <a:r>
              <a:rPr lang="th-TH" dirty="0"/>
              <a:t>เป็นหน่วยความจำแบบนอนโวลา</a:t>
            </a:r>
            <a:r>
              <a:rPr lang="th-TH" dirty="0" err="1"/>
              <a:t>ไทล์</a:t>
            </a:r>
            <a:r>
              <a:rPr lang="th-TH" dirty="0"/>
              <a:t> คือไม่จำเป็นต้องมี ไฟฟ้าเลี้ยงในการเก็บข้อมูล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638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หน่วยความจำหลัก (</a:t>
            </a:r>
            <a:r>
              <a:rPr lang="en-US" dirty="0"/>
              <a:t>Primary Memory Unit)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00203"/>
            <a:ext cx="2800351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1902725" cy="166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2" y="3810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59" y="3810001"/>
            <a:ext cx="201114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1"/>
            <a:ext cx="2859552" cy="141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1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หน่วยความจำสำรอง (</a:t>
            </a:r>
            <a:r>
              <a:rPr lang="en-US" dirty="0"/>
              <a:t>Secondary Memory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 smtClean="0"/>
              <a:t>สามารถเก็บข้อมูลได้เป็นจำนวนมากโดยไม่ต้องใช้ไฟเลี้ยง มีราคาถูก เวลาใช้งานต้องอ่านข้อมูลไปไว้ในหน่วยความจำหลัก มีหลายประเภท ได้แก่</a:t>
            </a:r>
          </a:p>
          <a:p>
            <a:r>
              <a:rPr lang="th-TH" dirty="0"/>
              <a:t>ฟล็อปปี้ดิสก์ (</a:t>
            </a:r>
            <a:r>
              <a:rPr lang="en-US" dirty="0"/>
              <a:t>Floppy Disk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ฮาร์ดดิสก์ </a:t>
            </a:r>
            <a:r>
              <a:rPr lang="th-TH" dirty="0"/>
              <a:t>(</a:t>
            </a:r>
            <a:r>
              <a:rPr lang="en-US" dirty="0"/>
              <a:t>Hard disk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/>
              <a:t>ซีดีรอม (</a:t>
            </a:r>
            <a:r>
              <a:rPr lang="en-US" dirty="0"/>
              <a:t>CD-ROM </a:t>
            </a:r>
            <a:r>
              <a:rPr lang="th-TH" dirty="0"/>
              <a:t>หรือ </a:t>
            </a:r>
            <a:r>
              <a:rPr lang="en-US" dirty="0"/>
              <a:t>Compact Disk Read Only Memory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/>
              <a:t>วอร์มซีดี (</a:t>
            </a:r>
            <a:r>
              <a:rPr lang="en-US" dirty="0"/>
              <a:t>WORM CD </a:t>
            </a:r>
            <a:r>
              <a:rPr lang="th-TH" dirty="0"/>
              <a:t>หรือ </a:t>
            </a:r>
            <a:r>
              <a:rPr lang="en-US" dirty="0"/>
              <a:t>Write Once Read Many CD) </a:t>
            </a:r>
            <a:endParaRPr lang="th-TH" dirty="0" smtClean="0"/>
          </a:p>
          <a:p>
            <a:r>
              <a:rPr lang="th-TH" dirty="0"/>
              <a:t>เอ็มโอดิสก์ ( </a:t>
            </a:r>
            <a:r>
              <a:rPr lang="en-US" dirty="0"/>
              <a:t>MO </a:t>
            </a:r>
            <a:r>
              <a:rPr lang="th-TH" dirty="0"/>
              <a:t>หรือ </a:t>
            </a:r>
            <a:r>
              <a:rPr lang="en-US" dirty="0"/>
              <a:t>Magneto Optical disk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/>
              <a:t>ดีวีดี (</a:t>
            </a:r>
            <a:r>
              <a:rPr lang="en-US" dirty="0"/>
              <a:t>DVD </a:t>
            </a:r>
            <a:r>
              <a:rPr lang="th-TH" dirty="0"/>
              <a:t>หรือ </a:t>
            </a:r>
            <a:r>
              <a:rPr lang="en-US" dirty="0"/>
              <a:t>Digital Versatile Disk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/>
              <a:t>เทปแม่เหล็ก (</a:t>
            </a:r>
            <a:r>
              <a:rPr lang="en-US" dirty="0"/>
              <a:t>Magnetic Tape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/>
              <a:t>รีมูฟเอเบิลไดร์ฟ (</a:t>
            </a:r>
            <a:r>
              <a:rPr lang="en-US" dirty="0"/>
              <a:t>Removable Drive) </a:t>
            </a:r>
            <a:endParaRPr lang="th-TH" dirty="0" smtClean="0"/>
          </a:p>
          <a:p>
            <a:r>
              <a:rPr lang="th-TH" dirty="0"/>
              <a:t>ซิบไดร์ฟ (</a:t>
            </a:r>
            <a:r>
              <a:rPr lang="en-US" dirty="0"/>
              <a:t>Zip Drive) </a:t>
            </a:r>
            <a:endParaRPr lang="th-TH" dirty="0" smtClean="0"/>
          </a:p>
          <a:p>
            <a:r>
              <a:rPr lang="th-TH" dirty="0"/>
              <a:t>การ์ดเมมโมรี (</a:t>
            </a:r>
            <a:r>
              <a:rPr lang="en-US" dirty="0"/>
              <a:t>Memory Card) </a:t>
            </a:r>
          </a:p>
        </p:txBody>
      </p:sp>
    </p:spTree>
    <p:extLst>
      <p:ext uri="{BB962C8B-B14F-4D97-AF65-F5344CB8AC3E}">
        <p14:creationId xmlns:p14="http://schemas.microsoft.com/office/powerpoint/2010/main" val="30890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308080" cy="990600"/>
          </a:xfrm>
        </p:spPr>
        <p:txBody>
          <a:bodyPr>
            <a:noAutofit/>
          </a:bodyPr>
          <a:lstStyle/>
          <a:p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หน่วยการเชื่อมต่อภายในเครื่อง</a:t>
            </a:r>
            <a:r>
              <a:rPr lang="th-TH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คอมพิวเตอร์</a:t>
            </a:r>
            <a:r>
              <a:rPr lang="en-US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(System 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Interconnection Unit)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h-TH" altLang="th-TH" sz="2400" dirty="0"/>
              <a:t>	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เป็นหน่วยที่ให้ส่วนประกอบต่างๆ ของคอมพิวเตอร์สามารถสื่อสารระหว่างกันได้ เป็นสื่อกลางในการเชื่อมโยงของโครงสร้างต่างๆ ภายในระบบคอมพิวเตอร์ให้สามารถติดต่อสื่อสารกันได้</a:t>
            </a:r>
            <a:endParaRPr lang="en-US" alt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altLang="th-TH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8424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ซอฟต์แวร์ (</a:t>
            </a:r>
            <a:r>
              <a:rPr lang="en-US" dirty="0"/>
              <a:t>Software)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โปรแกรมหรือชุดของคำสั่งทีถูกเขียนขึ้น  เพื่อสั่งให้คอมพิวเตอร์ทำงาน</a:t>
            </a:r>
            <a:r>
              <a:rPr lang="th-TH" dirty="0" smtClean="0"/>
              <a:t>ซอฟต์แวร์นี้</a:t>
            </a:r>
            <a:r>
              <a:rPr lang="th-TH" dirty="0"/>
              <a:t>จึงเปรียบเสมือนตัวเชื่อมระหว่างผู้ใช้เครื่องคอมพิวเตอร์และเครื่อง</a:t>
            </a:r>
            <a:r>
              <a:rPr lang="th-TH" dirty="0" smtClean="0"/>
              <a:t>คอมพิวเตอร์</a:t>
            </a:r>
            <a:r>
              <a:rPr lang="en-US" dirty="0" smtClean="0"/>
              <a:t> </a:t>
            </a:r>
            <a:r>
              <a:rPr lang="th-TH" dirty="0" smtClean="0"/>
              <a:t>แบ่ง</a:t>
            </a:r>
            <a:r>
              <a:rPr lang="th-TH" dirty="0"/>
              <a:t>ได้เป็น 2 </a:t>
            </a:r>
            <a:r>
              <a:rPr lang="th-TH" dirty="0" smtClean="0"/>
              <a:t>ประเภท</a:t>
            </a:r>
            <a:r>
              <a:rPr lang="en-US" dirty="0" smtClean="0"/>
              <a:t> </a:t>
            </a:r>
            <a:r>
              <a:rPr lang="th-TH" dirty="0" smtClean="0"/>
              <a:t>คือ</a:t>
            </a:r>
            <a:endParaRPr lang="en-US" dirty="0" smtClean="0"/>
          </a:p>
          <a:p>
            <a:r>
              <a:rPr lang="th-TH" b="1" dirty="0"/>
              <a:t>ซอฟต์แวร์ระบบ (</a:t>
            </a:r>
            <a:r>
              <a:rPr lang="en-US" b="1" dirty="0"/>
              <a:t>System  Software) </a:t>
            </a:r>
            <a:r>
              <a:rPr lang="th-TH" dirty="0"/>
              <a:t>ทำหน้าที่ควบคุมการทำงานของฮาร์ดแวร์ทุกอย่าง เป็นตัวกลางที่ช่วย</a:t>
            </a:r>
            <a:r>
              <a:rPr lang="th-TH" dirty="0" smtClean="0"/>
              <a:t>ให้ผู้ใช้</a:t>
            </a:r>
            <a:r>
              <a:rPr lang="th-TH" dirty="0"/>
              <a:t>สามารถสั่งงานคอมพิวเตอร์</a:t>
            </a:r>
            <a:r>
              <a:rPr lang="th-TH" dirty="0" smtClean="0"/>
              <a:t>ได้ แบ่ง</a:t>
            </a:r>
            <a:r>
              <a:rPr lang="th-TH" dirty="0"/>
              <a:t>ออกเป็น 3 ประเภท </a:t>
            </a:r>
            <a:r>
              <a:rPr lang="th-TH" dirty="0" smtClean="0"/>
              <a:t>คือ</a:t>
            </a:r>
          </a:p>
          <a:p>
            <a:pPr marL="682625" lvl="2" indent="-279400">
              <a:buFont typeface="+mj-lt"/>
              <a:buAutoNum type="arabicPeriod"/>
            </a:pPr>
            <a:r>
              <a:rPr lang="th-TH" dirty="0" smtClean="0"/>
              <a:t>โปรแกรมระบบปฏิบัติการ </a:t>
            </a:r>
            <a:r>
              <a:rPr lang="th-TH" dirty="0"/>
              <a:t>(</a:t>
            </a:r>
            <a:r>
              <a:rPr lang="en-US" dirty="0"/>
              <a:t>Operating  System : OS)</a:t>
            </a:r>
          </a:p>
          <a:p>
            <a:pPr marL="682625" lvl="2" indent="-279400">
              <a:buFont typeface="+mj-lt"/>
              <a:buAutoNum type="arabicPeriod"/>
            </a:pPr>
            <a:r>
              <a:rPr lang="th-TH" dirty="0" smtClean="0"/>
              <a:t>โปรแกรมแปลภาษา (</a:t>
            </a:r>
            <a:r>
              <a:rPr lang="en-US" dirty="0"/>
              <a:t>Translator)</a:t>
            </a:r>
          </a:p>
          <a:p>
            <a:pPr marL="682625" lvl="2" indent="-279400">
              <a:buFont typeface="+mj-lt"/>
              <a:buAutoNum type="arabicPeriod"/>
            </a:pPr>
            <a:r>
              <a:rPr lang="th-TH" dirty="0" smtClean="0"/>
              <a:t>โปรแกรมอรรถประโยชน์ (</a:t>
            </a:r>
            <a:r>
              <a:rPr lang="en-US" dirty="0"/>
              <a:t>Utility Program)</a:t>
            </a:r>
          </a:p>
          <a:p>
            <a:r>
              <a:rPr lang="th-TH" b="1" dirty="0" smtClean="0"/>
              <a:t>ซอฟต์แวร์</a:t>
            </a:r>
            <a:r>
              <a:rPr lang="th-TH" b="1" dirty="0"/>
              <a:t>ประยุกต์ (</a:t>
            </a:r>
            <a:r>
              <a:rPr lang="en-US" b="1" dirty="0"/>
              <a:t>Application Software) </a:t>
            </a:r>
            <a:r>
              <a:rPr lang="th-TH" dirty="0"/>
              <a:t>ซอฟต์แวร์หรือโปรแกรมที่ถูกเขียนขึ้น  เพื่อการทำงานเฉพาะอย่างที่เรา</a:t>
            </a:r>
            <a:r>
              <a:rPr lang="th-TH" dirty="0" smtClean="0"/>
              <a:t>ต้องการ </a:t>
            </a:r>
            <a:r>
              <a:rPr lang="th-TH" dirty="0"/>
              <a:t>แบ่งออกเป็น </a:t>
            </a:r>
            <a:r>
              <a:rPr lang="en-US" dirty="0"/>
              <a:t>2</a:t>
            </a:r>
            <a:r>
              <a:rPr lang="th-TH" dirty="0" smtClean="0"/>
              <a:t> </a:t>
            </a:r>
            <a:r>
              <a:rPr lang="th-TH" dirty="0"/>
              <a:t>ประเภท </a:t>
            </a:r>
            <a:r>
              <a:rPr lang="th-TH" dirty="0" smtClean="0"/>
              <a:t>คือ</a:t>
            </a:r>
          </a:p>
          <a:p>
            <a:pPr marL="682625" lvl="2" indent="-279400">
              <a:buFont typeface="+mj-lt"/>
              <a:buAutoNum type="arabicPeriod"/>
            </a:pPr>
            <a:r>
              <a:rPr lang="th-TH" dirty="0"/>
              <a:t>ซอฟต์แวร์สำหรับงานเฉพาะด้าน (</a:t>
            </a:r>
            <a:r>
              <a:rPr lang="en-US" dirty="0"/>
              <a:t>Special Purpose Software)</a:t>
            </a:r>
          </a:p>
          <a:p>
            <a:pPr marL="682625" lvl="2" indent="-279400">
              <a:buFont typeface="+mj-lt"/>
              <a:buAutoNum type="arabicPeriod"/>
            </a:pPr>
            <a:r>
              <a:rPr lang="th-TH" dirty="0" smtClean="0"/>
              <a:t>ซอฟต์แวร์</a:t>
            </a:r>
            <a:r>
              <a:rPr lang="th-TH" dirty="0"/>
              <a:t>สำหรับงานทั่วไป (</a:t>
            </a:r>
            <a:r>
              <a:rPr lang="en-US" dirty="0"/>
              <a:t>General Purpose Software)</a:t>
            </a:r>
            <a:endParaRPr lang="th-TH" dirty="0"/>
          </a:p>
          <a:p>
            <a:endParaRPr lang="en-US" dirty="0"/>
          </a:p>
          <a:p>
            <a:endParaRPr lang="th-TH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โครงสร้างของคอมพิวเตอร์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7" y="1325571"/>
            <a:ext cx="88788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438065" y="1567228"/>
            <a:ext cx="1873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dirty="0">
                <a:solidFill>
                  <a:srgbClr val="FF0000"/>
                </a:solidFill>
              </a:rPr>
              <a:t>(อุปกรณ์ต่อพ่วง)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50728" y="5191699"/>
            <a:ext cx="2160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1" eaLnBrk="1" hangingPunct="1"/>
            <a:r>
              <a:rPr lang="th-TH" altLang="th-TH" dirty="0">
                <a:solidFill>
                  <a:srgbClr val="FF0000"/>
                </a:solidFill>
              </a:rPr>
              <a:t>(สายสัญญาณ)</a:t>
            </a:r>
          </a:p>
        </p:txBody>
      </p:sp>
    </p:spTree>
    <p:extLst>
      <p:ext uri="{BB962C8B-B14F-4D97-AF65-F5344CB8AC3E}">
        <p14:creationId xmlns:p14="http://schemas.microsoft.com/office/powerpoint/2010/main" val="3554744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หน้าที่การทำงานของคอมพิวเตอร์ 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(Function of Computer)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การประมวลผลข้อมูล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(Data Processing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) เครื่องคอมพิวเตอร์มีหน้าที่หลักคือการประมวลผลข้อมูลที่เข้ามาแล้วทำงานตามคำสั่ง </a:t>
            </a:r>
            <a:endParaRPr lang="en-US" alt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การเก็บข้อมูล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(Data Storage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) เครื่องคอมพิวเตอร์สามารถที่จะจัดเก็บข้อมูลต่างๆ ได้</a:t>
            </a:r>
            <a:endParaRPr lang="en-US" alt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การเคลื่อนย้ายข้อมูล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(Data Movement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) เครื่องคอมพิวเตอร์สามารถที่จะทำการเคลื่อนย้ายข้อมูลต่างๆ ได้ ซึ่งอาจจะเคลื่อนย้ายกันระหว่างอุปกรณ์ต่อพ่วง หรือเคลื่อนย้ายข้อมูลระหว่างเครือข่าย</a:t>
            </a:r>
            <a:endParaRPr lang="en-US" alt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การควบคุม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(Control)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เครื่องคอมพิวเตอร์สามารถที่จะควบคุมการทำงานต่างๆ ของระบบคอมพิวเตอร์ให้สามารถทำงานต่างๆ หรือทำงานร่วมกันได้โดยไม่มีการแย่งกันใช้ทรัพยากรของระบบคอมพิวเตอร์</a:t>
            </a:r>
            <a:endParaRPr lang="en-US" alt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alt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4150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32" y="2261135"/>
            <a:ext cx="9656064" cy="1143000"/>
          </a:xfrm>
        </p:spPr>
        <p:txBody>
          <a:bodyPr>
            <a:normAutofit fontScale="90000"/>
          </a:bodyPr>
          <a:lstStyle/>
          <a:p>
            <a:r>
              <a:rPr lang="th-TH" sz="7200" dirty="0">
                <a:effectLst/>
              </a:rPr>
              <a:t>หลักการซ่อมบำรุงเครื่องคอมพิวเตอร์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257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การทำความสะอาดระบบคอมพิวเตอร์ 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1. ไม่ควรทำความสะอาดเครื่องคอมพิวเตอร์ในขณะที่เครื่องยังเปิดอยู่ ถ้าจะทำความสะอาดเครื่อง ควรปิดเครื่องทิ้งไว้ 5 นาที ก่อนลงมือทำความสะอาด </a:t>
            </a:r>
            <a:br>
              <a:rPr lang="th-TH" dirty="0"/>
            </a:br>
            <a:r>
              <a:rPr lang="th-TH" dirty="0"/>
              <a:t>2. อย่าใช้ผ้าเปียก ผ้าชุ่มน้ำ เช็ดคอมพิวเตอร์อย่างเด็ดขาด</a:t>
            </a:r>
            <a:br>
              <a:rPr lang="th-TH" dirty="0"/>
            </a:br>
            <a:r>
              <a:rPr lang="th-TH" dirty="0"/>
              <a:t>3. อย่าใช้สบู่ น้ำยาทำความสะอาดใด ๆ กับคอมพิวเตอร์ เพราะจะทำให้ระบบของเครื่อง เกิดความเสียหาย </a:t>
            </a:r>
            <a:br>
              <a:rPr lang="th-TH" dirty="0"/>
            </a:br>
            <a:r>
              <a:rPr lang="th-TH" dirty="0"/>
              <a:t>4. ไม่ควรฉีดสเปรย์ใด ๆ ไปที่คอมพิวเตอร์ แป้นพิมพ์ และอุปกรณ์ต่าง ๆ </a:t>
            </a:r>
            <a:br>
              <a:rPr lang="th-TH" dirty="0"/>
            </a:br>
            <a:r>
              <a:rPr lang="th-TH" dirty="0"/>
              <a:t>5. ไม่ควรใช้เครื่องดูดฝุ่นกับคอมพิวเตอร์ และอุปกรณ์ประกอบอื่น ๆ </a:t>
            </a:r>
            <a:br>
              <a:rPr lang="th-TH" dirty="0"/>
            </a:br>
            <a:r>
              <a:rPr lang="th-TH" dirty="0"/>
              <a:t>6. ถ้าคุณจำเป็นต้องทำความสะอาดเครื่องคอมพิวเตอร์ โปรดใช้อุปกรณ์ทำความสะอาด ที่คู่มือแนะนำไว้เท่านั้น </a:t>
            </a:r>
          </a:p>
          <a:p>
            <a:pPr marL="0" indent="0">
              <a:buNone/>
            </a:pPr>
            <a:r>
              <a:rPr lang="th-TH" dirty="0"/>
              <a:t>7. ไม่ควรดื่มน้ำชา กาแฟ เครื่องดื่มต่าง ๆ ในขณะที่ใช้คอมพิวเตอร์ </a:t>
            </a:r>
            <a:br>
              <a:rPr lang="th-TH" dirty="0"/>
            </a:br>
            <a:r>
              <a:rPr lang="th-TH" dirty="0"/>
              <a:t>8. ไม่ควรกินของคบเคี้ยวหรืออาหารใด ๆ ขณะทำงานด้วยเครื่องคอมพิวเตอร์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7910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สาเหตุที่ทำให้เครื่องพีซีเกิดความเสียหาย 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ความร้อน 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ความร้อนที่เป็นสาเหตุทำให้คอมพิวเตอร์มีปัญหาส่วนใหญ่เกิดจากความร้อนของอุปกรณ์อิเล็กทรอนิกส์บนเมนบอร์ดของคอมพิวเตอร์เองวิธีแก้ปัญหาคือจะต้องรีบระบายความร้อนที่เกิดจากอุป</a:t>
            </a:r>
            <a:r>
              <a:rPr lang="th-TH" dirty="0" err="1"/>
              <a:t>กรณื</a:t>
            </a:r>
            <a:r>
              <a:rPr lang="th-TH" dirty="0"/>
              <a:t>ต่างๆ ออกไปให้เร็วที่สุด </a:t>
            </a:r>
            <a:endParaRPr lang="th-TH" dirty="0" smtClean="0"/>
          </a:p>
          <a:p>
            <a:r>
              <a:rPr lang="th-TH" b="1" dirty="0" smtClean="0"/>
              <a:t>ฝุ่นผง</a:t>
            </a:r>
            <a:r>
              <a:rPr lang="th-TH" b="1" dirty="0"/>
              <a:t> 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เป็นที่ทราบกันดีว่าในอากาศมีฝุ่นผงกระจัดกระจายอยู่ในทุกๆที่ฝุ่นผงที่เกาะติดอยู่บนแผงวงจรของคอมพิวเตอร์ทำหน้าที่เสมือนฉนวนป้องกันความร้อน ทำให้ความร้อนที่เกิดขึ้นในระบบไม่สามารถระบายออกสู่สภาพแวดล้อมภายนอกนอกจากนี้อาจไปอุดตันช่องระบายอากาศของเพาเวอร์</a:t>
            </a:r>
            <a:r>
              <a:rPr lang="th-TH" dirty="0" err="1"/>
              <a:t>ซัพ</a:t>
            </a:r>
            <a:r>
              <a:rPr lang="th-TH" dirty="0"/>
              <a:t>พลายหรือฮาร์ดดิสค์หรืออาจเข้าไปอยู่ระหว่างแผ่นดิสค์กับหัวอ่าน ทำให้แผ่นดิสค์หรือหัวอ่านเกิดความเสียหายได้ </a:t>
            </a:r>
            <a:endParaRPr lang="th-TH" sz="3600" dirty="0"/>
          </a:p>
          <a:p>
            <a:pPr marL="0" indent="0">
              <a:buNone/>
            </a:pP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0692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สาเหตุที่ทำให้เครื่องพีซีเกิดความเสียหาย 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/>
              <a:t>สนามแม่เหล็ก </a:t>
            </a:r>
            <a:br>
              <a:rPr lang="th-TH" b="1" dirty="0"/>
            </a:br>
            <a:r>
              <a:rPr lang="th-TH" dirty="0"/>
              <a:t>แม่เหล็กสามารถทำให้ข้อมูลในแผ่นดิสก์หรือ</a:t>
            </a:r>
            <a:r>
              <a:rPr lang="th-TH" dirty="0" err="1"/>
              <a:t>ฮาร์ดดิส</a:t>
            </a:r>
            <a:r>
              <a:rPr lang="th-TH" dirty="0"/>
              <a:t>ก็สูญหายได้อย่างถาวรแหล่งที่ให้กำเนิดสนามแม่เหล็กในสำนักงานมีอยู่มากมาหลายประเภท อาทิเช่น</a:t>
            </a:r>
            <a:br>
              <a:rPr lang="th-TH" dirty="0"/>
            </a:br>
            <a:r>
              <a:rPr lang="th-TH" dirty="0"/>
              <a:t>• คลิปแขวนกระดาษแบบแม่เหล็ก    • ไขควงหัวแม่เหล็ก </a:t>
            </a:r>
          </a:p>
          <a:p>
            <a:r>
              <a:rPr lang="th-TH" b="1" dirty="0"/>
              <a:t>สัญญาณรบกวนในสายไฟฟ้า </a:t>
            </a:r>
            <a:br>
              <a:rPr lang="th-TH" b="1" dirty="0"/>
            </a:br>
            <a:r>
              <a:rPr lang="th-TH" dirty="0"/>
              <a:t>สัญญาณรบกวนในสายไฟฟ้ามีหลายลักษณะ อาทิเช่น </a:t>
            </a:r>
            <a:br>
              <a:rPr lang="th-TH" dirty="0"/>
            </a:br>
            <a:r>
              <a:rPr lang="th-TH" dirty="0"/>
              <a:t>• แรงดันเกิน </a:t>
            </a:r>
            <a:br>
              <a:rPr lang="th-TH" dirty="0"/>
            </a:br>
            <a:r>
              <a:rPr lang="th-TH" dirty="0"/>
              <a:t>• แรงดันตก </a:t>
            </a:r>
            <a:br>
              <a:rPr lang="th-TH" dirty="0"/>
            </a:br>
            <a:r>
              <a:rPr lang="th-TH" dirty="0"/>
              <a:t>• </a:t>
            </a:r>
            <a:r>
              <a:rPr lang="th-TH" dirty="0" err="1"/>
              <a:t>ทรานเชียนต์</a:t>
            </a:r>
            <a:r>
              <a:rPr lang="th-TH" dirty="0"/>
              <a:t> </a:t>
            </a:r>
            <a:br>
              <a:rPr lang="th-TH" dirty="0"/>
            </a:br>
            <a:r>
              <a:rPr lang="th-TH" dirty="0"/>
              <a:t>• ไฟกระเพื่อม </a:t>
            </a:r>
          </a:p>
          <a:p>
            <a:pPr marL="0" indent="0">
              <a:buNone/>
            </a:pP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5928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สาเหตุที่ทำให้เครื่องพีซีเกิดความเสียหาย 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/>
              <a:t>น้ำและสนิม </a:t>
            </a:r>
            <a:br>
              <a:rPr lang="th-TH" b="1" dirty="0"/>
            </a:br>
            <a:r>
              <a:rPr lang="th-TH" dirty="0"/>
              <a:t>น้ำและสนิมเป็นศัตรูตัวร้ายของอุปกรณ์อิเล็กทรอนิกส์ทุกชนิดสนิมที่พบในเมนบอร์ดของคอมพิวเตอร์มักจะเกิดจากการรั่วซึมของแบตเตอรี่บนเมนบอร์ดซึ่งถ้าเกิดปัญหานี้ขึ้น นั่นหมายความว่าเราจะต้องควักกระเป๋าซื้อเมนบอร์ดตัวใหม่มาทดแทนตัวเก่าที่ต้องทิ้งลงถังขยะสถานเดียว </a:t>
            </a:r>
          </a:p>
          <a:p>
            <a:r>
              <a:rPr lang="th-TH" b="1" dirty="0" smtClean="0"/>
              <a:t>สัญญาณ</a:t>
            </a:r>
            <a:r>
              <a:rPr lang="th-TH" b="1" dirty="0"/>
              <a:t>รบกวนในสายไฟฟ้า </a:t>
            </a:r>
            <a:br>
              <a:rPr lang="th-TH" b="1" dirty="0"/>
            </a:br>
            <a:r>
              <a:rPr lang="th-TH" dirty="0"/>
              <a:t>สัญญาณรบกวนในสายไฟฟ้ามีหลายลักษณะ อาทิเช่น </a:t>
            </a:r>
            <a:br>
              <a:rPr lang="th-TH" dirty="0"/>
            </a:br>
            <a:r>
              <a:rPr lang="th-TH" dirty="0"/>
              <a:t>• แรงดันเกิน </a:t>
            </a:r>
            <a:br>
              <a:rPr lang="th-TH" dirty="0"/>
            </a:br>
            <a:r>
              <a:rPr lang="th-TH" dirty="0"/>
              <a:t>• แรงดันตก </a:t>
            </a:r>
            <a:br>
              <a:rPr lang="th-TH" dirty="0"/>
            </a:br>
            <a:r>
              <a:rPr lang="th-TH" dirty="0"/>
              <a:t>• </a:t>
            </a:r>
            <a:r>
              <a:rPr lang="th-TH" dirty="0" err="1"/>
              <a:t>ทรานเชียนต์</a:t>
            </a:r>
            <a:r>
              <a:rPr lang="th-TH" dirty="0"/>
              <a:t> </a:t>
            </a:r>
            <a:br>
              <a:rPr lang="th-TH" dirty="0"/>
            </a:br>
            <a:r>
              <a:rPr lang="th-TH" dirty="0"/>
              <a:t>• ไฟกระเพื่อม </a:t>
            </a:r>
          </a:p>
          <a:p>
            <a:pPr marL="0" indent="0">
              <a:buNone/>
            </a:pP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1486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เครื่องมือที่ใช้ในการประกอบ+ซ่อมเครื่องไมโครคอมพิวเตอร์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ไขควง – </a:t>
            </a:r>
            <a:r>
              <a:rPr lang="th-TH" b="0" dirty="0" smtClean="0"/>
              <a:t>เป็นสิ่งแรกที่ควรมีและจำเป็นต้องมี ซึ่งจะขาดไม่ได้เลย</a:t>
            </a:r>
          </a:p>
          <a:p>
            <a:r>
              <a:rPr lang="th-TH" dirty="0"/>
              <a:t>ไขควงแบบอื่นๆ - </a:t>
            </a:r>
            <a:r>
              <a:rPr lang="th-TH" b="0" dirty="0"/>
              <a:t>ในการซ่อมคอมพิวเตอร์ หรือจะประกอบ</a:t>
            </a:r>
            <a:r>
              <a:rPr lang="th-TH" b="0" dirty="0" smtClean="0"/>
              <a:t>คอมพิวเตอร์ เรามีโอกาสจะเจอน็อตชนิดอื่นๆได้ นอกจากสี่แฉก</a:t>
            </a:r>
          </a:p>
          <a:p>
            <a:r>
              <a:rPr lang="th-TH" dirty="0" smtClean="0"/>
              <a:t>สายรัด – </a:t>
            </a:r>
            <a:r>
              <a:rPr lang="th-TH" b="0" dirty="0" smtClean="0"/>
              <a:t>ใช้เมื่อประกอบหรือซ่อมคอมพิวเตอร์เสร็จเรียบร้อยแล้ว เพื่อจัดสายไฟให้เป็นระเบียบเรียบร้อย</a:t>
            </a:r>
          </a:p>
          <a:p>
            <a:r>
              <a:rPr lang="th-TH" dirty="0" smtClean="0"/>
              <a:t>กรรไกร – </a:t>
            </a:r>
            <a:r>
              <a:rPr lang="th-TH" b="0" dirty="0" smtClean="0"/>
              <a:t>ใช้เพื่อตัดสายรัดที่ยาวเกินออกมา หรือใช้ตัดพวกถุงพลาสติกที่มีอุปกรณ์คอมอยู่ข้างในครับ</a:t>
            </a:r>
          </a:p>
          <a:p>
            <a:r>
              <a:rPr lang="th-TH" dirty="0"/>
              <a:t>ยางลบ - </a:t>
            </a:r>
            <a:r>
              <a:rPr lang="th-TH" b="0" dirty="0"/>
              <a:t>เราจะนำยางลบมาใช้ทำความสะอาดหน้าสัมผัสของอุปกรณ์คอม ในส่วนที่เป็นทองแดง หรือส่วนที่ใช้เสียบกับ </a:t>
            </a:r>
            <a:r>
              <a:rPr lang="en-US" b="0" dirty="0"/>
              <a:t>slot </a:t>
            </a:r>
            <a:r>
              <a:rPr lang="th-TH" b="0" dirty="0"/>
              <a:t>บน</a:t>
            </a:r>
            <a:r>
              <a:rPr lang="th-TH" b="0" dirty="0" smtClean="0"/>
              <a:t>เมนบอร์ด</a:t>
            </a:r>
          </a:p>
          <a:p>
            <a:r>
              <a:rPr lang="th-TH" dirty="0" smtClean="0"/>
              <a:t>ดีบักการ์ด </a:t>
            </a:r>
            <a:r>
              <a:rPr lang="en-US" dirty="0" smtClean="0"/>
              <a:t>(Debug Card) -</a:t>
            </a:r>
            <a:r>
              <a:rPr lang="en-US" b="0" dirty="0" smtClean="0"/>
              <a:t> </a:t>
            </a:r>
            <a:r>
              <a:rPr lang="th-TH" b="0" dirty="0"/>
              <a:t>เป็นเครื่องมือที่ใช้ในการตรวจเช็ค วิเคราะห์ ปัญหาที่เกิดขึ้นกับ</a:t>
            </a:r>
            <a:r>
              <a:rPr lang="th-TH" b="0" dirty="0" smtClean="0"/>
              <a:t>เมนบอร์ด </a:t>
            </a:r>
            <a:r>
              <a:rPr lang="th-TH" b="0" dirty="0"/>
              <a:t>ในส่วนของดีบักการ์ดนี้ ไม่จำเป็นต้องมีก็ได้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45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ลักษณะการทำงานของคอมพิวเตอร์</a:t>
            </a:r>
          </a:p>
        </p:txBody>
      </p:sp>
      <p:pic>
        <p:nvPicPr>
          <p:cNvPr id="4" name="Picture 4" descr="https://upload.wikimedia.org/wikipedia/commons/d/d8/ABasicCompu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1" y="1288788"/>
            <a:ext cx="5351139" cy="41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ผลการค้นหารูปภาพสำหรับ central processing u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53" y="150494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30675" y="1593857"/>
            <a:ext cx="2249748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1" u="sng" dirty="0">
                <a:latin typeface="+mj-lt"/>
                <a:cs typeface="TH SarabunPSK" pitchFamily="34" charset="-34"/>
              </a:rPr>
              <a:t>Intel</a:t>
            </a:r>
            <a:r>
              <a:rPr lang="en-US" sz="2400" b="1" dirty="0">
                <a:latin typeface="+mj-lt"/>
                <a:cs typeface="TH SarabunPSK" pitchFamily="34" charset="-34"/>
              </a:rPr>
              <a:t/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>
                <a:latin typeface="+mj-lt"/>
                <a:cs typeface="TH SarabunPSK" pitchFamily="34" charset="-34"/>
              </a:rPr>
              <a:t>Celeron Dual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 err="1">
                <a:latin typeface="+mj-lt"/>
                <a:cs typeface="TH SarabunPSK" pitchFamily="34" charset="-34"/>
              </a:rPr>
              <a:t>Dual</a:t>
            </a:r>
            <a:r>
              <a:rPr lang="en-US" sz="2400" b="1" dirty="0">
                <a:latin typeface="+mj-lt"/>
                <a:cs typeface="TH SarabunPSK" pitchFamily="34" charset="-34"/>
              </a:rPr>
              <a:t> Core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 err="1">
                <a:latin typeface="+mj-lt"/>
                <a:cs typeface="TH SarabunPSK" pitchFamily="34" charset="-34"/>
              </a:rPr>
              <a:t>Core</a:t>
            </a:r>
            <a:r>
              <a:rPr lang="en-US" sz="2400" b="1" dirty="0">
                <a:latin typeface="+mj-lt"/>
                <a:cs typeface="TH SarabunPSK" pitchFamily="34" charset="-34"/>
              </a:rPr>
              <a:t> 2 Duo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>
                <a:latin typeface="+mj-lt"/>
                <a:cs typeface="TH SarabunPSK" pitchFamily="34" charset="-34"/>
              </a:rPr>
              <a:t>i3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>
                <a:latin typeface="+mj-lt"/>
                <a:cs typeface="TH SarabunPSK" pitchFamily="34" charset="-34"/>
              </a:rPr>
              <a:t>i5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 smtClean="0">
                <a:latin typeface="+mj-lt"/>
                <a:cs typeface="TH SarabunPSK" pitchFamily="34" charset="-34"/>
              </a:rPr>
              <a:t>i7</a:t>
            </a:r>
          </a:p>
          <a:p>
            <a:pPr>
              <a:lnSpc>
                <a:spcPct val="70000"/>
              </a:lnSpc>
            </a:pPr>
            <a:r>
              <a:rPr lang="en-US" sz="2400" b="1" dirty="0" smtClean="0">
                <a:latin typeface="+mj-lt"/>
                <a:cs typeface="TH SarabunPSK" pitchFamily="34" charset="-34"/>
              </a:rPr>
              <a:t>i9</a:t>
            </a:r>
            <a:r>
              <a:rPr lang="en-US" sz="2400" b="1" dirty="0">
                <a:latin typeface="+mj-lt"/>
                <a:cs typeface="TH SarabunPSK" pitchFamily="34" charset="-34"/>
              </a:rPr>
              <a:t/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>
                <a:latin typeface="+mj-lt"/>
                <a:cs typeface="TH SarabunPSK" pitchFamily="34" charset="-34"/>
              </a:rPr>
              <a:t/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u="sng" dirty="0" err="1">
                <a:latin typeface="+mj-lt"/>
                <a:cs typeface="TH SarabunPSK" pitchFamily="34" charset="-34"/>
              </a:rPr>
              <a:t>Amd</a:t>
            </a:r>
            <a:r>
              <a:rPr lang="en-US" sz="2400" b="1" dirty="0">
                <a:latin typeface="+mj-lt"/>
                <a:cs typeface="TH SarabunPSK" pitchFamily="34" charset="-34"/>
              </a:rPr>
              <a:t/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>
                <a:latin typeface="+mj-lt"/>
                <a:cs typeface="TH SarabunPSK" pitchFamily="34" charset="-34"/>
              </a:rPr>
              <a:t>Sempron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>
                <a:latin typeface="+mj-lt"/>
                <a:cs typeface="TH SarabunPSK" pitchFamily="34" charset="-34"/>
              </a:rPr>
              <a:t>Athlon II X2, X3, X4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 err="1">
                <a:latin typeface="+mj-lt"/>
                <a:cs typeface="TH SarabunPSK" pitchFamily="34" charset="-34"/>
              </a:rPr>
              <a:t>Phenom</a:t>
            </a:r>
            <a:r>
              <a:rPr lang="en-US" sz="2400" b="1" dirty="0">
                <a:latin typeface="+mj-lt"/>
                <a:cs typeface="TH SarabunPSK" pitchFamily="34" charset="-34"/>
              </a:rPr>
              <a:t> II X2,X4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>
                <a:latin typeface="+mj-lt"/>
                <a:cs typeface="TH SarabunPSK" pitchFamily="34" charset="-34"/>
              </a:rPr>
              <a:t>FX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>
                <a:latin typeface="+mj-lt"/>
                <a:cs typeface="TH SarabunPSK" pitchFamily="34" charset="-34"/>
              </a:rPr>
              <a:t>A4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>
                <a:latin typeface="+mj-lt"/>
                <a:cs typeface="TH SarabunPSK" pitchFamily="34" charset="-34"/>
              </a:rPr>
              <a:t>A6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>
                <a:latin typeface="+mj-lt"/>
                <a:cs typeface="TH SarabunPSK" pitchFamily="34" charset="-34"/>
              </a:rPr>
              <a:t>A8</a:t>
            </a:r>
            <a:br>
              <a:rPr lang="en-US" sz="2400" b="1" dirty="0">
                <a:latin typeface="+mj-lt"/>
                <a:cs typeface="TH SarabunPSK" pitchFamily="34" charset="-34"/>
              </a:rPr>
            </a:br>
            <a:r>
              <a:rPr lang="en-US" sz="2400" b="1" dirty="0">
                <a:latin typeface="+mj-lt"/>
                <a:cs typeface="TH SarabunPSK" pitchFamily="34" charset="-34"/>
              </a:rPr>
              <a:t>A10</a:t>
            </a:r>
          </a:p>
        </p:txBody>
      </p:sp>
    </p:spTree>
    <p:extLst>
      <p:ext uri="{BB962C8B-B14F-4D97-AF65-F5344CB8AC3E}">
        <p14:creationId xmlns:p14="http://schemas.microsoft.com/office/powerpoint/2010/main" val="294541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หน่วยรับข้อมูล (</a:t>
            </a:r>
            <a:r>
              <a:rPr lang="en-US" dirty="0"/>
              <a:t>Input Unit)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410200" cy="4937760"/>
          </a:xfrm>
        </p:spPr>
        <p:txBody>
          <a:bodyPr>
            <a:normAutofit/>
          </a:bodyPr>
          <a:lstStyle/>
          <a:p>
            <a:r>
              <a:rPr lang="th-TH" dirty="0"/>
              <a:t>แป้นพิมพ์ (</a:t>
            </a:r>
            <a:r>
              <a:rPr lang="en-US" dirty="0"/>
              <a:t>Keyboard)</a:t>
            </a:r>
          </a:p>
          <a:p>
            <a:r>
              <a:rPr lang="th-TH" dirty="0"/>
              <a:t>เมาส์ (</a:t>
            </a:r>
            <a:r>
              <a:rPr lang="en-US" dirty="0"/>
              <a:t>Mouse)</a:t>
            </a:r>
          </a:p>
          <a:p>
            <a:r>
              <a:rPr lang="th-TH" dirty="0"/>
              <a:t>แทรกบอล (</a:t>
            </a:r>
            <a:r>
              <a:rPr lang="en-US" dirty="0"/>
              <a:t>Trackball)</a:t>
            </a:r>
          </a:p>
          <a:p>
            <a:r>
              <a:rPr lang="th-TH" dirty="0"/>
              <a:t>ตัวเลื่อนเมาส์</a:t>
            </a:r>
            <a:r>
              <a:rPr lang="th-TH" dirty="0" err="1"/>
              <a:t>พอยท์เตอร์</a:t>
            </a:r>
            <a:r>
              <a:rPr lang="th-TH" dirty="0"/>
              <a:t>แบบสัมผัส (</a:t>
            </a:r>
            <a:r>
              <a:rPr lang="en-US" dirty="0"/>
              <a:t>Touching Pad)</a:t>
            </a:r>
          </a:p>
          <a:p>
            <a:r>
              <a:rPr lang="th-TH" dirty="0"/>
              <a:t>จอยสติก (</a:t>
            </a:r>
            <a:r>
              <a:rPr lang="en-US" dirty="0"/>
              <a:t>Joystick) </a:t>
            </a:r>
          </a:p>
          <a:p>
            <a:r>
              <a:rPr lang="th-TH" dirty="0"/>
              <a:t>จอภาพระบบสัมผัส (</a:t>
            </a:r>
            <a:r>
              <a:rPr lang="en-US" dirty="0"/>
              <a:t>Touch Screen)</a:t>
            </a:r>
          </a:p>
          <a:p>
            <a:r>
              <a:rPr lang="th-TH" dirty="0"/>
              <a:t>ปากกาแสง (</a:t>
            </a:r>
            <a:r>
              <a:rPr lang="en-US" dirty="0"/>
              <a:t>Light pen</a:t>
            </a:r>
            <a:r>
              <a:rPr lang="en-US" dirty="0" smtClean="0"/>
              <a:t>)</a:t>
            </a:r>
          </a:p>
          <a:p>
            <a:r>
              <a:rPr lang="en-US" dirty="0"/>
              <a:t>Terminal </a:t>
            </a:r>
            <a:r>
              <a:rPr lang="th-TH" dirty="0"/>
              <a:t>ณ จุดขาย (</a:t>
            </a:r>
            <a:r>
              <a:rPr lang="en-US" dirty="0"/>
              <a:t>Point of Sale Terminal : POS)</a:t>
            </a:r>
          </a:p>
          <a:p>
            <a:endParaRPr lang="en-US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6172200" y="1203960"/>
            <a:ext cx="54102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เครื่องฝากถอนเงินอัตโนมัติ (</a:t>
            </a:r>
            <a:r>
              <a:rPr lang="en-US" dirty="0" smtClean="0"/>
              <a:t>Automatic Teller Machine : ATM)</a:t>
            </a:r>
          </a:p>
          <a:p>
            <a:r>
              <a:rPr lang="th-TH" dirty="0" smtClean="0"/>
              <a:t>เครื่องอ่านภาพ (</a:t>
            </a:r>
            <a:r>
              <a:rPr lang="en-US" dirty="0" smtClean="0"/>
              <a:t>Scanner)</a:t>
            </a:r>
          </a:p>
          <a:p>
            <a:r>
              <a:rPr lang="th-TH" dirty="0" smtClean="0"/>
              <a:t>เครื่องอ่านเครื่องหมายด้วยแสง (</a:t>
            </a:r>
            <a:r>
              <a:rPr lang="en-US" dirty="0" smtClean="0"/>
              <a:t>Optical Mark Reader - OMR) </a:t>
            </a:r>
          </a:p>
          <a:p>
            <a:r>
              <a:rPr lang="th-TH" dirty="0" smtClean="0"/>
              <a:t>เครื่องอ่านแถบสี (</a:t>
            </a:r>
            <a:r>
              <a:rPr lang="en-US" dirty="0" smtClean="0"/>
              <a:t>Bar-Code Reader) </a:t>
            </a:r>
            <a:endParaRPr lang="th-TH" dirty="0" smtClean="0"/>
          </a:p>
          <a:p>
            <a:r>
              <a:rPr lang="th-TH" dirty="0" smtClean="0"/>
              <a:t>กล้อง</a:t>
            </a:r>
            <a:r>
              <a:rPr lang="th-TH" dirty="0" err="1" smtClean="0"/>
              <a:t>ถ่ายภาพดิจิทัล</a:t>
            </a:r>
            <a:r>
              <a:rPr lang="th-TH" dirty="0" smtClean="0"/>
              <a:t> (</a:t>
            </a:r>
            <a:r>
              <a:rPr lang="en-US" dirty="0" smtClean="0"/>
              <a:t>Digital Camera)</a:t>
            </a:r>
            <a:endParaRPr lang="th-TH" dirty="0" smtClean="0"/>
          </a:p>
          <a:p>
            <a:r>
              <a:rPr lang="th-TH" dirty="0" smtClean="0"/>
              <a:t>อุปกรณ์รับข้อมูลเสียง (</a:t>
            </a:r>
            <a:r>
              <a:rPr lang="en-US" dirty="0" smtClean="0"/>
              <a:t>Voice Input Devices)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666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หน่วยรับข้อมูล (</a:t>
            </a:r>
            <a:r>
              <a:rPr lang="en-US" dirty="0" smtClean="0"/>
              <a:t>Input Unit)</a:t>
            </a:r>
            <a:endParaRPr lang="en-US" dirty="0"/>
          </a:p>
        </p:txBody>
      </p:sp>
      <p:pic>
        <p:nvPicPr>
          <p:cNvPr id="4098" name="Picture 2" descr="https://i2.wp.com/www.ictlounge.com/Images/Manual%20Input%20Devices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648" y="1219200"/>
            <a:ext cx="663270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แป้นพิมพ์  </a:t>
            </a:r>
            <a:r>
              <a:rPr lang="en-US" dirty="0" smtClean="0"/>
              <a:t>(Key Board)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914400">
              <a:buNone/>
            </a:pPr>
            <a:r>
              <a:rPr lang="th-TH" dirty="0"/>
              <a:t>เป็นอุปกรณ์พื้นฐานที่ต้องมีในเครื่องคอมพิวเตอร์ทุกเครื่อง จะรับข้อมูลจากการกดแป้น แล้วทำการเปลี่ยนรหัสสัญญาณทางไฟฟ้าเพื่อส่งเข้าไปในหน่วยประมวลผลของเครื่องแป้นพิมพ์ส่วนใหญ่จะถูกออกแบบแป้นเป็นกลุ่ม คือ</a:t>
            </a:r>
          </a:p>
          <a:p>
            <a:pPr marL="573088" lvl="1" indent="-233363">
              <a:buFont typeface="+mj-lt"/>
              <a:buAutoNum type="arabicPeriod"/>
            </a:pPr>
            <a:r>
              <a:rPr lang="th-TH" dirty="0" smtClean="0"/>
              <a:t>แป้น</a:t>
            </a:r>
            <a:r>
              <a:rPr lang="th-TH" dirty="0"/>
              <a:t>อักขระ (</a:t>
            </a:r>
            <a:r>
              <a:rPr lang="en-US" dirty="0"/>
              <a:t>Character Keys) </a:t>
            </a:r>
            <a:r>
              <a:rPr lang="th-TH" dirty="0"/>
              <a:t>การจัดวางตัวอักษรเหมือนแป้นบนเครื่อง</a:t>
            </a:r>
            <a:r>
              <a:rPr lang="th-TH" dirty="0" smtClean="0"/>
              <a:t>พิมพ์ดีด</a:t>
            </a:r>
            <a:endParaRPr lang="en-US" dirty="0" smtClean="0"/>
          </a:p>
          <a:p>
            <a:pPr marL="573088" lvl="1" indent="-233363">
              <a:buFont typeface="+mj-lt"/>
              <a:buAutoNum type="arabicPeriod"/>
            </a:pPr>
            <a:r>
              <a:rPr lang="th-TH" dirty="0" smtClean="0"/>
              <a:t>แป้น</a:t>
            </a:r>
            <a:r>
              <a:rPr lang="th-TH" dirty="0"/>
              <a:t>ควบคุม (</a:t>
            </a:r>
            <a:r>
              <a:rPr lang="en-US" dirty="0"/>
              <a:t>Control Keys) </a:t>
            </a:r>
            <a:r>
              <a:rPr lang="th-TH" dirty="0"/>
              <a:t>มีหน้าที่สั่งการบางอย่าง โดยใช้งานร่วมกับแป้น</a:t>
            </a:r>
            <a:r>
              <a:rPr lang="th-TH" dirty="0" smtClean="0"/>
              <a:t>อื่น</a:t>
            </a:r>
            <a:endParaRPr lang="en-US" dirty="0" smtClean="0"/>
          </a:p>
          <a:p>
            <a:pPr marL="573088" lvl="1" indent="-233363">
              <a:buFont typeface="+mj-lt"/>
              <a:buAutoNum type="arabicPeriod"/>
            </a:pPr>
            <a:r>
              <a:rPr lang="th-TH" dirty="0" smtClean="0"/>
              <a:t>แป้น</a:t>
            </a:r>
            <a:r>
              <a:rPr lang="th-TH" dirty="0"/>
              <a:t>ฟังก์ชั่น (</a:t>
            </a:r>
            <a:r>
              <a:rPr lang="en-US" dirty="0"/>
              <a:t>Function Keys) F1 - F12 </a:t>
            </a:r>
            <a:r>
              <a:rPr lang="th-TH" dirty="0" smtClean="0"/>
              <a:t>อยู่</a:t>
            </a:r>
            <a:r>
              <a:rPr lang="th-TH" dirty="0"/>
              <a:t>แถวบนสุด </a:t>
            </a:r>
            <a:r>
              <a:rPr lang="th-TH" dirty="0" smtClean="0"/>
              <a:t>ซอฟต์แวร์แต่ละ</a:t>
            </a:r>
            <a:r>
              <a:rPr lang="th-TH" dirty="0"/>
              <a:t>ชนิด อาจกำหนดแป้นเหล่านี้ให้มีหน้าที่เฉพาะอย่างแตกต่างกัน</a:t>
            </a:r>
            <a:r>
              <a:rPr lang="th-TH" dirty="0" smtClean="0"/>
              <a:t>ไป</a:t>
            </a:r>
            <a:endParaRPr lang="en-US" dirty="0" smtClean="0"/>
          </a:p>
          <a:p>
            <a:pPr marL="573088" lvl="1" indent="-233363">
              <a:buFont typeface="+mj-lt"/>
              <a:buAutoNum type="arabicPeriod"/>
            </a:pPr>
            <a:r>
              <a:rPr lang="th-TH" dirty="0" smtClean="0"/>
              <a:t>แป้น</a:t>
            </a:r>
            <a:r>
              <a:rPr lang="th-TH" dirty="0"/>
              <a:t>ตัวเลข (</a:t>
            </a:r>
            <a:r>
              <a:rPr lang="en-US" dirty="0"/>
              <a:t>Numeric Keys) </a:t>
            </a:r>
            <a:r>
              <a:rPr lang="th-TH" dirty="0"/>
              <a:t>เป็นแป้นที่แยกจากแป้นอักขระมาอยู่ทางด้านขวา </a:t>
            </a:r>
            <a:r>
              <a:rPr lang="th-TH" dirty="0" smtClean="0"/>
              <a:t>มีลักษณะ</a:t>
            </a:r>
            <a:r>
              <a:rPr lang="th-TH" dirty="0"/>
              <a:t>คล้ายเครื่องคิดเลข ช่วยอำนวยความสะดวกในการบันทึกตัวเลขเข้าสู่เครื่องคอมพิวเตอร์ </a:t>
            </a:r>
          </a:p>
          <a:p>
            <a:pPr marL="0" indent="914400">
              <a:buNone/>
            </a:pPr>
            <a:endParaRPr lang="th-TH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4935226"/>
            <a:ext cx="3459480" cy="19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4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เมาส์</a:t>
            </a:r>
            <a:r>
              <a:rPr lang="en-US" dirty="0" smtClean="0"/>
              <a:t> </a:t>
            </a:r>
            <a:r>
              <a:rPr lang="th-TH" dirty="0" smtClean="0"/>
              <a:t>(</a:t>
            </a:r>
            <a:r>
              <a:rPr lang="en-US" dirty="0"/>
              <a:t>Mouse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914400">
              <a:buNone/>
            </a:pPr>
            <a:r>
              <a:rPr lang="th-TH" dirty="0"/>
              <a:t>เป็นอุปกรณ์นำเข้าที่ให้ผู้ใช้ติดต่อกับเครื่องแทน</a:t>
            </a:r>
            <a:r>
              <a:rPr lang="th-TH" dirty="0" smtClean="0"/>
              <a:t>แป้นพิมพ์</a:t>
            </a:r>
            <a:r>
              <a:rPr lang="en-US" dirty="0" smtClean="0"/>
              <a:t> </a:t>
            </a:r>
            <a:r>
              <a:rPr lang="th-TH" dirty="0" smtClean="0"/>
              <a:t>เพื่อลด</a:t>
            </a:r>
            <a:r>
              <a:rPr lang="th-TH" dirty="0"/>
              <a:t>ภาระ</a:t>
            </a:r>
            <a:r>
              <a:rPr lang="th-TH" dirty="0" smtClean="0"/>
              <a:t>ที่ต้อง</a:t>
            </a:r>
            <a:r>
              <a:rPr lang="th-TH" dirty="0"/>
              <a:t>พิมพ์คำสั่งต่าง ๆ ผ่านทางแป้นพิมพ์ ผู้ใช้</a:t>
            </a:r>
            <a:r>
              <a:rPr lang="th-TH" dirty="0" smtClean="0"/>
              <a:t>เพียงเลื่อน</a:t>
            </a:r>
            <a:r>
              <a:rPr lang="th-TH" dirty="0"/>
              <a:t>เมาส์ไปบน</a:t>
            </a:r>
            <a:r>
              <a:rPr lang="th-TH" dirty="0" smtClean="0"/>
              <a:t>โต๊ะที่</a:t>
            </a:r>
            <a:r>
              <a:rPr lang="th-TH" dirty="0"/>
              <a:t>จอภาพจะปรากฏเป็นลูกศร เรียกว่าตัวชี้เมาส์ (</a:t>
            </a:r>
            <a:r>
              <a:rPr lang="en-US" dirty="0"/>
              <a:t>Mouse Pointer</a:t>
            </a:r>
            <a:r>
              <a:rPr lang="en-US" dirty="0" smtClean="0"/>
              <a:t>) </a:t>
            </a:r>
            <a:r>
              <a:rPr lang="th-TH" dirty="0" smtClean="0"/>
              <a:t>ไปยัง</a:t>
            </a:r>
            <a:r>
              <a:rPr lang="th-TH" dirty="0"/>
              <a:t>ตำแหน่งที่</a:t>
            </a:r>
            <a:r>
              <a:rPr lang="th-TH" dirty="0" smtClean="0"/>
              <a:t>ต้องการ</a:t>
            </a:r>
            <a:r>
              <a:rPr lang="en-US" dirty="0" smtClean="0"/>
              <a:t> </a:t>
            </a:r>
            <a:r>
              <a:rPr lang="th-TH" dirty="0" smtClean="0"/>
              <a:t>แล้วกด</a:t>
            </a:r>
            <a:r>
              <a:rPr lang="th-TH" dirty="0"/>
              <a:t>ปุ่มด้านซ้ายที่อยู่บนตัว</a:t>
            </a:r>
            <a:r>
              <a:rPr lang="th-TH" dirty="0" smtClean="0"/>
              <a:t>เมาส์ </a:t>
            </a:r>
            <a:r>
              <a:rPr lang="en-US" dirty="0" smtClean="0"/>
              <a:t>(Click) </a:t>
            </a:r>
            <a:r>
              <a:rPr lang="th-TH" dirty="0" smtClean="0"/>
              <a:t>หรือ กดปุ่มด้านซ้าย </a:t>
            </a:r>
            <a:r>
              <a:rPr lang="en-US" dirty="0" smtClean="0"/>
              <a:t>2 </a:t>
            </a:r>
            <a:r>
              <a:rPr lang="th-TH" dirty="0" smtClean="0"/>
              <a:t>ครั้งติดกัน (</a:t>
            </a:r>
            <a:r>
              <a:rPr lang="en-US" dirty="0" smtClean="0"/>
              <a:t>Double Click) </a:t>
            </a:r>
            <a:r>
              <a:rPr lang="th-TH" dirty="0" smtClean="0"/>
              <a:t>หรือ </a:t>
            </a:r>
            <a:r>
              <a:rPr lang="th-TH" dirty="0"/>
              <a:t>กด</a:t>
            </a:r>
            <a:r>
              <a:rPr lang="th-TH" dirty="0" smtClean="0"/>
              <a:t>ปุ่มด้านซ้าย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th-TH" dirty="0"/>
              <a:t>ครั้งติดกัน </a:t>
            </a:r>
            <a:r>
              <a:rPr lang="th-TH" dirty="0" smtClean="0"/>
              <a:t>(</a:t>
            </a:r>
            <a:r>
              <a:rPr lang="en-US" dirty="0" smtClean="0"/>
              <a:t>Triple </a:t>
            </a:r>
            <a:r>
              <a:rPr lang="en-US" dirty="0"/>
              <a:t>Click) </a:t>
            </a:r>
            <a:r>
              <a:rPr lang="th-TH" dirty="0" smtClean="0"/>
              <a:t>หรือ กดปุ่มด้านขวา (</a:t>
            </a:r>
            <a:r>
              <a:rPr lang="en-US" dirty="0" smtClean="0"/>
              <a:t>Right Click)</a:t>
            </a:r>
            <a:r>
              <a:rPr lang="th-TH" dirty="0" smtClean="0"/>
              <a:t>หรือ กดปุ่มซ้ายค้างไว้แล้วลาก (</a:t>
            </a:r>
            <a:r>
              <a:rPr lang="en-US" dirty="0" smtClean="0"/>
              <a:t>Drag) </a:t>
            </a:r>
            <a:r>
              <a:rPr lang="th-TH" dirty="0" smtClean="0"/>
              <a:t>หรือ หมุนหรือคลิกปุ่มล้อเลื่อน (</a:t>
            </a:r>
            <a:r>
              <a:rPr lang="en-US" dirty="0" smtClean="0"/>
              <a:t>Scroll Wheel) </a:t>
            </a:r>
            <a:r>
              <a:rPr lang="th-TH" dirty="0" smtClean="0"/>
              <a:t>เพื่อเรียกใช้คำสั่งตามที่โปรแกรมกำหนดไว้</a:t>
            </a:r>
            <a:endParaRPr lang="th-T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545130"/>
            <a:ext cx="2209800" cy="256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à¸à¸¥à¸à¸²à¸£à¸à¹à¸à¸«à¸²à¸£à¸¹à¸à¸ à¸²à¸à¸ªà¸³à¸«à¸£à¸±à¸ à¹à¸¡à¸²à¸ªà¹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à¸à¸¥à¸à¸²à¸£à¸à¹à¸à¸«à¸²à¸£à¸¹à¸à¸ à¸²à¸à¸ªà¸³à¸«à¸£à¸±à¸ à¹à¸¡à¸²à¸ªà¹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554856"/>
            <a:ext cx="3637716" cy="241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แทรกบอล (</a:t>
            </a:r>
            <a:r>
              <a:rPr lang="en-US" dirty="0"/>
              <a:t>Trackball)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914400">
              <a:buNone/>
            </a:pPr>
            <a:r>
              <a:rPr lang="th-TH" dirty="0"/>
              <a:t>ลักษณะเหมือนเมาส์หงายท้องขึ้น </a:t>
            </a:r>
            <a:r>
              <a:rPr lang="th-TH" dirty="0" smtClean="0"/>
              <a:t>ผู้ใช้</a:t>
            </a:r>
            <a:r>
              <a:rPr lang="th-TH" dirty="0"/>
              <a:t>จะใช้มือผลักลูกกลิ้งของแทรกบอลไปรอบ ๆ ซึ่งทำได้ง่ายและรวดเร็วกว่าการใช้เมาส์ เพราะแทรกบอลจะอยู่กับ</a:t>
            </a:r>
            <a:r>
              <a:rPr lang="th-TH" dirty="0" smtClean="0"/>
              <a:t>ที่ไม่</a:t>
            </a:r>
            <a:r>
              <a:rPr lang="th-TH" dirty="0"/>
              <a:t>ต้องการพื้นที่บนโต๊ะสำหรับเลื่อนไป</a:t>
            </a:r>
            <a:r>
              <a:rPr lang="th-TH" dirty="0" smtClean="0"/>
              <a:t>มา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2834643"/>
            <a:ext cx="3509963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à¸à¸¥à¸à¸²à¸£à¸à¹à¸à¸«à¸²à¸£à¸¹à¸à¸ à¸²à¸à¸ªà¸³à¸«à¸£à¸±à¸ track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0" y="2233615"/>
            <a:ext cx="4110990" cy="41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ริ่มต้น">
  <a:themeElements>
    <a:clrScheme name="กำหนดเอง 10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00"/>
      </a:hlink>
      <a:folHlink>
        <a:srgbClr val="5EAEFF"/>
      </a:folHlink>
    </a:clrScheme>
    <a:fontScheme name="กำหนดเอง 1">
      <a:majorFont>
        <a:latin typeface="Angsana News"/>
        <a:ea typeface=""/>
        <a:cs typeface="Cordia New"/>
      </a:majorFont>
      <a:minorFont>
        <a:latin typeface="Angsana New"/>
        <a:ea typeface=""/>
        <a:cs typeface="Angsana New"/>
      </a:minorFont>
    </a:fontScheme>
    <a:fmtScheme name="เริ่มต้น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202</TotalTime>
  <Words>2375</Words>
  <Application>Microsoft Office PowerPoint</Application>
  <PresentationFormat>กำหนดเอง</PresentationFormat>
  <Paragraphs>158</Paragraphs>
  <Slides>36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36</vt:i4>
      </vt:variant>
    </vt:vector>
  </HeadingPairs>
  <TitlesOfParts>
    <vt:vector size="37" baseType="lpstr">
      <vt:lpstr>เริ่มต้น</vt:lpstr>
      <vt:lpstr>4134501 การศึกษาวงจรและซ่อมบำรุงไมโครคอมพิวเตอร์</vt:lpstr>
      <vt:lpstr>โครงสร้างของคอมพิวเตอร์ (ฮาร์ดแวร์)</vt:lpstr>
      <vt:lpstr>โครงสร้างของคอมพิวเตอร์</vt:lpstr>
      <vt:lpstr>ลักษณะการทำงานของคอมพิวเตอร์</vt:lpstr>
      <vt:lpstr>หน่วยรับข้อมูล (Input Unit)</vt:lpstr>
      <vt:lpstr>หน่วยรับข้อมูล (Input Unit)</vt:lpstr>
      <vt:lpstr>แป้นพิมพ์  (Key Board)</vt:lpstr>
      <vt:lpstr>เมาส์ (Mouse)</vt:lpstr>
      <vt:lpstr>แทรกบอล (Trackball)</vt:lpstr>
      <vt:lpstr>ตัวเลื่อนเมาส์พอยท์เตอร์แบบสัมผัส (Touching Pad)</vt:lpstr>
      <vt:lpstr>จอยสติก (Joystick) </vt:lpstr>
      <vt:lpstr>จอภาพระบบสัมผัส (Touch Screen) </vt:lpstr>
      <vt:lpstr>ปากกาแสง (Light pen) </vt:lpstr>
      <vt:lpstr>เครื่องอ่านภาพ (Scanner)</vt:lpstr>
      <vt:lpstr>เครื่องอ่านแถบสี (Bar-Code Reader)</vt:lpstr>
      <vt:lpstr>อุปกรณ์รับข้อมูลเสียง (Voice Input Devices)</vt:lpstr>
      <vt:lpstr>หน่วยแสดงผล (Output Unit)</vt:lpstr>
      <vt:lpstr>หน่วยแสดงผล (Output Unit)</vt:lpstr>
      <vt:lpstr>หน่วยแสดงผล (Output Unit)</vt:lpstr>
      <vt:lpstr>หน่วยแสดงผล (Output Unit)</vt:lpstr>
      <vt:lpstr>จอภาพคอมพิวเตอร์ (Monitor)</vt:lpstr>
      <vt:lpstr>หน่วยประมวลผลกลาง (Central Processing Unit : CPU)</vt:lpstr>
      <vt:lpstr>หน่วยความจำ (Memory Unit)</vt:lpstr>
      <vt:lpstr>หน่วยความจำหลัก (Primary Memory Unit)</vt:lpstr>
      <vt:lpstr>หน่วยความจำหลัก (Primary Memory Unit)</vt:lpstr>
      <vt:lpstr>หน่วยความจำหลัก (Primary Memory Unit)</vt:lpstr>
      <vt:lpstr>หน่วยความจำสำรอง (Secondary Memory Unit)</vt:lpstr>
      <vt:lpstr>หน่วยการเชื่อมต่อภายในเครื่องคอมพิวเตอร์(System Interconnection Unit)</vt:lpstr>
      <vt:lpstr>ซอฟต์แวร์ (Software)</vt:lpstr>
      <vt:lpstr>หน้าที่การทำงานของคอมพิวเตอร์ (Function of Computer) </vt:lpstr>
      <vt:lpstr>หลักการซ่อมบำรุงเครื่องคอมพิวเตอร์</vt:lpstr>
      <vt:lpstr>การทำความสะอาดระบบคอมพิวเตอร์ </vt:lpstr>
      <vt:lpstr>สาเหตุที่ทำให้เครื่องพีซีเกิดความเสียหาย </vt:lpstr>
      <vt:lpstr>สาเหตุที่ทำให้เครื่องพีซีเกิดความเสียหาย </vt:lpstr>
      <vt:lpstr>สาเหตุที่ทำให้เครื่องพีซีเกิดความเสียหาย </vt:lpstr>
      <vt:lpstr>เครื่องมือที่ใช้ในการประกอบ+ซ่อมเครื่องไมโครคอมพิวเตอร์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องค์ประกอบของระบบคอมพิวเตอร์ (Computer System Components)</dc:title>
  <dc:creator>PuMp ...</dc:creator>
  <cp:lastModifiedBy>user</cp:lastModifiedBy>
  <cp:revision>17</cp:revision>
  <dcterms:created xsi:type="dcterms:W3CDTF">2017-02-01T11:51:08Z</dcterms:created>
  <dcterms:modified xsi:type="dcterms:W3CDTF">2018-12-12T02:03:28Z</dcterms:modified>
</cp:coreProperties>
</file>