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2"/>
  </p:notesMasterIdLst>
  <p:handoutMasterIdLst>
    <p:handoutMasterId r:id="rId25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94" r:id="rId25"/>
    <p:sldId id="282" r:id="rId26"/>
    <p:sldId id="295" r:id="rId27"/>
    <p:sldId id="296" r:id="rId28"/>
    <p:sldId id="283" r:id="rId29"/>
    <p:sldId id="290" r:id="rId30"/>
    <p:sldId id="291" r:id="rId31"/>
    <p:sldId id="528" r:id="rId32"/>
    <p:sldId id="293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3" r:id="rId99"/>
    <p:sldId id="364" r:id="rId100"/>
    <p:sldId id="366" r:id="rId101"/>
    <p:sldId id="526" r:id="rId102"/>
    <p:sldId id="367" r:id="rId103"/>
    <p:sldId id="368" r:id="rId104"/>
    <p:sldId id="369" r:id="rId105"/>
    <p:sldId id="370" r:id="rId106"/>
    <p:sldId id="371" r:id="rId107"/>
    <p:sldId id="373" r:id="rId108"/>
    <p:sldId id="374" r:id="rId109"/>
    <p:sldId id="375" r:id="rId110"/>
    <p:sldId id="376" r:id="rId111"/>
    <p:sldId id="377" r:id="rId112"/>
    <p:sldId id="378" r:id="rId113"/>
    <p:sldId id="379" r:id="rId114"/>
    <p:sldId id="380" r:id="rId115"/>
    <p:sldId id="381" r:id="rId116"/>
    <p:sldId id="382" r:id="rId117"/>
    <p:sldId id="383" r:id="rId118"/>
    <p:sldId id="384" r:id="rId119"/>
    <p:sldId id="385" r:id="rId120"/>
    <p:sldId id="386" r:id="rId121"/>
    <p:sldId id="387" r:id="rId122"/>
    <p:sldId id="388" r:id="rId123"/>
    <p:sldId id="389" r:id="rId124"/>
    <p:sldId id="390" r:id="rId125"/>
    <p:sldId id="391" r:id="rId126"/>
    <p:sldId id="392" r:id="rId127"/>
    <p:sldId id="393" r:id="rId128"/>
    <p:sldId id="394" r:id="rId129"/>
    <p:sldId id="395" r:id="rId130"/>
    <p:sldId id="396" r:id="rId131"/>
    <p:sldId id="397" r:id="rId132"/>
    <p:sldId id="398" r:id="rId133"/>
    <p:sldId id="399" r:id="rId134"/>
    <p:sldId id="400" r:id="rId135"/>
    <p:sldId id="402" r:id="rId136"/>
    <p:sldId id="403" r:id="rId137"/>
    <p:sldId id="404" r:id="rId138"/>
    <p:sldId id="405" r:id="rId139"/>
    <p:sldId id="406" r:id="rId140"/>
    <p:sldId id="408" r:id="rId141"/>
    <p:sldId id="409" r:id="rId142"/>
    <p:sldId id="410" r:id="rId143"/>
    <p:sldId id="411" r:id="rId144"/>
    <p:sldId id="412" r:id="rId145"/>
    <p:sldId id="413" r:id="rId146"/>
    <p:sldId id="414" r:id="rId147"/>
    <p:sldId id="415" r:id="rId148"/>
    <p:sldId id="416" r:id="rId149"/>
    <p:sldId id="417" r:id="rId150"/>
    <p:sldId id="418" r:id="rId151"/>
    <p:sldId id="419" r:id="rId152"/>
    <p:sldId id="420" r:id="rId153"/>
    <p:sldId id="421" r:id="rId154"/>
    <p:sldId id="423" r:id="rId155"/>
    <p:sldId id="424" r:id="rId156"/>
    <p:sldId id="425" r:id="rId157"/>
    <p:sldId id="426" r:id="rId158"/>
    <p:sldId id="427" r:id="rId159"/>
    <p:sldId id="428" r:id="rId160"/>
    <p:sldId id="429" r:id="rId161"/>
    <p:sldId id="430" r:id="rId162"/>
    <p:sldId id="431" r:id="rId163"/>
    <p:sldId id="432" r:id="rId164"/>
    <p:sldId id="433" r:id="rId165"/>
    <p:sldId id="434" r:id="rId166"/>
    <p:sldId id="436" r:id="rId167"/>
    <p:sldId id="437" r:id="rId168"/>
    <p:sldId id="439" r:id="rId169"/>
    <p:sldId id="440" r:id="rId170"/>
    <p:sldId id="441" r:id="rId171"/>
    <p:sldId id="442" r:id="rId172"/>
    <p:sldId id="443" r:id="rId173"/>
    <p:sldId id="444" r:id="rId174"/>
    <p:sldId id="445" r:id="rId175"/>
    <p:sldId id="446" r:id="rId176"/>
    <p:sldId id="447" r:id="rId177"/>
    <p:sldId id="448" r:id="rId178"/>
    <p:sldId id="449" r:id="rId179"/>
    <p:sldId id="451" r:id="rId180"/>
    <p:sldId id="452" r:id="rId181"/>
    <p:sldId id="453" r:id="rId182"/>
    <p:sldId id="455" r:id="rId183"/>
    <p:sldId id="456" r:id="rId184"/>
    <p:sldId id="457" r:id="rId185"/>
    <p:sldId id="459" r:id="rId186"/>
    <p:sldId id="460" r:id="rId187"/>
    <p:sldId id="461" r:id="rId188"/>
    <p:sldId id="462" r:id="rId189"/>
    <p:sldId id="463" r:id="rId190"/>
    <p:sldId id="464" r:id="rId191"/>
    <p:sldId id="465" r:id="rId192"/>
    <p:sldId id="466" r:id="rId193"/>
    <p:sldId id="467" r:id="rId194"/>
    <p:sldId id="468" r:id="rId195"/>
    <p:sldId id="469" r:id="rId196"/>
    <p:sldId id="470" r:id="rId197"/>
    <p:sldId id="471" r:id="rId198"/>
    <p:sldId id="472" r:id="rId199"/>
    <p:sldId id="473" r:id="rId200"/>
    <p:sldId id="474" r:id="rId201"/>
    <p:sldId id="475" r:id="rId202"/>
    <p:sldId id="476" r:id="rId203"/>
    <p:sldId id="477" r:id="rId204"/>
    <p:sldId id="478" r:id="rId205"/>
    <p:sldId id="479" r:id="rId206"/>
    <p:sldId id="480" r:id="rId207"/>
    <p:sldId id="481" r:id="rId208"/>
    <p:sldId id="482" r:id="rId209"/>
    <p:sldId id="483" r:id="rId210"/>
    <p:sldId id="484" r:id="rId211"/>
    <p:sldId id="485" r:id="rId212"/>
    <p:sldId id="487" r:id="rId213"/>
    <p:sldId id="530" r:id="rId214"/>
    <p:sldId id="531" r:id="rId215"/>
    <p:sldId id="488" r:id="rId216"/>
    <p:sldId id="489" r:id="rId217"/>
    <p:sldId id="491" r:id="rId218"/>
    <p:sldId id="492" r:id="rId219"/>
    <p:sldId id="493" r:id="rId220"/>
    <p:sldId id="495" r:id="rId221"/>
    <p:sldId id="496" r:id="rId222"/>
    <p:sldId id="497" r:id="rId223"/>
    <p:sldId id="498" r:id="rId224"/>
    <p:sldId id="499" r:id="rId225"/>
    <p:sldId id="500" r:id="rId226"/>
    <p:sldId id="501" r:id="rId227"/>
    <p:sldId id="502" r:id="rId228"/>
    <p:sldId id="503" r:id="rId229"/>
    <p:sldId id="504" r:id="rId230"/>
    <p:sldId id="529" r:id="rId231"/>
    <p:sldId id="505" r:id="rId232"/>
    <p:sldId id="506" r:id="rId233"/>
    <p:sldId id="507" r:id="rId234"/>
    <p:sldId id="508" r:id="rId235"/>
    <p:sldId id="509" r:id="rId236"/>
    <p:sldId id="510" r:id="rId237"/>
    <p:sldId id="511" r:id="rId238"/>
    <p:sldId id="512" r:id="rId239"/>
    <p:sldId id="513" r:id="rId240"/>
    <p:sldId id="514" r:id="rId241"/>
    <p:sldId id="515" r:id="rId242"/>
    <p:sldId id="516" r:id="rId243"/>
    <p:sldId id="518" r:id="rId244"/>
    <p:sldId id="519" r:id="rId245"/>
    <p:sldId id="520" r:id="rId246"/>
    <p:sldId id="521" r:id="rId247"/>
    <p:sldId id="522" r:id="rId248"/>
    <p:sldId id="523" r:id="rId249"/>
    <p:sldId id="524" r:id="rId250"/>
    <p:sldId id="525" r:id="rId251"/>
  </p:sldIdLst>
  <p:sldSz cx="10801350" cy="7200900"/>
  <p:notesSz cx="7010400" cy="9296400"/>
  <p:defaultTextStyle>
    <a:defPPr>
      <a:defRPr lang="th-TH"/>
    </a:defPPr>
    <a:lvl1pPr marL="0" algn="l" defTabSz="10287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>
        <p:scale>
          <a:sx n="72" d="100"/>
          <a:sy n="72" d="100"/>
        </p:scale>
        <p:origin x="-942" y="54"/>
      </p:cViewPr>
      <p:guideLst>
        <p:guide orient="horz" pos="2268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54" Type="http://schemas.openxmlformats.org/officeDocument/2006/relationships/presProps" Target="pres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viewProps" Target="viewProp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theme" Target="theme/theme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tableStyles" Target="tableStyles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notesMaster" Target="notesMasters/notesMaster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handoutMaster" Target="handoutMasters/handout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9AD46-E02D-4B36-AD07-2D959EC786AF}" type="doc">
      <dgm:prSet loTypeId="urn:microsoft.com/office/officeart/2005/8/layout/radial1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th-TH"/>
        </a:p>
      </dgm:t>
    </dgm:pt>
    <dgm:pt modelId="{F62A1BED-62C6-499E-A1AD-8003EC2D96D5}">
      <dgm:prSet phldrT="[ข้อความ]" custT="1"/>
      <dgm:spPr>
        <a:solidFill>
          <a:schemeClr val="bg1">
            <a:alpha val="56667"/>
          </a:schemeClr>
        </a:solidFill>
        <a:ln w="38100"/>
      </dgm:spPr>
      <dgm:t>
        <a:bodyPr/>
        <a:lstStyle/>
        <a:p>
          <a:r>
            <a:rPr lang="th-TH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ตรวจสอบการเก็บบันทึก</a:t>
          </a:r>
          <a:r>
            <a:rPr lang="en-US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15</a:t>
          </a:r>
          <a:r>
            <a:rPr lang="th-TH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%</a:t>
          </a:r>
          <a:endParaRPr lang="th-TH" sz="2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D240C55E-CD39-47CB-B276-96C66F814D86}" type="parTrans" cxnId="{E2DD040E-6189-4FCA-B687-91807F6FF0EE}">
      <dgm:prSet/>
      <dgm:spPr/>
      <dgm:t>
        <a:bodyPr/>
        <a:lstStyle/>
        <a:p>
          <a:endParaRPr lang="th-TH" dirty="0"/>
        </a:p>
      </dgm:t>
    </dgm:pt>
    <dgm:pt modelId="{DF8396A4-8891-4A30-A662-66BDC5A44CFC}" type="sibTrans" cxnId="{E2DD040E-6189-4FCA-B687-91807F6FF0EE}">
      <dgm:prSet/>
      <dgm:spPr/>
      <dgm:t>
        <a:bodyPr/>
        <a:lstStyle/>
        <a:p>
          <a:endParaRPr lang="th-TH"/>
        </a:p>
      </dgm:t>
    </dgm:pt>
    <dgm:pt modelId="{657A4C2B-B637-43BB-A879-48D310E30803}">
      <dgm:prSet phldrT="[ข้อความ]" custT="1"/>
      <dgm:spPr>
        <a:solidFill>
          <a:schemeClr val="bg1">
            <a:alpha val="50000"/>
          </a:schemeClr>
        </a:solidFill>
        <a:ln w="28575"/>
      </dgm:spPr>
      <dgm:t>
        <a:bodyPr/>
        <a:lstStyle/>
        <a:p>
          <a:r>
            <a:rPr lang="th-TH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อื่นๆ</a:t>
          </a:r>
        </a:p>
        <a:p>
          <a:r>
            <a:rPr lang="en-US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10</a:t>
          </a:r>
          <a:r>
            <a:rPr lang="th-TH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%</a:t>
          </a:r>
          <a:endParaRPr lang="th-TH" sz="2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E2FBCE36-1CDC-4538-B3FF-D05FFF4E2B6F}" type="parTrans" cxnId="{191CE5CB-5ECA-4AE5-AD45-188EF458B3DA}">
      <dgm:prSet/>
      <dgm:spPr/>
      <dgm:t>
        <a:bodyPr/>
        <a:lstStyle/>
        <a:p>
          <a:endParaRPr lang="th-TH" dirty="0"/>
        </a:p>
      </dgm:t>
    </dgm:pt>
    <dgm:pt modelId="{3441C8C8-5092-458F-8BBB-07885C1D45B3}" type="sibTrans" cxnId="{191CE5CB-5ECA-4AE5-AD45-188EF458B3DA}">
      <dgm:prSet/>
      <dgm:spPr/>
      <dgm:t>
        <a:bodyPr/>
        <a:lstStyle/>
        <a:p>
          <a:endParaRPr lang="th-TH"/>
        </a:p>
      </dgm:t>
    </dgm:pt>
    <dgm:pt modelId="{04381A58-8F9F-4189-8134-B902ADC067EF}">
      <dgm:prSet phldrT="[ข้อความ]" custT="1"/>
      <dgm:spPr>
        <a:solidFill>
          <a:schemeClr val="bg1">
            <a:alpha val="63333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th-TH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เสนอแนะการขึ้นและปรับค่าจ้างเงินเดือนข้อพนักงาน</a:t>
          </a:r>
          <a:r>
            <a:rPr lang="en-US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15</a:t>
          </a:r>
          <a:r>
            <a:rPr lang="th-TH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%</a:t>
          </a:r>
          <a:endParaRPr lang="th-TH" sz="2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8FAC3C9-BD31-4406-8528-43F406BF7B0E}" type="parTrans" cxnId="{A0B3C6CE-25CF-47EB-A0D5-5B25ABB037C5}">
      <dgm:prSet/>
      <dgm:spPr/>
      <dgm:t>
        <a:bodyPr/>
        <a:lstStyle/>
        <a:p>
          <a:endParaRPr lang="th-TH" dirty="0"/>
        </a:p>
      </dgm:t>
    </dgm:pt>
    <dgm:pt modelId="{1B0F1923-1B0D-41BD-967B-3DC5D7FD4014}" type="sibTrans" cxnId="{A0B3C6CE-25CF-47EB-A0D5-5B25ABB037C5}">
      <dgm:prSet/>
      <dgm:spPr/>
      <dgm:t>
        <a:bodyPr/>
        <a:lstStyle/>
        <a:p>
          <a:endParaRPr lang="th-TH"/>
        </a:p>
      </dgm:t>
    </dgm:pt>
    <dgm:pt modelId="{4778A280-421F-4C87-BAFF-CBDB2AB847AA}">
      <dgm:prSet phldrT="[ข้อความ]" custT="1"/>
      <dgm:spPr>
        <a:solidFill>
          <a:schemeClr val="bg1">
            <a:alpha val="70000"/>
          </a:schemeClr>
        </a:solidFill>
        <a:ln w="38100"/>
      </dgm:spPr>
      <dgm:t>
        <a:bodyPr/>
        <a:lstStyle/>
        <a:p>
          <a:r>
            <a:rPr lang="th-TH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ประเมินการปฏิบัติงาน</a:t>
          </a:r>
          <a:r>
            <a:rPr lang="en-US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15</a:t>
          </a:r>
          <a:r>
            <a:rPr lang="th-TH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%</a:t>
          </a:r>
          <a:endParaRPr lang="th-TH" sz="2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D5952DDD-26FA-4215-9284-7B9F989A7EFB}" type="parTrans" cxnId="{637343D9-8315-4467-9C94-AD3104C50A5E}">
      <dgm:prSet/>
      <dgm:spPr/>
      <dgm:t>
        <a:bodyPr/>
        <a:lstStyle/>
        <a:p>
          <a:endParaRPr lang="th-TH" dirty="0"/>
        </a:p>
      </dgm:t>
    </dgm:pt>
    <dgm:pt modelId="{AF44684C-F0A5-4432-82BE-673BC397E5BE}" type="sibTrans" cxnId="{637343D9-8315-4467-9C94-AD3104C50A5E}">
      <dgm:prSet/>
      <dgm:spPr/>
      <dgm:t>
        <a:bodyPr/>
        <a:lstStyle/>
        <a:p>
          <a:endParaRPr lang="th-TH"/>
        </a:p>
      </dgm:t>
    </dgm:pt>
    <dgm:pt modelId="{D8A6C869-4D39-4F3F-A9DC-BD50D2D93B0D}">
      <dgm:prSet phldrT="[ข้อความ]" custT="1"/>
      <dgm:spPr>
        <a:solidFill>
          <a:schemeClr val="bg1">
            <a:alpha val="76667"/>
          </a:schemeClr>
        </a:solidFill>
        <a:ln w="38100"/>
      </dgm:spPr>
      <dgm:t>
        <a:bodyPr/>
        <a:lstStyle/>
        <a:p>
          <a:r>
            <a:rPr lang="th-TH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สำรวจค่าจ้างและเงินเดือน</a:t>
          </a:r>
          <a:r>
            <a:rPr lang="en-US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20</a:t>
          </a:r>
          <a:r>
            <a:rPr lang="th-TH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%</a:t>
          </a:r>
          <a:endParaRPr lang="th-TH" sz="2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4C1E996A-4010-4216-A08F-DD00F211ECDC}" type="sibTrans" cxnId="{201BD8B8-8385-4134-93FB-2537E2AA04AA}">
      <dgm:prSet/>
      <dgm:spPr/>
      <dgm:t>
        <a:bodyPr/>
        <a:lstStyle/>
        <a:p>
          <a:endParaRPr lang="th-TH"/>
        </a:p>
      </dgm:t>
    </dgm:pt>
    <dgm:pt modelId="{A1AD7EFE-9A6D-409F-9921-E2F598AC6C0C}" type="parTrans" cxnId="{201BD8B8-8385-4134-93FB-2537E2AA04AA}">
      <dgm:prSet/>
      <dgm:spPr/>
      <dgm:t>
        <a:bodyPr/>
        <a:lstStyle/>
        <a:p>
          <a:endParaRPr lang="th-TH" dirty="0"/>
        </a:p>
      </dgm:t>
    </dgm:pt>
    <dgm:pt modelId="{3C960E4D-8370-4453-8B50-E8A44049EA45}">
      <dgm:prSet phldrT="[ข้อความ]" custT="1"/>
      <dgm:spPr>
        <a:solidFill>
          <a:schemeClr val="bg1">
            <a:alpha val="83333"/>
          </a:schemeClr>
        </a:solidFill>
        <a:ln w="28575"/>
      </dgm:spPr>
      <dgm:t>
        <a:bodyPr/>
        <a:lstStyle/>
        <a:p>
          <a:r>
            <a:rPr lang="th-TH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ประเมินค่างาน</a:t>
          </a:r>
          <a:r>
            <a:rPr lang="en-US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20</a:t>
          </a:r>
          <a:r>
            <a:rPr lang="th-TH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%</a:t>
          </a:r>
          <a:endParaRPr lang="en-US" sz="2200" dirty="0" smtClean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  <a:p>
          <a:endParaRPr lang="th-TH" sz="2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7870248E-28E7-4C46-B9EC-A2459C1FCD9F}" type="sibTrans" cxnId="{A5E6C689-8957-415E-AF02-7EA21013AA57}">
      <dgm:prSet/>
      <dgm:spPr/>
      <dgm:t>
        <a:bodyPr/>
        <a:lstStyle/>
        <a:p>
          <a:endParaRPr lang="th-TH"/>
        </a:p>
      </dgm:t>
    </dgm:pt>
    <dgm:pt modelId="{A3055AB8-06A7-4A7B-9968-9D5398848A93}" type="parTrans" cxnId="{A5E6C689-8957-415E-AF02-7EA21013AA57}">
      <dgm:prSet/>
      <dgm:spPr/>
      <dgm:t>
        <a:bodyPr/>
        <a:lstStyle/>
        <a:p>
          <a:endParaRPr lang="th-TH" dirty="0"/>
        </a:p>
      </dgm:t>
    </dgm:pt>
    <dgm:pt modelId="{C7EEAC7A-986D-42AE-B01C-E4DD9692C901}">
      <dgm:prSet phldrT="[ข้อความ]" custT="1"/>
      <dgm:spPr>
        <a:solidFill>
          <a:schemeClr val="bg1">
            <a:alpha val="90000"/>
          </a:schemeClr>
        </a:solidFill>
        <a:ln w="28575"/>
      </dgm:spPr>
      <dgm:t>
        <a:bodyPr/>
        <a:lstStyle/>
        <a:p>
          <a:r>
            <a:rPr lang="th-TH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การวิเคราะห์งาน</a:t>
          </a:r>
          <a:r>
            <a:rPr lang="en-US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15</a:t>
          </a:r>
          <a:r>
            <a:rPr lang="th-TH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%</a:t>
          </a:r>
        </a:p>
        <a:p>
          <a:endParaRPr lang="th-TH" sz="2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D2EE5509-8A4D-4100-AB90-66010A32E067}" type="sibTrans" cxnId="{E958FC49-F14E-4731-83B5-D978733F3EAF}">
      <dgm:prSet/>
      <dgm:spPr/>
      <dgm:t>
        <a:bodyPr/>
        <a:lstStyle/>
        <a:p>
          <a:endParaRPr lang="th-TH"/>
        </a:p>
      </dgm:t>
    </dgm:pt>
    <dgm:pt modelId="{893D84FB-B1F2-48FE-ACB0-F8C8ED813030}" type="parTrans" cxnId="{E958FC49-F14E-4731-83B5-D978733F3EAF}">
      <dgm:prSet/>
      <dgm:spPr/>
      <dgm:t>
        <a:bodyPr/>
        <a:lstStyle/>
        <a:p>
          <a:endParaRPr lang="th-TH" dirty="0"/>
        </a:p>
      </dgm:t>
    </dgm:pt>
    <dgm:pt modelId="{CEA56BAD-A36B-434C-BF23-9314D9F1FAF2}">
      <dgm:prSet phldrT="[ข้อความ]" custT="1"/>
      <dgm:spPr>
        <a:solidFill>
          <a:schemeClr val="bg1">
            <a:alpha val="80000"/>
          </a:schemeClr>
        </a:solidFill>
        <a:ln w="38100"/>
      </dgm:spPr>
      <dgm:t>
        <a:bodyPr/>
        <a:lstStyle/>
        <a:p>
          <a:r>
            <a:rPr lang="th-TH" sz="2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ผู้จัดการแผนกบริการและค่าตอบแทน</a:t>
          </a:r>
          <a:endParaRPr lang="th-TH" sz="2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7779EF27-EB50-41F0-AA51-55A7BFEFC18C}" type="sibTrans" cxnId="{24685170-E9EC-4E0E-B5AB-09374A149AC3}">
      <dgm:prSet/>
      <dgm:spPr/>
      <dgm:t>
        <a:bodyPr/>
        <a:lstStyle/>
        <a:p>
          <a:endParaRPr lang="th-TH"/>
        </a:p>
      </dgm:t>
    </dgm:pt>
    <dgm:pt modelId="{B80DDB5F-BC97-43B0-A67F-95785B6F7974}" type="parTrans" cxnId="{24685170-E9EC-4E0E-B5AB-09374A149AC3}">
      <dgm:prSet/>
      <dgm:spPr/>
      <dgm:t>
        <a:bodyPr/>
        <a:lstStyle/>
        <a:p>
          <a:endParaRPr lang="th-TH"/>
        </a:p>
      </dgm:t>
    </dgm:pt>
    <dgm:pt modelId="{3244F738-0DC5-492B-9843-FE9013C5DEDF}" type="pres">
      <dgm:prSet presAssocID="{DCE9AD46-E02D-4B36-AD07-2D959EC786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97B1214-FE8F-4CC7-B4A8-B1C8C9EBC24E}" type="pres">
      <dgm:prSet presAssocID="{CEA56BAD-A36B-434C-BF23-9314D9F1FAF2}" presName="centerShape" presStyleLbl="node0" presStyleIdx="0" presStyleCnt="1" custScaleX="278090" custScaleY="126571"/>
      <dgm:spPr/>
      <dgm:t>
        <a:bodyPr/>
        <a:lstStyle/>
        <a:p>
          <a:endParaRPr lang="th-TH"/>
        </a:p>
      </dgm:t>
    </dgm:pt>
    <dgm:pt modelId="{D948E386-F864-47A7-84D1-57BB6191FFAB}" type="pres">
      <dgm:prSet presAssocID="{893D84FB-B1F2-48FE-ACB0-F8C8ED813030}" presName="Name9" presStyleLbl="parChTrans1D2" presStyleIdx="0" presStyleCnt="7"/>
      <dgm:spPr/>
      <dgm:t>
        <a:bodyPr/>
        <a:lstStyle/>
        <a:p>
          <a:endParaRPr lang="th-TH"/>
        </a:p>
      </dgm:t>
    </dgm:pt>
    <dgm:pt modelId="{CA1CE942-743F-417F-B6FA-9EE693A7F2F7}" type="pres">
      <dgm:prSet presAssocID="{893D84FB-B1F2-48FE-ACB0-F8C8ED813030}" presName="connTx" presStyleLbl="parChTrans1D2" presStyleIdx="0" presStyleCnt="7"/>
      <dgm:spPr/>
      <dgm:t>
        <a:bodyPr/>
        <a:lstStyle/>
        <a:p>
          <a:endParaRPr lang="th-TH"/>
        </a:p>
      </dgm:t>
    </dgm:pt>
    <dgm:pt modelId="{4041F93B-9845-4FA9-A2EC-9BF7C50F378E}" type="pres">
      <dgm:prSet presAssocID="{C7EEAC7A-986D-42AE-B01C-E4DD9692C901}" presName="node" presStyleLbl="node1" presStyleIdx="0" presStyleCnt="7" custScaleX="216013" custRadScaleRad="96935" custRadScaleInc="116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C867F5-99A2-41BE-97F8-CE2936B4AA98}" type="pres">
      <dgm:prSet presAssocID="{A3055AB8-06A7-4A7B-9968-9D5398848A93}" presName="Name9" presStyleLbl="parChTrans1D2" presStyleIdx="1" presStyleCnt="7"/>
      <dgm:spPr/>
      <dgm:t>
        <a:bodyPr/>
        <a:lstStyle/>
        <a:p>
          <a:endParaRPr lang="th-TH"/>
        </a:p>
      </dgm:t>
    </dgm:pt>
    <dgm:pt modelId="{3ACB855C-DD53-49BB-92AC-060315DC9482}" type="pres">
      <dgm:prSet presAssocID="{A3055AB8-06A7-4A7B-9968-9D5398848A93}" presName="connTx" presStyleLbl="parChTrans1D2" presStyleIdx="1" presStyleCnt="7"/>
      <dgm:spPr/>
      <dgm:t>
        <a:bodyPr/>
        <a:lstStyle/>
        <a:p>
          <a:endParaRPr lang="th-TH"/>
        </a:p>
      </dgm:t>
    </dgm:pt>
    <dgm:pt modelId="{725A16E5-C976-4EF0-A224-EF96FD042C0F}" type="pres">
      <dgm:prSet presAssocID="{3C960E4D-8370-4453-8B50-E8A44049EA45}" presName="node" presStyleLbl="node1" presStyleIdx="1" presStyleCnt="7" custScaleX="226076" custRadScaleRad="161443" custRadScaleInc="7573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8271B4-786F-4F41-BE19-13D48A740D62}" type="pres">
      <dgm:prSet presAssocID="{A1AD7EFE-9A6D-409F-9921-E2F598AC6C0C}" presName="Name9" presStyleLbl="parChTrans1D2" presStyleIdx="2" presStyleCnt="7"/>
      <dgm:spPr/>
      <dgm:t>
        <a:bodyPr/>
        <a:lstStyle/>
        <a:p>
          <a:endParaRPr lang="th-TH"/>
        </a:p>
      </dgm:t>
    </dgm:pt>
    <dgm:pt modelId="{4F096CA7-DC81-4BA3-AE3D-777FA45A02A9}" type="pres">
      <dgm:prSet presAssocID="{A1AD7EFE-9A6D-409F-9921-E2F598AC6C0C}" presName="connTx" presStyleLbl="parChTrans1D2" presStyleIdx="2" presStyleCnt="7"/>
      <dgm:spPr/>
      <dgm:t>
        <a:bodyPr/>
        <a:lstStyle/>
        <a:p>
          <a:endParaRPr lang="th-TH"/>
        </a:p>
      </dgm:t>
    </dgm:pt>
    <dgm:pt modelId="{653A6F11-7F20-48B2-8EE5-0BB51D06C162}" type="pres">
      <dgm:prSet presAssocID="{D8A6C869-4D39-4F3F-A9DC-BD50D2D93B0D}" presName="node" presStyleLbl="node1" presStyleIdx="2" presStyleCnt="7" custScaleX="190732" custRadScaleRad="192283" custRadScaleInc="-1838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5C24A90-684E-4241-AFC6-D44ACEBFF2CD}" type="pres">
      <dgm:prSet presAssocID="{D5952DDD-26FA-4215-9284-7B9F989A7EFB}" presName="Name9" presStyleLbl="parChTrans1D2" presStyleIdx="3" presStyleCnt="7"/>
      <dgm:spPr/>
      <dgm:t>
        <a:bodyPr/>
        <a:lstStyle/>
        <a:p>
          <a:endParaRPr lang="th-TH"/>
        </a:p>
      </dgm:t>
    </dgm:pt>
    <dgm:pt modelId="{EEF9EDA0-624D-4704-8A50-03F044604D0F}" type="pres">
      <dgm:prSet presAssocID="{D5952DDD-26FA-4215-9284-7B9F989A7EFB}" presName="connTx" presStyleLbl="parChTrans1D2" presStyleIdx="3" presStyleCnt="7"/>
      <dgm:spPr/>
      <dgm:t>
        <a:bodyPr/>
        <a:lstStyle/>
        <a:p>
          <a:endParaRPr lang="th-TH"/>
        </a:p>
      </dgm:t>
    </dgm:pt>
    <dgm:pt modelId="{C1F2893A-A079-4B86-B3B0-D6F163334E6B}" type="pres">
      <dgm:prSet presAssocID="{4778A280-421F-4C87-BAFF-CBDB2AB847AA}" presName="node" presStyleLbl="node1" presStyleIdx="3" presStyleCnt="7" custScaleX="213764" custRadScaleRad="117647" custRadScaleInc="-4778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4CBFF2-CC66-488B-96B8-1A16067B0F6B}" type="pres">
      <dgm:prSet presAssocID="{08FAC3C9-BD31-4406-8528-43F406BF7B0E}" presName="Name9" presStyleLbl="parChTrans1D2" presStyleIdx="4" presStyleCnt="7"/>
      <dgm:spPr/>
      <dgm:t>
        <a:bodyPr/>
        <a:lstStyle/>
        <a:p>
          <a:endParaRPr lang="th-TH"/>
        </a:p>
      </dgm:t>
    </dgm:pt>
    <dgm:pt modelId="{C52DB86A-B51C-409E-8B2C-C6D43BC4A129}" type="pres">
      <dgm:prSet presAssocID="{08FAC3C9-BD31-4406-8528-43F406BF7B0E}" presName="connTx" presStyleLbl="parChTrans1D2" presStyleIdx="4" presStyleCnt="7"/>
      <dgm:spPr/>
      <dgm:t>
        <a:bodyPr/>
        <a:lstStyle/>
        <a:p>
          <a:endParaRPr lang="th-TH"/>
        </a:p>
      </dgm:t>
    </dgm:pt>
    <dgm:pt modelId="{E638EDED-16D9-48D8-BFED-08C6696AF501}" type="pres">
      <dgm:prSet presAssocID="{04381A58-8F9F-4189-8134-B902ADC067EF}" presName="node" presStyleLbl="node1" presStyleIdx="4" presStyleCnt="7" custScaleX="268260" custRadScaleRad="132587" custRadScaleInc="8119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E28D8F-DD5C-477B-A9FC-16C6B9FE5CC7}" type="pres">
      <dgm:prSet presAssocID="{D240C55E-CD39-47CB-B276-96C66F814D86}" presName="Name9" presStyleLbl="parChTrans1D2" presStyleIdx="5" presStyleCnt="7"/>
      <dgm:spPr/>
      <dgm:t>
        <a:bodyPr/>
        <a:lstStyle/>
        <a:p>
          <a:endParaRPr lang="th-TH"/>
        </a:p>
      </dgm:t>
    </dgm:pt>
    <dgm:pt modelId="{5BDE3401-B4E9-4F63-BC3B-20F93964F216}" type="pres">
      <dgm:prSet presAssocID="{D240C55E-CD39-47CB-B276-96C66F814D86}" presName="connTx" presStyleLbl="parChTrans1D2" presStyleIdx="5" presStyleCnt="7"/>
      <dgm:spPr/>
      <dgm:t>
        <a:bodyPr/>
        <a:lstStyle/>
        <a:p>
          <a:endParaRPr lang="th-TH"/>
        </a:p>
      </dgm:t>
    </dgm:pt>
    <dgm:pt modelId="{34953590-86B6-4ABC-8FA5-04ED123C98BA}" type="pres">
      <dgm:prSet presAssocID="{F62A1BED-62C6-499E-A1AD-8003EC2D96D5}" presName="node" presStyleLbl="node1" presStyleIdx="5" presStyleCnt="7" custScaleX="187920" custScaleY="114888" custRadScaleRad="161786" custRadScaleInc="2084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F75309-D4DD-47E5-A06F-E283EE0CD188}" type="pres">
      <dgm:prSet presAssocID="{E2FBCE36-1CDC-4538-B3FF-D05FFF4E2B6F}" presName="Name9" presStyleLbl="parChTrans1D2" presStyleIdx="6" presStyleCnt="7"/>
      <dgm:spPr/>
      <dgm:t>
        <a:bodyPr/>
        <a:lstStyle/>
        <a:p>
          <a:endParaRPr lang="th-TH"/>
        </a:p>
      </dgm:t>
    </dgm:pt>
    <dgm:pt modelId="{39E19547-8614-43B5-94E8-0C24F5CED247}" type="pres">
      <dgm:prSet presAssocID="{E2FBCE36-1CDC-4538-B3FF-D05FFF4E2B6F}" presName="connTx" presStyleLbl="parChTrans1D2" presStyleIdx="6" presStyleCnt="7"/>
      <dgm:spPr/>
      <dgm:t>
        <a:bodyPr/>
        <a:lstStyle/>
        <a:p>
          <a:endParaRPr lang="th-TH"/>
        </a:p>
      </dgm:t>
    </dgm:pt>
    <dgm:pt modelId="{D6249413-EF9B-4A08-B59E-2A5445BF6731}" type="pres">
      <dgm:prSet presAssocID="{657A4C2B-B637-43BB-A879-48D310E30803}" presName="node" presStyleLbl="node1" presStyleIdx="6" presStyleCnt="7" custScaleX="185518" custScaleY="102292" custRadScaleRad="175052" custRadScaleInc="-5985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96E3B06-EFFA-4663-8B12-061A60321666}" type="presOf" srcId="{08FAC3C9-BD31-4406-8528-43F406BF7B0E}" destId="{C52DB86A-B51C-409E-8B2C-C6D43BC4A129}" srcOrd="1" destOrd="0" presId="urn:microsoft.com/office/officeart/2005/8/layout/radial1"/>
    <dgm:cxn modelId="{0E0BFBDF-E959-4E44-A892-93F9A654F727}" type="presOf" srcId="{657A4C2B-B637-43BB-A879-48D310E30803}" destId="{D6249413-EF9B-4A08-B59E-2A5445BF6731}" srcOrd="0" destOrd="0" presId="urn:microsoft.com/office/officeart/2005/8/layout/radial1"/>
    <dgm:cxn modelId="{3B0992DA-2A2D-4E5D-8606-6F4E2B4B800A}" type="presOf" srcId="{C7EEAC7A-986D-42AE-B01C-E4DD9692C901}" destId="{4041F93B-9845-4FA9-A2EC-9BF7C50F378E}" srcOrd="0" destOrd="0" presId="urn:microsoft.com/office/officeart/2005/8/layout/radial1"/>
    <dgm:cxn modelId="{A0B3C6CE-25CF-47EB-A0D5-5B25ABB037C5}" srcId="{CEA56BAD-A36B-434C-BF23-9314D9F1FAF2}" destId="{04381A58-8F9F-4189-8134-B902ADC067EF}" srcOrd="4" destOrd="0" parTransId="{08FAC3C9-BD31-4406-8528-43F406BF7B0E}" sibTransId="{1B0F1923-1B0D-41BD-967B-3DC5D7FD4014}"/>
    <dgm:cxn modelId="{191CE5CB-5ECA-4AE5-AD45-188EF458B3DA}" srcId="{CEA56BAD-A36B-434C-BF23-9314D9F1FAF2}" destId="{657A4C2B-B637-43BB-A879-48D310E30803}" srcOrd="6" destOrd="0" parTransId="{E2FBCE36-1CDC-4538-B3FF-D05FFF4E2B6F}" sibTransId="{3441C8C8-5092-458F-8BBB-07885C1D45B3}"/>
    <dgm:cxn modelId="{9BCE4F48-7D1E-4B13-B8BE-47D7461C8068}" type="presOf" srcId="{E2FBCE36-1CDC-4538-B3FF-D05FFF4E2B6F}" destId="{59F75309-D4DD-47E5-A06F-E283EE0CD188}" srcOrd="0" destOrd="0" presId="urn:microsoft.com/office/officeart/2005/8/layout/radial1"/>
    <dgm:cxn modelId="{7C91D38F-9573-49DB-9FE9-905E0AA5B235}" type="presOf" srcId="{04381A58-8F9F-4189-8134-B902ADC067EF}" destId="{E638EDED-16D9-48D8-BFED-08C6696AF501}" srcOrd="0" destOrd="0" presId="urn:microsoft.com/office/officeart/2005/8/layout/radial1"/>
    <dgm:cxn modelId="{6A46D0C1-A40B-4440-98CB-FB3FF0408638}" type="presOf" srcId="{3C960E4D-8370-4453-8B50-E8A44049EA45}" destId="{725A16E5-C976-4EF0-A224-EF96FD042C0F}" srcOrd="0" destOrd="0" presId="urn:microsoft.com/office/officeart/2005/8/layout/radial1"/>
    <dgm:cxn modelId="{4486646F-5218-4598-8DAF-2030EC9BE811}" type="presOf" srcId="{A3055AB8-06A7-4A7B-9968-9D5398848A93}" destId="{A2C867F5-99A2-41BE-97F8-CE2936B4AA98}" srcOrd="0" destOrd="0" presId="urn:microsoft.com/office/officeart/2005/8/layout/radial1"/>
    <dgm:cxn modelId="{A5E6C689-8957-415E-AF02-7EA21013AA57}" srcId="{CEA56BAD-A36B-434C-BF23-9314D9F1FAF2}" destId="{3C960E4D-8370-4453-8B50-E8A44049EA45}" srcOrd="1" destOrd="0" parTransId="{A3055AB8-06A7-4A7B-9968-9D5398848A93}" sibTransId="{7870248E-28E7-4C46-B9EC-A2459C1FCD9F}"/>
    <dgm:cxn modelId="{637343D9-8315-4467-9C94-AD3104C50A5E}" srcId="{CEA56BAD-A36B-434C-BF23-9314D9F1FAF2}" destId="{4778A280-421F-4C87-BAFF-CBDB2AB847AA}" srcOrd="3" destOrd="0" parTransId="{D5952DDD-26FA-4215-9284-7B9F989A7EFB}" sibTransId="{AF44684C-F0A5-4432-82BE-673BC397E5BE}"/>
    <dgm:cxn modelId="{213DDDD8-5B26-40E0-BE0B-C69202F03854}" type="presOf" srcId="{A1AD7EFE-9A6D-409F-9921-E2F598AC6C0C}" destId="{4F096CA7-DC81-4BA3-AE3D-777FA45A02A9}" srcOrd="1" destOrd="0" presId="urn:microsoft.com/office/officeart/2005/8/layout/radial1"/>
    <dgm:cxn modelId="{24685170-E9EC-4E0E-B5AB-09374A149AC3}" srcId="{DCE9AD46-E02D-4B36-AD07-2D959EC786AF}" destId="{CEA56BAD-A36B-434C-BF23-9314D9F1FAF2}" srcOrd="0" destOrd="0" parTransId="{B80DDB5F-BC97-43B0-A67F-95785B6F7974}" sibTransId="{7779EF27-EB50-41F0-AA51-55A7BFEFC18C}"/>
    <dgm:cxn modelId="{B05CFFA7-BE59-4BE4-92C6-CB5232C0B9E9}" type="presOf" srcId="{A3055AB8-06A7-4A7B-9968-9D5398848A93}" destId="{3ACB855C-DD53-49BB-92AC-060315DC9482}" srcOrd="1" destOrd="0" presId="urn:microsoft.com/office/officeart/2005/8/layout/radial1"/>
    <dgm:cxn modelId="{295121FD-1A84-4868-8E94-1192AF97915B}" type="presOf" srcId="{D240C55E-CD39-47CB-B276-96C66F814D86}" destId="{5BDE3401-B4E9-4F63-BC3B-20F93964F216}" srcOrd="1" destOrd="0" presId="urn:microsoft.com/office/officeart/2005/8/layout/radial1"/>
    <dgm:cxn modelId="{BB8E0151-FA3C-4BFC-BCBC-455FF5055291}" type="presOf" srcId="{F62A1BED-62C6-499E-A1AD-8003EC2D96D5}" destId="{34953590-86B6-4ABC-8FA5-04ED123C98BA}" srcOrd="0" destOrd="0" presId="urn:microsoft.com/office/officeart/2005/8/layout/radial1"/>
    <dgm:cxn modelId="{8274DD29-5CFC-4BCF-A6CA-94BA8D264642}" type="presOf" srcId="{CEA56BAD-A36B-434C-BF23-9314D9F1FAF2}" destId="{F97B1214-FE8F-4CC7-B4A8-B1C8C9EBC24E}" srcOrd="0" destOrd="0" presId="urn:microsoft.com/office/officeart/2005/8/layout/radial1"/>
    <dgm:cxn modelId="{E60EB683-5EE2-4798-98C0-81BDC9F0EAFE}" type="presOf" srcId="{DCE9AD46-E02D-4B36-AD07-2D959EC786AF}" destId="{3244F738-0DC5-492B-9843-FE9013C5DEDF}" srcOrd="0" destOrd="0" presId="urn:microsoft.com/office/officeart/2005/8/layout/radial1"/>
    <dgm:cxn modelId="{54061B19-A96A-475A-8509-B1B06842D5CB}" type="presOf" srcId="{D5952DDD-26FA-4215-9284-7B9F989A7EFB}" destId="{EEF9EDA0-624D-4704-8A50-03F044604D0F}" srcOrd="1" destOrd="0" presId="urn:microsoft.com/office/officeart/2005/8/layout/radial1"/>
    <dgm:cxn modelId="{E2DD040E-6189-4FCA-B687-91807F6FF0EE}" srcId="{CEA56BAD-A36B-434C-BF23-9314D9F1FAF2}" destId="{F62A1BED-62C6-499E-A1AD-8003EC2D96D5}" srcOrd="5" destOrd="0" parTransId="{D240C55E-CD39-47CB-B276-96C66F814D86}" sibTransId="{DF8396A4-8891-4A30-A662-66BDC5A44CFC}"/>
    <dgm:cxn modelId="{C4E73A2B-25F2-4EEB-A450-0B9D27ACB2C7}" type="presOf" srcId="{893D84FB-B1F2-48FE-ACB0-F8C8ED813030}" destId="{CA1CE942-743F-417F-B6FA-9EE693A7F2F7}" srcOrd="1" destOrd="0" presId="urn:microsoft.com/office/officeart/2005/8/layout/radial1"/>
    <dgm:cxn modelId="{201BD8B8-8385-4134-93FB-2537E2AA04AA}" srcId="{CEA56BAD-A36B-434C-BF23-9314D9F1FAF2}" destId="{D8A6C869-4D39-4F3F-A9DC-BD50D2D93B0D}" srcOrd="2" destOrd="0" parTransId="{A1AD7EFE-9A6D-409F-9921-E2F598AC6C0C}" sibTransId="{4C1E996A-4010-4216-A08F-DD00F211ECDC}"/>
    <dgm:cxn modelId="{E958FC49-F14E-4731-83B5-D978733F3EAF}" srcId="{CEA56BAD-A36B-434C-BF23-9314D9F1FAF2}" destId="{C7EEAC7A-986D-42AE-B01C-E4DD9692C901}" srcOrd="0" destOrd="0" parTransId="{893D84FB-B1F2-48FE-ACB0-F8C8ED813030}" sibTransId="{D2EE5509-8A4D-4100-AB90-66010A32E067}"/>
    <dgm:cxn modelId="{3943553D-BB19-4568-B5D3-BC08C0127137}" type="presOf" srcId="{A1AD7EFE-9A6D-409F-9921-E2F598AC6C0C}" destId="{008271B4-786F-4F41-BE19-13D48A740D62}" srcOrd="0" destOrd="0" presId="urn:microsoft.com/office/officeart/2005/8/layout/radial1"/>
    <dgm:cxn modelId="{43F637ED-E270-4445-89A9-4F5C2A7B72E3}" type="presOf" srcId="{E2FBCE36-1CDC-4538-B3FF-D05FFF4E2B6F}" destId="{39E19547-8614-43B5-94E8-0C24F5CED247}" srcOrd="1" destOrd="0" presId="urn:microsoft.com/office/officeart/2005/8/layout/radial1"/>
    <dgm:cxn modelId="{6A3925F3-9E90-4D7F-8875-F50ECEEB4B68}" type="presOf" srcId="{08FAC3C9-BD31-4406-8528-43F406BF7B0E}" destId="{E94CBFF2-CC66-488B-96B8-1A16067B0F6B}" srcOrd="0" destOrd="0" presId="urn:microsoft.com/office/officeart/2005/8/layout/radial1"/>
    <dgm:cxn modelId="{60C2E8C0-DD72-45D5-8F44-0E8FBD9D4FC6}" type="presOf" srcId="{D8A6C869-4D39-4F3F-A9DC-BD50D2D93B0D}" destId="{653A6F11-7F20-48B2-8EE5-0BB51D06C162}" srcOrd="0" destOrd="0" presId="urn:microsoft.com/office/officeart/2005/8/layout/radial1"/>
    <dgm:cxn modelId="{2452C911-4408-448F-B076-4BD1033B0181}" type="presOf" srcId="{D5952DDD-26FA-4215-9284-7B9F989A7EFB}" destId="{15C24A90-684E-4241-AFC6-D44ACEBFF2CD}" srcOrd="0" destOrd="0" presId="urn:microsoft.com/office/officeart/2005/8/layout/radial1"/>
    <dgm:cxn modelId="{0D63CD88-4B57-42E8-B5DB-838343B6A15B}" type="presOf" srcId="{4778A280-421F-4C87-BAFF-CBDB2AB847AA}" destId="{C1F2893A-A079-4B86-B3B0-D6F163334E6B}" srcOrd="0" destOrd="0" presId="urn:microsoft.com/office/officeart/2005/8/layout/radial1"/>
    <dgm:cxn modelId="{54A76973-F67C-4626-B614-0C399189AA42}" type="presOf" srcId="{D240C55E-CD39-47CB-B276-96C66F814D86}" destId="{99E28D8F-DD5C-477B-A9FC-16C6B9FE5CC7}" srcOrd="0" destOrd="0" presId="urn:microsoft.com/office/officeart/2005/8/layout/radial1"/>
    <dgm:cxn modelId="{2AC77138-488F-444C-BB40-974E4961BA90}" type="presOf" srcId="{893D84FB-B1F2-48FE-ACB0-F8C8ED813030}" destId="{D948E386-F864-47A7-84D1-57BB6191FFAB}" srcOrd="0" destOrd="0" presId="urn:microsoft.com/office/officeart/2005/8/layout/radial1"/>
    <dgm:cxn modelId="{01C06C90-BE2D-438D-93B9-093B728FDAC0}" type="presParOf" srcId="{3244F738-0DC5-492B-9843-FE9013C5DEDF}" destId="{F97B1214-FE8F-4CC7-B4A8-B1C8C9EBC24E}" srcOrd="0" destOrd="0" presId="urn:microsoft.com/office/officeart/2005/8/layout/radial1"/>
    <dgm:cxn modelId="{FA5063B1-D28E-46A4-AB09-4CC16D75F1C5}" type="presParOf" srcId="{3244F738-0DC5-492B-9843-FE9013C5DEDF}" destId="{D948E386-F864-47A7-84D1-57BB6191FFAB}" srcOrd="1" destOrd="0" presId="urn:microsoft.com/office/officeart/2005/8/layout/radial1"/>
    <dgm:cxn modelId="{590954A4-B974-4E25-AF32-C75DF0A1E266}" type="presParOf" srcId="{D948E386-F864-47A7-84D1-57BB6191FFAB}" destId="{CA1CE942-743F-417F-B6FA-9EE693A7F2F7}" srcOrd="0" destOrd="0" presId="urn:microsoft.com/office/officeart/2005/8/layout/radial1"/>
    <dgm:cxn modelId="{B423B184-EDBC-4632-954C-259D7E4BD215}" type="presParOf" srcId="{3244F738-0DC5-492B-9843-FE9013C5DEDF}" destId="{4041F93B-9845-4FA9-A2EC-9BF7C50F378E}" srcOrd="2" destOrd="0" presId="urn:microsoft.com/office/officeart/2005/8/layout/radial1"/>
    <dgm:cxn modelId="{6FA69F5F-9CC6-4131-9652-3C28F2518D61}" type="presParOf" srcId="{3244F738-0DC5-492B-9843-FE9013C5DEDF}" destId="{A2C867F5-99A2-41BE-97F8-CE2936B4AA98}" srcOrd="3" destOrd="0" presId="urn:microsoft.com/office/officeart/2005/8/layout/radial1"/>
    <dgm:cxn modelId="{BC3AF7AA-FD35-4506-B0A9-819B78CB481B}" type="presParOf" srcId="{A2C867F5-99A2-41BE-97F8-CE2936B4AA98}" destId="{3ACB855C-DD53-49BB-92AC-060315DC9482}" srcOrd="0" destOrd="0" presId="urn:microsoft.com/office/officeart/2005/8/layout/radial1"/>
    <dgm:cxn modelId="{FEDAAF23-517F-44BA-B6E1-CCA0BE14386F}" type="presParOf" srcId="{3244F738-0DC5-492B-9843-FE9013C5DEDF}" destId="{725A16E5-C976-4EF0-A224-EF96FD042C0F}" srcOrd="4" destOrd="0" presId="urn:microsoft.com/office/officeart/2005/8/layout/radial1"/>
    <dgm:cxn modelId="{BE850A08-C78F-466D-B1CF-518C0EEDEC9F}" type="presParOf" srcId="{3244F738-0DC5-492B-9843-FE9013C5DEDF}" destId="{008271B4-786F-4F41-BE19-13D48A740D62}" srcOrd="5" destOrd="0" presId="urn:microsoft.com/office/officeart/2005/8/layout/radial1"/>
    <dgm:cxn modelId="{EB6CE699-D89E-41A0-93E6-5BA83C91F8FB}" type="presParOf" srcId="{008271B4-786F-4F41-BE19-13D48A740D62}" destId="{4F096CA7-DC81-4BA3-AE3D-777FA45A02A9}" srcOrd="0" destOrd="0" presId="urn:microsoft.com/office/officeart/2005/8/layout/radial1"/>
    <dgm:cxn modelId="{6D5F178F-3E7E-4BD7-BB9A-B59FA3BD4223}" type="presParOf" srcId="{3244F738-0DC5-492B-9843-FE9013C5DEDF}" destId="{653A6F11-7F20-48B2-8EE5-0BB51D06C162}" srcOrd="6" destOrd="0" presId="urn:microsoft.com/office/officeart/2005/8/layout/radial1"/>
    <dgm:cxn modelId="{FBD17427-4E97-43A1-9FB4-12422FCEE7B7}" type="presParOf" srcId="{3244F738-0DC5-492B-9843-FE9013C5DEDF}" destId="{15C24A90-684E-4241-AFC6-D44ACEBFF2CD}" srcOrd="7" destOrd="0" presId="urn:microsoft.com/office/officeart/2005/8/layout/radial1"/>
    <dgm:cxn modelId="{680A3A3D-51DE-4D60-A59D-3C2A98205B51}" type="presParOf" srcId="{15C24A90-684E-4241-AFC6-D44ACEBFF2CD}" destId="{EEF9EDA0-624D-4704-8A50-03F044604D0F}" srcOrd="0" destOrd="0" presId="urn:microsoft.com/office/officeart/2005/8/layout/radial1"/>
    <dgm:cxn modelId="{D172AC6A-677D-4122-84AB-05F8CB255E8F}" type="presParOf" srcId="{3244F738-0DC5-492B-9843-FE9013C5DEDF}" destId="{C1F2893A-A079-4B86-B3B0-D6F163334E6B}" srcOrd="8" destOrd="0" presId="urn:microsoft.com/office/officeart/2005/8/layout/radial1"/>
    <dgm:cxn modelId="{40BDC723-2B48-4F96-ABD3-446446F777CF}" type="presParOf" srcId="{3244F738-0DC5-492B-9843-FE9013C5DEDF}" destId="{E94CBFF2-CC66-488B-96B8-1A16067B0F6B}" srcOrd="9" destOrd="0" presId="urn:microsoft.com/office/officeart/2005/8/layout/radial1"/>
    <dgm:cxn modelId="{663B8CA8-0B16-4F37-9486-F09CE8E40ED6}" type="presParOf" srcId="{E94CBFF2-CC66-488B-96B8-1A16067B0F6B}" destId="{C52DB86A-B51C-409E-8B2C-C6D43BC4A129}" srcOrd="0" destOrd="0" presId="urn:microsoft.com/office/officeart/2005/8/layout/radial1"/>
    <dgm:cxn modelId="{8DC4F50E-C554-4618-8251-B08F355E33E9}" type="presParOf" srcId="{3244F738-0DC5-492B-9843-FE9013C5DEDF}" destId="{E638EDED-16D9-48D8-BFED-08C6696AF501}" srcOrd="10" destOrd="0" presId="urn:microsoft.com/office/officeart/2005/8/layout/radial1"/>
    <dgm:cxn modelId="{088BAFEE-AB85-40E8-8924-E8B5FC995F7D}" type="presParOf" srcId="{3244F738-0DC5-492B-9843-FE9013C5DEDF}" destId="{99E28D8F-DD5C-477B-A9FC-16C6B9FE5CC7}" srcOrd="11" destOrd="0" presId="urn:microsoft.com/office/officeart/2005/8/layout/radial1"/>
    <dgm:cxn modelId="{29CF87B0-2EAB-4428-A75F-BEDAF50DAAC7}" type="presParOf" srcId="{99E28D8F-DD5C-477B-A9FC-16C6B9FE5CC7}" destId="{5BDE3401-B4E9-4F63-BC3B-20F93964F216}" srcOrd="0" destOrd="0" presId="urn:microsoft.com/office/officeart/2005/8/layout/radial1"/>
    <dgm:cxn modelId="{E16E36C8-B3FF-4505-A9CB-24F25B3FFAAF}" type="presParOf" srcId="{3244F738-0DC5-492B-9843-FE9013C5DEDF}" destId="{34953590-86B6-4ABC-8FA5-04ED123C98BA}" srcOrd="12" destOrd="0" presId="urn:microsoft.com/office/officeart/2005/8/layout/radial1"/>
    <dgm:cxn modelId="{421C48A2-C94E-45A7-BC75-C68DE74B13FA}" type="presParOf" srcId="{3244F738-0DC5-492B-9843-FE9013C5DEDF}" destId="{59F75309-D4DD-47E5-A06F-E283EE0CD188}" srcOrd="13" destOrd="0" presId="urn:microsoft.com/office/officeart/2005/8/layout/radial1"/>
    <dgm:cxn modelId="{32AF64C3-6F96-4544-8811-E4E06B49C521}" type="presParOf" srcId="{59F75309-D4DD-47E5-A06F-E283EE0CD188}" destId="{39E19547-8614-43B5-94E8-0C24F5CED247}" srcOrd="0" destOrd="0" presId="urn:microsoft.com/office/officeart/2005/8/layout/radial1"/>
    <dgm:cxn modelId="{6359134A-6EF0-45F8-A8F2-0D22AA22C298}" type="presParOf" srcId="{3244F738-0DC5-492B-9843-FE9013C5DEDF}" destId="{D6249413-EF9B-4A08-B59E-2A5445BF673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11034C-FE36-4D87-AF0F-6E1CD33C581E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5613EE12-A2D4-4647-978D-C4AB75F4D503}">
      <dgm:prSet phldrT="[ข้อความ]"/>
      <dgm:spPr/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เป็นวิธีที่ให้ความถูกต้องแน่นอนและความคงเส้นวามากกว่าวิธีอื่นๆ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732442A-FE61-41A6-803B-91F4307B23FE}" type="parTrans" cxnId="{97F67D0B-0D0E-40FA-A226-7199BA9F7A20}">
      <dgm:prSet/>
      <dgm:spPr/>
      <dgm:t>
        <a:bodyPr/>
        <a:lstStyle/>
        <a:p>
          <a:endParaRPr lang="th-TH"/>
        </a:p>
      </dgm:t>
    </dgm:pt>
    <dgm:pt modelId="{7618FFF7-36DF-4316-95B8-CE76903EC040}" type="sibTrans" cxnId="{97F67D0B-0D0E-40FA-A226-7199BA9F7A20}">
      <dgm:prSet/>
      <dgm:spPr/>
      <dgm:t>
        <a:bodyPr/>
        <a:lstStyle/>
        <a:p>
          <a:endParaRPr lang="th-TH"/>
        </a:p>
      </dgm:t>
    </dgm:pt>
    <dgm:pt modelId="{E66AB3D7-C6F3-4C5E-8571-49C13CD0826F}">
      <dgm:prSet phldrT="[ข้อความ]"/>
      <dgm:spPr/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ขจัดปัญหายุ่งยากในการเปรียบเทียบงานในตำแหน่งต่างๆ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68E3F44-FF32-438C-A69D-5A14679E6DA8}" type="parTrans" cxnId="{B27864D6-55F1-4BD3-9AB7-E7FB81AC1B8B}">
      <dgm:prSet/>
      <dgm:spPr/>
      <dgm:t>
        <a:bodyPr/>
        <a:lstStyle/>
        <a:p>
          <a:endParaRPr lang="th-TH"/>
        </a:p>
      </dgm:t>
    </dgm:pt>
    <dgm:pt modelId="{116A98ED-F71F-4B81-8F76-4449A6189F48}" type="sibTrans" cxnId="{B27864D6-55F1-4BD3-9AB7-E7FB81AC1B8B}">
      <dgm:prSet/>
      <dgm:spPr/>
      <dgm:t>
        <a:bodyPr/>
        <a:lstStyle/>
        <a:p>
          <a:endParaRPr lang="th-TH"/>
        </a:p>
      </dgm:t>
    </dgm:pt>
    <dgm:pt modelId="{BF5FE9F9-077A-4D8A-B19D-C5627DB297EA}">
      <dgm:prSet phldrT="[ข้อความ]"/>
      <dgm:spPr/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ง่ายต่อการทำความเข้าใจของทั้งผู้บริหารและพนักงาน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EEFF396-D4C7-47C8-9185-60680CD568A8}" type="parTrans" cxnId="{8207F0A0-9E77-4A27-99A5-1A921C3F9B11}">
      <dgm:prSet/>
      <dgm:spPr/>
      <dgm:t>
        <a:bodyPr/>
        <a:lstStyle/>
        <a:p>
          <a:endParaRPr lang="th-TH"/>
        </a:p>
      </dgm:t>
    </dgm:pt>
    <dgm:pt modelId="{3A17FFAD-1415-42D8-B675-FCA49DC92D83}" type="sibTrans" cxnId="{8207F0A0-9E77-4A27-99A5-1A921C3F9B11}">
      <dgm:prSet/>
      <dgm:spPr/>
      <dgm:t>
        <a:bodyPr/>
        <a:lstStyle/>
        <a:p>
          <a:endParaRPr lang="th-TH"/>
        </a:p>
      </dgm:t>
    </dgm:pt>
    <dgm:pt modelId="{295A4598-AC35-408A-822D-09D600D20964}">
      <dgm:prSet phldrT="[ข้อความ]"/>
      <dgm:spPr/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4.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เป็นวิธีที่พิจารณาปัจจัยอันเป็นองค์ประกอบของงานไม่ใช่ตัวงานทั้งหมดอย่างเดียว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3912CDD-287E-4E41-A42C-69668124F395}" type="parTrans" cxnId="{65ADB991-C923-4508-8087-E55DC0FA4643}">
      <dgm:prSet/>
      <dgm:spPr/>
      <dgm:t>
        <a:bodyPr/>
        <a:lstStyle/>
        <a:p>
          <a:endParaRPr lang="th-TH"/>
        </a:p>
      </dgm:t>
    </dgm:pt>
    <dgm:pt modelId="{B562AA60-19C3-486B-82FB-96A6792A18DA}" type="sibTrans" cxnId="{65ADB991-C923-4508-8087-E55DC0FA4643}">
      <dgm:prSet/>
      <dgm:spPr/>
      <dgm:t>
        <a:bodyPr/>
        <a:lstStyle/>
        <a:p>
          <a:endParaRPr lang="th-TH"/>
        </a:p>
      </dgm:t>
    </dgm:pt>
    <dgm:pt modelId="{4B4A25B8-8FF2-4C9C-B7F8-464AE700A71B}">
      <dgm:prSet phldrT="[ข้อความ]"/>
      <dgm:spPr/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5.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ช่วยให้การจัดแบ่งชั้นของงานสามารถทำได้ง่าย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76E2A47-AC67-4DEA-9F9E-F10DA888D525}" type="parTrans" cxnId="{8AC6D889-B66F-4B99-9BB4-0189B38DDB4C}">
      <dgm:prSet/>
      <dgm:spPr/>
      <dgm:t>
        <a:bodyPr/>
        <a:lstStyle/>
        <a:p>
          <a:endParaRPr lang="th-TH"/>
        </a:p>
      </dgm:t>
    </dgm:pt>
    <dgm:pt modelId="{4B57B8A4-AACC-4898-9B33-3298184A6DCE}" type="sibTrans" cxnId="{8AC6D889-B66F-4B99-9BB4-0189B38DDB4C}">
      <dgm:prSet/>
      <dgm:spPr/>
      <dgm:t>
        <a:bodyPr/>
        <a:lstStyle/>
        <a:p>
          <a:endParaRPr lang="th-TH"/>
        </a:p>
      </dgm:t>
    </dgm:pt>
    <dgm:pt modelId="{D9C2A5ED-CF93-46F8-9A44-F6413769A5A2}" type="pres">
      <dgm:prSet presAssocID="{6611034C-FE36-4D87-AF0F-6E1CD33C58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23913DA-6AC1-4210-AA73-0E24D0F8C9DC}" type="pres">
      <dgm:prSet presAssocID="{5613EE12-A2D4-4647-978D-C4AB75F4D50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165E80-5657-41F9-BC5A-2C3B88E866D1}" type="pres">
      <dgm:prSet presAssocID="{7618FFF7-36DF-4316-95B8-CE76903EC040}" presName="sibTrans" presStyleCnt="0"/>
      <dgm:spPr/>
      <dgm:t>
        <a:bodyPr/>
        <a:lstStyle/>
        <a:p>
          <a:endParaRPr lang="th-TH"/>
        </a:p>
      </dgm:t>
    </dgm:pt>
    <dgm:pt modelId="{BA66ED9F-73D0-4545-BD14-C09E4AFB87EA}" type="pres">
      <dgm:prSet presAssocID="{E66AB3D7-C6F3-4C5E-8571-49C13CD082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6BD61EF-93A9-4B2F-9175-E5E5880B6ED3}" type="pres">
      <dgm:prSet presAssocID="{116A98ED-F71F-4B81-8F76-4449A6189F48}" presName="sibTrans" presStyleCnt="0"/>
      <dgm:spPr/>
      <dgm:t>
        <a:bodyPr/>
        <a:lstStyle/>
        <a:p>
          <a:endParaRPr lang="th-TH"/>
        </a:p>
      </dgm:t>
    </dgm:pt>
    <dgm:pt modelId="{1A26C58F-C312-4CB1-AB30-731F658EF0E0}" type="pres">
      <dgm:prSet presAssocID="{BF5FE9F9-077A-4D8A-B19D-C5627DB297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766C3B1-47E0-4403-83A9-A31FA98CAFA1}" type="pres">
      <dgm:prSet presAssocID="{3A17FFAD-1415-42D8-B675-FCA49DC92D83}" presName="sibTrans" presStyleCnt="0"/>
      <dgm:spPr/>
      <dgm:t>
        <a:bodyPr/>
        <a:lstStyle/>
        <a:p>
          <a:endParaRPr lang="th-TH"/>
        </a:p>
      </dgm:t>
    </dgm:pt>
    <dgm:pt modelId="{EE994F05-9C6D-4E2D-A986-4CEA21610183}" type="pres">
      <dgm:prSet presAssocID="{295A4598-AC35-408A-822D-09D600D20964}" presName="node" presStyleLbl="node1" presStyleIdx="3" presStyleCnt="5" custLinFactNeighborX="-2133" custLinFactNeighborY="88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F205B7-A459-40CE-927E-8CBBE8C8EA75}" type="pres">
      <dgm:prSet presAssocID="{B562AA60-19C3-486B-82FB-96A6792A18DA}" presName="sibTrans" presStyleCnt="0"/>
      <dgm:spPr/>
      <dgm:t>
        <a:bodyPr/>
        <a:lstStyle/>
        <a:p>
          <a:endParaRPr lang="th-TH"/>
        </a:p>
      </dgm:t>
    </dgm:pt>
    <dgm:pt modelId="{08715B2D-C695-4526-87D9-E50EFB4BF121}" type="pres">
      <dgm:prSet presAssocID="{4B4A25B8-8FF2-4C9C-B7F8-464AE700A71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E5CB3DC-350F-44B7-8916-098C27AE3EF0}" type="presOf" srcId="{4B4A25B8-8FF2-4C9C-B7F8-464AE700A71B}" destId="{08715B2D-C695-4526-87D9-E50EFB4BF121}" srcOrd="0" destOrd="0" presId="urn:microsoft.com/office/officeart/2005/8/layout/default"/>
    <dgm:cxn modelId="{8207F0A0-9E77-4A27-99A5-1A921C3F9B11}" srcId="{6611034C-FE36-4D87-AF0F-6E1CD33C581E}" destId="{BF5FE9F9-077A-4D8A-B19D-C5627DB297EA}" srcOrd="2" destOrd="0" parTransId="{2EEFF396-D4C7-47C8-9185-60680CD568A8}" sibTransId="{3A17FFAD-1415-42D8-B675-FCA49DC92D83}"/>
    <dgm:cxn modelId="{65ADB991-C923-4508-8087-E55DC0FA4643}" srcId="{6611034C-FE36-4D87-AF0F-6E1CD33C581E}" destId="{295A4598-AC35-408A-822D-09D600D20964}" srcOrd="3" destOrd="0" parTransId="{53912CDD-287E-4E41-A42C-69668124F395}" sibTransId="{B562AA60-19C3-486B-82FB-96A6792A18DA}"/>
    <dgm:cxn modelId="{97F67D0B-0D0E-40FA-A226-7199BA9F7A20}" srcId="{6611034C-FE36-4D87-AF0F-6E1CD33C581E}" destId="{5613EE12-A2D4-4647-978D-C4AB75F4D503}" srcOrd="0" destOrd="0" parTransId="{E732442A-FE61-41A6-803B-91F4307B23FE}" sibTransId="{7618FFF7-36DF-4316-95B8-CE76903EC040}"/>
    <dgm:cxn modelId="{B27864D6-55F1-4BD3-9AB7-E7FB81AC1B8B}" srcId="{6611034C-FE36-4D87-AF0F-6E1CD33C581E}" destId="{E66AB3D7-C6F3-4C5E-8571-49C13CD0826F}" srcOrd="1" destOrd="0" parTransId="{068E3F44-FF32-438C-A69D-5A14679E6DA8}" sibTransId="{116A98ED-F71F-4B81-8F76-4449A6189F48}"/>
    <dgm:cxn modelId="{53BD6C90-916C-422C-9A41-51D7D7D93FB2}" type="presOf" srcId="{295A4598-AC35-408A-822D-09D600D20964}" destId="{EE994F05-9C6D-4E2D-A986-4CEA21610183}" srcOrd="0" destOrd="0" presId="urn:microsoft.com/office/officeart/2005/8/layout/default"/>
    <dgm:cxn modelId="{7E2B310D-8AE9-48E5-A09D-45ED574AAFDC}" type="presOf" srcId="{BF5FE9F9-077A-4D8A-B19D-C5627DB297EA}" destId="{1A26C58F-C312-4CB1-AB30-731F658EF0E0}" srcOrd="0" destOrd="0" presId="urn:microsoft.com/office/officeart/2005/8/layout/default"/>
    <dgm:cxn modelId="{D08BC240-36A1-4195-9FAD-7B77EC6530AD}" type="presOf" srcId="{6611034C-FE36-4D87-AF0F-6E1CD33C581E}" destId="{D9C2A5ED-CF93-46F8-9A44-F6413769A5A2}" srcOrd="0" destOrd="0" presId="urn:microsoft.com/office/officeart/2005/8/layout/default"/>
    <dgm:cxn modelId="{ECA88811-952F-411E-A00B-1991B4BF14C5}" type="presOf" srcId="{5613EE12-A2D4-4647-978D-C4AB75F4D503}" destId="{F23913DA-6AC1-4210-AA73-0E24D0F8C9DC}" srcOrd="0" destOrd="0" presId="urn:microsoft.com/office/officeart/2005/8/layout/default"/>
    <dgm:cxn modelId="{05583558-025F-46D5-9629-B080EEDC6958}" type="presOf" srcId="{E66AB3D7-C6F3-4C5E-8571-49C13CD0826F}" destId="{BA66ED9F-73D0-4545-BD14-C09E4AFB87EA}" srcOrd="0" destOrd="0" presId="urn:microsoft.com/office/officeart/2005/8/layout/default"/>
    <dgm:cxn modelId="{8AC6D889-B66F-4B99-9BB4-0189B38DDB4C}" srcId="{6611034C-FE36-4D87-AF0F-6E1CD33C581E}" destId="{4B4A25B8-8FF2-4C9C-B7F8-464AE700A71B}" srcOrd="4" destOrd="0" parTransId="{176E2A47-AC67-4DEA-9F9E-F10DA888D525}" sibTransId="{4B57B8A4-AACC-4898-9B33-3298184A6DCE}"/>
    <dgm:cxn modelId="{FAEADA89-E505-402C-900F-2A5186D64220}" type="presParOf" srcId="{D9C2A5ED-CF93-46F8-9A44-F6413769A5A2}" destId="{F23913DA-6AC1-4210-AA73-0E24D0F8C9DC}" srcOrd="0" destOrd="0" presId="urn:microsoft.com/office/officeart/2005/8/layout/default"/>
    <dgm:cxn modelId="{873AA4C6-6F20-4091-BC16-1CD8900E3F64}" type="presParOf" srcId="{D9C2A5ED-CF93-46F8-9A44-F6413769A5A2}" destId="{5F165E80-5657-41F9-BC5A-2C3B88E866D1}" srcOrd="1" destOrd="0" presId="urn:microsoft.com/office/officeart/2005/8/layout/default"/>
    <dgm:cxn modelId="{38061C78-8D34-4A65-86B2-DA4BCA02B2F5}" type="presParOf" srcId="{D9C2A5ED-CF93-46F8-9A44-F6413769A5A2}" destId="{BA66ED9F-73D0-4545-BD14-C09E4AFB87EA}" srcOrd="2" destOrd="0" presId="urn:microsoft.com/office/officeart/2005/8/layout/default"/>
    <dgm:cxn modelId="{A2914EB1-055D-4165-BBCF-CD3B270A797C}" type="presParOf" srcId="{D9C2A5ED-CF93-46F8-9A44-F6413769A5A2}" destId="{76BD61EF-93A9-4B2F-9175-E5E5880B6ED3}" srcOrd="3" destOrd="0" presId="urn:microsoft.com/office/officeart/2005/8/layout/default"/>
    <dgm:cxn modelId="{54B2EAAA-5084-4E06-A693-766A45D1D114}" type="presParOf" srcId="{D9C2A5ED-CF93-46F8-9A44-F6413769A5A2}" destId="{1A26C58F-C312-4CB1-AB30-731F658EF0E0}" srcOrd="4" destOrd="0" presId="urn:microsoft.com/office/officeart/2005/8/layout/default"/>
    <dgm:cxn modelId="{E1EDC15E-2148-4252-A847-50604F9EEBD8}" type="presParOf" srcId="{D9C2A5ED-CF93-46F8-9A44-F6413769A5A2}" destId="{A766C3B1-47E0-4403-83A9-A31FA98CAFA1}" srcOrd="5" destOrd="0" presId="urn:microsoft.com/office/officeart/2005/8/layout/default"/>
    <dgm:cxn modelId="{8834A553-C2C8-45A0-B4E0-62626100F6A4}" type="presParOf" srcId="{D9C2A5ED-CF93-46F8-9A44-F6413769A5A2}" destId="{EE994F05-9C6D-4E2D-A986-4CEA21610183}" srcOrd="6" destOrd="0" presId="urn:microsoft.com/office/officeart/2005/8/layout/default"/>
    <dgm:cxn modelId="{E1A355A3-7CA2-4013-B25B-D4E3AD2E7F78}" type="presParOf" srcId="{D9C2A5ED-CF93-46F8-9A44-F6413769A5A2}" destId="{24F205B7-A459-40CE-927E-8CBBE8C8EA75}" srcOrd="7" destOrd="0" presId="urn:microsoft.com/office/officeart/2005/8/layout/default"/>
    <dgm:cxn modelId="{25B77A86-A236-4FD2-BD30-33143C097CE1}" type="presParOf" srcId="{D9C2A5ED-CF93-46F8-9A44-F6413769A5A2}" destId="{08715B2D-C695-4526-87D9-E50EFB4BF12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73A3FB-5335-4A87-BF0B-7A2E015EF8C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A8C2B97-7734-4077-9442-0A21EBA51465}">
      <dgm:prSet phldrT="[ข้อความ]" custT="1"/>
      <dgm:spPr/>
      <dgm:t>
        <a:bodyPr/>
        <a:lstStyle/>
        <a:p>
          <a:r>
            <a:rPr lang="th-TH" sz="4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วิธีเปรียบเทียบองค์ประกอบ</a:t>
          </a:r>
          <a:endParaRPr lang="th-TH" sz="4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F375FE6-BFD1-4C6F-AEB1-576A48E87BE6}" type="parTrans" cxnId="{A1DABAE4-0C36-4675-8FB8-E5AE3D5BAF9A}">
      <dgm:prSet/>
      <dgm:spPr/>
      <dgm:t>
        <a:bodyPr/>
        <a:lstStyle/>
        <a:p>
          <a:endParaRPr lang="th-TH"/>
        </a:p>
      </dgm:t>
    </dgm:pt>
    <dgm:pt modelId="{DD6B02A7-5FC2-4153-B351-7605D9D01788}" type="sibTrans" cxnId="{A1DABAE4-0C36-4675-8FB8-E5AE3D5BAF9A}">
      <dgm:prSet/>
      <dgm:spPr/>
      <dgm:t>
        <a:bodyPr/>
        <a:lstStyle/>
        <a:p>
          <a:endParaRPr lang="th-TH"/>
        </a:p>
      </dgm:t>
    </dgm:pt>
    <dgm:pt modelId="{EB202405-5181-4137-8D90-7A1A78C4FBB2}">
      <dgm:prSet phldrT="[ข้อความ]"/>
      <dgm:spPr/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เลือกปัจจัยที่เป็นองค์ประกอบเพื่อใช้ในการเปรียบเทียบ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99C2818-F99F-4ACB-9F83-B1A4AED31974}" type="parTrans" cxnId="{31EE5E11-AC96-44FE-B427-31D108C593A2}">
      <dgm:prSet/>
      <dgm:spPr/>
      <dgm:t>
        <a:bodyPr/>
        <a:lstStyle/>
        <a:p>
          <a:endParaRPr lang="th-TH" dirty="0"/>
        </a:p>
      </dgm:t>
    </dgm:pt>
    <dgm:pt modelId="{A8598F28-AB8E-4469-9D8C-66BDE99BEDE1}" type="sibTrans" cxnId="{31EE5E11-AC96-44FE-B427-31D108C593A2}">
      <dgm:prSet/>
      <dgm:spPr/>
      <dgm:t>
        <a:bodyPr/>
        <a:lstStyle/>
        <a:p>
          <a:endParaRPr lang="th-TH"/>
        </a:p>
      </dgm:t>
    </dgm:pt>
    <dgm:pt modelId="{5FC3E484-A3CA-44C0-BE71-6B094554D1B5}">
      <dgm:prSet phldrT="[ข้อความ]"/>
      <dgm:spPr/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เลือกงานหลักเพื่อเป็นตัวอย่างของงานทั้งหลายที่จะประเมิน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B3C481C-7E31-440C-8054-162E12422410}" type="parTrans" cxnId="{829B1F15-20B2-4130-A9D9-DA483FD76052}">
      <dgm:prSet/>
      <dgm:spPr/>
      <dgm:t>
        <a:bodyPr/>
        <a:lstStyle/>
        <a:p>
          <a:endParaRPr lang="th-TH" dirty="0"/>
        </a:p>
      </dgm:t>
    </dgm:pt>
    <dgm:pt modelId="{6C032929-96FB-4C22-B8E2-4D9FAC10A27D}" type="sibTrans" cxnId="{829B1F15-20B2-4130-A9D9-DA483FD76052}">
      <dgm:prSet/>
      <dgm:spPr/>
      <dgm:t>
        <a:bodyPr/>
        <a:lstStyle/>
        <a:p>
          <a:endParaRPr lang="th-TH"/>
        </a:p>
      </dgm:t>
    </dgm:pt>
    <dgm:pt modelId="{13016F98-574F-4AD5-90E0-A21F587A2776}">
      <dgm:prSet phldrT="[ข้อความ]"/>
      <dgm:spPr/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จัดลำดับของงานหลักตามองค์ประกอบต่างๆที่กำหนดขึ้น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D0BAB31-1BB1-44EC-9F29-70CE73CD34AC}" type="parTrans" cxnId="{3806B8F4-D523-4BB8-B746-5AA10C79D3B1}">
      <dgm:prSet/>
      <dgm:spPr/>
      <dgm:t>
        <a:bodyPr/>
        <a:lstStyle/>
        <a:p>
          <a:endParaRPr lang="th-TH" dirty="0"/>
        </a:p>
      </dgm:t>
    </dgm:pt>
    <dgm:pt modelId="{CAB6AE86-8507-4304-99FE-238296E0017C}" type="sibTrans" cxnId="{3806B8F4-D523-4BB8-B746-5AA10C79D3B1}">
      <dgm:prSet/>
      <dgm:spPr/>
      <dgm:t>
        <a:bodyPr/>
        <a:lstStyle/>
        <a:p>
          <a:endParaRPr lang="th-TH"/>
        </a:p>
      </dgm:t>
    </dgm:pt>
    <dgm:pt modelId="{8BFE0584-0A93-496C-9F72-E121CD56FAE4}" type="pres">
      <dgm:prSet presAssocID="{9773A3FB-5335-4A87-BF0B-7A2E015EF8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5F4845C-B654-43EC-BC13-3247AA5CD5FD}" type="pres">
      <dgm:prSet presAssocID="{3A8C2B97-7734-4077-9442-0A21EBA51465}" presName="root1" presStyleCnt="0"/>
      <dgm:spPr/>
      <dgm:t>
        <a:bodyPr/>
        <a:lstStyle/>
        <a:p>
          <a:endParaRPr lang="th-TH"/>
        </a:p>
      </dgm:t>
    </dgm:pt>
    <dgm:pt modelId="{46709001-A1A9-416A-B006-1D1CD6108DE5}" type="pres">
      <dgm:prSet presAssocID="{3A8C2B97-7734-4077-9442-0A21EBA5146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520B2A9-8866-450D-B400-F1375FA910EE}" type="pres">
      <dgm:prSet presAssocID="{3A8C2B97-7734-4077-9442-0A21EBA51465}" presName="level2hierChild" presStyleCnt="0"/>
      <dgm:spPr/>
      <dgm:t>
        <a:bodyPr/>
        <a:lstStyle/>
        <a:p>
          <a:endParaRPr lang="th-TH"/>
        </a:p>
      </dgm:t>
    </dgm:pt>
    <dgm:pt modelId="{5883C55E-A121-408E-B75E-86CC4E00E532}" type="pres">
      <dgm:prSet presAssocID="{A99C2818-F99F-4ACB-9F83-B1A4AED31974}" presName="conn2-1" presStyleLbl="parChTrans1D2" presStyleIdx="0" presStyleCnt="3"/>
      <dgm:spPr/>
      <dgm:t>
        <a:bodyPr/>
        <a:lstStyle/>
        <a:p>
          <a:endParaRPr lang="th-TH"/>
        </a:p>
      </dgm:t>
    </dgm:pt>
    <dgm:pt modelId="{F69375A4-E508-49D5-A5B6-08D52D847ABD}" type="pres">
      <dgm:prSet presAssocID="{A99C2818-F99F-4ACB-9F83-B1A4AED31974}" presName="connTx" presStyleLbl="parChTrans1D2" presStyleIdx="0" presStyleCnt="3"/>
      <dgm:spPr/>
      <dgm:t>
        <a:bodyPr/>
        <a:lstStyle/>
        <a:p>
          <a:endParaRPr lang="th-TH"/>
        </a:p>
      </dgm:t>
    </dgm:pt>
    <dgm:pt modelId="{8EADDFBE-3F3C-4127-B18E-680DFCFA2C49}" type="pres">
      <dgm:prSet presAssocID="{EB202405-5181-4137-8D90-7A1A78C4FBB2}" presName="root2" presStyleCnt="0"/>
      <dgm:spPr/>
      <dgm:t>
        <a:bodyPr/>
        <a:lstStyle/>
        <a:p>
          <a:endParaRPr lang="th-TH"/>
        </a:p>
      </dgm:t>
    </dgm:pt>
    <dgm:pt modelId="{04D2A1BB-1AAB-461D-800E-973C4271C00F}" type="pres">
      <dgm:prSet presAssocID="{EB202405-5181-4137-8D90-7A1A78C4FBB2}" presName="LevelTwoTextNode" presStyleLbl="node2" presStyleIdx="0" presStyleCnt="3" custScaleX="154885" custScaleY="12900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D56EF08-753A-43A4-A531-76F7FA4DFA5B}" type="pres">
      <dgm:prSet presAssocID="{EB202405-5181-4137-8D90-7A1A78C4FBB2}" presName="level3hierChild" presStyleCnt="0"/>
      <dgm:spPr/>
      <dgm:t>
        <a:bodyPr/>
        <a:lstStyle/>
        <a:p>
          <a:endParaRPr lang="th-TH"/>
        </a:p>
      </dgm:t>
    </dgm:pt>
    <dgm:pt modelId="{87BEAB52-11A9-4EF9-A072-6A6A67ED641F}" type="pres">
      <dgm:prSet presAssocID="{EB3C481C-7E31-440C-8054-162E12422410}" presName="conn2-1" presStyleLbl="parChTrans1D2" presStyleIdx="1" presStyleCnt="3"/>
      <dgm:spPr/>
      <dgm:t>
        <a:bodyPr/>
        <a:lstStyle/>
        <a:p>
          <a:endParaRPr lang="th-TH"/>
        </a:p>
      </dgm:t>
    </dgm:pt>
    <dgm:pt modelId="{C2276C11-ECFD-4C4B-91F6-05272888F91B}" type="pres">
      <dgm:prSet presAssocID="{EB3C481C-7E31-440C-8054-162E12422410}" presName="connTx" presStyleLbl="parChTrans1D2" presStyleIdx="1" presStyleCnt="3"/>
      <dgm:spPr/>
      <dgm:t>
        <a:bodyPr/>
        <a:lstStyle/>
        <a:p>
          <a:endParaRPr lang="th-TH"/>
        </a:p>
      </dgm:t>
    </dgm:pt>
    <dgm:pt modelId="{34A091D9-45FD-41A8-A521-90E3603CC1E9}" type="pres">
      <dgm:prSet presAssocID="{5FC3E484-A3CA-44C0-BE71-6B094554D1B5}" presName="root2" presStyleCnt="0"/>
      <dgm:spPr/>
      <dgm:t>
        <a:bodyPr/>
        <a:lstStyle/>
        <a:p>
          <a:endParaRPr lang="th-TH"/>
        </a:p>
      </dgm:t>
    </dgm:pt>
    <dgm:pt modelId="{036C5279-56A2-4DB2-896F-330F4526E7DD}" type="pres">
      <dgm:prSet presAssocID="{5FC3E484-A3CA-44C0-BE71-6B094554D1B5}" presName="LevelTwoTextNode" presStyleLbl="node2" presStyleIdx="1" presStyleCnt="3" custScaleX="153014" custScaleY="12597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3F8B722-1EF3-4F7A-8136-B381D91C7EE2}" type="pres">
      <dgm:prSet presAssocID="{5FC3E484-A3CA-44C0-BE71-6B094554D1B5}" presName="level3hierChild" presStyleCnt="0"/>
      <dgm:spPr/>
      <dgm:t>
        <a:bodyPr/>
        <a:lstStyle/>
        <a:p>
          <a:endParaRPr lang="th-TH"/>
        </a:p>
      </dgm:t>
    </dgm:pt>
    <dgm:pt modelId="{185E0BB7-8A3E-409D-9578-2C87A3D49352}" type="pres">
      <dgm:prSet presAssocID="{6D0BAB31-1BB1-44EC-9F29-70CE73CD34AC}" presName="conn2-1" presStyleLbl="parChTrans1D2" presStyleIdx="2" presStyleCnt="3"/>
      <dgm:spPr/>
      <dgm:t>
        <a:bodyPr/>
        <a:lstStyle/>
        <a:p>
          <a:endParaRPr lang="th-TH"/>
        </a:p>
      </dgm:t>
    </dgm:pt>
    <dgm:pt modelId="{78FE7F99-19B2-40A8-B8AC-07C1801239EC}" type="pres">
      <dgm:prSet presAssocID="{6D0BAB31-1BB1-44EC-9F29-70CE73CD34AC}" presName="connTx" presStyleLbl="parChTrans1D2" presStyleIdx="2" presStyleCnt="3"/>
      <dgm:spPr/>
      <dgm:t>
        <a:bodyPr/>
        <a:lstStyle/>
        <a:p>
          <a:endParaRPr lang="th-TH"/>
        </a:p>
      </dgm:t>
    </dgm:pt>
    <dgm:pt modelId="{C429FD11-249F-4AA0-B064-F87066B6A746}" type="pres">
      <dgm:prSet presAssocID="{13016F98-574F-4AD5-90E0-A21F587A2776}" presName="root2" presStyleCnt="0"/>
      <dgm:spPr/>
      <dgm:t>
        <a:bodyPr/>
        <a:lstStyle/>
        <a:p>
          <a:endParaRPr lang="th-TH"/>
        </a:p>
      </dgm:t>
    </dgm:pt>
    <dgm:pt modelId="{F1F3EC42-F069-49CC-BAF7-D86AAC636B6A}" type="pres">
      <dgm:prSet presAssocID="{13016F98-574F-4AD5-90E0-A21F587A2776}" presName="LevelTwoTextNode" presStyleLbl="node2" presStyleIdx="2" presStyleCnt="3" custScaleX="154267" custScaleY="12851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8F51261-2B31-4BF4-B123-A5D6299F6747}" type="pres">
      <dgm:prSet presAssocID="{13016F98-574F-4AD5-90E0-A21F587A2776}" presName="level3hierChild" presStyleCnt="0"/>
      <dgm:spPr/>
      <dgm:t>
        <a:bodyPr/>
        <a:lstStyle/>
        <a:p>
          <a:endParaRPr lang="th-TH"/>
        </a:p>
      </dgm:t>
    </dgm:pt>
  </dgm:ptLst>
  <dgm:cxnLst>
    <dgm:cxn modelId="{D573124D-900A-48C6-9BBB-32156096536C}" type="presOf" srcId="{A99C2818-F99F-4ACB-9F83-B1A4AED31974}" destId="{5883C55E-A121-408E-B75E-86CC4E00E532}" srcOrd="0" destOrd="0" presId="urn:microsoft.com/office/officeart/2008/layout/HorizontalMultiLevelHierarchy"/>
    <dgm:cxn modelId="{31EE5E11-AC96-44FE-B427-31D108C593A2}" srcId="{3A8C2B97-7734-4077-9442-0A21EBA51465}" destId="{EB202405-5181-4137-8D90-7A1A78C4FBB2}" srcOrd="0" destOrd="0" parTransId="{A99C2818-F99F-4ACB-9F83-B1A4AED31974}" sibTransId="{A8598F28-AB8E-4469-9D8C-66BDE99BEDE1}"/>
    <dgm:cxn modelId="{5902A866-ADDF-49AA-AE8A-FF3216DE675B}" type="presOf" srcId="{A99C2818-F99F-4ACB-9F83-B1A4AED31974}" destId="{F69375A4-E508-49D5-A5B6-08D52D847ABD}" srcOrd="1" destOrd="0" presId="urn:microsoft.com/office/officeart/2008/layout/HorizontalMultiLevelHierarchy"/>
    <dgm:cxn modelId="{9AB20164-0391-41F7-86C7-A36594F6110A}" type="presOf" srcId="{3A8C2B97-7734-4077-9442-0A21EBA51465}" destId="{46709001-A1A9-416A-B006-1D1CD6108DE5}" srcOrd="0" destOrd="0" presId="urn:microsoft.com/office/officeart/2008/layout/HorizontalMultiLevelHierarchy"/>
    <dgm:cxn modelId="{23BA11B4-A6D8-40CA-8D60-41E0EB1D638C}" type="presOf" srcId="{6D0BAB31-1BB1-44EC-9F29-70CE73CD34AC}" destId="{78FE7F99-19B2-40A8-B8AC-07C1801239EC}" srcOrd="1" destOrd="0" presId="urn:microsoft.com/office/officeart/2008/layout/HorizontalMultiLevelHierarchy"/>
    <dgm:cxn modelId="{99FB138C-5087-4DA0-8B03-7585E0A6837E}" type="presOf" srcId="{6D0BAB31-1BB1-44EC-9F29-70CE73CD34AC}" destId="{185E0BB7-8A3E-409D-9578-2C87A3D49352}" srcOrd="0" destOrd="0" presId="urn:microsoft.com/office/officeart/2008/layout/HorizontalMultiLevelHierarchy"/>
    <dgm:cxn modelId="{3806B8F4-D523-4BB8-B746-5AA10C79D3B1}" srcId="{3A8C2B97-7734-4077-9442-0A21EBA51465}" destId="{13016F98-574F-4AD5-90E0-A21F587A2776}" srcOrd="2" destOrd="0" parTransId="{6D0BAB31-1BB1-44EC-9F29-70CE73CD34AC}" sibTransId="{CAB6AE86-8507-4304-99FE-238296E0017C}"/>
    <dgm:cxn modelId="{829B1F15-20B2-4130-A9D9-DA483FD76052}" srcId="{3A8C2B97-7734-4077-9442-0A21EBA51465}" destId="{5FC3E484-A3CA-44C0-BE71-6B094554D1B5}" srcOrd="1" destOrd="0" parTransId="{EB3C481C-7E31-440C-8054-162E12422410}" sibTransId="{6C032929-96FB-4C22-B8E2-4D9FAC10A27D}"/>
    <dgm:cxn modelId="{28E91968-53EF-40C5-81B4-B21D3409D027}" type="presOf" srcId="{5FC3E484-A3CA-44C0-BE71-6B094554D1B5}" destId="{036C5279-56A2-4DB2-896F-330F4526E7DD}" srcOrd="0" destOrd="0" presId="urn:microsoft.com/office/officeart/2008/layout/HorizontalMultiLevelHierarchy"/>
    <dgm:cxn modelId="{0E74BF8E-5D8A-4D9D-A3A0-60C89472C2F0}" type="presOf" srcId="{9773A3FB-5335-4A87-BF0B-7A2E015EF8C1}" destId="{8BFE0584-0A93-496C-9F72-E121CD56FAE4}" srcOrd="0" destOrd="0" presId="urn:microsoft.com/office/officeart/2008/layout/HorizontalMultiLevelHierarchy"/>
    <dgm:cxn modelId="{7409A0F9-AF59-4506-9155-7C19358B014F}" type="presOf" srcId="{EB3C481C-7E31-440C-8054-162E12422410}" destId="{87BEAB52-11A9-4EF9-A072-6A6A67ED641F}" srcOrd="0" destOrd="0" presId="urn:microsoft.com/office/officeart/2008/layout/HorizontalMultiLevelHierarchy"/>
    <dgm:cxn modelId="{1300B242-A209-438A-992F-1F362A71482E}" type="presOf" srcId="{EB202405-5181-4137-8D90-7A1A78C4FBB2}" destId="{04D2A1BB-1AAB-461D-800E-973C4271C00F}" srcOrd="0" destOrd="0" presId="urn:microsoft.com/office/officeart/2008/layout/HorizontalMultiLevelHierarchy"/>
    <dgm:cxn modelId="{36B2DD44-57B4-4016-BDDA-C1AC9DFC0915}" type="presOf" srcId="{EB3C481C-7E31-440C-8054-162E12422410}" destId="{C2276C11-ECFD-4C4B-91F6-05272888F91B}" srcOrd="1" destOrd="0" presId="urn:microsoft.com/office/officeart/2008/layout/HorizontalMultiLevelHierarchy"/>
    <dgm:cxn modelId="{7553AFDD-C6A3-4CAC-8AF3-57B6EDF6D9E9}" type="presOf" srcId="{13016F98-574F-4AD5-90E0-A21F587A2776}" destId="{F1F3EC42-F069-49CC-BAF7-D86AAC636B6A}" srcOrd="0" destOrd="0" presId="urn:microsoft.com/office/officeart/2008/layout/HorizontalMultiLevelHierarchy"/>
    <dgm:cxn modelId="{A1DABAE4-0C36-4675-8FB8-E5AE3D5BAF9A}" srcId="{9773A3FB-5335-4A87-BF0B-7A2E015EF8C1}" destId="{3A8C2B97-7734-4077-9442-0A21EBA51465}" srcOrd="0" destOrd="0" parTransId="{FF375FE6-BFD1-4C6F-AEB1-576A48E87BE6}" sibTransId="{DD6B02A7-5FC2-4153-B351-7605D9D01788}"/>
    <dgm:cxn modelId="{22185B6C-EEB8-4B31-9263-2F52A4DB24C6}" type="presParOf" srcId="{8BFE0584-0A93-496C-9F72-E121CD56FAE4}" destId="{C5F4845C-B654-43EC-BC13-3247AA5CD5FD}" srcOrd="0" destOrd="0" presId="urn:microsoft.com/office/officeart/2008/layout/HorizontalMultiLevelHierarchy"/>
    <dgm:cxn modelId="{AF98405E-9347-4CA5-994D-4E94BEA61E9A}" type="presParOf" srcId="{C5F4845C-B654-43EC-BC13-3247AA5CD5FD}" destId="{46709001-A1A9-416A-B006-1D1CD6108DE5}" srcOrd="0" destOrd="0" presId="urn:microsoft.com/office/officeart/2008/layout/HorizontalMultiLevelHierarchy"/>
    <dgm:cxn modelId="{D614F580-F383-41C7-A4B2-0019528F47DA}" type="presParOf" srcId="{C5F4845C-B654-43EC-BC13-3247AA5CD5FD}" destId="{F520B2A9-8866-450D-B400-F1375FA910EE}" srcOrd="1" destOrd="0" presId="urn:microsoft.com/office/officeart/2008/layout/HorizontalMultiLevelHierarchy"/>
    <dgm:cxn modelId="{84B2F3FF-13C5-46D9-9A98-37BA84A3207A}" type="presParOf" srcId="{F520B2A9-8866-450D-B400-F1375FA910EE}" destId="{5883C55E-A121-408E-B75E-86CC4E00E532}" srcOrd="0" destOrd="0" presId="urn:microsoft.com/office/officeart/2008/layout/HorizontalMultiLevelHierarchy"/>
    <dgm:cxn modelId="{6EA3EE2D-3399-4ED8-924C-F4B9E8558011}" type="presParOf" srcId="{5883C55E-A121-408E-B75E-86CC4E00E532}" destId="{F69375A4-E508-49D5-A5B6-08D52D847ABD}" srcOrd="0" destOrd="0" presId="urn:microsoft.com/office/officeart/2008/layout/HorizontalMultiLevelHierarchy"/>
    <dgm:cxn modelId="{1019028F-0835-4A63-A2A9-1143DC0D8EF3}" type="presParOf" srcId="{F520B2A9-8866-450D-B400-F1375FA910EE}" destId="{8EADDFBE-3F3C-4127-B18E-680DFCFA2C49}" srcOrd="1" destOrd="0" presId="urn:microsoft.com/office/officeart/2008/layout/HorizontalMultiLevelHierarchy"/>
    <dgm:cxn modelId="{CB1D4DA8-774C-4C3D-B563-B0D5F7296DE5}" type="presParOf" srcId="{8EADDFBE-3F3C-4127-B18E-680DFCFA2C49}" destId="{04D2A1BB-1AAB-461D-800E-973C4271C00F}" srcOrd="0" destOrd="0" presId="urn:microsoft.com/office/officeart/2008/layout/HorizontalMultiLevelHierarchy"/>
    <dgm:cxn modelId="{BBB863CE-FA0E-4FCF-93F3-68B2128F2099}" type="presParOf" srcId="{8EADDFBE-3F3C-4127-B18E-680DFCFA2C49}" destId="{AD56EF08-753A-43A4-A531-76F7FA4DFA5B}" srcOrd="1" destOrd="0" presId="urn:microsoft.com/office/officeart/2008/layout/HorizontalMultiLevelHierarchy"/>
    <dgm:cxn modelId="{4E75369A-0BAE-46C9-BBB2-63118788F196}" type="presParOf" srcId="{F520B2A9-8866-450D-B400-F1375FA910EE}" destId="{87BEAB52-11A9-4EF9-A072-6A6A67ED641F}" srcOrd="2" destOrd="0" presId="urn:microsoft.com/office/officeart/2008/layout/HorizontalMultiLevelHierarchy"/>
    <dgm:cxn modelId="{BF86C2A6-74BA-4327-BA12-CB6D5A61BF7D}" type="presParOf" srcId="{87BEAB52-11A9-4EF9-A072-6A6A67ED641F}" destId="{C2276C11-ECFD-4C4B-91F6-05272888F91B}" srcOrd="0" destOrd="0" presId="urn:microsoft.com/office/officeart/2008/layout/HorizontalMultiLevelHierarchy"/>
    <dgm:cxn modelId="{793EEE7D-2124-4D1A-8716-29D0F110AC38}" type="presParOf" srcId="{F520B2A9-8866-450D-B400-F1375FA910EE}" destId="{34A091D9-45FD-41A8-A521-90E3603CC1E9}" srcOrd="3" destOrd="0" presId="urn:microsoft.com/office/officeart/2008/layout/HorizontalMultiLevelHierarchy"/>
    <dgm:cxn modelId="{D976CC39-E2A4-4FF0-A812-89B056C81DEE}" type="presParOf" srcId="{34A091D9-45FD-41A8-A521-90E3603CC1E9}" destId="{036C5279-56A2-4DB2-896F-330F4526E7DD}" srcOrd="0" destOrd="0" presId="urn:microsoft.com/office/officeart/2008/layout/HorizontalMultiLevelHierarchy"/>
    <dgm:cxn modelId="{4B1D0F2F-5B39-42CA-AC4D-3BE33A9975F0}" type="presParOf" srcId="{34A091D9-45FD-41A8-A521-90E3603CC1E9}" destId="{03F8B722-1EF3-4F7A-8136-B381D91C7EE2}" srcOrd="1" destOrd="0" presId="urn:microsoft.com/office/officeart/2008/layout/HorizontalMultiLevelHierarchy"/>
    <dgm:cxn modelId="{8FECE76B-0E2D-4A59-A164-E9647E1F1EED}" type="presParOf" srcId="{F520B2A9-8866-450D-B400-F1375FA910EE}" destId="{185E0BB7-8A3E-409D-9578-2C87A3D49352}" srcOrd="4" destOrd="0" presId="urn:microsoft.com/office/officeart/2008/layout/HorizontalMultiLevelHierarchy"/>
    <dgm:cxn modelId="{46FBED9E-024D-4575-A143-FD536632A4A9}" type="presParOf" srcId="{185E0BB7-8A3E-409D-9578-2C87A3D49352}" destId="{78FE7F99-19B2-40A8-B8AC-07C1801239EC}" srcOrd="0" destOrd="0" presId="urn:microsoft.com/office/officeart/2008/layout/HorizontalMultiLevelHierarchy"/>
    <dgm:cxn modelId="{907EAD84-FDA6-4932-A923-1B01C16D8350}" type="presParOf" srcId="{F520B2A9-8866-450D-B400-F1375FA910EE}" destId="{C429FD11-249F-4AA0-B064-F87066B6A746}" srcOrd="5" destOrd="0" presId="urn:microsoft.com/office/officeart/2008/layout/HorizontalMultiLevelHierarchy"/>
    <dgm:cxn modelId="{F0EC7BEC-5CF8-460F-A253-181FF4631984}" type="presParOf" srcId="{C429FD11-249F-4AA0-B064-F87066B6A746}" destId="{F1F3EC42-F069-49CC-BAF7-D86AAC636B6A}" srcOrd="0" destOrd="0" presId="urn:microsoft.com/office/officeart/2008/layout/HorizontalMultiLevelHierarchy"/>
    <dgm:cxn modelId="{5BE880A6-9366-4B9A-9507-FA522B9A2803}" type="presParOf" srcId="{C429FD11-249F-4AA0-B064-F87066B6A746}" destId="{A8F51261-2B31-4BF4-B123-A5D6299F674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DFA720-5ABC-48E3-A26A-C35FDED5CEC0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462F9FCC-3408-4FDC-A3F0-3ED714970064}">
      <dgm:prSet phldrT="[ข้อความ]" custT="1"/>
      <dgm:spPr>
        <a:solidFill>
          <a:schemeClr val="bg1"/>
        </a:solidFill>
      </dgm:spPr>
      <dgm:t>
        <a:bodyPr/>
        <a:lstStyle/>
        <a:p>
          <a:pPr algn="thaiDist"/>
          <a:r>
            <a:rPr lang="en-US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เพื่อเป็นเอกสารแสดงรายละเอียดเกี่ยวกับหน้าที่ของตำแหน่งหนึ่งๆ ให้ผู้ดำรงตำแหน่งนั้นๆ รับผิดชอบและปฏิบัติงาน ซึ่งจะมีรายละเอียดที่เกี่ยวกับหน้าที่ ความรับผิดชอบ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A967FF2-30A2-43E6-8321-3E939D76124E}" type="parTrans" cxnId="{0EBB0974-60C9-4575-89AF-75575FB1FDB5}">
      <dgm:prSet/>
      <dgm:spPr/>
      <dgm:t>
        <a:bodyPr/>
        <a:lstStyle/>
        <a:p>
          <a:endParaRPr lang="th-TH"/>
        </a:p>
      </dgm:t>
    </dgm:pt>
    <dgm:pt modelId="{D85C077A-DCF9-40EA-ADA8-B395F2D5E210}" type="sibTrans" cxnId="{0EBB0974-60C9-4575-89AF-75575FB1FDB5}">
      <dgm:prSet/>
      <dgm:spPr/>
      <dgm:t>
        <a:bodyPr/>
        <a:lstStyle/>
        <a:p>
          <a:endParaRPr lang="th-TH"/>
        </a:p>
      </dgm:t>
    </dgm:pt>
    <dgm:pt modelId="{769CC7F1-1DF6-4DDF-8D1A-8CD457B00DEA}">
      <dgm:prSet phldrT="[ข้อความ]" custT="1"/>
      <dgm:spPr>
        <a:solidFill>
          <a:schemeClr val="bg1"/>
        </a:solidFill>
      </dgm:spPr>
      <dgm:t>
        <a:bodyPr/>
        <a:lstStyle/>
        <a:p>
          <a:pPr algn="thaiDist"/>
          <a:r>
            <a:rPr lang="en-US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  </a:t>
          </a:r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เพื่อเป็นการสร้างข้อตกลงอย่างเป็นทางการระหว่างผู้บริหารขององค์การ และผู้ใต้บังคับบัญชาในการกำหนดขอบเนื้อหาของงาน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FA4B93-6EDE-475A-90F1-3B5AC84C13E4}" type="parTrans" cxnId="{A003456D-991F-4F2E-A366-34AD544B526A}">
      <dgm:prSet/>
      <dgm:spPr/>
      <dgm:t>
        <a:bodyPr/>
        <a:lstStyle/>
        <a:p>
          <a:endParaRPr lang="th-TH"/>
        </a:p>
      </dgm:t>
    </dgm:pt>
    <dgm:pt modelId="{AE408528-829D-453F-9374-16DD73358F39}" type="sibTrans" cxnId="{A003456D-991F-4F2E-A366-34AD544B526A}">
      <dgm:prSet/>
      <dgm:spPr/>
      <dgm:t>
        <a:bodyPr/>
        <a:lstStyle/>
        <a:p>
          <a:endParaRPr lang="th-TH"/>
        </a:p>
      </dgm:t>
    </dgm:pt>
    <dgm:pt modelId="{30C67917-1CD2-4DAE-8D3F-5BC39F84280E}">
      <dgm:prSet phldrT="[ข้อความ]" custT="1"/>
      <dgm:spPr>
        <a:solidFill>
          <a:schemeClr val="bg1"/>
        </a:solidFill>
      </dgm:spPr>
      <dgm:t>
        <a:bodyPr/>
        <a:lstStyle/>
        <a:p>
          <a:pPr algn="thaiDist"/>
          <a:r>
            <a: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</a:t>
          </a:r>
          <a:r>
            <a:rPr lang="en-US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. </a:t>
          </a:r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เพื่อใช้ในการบริหารทรัพยากรมนุษย์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4BA69D7-272F-4BC9-AB19-E8722BCE8092}" type="parTrans" cxnId="{20740B63-4E84-4619-952F-16FBBA404DBC}">
      <dgm:prSet/>
      <dgm:spPr/>
      <dgm:t>
        <a:bodyPr/>
        <a:lstStyle/>
        <a:p>
          <a:endParaRPr lang="th-TH"/>
        </a:p>
      </dgm:t>
    </dgm:pt>
    <dgm:pt modelId="{DD79F93F-15DA-4D4E-874D-B73AED9E5CAE}" type="sibTrans" cxnId="{20740B63-4E84-4619-952F-16FBBA404DBC}">
      <dgm:prSet/>
      <dgm:spPr/>
      <dgm:t>
        <a:bodyPr/>
        <a:lstStyle/>
        <a:p>
          <a:endParaRPr lang="th-TH"/>
        </a:p>
      </dgm:t>
    </dgm:pt>
    <dgm:pt modelId="{4D12AF25-F446-411B-92BF-57C103FD9AC2}" type="pres">
      <dgm:prSet presAssocID="{9EDFA720-5ABC-48E3-A26A-C35FDED5CE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69F232A-E83C-4916-AD67-555DF69AA7B4}" type="pres">
      <dgm:prSet presAssocID="{9EDFA720-5ABC-48E3-A26A-C35FDED5CEC0}" presName="dummyMaxCanvas" presStyleCnt="0">
        <dgm:presLayoutVars/>
      </dgm:prSet>
      <dgm:spPr/>
    </dgm:pt>
    <dgm:pt modelId="{DBD68D1C-06F5-41BC-B376-7DE9E1E96D8E}" type="pres">
      <dgm:prSet presAssocID="{9EDFA720-5ABC-48E3-A26A-C35FDED5CEC0}" presName="ThreeNodes_1" presStyleLbl="node1" presStyleIdx="0" presStyleCnt="3" custScaleX="110148" custScaleY="74466" custLinFactNeighborX="5231" custLinFactNeighborY="41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8257F97-8464-4D00-AEAE-704F7A943425}" type="pres">
      <dgm:prSet presAssocID="{9EDFA720-5ABC-48E3-A26A-C35FDED5CEC0}" presName="ThreeNodes_2" presStyleLbl="node1" presStyleIdx="1" presStyleCnt="3" custScaleX="87365" custLinFactNeighborX="-14984" custLinFactNeighborY="-238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3FEC75-EE77-4F44-9905-B6CA9CDAED68}" type="pres">
      <dgm:prSet presAssocID="{9EDFA720-5ABC-48E3-A26A-C35FDED5CEC0}" presName="ThreeNodes_3" presStyleLbl="node1" presStyleIdx="2" presStyleCnt="3" custScaleX="88232" custScaleY="102496" custLinFactNeighborX="-23374" custLinFactNeighborY="-3927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9D9800-8D59-42ED-BB8B-555600E3D9FA}" type="pres">
      <dgm:prSet presAssocID="{9EDFA720-5ABC-48E3-A26A-C35FDED5CEC0}" presName="ThreeConn_1-2" presStyleLbl="fgAccFollowNode1" presStyleIdx="0" presStyleCnt="2" custLinFactNeighborX="-50412" custLinFactNeighborY="-1835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08AEC23-3CB0-4E15-9450-E8DED0155734}" type="pres">
      <dgm:prSet presAssocID="{9EDFA720-5ABC-48E3-A26A-C35FDED5CEC0}" presName="ThreeConn_2-3" presStyleLbl="fgAccFollowNode1" presStyleIdx="1" presStyleCnt="2" custLinFactX="-33650" custLinFactNeighborX="-100000" custLinFactNeighborY="-2806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0D281F2-7951-47B9-989F-19A181A0DD53}" type="pres">
      <dgm:prSet presAssocID="{9EDFA720-5ABC-48E3-A26A-C35FDED5CEC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F699319-3EE7-4671-A291-1E702C89FB61}" type="pres">
      <dgm:prSet presAssocID="{9EDFA720-5ABC-48E3-A26A-C35FDED5CEC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2D95DC0-F32D-4804-AE72-9EEBA8D875A0}" type="pres">
      <dgm:prSet presAssocID="{9EDFA720-5ABC-48E3-A26A-C35FDED5CEC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F2244CC-3F01-467F-B0B3-55E0F5CA0F9D}" type="presOf" srcId="{769CC7F1-1DF6-4DDF-8D1A-8CD457B00DEA}" destId="{58257F97-8464-4D00-AEAE-704F7A943425}" srcOrd="0" destOrd="0" presId="urn:microsoft.com/office/officeart/2005/8/layout/vProcess5"/>
    <dgm:cxn modelId="{0EBB0974-60C9-4575-89AF-75575FB1FDB5}" srcId="{9EDFA720-5ABC-48E3-A26A-C35FDED5CEC0}" destId="{462F9FCC-3408-4FDC-A3F0-3ED714970064}" srcOrd="0" destOrd="0" parTransId="{FA967FF2-30A2-43E6-8321-3E939D76124E}" sibTransId="{D85C077A-DCF9-40EA-ADA8-B395F2D5E210}"/>
    <dgm:cxn modelId="{27B721A5-DB18-4272-B1D3-273BBB20BF3E}" type="presOf" srcId="{30C67917-1CD2-4DAE-8D3F-5BC39F84280E}" destId="{9B3FEC75-EE77-4F44-9905-B6CA9CDAED68}" srcOrd="0" destOrd="0" presId="urn:microsoft.com/office/officeart/2005/8/layout/vProcess5"/>
    <dgm:cxn modelId="{152D167E-D860-4237-AA72-A585E6267818}" type="presOf" srcId="{769CC7F1-1DF6-4DDF-8D1A-8CD457B00DEA}" destId="{0F699319-3EE7-4671-A291-1E702C89FB61}" srcOrd="1" destOrd="0" presId="urn:microsoft.com/office/officeart/2005/8/layout/vProcess5"/>
    <dgm:cxn modelId="{BC6554F8-CED8-4AF8-9132-AB231828252A}" type="presOf" srcId="{9EDFA720-5ABC-48E3-A26A-C35FDED5CEC0}" destId="{4D12AF25-F446-411B-92BF-57C103FD9AC2}" srcOrd="0" destOrd="0" presId="urn:microsoft.com/office/officeart/2005/8/layout/vProcess5"/>
    <dgm:cxn modelId="{20740B63-4E84-4619-952F-16FBBA404DBC}" srcId="{9EDFA720-5ABC-48E3-A26A-C35FDED5CEC0}" destId="{30C67917-1CD2-4DAE-8D3F-5BC39F84280E}" srcOrd="2" destOrd="0" parTransId="{44BA69D7-272F-4BC9-AB19-E8722BCE8092}" sibTransId="{DD79F93F-15DA-4D4E-874D-B73AED9E5CAE}"/>
    <dgm:cxn modelId="{877E8C18-3CA8-49DC-B10C-646C701DE36E}" type="presOf" srcId="{462F9FCC-3408-4FDC-A3F0-3ED714970064}" destId="{DBD68D1C-06F5-41BC-B376-7DE9E1E96D8E}" srcOrd="0" destOrd="0" presId="urn:microsoft.com/office/officeart/2005/8/layout/vProcess5"/>
    <dgm:cxn modelId="{3D607772-D82E-4DD5-B437-9BF7736F29F9}" type="presOf" srcId="{30C67917-1CD2-4DAE-8D3F-5BC39F84280E}" destId="{12D95DC0-F32D-4804-AE72-9EEBA8D875A0}" srcOrd="1" destOrd="0" presId="urn:microsoft.com/office/officeart/2005/8/layout/vProcess5"/>
    <dgm:cxn modelId="{AC7AB11E-FAFD-4173-A2A2-AD548FD8F902}" type="presOf" srcId="{AE408528-829D-453F-9374-16DD73358F39}" destId="{808AEC23-3CB0-4E15-9450-E8DED0155734}" srcOrd="0" destOrd="0" presId="urn:microsoft.com/office/officeart/2005/8/layout/vProcess5"/>
    <dgm:cxn modelId="{A003456D-991F-4F2E-A366-34AD544B526A}" srcId="{9EDFA720-5ABC-48E3-A26A-C35FDED5CEC0}" destId="{769CC7F1-1DF6-4DDF-8D1A-8CD457B00DEA}" srcOrd="1" destOrd="0" parTransId="{B5FA4B93-6EDE-475A-90F1-3B5AC84C13E4}" sibTransId="{AE408528-829D-453F-9374-16DD73358F39}"/>
    <dgm:cxn modelId="{C1C01D60-A0C7-46F4-9926-567FFB762CCE}" type="presOf" srcId="{D85C077A-DCF9-40EA-ADA8-B395F2D5E210}" destId="{899D9800-8D59-42ED-BB8B-555600E3D9FA}" srcOrd="0" destOrd="0" presId="urn:microsoft.com/office/officeart/2005/8/layout/vProcess5"/>
    <dgm:cxn modelId="{BF02D7E2-2E03-45FB-8292-D088F6E5A3DE}" type="presOf" srcId="{462F9FCC-3408-4FDC-A3F0-3ED714970064}" destId="{60D281F2-7951-47B9-989F-19A181A0DD53}" srcOrd="1" destOrd="0" presId="urn:microsoft.com/office/officeart/2005/8/layout/vProcess5"/>
    <dgm:cxn modelId="{6980F233-FE0E-4401-BB05-835F595D05FA}" type="presParOf" srcId="{4D12AF25-F446-411B-92BF-57C103FD9AC2}" destId="{C69F232A-E83C-4916-AD67-555DF69AA7B4}" srcOrd="0" destOrd="0" presId="urn:microsoft.com/office/officeart/2005/8/layout/vProcess5"/>
    <dgm:cxn modelId="{C0AC1450-51F1-4A4B-9A76-AEE324D824D5}" type="presParOf" srcId="{4D12AF25-F446-411B-92BF-57C103FD9AC2}" destId="{DBD68D1C-06F5-41BC-B376-7DE9E1E96D8E}" srcOrd="1" destOrd="0" presId="urn:microsoft.com/office/officeart/2005/8/layout/vProcess5"/>
    <dgm:cxn modelId="{E3DCD45B-97ED-41AF-BDA3-A4E1F727925B}" type="presParOf" srcId="{4D12AF25-F446-411B-92BF-57C103FD9AC2}" destId="{58257F97-8464-4D00-AEAE-704F7A943425}" srcOrd="2" destOrd="0" presId="urn:microsoft.com/office/officeart/2005/8/layout/vProcess5"/>
    <dgm:cxn modelId="{6F1D3353-9E97-4178-9B14-908894CC4BEE}" type="presParOf" srcId="{4D12AF25-F446-411B-92BF-57C103FD9AC2}" destId="{9B3FEC75-EE77-4F44-9905-B6CA9CDAED68}" srcOrd="3" destOrd="0" presId="urn:microsoft.com/office/officeart/2005/8/layout/vProcess5"/>
    <dgm:cxn modelId="{2D13B79C-2C76-4CC6-BF3A-5A030FB1A9F3}" type="presParOf" srcId="{4D12AF25-F446-411B-92BF-57C103FD9AC2}" destId="{899D9800-8D59-42ED-BB8B-555600E3D9FA}" srcOrd="4" destOrd="0" presId="urn:microsoft.com/office/officeart/2005/8/layout/vProcess5"/>
    <dgm:cxn modelId="{0C10C58A-9E45-4459-AE5F-848C0A59FD4D}" type="presParOf" srcId="{4D12AF25-F446-411B-92BF-57C103FD9AC2}" destId="{808AEC23-3CB0-4E15-9450-E8DED0155734}" srcOrd="5" destOrd="0" presId="urn:microsoft.com/office/officeart/2005/8/layout/vProcess5"/>
    <dgm:cxn modelId="{FA04708D-7E11-40EE-8C08-52FE98433D8F}" type="presParOf" srcId="{4D12AF25-F446-411B-92BF-57C103FD9AC2}" destId="{60D281F2-7951-47B9-989F-19A181A0DD53}" srcOrd="6" destOrd="0" presId="urn:microsoft.com/office/officeart/2005/8/layout/vProcess5"/>
    <dgm:cxn modelId="{FC34FE08-F5C1-4CF3-BEB3-A09CDDA00995}" type="presParOf" srcId="{4D12AF25-F446-411B-92BF-57C103FD9AC2}" destId="{0F699319-3EE7-4671-A291-1E702C89FB61}" srcOrd="7" destOrd="0" presId="urn:microsoft.com/office/officeart/2005/8/layout/vProcess5"/>
    <dgm:cxn modelId="{7E255BDE-AF69-4D96-B51A-93AE0896A5A7}" type="presParOf" srcId="{4D12AF25-F446-411B-92BF-57C103FD9AC2}" destId="{12D95DC0-F32D-4804-AE72-9EEBA8D875A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2755A2-7BD0-46EF-89B3-995780E3BEED}" type="doc">
      <dgm:prSet loTypeId="urn:microsoft.com/office/officeart/2005/8/layout/bProcess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9086A1C5-9F0A-4091-9CEE-16738CAA9BAA}">
      <dgm:prSet phldrT="[ข้อความ]"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ข้อมูลเบื้องต้นเกี่ยวกับงาน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D112A4B-4F55-464B-8854-90B8459F9B61}" type="parTrans" cxnId="{E7BBB62E-E1F5-411C-B341-E54939FFFC40}">
      <dgm:prSet/>
      <dgm:spPr/>
      <dgm:t>
        <a:bodyPr/>
        <a:lstStyle/>
        <a:p>
          <a:endParaRPr lang="th-TH"/>
        </a:p>
      </dgm:t>
    </dgm:pt>
    <dgm:pt modelId="{242AC6D6-CA4F-4931-BBA9-691E32550676}" type="sibTrans" cxnId="{E7BBB62E-E1F5-411C-B341-E54939FFFC40}">
      <dgm:prSet/>
      <dgm:spPr/>
      <dgm:t>
        <a:bodyPr/>
        <a:lstStyle/>
        <a:p>
          <a:endParaRPr lang="th-TH"/>
        </a:p>
      </dgm:t>
    </dgm:pt>
    <dgm:pt modelId="{CF4AE5E6-DE60-4683-8985-3A0CBE1540E9}">
      <dgm:prSet phldrT="[ข้อความ]"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ลักษณะงานอย่างย่อ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43389D3-382A-4288-A8B5-A0D428A88A89}" type="parTrans" cxnId="{7C65E3C0-E0DE-416F-BA27-FC6CB4C26514}">
      <dgm:prSet/>
      <dgm:spPr/>
      <dgm:t>
        <a:bodyPr/>
        <a:lstStyle/>
        <a:p>
          <a:endParaRPr lang="th-TH"/>
        </a:p>
      </dgm:t>
    </dgm:pt>
    <dgm:pt modelId="{177A6C15-22E5-4523-8A67-D947A40979EA}" type="sibTrans" cxnId="{7C65E3C0-E0DE-416F-BA27-FC6CB4C26514}">
      <dgm:prSet/>
      <dgm:spPr/>
      <dgm:t>
        <a:bodyPr/>
        <a:lstStyle/>
        <a:p>
          <a:endParaRPr lang="th-TH"/>
        </a:p>
      </dgm:t>
    </dgm:pt>
    <dgm:pt modelId="{7E21A8FE-DB5B-4B87-859C-D19C825C4B7A}">
      <dgm:prSet phldrT="[ข้อความ]"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หน้าที่ที่ต้องปฏิบัติ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E2077FB-DD02-4978-A3AF-25843C46BDC7}" type="parTrans" cxnId="{525C8E61-9208-4B49-8520-F6DB67630016}">
      <dgm:prSet/>
      <dgm:spPr/>
      <dgm:t>
        <a:bodyPr/>
        <a:lstStyle/>
        <a:p>
          <a:endParaRPr lang="th-TH"/>
        </a:p>
      </dgm:t>
    </dgm:pt>
    <dgm:pt modelId="{59DE601E-4D75-442A-A99D-E798B75BEFC9}" type="sibTrans" cxnId="{525C8E61-9208-4B49-8520-F6DB67630016}">
      <dgm:prSet/>
      <dgm:spPr/>
      <dgm:t>
        <a:bodyPr/>
        <a:lstStyle/>
        <a:p>
          <a:endParaRPr lang="th-TH"/>
        </a:p>
      </dgm:t>
    </dgm:pt>
    <dgm:pt modelId="{57F36702-1822-4735-8ED7-D242FCEB64CB}">
      <dgm:prSet phldrT="[ข้อความ]"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4.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แสดงลักษณะการบังคับบัญชา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9EE8C06-615E-4154-9EA9-012918DF878B}" type="parTrans" cxnId="{F9D965CE-7C62-4B77-9E94-98B909E8FEA4}">
      <dgm:prSet/>
      <dgm:spPr/>
      <dgm:t>
        <a:bodyPr/>
        <a:lstStyle/>
        <a:p>
          <a:endParaRPr lang="th-TH"/>
        </a:p>
      </dgm:t>
    </dgm:pt>
    <dgm:pt modelId="{D56062A8-2F5B-4000-A58D-89E300DF152A}" type="sibTrans" cxnId="{F9D965CE-7C62-4B77-9E94-98B909E8FEA4}">
      <dgm:prSet/>
      <dgm:spPr/>
      <dgm:t>
        <a:bodyPr/>
        <a:lstStyle/>
        <a:p>
          <a:endParaRPr lang="th-TH"/>
        </a:p>
      </dgm:t>
    </dgm:pt>
    <dgm:pt modelId="{1FE005B4-0345-4295-A80D-9015157C4191}">
      <dgm:prSet phldrT="[ข้อความ]"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5.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ความสัมพันธ์กับงานอื่น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F212033-0D4A-4DF2-AFAC-F13562595CFB}" type="parTrans" cxnId="{F5192ADC-D226-4884-9278-38695D47778D}">
      <dgm:prSet/>
      <dgm:spPr/>
      <dgm:t>
        <a:bodyPr/>
        <a:lstStyle/>
        <a:p>
          <a:endParaRPr lang="th-TH"/>
        </a:p>
      </dgm:t>
    </dgm:pt>
    <dgm:pt modelId="{D04AB5C8-03A0-449B-89B8-68852277034A}" type="sibTrans" cxnId="{F5192ADC-D226-4884-9278-38695D47778D}">
      <dgm:prSet/>
      <dgm:spPr/>
      <dgm:t>
        <a:bodyPr/>
        <a:lstStyle/>
        <a:p>
          <a:endParaRPr lang="th-TH"/>
        </a:p>
      </dgm:t>
    </dgm:pt>
    <dgm:pt modelId="{4EDAD478-DD70-4A00-9482-F613F7247251}">
      <dgm:prSet phldrT="[ข้อความ]"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6.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เครื่องจักร เครื่องมือ และวัสดุในการทำงาน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83374D4-6AE3-42EF-9EAB-EDFA220E7CF6}" type="parTrans" cxnId="{9D8AE229-F0FF-4AE2-8CF6-C37083A6E242}">
      <dgm:prSet/>
      <dgm:spPr/>
      <dgm:t>
        <a:bodyPr/>
        <a:lstStyle/>
        <a:p>
          <a:endParaRPr lang="th-TH"/>
        </a:p>
      </dgm:t>
    </dgm:pt>
    <dgm:pt modelId="{3DE8584B-2BA7-4F8C-9AD7-180032BC6255}" type="sibTrans" cxnId="{9D8AE229-F0FF-4AE2-8CF6-C37083A6E242}">
      <dgm:prSet/>
      <dgm:spPr/>
      <dgm:t>
        <a:bodyPr/>
        <a:lstStyle/>
        <a:p>
          <a:endParaRPr lang="th-TH"/>
        </a:p>
      </dgm:t>
    </dgm:pt>
    <dgm:pt modelId="{57CE47B5-E411-46D5-B5F6-0464A87F631F}">
      <dgm:prSet phldrT="[ข้อความ]"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7.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สภาพการทำงาน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11B5F1B-38AD-48F0-9683-C7A3AF543FF2}" type="parTrans" cxnId="{D9913641-7EBE-47B9-8456-F725416A310D}">
      <dgm:prSet/>
      <dgm:spPr/>
      <dgm:t>
        <a:bodyPr/>
        <a:lstStyle/>
        <a:p>
          <a:endParaRPr lang="th-TH"/>
        </a:p>
      </dgm:t>
    </dgm:pt>
    <dgm:pt modelId="{5A387109-74E9-40CB-B90B-1E46EE0D27B4}" type="sibTrans" cxnId="{D9913641-7EBE-47B9-8456-F725416A310D}">
      <dgm:prSet/>
      <dgm:spPr/>
      <dgm:t>
        <a:bodyPr/>
        <a:lstStyle/>
        <a:p>
          <a:endParaRPr lang="th-TH"/>
        </a:p>
      </dgm:t>
    </dgm:pt>
    <dgm:pt modelId="{CA699EE3-3F25-4EF4-9E72-0541A16E2750}">
      <dgm:prSet phldrT="[ข้อความ]"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8.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ระบุความที่ชัดเจนของศัพท์เฉพาะในวงการที่เกี่ยวข้องกับตำแหน่ง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6313458-59FD-4B8C-81BA-10691D2CEDBE}" type="parTrans" cxnId="{2624A2FB-63C7-4149-9810-DA68931E4776}">
      <dgm:prSet/>
      <dgm:spPr/>
      <dgm:t>
        <a:bodyPr/>
        <a:lstStyle/>
        <a:p>
          <a:endParaRPr lang="th-TH"/>
        </a:p>
      </dgm:t>
    </dgm:pt>
    <dgm:pt modelId="{E3DFA5E4-B8D7-4BAA-93A4-4EB085CE0F30}" type="sibTrans" cxnId="{2624A2FB-63C7-4149-9810-DA68931E4776}">
      <dgm:prSet/>
      <dgm:spPr/>
      <dgm:t>
        <a:bodyPr/>
        <a:lstStyle/>
        <a:p>
          <a:endParaRPr lang="th-TH"/>
        </a:p>
      </dgm:t>
    </dgm:pt>
    <dgm:pt modelId="{576C2C61-3D47-4FD5-B499-1811B8092E35}">
      <dgm:prSet phldrT="[ข้อความ]"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9.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สรุปลงท้ายด้วยข้อคิดอื่นๆ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4B7941-8D54-4484-BC8A-2FC77FB9C414}" type="parTrans" cxnId="{C7AC7F74-9C8F-4AD4-81C0-813BB669B8B9}">
      <dgm:prSet/>
      <dgm:spPr/>
      <dgm:t>
        <a:bodyPr/>
        <a:lstStyle/>
        <a:p>
          <a:endParaRPr lang="th-TH"/>
        </a:p>
      </dgm:t>
    </dgm:pt>
    <dgm:pt modelId="{AAA4D9C8-CCC0-44EE-9A61-31BA6AA4D8E0}" type="sibTrans" cxnId="{C7AC7F74-9C8F-4AD4-81C0-813BB669B8B9}">
      <dgm:prSet/>
      <dgm:spPr/>
      <dgm:t>
        <a:bodyPr/>
        <a:lstStyle/>
        <a:p>
          <a:endParaRPr lang="th-TH"/>
        </a:p>
      </dgm:t>
    </dgm:pt>
    <dgm:pt modelId="{F4C02245-4370-4D5F-9AA9-DD27AB29E714}" type="pres">
      <dgm:prSet presAssocID="{882755A2-7BD0-46EF-89B3-995780E3BEE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F0B963D9-063C-4B7A-A5FC-457C117218D8}" type="pres">
      <dgm:prSet presAssocID="{9086A1C5-9F0A-4091-9CEE-16738CAA9BAA}" presName="compNode" presStyleCnt="0"/>
      <dgm:spPr/>
    </dgm:pt>
    <dgm:pt modelId="{EADA6C18-DD77-4D63-ACE0-42F7C82ECBF3}" type="pres">
      <dgm:prSet presAssocID="{9086A1C5-9F0A-4091-9CEE-16738CAA9BAA}" presName="dummyConnPt" presStyleCnt="0"/>
      <dgm:spPr/>
    </dgm:pt>
    <dgm:pt modelId="{1AF38B11-8D0B-4B2E-B59B-FA116EEFFCE9}" type="pres">
      <dgm:prSet presAssocID="{9086A1C5-9F0A-4091-9CEE-16738CAA9BA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1A83171-7233-48EE-A154-A0A9E411914F}" type="pres">
      <dgm:prSet presAssocID="{242AC6D6-CA4F-4931-BBA9-691E32550676}" presName="sibTrans" presStyleLbl="bgSibTrans2D1" presStyleIdx="0" presStyleCnt="8"/>
      <dgm:spPr/>
      <dgm:t>
        <a:bodyPr/>
        <a:lstStyle/>
        <a:p>
          <a:endParaRPr lang="th-TH"/>
        </a:p>
      </dgm:t>
    </dgm:pt>
    <dgm:pt modelId="{3FC03011-F36F-41ED-AEFE-7DF43A811196}" type="pres">
      <dgm:prSet presAssocID="{CF4AE5E6-DE60-4683-8985-3A0CBE1540E9}" presName="compNode" presStyleCnt="0"/>
      <dgm:spPr/>
    </dgm:pt>
    <dgm:pt modelId="{BDA9ED07-15DD-48A3-9727-1A9DDD8CBFEC}" type="pres">
      <dgm:prSet presAssocID="{CF4AE5E6-DE60-4683-8985-3A0CBE1540E9}" presName="dummyConnPt" presStyleCnt="0"/>
      <dgm:spPr/>
    </dgm:pt>
    <dgm:pt modelId="{2D3D7251-32D7-48B8-A403-E59369FB64C9}" type="pres">
      <dgm:prSet presAssocID="{CF4AE5E6-DE60-4683-8985-3A0CBE1540E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562632C-FB3B-4568-9C30-A04EAA8EE077}" type="pres">
      <dgm:prSet presAssocID="{177A6C15-22E5-4523-8A67-D947A40979EA}" presName="sibTrans" presStyleLbl="bgSibTrans2D1" presStyleIdx="1" presStyleCnt="8"/>
      <dgm:spPr/>
      <dgm:t>
        <a:bodyPr/>
        <a:lstStyle/>
        <a:p>
          <a:endParaRPr lang="th-TH"/>
        </a:p>
      </dgm:t>
    </dgm:pt>
    <dgm:pt modelId="{D80B560A-692A-4D73-981B-573AFA52F8C1}" type="pres">
      <dgm:prSet presAssocID="{7E21A8FE-DB5B-4B87-859C-D19C825C4B7A}" presName="compNode" presStyleCnt="0"/>
      <dgm:spPr/>
    </dgm:pt>
    <dgm:pt modelId="{D1B8632A-9D2F-4749-8DED-AA61FAE42508}" type="pres">
      <dgm:prSet presAssocID="{7E21A8FE-DB5B-4B87-859C-D19C825C4B7A}" presName="dummyConnPt" presStyleCnt="0"/>
      <dgm:spPr/>
    </dgm:pt>
    <dgm:pt modelId="{532A8903-C4BD-4630-BC70-47CD82BF0B23}" type="pres">
      <dgm:prSet presAssocID="{7E21A8FE-DB5B-4B87-859C-D19C825C4B7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3BBAC8-FA8B-43B5-B156-A1AD4B03C0CA}" type="pres">
      <dgm:prSet presAssocID="{59DE601E-4D75-442A-A99D-E798B75BEFC9}" presName="sibTrans" presStyleLbl="bgSibTrans2D1" presStyleIdx="2" presStyleCnt="8"/>
      <dgm:spPr/>
      <dgm:t>
        <a:bodyPr/>
        <a:lstStyle/>
        <a:p>
          <a:endParaRPr lang="th-TH"/>
        </a:p>
      </dgm:t>
    </dgm:pt>
    <dgm:pt modelId="{62CEC3FC-7EB1-498C-BD4B-AB82B9D9DB0A}" type="pres">
      <dgm:prSet presAssocID="{57F36702-1822-4735-8ED7-D242FCEB64CB}" presName="compNode" presStyleCnt="0"/>
      <dgm:spPr/>
    </dgm:pt>
    <dgm:pt modelId="{B9C0E4D6-12F8-48E5-A68B-3468938B8388}" type="pres">
      <dgm:prSet presAssocID="{57F36702-1822-4735-8ED7-D242FCEB64CB}" presName="dummyConnPt" presStyleCnt="0"/>
      <dgm:spPr/>
    </dgm:pt>
    <dgm:pt modelId="{B7517BBD-3784-4528-A55F-23D17F7D78FD}" type="pres">
      <dgm:prSet presAssocID="{57F36702-1822-4735-8ED7-D242FCEB64C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1E9A17A-8188-416F-B019-A3DEE404ACB2}" type="pres">
      <dgm:prSet presAssocID="{D56062A8-2F5B-4000-A58D-89E300DF152A}" presName="sibTrans" presStyleLbl="bgSibTrans2D1" presStyleIdx="3" presStyleCnt="8"/>
      <dgm:spPr/>
      <dgm:t>
        <a:bodyPr/>
        <a:lstStyle/>
        <a:p>
          <a:endParaRPr lang="th-TH"/>
        </a:p>
      </dgm:t>
    </dgm:pt>
    <dgm:pt modelId="{5F165217-2EA7-4E18-938C-27D62477E83C}" type="pres">
      <dgm:prSet presAssocID="{1FE005B4-0345-4295-A80D-9015157C4191}" presName="compNode" presStyleCnt="0"/>
      <dgm:spPr/>
    </dgm:pt>
    <dgm:pt modelId="{6526FECB-462C-4EEE-8B94-1D572BEA1937}" type="pres">
      <dgm:prSet presAssocID="{1FE005B4-0345-4295-A80D-9015157C4191}" presName="dummyConnPt" presStyleCnt="0"/>
      <dgm:spPr/>
    </dgm:pt>
    <dgm:pt modelId="{D6C96B82-0002-4231-8F4E-13C1B3182486}" type="pres">
      <dgm:prSet presAssocID="{1FE005B4-0345-4295-A80D-9015157C419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ECECF7-6525-4884-8381-8EF0D809F290}" type="pres">
      <dgm:prSet presAssocID="{D04AB5C8-03A0-449B-89B8-68852277034A}" presName="sibTrans" presStyleLbl="bgSibTrans2D1" presStyleIdx="4" presStyleCnt="8"/>
      <dgm:spPr/>
      <dgm:t>
        <a:bodyPr/>
        <a:lstStyle/>
        <a:p>
          <a:endParaRPr lang="th-TH"/>
        </a:p>
      </dgm:t>
    </dgm:pt>
    <dgm:pt modelId="{0D719299-D73D-4ED7-918D-9A627542D2DB}" type="pres">
      <dgm:prSet presAssocID="{4EDAD478-DD70-4A00-9482-F613F7247251}" presName="compNode" presStyleCnt="0"/>
      <dgm:spPr/>
    </dgm:pt>
    <dgm:pt modelId="{DFE4457E-2AE0-4A5E-B37B-C611A77F9864}" type="pres">
      <dgm:prSet presAssocID="{4EDAD478-DD70-4A00-9482-F613F7247251}" presName="dummyConnPt" presStyleCnt="0"/>
      <dgm:spPr/>
    </dgm:pt>
    <dgm:pt modelId="{C53833F8-85DA-4914-940F-1391C1A8DDF4}" type="pres">
      <dgm:prSet presAssocID="{4EDAD478-DD70-4A00-9482-F613F724725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92F05AF-425E-49C7-93D2-07CEA03F94DE}" type="pres">
      <dgm:prSet presAssocID="{3DE8584B-2BA7-4F8C-9AD7-180032BC6255}" presName="sibTrans" presStyleLbl="bgSibTrans2D1" presStyleIdx="5" presStyleCnt="8"/>
      <dgm:spPr/>
      <dgm:t>
        <a:bodyPr/>
        <a:lstStyle/>
        <a:p>
          <a:endParaRPr lang="th-TH"/>
        </a:p>
      </dgm:t>
    </dgm:pt>
    <dgm:pt modelId="{BE48EE4F-2EF9-4D7B-B579-2B3C1D94C612}" type="pres">
      <dgm:prSet presAssocID="{57CE47B5-E411-46D5-B5F6-0464A87F631F}" presName="compNode" presStyleCnt="0"/>
      <dgm:spPr/>
    </dgm:pt>
    <dgm:pt modelId="{102B0DA3-C590-4B66-91CF-6FF9139E50E8}" type="pres">
      <dgm:prSet presAssocID="{57CE47B5-E411-46D5-B5F6-0464A87F631F}" presName="dummyConnPt" presStyleCnt="0"/>
      <dgm:spPr/>
    </dgm:pt>
    <dgm:pt modelId="{A5CAD665-E92C-4BA2-93CF-D903BE98C53B}" type="pres">
      <dgm:prSet presAssocID="{57CE47B5-E411-46D5-B5F6-0464A87F631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7B5F2C-C842-44FA-AEB7-B7EBE0F67CC5}" type="pres">
      <dgm:prSet presAssocID="{5A387109-74E9-40CB-B90B-1E46EE0D27B4}" presName="sibTrans" presStyleLbl="bgSibTrans2D1" presStyleIdx="6" presStyleCnt="8"/>
      <dgm:spPr/>
      <dgm:t>
        <a:bodyPr/>
        <a:lstStyle/>
        <a:p>
          <a:endParaRPr lang="th-TH"/>
        </a:p>
      </dgm:t>
    </dgm:pt>
    <dgm:pt modelId="{D1A29045-7646-4842-9D79-E2FFF6C3D9E0}" type="pres">
      <dgm:prSet presAssocID="{CA699EE3-3F25-4EF4-9E72-0541A16E2750}" presName="compNode" presStyleCnt="0"/>
      <dgm:spPr/>
    </dgm:pt>
    <dgm:pt modelId="{304C167A-12E2-4446-9F2A-044F37F187FD}" type="pres">
      <dgm:prSet presAssocID="{CA699EE3-3F25-4EF4-9E72-0541A16E2750}" presName="dummyConnPt" presStyleCnt="0"/>
      <dgm:spPr/>
    </dgm:pt>
    <dgm:pt modelId="{D1ED51DF-94EC-4745-A085-DBB416E8AAE7}" type="pres">
      <dgm:prSet presAssocID="{CA699EE3-3F25-4EF4-9E72-0541A16E275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DC37308-A42A-46A7-A217-0BE804CB7A0E}" type="pres">
      <dgm:prSet presAssocID="{E3DFA5E4-B8D7-4BAA-93A4-4EB085CE0F30}" presName="sibTrans" presStyleLbl="bgSibTrans2D1" presStyleIdx="7" presStyleCnt="8"/>
      <dgm:spPr/>
      <dgm:t>
        <a:bodyPr/>
        <a:lstStyle/>
        <a:p>
          <a:endParaRPr lang="th-TH"/>
        </a:p>
      </dgm:t>
    </dgm:pt>
    <dgm:pt modelId="{40020FA9-4BAD-488B-9A13-D5EAFFA1F443}" type="pres">
      <dgm:prSet presAssocID="{576C2C61-3D47-4FD5-B499-1811B8092E35}" presName="compNode" presStyleCnt="0"/>
      <dgm:spPr/>
    </dgm:pt>
    <dgm:pt modelId="{D2DB04D6-A07F-4C0C-8211-083847BC4079}" type="pres">
      <dgm:prSet presAssocID="{576C2C61-3D47-4FD5-B499-1811B8092E35}" presName="dummyConnPt" presStyleCnt="0"/>
      <dgm:spPr/>
    </dgm:pt>
    <dgm:pt modelId="{F3BB87A6-1256-4947-B352-986669315AD5}" type="pres">
      <dgm:prSet presAssocID="{576C2C61-3D47-4FD5-B499-1811B8092E3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9913641-7EBE-47B9-8456-F725416A310D}" srcId="{882755A2-7BD0-46EF-89B3-995780E3BEED}" destId="{57CE47B5-E411-46D5-B5F6-0464A87F631F}" srcOrd="6" destOrd="0" parTransId="{311B5F1B-38AD-48F0-9683-C7A3AF543FF2}" sibTransId="{5A387109-74E9-40CB-B90B-1E46EE0D27B4}"/>
    <dgm:cxn modelId="{74B0F954-8922-46CD-8D4F-5646A84531F3}" type="presOf" srcId="{CA699EE3-3F25-4EF4-9E72-0541A16E2750}" destId="{D1ED51DF-94EC-4745-A085-DBB416E8AAE7}" srcOrd="0" destOrd="0" presId="urn:microsoft.com/office/officeart/2005/8/layout/bProcess4"/>
    <dgm:cxn modelId="{2624A2FB-63C7-4149-9810-DA68931E4776}" srcId="{882755A2-7BD0-46EF-89B3-995780E3BEED}" destId="{CA699EE3-3F25-4EF4-9E72-0541A16E2750}" srcOrd="7" destOrd="0" parTransId="{16313458-59FD-4B8C-81BA-10691D2CEDBE}" sibTransId="{E3DFA5E4-B8D7-4BAA-93A4-4EB085CE0F30}"/>
    <dgm:cxn modelId="{F1C20243-FE50-4AD9-B945-CB1EA4491416}" type="presOf" srcId="{CF4AE5E6-DE60-4683-8985-3A0CBE1540E9}" destId="{2D3D7251-32D7-48B8-A403-E59369FB64C9}" srcOrd="0" destOrd="0" presId="urn:microsoft.com/office/officeart/2005/8/layout/bProcess4"/>
    <dgm:cxn modelId="{0FA664AA-63CE-48A0-88D1-6300FD6B48DC}" type="presOf" srcId="{D56062A8-2F5B-4000-A58D-89E300DF152A}" destId="{01E9A17A-8188-416F-B019-A3DEE404ACB2}" srcOrd="0" destOrd="0" presId="urn:microsoft.com/office/officeart/2005/8/layout/bProcess4"/>
    <dgm:cxn modelId="{525C8E61-9208-4B49-8520-F6DB67630016}" srcId="{882755A2-7BD0-46EF-89B3-995780E3BEED}" destId="{7E21A8FE-DB5B-4B87-859C-D19C825C4B7A}" srcOrd="2" destOrd="0" parTransId="{8E2077FB-DD02-4978-A3AF-25843C46BDC7}" sibTransId="{59DE601E-4D75-442A-A99D-E798B75BEFC9}"/>
    <dgm:cxn modelId="{E2C72BA1-5135-47D4-B5B8-4221F9C910F8}" type="presOf" srcId="{57CE47B5-E411-46D5-B5F6-0464A87F631F}" destId="{A5CAD665-E92C-4BA2-93CF-D903BE98C53B}" srcOrd="0" destOrd="0" presId="urn:microsoft.com/office/officeart/2005/8/layout/bProcess4"/>
    <dgm:cxn modelId="{C7AC7F74-9C8F-4AD4-81C0-813BB669B8B9}" srcId="{882755A2-7BD0-46EF-89B3-995780E3BEED}" destId="{576C2C61-3D47-4FD5-B499-1811B8092E35}" srcOrd="8" destOrd="0" parTransId="{1D4B7941-8D54-4484-BC8A-2FC77FB9C414}" sibTransId="{AAA4D9C8-CCC0-44EE-9A61-31BA6AA4D8E0}"/>
    <dgm:cxn modelId="{2B456E34-00AD-4A37-9B51-B5EB8BF364CF}" type="presOf" srcId="{576C2C61-3D47-4FD5-B499-1811B8092E35}" destId="{F3BB87A6-1256-4947-B352-986669315AD5}" srcOrd="0" destOrd="0" presId="urn:microsoft.com/office/officeart/2005/8/layout/bProcess4"/>
    <dgm:cxn modelId="{24C9BB13-ED24-4DA2-A75A-427E7A0952BA}" type="presOf" srcId="{9086A1C5-9F0A-4091-9CEE-16738CAA9BAA}" destId="{1AF38B11-8D0B-4B2E-B59B-FA116EEFFCE9}" srcOrd="0" destOrd="0" presId="urn:microsoft.com/office/officeart/2005/8/layout/bProcess4"/>
    <dgm:cxn modelId="{E7BBB62E-E1F5-411C-B341-E54939FFFC40}" srcId="{882755A2-7BD0-46EF-89B3-995780E3BEED}" destId="{9086A1C5-9F0A-4091-9CEE-16738CAA9BAA}" srcOrd="0" destOrd="0" parTransId="{0D112A4B-4F55-464B-8854-90B8459F9B61}" sibTransId="{242AC6D6-CA4F-4931-BBA9-691E32550676}"/>
    <dgm:cxn modelId="{96632B7D-C8CC-4085-912E-55DC05CA5DAE}" type="presOf" srcId="{4EDAD478-DD70-4A00-9482-F613F7247251}" destId="{C53833F8-85DA-4914-940F-1391C1A8DDF4}" srcOrd="0" destOrd="0" presId="urn:microsoft.com/office/officeart/2005/8/layout/bProcess4"/>
    <dgm:cxn modelId="{9D8AE229-F0FF-4AE2-8CF6-C37083A6E242}" srcId="{882755A2-7BD0-46EF-89B3-995780E3BEED}" destId="{4EDAD478-DD70-4A00-9482-F613F7247251}" srcOrd="5" destOrd="0" parTransId="{D83374D4-6AE3-42EF-9EAB-EDFA220E7CF6}" sibTransId="{3DE8584B-2BA7-4F8C-9AD7-180032BC6255}"/>
    <dgm:cxn modelId="{6F5DE4CA-DF83-465B-8B87-CC50296B8D0D}" type="presOf" srcId="{E3DFA5E4-B8D7-4BAA-93A4-4EB085CE0F30}" destId="{BDC37308-A42A-46A7-A217-0BE804CB7A0E}" srcOrd="0" destOrd="0" presId="urn:microsoft.com/office/officeart/2005/8/layout/bProcess4"/>
    <dgm:cxn modelId="{C69853DF-135A-4E6E-95E5-6E3F63067378}" type="presOf" srcId="{882755A2-7BD0-46EF-89B3-995780E3BEED}" destId="{F4C02245-4370-4D5F-9AA9-DD27AB29E714}" srcOrd="0" destOrd="0" presId="urn:microsoft.com/office/officeart/2005/8/layout/bProcess4"/>
    <dgm:cxn modelId="{F9D965CE-7C62-4B77-9E94-98B909E8FEA4}" srcId="{882755A2-7BD0-46EF-89B3-995780E3BEED}" destId="{57F36702-1822-4735-8ED7-D242FCEB64CB}" srcOrd="3" destOrd="0" parTransId="{79EE8C06-615E-4154-9EA9-012918DF878B}" sibTransId="{D56062A8-2F5B-4000-A58D-89E300DF152A}"/>
    <dgm:cxn modelId="{3A12278A-C9CD-4C50-8D80-1581A9D89F58}" type="presOf" srcId="{177A6C15-22E5-4523-8A67-D947A40979EA}" destId="{2562632C-FB3B-4568-9C30-A04EAA8EE077}" srcOrd="0" destOrd="0" presId="urn:microsoft.com/office/officeart/2005/8/layout/bProcess4"/>
    <dgm:cxn modelId="{F5192ADC-D226-4884-9278-38695D47778D}" srcId="{882755A2-7BD0-46EF-89B3-995780E3BEED}" destId="{1FE005B4-0345-4295-A80D-9015157C4191}" srcOrd="4" destOrd="0" parTransId="{8F212033-0D4A-4DF2-AFAC-F13562595CFB}" sibTransId="{D04AB5C8-03A0-449B-89B8-68852277034A}"/>
    <dgm:cxn modelId="{7C65E3C0-E0DE-416F-BA27-FC6CB4C26514}" srcId="{882755A2-7BD0-46EF-89B3-995780E3BEED}" destId="{CF4AE5E6-DE60-4683-8985-3A0CBE1540E9}" srcOrd="1" destOrd="0" parTransId="{A43389D3-382A-4288-A8B5-A0D428A88A89}" sibTransId="{177A6C15-22E5-4523-8A67-D947A40979EA}"/>
    <dgm:cxn modelId="{1432FC7A-43A4-4538-A3E8-F4DA60913F87}" type="presOf" srcId="{59DE601E-4D75-442A-A99D-E798B75BEFC9}" destId="{E43BBAC8-FA8B-43B5-B156-A1AD4B03C0CA}" srcOrd="0" destOrd="0" presId="urn:microsoft.com/office/officeart/2005/8/layout/bProcess4"/>
    <dgm:cxn modelId="{A5C6D267-366A-48D2-B15F-FB7701348B28}" type="presOf" srcId="{57F36702-1822-4735-8ED7-D242FCEB64CB}" destId="{B7517BBD-3784-4528-A55F-23D17F7D78FD}" srcOrd="0" destOrd="0" presId="urn:microsoft.com/office/officeart/2005/8/layout/bProcess4"/>
    <dgm:cxn modelId="{DF806B20-0025-4779-9D3A-9AB4AF358F9E}" type="presOf" srcId="{7E21A8FE-DB5B-4B87-859C-D19C825C4B7A}" destId="{532A8903-C4BD-4630-BC70-47CD82BF0B23}" srcOrd="0" destOrd="0" presId="urn:microsoft.com/office/officeart/2005/8/layout/bProcess4"/>
    <dgm:cxn modelId="{2B2E23FD-8C5F-4E79-9086-9BF8007243AF}" type="presOf" srcId="{D04AB5C8-03A0-449B-89B8-68852277034A}" destId="{72ECECF7-6525-4884-8381-8EF0D809F290}" srcOrd="0" destOrd="0" presId="urn:microsoft.com/office/officeart/2005/8/layout/bProcess4"/>
    <dgm:cxn modelId="{DDC11A1C-5431-4D27-BF3A-34E1CE06A770}" type="presOf" srcId="{5A387109-74E9-40CB-B90B-1E46EE0D27B4}" destId="{EB7B5F2C-C842-44FA-AEB7-B7EBE0F67CC5}" srcOrd="0" destOrd="0" presId="urn:microsoft.com/office/officeart/2005/8/layout/bProcess4"/>
    <dgm:cxn modelId="{AA9CD5AB-90E6-46FE-8494-0E65B5BCA310}" type="presOf" srcId="{1FE005B4-0345-4295-A80D-9015157C4191}" destId="{D6C96B82-0002-4231-8F4E-13C1B3182486}" srcOrd="0" destOrd="0" presId="urn:microsoft.com/office/officeart/2005/8/layout/bProcess4"/>
    <dgm:cxn modelId="{F82556BC-A69D-4B00-B474-CB3E6690FB98}" type="presOf" srcId="{3DE8584B-2BA7-4F8C-9AD7-180032BC6255}" destId="{292F05AF-425E-49C7-93D2-07CEA03F94DE}" srcOrd="0" destOrd="0" presId="urn:microsoft.com/office/officeart/2005/8/layout/bProcess4"/>
    <dgm:cxn modelId="{3125CDDF-171C-4209-8853-9C7B6C6CC631}" type="presOf" srcId="{242AC6D6-CA4F-4931-BBA9-691E32550676}" destId="{F1A83171-7233-48EE-A154-A0A9E411914F}" srcOrd="0" destOrd="0" presId="urn:microsoft.com/office/officeart/2005/8/layout/bProcess4"/>
    <dgm:cxn modelId="{BE1F881F-5EC5-47D8-95E0-C55641C439D6}" type="presParOf" srcId="{F4C02245-4370-4D5F-9AA9-DD27AB29E714}" destId="{F0B963D9-063C-4B7A-A5FC-457C117218D8}" srcOrd="0" destOrd="0" presId="urn:microsoft.com/office/officeart/2005/8/layout/bProcess4"/>
    <dgm:cxn modelId="{2ED254B1-0A1D-4EFD-8B3C-261EEA9696DD}" type="presParOf" srcId="{F0B963D9-063C-4B7A-A5FC-457C117218D8}" destId="{EADA6C18-DD77-4D63-ACE0-42F7C82ECBF3}" srcOrd="0" destOrd="0" presId="urn:microsoft.com/office/officeart/2005/8/layout/bProcess4"/>
    <dgm:cxn modelId="{F226B808-BEE6-4F03-897F-6B959687E901}" type="presParOf" srcId="{F0B963D9-063C-4B7A-A5FC-457C117218D8}" destId="{1AF38B11-8D0B-4B2E-B59B-FA116EEFFCE9}" srcOrd="1" destOrd="0" presId="urn:microsoft.com/office/officeart/2005/8/layout/bProcess4"/>
    <dgm:cxn modelId="{B7362177-96D4-4422-B3C8-0A31D51CB10B}" type="presParOf" srcId="{F4C02245-4370-4D5F-9AA9-DD27AB29E714}" destId="{F1A83171-7233-48EE-A154-A0A9E411914F}" srcOrd="1" destOrd="0" presId="urn:microsoft.com/office/officeart/2005/8/layout/bProcess4"/>
    <dgm:cxn modelId="{EF06F9DF-2B18-43E8-B163-B3A0ADFDDC6D}" type="presParOf" srcId="{F4C02245-4370-4D5F-9AA9-DD27AB29E714}" destId="{3FC03011-F36F-41ED-AEFE-7DF43A811196}" srcOrd="2" destOrd="0" presId="urn:microsoft.com/office/officeart/2005/8/layout/bProcess4"/>
    <dgm:cxn modelId="{FD6C69E7-7E8B-4EDF-B3F1-223614125AB9}" type="presParOf" srcId="{3FC03011-F36F-41ED-AEFE-7DF43A811196}" destId="{BDA9ED07-15DD-48A3-9727-1A9DDD8CBFEC}" srcOrd="0" destOrd="0" presId="urn:microsoft.com/office/officeart/2005/8/layout/bProcess4"/>
    <dgm:cxn modelId="{F5448EFA-71B3-496C-93EC-F2A85E644EB4}" type="presParOf" srcId="{3FC03011-F36F-41ED-AEFE-7DF43A811196}" destId="{2D3D7251-32D7-48B8-A403-E59369FB64C9}" srcOrd="1" destOrd="0" presId="urn:microsoft.com/office/officeart/2005/8/layout/bProcess4"/>
    <dgm:cxn modelId="{79F4EBE2-4F19-45D7-B66F-0D99F8EE541C}" type="presParOf" srcId="{F4C02245-4370-4D5F-9AA9-DD27AB29E714}" destId="{2562632C-FB3B-4568-9C30-A04EAA8EE077}" srcOrd="3" destOrd="0" presId="urn:microsoft.com/office/officeart/2005/8/layout/bProcess4"/>
    <dgm:cxn modelId="{0AECF3BE-3497-4348-B7FF-10B0AC231E3D}" type="presParOf" srcId="{F4C02245-4370-4D5F-9AA9-DD27AB29E714}" destId="{D80B560A-692A-4D73-981B-573AFA52F8C1}" srcOrd="4" destOrd="0" presId="urn:microsoft.com/office/officeart/2005/8/layout/bProcess4"/>
    <dgm:cxn modelId="{9D27A18A-DAD8-4E3D-BF6E-EB962360ABD2}" type="presParOf" srcId="{D80B560A-692A-4D73-981B-573AFA52F8C1}" destId="{D1B8632A-9D2F-4749-8DED-AA61FAE42508}" srcOrd="0" destOrd="0" presId="urn:microsoft.com/office/officeart/2005/8/layout/bProcess4"/>
    <dgm:cxn modelId="{3AE9755F-6C57-4E83-BCFC-127E30AD894F}" type="presParOf" srcId="{D80B560A-692A-4D73-981B-573AFA52F8C1}" destId="{532A8903-C4BD-4630-BC70-47CD82BF0B23}" srcOrd="1" destOrd="0" presId="urn:microsoft.com/office/officeart/2005/8/layout/bProcess4"/>
    <dgm:cxn modelId="{E163C25E-7F41-44C1-81F2-691D8D71C420}" type="presParOf" srcId="{F4C02245-4370-4D5F-9AA9-DD27AB29E714}" destId="{E43BBAC8-FA8B-43B5-B156-A1AD4B03C0CA}" srcOrd="5" destOrd="0" presId="urn:microsoft.com/office/officeart/2005/8/layout/bProcess4"/>
    <dgm:cxn modelId="{50F0B6CD-AF36-47C0-8B82-9FC984E533FE}" type="presParOf" srcId="{F4C02245-4370-4D5F-9AA9-DD27AB29E714}" destId="{62CEC3FC-7EB1-498C-BD4B-AB82B9D9DB0A}" srcOrd="6" destOrd="0" presId="urn:microsoft.com/office/officeart/2005/8/layout/bProcess4"/>
    <dgm:cxn modelId="{086D512F-F2C3-413B-95DB-ECBC97F37B75}" type="presParOf" srcId="{62CEC3FC-7EB1-498C-BD4B-AB82B9D9DB0A}" destId="{B9C0E4D6-12F8-48E5-A68B-3468938B8388}" srcOrd="0" destOrd="0" presId="urn:microsoft.com/office/officeart/2005/8/layout/bProcess4"/>
    <dgm:cxn modelId="{51B12CC5-695F-4B15-8687-ECDEA0C6AC62}" type="presParOf" srcId="{62CEC3FC-7EB1-498C-BD4B-AB82B9D9DB0A}" destId="{B7517BBD-3784-4528-A55F-23D17F7D78FD}" srcOrd="1" destOrd="0" presId="urn:microsoft.com/office/officeart/2005/8/layout/bProcess4"/>
    <dgm:cxn modelId="{C244880D-3E6B-4B81-96CF-25C087F0CF39}" type="presParOf" srcId="{F4C02245-4370-4D5F-9AA9-DD27AB29E714}" destId="{01E9A17A-8188-416F-B019-A3DEE404ACB2}" srcOrd="7" destOrd="0" presId="urn:microsoft.com/office/officeart/2005/8/layout/bProcess4"/>
    <dgm:cxn modelId="{0AB8566F-AD66-44E2-98DC-A6F2527F7BDC}" type="presParOf" srcId="{F4C02245-4370-4D5F-9AA9-DD27AB29E714}" destId="{5F165217-2EA7-4E18-938C-27D62477E83C}" srcOrd="8" destOrd="0" presId="urn:microsoft.com/office/officeart/2005/8/layout/bProcess4"/>
    <dgm:cxn modelId="{BADFD732-CC72-44E0-BB3B-0B56513C474A}" type="presParOf" srcId="{5F165217-2EA7-4E18-938C-27D62477E83C}" destId="{6526FECB-462C-4EEE-8B94-1D572BEA1937}" srcOrd="0" destOrd="0" presId="urn:microsoft.com/office/officeart/2005/8/layout/bProcess4"/>
    <dgm:cxn modelId="{3CA758CC-E2AF-4E1F-A301-87EAC7CDA0FE}" type="presParOf" srcId="{5F165217-2EA7-4E18-938C-27D62477E83C}" destId="{D6C96B82-0002-4231-8F4E-13C1B3182486}" srcOrd="1" destOrd="0" presId="urn:microsoft.com/office/officeart/2005/8/layout/bProcess4"/>
    <dgm:cxn modelId="{FC5BD581-B0E0-495A-8350-532F5C8C9F6F}" type="presParOf" srcId="{F4C02245-4370-4D5F-9AA9-DD27AB29E714}" destId="{72ECECF7-6525-4884-8381-8EF0D809F290}" srcOrd="9" destOrd="0" presId="urn:microsoft.com/office/officeart/2005/8/layout/bProcess4"/>
    <dgm:cxn modelId="{4C8A342C-FA5E-4148-B3BD-25CB444337D4}" type="presParOf" srcId="{F4C02245-4370-4D5F-9AA9-DD27AB29E714}" destId="{0D719299-D73D-4ED7-918D-9A627542D2DB}" srcOrd="10" destOrd="0" presId="urn:microsoft.com/office/officeart/2005/8/layout/bProcess4"/>
    <dgm:cxn modelId="{0ECF940D-5E03-4FB0-8071-940719E32FB5}" type="presParOf" srcId="{0D719299-D73D-4ED7-918D-9A627542D2DB}" destId="{DFE4457E-2AE0-4A5E-B37B-C611A77F9864}" srcOrd="0" destOrd="0" presId="urn:microsoft.com/office/officeart/2005/8/layout/bProcess4"/>
    <dgm:cxn modelId="{DB6AEA18-AA87-44F3-AEBE-CC3571E18929}" type="presParOf" srcId="{0D719299-D73D-4ED7-918D-9A627542D2DB}" destId="{C53833F8-85DA-4914-940F-1391C1A8DDF4}" srcOrd="1" destOrd="0" presId="urn:microsoft.com/office/officeart/2005/8/layout/bProcess4"/>
    <dgm:cxn modelId="{1E0B4CE4-3FA3-4663-BDF3-9AD348E1226B}" type="presParOf" srcId="{F4C02245-4370-4D5F-9AA9-DD27AB29E714}" destId="{292F05AF-425E-49C7-93D2-07CEA03F94DE}" srcOrd="11" destOrd="0" presId="urn:microsoft.com/office/officeart/2005/8/layout/bProcess4"/>
    <dgm:cxn modelId="{E270F3BC-A200-4272-A601-1E4D91927816}" type="presParOf" srcId="{F4C02245-4370-4D5F-9AA9-DD27AB29E714}" destId="{BE48EE4F-2EF9-4D7B-B579-2B3C1D94C612}" srcOrd="12" destOrd="0" presId="urn:microsoft.com/office/officeart/2005/8/layout/bProcess4"/>
    <dgm:cxn modelId="{68C9F590-DABF-4221-929F-7707EBBC217F}" type="presParOf" srcId="{BE48EE4F-2EF9-4D7B-B579-2B3C1D94C612}" destId="{102B0DA3-C590-4B66-91CF-6FF9139E50E8}" srcOrd="0" destOrd="0" presId="urn:microsoft.com/office/officeart/2005/8/layout/bProcess4"/>
    <dgm:cxn modelId="{4B981B4E-BD15-4037-AF41-8A826EC85A00}" type="presParOf" srcId="{BE48EE4F-2EF9-4D7B-B579-2B3C1D94C612}" destId="{A5CAD665-E92C-4BA2-93CF-D903BE98C53B}" srcOrd="1" destOrd="0" presId="urn:microsoft.com/office/officeart/2005/8/layout/bProcess4"/>
    <dgm:cxn modelId="{D1CD3DC4-6E51-49AE-AD31-042916CDC8FE}" type="presParOf" srcId="{F4C02245-4370-4D5F-9AA9-DD27AB29E714}" destId="{EB7B5F2C-C842-44FA-AEB7-B7EBE0F67CC5}" srcOrd="13" destOrd="0" presId="urn:microsoft.com/office/officeart/2005/8/layout/bProcess4"/>
    <dgm:cxn modelId="{ABF83086-1E2C-4E38-A83B-31C29E72B58C}" type="presParOf" srcId="{F4C02245-4370-4D5F-9AA9-DD27AB29E714}" destId="{D1A29045-7646-4842-9D79-E2FFF6C3D9E0}" srcOrd="14" destOrd="0" presId="urn:microsoft.com/office/officeart/2005/8/layout/bProcess4"/>
    <dgm:cxn modelId="{7ABF5CCD-F093-4310-81D2-945DA8A18EF7}" type="presParOf" srcId="{D1A29045-7646-4842-9D79-E2FFF6C3D9E0}" destId="{304C167A-12E2-4446-9F2A-044F37F187FD}" srcOrd="0" destOrd="0" presId="urn:microsoft.com/office/officeart/2005/8/layout/bProcess4"/>
    <dgm:cxn modelId="{5B71DD9A-FBC0-4CBF-86EB-FF515008B5EA}" type="presParOf" srcId="{D1A29045-7646-4842-9D79-E2FFF6C3D9E0}" destId="{D1ED51DF-94EC-4745-A085-DBB416E8AAE7}" srcOrd="1" destOrd="0" presId="urn:microsoft.com/office/officeart/2005/8/layout/bProcess4"/>
    <dgm:cxn modelId="{F2343F90-27C9-4CF7-9159-57F1795A915D}" type="presParOf" srcId="{F4C02245-4370-4D5F-9AA9-DD27AB29E714}" destId="{BDC37308-A42A-46A7-A217-0BE804CB7A0E}" srcOrd="15" destOrd="0" presId="urn:microsoft.com/office/officeart/2005/8/layout/bProcess4"/>
    <dgm:cxn modelId="{09EABFA6-E4A9-4EA8-A796-99E0E0FDE443}" type="presParOf" srcId="{F4C02245-4370-4D5F-9AA9-DD27AB29E714}" destId="{40020FA9-4BAD-488B-9A13-D5EAFFA1F443}" srcOrd="16" destOrd="0" presId="urn:microsoft.com/office/officeart/2005/8/layout/bProcess4"/>
    <dgm:cxn modelId="{5416D7EA-8B1D-4490-B5BB-A6FCBBA596FB}" type="presParOf" srcId="{40020FA9-4BAD-488B-9A13-D5EAFFA1F443}" destId="{D2DB04D6-A07F-4C0C-8211-083847BC4079}" srcOrd="0" destOrd="0" presId="urn:microsoft.com/office/officeart/2005/8/layout/bProcess4"/>
    <dgm:cxn modelId="{663D64E8-B5BF-4B58-A83F-0905C53DD0E0}" type="presParOf" srcId="{40020FA9-4BAD-488B-9A13-D5EAFFA1F443}" destId="{F3BB87A6-1256-4947-B352-986669315AD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BFD1AD-CE2F-463C-AD29-1C456EB50945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0FB4DEB1-FC81-47B7-9751-4669FC2FEDB3}">
      <dgm:prSet phldrT="[ข้อความ]"/>
      <dgm:spPr>
        <a:solidFill>
          <a:schemeClr val="bg1"/>
        </a:solidFill>
        <a:ln w="38100"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การเขียนคำบรรยายลักษณะงานที่มีชื่อตำแหน่งเหมือนกัน แต่อยู่ต่างหน่วยงานกัน</a:t>
          </a:r>
          <a:endParaRPr lang="th-TH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2E7A7A5-BC2F-4B71-B48A-A9625B0ADF1C}" type="parTrans" cxnId="{EFAAD324-F7D9-4CA8-963B-820919F78A22}">
      <dgm:prSet/>
      <dgm:spPr/>
      <dgm:t>
        <a:bodyPr/>
        <a:lstStyle/>
        <a:p>
          <a:endParaRPr lang="th-TH"/>
        </a:p>
      </dgm:t>
    </dgm:pt>
    <dgm:pt modelId="{484C5EE2-0223-46A0-8F50-1B1398A266B3}" type="sibTrans" cxnId="{EFAAD324-F7D9-4CA8-963B-820919F78A22}">
      <dgm:prSet/>
      <dgm:spPr/>
      <dgm:t>
        <a:bodyPr/>
        <a:lstStyle/>
        <a:p>
          <a:endParaRPr lang="th-TH"/>
        </a:p>
      </dgm:t>
    </dgm:pt>
    <dgm:pt modelId="{9FD9C81D-F2B4-4238-A6A4-9544EF61E100}">
      <dgm:prSet phldrT="[ข้อความ]"/>
      <dgm:spPr>
        <a:solidFill>
          <a:schemeClr val="bg1"/>
        </a:solidFill>
        <a:ln w="38100"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การเขียนเอกสารคำบรรยายลักษณะงานที่มีชื่อตำแหน่งเหมือนกัน แต่มีการจำแนก ตำแหน่งไว้ต่างระดับกัน</a:t>
          </a:r>
          <a:endParaRPr lang="th-TH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5FAFBC1-8096-4605-A5B6-0945A6C4FC75}" type="parTrans" cxnId="{17D024E4-1F13-4874-A583-ECAFE8BE2C4E}">
      <dgm:prSet/>
      <dgm:spPr/>
      <dgm:t>
        <a:bodyPr/>
        <a:lstStyle/>
        <a:p>
          <a:endParaRPr lang="th-TH"/>
        </a:p>
      </dgm:t>
    </dgm:pt>
    <dgm:pt modelId="{BC2AF264-A953-486D-A196-FA323EE2EFB9}" type="sibTrans" cxnId="{17D024E4-1F13-4874-A583-ECAFE8BE2C4E}">
      <dgm:prSet/>
      <dgm:spPr/>
      <dgm:t>
        <a:bodyPr/>
        <a:lstStyle/>
        <a:p>
          <a:endParaRPr lang="th-TH"/>
        </a:p>
      </dgm:t>
    </dgm:pt>
    <dgm:pt modelId="{5A568652-2E9F-4157-ACCA-3B8CED239F44}">
      <dgm:prSet phldrT="[ข้อความ]"/>
      <dgm:spPr>
        <a:solidFill>
          <a:schemeClr val="bg1"/>
        </a:solidFill>
        <a:ln w="38100"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3. </a:t>
          </a:r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ความแตกต่างระหว่างเอกสารคำบรรยายลักษณะงานกับคู่มือปฏิบัติ</a:t>
          </a:r>
          <a:endParaRPr lang="th-TH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D850A6C-DF08-4B03-B93C-532FC75AF612}" type="parTrans" cxnId="{3075B3CB-E272-45BA-9165-942D824CADE0}">
      <dgm:prSet/>
      <dgm:spPr/>
      <dgm:t>
        <a:bodyPr/>
        <a:lstStyle/>
        <a:p>
          <a:endParaRPr lang="th-TH"/>
        </a:p>
      </dgm:t>
    </dgm:pt>
    <dgm:pt modelId="{EA1EB291-9B6F-4019-8B07-3BBEEB1CC74B}" type="sibTrans" cxnId="{3075B3CB-E272-45BA-9165-942D824CADE0}">
      <dgm:prSet/>
      <dgm:spPr/>
      <dgm:t>
        <a:bodyPr/>
        <a:lstStyle/>
        <a:p>
          <a:endParaRPr lang="th-TH"/>
        </a:p>
      </dgm:t>
    </dgm:pt>
    <dgm:pt modelId="{A92AE86A-9B70-4E27-BC29-D1ACB66DAAA6}" type="pres">
      <dgm:prSet presAssocID="{46BFD1AD-CE2F-463C-AD29-1C456EB509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FF7B37E-B021-4327-9AB4-73D1A6456E8F}" type="pres">
      <dgm:prSet presAssocID="{46BFD1AD-CE2F-463C-AD29-1C456EB50945}" presName="dummyMaxCanvas" presStyleCnt="0">
        <dgm:presLayoutVars/>
      </dgm:prSet>
      <dgm:spPr/>
    </dgm:pt>
    <dgm:pt modelId="{6357AB07-6A33-4E2F-80AB-FC1DE4003039}" type="pres">
      <dgm:prSet presAssocID="{46BFD1AD-CE2F-463C-AD29-1C456EB5094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69F12E6-A57B-42BF-AE9D-6C906D6D9A86}" type="pres">
      <dgm:prSet presAssocID="{46BFD1AD-CE2F-463C-AD29-1C456EB5094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DEF68E3-0FDC-44D4-9244-6D92FEE44ABB}" type="pres">
      <dgm:prSet presAssocID="{46BFD1AD-CE2F-463C-AD29-1C456EB5094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9943C6-DABF-4A41-B2F3-0AB12E116E20}" type="pres">
      <dgm:prSet presAssocID="{46BFD1AD-CE2F-463C-AD29-1C456EB5094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E3DE6A-EE14-452B-A25E-EDB5CA150EDB}" type="pres">
      <dgm:prSet presAssocID="{46BFD1AD-CE2F-463C-AD29-1C456EB5094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72B0DC-A27A-421F-8CFF-968E0A3BBBEA}" type="pres">
      <dgm:prSet presAssocID="{46BFD1AD-CE2F-463C-AD29-1C456EB5094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1E28A7D-5C98-422B-8727-E41C2EF7BDD2}" type="pres">
      <dgm:prSet presAssocID="{46BFD1AD-CE2F-463C-AD29-1C456EB5094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1D8493C-FCF4-45EF-9972-21F4B30BACB7}" type="pres">
      <dgm:prSet presAssocID="{46BFD1AD-CE2F-463C-AD29-1C456EB5094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69B6CED-A748-4E07-9DB9-3C4F4F888936}" type="presOf" srcId="{BC2AF264-A953-486D-A196-FA323EE2EFB9}" destId="{A4E3DE6A-EE14-452B-A25E-EDB5CA150EDB}" srcOrd="0" destOrd="0" presId="urn:microsoft.com/office/officeart/2005/8/layout/vProcess5"/>
    <dgm:cxn modelId="{6495B304-423A-440E-8AD8-0DA4B19A310F}" type="presOf" srcId="{0FB4DEB1-FC81-47B7-9751-4669FC2FEDB3}" destId="{1372B0DC-A27A-421F-8CFF-968E0A3BBBEA}" srcOrd="1" destOrd="0" presId="urn:microsoft.com/office/officeart/2005/8/layout/vProcess5"/>
    <dgm:cxn modelId="{3075B3CB-E272-45BA-9165-942D824CADE0}" srcId="{46BFD1AD-CE2F-463C-AD29-1C456EB50945}" destId="{5A568652-2E9F-4157-ACCA-3B8CED239F44}" srcOrd="2" destOrd="0" parTransId="{BD850A6C-DF08-4B03-B93C-532FC75AF612}" sibTransId="{EA1EB291-9B6F-4019-8B07-3BBEEB1CC74B}"/>
    <dgm:cxn modelId="{EFAAD324-F7D9-4CA8-963B-820919F78A22}" srcId="{46BFD1AD-CE2F-463C-AD29-1C456EB50945}" destId="{0FB4DEB1-FC81-47B7-9751-4669FC2FEDB3}" srcOrd="0" destOrd="0" parTransId="{92E7A7A5-BC2F-4B71-B48A-A9625B0ADF1C}" sibTransId="{484C5EE2-0223-46A0-8F50-1B1398A266B3}"/>
    <dgm:cxn modelId="{B8712905-8118-42B3-89B8-F89DA789C2CF}" type="presOf" srcId="{5A568652-2E9F-4157-ACCA-3B8CED239F44}" destId="{CDEF68E3-0FDC-44D4-9244-6D92FEE44ABB}" srcOrd="0" destOrd="0" presId="urn:microsoft.com/office/officeart/2005/8/layout/vProcess5"/>
    <dgm:cxn modelId="{BB1E68EA-D980-4A65-A5BC-AC64D40839E7}" type="presOf" srcId="{5A568652-2E9F-4157-ACCA-3B8CED239F44}" destId="{B1D8493C-FCF4-45EF-9972-21F4B30BACB7}" srcOrd="1" destOrd="0" presId="urn:microsoft.com/office/officeart/2005/8/layout/vProcess5"/>
    <dgm:cxn modelId="{4B08DE5D-8B2D-44A1-A5FE-366B12231A64}" type="presOf" srcId="{484C5EE2-0223-46A0-8F50-1B1398A266B3}" destId="{999943C6-DABF-4A41-B2F3-0AB12E116E20}" srcOrd="0" destOrd="0" presId="urn:microsoft.com/office/officeart/2005/8/layout/vProcess5"/>
    <dgm:cxn modelId="{13D70D23-7544-4850-BBF6-2CFB0F93ACD2}" type="presOf" srcId="{46BFD1AD-CE2F-463C-AD29-1C456EB50945}" destId="{A92AE86A-9B70-4E27-BC29-D1ACB66DAAA6}" srcOrd="0" destOrd="0" presId="urn:microsoft.com/office/officeart/2005/8/layout/vProcess5"/>
    <dgm:cxn modelId="{FD857DB4-5068-426E-B4D4-569EE8447F50}" type="presOf" srcId="{0FB4DEB1-FC81-47B7-9751-4669FC2FEDB3}" destId="{6357AB07-6A33-4E2F-80AB-FC1DE4003039}" srcOrd="0" destOrd="0" presId="urn:microsoft.com/office/officeart/2005/8/layout/vProcess5"/>
    <dgm:cxn modelId="{17D024E4-1F13-4874-A583-ECAFE8BE2C4E}" srcId="{46BFD1AD-CE2F-463C-AD29-1C456EB50945}" destId="{9FD9C81D-F2B4-4238-A6A4-9544EF61E100}" srcOrd="1" destOrd="0" parTransId="{45FAFBC1-8096-4605-A5B6-0945A6C4FC75}" sibTransId="{BC2AF264-A953-486D-A196-FA323EE2EFB9}"/>
    <dgm:cxn modelId="{457A7C55-0EA7-4BF0-A556-501A347D837F}" type="presOf" srcId="{9FD9C81D-F2B4-4238-A6A4-9544EF61E100}" destId="{71E28A7D-5C98-422B-8727-E41C2EF7BDD2}" srcOrd="1" destOrd="0" presId="urn:microsoft.com/office/officeart/2005/8/layout/vProcess5"/>
    <dgm:cxn modelId="{F0C62F8B-DF1E-4665-B897-66DFE4CD6C78}" type="presOf" srcId="{9FD9C81D-F2B4-4238-A6A4-9544EF61E100}" destId="{669F12E6-A57B-42BF-AE9D-6C906D6D9A86}" srcOrd="0" destOrd="0" presId="urn:microsoft.com/office/officeart/2005/8/layout/vProcess5"/>
    <dgm:cxn modelId="{AD2088B5-D107-47D5-A5A7-01B5DF461BB5}" type="presParOf" srcId="{A92AE86A-9B70-4E27-BC29-D1ACB66DAAA6}" destId="{6FF7B37E-B021-4327-9AB4-73D1A6456E8F}" srcOrd="0" destOrd="0" presId="urn:microsoft.com/office/officeart/2005/8/layout/vProcess5"/>
    <dgm:cxn modelId="{AC59487B-BE57-4DB6-AA02-5727F28E4632}" type="presParOf" srcId="{A92AE86A-9B70-4E27-BC29-D1ACB66DAAA6}" destId="{6357AB07-6A33-4E2F-80AB-FC1DE4003039}" srcOrd="1" destOrd="0" presId="urn:microsoft.com/office/officeart/2005/8/layout/vProcess5"/>
    <dgm:cxn modelId="{DC168A15-5C16-48B3-A7AC-ADCD91E9702D}" type="presParOf" srcId="{A92AE86A-9B70-4E27-BC29-D1ACB66DAAA6}" destId="{669F12E6-A57B-42BF-AE9D-6C906D6D9A86}" srcOrd="2" destOrd="0" presId="urn:microsoft.com/office/officeart/2005/8/layout/vProcess5"/>
    <dgm:cxn modelId="{BB14EA92-C068-4236-98D9-0510B9B71332}" type="presParOf" srcId="{A92AE86A-9B70-4E27-BC29-D1ACB66DAAA6}" destId="{CDEF68E3-0FDC-44D4-9244-6D92FEE44ABB}" srcOrd="3" destOrd="0" presId="urn:microsoft.com/office/officeart/2005/8/layout/vProcess5"/>
    <dgm:cxn modelId="{22CE7B6C-A659-47FE-8D8A-48BC1FC407A6}" type="presParOf" srcId="{A92AE86A-9B70-4E27-BC29-D1ACB66DAAA6}" destId="{999943C6-DABF-4A41-B2F3-0AB12E116E20}" srcOrd="4" destOrd="0" presId="urn:microsoft.com/office/officeart/2005/8/layout/vProcess5"/>
    <dgm:cxn modelId="{CED85BF9-067F-4596-B0E2-9C555FDC77C3}" type="presParOf" srcId="{A92AE86A-9B70-4E27-BC29-D1ACB66DAAA6}" destId="{A4E3DE6A-EE14-452B-A25E-EDB5CA150EDB}" srcOrd="5" destOrd="0" presId="urn:microsoft.com/office/officeart/2005/8/layout/vProcess5"/>
    <dgm:cxn modelId="{D9F5C3FD-AF4C-4FAB-B841-B81A3F0050E4}" type="presParOf" srcId="{A92AE86A-9B70-4E27-BC29-D1ACB66DAAA6}" destId="{1372B0DC-A27A-421F-8CFF-968E0A3BBBEA}" srcOrd="6" destOrd="0" presId="urn:microsoft.com/office/officeart/2005/8/layout/vProcess5"/>
    <dgm:cxn modelId="{D5B6567E-8DC2-438C-9EAF-5E06E562865D}" type="presParOf" srcId="{A92AE86A-9B70-4E27-BC29-D1ACB66DAAA6}" destId="{71E28A7D-5C98-422B-8727-E41C2EF7BDD2}" srcOrd="7" destOrd="0" presId="urn:microsoft.com/office/officeart/2005/8/layout/vProcess5"/>
    <dgm:cxn modelId="{59A170D8-0F79-42E2-947C-EB1EC4008681}" type="presParOf" srcId="{A92AE86A-9B70-4E27-BC29-D1ACB66DAAA6}" destId="{B1D8493C-FCF4-45EF-9972-21F4B30BACB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54DAC2-2111-410F-A434-A5E293EAF2C3}" type="doc">
      <dgm:prSet loTypeId="urn:microsoft.com/office/officeart/2005/8/layout/bProcess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7AC1B1D5-224B-47B7-98BC-DF7210405151}">
      <dgm:prSet phldrT="[ข้อความ]" custT="1"/>
      <dgm:spPr>
        <a:solidFill>
          <a:schemeClr val="bg1"/>
        </a:solidFill>
      </dgm:spPr>
      <dgm:t>
        <a:bodyPr/>
        <a:lstStyle/>
        <a:p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ความถูกต้อง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9A28FB7-73AC-473C-9C71-C26760C5AB67}" type="parTrans" cxnId="{5F90A05D-3616-46AF-BE85-355AFA808281}">
      <dgm:prSet/>
      <dgm:spPr/>
      <dgm:t>
        <a:bodyPr/>
        <a:lstStyle/>
        <a:p>
          <a:endParaRPr lang="th-TH"/>
        </a:p>
      </dgm:t>
    </dgm:pt>
    <dgm:pt modelId="{B303132D-2D68-49B0-B7E8-CFC5D0039634}" type="sibTrans" cxnId="{5F90A05D-3616-46AF-BE85-355AFA808281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FA699CB-830F-4B33-99C8-FE3B146572AF}">
      <dgm:prSet phldrT="[ข้อความ]" custT="1"/>
      <dgm:spPr>
        <a:solidFill>
          <a:schemeClr val="bg1"/>
        </a:solidFill>
      </dgm:spPr>
      <dgm:t>
        <a:bodyPr/>
        <a:lstStyle/>
        <a:p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ความชัดเจน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08F9A3A-EAA1-4DB4-B5BE-5B757954D9F5}" type="parTrans" cxnId="{EE0C0D76-9A47-4E16-962D-144BE4FEEFAB}">
      <dgm:prSet/>
      <dgm:spPr/>
      <dgm:t>
        <a:bodyPr/>
        <a:lstStyle/>
        <a:p>
          <a:endParaRPr lang="th-TH"/>
        </a:p>
      </dgm:t>
    </dgm:pt>
    <dgm:pt modelId="{2B029AD7-0467-4A21-B52D-58CF36280B2E}" type="sibTrans" cxnId="{EE0C0D76-9A47-4E16-962D-144BE4FEEFAB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47FF9BD-FDE9-440D-BBD3-7B9949EB2AB4}">
      <dgm:prSet phldrT="[ข้อความ]" custT="1"/>
      <dgm:spPr>
        <a:solidFill>
          <a:schemeClr val="bg1"/>
        </a:solidFill>
      </dgm:spPr>
      <dgm:t>
        <a:bodyPr/>
        <a:lstStyle/>
        <a:p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3. </a:t>
          </a:r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รัดกุม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92B01DE-CE8F-4337-9D6B-2CFE6899C1C0}" type="parTrans" cxnId="{F39B9749-D6B0-41AC-9FE7-7B79C1337D4D}">
      <dgm:prSet/>
      <dgm:spPr/>
      <dgm:t>
        <a:bodyPr/>
        <a:lstStyle/>
        <a:p>
          <a:endParaRPr lang="th-TH"/>
        </a:p>
      </dgm:t>
    </dgm:pt>
    <dgm:pt modelId="{BFE605B6-9AA1-4904-B524-7580FA8DEFD5}" type="sibTrans" cxnId="{F39B9749-D6B0-41AC-9FE7-7B79C1337D4D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C1D7CCF-B39F-4708-B889-197429B7F6AE}">
      <dgm:prSet phldrT="[ข้อความ]" custT="1"/>
      <dgm:spPr>
        <a:solidFill>
          <a:schemeClr val="bg1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4. </a:t>
          </a:r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สมบูรณ์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5C4DCBE-D8E4-4E13-9C1D-BD42EAA38E59}" type="parTrans" cxnId="{829C3060-C39A-414E-BB35-19733020DC9D}">
      <dgm:prSet/>
      <dgm:spPr/>
      <dgm:t>
        <a:bodyPr/>
        <a:lstStyle/>
        <a:p>
          <a:endParaRPr lang="th-TH"/>
        </a:p>
      </dgm:t>
    </dgm:pt>
    <dgm:pt modelId="{6EC9F6C2-7B18-4A2E-96DB-CB509A524C73}" type="sibTrans" cxnId="{829C3060-C39A-414E-BB35-19733020DC9D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E4043F9-51DA-4B1A-A225-28EEAFB51A72}">
      <dgm:prSet phldrT="[ข้อความ]" custT="1"/>
      <dgm:spPr>
        <a:solidFill>
          <a:schemeClr val="bg1"/>
        </a:solidFill>
      </dgm:spPr>
      <dgm:t>
        <a:bodyPr/>
        <a:lstStyle/>
        <a:p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5. </a:t>
          </a:r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ลักษณะของประโยคที่เขียนบรรยายหน้าที่และความรับผิดชอบ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7D3A164-7798-457A-AD3C-2BFDA8B897B4}" type="parTrans" cxnId="{88CDDA21-66C0-464B-8181-159B4E755749}">
      <dgm:prSet/>
      <dgm:spPr/>
      <dgm:t>
        <a:bodyPr/>
        <a:lstStyle/>
        <a:p>
          <a:endParaRPr lang="th-TH"/>
        </a:p>
      </dgm:t>
    </dgm:pt>
    <dgm:pt modelId="{FB49FF35-E388-4D28-AB7D-DEFD10A6A90B}" type="sibTrans" cxnId="{88CDDA21-66C0-464B-8181-159B4E755749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FD43A43-C5C9-4414-A808-3B93AC89555D}">
      <dgm:prSet phldrT="[ข้อความ]" custT="1"/>
      <dgm:spPr>
        <a:solidFill>
          <a:schemeClr val="bg1"/>
        </a:solidFill>
      </dgm:spPr>
      <dgm:t>
        <a:bodyPr/>
        <a:lstStyle/>
        <a:p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6. </a:t>
          </a:r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รูปแบบการบรรยายอาจทั้งเขียนคำบรรยายแบบย่อหน้าหรือเขียนเป็นหัวข้อก็ได้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5E1AF65-BDC6-46B1-9216-6B58441B728F}" type="parTrans" cxnId="{E4FE268E-D5F7-4AF3-B0DF-DCE74DB40D9B}">
      <dgm:prSet/>
      <dgm:spPr/>
      <dgm:t>
        <a:bodyPr/>
        <a:lstStyle/>
        <a:p>
          <a:endParaRPr lang="th-TH"/>
        </a:p>
      </dgm:t>
    </dgm:pt>
    <dgm:pt modelId="{97079A39-9E24-4B57-A7D6-3CF79759B81D}" type="sibTrans" cxnId="{E4FE268E-D5F7-4AF3-B0DF-DCE74DB40D9B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09426F7-6D7C-4CBB-A945-9B35D6029F4E}">
      <dgm:prSet phldrT="[ข้อความ]" custT="1"/>
      <dgm:spPr>
        <a:solidFill>
          <a:schemeClr val="bg1"/>
        </a:solidFill>
      </dgm:spPr>
      <dgm:t>
        <a:bodyPr/>
        <a:lstStyle/>
        <a:p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7. </a:t>
          </a:r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ไม่ควรใช้ถ้อยคำกำกวม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7C0361-1DA7-4430-BCFF-CA7257B5B382}" type="parTrans" cxnId="{BE905660-9AFE-470B-82DD-F6784DFE5D05}">
      <dgm:prSet/>
      <dgm:spPr/>
      <dgm:t>
        <a:bodyPr/>
        <a:lstStyle/>
        <a:p>
          <a:endParaRPr lang="th-TH"/>
        </a:p>
      </dgm:t>
    </dgm:pt>
    <dgm:pt modelId="{DC748F33-F0F0-4FDB-944F-F9DE21B46B3A}" type="sibTrans" cxnId="{BE905660-9AFE-470B-82DD-F6784DFE5D05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E75A0EC-CA8E-42F1-B58E-FB7AC8F8362E}">
      <dgm:prSet phldrT="[ข้อความ]" custT="1"/>
      <dgm:spPr>
        <a:solidFill>
          <a:schemeClr val="bg1"/>
        </a:solidFill>
      </dgm:spPr>
      <dgm:t>
        <a:bodyPr/>
        <a:lstStyle/>
        <a:p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8. </a:t>
          </a:r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ถ้อยคำที่ใช้ไม่ควรเป็นศัพท์เทคนิคทางวิชาการมากเกินไป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BD08E34-A96B-4BAF-A62C-567D2054BC4A}" type="parTrans" cxnId="{FA282581-D53A-4CB2-8C69-02BB0B8DA20D}">
      <dgm:prSet/>
      <dgm:spPr/>
      <dgm:t>
        <a:bodyPr/>
        <a:lstStyle/>
        <a:p>
          <a:endParaRPr lang="th-TH"/>
        </a:p>
      </dgm:t>
    </dgm:pt>
    <dgm:pt modelId="{3F9C4B84-B226-4B3E-88BC-4F964421CD16}" type="sibTrans" cxnId="{FA282581-D53A-4CB2-8C69-02BB0B8DA20D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BF4348F-0FC6-4026-B0F3-9A65CE1F83C7}">
      <dgm:prSet phldrT="[ข้อความ]"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9.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ควรใช้ถ้อยคำที่เฉพาะเจาะจง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F413AC-77F0-45C5-9AD9-8403F12BEB1C}" type="parTrans" cxnId="{CAAB9E6F-7BC9-4DCC-9F8D-DF319B6FE3EE}">
      <dgm:prSet/>
      <dgm:spPr/>
      <dgm:t>
        <a:bodyPr/>
        <a:lstStyle/>
        <a:p>
          <a:endParaRPr lang="th-TH"/>
        </a:p>
      </dgm:t>
    </dgm:pt>
    <dgm:pt modelId="{2C0B7C91-F3B0-4A96-BF64-63703E226072}" type="sibTrans" cxnId="{CAAB9E6F-7BC9-4DCC-9F8D-DF319B6FE3EE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9783925-058A-4EFE-B845-EE3EAEF5ACF3}">
      <dgm:prSet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10.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ควรเขียนเพื่อให้อ่านเข้าใจ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4559A5E-CD03-438E-B605-38D0344500BF}" type="parTrans" cxnId="{5FE5069E-C662-4FE3-972C-1A3ED42A3D60}">
      <dgm:prSet/>
      <dgm:spPr/>
      <dgm:t>
        <a:bodyPr/>
        <a:lstStyle/>
        <a:p>
          <a:endParaRPr lang="th-TH"/>
        </a:p>
      </dgm:t>
    </dgm:pt>
    <dgm:pt modelId="{FAD801F9-5D5A-47BD-B741-27E7A62CAE47}" type="sibTrans" cxnId="{5FE5069E-C662-4FE3-972C-1A3ED42A3D60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925B835-7041-4407-B51B-6432313B003D}">
      <dgm:prSet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11.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คำทุกคำควรจะมีความหมาย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8AC6506-F864-4AD7-A158-EC185304D0B1}" type="parTrans" cxnId="{781F4CF7-0E98-4FC4-9E93-E501FC64E102}">
      <dgm:prSet/>
      <dgm:spPr/>
      <dgm:t>
        <a:bodyPr/>
        <a:lstStyle/>
        <a:p>
          <a:endParaRPr lang="th-TH"/>
        </a:p>
      </dgm:t>
    </dgm:pt>
    <dgm:pt modelId="{EA920ED6-F6F1-4AF5-9C22-1CA6D0C5E83E}" type="sibTrans" cxnId="{781F4CF7-0E98-4FC4-9E93-E501FC64E102}">
      <dgm:prSet/>
      <dgm:spPr/>
      <dgm:t>
        <a:bodyPr/>
        <a:lstStyle/>
        <a:p>
          <a:endParaRPr lang="th-TH"/>
        </a:p>
      </dgm:t>
    </dgm:pt>
    <dgm:pt modelId="{6829CF85-3E11-4CB3-827A-D8ECC3603CB4}" type="pres">
      <dgm:prSet presAssocID="{FE54DAC2-2111-410F-A434-A5E293EAF2C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E6E5005F-0F7C-4D62-91F4-B427996EB023}" type="pres">
      <dgm:prSet presAssocID="{7AC1B1D5-224B-47B7-98BC-DF7210405151}" presName="compNode" presStyleCnt="0"/>
      <dgm:spPr/>
    </dgm:pt>
    <dgm:pt modelId="{FA88A089-0794-4949-8C08-1012BEC7B18A}" type="pres">
      <dgm:prSet presAssocID="{7AC1B1D5-224B-47B7-98BC-DF7210405151}" presName="dummyConnPt" presStyleCnt="0"/>
      <dgm:spPr/>
    </dgm:pt>
    <dgm:pt modelId="{F3427F07-6061-4EF6-8B76-64CC6972457C}" type="pres">
      <dgm:prSet presAssocID="{7AC1B1D5-224B-47B7-98BC-DF7210405151}" presName="node" presStyleLbl="node1" presStyleIdx="0" presStyleCnt="11" custLinFactNeighborY="-367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8922EF-85E3-4EC4-97A5-1A32E1E43682}" type="pres">
      <dgm:prSet presAssocID="{B303132D-2D68-49B0-B7E8-CFC5D0039634}" presName="sibTrans" presStyleLbl="bgSibTrans2D1" presStyleIdx="0" presStyleCnt="10"/>
      <dgm:spPr/>
      <dgm:t>
        <a:bodyPr/>
        <a:lstStyle/>
        <a:p>
          <a:endParaRPr lang="th-TH"/>
        </a:p>
      </dgm:t>
    </dgm:pt>
    <dgm:pt modelId="{54605917-8D3C-4E11-AD37-C3E925642F1F}" type="pres">
      <dgm:prSet presAssocID="{5FA699CB-830F-4B33-99C8-FE3B146572AF}" presName="compNode" presStyleCnt="0"/>
      <dgm:spPr/>
    </dgm:pt>
    <dgm:pt modelId="{EEE60662-E04B-4D23-A57F-7ECB801D7BAD}" type="pres">
      <dgm:prSet presAssocID="{5FA699CB-830F-4B33-99C8-FE3B146572AF}" presName="dummyConnPt" presStyleCnt="0"/>
      <dgm:spPr/>
    </dgm:pt>
    <dgm:pt modelId="{F4932486-9F95-44F0-9847-8646F414906B}" type="pres">
      <dgm:prSet presAssocID="{5FA699CB-830F-4B33-99C8-FE3B146572AF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18A524-3D22-4EE3-A96E-F4CD24DE39FA}" type="pres">
      <dgm:prSet presAssocID="{2B029AD7-0467-4A21-B52D-58CF36280B2E}" presName="sibTrans" presStyleLbl="bgSibTrans2D1" presStyleIdx="1" presStyleCnt="10"/>
      <dgm:spPr/>
      <dgm:t>
        <a:bodyPr/>
        <a:lstStyle/>
        <a:p>
          <a:endParaRPr lang="th-TH"/>
        </a:p>
      </dgm:t>
    </dgm:pt>
    <dgm:pt modelId="{44C5653A-4886-4B2D-9336-98D9F7F7E91E}" type="pres">
      <dgm:prSet presAssocID="{F47FF9BD-FDE9-440D-BBD3-7B9949EB2AB4}" presName="compNode" presStyleCnt="0"/>
      <dgm:spPr/>
    </dgm:pt>
    <dgm:pt modelId="{536735E9-D166-4898-AF53-26B447062AA5}" type="pres">
      <dgm:prSet presAssocID="{F47FF9BD-FDE9-440D-BBD3-7B9949EB2AB4}" presName="dummyConnPt" presStyleCnt="0"/>
      <dgm:spPr/>
    </dgm:pt>
    <dgm:pt modelId="{7E45E1F5-AB96-4FB3-B2CD-1228730FA346}" type="pres">
      <dgm:prSet presAssocID="{F47FF9BD-FDE9-440D-BBD3-7B9949EB2AB4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2050BB6-02F8-443D-9D8B-85F20F319D38}" type="pres">
      <dgm:prSet presAssocID="{BFE605B6-9AA1-4904-B524-7580FA8DEFD5}" presName="sibTrans" presStyleLbl="bgSibTrans2D1" presStyleIdx="2" presStyleCnt="10"/>
      <dgm:spPr/>
      <dgm:t>
        <a:bodyPr/>
        <a:lstStyle/>
        <a:p>
          <a:endParaRPr lang="th-TH"/>
        </a:p>
      </dgm:t>
    </dgm:pt>
    <dgm:pt modelId="{22BBE37D-20C5-4018-ACF5-C2314CABCB0A}" type="pres">
      <dgm:prSet presAssocID="{2C1D7CCF-B39F-4708-B889-197429B7F6AE}" presName="compNode" presStyleCnt="0"/>
      <dgm:spPr/>
    </dgm:pt>
    <dgm:pt modelId="{710E234B-AE90-4003-BD52-E57DF38CBB1F}" type="pres">
      <dgm:prSet presAssocID="{2C1D7CCF-B39F-4708-B889-197429B7F6AE}" presName="dummyConnPt" presStyleCnt="0"/>
      <dgm:spPr/>
    </dgm:pt>
    <dgm:pt modelId="{FFFB3B18-39EB-47A6-B6F1-47FFF4D54EDA}" type="pres">
      <dgm:prSet presAssocID="{2C1D7CCF-B39F-4708-B889-197429B7F6AE}" presName="node" presStyleLbl="node1" presStyleIdx="3" presStyleCnt="11" custScaleX="105311" custScaleY="1170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879862E-3EBF-428E-9A99-AF5082C21483}" type="pres">
      <dgm:prSet presAssocID="{6EC9F6C2-7B18-4A2E-96DB-CB509A524C73}" presName="sibTrans" presStyleLbl="bgSibTrans2D1" presStyleIdx="3" presStyleCnt="10"/>
      <dgm:spPr/>
      <dgm:t>
        <a:bodyPr/>
        <a:lstStyle/>
        <a:p>
          <a:endParaRPr lang="th-TH"/>
        </a:p>
      </dgm:t>
    </dgm:pt>
    <dgm:pt modelId="{D7E66EB1-DE8D-4225-8212-C5EB2DD13A90}" type="pres">
      <dgm:prSet presAssocID="{7E4043F9-51DA-4B1A-A225-28EEAFB51A72}" presName="compNode" presStyleCnt="0"/>
      <dgm:spPr/>
    </dgm:pt>
    <dgm:pt modelId="{2519229A-469B-42D3-8B55-62268EA33C6F}" type="pres">
      <dgm:prSet presAssocID="{7E4043F9-51DA-4B1A-A225-28EEAFB51A72}" presName="dummyConnPt" presStyleCnt="0"/>
      <dgm:spPr/>
    </dgm:pt>
    <dgm:pt modelId="{85749402-C21D-4623-AAF7-71FF63CC1CB4}" type="pres">
      <dgm:prSet presAssocID="{7E4043F9-51DA-4B1A-A225-28EEAFB51A72}" presName="node" presStyleLbl="node1" presStyleIdx="4" presStyleCnt="11" custScaleX="188644" custScaleY="1257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EB8757-D034-4635-8E0A-388AD83A6749}" type="pres">
      <dgm:prSet presAssocID="{FB49FF35-E388-4D28-AB7D-DEFD10A6A90B}" presName="sibTrans" presStyleLbl="bgSibTrans2D1" presStyleIdx="4" presStyleCnt="10"/>
      <dgm:spPr/>
      <dgm:t>
        <a:bodyPr/>
        <a:lstStyle/>
        <a:p>
          <a:endParaRPr lang="th-TH"/>
        </a:p>
      </dgm:t>
    </dgm:pt>
    <dgm:pt modelId="{95576F2E-26B4-478B-8F61-686C7298887B}" type="pres">
      <dgm:prSet presAssocID="{6FD43A43-C5C9-4414-A808-3B93AC89555D}" presName="compNode" presStyleCnt="0"/>
      <dgm:spPr/>
    </dgm:pt>
    <dgm:pt modelId="{0505FE83-0CEE-403D-A3A9-71EEEC650BC3}" type="pres">
      <dgm:prSet presAssocID="{6FD43A43-C5C9-4414-A808-3B93AC89555D}" presName="dummyConnPt" presStyleCnt="0"/>
      <dgm:spPr/>
    </dgm:pt>
    <dgm:pt modelId="{4BAE715C-784C-4E5A-8E14-26F35B1C42A3}" type="pres">
      <dgm:prSet presAssocID="{6FD43A43-C5C9-4414-A808-3B93AC89555D}" presName="node" presStyleLbl="node1" presStyleIdx="5" presStyleCnt="11" custScaleX="197888" custScaleY="1111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74E3C98-7F99-4DAF-8B3C-9B92CC246B34}" type="pres">
      <dgm:prSet presAssocID="{97079A39-9E24-4B57-A7D6-3CF79759B81D}" presName="sibTrans" presStyleLbl="bgSibTrans2D1" presStyleIdx="5" presStyleCnt="10"/>
      <dgm:spPr/>
      <dgm:t>
        <a:bodyPr/>
        <a:lstStyle/>
        <a:p>
          <a:endParaRPr lang="th-TH"/>
        </a:p>
      </dgm:t>
    </dgm:pt>
    <dgm:pt modelId="{E36C3C77-2095-4E4F-8D04-B295FEB6101D}" type="pres">
      <dgm:prSet presAssocID="{209426F7-6D7C-4CBB-A945-9B35D6029F4E}" presName="compNode" presStyleCnt="0"/>
      <dgm:spPr/>
    </dgm:pt>
    <dgm:pt modelId="{5E7D2CA6-985E-4B23-AE58-68464F0C8B92}" type="pres">
      <dgm:prSet presAssocID="{209426F7-6D7C-4CBB-A945-9B35D6029F4E}" presName="dummyConnPt" presStyleCnt="0"/>
      <dgm:spPr/>
    </dgm:pt>
    <dgm:pt modelId="{330EB044-9BD1-4449-B069-04D031D7E649}" type="pres">
      <dgm:prSet presAssocID="{209426F7-6D7C-4CBB-A945-9B35D6029F4E}" presName="node" presStyleLbl="node1" presStyleIdx="6" presStyleCnt="11" custScaleX="1928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698DDC-6326-46C6-B7CA-AF2CA7EB1EBF}" type="pres">
      <dgm:prSet presAssocID="{DC748F33-F0F0-4FDB-944F-F9DE21B46B3A}" presName="sibTrans" presStyleLbl="bgSibTrans2D1" presStyleIdx="6" presStyleCnt="10"/>
      <dgm:spPr/>
      <dgm:t>
        <a:bodyPr/>
        <a:lstStyle/>
        <a:p>
          <a:endParaRPr lang="th-TH"/>
        </a:p>
      </dgm:t>
    </dgm:pt>
    <dgm:pt modelId="{76BDFA90-97FA-46A1-952B-478184FBE57D}" type="pres">
      <dgm:prSet presAssocID="{9E75A0EC-CA8E-42F1-B58E-FB7AC8F8362E}" presName="compNode" presStyleCnt="0"/>
      <dgm:spPr/>
    </dgm:pt>
    <dgm:pt modelId="{03DEB501-F917-487F-85BA-C408433000CA}" type="pres">
      <dgm:prSet presAssocID="{9E75A0EC-CA8E-42F1-B58E-FB7AC8F8362E}" presName="dummyConnPt" presStyleCnt="0"/>
      <dgm:spPr/>
    </dgm:pt>
    <dgm:pt modelId="{FBBACC01-B97D-402E-B016-42EB4EDCD882}" type="pres">
      <dgm:prSet presAssocID="{9E75A0EC-CA8E-42F1-B58E-FB7AC8F8362E}" presName="node" presStyleLbl="node1" presStyleIdx="7" presStyleCnt="11" custScaleX="179607" custScaleY="15194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FE0765E-0B3C-48DE-848C-FFAFAB9C2193}" type="pres">
      <dgm:prSet presAssocID="{3F9C4B84-B226-4B3E-88BC-4F964421CD16}" presName="sibTrans" presStyleLbl="bgSibTrans2D1" presStyleIdx="7" presStyleCnt="10"/>
      <dgm:spPr/>
      <dgm:t>
        <a:bodyPr/>
        <a:lstStyle/>
        <a:p>
          <a:endParaRPr lang="th-TH"/>
        </a:p>
      </dgm:t>
    </dgm:pt>
    <dgm:pt modelId="{C4708B8C-0060-4DF6-A91B-5FD51D0195AE}" type="pres">
      <dgm:prSet presAssocID="{3BF4348F-0FC6-4026-B0F3-9A65CE1F83C7}" presName="compNode" presStyleCnt="0"/>
      <dgm:spPr/>
    </dgm:pt>
    <dgm:pt modelId="{FC893B32-F038-4906-AEEF-5A9F5FD2395E}" type="pres">
      <dgm:prSet presAssocID="{3BF4348F-0FC6-4026-B0F3-9A65CE1F83C7}" presName="dummyConnPt" presStyleCnt="0"/>
      <dgm:spPr/>
    </dgm:pt>
    <dgm:pt modelId="{6F0829D3-F248-4808-95DC-EA10AC597060}" type="pres">
      <dgm:prSet presAssocID="{3BF4348F-0FC6-4026-B0F3-9A65CE1F83C7}" presName="node" presStyleLbl="node1" presStyleIdx="8" presStyleCnt="11" custLinFactNeighborX="-2084" custLinFactNeighborY="312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15E315-DCFE-44DB-8E5C-F86C2F55D3B9}" type="pres">
      <dgm:prSet presAssocID="{2C0B7C91-F3B0-4A96-BF64-63703E226072}" presName="sibTrans" presStyleLbl="bgSibTrans2D1" presStyleIdx="8" presStyleCnt="10"/>
      <dgm:spPr/>
      <dgm:t>
        <a:bodyPr/>
        <a:lstStyle/>
        <a:p>
          <a:endParaRPr lang="th-TH"/>
        </a:p>
      </dgm:t>
    </dgm:pt>
    <dgm:pt modelId="{98DD0909-4C65-4B60-9310-97C471070FCC}" type="pres">
      <dgm:prSet presAssocID="{C9783925-058A-4EFE-B845-EE3EAEF5ACF3}" presName="compNode" presStyleCnt="0"/>
      <dgm:spPr/>
    </dgm:pt>
    <dgm:pt modelId="{E3A9FFA1-BAAF-46C5-A8E2-CC7F092BE991}" type="pres">
      <dgm:prSet presAssocID="{C9783925-058A-4EFE-B845-EE3EAEF5ACF3}" presName="dummyConnPt" presStyleCnt="0"/>
      <dgm:spPr/>
    </dgm:pt>
    <dgm:pt modelId="{22DA04A2-13E3-4967-B0F5-592DD727DC30}" type="pres">
      <dgm:prSet presAssocID="{C9783925-058A-4EFE-B845-EE3EAEF5ACF3}" presName="node" presStyleLbl="node1" presStyleIdx="9" presStyleCnt="11" custLinFactNeighborX="-2083" custLinFactNeighborY="2390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427CC7-BAC8-435B-8CBA-2C2A64A8B5B4}" type="pres">
      <dgm:prSet presAssocID="{FAD801F9-5D5A-47BD-B741-27E7A62CAE47}" presName="sibTrans" presStyleLbl="bgSibTrans2D1" presStyleIdx="9" presStyleCnt="10"/>
      <dgm:spPr/>
      <dgm:t>
        <a:bodyPr/>
        <a:lstStyle/>
        <a:p>
          <a:endParaRPr lang="th-TH"/>
        </a:p>
      </dgm:t>
    </dgm:pt>
    <dgm:pt modelId="{D7FCE6AD-CD77-43EF-9305-F8156075871A}" type="pres">
      <dgm:prSet presAssocID="{6925B835-7041-4407-B51B-6432313B003D}" presName="compNode" presStyleCnt="0"/>
      <dgm:spPr/>
    </dgm:pt>
    <dgm:pt modelId="{96D181A8-15AC-42A2-84E2-5A0F2371050F}" type="pres">
      <dgm:prSet presAssocID="{6925B835-7041-4407-B51B-6432313B003D}" presName="dummyConnPt" presStyleCnt="0"/>
      <dgm:spPr/>
    </dgm:pt>
    <dgm:pt modelId="{E556920C-6E48-454A-A90F-A5FE821B06AC}" type="pres">
      <dgm:prSet presAssocID="{6925B835-7041-4407-B51B-6432313B003D}" presName="node" presStyleLbl="node1" presStyleIdx="10" presStyleCnt="11" custLinFactNeighborX="-2083" custLinFactNeighborY="244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F0A6E22-D914-40F6-9180-A63882E0317D}" type="presOf" srcId="{3BF4348F-0FC6-4026-B0F3-9A65CE1F83C7}" destId="{6F0829D3-F248-4808-95DC-EA10AC597060}" srcOrd="0" destOrd="0" presId="urn:microsoft.com/office/officeart/2005/8/layout/bProcess4"/>
    <dgm:cxn modelId="{829C3060-C39A-414E-BB35-19733020DC9D}" srcId="{FE54DAC2-2111-410F-A434-A5E293EAF2C3}" destId="{2C1D7CCF-B39F-4708-B889-197429B7F6AE}" srcOrd="3" destOrd="0" parTransId="{05C4DCBE-D8E4-4E13-9C1D-BD42EAA38E59}" sibTransId="{6EC9F6C2-7B18-4A2E-96DB-CB509A524C73}"/>
    <dgm:cxn modelId="{B1996529-53D1-4A20-BC61-9C22D8A4DA50}" type="presOf" srcId="{6925B835-7041-4407-B51B-6432313B003D}" destId="{E556920C-6E48-454A-A90F-A5FE821B06AC}" srcOrd="0" destOrd="0" presId="urn:microsoft.com/office/officeart/2005/8/layout/bProcess4"/>
    <dgm:cxn modelId="{5FE5069E-C662-4FE3-972C-1A3ED42A3D60}" srcId="{FE54DAC2-2111-410F-A434-A5E293EAF2C3}" destId="{C9783925-058A-4EFE-B845-EE3EAEF5ACF3}" srcOrd="9" destOrd="0" parTransId="{C4559A5E-CD03-438E-B605-38D0344500BF}" sibTransId="{FAD801F9-5D5A-47BD-B741-27E7A62CAE47}"/>
    <dgm:cxn modelId="{EBA43CF7-7CCE-4F06-9210-58650D9181A4}" type="presOf" srcId="{7E4043F9-51DA-4B1A-A225-28EEAFB51A72}" destId="{85749402-C21D-4623-AAF7-71FF63CC1CB4}" srcOrd="0" destOrd="0" presId="urn:microsoft.com/office/officeart/2005/8/layout/bProcess4"/>
    <dgm:cxn modelId="{2A1D54C8-47B1-458D-BF7C-DE1ACAE8C22F}" type="presOf" srcId="{FB49FF35-E388-4D28-AB7D-DEFD10A6A90B}" destId="{B8EB8757-D034-4635-8E0A-388AD83A6749}" srcOrd="0" destOrd="0" presId="urn:microsoft.com/office/officeart/2005/8/layout/bProcess4"/>
    <dgm:cxn modelId="{F39B9749-D6B0-41AC-9FE7-7B79C1337D4D}" srcId="{FE54DAC2-2111-410F-A434-A5E293EAF2C3}" destId="{F47FF9BD-FDE9-440D-BBD3-7B9949EB2AB4}" srcOrd="2" destOrd="0" parTransId="{F92B01DE-CE8F-4337-9D6B-2CFE6899C1C0}" sibTransId="{BFE605B6-9AA1-4904-B524-7580FA8DEFD5}"/>
    <dgm:cxn modelId="{CAAB9E6F-7BC9-4DCC-9F8D-DF319B6FE3EE}" srcId="{FE54DAC2-2111-410F-A434-A5E293EAF2C3}" destId="{3BF4348F-0FC6-4026-B0F3-9A65CE1F83C7}" srcOrd="8" destOrd="0" parTransId="{AFF413AC-77F0-45C5-9AD9-8403F12BEB1C}" sibTransId="{2C0B7C91-F3B0-4A96-BF64-63703E226072}"/>
    <dgm:cxn modelId="{F6D28AC8-3652-4B46-80F3-AE8010602F37}" type="presOf" srcId="{FAD801F9-5D5A-47BD-B741-27E7A62CAE47}" destId="{79427CC7-BAC8-435B-8CBA-2C2A64A8B5B4}" srcOrd="0" destOrd="0" presId="urn:microsoft.com/office/officeart/2005/8/layout/bProcess4"/>
    <dgm:cxn modelId="{D62619D4-C6C6-4FD7-90AB-98D35968C9D5}" type="presOf" srcId="{2C0B7C91-F3B0-4A96-BF64-63703E226072}" destId="{3215E315-DCFE-44DB-8E5C-F86C2F55D3B9}" srcOrd="0" destOrd="0" presId="urn:microsoft.com/office/officeart/2005/8/layout/bProcess4"/>
    <dgm:cxn modelId="{72E9A4C9-076E-4720-8783-DC277FE05C34}" type="presOf" srcId="{C9783925-058A-4EFE-B845-EE3EAEF5ACF3}" destId="{22DA04A2-13E3-4967-B0F5-592DD727DC30}" srcOrd="0" destOrd="0" presId="urn:microsoft.com/office/officeart/2005/8/layout/bProcess4"/>
    <dgm:cxn modelId="{7C26981B-B1B0-4843-B4F2-FDF46601AE9F}" type="presOf" srcId="{3F9C4B84-B226-4B3E-88BC-4F964421CD16}" destId="{8FE0765E-0B3C-48DE-848C-FFAFAB9C2193}" srcOrd="0" destOrd="0" presId="urn:microsoft.com/office/officeart/2005/8/layout/bProcess4"/>
    <dgm:cxn modelId="{DDFC75E5-C2AC-4F78-AA07-5BAFE7620A18}" type="presOf" srcId="{97079A39-9E24-4B57-A7D6-3CF79759B81D}" destId="{574E3C98-7F99-4DAF-8B3C-9B92CC246B34}" srcOrd="0" destOrd="0" presId="urn:microsoft.com/office/officeart/2005/8/layout/bProcess4"/>
    <dgm:cxn modelId="{1C90D30B-4599-4611-86E1-E0558B0CAA4B}" type="presOf" srcId="{5FA699CB-830F-4B33-99C8-FE3B146572AF}" destId="{F4932486-9F95-44F0-9847-8646F414906B}" srcOrd="0" destOrd="0" presId="urn:microsoft.com/office/officeart/2005/8/layout/bProcess4"/>
    <dgm:cxn modelId="{88CDDA21-66C0-464B-8181-159B4E755749}" srcId="{FE54DAC2-2111-410F-A434-A5E293EAF2C3}" destId="{7E4043F9-51DA-4B1A-A225-28EEAFB51A72}" srcOrd="4" destOrd="0" parTransId="{77D3A164-7798-457A-AD3C-2BFDA8B897B4}" sibTransId="{FB49FF35-E388-4D28-AB7D-DEFD10A6A90B}"/>
    <dgm:cxn modelId="{E4FE268E-D5F7-4AF3-B0DF-DCE74DB40D9B}" srcId="{FE54DAC2-2111-410F-A434-A5E293EAF2C3}" destId="{6FD43A43-C5C9-4414-A808-3B93AC89555D}" srcOrd="5" destOrd="0" parTransId="{75E1AF65-BDC6-46B1-9216-6B58441B728F}" sibTransId="{97079A39-9E24-4B57-A7D6-3CF79759B81D}"/>
    <dgm:cxn modelId="{C7B62B91-4311-4BDA-9830-83E47A233933}" type="presOf" srcId="{F47FF9BD-FDE9-440D-BBD3-7B9949EB2AB4}" destId="{7E45E1F5-AB96-4FB3-B2CD-1228730FA346}" srcOrd="0" destOrd="0" presId="urn:microsoft.com/office/officeart/2005/8/layout/bProcess4"/>
    <dgm:cxn modelId="{781F4CF7-0E98-4FC4-9E93-E501FC64E102}" srcId="{FE54DAC2-2111-410F-A434-A5E293EAF2C3}" destId="{6925B835-7041-4407-B51B-6432313B003D}" srcOrd="10" destOrd="0" parTransId="{B8AC6506-F864-4AD7-A158-EC185304D0B1}" sibTransId="{EA920ED6-F6F1-4AF5-9C22-1CA6D0C5E83E}"/>
    <dgm:cxn modelId="{1A36ED46-A816-4E9A-A64F-093B9D54C830}" type="presOf" srcId="{B303132D-2D68-49B0-B7E8-CFC5D0039634}" destId="{DA8922EF-85E3-4EC4-97A5-1A32E1E43682}" srcOrd="0" destOrd="0" presId="urn:microsoft.com/office/officeart/2005/8/layout/bProcess4"/>
    <dgm:cxn modelId="{0DCBEF5A-6EBA-4757-9F3F-ADD05588288D}" type="presOf" srcId="{2C1D7CCF-B39F-4708-B889-197429B7F6AE}" destId="{FFFB3B18-39EB-47A6-B6F1-47FFF4D54EDA}" srcOrd="0" destOrd="0" presId="urn:microsoft.com/office/officeart/2005/8/layout/bProcess4"/>
    <dgm:cxn modelId="{1DAA8F6B-DC85-4560-AA99-7D4C4C850C98}" type="presOf" srcId="{FE54DAC2-2111-410F-A434-A5E293EAF2C3}" destId="{6829CF85-3E11-4CB3-827A-D8ECC3603CB4}" srcOrd="0" destOrd="0" presId="urn:microsoft.com/office/officeart/2005/8/layout/bProcess4"/>
    <dgm:cxn modelId="{7DBBED27-1E3F-4041-940B-68BF383E6CB2}" type="presOf" srcId="{6FD43A43-C5C9-4414-A808-3B93AC89555D}" destId="{4BAE715C-784C-4E5A-8E14-26F35B1C42A3}" srcOrd="0" destOrd="0" presId="urn:microsoft.com/office/officeart/2005/8/layout/bProcess4"/>
    <dgm:cxn modelId="{5F90A05D-3616-46AF-BE85-355AFA808281}" srcId="{FE54DAC2-2111-410F-A434-A5E293EAF2C3}" destId="{7AC1B1D5-224B-47B7-98BC-DF7210405151}" srcOrd="0" destOrd="0" parTransId="{09A28FB7-73AC-473C-9C71-C26760C5AB67}" sibTransId="{B303132D-2D68-49B0-B7E8-CFC5D0039634}"/>
    <dgm:cxn modelId="{BE905660-9AFE-470B-82DD-F6784DFE5D05}" srcId="{FE54DAC2-2111-410F-A434-A5E293EAF2C3}" destId="{209426F7-6D7C-4CBB-A945-9B35D6029F4E}" srcOrd="6" destOrd="0" parTransId="{1D7C0361-1DA7-4430-BCFF-CA7257B5B382}" sibTransId="{DC748F33-F0F0-4FDB-944F-F9DE21B46B3A}"/>
    <dgm:cxn modelId="{5F0D3B19-F212-4D8A-A10A-97858D37E103}" type="presOf" srcId="{BFE605B6-9AA1-4904-B524-7580FA8DEFD5}" destId="{22050BB6-02F8-443D-9D8B-85F20F319D38}" srcOrd="0" destOrd="0" presId="urn:microsoft.com/office/officeart/2005/8/layout/bProcess4"/>
    <dgm:cxn modelId="{178D3C87-16D6-41A8-BEB3-2CC53B0429F5}" type="presOf" srcId="{6EC9F6C2-7B18-4A2E-96DB-CB509A524C73}" destId="{5879862E-3EBF-428E-9A99-AF5082C21483}" srcOrd="0" destOrd="0" presId="urn:microsoft.com/office/officeart/2005/8/layout/bProcess4"/>
    <dgm:cxn modelId="{0D6E9823-F4EE-4EE9-9A73-B0E38CE9BEB6}" type="presOf" srcId="{DC748F33-F0F0-4FDB-944F-F9DE21B46B3A}" destId="{D5698DDC-6326-46C6-B7CA-AF2CA7EB1EBF}" srcOrd="0" destOrd="0" presId="urn:microsoft.com/office/officeart/2005/8/layout/bProcess4"/>
    <dgm:cxn modelId="{EE0C0D76-9A47-4E16-962D-144BE4FEEFAB}" srcId="{FE54DAC2-2111-410F-A434-A5E293EAF2C3}" destId="{5FA699CB-830F-4B33-99C8-FE3B146572AF}" srcOrd="1" destOrd="0" parTransId="{908F9A3A-EAA1-4DB4-B5BE-5B757954D9F5}" sibTransId="{2B029AD7-0467-4A21-B52D-58CF36280B2E}"/>
    <dgm:cxn modelId="{1D6D82D7-2DF7-493C-9775-34305900207C}" type="presOf" srcId="{9E75A0EC-CA8E-42F1-B58E-FB7AC8F8362E}" destId="{FBBACC01-B97D-402E-B016-42EB4EDCD882}" srcOrd="0" destOrd="0" presId="urn:microsoft.com/office/officeart/2005/8/layout/bProcess4"/>
    <dgm:cxn modelId="{F125BC71-9F99-4D95-8F93-EFAE6082712D}" type="presOf" srcId="{2B029AD7-0467-4A21-B52D-58CF36280B2E}" destId="{DE18A524-3D22-4EE3-A96E-F4CD24DE39FA}" srcOrd="0" destOrd="0" presId="urn:microsoft.com/office/officeart/2005/8/layout/bProcess4"/>
    <dgm:cxn modelId="{0BD4B6D3-3270-4825-BA0D-4C1EAA1F0AC9}" type="presOf" srcId="{7AC1B1D5-224B-47B7-98BC-DF7210405151}" destId="{F3427F07-6061-4EF6-8B76-64CC6972457C}" srcOrd="0" destOrd="0" presId="urn:microsoft.com/office/officeart/2005/8/layout/bProcess4"/>
    <dgm:cxn modelId="{FA282581-D53A-4CB2-8C69-02BB0B8DA20D}" srcId="{FE54DAC2-2111-410F-A434-A5E293EAF2C3}" destId="{9E75A0EC-CA8E-42F1-B58E-FB7AC8F8362E}" srcOrd="7" destOrd="0" parTransId="{1BD08E34-A96B-4BAF-A62C-567D2054BC4A}" sibTransId="{3F9C4B84-B226-4B3E-88BC-4F964421CD16}"/>
    <dgm:cxn modelId="{982D7D39-69E4-483F-BA38-CFA9984CA437}" type="presOf" srcId="{209426F7-6D7C-4CBB-A945-9B35D6029F4E}" destId="{330EB044-9BD1-4449-B069-04D031D7E649}" srcOrd="0" destOrd="0" presId="urn:microsoft.com/office/officeart/2005/8/layout/bProcess4"/>
    <dgm:cxn modelId="{9C25BFB0-DF33-41FB-88E0-91B165DD2A49}" type="presParOf" srcId="{6829CF85-3E11-4CB3-827A-D8ECC3603CB4}" destId="{E6E5005F-0F7C-4D62-91F4-B427996EB023}" srcOrd="0" destOrd="0" presId="urn:microsoft.com/office/officeart/2005/8/layout/bProcess4"/>
    <dgm:cxn modelId="{27B8FEAA-1C9B-4AA0-BB07-0A25144E8850}" type="presParOf" srcId="{E6E5005F-0F7C-4D62-91F4-B427996EB023}" destId="{FA88A089-0794-4949-8C08-1012BEC7B18A}" srcOrd="0" destOrd="0" presId="urn:microsoft.com/office/officeart/2005/8/layout/bProcess4"/>
    <dgm:cxn modelId="{B96B950D-46FC-4A38-959A-1E8758947D50}" type="presParOf" srcId="{E6E5005F-0F7C-4D62-91F4-B427996EB023}" destId="{F3427F07-6061-4EF6-8B76-64CC6972457C}" srcOrd="1" destOrd="0" presId="urn:microsoft.com/office/officeart/2005/8/layout/bProcess4"/>
    <dgm:cxn modelId="{D6F6CA64-48F8-4604-B939-04496EA46A77}" type="presParOf" srcId="{6829CF85-3E11-4CB3-827A-D8ECC3603CB4}" destId="{DA8922EF-85E3-4EC4-97A5-1A32E1E43682}" srcOrd="1" destOrd="0" presId="urn:microsoft.com/office/officeart/2005/8/layout/bProcess4"/>
    <dgm:cxn modelId="{32C328A3-2608-482D-9293-47D1CB83FB52}" type="presParOf" srcId="{6829CF85-3E11-4CB3-827A-D8ECC3603CB4}" destId="{54605917-8D3C-4E11-AD37-C3E925642F1F}" srcOrd="2" destOrd="0" presId="urn:microsoft.com/office/officeart/2005/8/layout/bProcess4"/>
    <dgm:cxn modelId="{4AF4BBA1-47B5-4894-9648-8D494B39BC35}" type="presParOf" srcId="{54605917-8D3C-4E11-AD37-C3E925642F1F}" destId="{EEE60662-E04B-4D23-A57F-7ECB801D7BAD}" srcOrd="0" destOrd="0" presId="urn:microsoft.com/office/officeart/2005/8/layout/bProcess4"/>
    <dgm:cxn modelId="{0AFF04A8-9CDB-40BD-87F7-B2D449C66885}" type="presParOf" srcId="{54605917-8D3C-4E11-AD37-C3E925642F1F}" destId="{F4932486-9F95-44F0-9847-8646F414906B}" srcOrd="1" destOrd="0" presId="urn:microsoft.com/office/officeart/2005/8/layout/bProcess4"/>
    <dgm:cxn modelId="{D3B80405-6AB3-4A3D-A3ED-A5FA09E3D392}" type="presParOf" srcId="{6829CF85-3E11-4CB3-827A-D8ECC3603CB4}" destId="{DE18A524-3D22-4EE3-A96E-F4CD24DE39FA}" srcOrd="3" destOrd="0" presId="urn:microsoft.com/office/officeart/2005/8/layout/bProcess4"/>
    <dgm:cxn modelId="{A249AE6E-C9CE-4E55-80B6-7F37854AC1A6}" type="presParOf" srcId="{6829CF85-3E11-4CB3-827A-D8ECC3603CB4}" destId="{44C5653A-4886-4B2D-9336-98D9F7F7E91E}" srcOrd="4" destOrd="0" presId="urn:microsoft.com/office/officeart/2005/8/layout/bProcess4"/>
    <dgm:cxn modelId="{4378E913-AF26-4219-80A9-F31B1273D16D}" type="presParOf" srcId="{44C5653A-4886-4B2D-9336-98D9F7F7E91E}" destId="{536735E9-D166-4898-AF53-26B447062AA5}" srcOrd="0" destOrd="0" presId="urn:microsoft.com/office/officeart/2005/8/layout/bProcess4"/>
    <dgm:cxn modelId="{73FCE4E4-985D-48BA-A293-BDDEFE94E7D7}" type="presParOf" srcId="{44C5653A-4886-4B2D-9336-98D9F7F7E91E}" destId="{7E45E1F5-AB96-4FB3-B2CD-1228730FA346}" srcOrd="1" destOrd="0" presId="urn:microsoft.com/office/officeart/2005/8/layout/bProcess4"/>
    <dgm:cxn modelId="{6CD86407-363E-44C5-94B8-4C92AAAD23C3}" type="presParOf" srcId="{6829CF85-3E11-4CB3-827A-D8ECC3603CB4}" destId="{22050BB6-02F8-443D-9D8B-85F20F319D38}" srcOrd="5" destOrd="0" presId="urn:microsoft.com/office/officeart/2005/8/layout/bProcess4"/>
    <dgm:cxn modelId="{3A39F478-3FA1-4F6B-9064-D8A46710A756}" type="presParOf" srcId="{6829CF85-3E11-4CB3-827A-D8ECC3603CB4}" destId="{22BBE37D-20C5-4018-ACF5-C2314CABCB0A}" srcOrd="6" destOrd="0" presId="urn:microsoft.com/office/officeart/2005/8/layout/bProcess4"/>
    <dgm:cxn modelId="{5170BD68-CEE8-455A-B865-FB3987BB7DC0}" type="presParOf" srcId="{22BBE37D-20C5-4018-ACF5-C2314CABCB0A}" destId="{710E234B-AE90-4003-BD52-E57DF38CBB1F}" srcOrd="0" destOrd="0" presId="urn:microsoft.com/office/officeart/2005/8/layout/bProcess4"/>
    <dgm:cxn modelId="{1A8BEDCC-A7BA-435C-B293-B3EB6D1D9F35}" type="presParOf" srcId="{22BBE37D-20C5-4018-ACF5-C2314CABCB0A}" destId="{FFFB3B18-39EB-47A6-B6F1-47FFF4D54EDA}" srcOrd="1" destOrd="0" presId="urn:microsoft.com/office/officeart/2005/8/layout/bProcess4"/>
    <dgm:cxn modelId="{73DB43F3-F97B-4C6D-890E-BC4D9F9E0CB5}" type="presParOf" srcId="{6829CF85-3E11-4CB3-827A-D8ECC3603CB4}" destId="{5879862E-3EBF-428E-9A99-AF5082C21483}" srcOrd="7" destOrd="0" presId="urn:microsoft.com/office/officeart/2005/8/layout/bProcess4"/>
    <dgm:cxn modelId="{4110196C-52B2-4517-BFB1-3F6F3A416DF2}" type="presParOf" srcId="{6829CF85-3E11-4CB3-827A-D8ECC3603CB4}" destId="{D7E66EB1-DE8D-4225-8212-C5EB2DD13A90}" srcOrd="8" destOrd="0" presId="urn:microsoft.com/office/officeart/2005/8/layout/bProcess4"/>
    <dgm:cxn modelId="{AD8D0AB3-90E3-4383-A33B-820CF6C58962}" type="presParOf" srcId="{D7E66EB1-DE8D-4225-8212-C5EB2DD13A90}" destId="{2519229A-469B-42D3-8B55-62268EA33C6F}" srcOrd="0" destOrd="0" presId="urn:microsoft.com/office/officeart/2005/8/layout/bProcess4"/>
    <dgm:cxn modelId="{0F1964E1-0814-48F2-9720-385C8D6C73B1}" type="presParOf" srcId="{D7E66EB1-DE8D-4225-8212-C5EB2DD13A90}" destId="{85749402-C21D-4623-AAF7-71FF63CC1CB4}" srcOrd="1" destOrd="0" presId="urn:microsoft.com/office/officeart/2005/8/layout/bProcess4"/>
    <dgm:cxn modelId="{F9831823-BFE8-46DB-BD1E-903B1793AF8D}" type="presParOf" srcId="{6829CF85-3E11-4CB3-827A-D8ECC3603CB4}" destId="{B8EB8757-D034-4635-8E0A-388AD83A6749}" srcOrd="9" destOrd="0" presId="urn:microsoft.com/office/officeart/2005/8/layout/bProcess4"/>
    <dgm:cxn modelId="{81E98051-D710-4070-9F23-6C20A631D98B}" type="presParOf" srcId="{6829CF85-3E11-4CB3-827A-D8ECC3603CB4}" destId="{95576F2E-26B4-478B-8F61-686C7298887B}" srcOrd="10" destOrd="0" presId="urn:microsoft.com/office/officeart/2005/8/layout/bProcess4"/>
    <dgm:cxn modelId="{1F5C10DE-23DA-463D-872E-F73766EAC1B4}" type="presParOf" srcId="{95576F2E-26B4-478B-8F61-686C7298887B}" destId="{0505FE83-0CEE-403D-A3A9-71EEEC650BC3}" srcOrd="0" destOrd="0" presId="urn:microsoft.com/office/officeart/2005/8/layout/bProcess4"/>
    <dgm:cxn modelId="{6DCDAF54-D09C-4870-B2D0-DA3933ED0E10}" type="presParOf" srcId="{95576F2E-26B4-478B-8F61-686C7298887B}" destId="{4BAE715C-784C-4E5A-8E14-26F35B1C42A3}" srcOrd="1" destOrd="0" presId="urn:microsoft.com/office/officeart/2005/8/layout/bProcess4"/>
    <dgm:cxn modelId="{FBC36F7D-BBBA-46EB-B3E9-9A3732C061DF}" type="presParOf" srcId="{6829CF85-3E11-4CB3-827A-D8ECC3603CB4}" destId="{574E3C98-7F99-4DAF-8B3C-9B92CC246B34}" srcOrd="11" destOrd="0" presId="urn:microsoft.com/office/officeart/2005/8/layout/bProcess4"/>
    <dgm:cxn modelId="{E3C3FFAA-D0BB-4560-B48B-254FAE9BCEDB}" type="presParOf" srcId="{6829CF85-3E11-4CB3-827A-D8ECC3603CB4}" destId="{E36C3C77-2095-4E4F-8D04-B295FEB6101D}" srcOrd="12" destOrd="0" presId="urn:microsoft.com/office/officeart/2005/8/layout/bProcess4"/>
    <dgm:cxn modelId="{E5F31694-B6A1-4B4C-BDD4-AFAD46044605}" type="presParOf" srcId="{E36C3C77-2095-4E4F-8D04-B295FEB6101D}" destId="{5E7D2CA6-985E-4B23-AE58-68464F0C8B92}" srcOrd="0" destOrd="0" presId="urn:microsoft.com/office/officeart/2005/8/layout/bProcess4"/>
    <dgm:cxn modelId="{58904B0C-EB29-4CED-8968-AFF184BAC6B9}" type="presParOf" srcId="{E36C3C77-2095-4E4F-8D04-B295FEB6101D}" destId="{330EB044-9BD1-4449-B069-04D031D7E649}" srcOrd="1" destOrd="0" presId="urn:microsoft.com/office/officeart/2005/8/layout/bProcess4"/>
    <dgm:cxn modelId="{33BCF943-2064-4AE4-84E7-649F5A15919C}" type="presParOf" srcId="{6829CF85-3E11-4CB3-827A-D8ECC3603CB4}" destId="{D5698DDC-6326-46C6-B7CA-AF2CA7EB1EBF}" srcOrd="13" destOrd="0" presId="urn:microsoft.com/office/officeart/2005/8/layout/bProcess4"/>
    <dgm:cxn modelId="{8BA1CE03-0DA1-4689-B94D-53DACBD811EB}" type="presParOf" srcId="{6829CF85-3E11-4CB3-827A-D8ECC3603CB4}" destId="{76BDFA90-97FA-46A1-952B-478184FBE57D}" srcOrd="14" destOrd="0" presId="urn:microsoft.com/office/officeart/2005/8/layout/bProcess4"/>
    <dgm:cxn modelId="{A9C1C8ED-C67A-4C97-943D-BB417521B929}" type="presParOf" srcId="{76BDFA90-97FA-46A1-952B-478184FBE57D}" destId="{03DEB501-F917-487F-85BA-C408433000CA}" srcOrd="0" destOrd="0" presId="urn:microsoft.com/office/officeart/2005/8/layout/bProcess4"/>
    <dgm:cxn modelId="{003A9EF0-5600-4D66-9ABB-6159F4DF5447}" type="presParOf" srcId="{76BDFA90-97FA-46A1-952B-478184FBE57D}" destId="{FBBACC01-B97D-402E-B016-42EB4EDCD882}" srcOrd="1" destOrd="0" presId="urn:microsoft.com/office/officeart/2005/8/layout/bProcess4"/>
    <dgm:cxn modelId="{68988EDA-485C-496B-B325-853C122393DF}" type="presParOf" srcId="{6829CF85-3E11-4CB3-827A-D8ECC3603CB4}" destId="{8FE0765E-0B3C-48DE-848C-FFAFAB9C2193}" srcOrd="15" destOrd="0" presId="urn:microsoft.com/office/officeart/2005/8/layout/bProcess4"/>
    <dgm:cxn modelId="{82D64B3A-DD36-47B0-9EBD-FE76563422ED}" type="presParOf" srcId="{6829CF85-3E11-4CB3-827A-D8ECC3603CB4}" destId="{C4708B8C-0060-4DF6-A91B-5FD51D0195AE}" srcOrd="16" destOrd="0" presId="urn:microsoft.com/office/officeart/2005/8/layout/bProcess4"/>
    <dgm:cxn modelId="{A791EE3D-5F23-488E-9D0B-AC01B01428A9}" type="presParOf" srcId="{C4708B8C-0060-4DF6-A91B-5FD51D0195AE}" destId="{FC893B32-F038-4906-AEEF-5A9F5FD2395E}" srcOrd="0" destOrd="0" presId="urn:microsoft.com/office/officeart/2005/8/layout/bProcess4"/>
    <dgm:cxn modelId="{9324CD29-612B-4680-BD19-D317F184B4FF}" type="presParOf" srcId="{C4708B8C-0060-4DF6-A91B-5FD51D0195AE}" destId="{6F0829D3-F248-4808-95DC-EA10AC597060}" srcOrd="1" destOrd="0" presId="urn:microsoft.com/office/officeart/2005/8/layout/bProcess4"/>
    <dgm:cxn modelId="{66622F09-1D64-4DF6-80CE-69B30B606BDA}" type="presParOf" srcId="{6829CF85-3E11-4CB3-827A-D8ECC3603CB4}" destId="{3215E315-DCFE-44DB-8E5C-F86C2F55D3B9}" srcOrd="17" destOrd="0" presId="urn:microsoft.com/office/officeart/2005/8/layout/bProcess4"/>
    <dgm:cxn modelId="{B298AABD-655E-4675-B0E9-1D380074A183}" type="presParOf" srcId="{6829CF85-3E11-4CB3-827A-D8ECC3603CB4}" destId="{98DD0909-4C65-4B60-9310-97C471070FCC}" srcOrd="18" destOrd="0" presId="urn:microsoft.com/office/officeart/2005/8/layout/bProcess4"/>
    <dgm:cxn modelId="{50247AAC-98D9-46D5-ABED-CFD9AA1EC77F}" type="presParOf" srcId="{98DD0909-4C65-4B60-9310-97C471070FCC}" destId="{E3A9FFA1-BAAF-46C5-A8E2-CC7F092BE991}" srcOrd="0" destOrd="0" presId="urn:microsoft.com/office/officeart/2005/8/layout/bProcess4"/>
    <dgm:cxn modelId="{44D9BF7B-4532-4B8F-82CA-3CA0AE25A266}" type="presParOf" srcId="{98DD0909-4C65-4B60-9310-97C471070FCC}" destId="{22DA04A2-13E3-4967-B0F5-592DD727DC30}" srcOrd="1" destOrd="0" presId="urn:microsoft.com/office/officeart/2005/8/layout/bProcess4"/>
    <dgm:cxn modelId="{6F6FC2B7-6410-415C-8A54-673747B06FC8}" type="presParOf" srcId="{6829CF85-3E11-4CB3-827A-D8ECC3603CB4}" destId="{79427CC7-BAC8-435B-8CBA-2C2A64A8B5B4}" srcOrd="19" destOrd="0" presId="urn:microsoft.com/office/officeart/2005/8/layout/bProcess4"/>
    <dgm:cxn modelId="{07EB126E-366F-4BF6-A97D-83D93DBDEC70}" type="presParOf" srcId="{6829CF85-3E11-4CB3-827A-D8ECC3603CB4}" destId="{D7FCE6AD-CD77-43EF-9305-F8156075871A}" srcOrd="20" destOrd="0" presId="urn:microsoft.com/office/officeart/2005/8/layout/bProcess4"/>
    <dgm:cxn modelId="{5987EB8C-039C-4A53-B14A-928061B2231A}" type="presParOf" srcId="{D7FCE6AD-CD77-43EF-9305-F8156075871A}" destId="{96D181A8-15AC-42A2-84E2-5A0F2371050F}" srcOrd="0" destOrd="0" presId="urn:microsoft.com/office/officeart/2005/8/layout/bProcess4"/>
    <dgm:cxn modelId="{C5861865-7883-4573-9FF8-0D1CBA94639F}" type="presParOf" srcId="{D7FCE6AD-CD77-43EF-9305-F8156075871A}" destId="{E556920C-6E48-454A-A90F-A5FE821B06A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7D7DCA-A220-44E9-8443-970E34EEC4F0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EE1970E8-E402-42F0-B329-1CFE10AA717A}">
      <dgm:prSet phldrT="[ข้อความ]"/>
      <dgm:spPr>
        <a:solidFill>
          <a:schemeClr val="bg1"/>
        </a:solidFill>
      </dgm:spPr>
      <dgm:t>
        <a:bodyPr/>
        <a:lstStyle/>
        <a:p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ถ้าเขียนลักษณะงานไว้อย่างคร่าวๆ จะทำให้ผู้ปฏิบัติงานมองเห็นภาพ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E9EB86B-8BEA-4DE5-A547-68E8B4409F7C}" type="parTrans" cxnId="{CC565046-70A4-4CAB-93CA-17D8B3C72E7B}">
      <dgm:prSet/>
      <dgm:spPr/>
      <dgm:t>
        <a:bodyPr/>
        <a:lstStyle/>
        <a:p>
          <a:endParaRPr lang="th-TH"/>
        </a:p>
      </dgm:t>
    </dgm:pt>
    <dgm:pt modelId="{EE80C960-5DC3-48EC-8090-7D22391975E8}" type="sibTrans" cxnId="{CC565046-70A4-4CAB-93CA-17D8B3C72E7B}">
      <dgm:prSet/>
      <dgm:spPr/>
      <dgm:t>
        <a:bodyPr/>
        <a:lstStyle/>
        <a:p>
          <a:endParaRPr lang="th-TH"/>
        </a:p>
      </dgm:t>
    </dgm:pt>
    <dgm:pt modelId="{8BB5EB8B-B5F3-41EE-A49E-2A30AB033C5D}">
      <dgm:prSet phldrT="[ข้อความ]" custT="1"/>
      <dgm:spPr>
        <a:solidFill>
          <a:schemeClr val="bg1"/>
        </a:solidFill>
      </dgm:spPr>
      <dgm:t>
        <a:bodyPr/>
        <a:lstStyle/>
        <a:p>
          <a:r>
            <a:rPr lang="en-US" sz="4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sz="4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ผู้บังคับบัญชาเองก็ไม่ทราบขอบเขตจำกัด ในการสั่งงานของตน</a:t>
          </a:r>
          <a:endParaRPr lang="th-TH" sz="4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4D15F22-1CF8-428B-8523-EC37B8CB1876}" type="parTrans" cxnId="{195E0885-0E24-4177-8BB3-CB70F6A8466B}">
      <dgm:prSet/>
      <dgm:spPr/>
      <dgm:t>
        <a:bodyPr/>
        <a:lstStyle/>
        <a:p>
          <a:endParaRPr lang="th-TH"/>
        </a:p>
      </dgm:t>
    </dgm:pt>
    <dgm:pt modelId="{E8C8E753-ABA6-4843-A2E6-68E00BCDD85D}" type="sibTrans" cxnId="{195E0885-0E24-4177-8BB3-CB70F6A8466B}">
      <dgm:prSet/>
      <dgm:spPr/>
      <dgm:t>
        <a:bodyPr/>
        <a:lstStyle/>
        <a:p>
          <a:endParaRPr lang="th-TH"/>
        </a:p>
      </dgm:t>
    </dgm:pt>
    <dgm:pt modelId="{EA8E7D5A-DB24-4196-A42D-FBD38EB0DCA8}" type="pres">
      <dgm:prSet presAssocID="{467D7DCA-A220-44E9-8443-970E34EEC4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77424FC-002C-4FC7-A21A-6F19A834EE97}" type="pres">
      <dgm:prSet presAssocID="{EE1970E8-E402-42F0-B329-1CFE10AA717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EDBFB07-9936-44D3-9936-DE70ABE86828}" type="pres">
      <dgm:prSet presAssocID="{EE80C960-5DC3-48EC-8090-7D22391975E8}" presName="spacer" presStyleCnt="0"/>
      <dgm:spPr/>
    </dgm:pt>
    <dgm:pt modelId="{59980F65-02C1-45BA-8011-DFB13423EF55}" type="pres">
      <dgm:prSet presAssocID="{8BB5EB8B-B5F3-41EE-A49E-2A30AB033C5D}" presName="parentText" presStyleLbl="node1" presStyleIdx="1" presStyleCnt="2" custLinFactNeighborX="-687" custLinFactNeighborY="-2028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95E0885-0E24-4177-8BB3-CB70F6A8466B}" srcId="{467D7DCA-A220-44E9-8443-970E34EEC4F0}" destId="{8BB5EB8B-B5F3-41EE-A49E-2A30AB033C5D}" srcOrd="1" destOrd="0" parTransId="{F4D15F22-1CF8-428B-8523-EC37B8CB1876}" sibTransId="{E8C8E753-ABA6-4843-A2E6-68E00BCDD85D}"/>
    <dgm:cxn modelId="{51181B6B-2B22-4212-9081-48275D899838}" type="presOf" srcId="{EE1970E8-E402-42F0-B329-1CFE10AA717A}" destId="{E77424FC-002C-4FC7-A21A-6F19A834EE97}" srcOrd="0" destOrd="0" presId="urn:microsoft.com/office/officeart/2005/8/layout/vList2"/>
    <dgm:cxn modelId="{13E8AE13-729E-49DB-97B6-B5AF930E1E5B}" type="presOf" srcId="{467D7DCA-A220-44E9-8443-970E34EEC4F0}" destId="{EA8E7D5A-DB24-4196-A42D-FBD38EB0DCA8}" srcOrd="0" destOrd="0" presId="urn:microsoft.com/office/officeart/2005/8/layout/vList2"/>
    <dgm:cxn modelId="{6A025D6C-DE10-4901-901F-E0D8705DA942}" type="presOf" srcId="{8BB5EB8B-B5F3-41EE-A49E-2A30AB033C5D}" destId="{59980F65-02C1-45BA-8011-DFB13423EF55}" srcOrd="0" destOrd="0" presId="urn:microsoft.com/office/officeart/2005/8/layout/vList2"/>
    <dgm:cxn modelId="{CC565046-70A4-4CAB-93CA-17D8B3C72E7B}" srcId="{467D7DCA-A220-44E9-8443-970E34EEC4F0}" destId="{EE1970E8-E402-42F0-B329-1CFE10AA717A}" srcOrd="0" destOrd="0" parTransId="{FE9EB86B-8BEA-4DE5-A547-68E8B4409F7C}" sibTransId="{EE80C960-5DC3-48EC-8090-7D22391975E8}"/>
    <dgm:cxn modelId="{FA43154C-75CF-4772-AD6B-356DF074601E}" type="presParOf" srcId="{EA8E7D5A-DB24-4196-A42D-FBD38EB0DCA8}" destId="{E77424FC-002C-4FC7-A21A-6F19A834EE97}" srcOrd="0" destOrd="0" presId="urn:microsoft.com/office/officeart/2005/8/layout/vList2"/>
    <dgm:cxn modelId="{A14CA75D-9D45-4794-BC9C-4BB5FCA87C78}" type="presParOf" srcId="{EA8E7D5A-DB24-4196-A42D-FBD38EB0DCA8}" destId="{2EDBFB07-9936-44D3-9936-DE70ABE86828}" srcOrd="1" destOrd="0" presId="urn:microsoft.com/office/officeart/2005/8/layout/vList2"/>
    <dgm:cxn modelId="{9BFF9A6A-C00F-49F1-BB81-90ACDD7DA060}" type="presParOf" srcId="{EA8E7D5A-DB24-4196-A42D-FBD38EB0DCA8}" destId="{59980F65-02C1-45BA-8011-DFB13423EF5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257A4D-B2A0-4A03-AB5D-088C45F00061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40636B8-45FE-457A-85E6-930D22B7469A}">
      <dgm:prSet phldrT="[ข้อความ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การกำหนดรูปแบบการเขียนมาตรฐานสำหรับตำแหน่ง</a:t>
          </a:r>
          <a:endParaRPr lang="th-TH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05553B0-304E-43DB-BE3F-22E84AE76498}" type="parTrans" cxnId="{D058FBDA-C5E5-4171-844F-A4B53D05F7EA}">
      <dgm:prSet/>
      <dgm:spPr/>
      <dgm:t>
        <a:bodyPr/>
        <a:lstStyle/>
        <a:p>
          <a:endParaRPr lang="th-TH"/>
        </a:p>
      </dgm:t>
    </dgm:pt>
    <dgm:pt modelId="{1F628944-EED6-42DB-BB71-0AE3020275E8}" type="sibTrans" cxnId="{D058FBDA-C5E5-4171-844F-A4B53D05F7EA}">
      <dgm:prSet/>
      <dgm:spPr/>
      <dgm:t>
        <a:bodyPr/>
        <a:lstStyle/>
        <a:p>
          <a:endParaRPr lang="th-TH"/>
        </a:p>
      </dgm:t>
    </dgm:pt>
    <dgm:pt modelId="{BAFBCCEE-A4A6-4A63-8159-72FB079ADD6F}">
      <dgm:prSet phldrT="[ข้อความ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การเขียนเริ่มต้นประโยคด้วยคำกิริยา</a:t>
          </a:r>
          <a:endParaRPr lang="th-TH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C3E440F-555E-4C7F-A02C-4C1AEFB78B7C}" type="parTrans" cxnId="{F998ABD1-9D03-4B96-B246-26059E03967D}">
      <dgm:prSet/>
      <dgm:spPr/>
      <dgm:t>
        <a:bodyPr/>
        <a:lstStyle/>
        <a:p>
          <a:endParaRPr lang="th-TH"/>
        </a:p>
      </dgm:t>
    </dgm:pt>
    <dgm:pt modelId="{40DF8C83-B8B0-4128-B929-8F1255644256}" type="sibTrans" cxnId="{F998ABD1-9D03-4B96-B246-26059E03967D}">
      <dgm:prSet/>
      <dgm:spPr/>
      <dgm:t>
        <a:bodyPr/>
        <a:lstStyle/>
        <a:p>
          <a:endParaRPr lang="th-TH"/>
        </a:p>
      </dgm:t>
    </dgm:pt>
    <dgm:pt modelId="{2219E8D9-EE62-46AD-9B31-DEE833632BAE}">
      <dgm:prSet phldrT="[ข้อความ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3. </a:t>
          </a:r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เขียนโดยยึดเอาหน่วยงานเป็นหลัก</a:t>
          </a:r>
          <a:endParaRPr lang="th-TH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91E70E-A7D3-463E-9DF2-24582DCDC31E}" type="parTrans" cxnId="{57721DA1-FDA7-41D3-8CF8-DC974D3D7CDF}">
      <dgm:prSet/>
      <dgm:spPr/>
      <dgm:t>
        <a:bodyPr/>
        <a:lstStyle/>
        <a:p>
          <a:endParaRPr lang="th-TH"/>
        </a:p>
      </dgm:t>
    </dgm:pt>
    <dgm:pt modelId="{C9BA5B77-E940-4681-8A71-1C90EE590D20}" type="sibTrans" cxnId="{57721DA1-FDA7-41D3-8CF8-DC974D3D7CDF}">
      <dgm:prSet/>
      <dgm:spPr/>
      <dgm:t>
        <a:bodyPr/>
        <a:lstStyle/>
        <a:p>
          <a:endParaRPr lang="th-TH"/>
        </a:p>
      </dgm:t>
    </dgm:pt>
    <dgm:pt modelId="{38D89FB4-F073-4746-82B5-B8FF84313B1B}">
      <dgm:prSet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4. </a:t>
          </a:r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การเขียนเป็นตัวแทนของกลุ่มตำแหน่ง</a:t>
          </a:r>
          <a:endParaRPr lang="th-TH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FED81DD-17D9-424D-960D-8C53A2685DA0}" type="parTrans" cxnId="{C739767F-EF26-4E85-B32E-B857BA879AE5}">
      <dgm:prSet/>
      <dgm:spPr/>
      <dgm:t>
        <a:bodyPr/>
        <a:lstStyle/>
        <a:p>
          <a:endParaRPr lang="th-TH"/>
        </a:p>
      </dgm:t>
    </dgm:pt>
    <dgm:pt modelId="{39B81F7D-0534-4BB8-9539-A9405118A453}" type="sibTrans" cxnId="{C739767F-EF26-4E85-B32E-B857BA879AE5}">
      <dgm:prSet/>
      <dgm:spPr/>
      <dgm:t>
        <a:bodyPr/>
        <a:lstStyle/>
        <a:p>
          <a:endParaRPr lang="th-TH"/>
        </a:p>
      </dgm:t>
    </dgm:pt>
    <dgm:pt modelId="{7911E2E5-8D09-459E-8CC3-58CDF3833BE2}">
      <dgm:prSet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5. </a:t>
          </a:r>
          <a:r>
            <a:rPr lang="th-TH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การเขียนโดยคำนึงถึงกิจกรรมหลัก</a:t>
          </a:r>
          <a:endParaRPr lang="th-TH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363D636-231F-4E1D-88E1-3AF8CB545C11}" type="parTrans" cxnId="{EDF1E271-94AB-4AC3-8CA4-C12A8AA021C3}">
      <dgm:prSet/>
      <dgm:spPr/>
      <dgm:t>
        <a:bodyPr/>
        <a:lstStyle/>
        <a:p>
          <a:endParaRPr lang="th-TH"/>
        </a:p>
      </dgm:t>
    </dgm:pt>
    <dgm:pt modelId="{C34E8B8A-DF21-495A-85A4-99795521B7AB}" type="sibTrans" cxnId="{EDF1E271-94AB-4AC3-8CA4-C12A8AA021C3}">
      <dgm:prSet/>
      <dgm:spPr/>
      <dgm:t>
        <a:bodyPr/>
        <a:lstStyle/>
        <a:p>
          <a:endParaRPr lang="th-TH"/>
        </a:p>
      </dgm:t>
    </dgm:pt>
    <dgm:pt modelId="{56FDDBC4-07EC-4972-A2FA-0AE11C3ABD20}" type="pres">
      <dgm:prSet presAssocID="{9A257A4D-B2A0-4A03-AB5D-088C45F0006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E972552-647B-4480-962E-9E0E896B9041}" type="pres">
      <dgm:prSet presAssocID="{9A257A4D-B2A0-4A03-AB5D-088C45F00061}" presName="dummyMaxCanvas" presStyleCnt="0">
        <dgm:presLayoutVars/>
      </dgm:prSet>
      <dgm:spPr/>
    </dgm:pt>
    <dgm:pt modelId="{3FFCA982-8C64-4415-9B8A-5CCE6F17B3E4}" type="pres">
      <dgm:prSet presAssocID="{9A257A4D-B2A0-4A03-AB5D-088C45F0006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C3D729E-12E8-431D-BED3-7035065A8F78}" type="pres">
      <dgm:prSet presAssocID="{9A257A4D-B2A0-4A03-AB5D-088C45F0006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4734B94-D1A8-49D2-B2C2-FE01BB81B249}" type="pres">
      <dgm:prSet presAssocID="{9A257A4D-B2A0-4A03-AB5D-088C45F0006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B6BC818-31ED-4F7F-97E9-CF0B4266463D}" type="pres">
      <dgm:prSet presAssocID="{9A257A4D-B2A0-4A03-AB5D-088C45F0006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7A5DE17-C841-47FD-9890-C35CAF5B9E1B}" type="pres">
      <dgm:prSet presAssocID="{9A257A4D-B2A0-4A03-AB5D-088C45F0006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7656B2-6766-4C2C-906C-A50D71EBA27A}" type="pres">
      <dgm:prSet presAssocID="{9A257A4D-B2A0-4A03-AB5D-088C45F0006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A21301-0EAC-462D-B296-9805A6205949}" type="pres">
      <dgm:prSet presAssocID="{9A257A4D-B2A0-4A03-AB5D-088C45F0006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6E3C3C-917F-4F59-90BF-1441F197E1B5}" type="pres">
      <dgm:prSet presAssocID="{9A257A4D-B2A0-4A03-AB5D-088C45F0006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FB87DB-C52D-4A6F-BA02-0CB8416A22EC}" type="pres">
      <dgm:prSet presAssocID="{9A257A4D-B2A0-4A03-AB5D-088C45F0006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755A39B-E038-4C3B-A5C9-400E6EFE26E7}" type="pres">
      <dgm:prSet presAssocID="{9A257A4D-B2A0-4A03-AB5D-088C45F0006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0511B8-CBC8-41C5-8417-2DF0B5D8F1D9}" type="pres">
      <dgm:prSet presAssocID="{9A257A4D-B2A0-4A03-AB5D-088C45F0006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EA277DD-A6D0-4E68-9B6D-D0F1666A8E8E}" type="pres">
      <dgm:prSet presAssocID="{9A257A4D-B2A0-4A03-AB5D-088C45F0006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EC3E19A-F1BD-4C21-8B45-FCA13756DAA1}" type="pres">
      <dgm:prSet presAssocID="{9A257A4D-B2A0-4A03-AB5D-088C45F0006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95D9B4C-6E41-4319-9678-67ABEF799E53}" type="pres">
      <dgm:prSet presAssocID="{9A257A4D-B2A0-4A03-AB5D-088C45F0006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46462AA-0857-4262-B2DF-75D4CC212AD0}" type="presOf" srcId="{38D89FB4-F073-4746-82B5-B8FF84313B1B}" destId="{8EC3E19A-F1BD-4C21-8B45-FCA13756DAA1}" srcOrd="1" destOrd="0" presId="urn:microsoft.com/office/officeart/2005/8/layout/vProcess5"/>
    <dgm:cxn modelId="{E2590AE9-FD39-41EF-834A-5CF71A0AEB0A}" type="presOf" srcId="{39B81F7D-0534-4BB8-9539-A9405118A453}" destId="{EBFB87DB-C52D-4A6F-BA02-0CB8416A22EC}" srcOrd="0" destOrd="0" presId="urn:microsoft.com/office/officeart/2005/8/layout/vProcess5"/>
    <dgm:cxn modelId="{DF1E2A58-1FA7-445C-9C7E-030D4F50C87D}" type="presOf" srcId="{9A257A4D-B2A0-4A03-AB5D-088C45F00061}" destId="{56FDDBC4-07EC-4972-A2FA-0AE11C3ABD20}" srcOrd="0" destOrd="0" presId="urn:microsoft.com/office/officeart/2005/8/layout/vProcess5"/>
    <dgm:cxn modelId="{2334C2DC-4B56-4130-9074-446C256A2ADB}" type="presOf" srcId="{7911E2E5-8D09-459E-8CC3-58CDF3833BE2}" destId="{57A5DE17-C841-47FD-9890-C35CAF5B9E1B}" srcOrd="0" destOrd="0" presId="urn:microsoft.com/office/officeart/2005/8/layout/vProcess5"/>
    <dgm:cxn modelId="{EDF1E271-94AB-4AC3-8CA4-C12A8AA021C3}" srcId="{9A257A4D-B2A0-4A03-AB5D-088C45F00061}" destId="{7911E2E5-8D09-459E-8CC3-58CDF3833BE2}" srcOrd="4" destOrd="0" parTransId="{9363D636-231F-4E1D-88E1-3AF8CB545C11}" sibTransId="{C34E8B8A-DF21-495A-85A4-99795521B7AB}"/>
    <dgm:cxn modelId="{DAA68BB0-8770-4FCF-87D5-BFC9E7B151A5}" type="presOf" srcId="{BAFBCCEE-A4A6-4A63-8159-72FB079ADD6F}" destId="{9B0511B8-CBC8-41C5-8417-2DF0B5D8F1D9}" srcOrd="1" destOrd="0" presId="urn:microsoft.com/office/officeart/2005/8/layout/vProcess5"/>
    <dgm:cxn modelId="{416A98FB-F3EE-4784-9F7D-1380976B61F3}" type="presOf" srcId="{40DF8C83-B8B0-4128-B929-8F1255644256}" destId="{51A21301-0EAC-462D-B296-9805A6205949}" srcOrd="0" destOrd="0" presId="urn:microsoft.com/office/officeart/2005/8/layout/vProcess5"/>
    <dgm:cxn modelId="{5EB58108-796B-4F06-9E1D-6C308409D8B1}" type="presOf" srcId="{F40636B8-45FE-457A-85E6-930D22B7469A}" destId="{4755A39B-E038-4C3B-A5C9-400E6EFE26E7}" srcOrd="1" destOrd="0" presId="urn:microsoft.com/office/officeart/2005/8/layout/vProcess5"/>
    <dgm:cxn modelId="{3FA5EB56-960A-4456-82B2-02A47A9DD477}" type="presOf" srcId="{2219E8D9-EE62-46AD-9B31-DEE833632BAE}" destId="{4EA277DD-A6D0-4E68-9B6D-D0F1666A8E8E}" srcOrd="1" destOrd="0" presId="urn:microsoft.com/office/officeart/2005/8/layout/vProcess5"/>
    <dgm:cxn modelId="{F998ABD1-9D03-4B96-B246-26059E03967D}" srcId="{9A257A4D-B2A0-4A03-AB5D-088C45F00061}" destId="{BAFBCCEE-A4A6-4A63-8159-72FB079ADD6F}" srcOrd="1" destOrd="0" parTransId="{0C3E440F-555E-4C7F-A02C-4C1AEFB78B7C}" sibTransId="{40DF8C83-B8B0-4128-B929-8F1255644256}"/>
    <dgm:cxn modelId="{5C481129-B5D4-4E71-9437-1A59ED01297C}" type="presOf" srcId="{2219E8D9-EE62-46AD-9B31-DEE833632BAE}" destId="{84734B94-D1A8-49D2-B2C2-FE01BB81B249}" srcOrd="0" destOrd="0" presId="urn:microsoft.com/office/officeart/2005/8/layout/vProcess5"/>
    <dgm:cxn modelId="{C739767F-EF26-4E85-B32E-B857BA879AE5}" srcId="{9A257A4D-B2A0-4A03-AB5D-088C45F00061}" destId="{38D89FB4-F073-4746-82B5-B8FF84313B1B}" srcOrd="3" destOrd="0" parTransId="{0FED81DD-17D9-424D-960D-8C53A2685DA0}" sibTransId="{39B81F7D-0534-4BB8-9539-A9405118A453}"/>
    <dgm:cxn modelId="{8DDCB95B-5F6A-4207-AFF9-BFC59D56AA9B}" type="presOf" srcId="{C9BA5B77-E940-4681-8A71-1C90EE590D20}" destId="{3F6E3C3C-917F-4F59-90BF-1441F197E1B5}" srcOrd="0" destOrd="0" presId="urn:microsoft.com/office/officeart/2005/8/layout/vProcess5"/>
    <dgm:cxn modelId="{EA16E1F6-CFA7-41FD-8D01-26CF600536A9}" type="presOf" srcId="{BAFBCCEE-A4A6-4A63-8159-72FB079ADD6F}" destId="{DC3D729E-12E8-431D-BED3-7035065A8F78}" srcOrd="0" destOrd="0" presId="urn:microsoft.com/office/officeart/2005/8/layout/vProcess5"/>
    <dgm:cxn modelId="{9A6B5E7A-8040-422C-B20B-37C1174D4D6D}" type="presOf" srcId="{38D89FB4-F073-4746-82B5-B8FF84313B1B}" destId="{BB6BC818-31ED-4F7F-97E9-CF0B4266463D}" srcOrd="0" destOrd="0" presId="urn:microsoft.com/office/officeart/2005/8/layout/vProcess5"/>
    <dgm:cxn modelId="{FF90AF54-98FE-4C52-9F2A-37931BEBA7C0}" type="presOf" srcId="{F40636B8-45FE-457A-85E6-930D22B7469A}" destId="{3FFCA982-8C64-4415-9B8A-5CCE6F17B3E4}" srcOrd="0" destOrd="0" presId="urn:microsoft.com/office/officeart/2005/8/layout/vProcess5"/>
    <dgm:cxn modelId="{57721DA1-FDA7-41D3-8CF8-DC974D3D7CDF}" srcId="{9A257A4D-B2A0-4A03-AB5D-088C45F00061}" destId="{2219E8D9-EE62-46AD-9B31-DEE833632BAE}" srcOrd="2" destOrd="0" parTransId="{5691E70E-A7D3-463E-9DF2-24582DCDC31E}" sibTransId="{C9BA5B77-E940-4681-8A71-1C90EE590D20}"/>
    <dgm:cxn modelId="{D058FBDA-C5E5-4171-844F-A4B53D05F7EA}" srcId="{9A257A4D-B2A0-4A03-AB5D-088C45F00061}" destId="{F40636B8-45FE-457A-85E6-930D22B7469A}" srcOrd="0" destOrd="0" parTransId="{205553B0-304E-43DB-BE3F-22E84AE76498}" sibTransId="{1F628944-EED6-42DB-BB71-0AE3020275E8}"/>
    <dgm:cxn modelId="{731CC2A0-8493-4CDE-B9B9-2A346B831292}" type="presOf" srcId="{1F628944-EED6-42DB-BB71-0AE3020275E8}" destId="{1C7656B2-6766-4C2C-906C-A50D71EBA27A}" srcOrd="0" destOrd="0" presId="urn:microsoft.com/office/officeart/2005/8/layout/vProcess5"/>
    <dgm:cxn modelId="{7B53C389-6B47-4588-8D53-F138FCA0F03A}" type="presOf" srcId="{7911E2E5-8D09-459E-8CC3-58CDF3833BE2}" destId="{295D9B4C-6E41-4319-9678-67ABEF799E53}" srcOrd="1" destOrd="0" presId="urn:microsoft.com/office/officeart/2005/8/layout/vProcess5"/>
    <dgm:cxn modelId="{608A53AC-E11A-4D5A-A9E2-00716ABAF24F}" type="presParOf" srcId="{56FDDBC4-07EC-4972-A2FA-0AE11C3ABD20}" destId="{EE972552-647B-4480-962E-9E0E896B9041}" srcOrd="0" destOrd="0" presId="urn:microsoft.com/office/officeart/2005/8/layout/vProcess5"/>
    <dgm:cxn modelId="{A2C5266D-064A-4F02-9655-A1A856CC7FFC}" type="presParOf" srcId="{56FDDBC4-07EC-4972-A2FA-0AE11C3ABD20}" destId="{3FFCA982-8C64-4415-9B8A-5CCE6F17B3E4}" srcOrd="1" destOrd="0" presId="urn:microsoft.com/office/officeart/2005/8/layout/vProcess5"/>
    <dgm:cxn modelId="{77077958-1CAE-48F0-941F-2D7D610687F8}" type="presParOf" srcId="{56FDDBC4-07EC-4972-A2FA-0AE11C3ABD20}" destId="{DC3D729E-12E8-431D-BED3-7035065A8F78}" srcOrd="2" destOrd="0" presId="urn:microsoft.com/office/officeart/2005/8/layout/vProcess5"/>
    <dgm:cxn modelId="{2DB6D746-F4DB-4874-BF4F-020B145D2866}" type="presParOf" srcId="{56FDDBC4-07EC-4972-A2FA-0AE11C3ABD20}" destId="{84734B94-D1A8-49D2-B2C2-FE01BB81B249}" srcOrd="3" destOrd="0" presId="urn:microsoft.com/office/officeart/2005/8/layout/vProcess5"/>
    <dgm:cxn modelId="{52E3B489-C1F8-4B6C-87F6-D9F62F200CAC}" type="presParOf" srcId="{56FDDBC4-07EC-4972-A2FA-0AE11C3ABD20}" destId="{BB6BC818-31ED-4F7F-97E9-CF0B4266463D}" srcOrd="4" destOrd="0" presId="urn:microsoft.com/office/officeart/2005/8/layout/vProcess5"/>
    <dgm:cxn modelId="{5DEC8824-129D-444A-A43E-BBF7AC3A8043}" type="presParOf" srcId="{56FDDBC4-07EC-4972-A2FA-0AE11C3ABD20}" destId="{57A5DE17-C841-47FD-9890-C35CAF5B9E1B}" srcOrd="5" destOrd="0" presId="urn:microsoft.com/office/officeart/2005/8/layout/vProcess5"/>
    <dgm:cxn modelId="{BBEFA01D-14AB-491D-8D02-39989F1F7D22}" type="presParOf" srcId="{56FDDBC4-07EC-4972-A2FA-0AE11C3ABD20}" destId="{1C7656B2-6766-4C2C-906C-A50D71EBA27A}" srcOrd="6" destOrd="0" presId="urn:microsoft.com/office/officeart/2005/8/layout/vProcess5"/>
    <dgm:cxn modelId="{AFAE26E5-31AC-4212-9121-FBCA6B889212}" type="presParOf" srcId="{56FDDBC4-07EC-4972-A2FA-0AE11C3ABD20}" destId="{51A21301-0EAC-462D-B296-9805A6205949}" srcOrd="7" destOrd="0" presId="urn:microsoft.com/office/officeart/2005/8/layout/vProcess5"/>
    <dgm:cxn modelId="{0BBCAF1F-02C9-44B8-B745-60CBA7B60BAD}" type="presParOf" srcId="{56FDDBC4-07EC-4972-A2FA-0AE11C3ABD20}" destId="{3F6E3C3C-917F-4F59-90BF-1441F197E1B5}" srcOrd="8" destOrd="0" presId="urn:microsoft.com/office/officeart/2005/8/layout/vProcess5"/>
    <dgm:cxn modelId="{82FDFA8A-BF36-4D44-A641-867AAC759483}" type="presParOf" srcId="{56FDDBC4-07EC-4972-A2FA-0AE11C3ABD20}" destId="{EBFB87DB-C52D-4A6F-BA02-0CB8416A22EC}" srcOrd="9" destOrd="0" presId="urn:microsoft.com/office/officeart/2005/8/layout/vProcess5"/>
    <dgm:cxn modelId="{3F07B319-8C9A-4EE5-9BA1-627AC4525E16}" type="presParOf" srcId="{56FDDBC4-07EC-4972-A2FA-0AE11C3ABD20}" destId="{4755A39B-E038-4C3B-A5C9-400E6EFE26E7}" srcOrd="10" destOrd="0" presId="urn:microsoft.com/office/officeart/2005/8/layout/vProcess5"/>
    <dgm:cxn modelId="{94545262-DF38-4246-BFFF-5AA72485E399}" type="presParOf" srcId="{56FDDBC4-07EC-4972-A2FA-0AE11C3ABD20}" destId="{9B0511B8-CBC8-41C5-8417-2DF0B5D8F1D9}" srcOrd="11" destOrd="0" presId="urn:microsoft.com/office/officeart/2005/8/layout/vProcess5"/>
    <dgm:cxn modelId="{D953381D-83F1-4451-B375-260EF1E6E35E}" type="presParOf" srcId="{56FDDBC4-07EC-4972-A2FA-0AE11C3ABD20}" destId="{4EA277DD-A6D0-4E68-9B6D-D0F1666A8E8E}" srcOrd="12" destOrd="0" presId="urn:microsoft.com/office/officeart/2005/8/layout/vProcess5"/>
    <dgm:cxn modelId="{EADEF637-F31F-4C9E-AF60-A95D835F897C}" type="presParOf" srcId="{56FDDBC4-07EC-4972-A2FA-0AE11C3ABD20}" destId="{8EC3E19A-F1BD-4C21-8B45-FCA13756DAA1}" srcOrd="13" destOrd="0" presId="urn:microsoft.com/office/officeart/2005/8/layout/vProcess5"/>
    <dgm:cxn modelId="{1938D30A-53AD-4B13-A6BA-E9B35E60A4DA}" type="presParOf" srcId="{56FDDBC4-07EC-4972-A2FA-0AE11C3ABD20}" destId="{295D9B4C-6E41-4319-9678-67ABEF799E5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92A0D3-084B-45FE-8071-DE4D7EC7D87F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B83AD1D-DC2C-48C2-81B7-279D0739CAAE}">
      <dgm:prSet phldrT="[ข้อความ]"/>
      <dgm:spPr/>
      <dgm:t>
        <a:bodyPr/>
        <a:lstStyle/>
        <a:p>
          <a:r>
            <a: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เพื่อช่วยให้การประเมินค่าของงานมีมาตรฐานและกระทำได้อย่างละเอียดถี่ถ้วนขึ้นเป็นประโยชน์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403EDA-E014-4C25-97EA-569D1E29F317}" type="parTrans" cxnId="{F369AB8F-266B-4693-83FE-7F22A7D20917}">
      <dgm:prSet/>
      <dgm:spPr/>
      <dgm:t>
        <a:bodyPr/>
        <a:lstStyle/>
        <a:p>
          <a:endParaRPr lang="th-TH"/>
        </a:p>
      </dgm:t>
    </dgm:pt>
    <dgm:pt modelId="{262B3A2F-DEDF-48AD-A8A7-AA604D130FBF}" type="sibTrans" cxnId="{F369AB8F-266B-4693-83FE-7F22A7D20917}">
      <dgm:prSet/>
      <dgm:spPr/>
      <dgm:t>
        <a:bodyPr/>
        <a:lstStyle/>
        <a:p>
          <a:endParaRPr lang="th-TH"/>
        </a:p>
      </dgm:t>
    </dgm:pt>
    <dgm:pt modelId="{8D458CA0-4C03-477B-A866-7591E4C48C06}">
      <dgm:prSet phldrT="[ข้อความ]"/>
      <dgm:spPr/>
      <dgm:t>
        <a:bodyPr/>
        <a:lstStyle/>
        <a:p>
          <a:r>
            <a: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4. </a:t>
          </a:r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ช่วยให้เกิดความสะดวกในการศึกษางานในตำแหน่งต่างๆ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9B6A5B7-EB35-4B9D-87F5-B1BB7C4ACE69}" type="parTrans" cxnId="{C63E265C-F746-4803-A30C-E82A20ED2CC0}">
      <dgm:prSet/>
      <dgm:spPr/>
      <dgm:t>
        <a:bodyPr/>
        <a:lstStyle/>
        <a:p>
          <a:endParaRPr lang="th-TH"/>
        </a:p>
      </dgm:t>
    </dgm:pt>
    <dgm:pt modelId="{07E91A42-8D61-47E5-9DFE-82EDAE4AC686}" type="sibTrans" cxnId="{C63E265C-F746-4803-A30C-E82A20ED2CC0}">
      <dgm:prSet/>
      <dgm:spPr/>
      <dgm:t>
        <a:bodyPr/>
        <a:lstStyle/>
        <a:p>
          <a:endParaRPr lang="th-TH"/>
        </a:p>
      </dgm:t>
    </dgm:pt>
    <dgm:pt modelId="{8691F40A-6199-46A4-A491-3BF71226B7E2}">
      <dgm:prSet phldrT="[ข้อความ]"/>
      <dgm:spPr/>
      <dgm:t>
        <a:bodyPr/>
        <a:lstStyle/>
        <a:p>
          <a:r>
            <a: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เพื่อประโยชน์ในการบริหารทรัพยากรมนุษย์ด้านต่างๆ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29934C5-B412-4A85-A632-EA15ED2486E4}" type="parTrans" cxnId="{EB03E020-8EA3-48DE-B13B-319CD8C60429}">
      <dgm:prSet/>
      <dgm:spPr/>
      <dgm:t>
        <a:bodyPr/>
        <a:lstStyle/>
        <a:p>
          <a:endParaRPr lang="th-TH"/>
        </a:p>
      </dgm:t>
    </dgm:pt>
    <dgm:pt modelId="{264A920E-52B0-4AB6-8A5B-AC09FADEB459}" type="sibTrans" cxnId="{EB03E020-8EA3-48DE-B13B-319CD8C60429}">
      <dgm:prSet/>
      <dgm:spPr/>
      <dgm:t>
        <a:bodyPr/>
        <a:lstStyle/>
        <a:p>
          <a:endParaRPr lang="th-TH"/>
        </a:p>
      </dgm:t>
    </dgm:pt>
    <dgm:pt modelId="{DCB4BE12-CE82-4623-B62C-DD7E959BAE95}">
      <dgm:prSet phldrT="[ข้อความ]"/>
      <dgm:spPr/>
      <dgm:t>
        <a:bodyPr/>
        <a:lstStyle/>
        <a:p>
          <a:r>
            <a: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5. </a:t>
          </a:r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ช่วยในการปรับปรุงวิธีการทำงาน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5621B10-AB53-4AF3-9127-46F0B7D183C3}" type="parTrans" cxnId="{1316F22F-5F30-437D-B5EC-B7008B2B8BC5}">
      <dgm:prSet/>
      <dgm:spPr/>
      <dgm:t>
        <a:bodyPr/>
        <a:lstStyle/>
        <a:p>
          <a:endParaRPr lang="th-TH"/>
        </a:p>
      </dgm:t>
    </dgm:pt>
    <dgm:pt modelId="{DC4D5B22-6EB0-44D5-9DA5-D7B1F2D3E68A}" type="sibTrans" cxnId="{1316F22F-5F30-437D-B5EC-B7008B2B8BC5}">
      <dgm:prSet/>
      <dgm:spPr/>
      <dgm:t>
        <a:bodyPr/>
        <a:lstStyle/>
        <a:p>
          <a:endParaRPr lang="th-TH"/>
        </a:p>
      </dgm:t>
    </dgm:pt>
    <dgm:pt modelId="{BFD7B72C-CDFB-4D6E-A394-68D9FF73F8B5}">
      <dgm:prSet phldrT="[ข้อความ]"/>
      <dgm:spPr/>
      <dgm:t>
        <a:bodyPr/>
        <a:lstStyle/>
        <a:p>
          <a:r>
            <a: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3. </a:t>
          </a:r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เป็นเอกสารยืนยันถึงหน้าที่ความรับผิดชอบของแต่ละตำแหน่ง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AF46942-E0CA-4409-97A8-44F8D2330820}" type="parTrans" cxnId="{CA5DF3A2-D74E-4DD5-8593-213841F992DC}">
      <dgm:prSet/>
      <dgm:spPr/>
      <dgm:t>
        <a:bodyPr/>
        <a:lstStyle/>
        <a:p>
          <a:endParaRPr lang="th-TH"/>
        </a:p>
      </dgm:t>
    </dgm:pt>
    <dgm:pt modelId="{B4716786-FD97-48F1-A349-C6D233B62820}" type="sibTrans" cxnId="{CA5DF3A2-D74E-4DD5-8593-213841F992DC}">
      <dgm:prSet/>
      <dgm:spPr/>
      <dgm:t>
        <a:bodyPr/>
        <a:lstStyle/>
        <a:p>
          <a:endParaRPr lang="th-TH"/>
        </a:p>
      </dgm:t>
    </dgm:pt>
    <dgm:pt modelId="{FA99831A-D974-4D93-955C-5A5F9CCF19AE}">
      <dgm:prSet/>
      <dgm:spPr/>
      <dgm:t>
        <a:bodyPr/>
        <a:lstStyle/>
        <a:p>
          <a:r>
            <a: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6. </a:t>
          </a:r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เป็นเครื่องมือสำคัญในการทบทวนการกำหนดตำแหน่ง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EB27273-A4B0-458B-A097-22A47A3FCD20}" type="parTrans" cxnId="{29E85675-8FA7-4976-A2E5-1DFEF2AB60BB}">
      <dgm:prSet/>
      <dgm:spPr/>
      <dgm:t>
        <a:bodyPr/>
        <a:lstStyle/>
        <a:p>
          <a:endParaRPr lang="th-TH"/>
        </a:p>
      </dgm:t>
    </dgm:pt>
    <dgm:pt modelId="{8D4CA159-F670-4F09-9138-00DB859CDFAC}" type="sibTrans" cxnId="{29E85675-8FA7-4976-A2E5-1DFEF2AB60BB}">
      <dgm:prSet/>
      <dgm:spPr/>
      <dgm:t>
        <a:bodyPr/>
        <a:lstStyle/>
        <a:p>
          <a:endParaRPr lang="th-TH"/>
        </a:p>
      </dgm:t>
    </dgm:pt>
    <dgm:pt modelId="{6B4F664D-0CBD-4484-B457-C9FEEEADDA60}" type="pres">
      <dgm:prSet presAssocID="{9892A0D3-084B-45FE-8071-DE4D7EC7D8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063BEBF-4907-4DB9-92B2-BEA77CDB5607}" type="pres">
      <dgm:prSet presAssocID="{BB83AD1D-DC2C-48C2-81B7-279D0739CAA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3C1F67-7A96-4294-833D-FC6292086D23}" type="pres">
      <dgm:prSet presAssocID="{262B3A2F-DEDF-48AD-A8A7-AA604D130FBF}" presName="sibTrans" presStyleCnt="0"/>
      <dgm:spPr/>
    </dgm:pt>
    <dgm:pt modelId="{8DFD78B2-B23D-44E2-93C2-2A8CA48C7B4A}" type="pres">
      <dgm:prSet presAssocID="{8D458CA0-4C03-477B-A866-7591E4C48C0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B593F9-0ECC-460C-ABEE-B3178FF65EE8}" type="pres">
      <dgm:prSet presAssocID="{07E91A42-8D61-47E5-9DFE-82EDAE4AC686}" presName="sibTrans" presStyleCnt="0"/>
      <dgm:spPr/>
    </dgm:pt>
    <dgm:pt modelId="{8269967B-C7AD-4371-BB34-69C0D567206D}" type="pres">
      <dgm:prSet presAssocID="{8691F40A-6199-46A4-A491-3BF71226B7E2}" presName="node" presStyleLbl="node1" presStyleIdx="2" presStyleCnt="6" custLinFactNeighborY="-156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C71769-6D05-4FF8-B912-1A427EDEF2ED}" type="pres">
      <dgm:prSet presAssocID="{264A920E-52B0-4AB6-8A5B-AC09FADEB459}" presName="sibTrans" presStyleCnt="0"/>
      <dgm:spPr/>
    </dgm:pt>
    <dgm:pt modelId="{6EC4816A-0505-4185-A174-A3587EC87EC3}" type="pres">
      <dgm:prSet presAssocID="{DCB4BE12-CE82-4623-B62C-DD7E959BAE9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F2FD1F-AD26-44CE-A267-329F750210CA}" type="pres">
      <dgm:prSet presAssocID="{DC4D5B22-6EB0-44D5-9DA5-D7B1F2D3E68A}" presName="sibTrans" presStyleCnt="0"/>
      <dgm:spPr/>
    </dgm:pt>
    <dgm:pt modelId="{9E270DAE-1E78-4C85-996F-40EB89C03F00}" type="pres">
      <dgm:prSet presAssocID="{FA99831A-D974-4D93-955C-5A5F9CCF19AE}" presName="node" presStyleLbl="node1" presStyleIdx="4" presStyleCnt="6" custLinFactX="11203" custLinFactNeighborX="100000" custLinFactNeighborY="-687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1E95B6-C46F-4727-BC84-F7CFFE8685E4}" type="pres">
      <dgm:prSet presAssocID="{8D4CA159-F670-4F09-9138-00DB859CDFAC}" presName="sibTrans" presStyleCnt="0"/>
      <dgm:spPr/>
    </dgm:pt>
    <dgm:pt modelId="{F564900F-9A4E-4284-B1C9-F0C9C53F2077}" type="pres">
      <dgm:prSet presAssocID="{BFD7B72C-CDFB-4D6E-A394-68D9FF73F8B5}" presName="node" presStyleLbl="node1" presStyleIdx="5" presStyleCnt="6" custLinFactX="-11202" custLinFactNeighborX="-100000" custLinFactNeighborY="-860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DE459B8-166E-4BB7-9824-C1EABB26FA9B}" type="presOf" srcId="{8691F40A-6199-46A4-A491-3BF71226B7E2}" destId="{8269967B-C7AD-4371-BB34-69C0D567206D}" srcOrd="0" destOrd="0" presId="urn:microsoft.com/office/officeart/2005/8/layout/default"/>
    <dgm:cxn modelId="{99672320-340F-4A82-9DB9-44903C5FC724}" type="presOf" srcId="{FA99831A-D974-4D93-955C-5A5F9CCF19AE}" destId="{9E270DAE-1E78-4C85-996F-40EB89C03F00}" srcOrd="0" destOrd="0" presId="urn:microsoft.com/office/officeart/2005/8/layout/default"/>
    <dgm:cxn modelId="{9116692F-7E99-4E9E-B4E0-38A7F1770596}" type="presOf" srcId="{9892A0D3-084B-45FE-8071-DE4D7EC7D87F}" destId="{6B4F664D-0CBD-4484-B457-C9FEEEADDA60}" srcOrd="0" destOrd="0" presId="urn:microsoft.com/office/officeart/2005/8/layout/default"/>
    <dgm:cxn modelId="{199A956E-5B93-402D-B45F-CA25EFA81E9F}" type="presOf" srcId="{DCB4BE12-CE82-4623-B62C-DD7E959BAE95}" destId="{6EC4816A-0505-4185-A174-A3587EC87EC3}" srcOrd="0" destOrd="0" presId="urn:microsoft.com/office/officeart/2005/8/layout/default"/>
    <dgm:cxn modelId="{C63E265C-F746-4803-A30C-E82A20ED2CC0}" srcId="{9892A0D3-084B-45FE-8071-DE4D7EC7D87F}" destId="{8D458CA0-4C03-477B-A866-7591E4C48C06}" srcOrd="1" destOrd="0" parTransId="{F9B6A5B7-EB35-4B9D-87F5-B1BB7C4ACE69}" sibTransId="{07E91A42-8D61-47E5-9DFE-82EDAE4AC686}"/>
    <dgm:cxn modelId="{5D3C00AE-51BA-4AB5-BDE1-03EC24DAED0A}" type="presOf" srcId="{BB83AD1D-DC2C-48C2-81B7-279D0739CAAE}" destId="{3063BEBF-4907-4DB9-92B2-BEA77CDB5607}" srcOrd="0" destOrd="0" presId="urn:microsoft.com/office/officeart/2005/8/layout/default"/>
    <dgm:cxn modelId="{1316F22F-5F30-437D-B5EC-B7008B2B8BC5}" srcId="{9892A0D3-084B-45FE-8071-DE4D7EC7D87F}" destId="{DCB4BE12-CE82-4623-B62C-DD7E959BAE95}" srcOrd="3" destOrd="0" parTransId="{A5621B10-AB53-4AF3-9127-46F0B7D183C3}" sibTransId="{DC4D5B22-6EB0-44D5-9DA5-D7B1F2D3E68A}"/>
    <dgm:cxn modelId="{CA5DF3A2-D74E-4DD5-8593-213841F992DC}" srcId="{9892A0D3-084B-45FE-8071-DE4D7EC7D87F}" destId="{BFD7B72C-CDFB-4D6E-A394-68D9FF73F8B5}" srcOrd="5" destOrd="0" parTransId="{BAF46942-E0CA-4409-97A8-44F8D2330820}" sibTransId="{B4716786-FD97-48F1-A349-C6D233B62820}"/>
    <dgm:cxn modelId="{AC031EF5-A819-495D-9081-3516B40D08B3}" type="presOf" srcId="{BFD7B72C-CDFB-4D6E-A394-68D9FF73F8B5}" destId="{F564900F-9A4E-4284-B1C9-F0C9C53F2077}" srcOrd="0" destOrd="0" presId="urn:microsoft.com/office/officeart/2005/8/layout/default"/>
    <dgm:cxn modelId="{203B4611-7F58-47AE-834F-7A5FDAAFAC79}" type="presOf" srcId="{8D458CA0-4C03-477B-A866-7591E4C48C06}" destId="{8DFD78B2-B23D-44E2-93C2-2A8CA48C7B4A}" srcOrd="0" destOrd="0" presId="urn:microsoft.com/office/officeart/2005/8/layout/default"/>
    <dgm:cxn modelId="{29E85675-8FA7-4976-A2E5-1DFEF2AB60BB}" srcId="{9892A0D3-084B-45FE-8071-DE4D7EC7D87F}" destId="{FA99831A-D974-4D93-955C-5A5F9CCF19AE}" srcOrd="4" destOrd="0" parTransId="{CEB27273-A4B0-458B-A097-22A47A3FCD20}" sibTransId="{8D4CA159-F670-4F09-9138-00DB859CDFAC}"/>
    <dgm:cxn modelId="{EB03E020-8EA3-48DE-B13B-319CD8C60429}" srcId="{9892A0D3-084B-45FE-8071-DE4D7EC7D87F}" destId="{8691F40A-6199-46A4-A491-3BF71226B7E2}" srcOrd="2" destOrd="0" parTransId="{B29934C5-B412-4A85-A632-EA15ED2486E4}" sibTransId="{264A920E-52B0-4AB6-8A5B-AC09FADEB459}"/>
    <dgm:cxn modelId="{F369AB8F-266B-4693-83FE-7F22A7D20917}" srcId="{9892A0D3-084B-45FE-8071-DE4D7EC7D87F}" destId="{BB83AD1D-DC2C-48C2-81B7-279D0739CAAE}" srcOrd="0" destOrd="0" parTransId="{1D403EDA-E014-4C25-97EA-569D1E29F317}" sibTransId="{262B3A2F-DEDF-48AD-A8A7-AA604D130FBF}"/>
    <dgm:cxn modelId="{7DC1DA59-D2AC-4034-B0B9-75C762138BDA}" type="presParOf" srcId="{6B4F664D-0CBD-4484-B457-C9FEEEADDA60}" destId="{3063BEBF-4907-4DB9-92B2-BEA77CDB5607}" srcOrd="0" destOrd="0" presId="urn:microsoft.com/office/officeart/2005/8/layout/default"/>
    <dgm:cxn modelId="{C6CFE465-CB77-44BF-A880-BF01AF1ADD56}" type="presParOf" srcId="{6B4F664D-0CBD-4484-B457-C9FEEEADDA60}" destId="{343C1F67-7A96-4294-833D-FC6292086D23}" srcOrd="1" destOrd="0" presId="urn:microsoft.com/office/officeart/2005/8/layout/default"/>
    <dgm:cxn modelId="{629730DC-E1A2-450A-8322-29D15E0A4B57}" type="presParOf" srcId="{6B4F664D-0CBD-4484-B457-C9FEEEADDA60}" destId="{8DFD78B2-B23D-44E2-93C2-2A8CA48C7B4A}" srcOrd="2" destOrd="0" presId="urn:microsoft.com/office/officeart/2005/8/layout/default"/>
    <dgm:cxn modelId="{E2ACBE65-03C6-4AE2-BF4A-11838BFBD729}" type="presParOf" srcId="{6B4F664D-0CBD-4484-B457-C9FEEEADDA60}" destId="{7BB593F9-0ECC-460C-ABEE-B3178FF65EE8}" srcOrd="3" destOrd="0" presId="urn:microsoft.com/office/officeart/2005/8/layout/default"/>
    <dgm:cxn modelId="{EC7D3B6F-8560-49DF-B598-D7991AB1C90A}" type="presParOf" srcId="{6B4F664D-0CBD-4484-B457-C9FEEEADDA60}" destId="{8269967B-C7AD-4371-BB34-69C0D567206D}" srcOrd="4" destOrd="0" presId="urn:microsoft.com/office/officeart/2005/8/layout/default"/>
    <dgm:cxn modelId="{856099AE-0E4F-4795-875B-F0F115FB5321}" type="presParOf" srcId="{6B4F664D-0CBD-4484-B457-C9FEEEADDA60}" destId="{DEC71769-6D05-4FF8-B912-1A427EDEF2ED}" srcOrd="5" destOrd="0" presId="urn:microsoft.com/office/officeart/2005/8/layout/default"/>
    <dgm:cxn modelId="{68BB587E-0CAF-4918-A8F7-A39C9D14FD87}" type="presParOf" srcId="{6B4F664D-0CBD-4484-B457-C9FEEEADDA60}" destId="{6EC4816A-0505-4185-A174-A3587EC87EC3}" srcOrd="6" destOrd="0" presId="urn:microsoft.com/office/officeart/2005/8/layout/default"/>
    <dgm:cxn modelId="{B966B506-04F5-416A-A808-7147ABB64B6B}" type="presParOf" srcId="{6B4F664D-0CBD-4484-B457-C9FEEEADDA60}" destId="{7EF2FD1F-AD26-44CE-A267-329F750210CA}" srcOrd="7" destOrd="0" presId="urn:microsoft.com/office/officeart/2005/8/layout/default"/>
    <dgm:cxn modelId="{DA38B488-F53B-45B2-AE9E-50D7B7F7C00C}" type="presParOf" srcId="{6B4F664D-0CBD-4484-B457-C9FEEEADDA60}" destId="{9E270DAE-1E78-4C85-996F-40EB89C03F00}" srcOrd="8" destOrd="0" presId="urn:microsoft.com/office/officeart/2005/8/layout/default"/>
    <dgm:cxn modelId="{9C3F0CA6-ADD9-47EC-93C5-4BFBC26CB780}" type="presParOf" srcId="{6B4F664D-0CBD-4484-B457-C9FEEEADDA60}" destId="{3F1E95B6-C46F-4727-BC84-F7CFFE8685E4}" srcOrd="9" destOrd="0" presId="urn:microsoft.com/office/officeart/2005/8/layout/default"/>
    <dgm:cxn modelId="{23707918-9D50-4936-833A-F3AAF880AFCF}" type="presParOf" srcId="{6B4F664D-0CBD-4484-B457-C9FEEEADDA60}" destId="{F564900F-9A4E-4284-B1C9-F0C9C53F207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B22C40-2AA6-4397-86E0-2B50C7B210E0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797432AA-8A40-4C05-B273-C5C2925F6FFC}">
      <dgm:prSet phldrT="[ข้อความ]" custT="1"/>
      <dgm:spPr/>
      <dgm:t>
        <a:bodyPr/>
        <a:lstStyle/>
        <a:p>
          <a:r>
            <a: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ความรู้ความชำนาญ</a:t>
          </a:r>
          <a:endParaRPr lang="th-TH" sz="32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E493615-118C-4A41-A816-7AA097DEB902}" type="parTrans" cxnId="{2FFB549F-D220-4A21-857F-E782A6CEFB8F}">
      <dgm:prSet/>
      <dgm:spPr/>
      <dgm:t>
        <a:bodyPr/>
        <a:lstStyle/>
        <a:p>
          <a:endParaRPr lang="th-TH"/>
        </a:p>
      </dgm:t>
    </dgm:pt>
    <dgm:pt modelId="{C5B5DCFF-79DC-444E-9A5E-9CE9DC9DA28B}" type="sibTrans" cxnId="{2FFB549F-D220-4A21-857F-E782A6CEFB8F}">
      <dgm:prSet/>
      <dgm:spPr/>
      <dgm:t>
        <a:bodyPr/>
        <a:lstStyle/>
        <a:p>
          <a:endParaRPr lang="th-TH"/>
        </a:p>
      </dgm:t>
    </dgm:pt>
    <dgm:pt modelId="{D6EE4E62-2CC3-4AD2-BCCF-5BA87435C6DD}">
      <dgm:prSet phldrT="[ข้อความ]" custT="1"/>
      <dgm:spPr/>
      <dgm:t>
        <a:bodyPr/>
        <a:lstStyle/>
        <a:p>
          <a:r>
            <a: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ความพยายามและความอุตสาหะ</a:t>
          </a:r>
          <a:endParaRPr lang="th-TH" sz="32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2880BE8-5E3E-469C-8C03-54A74A4655AC}" type="parTrans" cxnId="{8CA18157-C704-41A2-A6FB-C852DD2CCF8E}">
      <dgm:prSet/>
      <dgm:spPr/>
      <dgm:t>
        <a:bodyPr/>
        <a:lstStyle/>
        <a:p>
          <a:endParaRPr lang="th-TH"/>
        </a:p>
      </dgm:t>
    </dgm:pt>
    <dgm:pt modelId="{FC38481C-74CA-461D-87DF-0F990CF74D5C}" type="sibTrans" cxnId="{8CA18157-C704-41A2-A6FB-C852DD2CCF8E}">
      <dgm:prSet/>
      <dgm:spPr/>
      <dgm:t>
        <a:bodyPr/>
        <a:lstStyle/>
        <a:p>
          <a:endParaRPr lang="th-TH"/>
        </a:p>
      </dgm:t>
    </dgm:pt>
    <dgm:pt modelId="{7819E305-4AAD-46BB-96C9-6BCEF742261A}">
      <dgm:prSet phldrT="[ข้อความ]" custT="1"/>
      <dgm:spPr/>
      <dgm:t>
        <a:bodyPr/>
        <a:lstStyle/>
        <a:p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การใช้กำลังกาย	</a:t>
          </a:r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- </a:t>
          </a:r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การใช้กำลังสมอง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93A1D55-B6E8-45DF-87B4-9574B0B70C45}" type="parTrans" cxnId="{5AFBB0AC-91D6-4D11-8ABB-121DD8055807}">
      <dgm:prSet/>
      <dgm:spPr/>
      <dgm:t>
        <a:bodyPr/>
        <a:lstStyle/>
        <a:p>
          <a:endParaRPr lang="th-TH"/>
        </a:p>
      </dgm:t>
    </dgm:pt>
    <dgm:pt modelId="{843DD855-7C6A-4ADE-BF46-B5F8C748E7DE}" type="sibTrans" cxnId="{5AFBB0AC-91D6-4D11-8ABB-121DD8055807}">
      <dgm:prSet/>
      <dgm:spPr/>
      <dgm:t>
        <a:bodyPr/>
        <a:lstStyle/>
        <a:p>
          <a:endParaRPr lang="th-TH"/>
        </a:p>
      </dgm:t>
    </dgm:pt>
    <dgm:pt modelId="{479B8699-5B19-4AA4-9761-2ADA3C3F9D75}">
      <dgm:prSet phldrT="[ข้อความ]" custT="1"/>
      <dgm:spPr/>
      <dgm:t>
        <a:bodyPr/>
        <a:lstStyle/>
        <a:p>
          <a:r>
            <a: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ความรับผิดชอบ</a:t>
          </a:r>
          <a:endParaRPr lang="th-TH" sz="32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0A1C7D8-0F8B-42AA-BAE3-8E8B53AF2E80}" type="parTrans" cxnId="{A9EBD916-7848-4CB2-B7B2-337A1B178283}">
      <dgm:prSet/>
      <dgm:spPr/>
      <dgm:t>
        <a:bodyPr/>
        <a:lstStyle/>
        <a:p>
          <a:endParaRPr lang="th-TH"/>
        </a:p>
      </dgm:t>
    </dgm:pt>
    <dgm:pt modelId="{A65F6F3A-6AF8-43ED-9D96-F3ACDD5A7220}" type="sibTrans" cxnId="{A9EBD916-7848-4CB2-B7B2-337A1B178283}">
      <dgm:prSet/>
      <dgm:spPr/>
      <dgm:t>
        <a:bodyPr/>
        <a:lstStyle/>
        <a:p>
          <a:endParaRPr lang="th-TH"/>
        </a:p>
      </dgm:t>
    </dgm:pt>
    <dgm:pt modelId="{1C601067-9448-4086-A290-F3C5694C8E73}">
      <dgm:prSet phldrT="[ข้อความ]" custT="1"/>
      <dgm:spPr/>
      <dgm:t>
        <a:bodyPr/>
        <a:lstStyle/>
        <a:p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อุกปกรณ์หรือเครื่องมือ 	 </a:t>
          </a:r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- </a:t>
          </a:r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วัตถุดิบหรือผลิตภัณฑ์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C20D508-CCD0-4D8B-A35B-44B39232B98E}" type="parTrans" cxnId="{8D84FC9A-8349-4443-A26C-128FAD40386E}">
      <dgm:prSet/>
      <dgm:spPr/>
      <dgm:t>
        <a:bodyPr/>
        <a:lstStyle/>
        <a:p>
          <a:endParaRPr lang="th-TH"/>
        </a:p>
      </dgm:t>
    </dgm:pt>
    <dgm:pt modelId="{55453BB4-4841-4CAD-921E-8A1AF868C48E}" type="sibTrans" cxnId="{8D84FC9A-8349-4443-A26C-128FAD40386E}">
      <dgm:prSet/>
      <dgm:spPr/>
      <dgm:t>
        <a:bodyPr/>
        <a:lstStyle/>
        <a:p>
          <a:endParaRPr lang="th-TH"/>
        </a:p>
      </dgm:t>
    </dgm:pt>
    <dgm:pt modelId="{BDEE67D8-BDD6-43EA-BB8A-875ECD7CCD08}">
      <dgm:prSet phldrT="[ข้อความ]" custT="1"/>
      <dgm:spPr/>
      <dgm:t>
        <a:bodyPr/>
        <a:lstStyle/>
        <a:p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</a:t>
          </a:r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- </a:t>
          </a:r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ประสบการณ์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423A613-9FBA-48BE-B82E-5AFAFD4E7E1C}" type="sibTrans" cxnId="{B702547B-1245-428C-8053-31660882DDEE}">
      <dgm:prSet/>
      <dgm:spPr/>
      <dgm:t>
        <a:bodyPr/>
        <a:lstStyle/>
        <a:p>
          <a:endParaRPr lang="th-TH"/>
        </a:p>
      </dgm:t>
    </dgm:pt>
    <dgm:pt modelId="{F90A8EB3-E373-49F5-A588-2E89D2FE1A04}" type="parTrans" cxnId="{B702547B-1245-428C-8053-31660882DDEE}">
      <dgm:prSet/>
      <dgm:spPr/>
      <dgm:t>
        <a:bodyPr/>
        <a:lstStyle/>
        <a:p>
          <a:endParaRPr lang="th-TH"/>
        </a:p>
      </dgm:t>
    </dgm:pt>
    <dgm:pt modelId="{5EC1C440-EFD4-436F-83E0-4D160224EEF7}">
      <dgm:prSet phldrT="[ข้อความ]"/>
      <dgm:spPr/>
      <dgm:t>
        <a:bodyPr/>
        <a:lstStyle/>
        <a:p>
          <a:endParaRPr lang="th-TH" sz="1600" dirty="0"/>
        </a:p>
      </dgm:t>
    </dgm:pt>
    <dgm:pt modelId="{CED63190-AC5B-467C-93C9-E9DAE9FB9B52}" type="parTrans" cxnId="{976CFBBC-8902-454B-9AB7-4943C917069F}">
      <dgm:prSet/>
      <dgm:spPr/>
      <dgm:t>
        <a:bodyPr/>
        <a:lstStyle/>
        <a:p>
          <a:endParaRPr lang="th-TH"/>
        </a:p>
      </dgm:t>
    </dgm:pt>
    <dgm:pt modelId="{442681B6-29BF-45C5-8264-A23AD3F8D66B}" type="sibTrans" cxnId="{976CFBBC-8902-454B-9AB7-4943C917069F}">
      <dgm:prSet/>
      <dgm:spPr/>
      <dgm:t>
        <a:bodyPr/>
        <a:lstStyle/>
        <a:p>
          <a:endParaRPr lang="th-TH"/>
        </a:p>
      </dgm:t>
    </dgm:pt>
    <dgm:pt modelId="{9A4ECC70-3450-4052-84C1-44D5D63D1E37}">
      <dgm:prSet phldrT="[ข้อความ]" custT="1"/>
      <dgm:spPr/>
      <dgm:t>
        <a:bodyPr/>
        <a:lstStyle/>
        <a:p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ความริเริ่มและวิเคราะห์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EB6E73A-C91C-428F-824A-620F6D0B1BC7}" type="parTrans" cxnId="{BA568510-C30F-4A3E-A04B-2D9C33DA7B1C}">
      <dgm:prSet/>
      <dgm:spPr/>
      <dgm:t>
        <a:bodyPr/>
        <a:lstStyle/>
        <a:p>
          <a:endParaRPr lang="th-TH"/>
        </a:p>
      </dgm:t>
    </dgm:pt>
    <dgm:pt modelId="{654D1471-2C17-4CD6-941E-726DAA707B25}" type="sibTrans" cxnId="{BA568510-C30F-4A3E-A04B-2D9C33DA7B1C}">
      <dgm:prSet/>
      <dgm:spPr/>
      <dgm:t>
        <a:bodyPr/>
        <a:lstStyle/>
        <a:p>
          <a:endParaRPr lang="th-TH"/>
        </a:p>
      </dgm:t>
    </dgm:pt>
    <dgm:pt modelId="{1847A613-E1D1-46CB-A6C9-F9A9F96EBCB9}">
      <dgm:prSet phldrT="[ข้อความ]" custT="1"/>
      <dgm:spPr/>
      <dgm:t>
        <a:bodyPr/>
        <a:lstStyle/>
        <a:p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ความรับผิดชอบต่อความปลอดภัยของผู้อื่น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475C11A-D174-40B9-9C23-2FFA5C7860C6}" type="parTrans" cxnId="{C7694EFD-FD52-46CC-B8B5-C507D212538C}">
      <dgm:prSet/>
      <dgm:spPr/>
      <dgm:t>
        <a:bodyPr/>
        <a:lstStyle/>
        <a:p>
          <a:endParaRPr lang="th-TH"/>
        </a:p>
      </dgm:t>
    </dgm:pt>
    <dgm:pt modelId="{21B41849-244D-4A70-8BC7-F8BEEDA8C16D}" type="sibTrans" cxnId="{C7694EFD-FD52-46CC-B8B5-C507D212538C}">
      <dgm:prSet/>
      <dgm:spPr/>
      <dgm:t>
        <a:bodyPr/>
        <a:lstStyle/>
        <a:p>
          <a:endParaRPr lang="th-TH"/>
        </a:p>
      </dgm:t>
    </dgm:pt>
    <dgm:pt modelId="{E885A62F-6F1D-49E3-AB1D-6BEE78FCC732}">
      <dgm:prSet phldrT="[ข้อความ]" custT="1"/>
      <dgm:spPr/>
      <dgm:t>
        <a:bodyPr/>
        <a:lstStyle/>
        <a:p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ความรับผิดชอบต่องานของผู้อื่น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CE5A884-B3E2-4EA0-93CC-9EE1693B311E}" type="parTrans" cxnId="{D1B525D7-7A39-473C-AD0A-F97A8B9C3460}">
      <dgm:prSet/>
      <dgm:spPr/>
      <dgm:t>
        <a:bodyPr/>
        <a:lstStyle/>
        <a:p>
          <a:endParaRPr lang="th-TH"/>
        </a:p>
      </dgm:t>
    </dgm:pt>
    <dgm:pt modelId="{E744F7F7-F0E8-4DE0-A318-F1B516580960}" type="sibTrans" cxnId="{D1B525D7-7A39-473C-AD0A-F97A8B9C3460}">
      <dgm:prSet/>
      <dgm:spPr/>
      <dgm:t>
        <a:bodyPr/>
        <a:lstStyle/>
        <a:p>
          <a:endParaRPr lang="th-TH"/>
        </a:p>
      </dgm:t>
    </dgm:pt>
    <dgm:pt modelId="{8AE4C7B3-F7D4-4E8A-B283-1AA9A2D778BF}" type="pres">
      <dgm:prSet presAssocID="{FDB22C40-2AA6-4397-86E0-2B50C7B210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782B1DF-9992-4801-B0CC-C31C31761A2A}" type="pres">
      <dgm:prSet presAssocID="{797432AA-8A40-4C05-B273-C5C2925F6FFC}" presName="linNode" presStyleCnt="0"/>
      <dgm:spPr/>
      <dgm:t>
        <a:bodyPr/>
        <a:lstStyle/>
        <a:p>
          <a:endParaRPr lang="th-TH"/>
        </a:p>
      </dgm:t>
    </dgm:pt>
    <dgm:pt modelId="{E02EEB54-A5C4-44FE-9052-A52FEEECBDC6}" type="pres">
      <dgm:prSet presAssocID="{797432AA-8A40-4C05-B273-C5C2925F6FFC}" presName="parentText" presStyleLbl="node1" presStyleIdx="0" presStyleCnt="3" custScaleY="21645" custLinFactNeighborX="-5" custLinFactNeighborY="-220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A9DC4FF-EC84-4FC9-BA5E-E477EAFF9538}" type="pres">
      <dgm:prSet presAssocID="{797432AA-8A40-4C05-B273-C5C2925F6FFC}" presName="descendantText" presStyleLbl="alignAccFollowNode1" presStyleIdx="0" presStyleCnt="3" custScaleY="3148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CB3591A-E3DD-4119-B82F-2B2E648F0F56}" type="pres">
      <dgm:prSet presAssocID="{C5B5DCFF-79DC-444E-9A5E-9CE9DC9DA28B}" presName="sp" presStyleCnt="0"/>
      <dgm:spPr/>
      <dgm:t>
        <a:bodyPr/>
        <a:lstStyle/>
        <a:p>
          <a:endParaRPr lang="th-TH"/>
        </a:p>
      </dgm:t>
    </dgm:pt>
    <dgm:pt modelId="{2AF4DF20-8C2E-4ECE-A6E9-F7E75F9240E3}" type="pres">
      <dgm:prSet presAssocID="{D6EE4E62-2CC3-4AD2-BCCF-5BA87435C6DD}" presName="linNode" presStyleCnt="0"/>
      <dgm:spPr/>
      <dgm:t>
        <a:bodyPr/>
        <a:lstStyle/>
        <a:p>
          <a:endParaRPr lang="th-TH"/>
        </a:p>
      </dgm:t>
    </dgm:pt>
    <dgm:pt modelId="{4E75FB53-04CE-4483-A912-BE60158FFF7D}" type="pres">
      <dgm:prSet presAssocID="{D6EE4E62-2CC3-4AD2-BCCF-5BA87435C6DD}" presName="parentText" presStyleLbl="node1" presStyleIdx="1" presStyleCnt="3" custScaleY="25385" custLinFactNeighborX="218" custLinFactNeighborY="-359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047BF20-588C-4DDF-BC84-C2013DC747CB}" type="pres">
      <dgm:prSet presAssocID="{D6EE4E62-2CC3-4AD2-BCCF-5BA87435C6DD}" presName="descendantText" presStyleLbl="alignAccFollowNode1" presStyleIdx="1" presStyleCnt="3" custScaleY="27201" custLinFactNeighborX="0" custLinFactNeighborY="-540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E7127C-F4EE-4EAA-BFE2-7FA4FC245E25}" type="pres">
      <dgm:prSet presAssocID="{FC38481C-74CA-461D-87DF-0F990CF74D5C}" presName="sp" presStyleCnt="0"/>
      <dgm:spPr/>
      <dgm:t>
        <a:bodyPr/>
        <a:lstStyle/>
        <a:p>
          <a:endParaRPr lang="th-TH"/>
        </a:p>
      </dgm:t>
    </dgm:pt>
    <dgm:pt modelId="{63E20125-B0FC-4188-B7AC-F949CF311115}" type="pres">
      <dgm:prSet presAssocID="{479B8699-5B19-4AA4-9761-2ADA3C3F9D75}" presName="linNode" presStyleCnt="0"/>
      <dgm:spPr/>
      <dgm:t>
        <a:bodyPr/>
        <a:lstStyle/>
        <a:p>
          <a:endParaRPr lang="th-TH"/>
        </a:p>
      </dgm:t>
    </dgm:pt>
    <dgm:pt modelId="{9D748069-809B-4E2E-B128-2C6C29DF01AC}" type="pres">
      <dgm:prSet presAssocID="{479B8699-5B19-4AA4-9761-2ADA3C3F9D75}" presName="parentText" presStyleLbl="node1" presStyleIdx="2" presStyleCnt="3" custScaleY="20941" custLinFactNeighborX="218" custLinFactNeighborY="-791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134BB6-CF68-4DC6-A453-B099C8F37FB2}" type="pres">
      <dgm:prSet presAssocID="{479B8699-5B19-4AA4-9761-2ADA3C3F9D75}" presName="descendantText" presStyleLbl="alignAccFollowNode1" presStyleIdx="2" presStyleCnt="3" custScaleY="43277" custLinFactNeighborX="-232" custLinFactNeighborY="-1159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7694EFD-FD52-46CC-B8B5-C507D212538C}" srcId="{479B8699-5B19-4AA4-9761-2ADA3C3F9D75}" destId="{1847A613-E1D1-46CB-A6C9-F9A9F96EBCB9}" srcOrd="1" destOrd="0" parTransId="{8475C11A-D174-40B9-9C23-2FFA5C7860C6}" sibTransId="{21B41849-244D-4A70-8BC7-F8BEEDA8C16D}"/>
    <dgm:cxn modelId="{A310D199-3BF8-46F1-A18F-18F89C5BA24D}" type="presOf" srcId="{797432AA-8A40-4C05-B273-C5C2925F6FFC}" destId="{E02EEB54-A5C4-44FE-9052-A52FEEECBDC6}" srcOrd="0" destOrd="0" presId="urn:microsoft.com/office/officeart/2005/8/layout/vList5"/>
    <dgm:cxn modelId="{1A95A471-B931-463B-A159-4D8B13790189}" type="presOf" srcId="{BDEE67D8-BDD6-43EA-BB8A-875ECD7CCD08}" destId="{2A9DC4FF-EC84-4FC9-BA5E-E477EAFF9538}" srcOrd="0" destOrd="0" presId="urn:microsoft.com/office/officeart/2005/8/layout/vList5"/>
    <dgm:cxn modelId="{AF22A9E4-8409-418A-B616-BBCA0480274C}" type="presOf" srcId="{D6EE4E62-2CC3-4AD2-BCCF-5BA87435C6DD}" destId="{4E75FB53-04CE-4483-A912-BE60158FFF7D}" srcOrd="0" destOrd="0" presId="urn:microsoft.com/office/officeart/2005/8/layout/vList5"/>
    <dgm:cxn modelId="{B702547B-1245-428C-8053-31660882DDEE}" srcId="{797432AA-8A40-4C05-B273-C5C2925F6FFC}" destId="{BDEE67D8-BDD6-43EA-BB8A-875ECD7CCD08}" srcOrd="0" destOrd="0" parTransId="{F90A8EB3-E373-49F5-A588-2E89D2FE1A04}" sibTransId="{6423A613-9FBA-48BE-B82E-5AFAFD4E7E1C}"/>
    <dgm:cxn modelId="{FBC9A21F-456B-4553-B64F-1A24F0042CC2}" type="presOf" srcId="{1C601067-9448-4086-A290-F3C5694C8E73}" destId="{0E134BB6-CF68-4DC6-A453-B099C8F37FB2}" srcOrd="0" destOrd="0" presId="urn:microsoft.com/office/officeart/2005/8/layout/vList5"/>
    <dgm:cxn modelId="{D1B525D7-7A39-473C-AD0A-F97A8B9C3460}" srcId="{479B8699-5B19-4AA4-9761-2ADA3C3F9D75}" destId="{E885A62F-6F1D-49E3-AB1D-6BEE78FCC732}" srcOrd="2" destOrd="0" parTransId="{4CE5A884-B3E2-4EA0-93CC-9EE1693B311E}" sibTransId="{E744F7F7-F0E8-4DE0-A318-F1B516580960}"/>
    <dgm:cxn modelId="{D3A1A1AD-ACEC-4B01-9E51-F0CCFA576522}" type="presOf" srcId="{E885A62F-6F1D-49E3-AB1D-6BEE78FCC732}" destId="{0E134BB6-CF68-4DC6-A453-B099C8F37FB2}" srcOrd="0" destOrd="2" presId="urn:microsoft.com/office/officeart/2005/8/layout/vList5"/>
    <dgm:cxn modelId="{7E92FA77-1468-4D11-8204-5FDF5BB6CF02}" type="presOf" srcId="{5EC1C440-EFD4-436F-83E0-4D160224EEF7}" destId="{2A9DC4FF-EC84-4FC9-BA5E-E477EAFF9538}" srcOrd="0" destOrd="2" presId="urn:microsoft.com/office/officeart/2005/8/layout/vList5"/>
    <dgm:cxn modelId="{2FFB549F-D220-4A21-857F-E782A6CEFB8F}" srcId="{FDB22C40-2AA6-4397-86E0-2B50C7B210E0}" destId="{797432AA-8A40-4C05-B273-C5C2925F6FFC}" srcOrd="0" destOrd="0" parTransId="{AE493615-118C-4A41-A816-7AA097DEB902}" sibTransId="{C5B5DCFF-79DC-444E-9A5E-9CE9DC9DA28B}"/>
    <dgm:cxn modelId="{5AFBB0AC-91D6-4D11-8ABB-121DD8055807}" srcId="{D6EE4E62-2CC3-4AD2-BCCF-5BA87435C6DD}" destId="{7819E305-4AAD-46BB-96C9-6BCEF742261A}" srcOrd="0" destOrd="0" parTransId="{C93A1D55-B6E8-45DF-87B4-9574B0B70C45}" sibTransId="{843DD855-7C6A-4ADE-BF46-B5F8C748E7DE}"/>
    <dgm:cxn modelId="{CAF14B31-B3AE-4F55-9C44-9F0F24003E95}" type="presOf" srcId="{1847A613-E1D1-46CB-A6C9-F9A9F96EBCB9}" destId="{0E134BB6-CF68-4DC6-A453-B099C8F37FB2}" srcOrd="0" destOrd="1" presId="urn:microsoft.com/office/officeart/2005/8/layout/vList5"/>
    <dgm:cxn modelId="{BA568510-C30F-4A3E-A04B-2D9C33DA7B1C}" srcId="{797432AA-8A40-4C05-B273-C5C2925F6FFC}" destId="{9A4ECC70-3450-4052-84C1-44D5D63D1E37}" srcOrd="1" destOrd="0" parTransId="{3EB6E73A-C91C-428F-824A-620F6D0B1BC7}" sibTransId="{654D1471-2C17-4CD6-941E-726DAA707B25}"/>
    <dgm:cxn modelId="{CE675BC4-1943-4D65-886B-64D76F438917}" type="presOf" srcId="{479B8699-5B19-4AA4-9761-2ADA3C3F9D75}" destId="{9D748069-809B-4E2E-B128-2C6C29DF01AC}" srcOrd="0" destOrd="0" presId="urn:microsoft.com/office/officeart/2005/8/layout/vList5"/>
    <dgm:cxn modelId="{1DD7D073-A535-475F-9154-E32595318DD7}" type="presOf" srcId="{7819E305-4AAD-46BB-96C9-6BCEF742261A}" destId="{5047BF20-588C-4DDF-BC84-C2013DC747CB}" srcOrd="0" destOrd="0" presId="urn:microsoft.com/office/officeart/2005/8/layout/vList5"/>
    <dgm:cxn modelId="{7CB1FFDC-C910-4D09-9377-6A66E9BB4F50}" type="presOf" srcId="{FDB22C40-2AA6-4397-86E0-2B50C7B210E0}" destId="{8AE4C7B3-F7D4-4E8A-B283-1AA9A2D778BF}" srcOrd="0" destOrd="0" presId="urn:microsoft.com/office/officeart/2005/8/layout/vList5"/>
    <dgm:cxn modelId="{976CFBBC-8902-454B-9AB7-4943C917069F}" srcId="{797432AA-8A40-4C05-B273-C5C2925F6FFC}" destId="{5EC1C440-EFD4-436F-83E0-4D160224EEF7}" srcOrd="2" destOrd="0" parTransId="{CED63190-AC5B-467C-93C9-E9DAE9FB9B52}" sibTransId="{442681B6-29BF-45C5-8264-A23AD3F8D66B}"/>
    <dgm:cxn modelId="{C0242FBA-D2C9-4969-9F2B-20615E8EF629}" type="presOf" srcId="{9A4ECC70-3450-4052-84C1-44D5D63D1E37}" destId="{2A9DC4FF-EC84-4FC9-BA5E-E477EAFF9538}" srcOrd="0" destOrd="1" presId="urn:microsoft.com/office/officeart/2005/8/layout/vList5"/>
    <dgm:cxn modelId="{A9EBD916-7848-4CB2-B7B2-337A1B178283}" srcId="{FDB22C40-2AA6-4397-86E0-2B50C7B210E0}" destId="{479B8699-5B19-4AA4-9761-2ADA3C3F9D75}" srcOrd="2" destOrd="0" parTransId="{C0A1C7D8-0F8B-42AA-BAE3-8E8B53AF2E80}" sibTransId="{A65F6F3A-6AF8-43ED-9D96-F3ACDD5A7220}"/>
    <dgm:cxn modelId="{8D84FC9A-8349-4443-A26C-128FAD40386E}" srcId="{479B8699-5B19-4AA4-9761-2ADA3C3F9D75}" destId="{1C601067-9448-4086-A290-F3C5694C8E73}" srcOrd="0" destOrd="0" parTransId="{1C20D508-CCD0-4D8B-A35B-44B39232B98E}" sibTransId="{55453BB4-4841-4CAD-921E-8A1AF868C48E}"/>
    <dgm:cxn modelId="{8CA18157-C704-41A2-A6FB-C852DD2CCF8E}" srcId="{FDB22C40-2AA6-4397-86E0-2B50C7B210E0}" destId="{D6EE4E62-2CC3-4AD2-BCCF-5BA87435C6DD}" srcOrd="1" destOrd="0" parTransId="{22880BE8-5E3E-469C-8C03-54A74A4655AC}" sibTransId="{FC38481C-74CA-461D-87DF-0F990CF74D5C}"/>
    <dgm:cxn modelId="{5481A62B-F2EB-4BE9-8B95-66412BD1E08D}" type="presParOf" srcId="{8AE4C7B3-F7D4-4E8A-B283-1AA9A2D778BF}" destId="{8782B1DF-9992-4801-B0CC-C31C31761A2A}" srcOrd="0" destOrd="0" presId="urn:microsoft.com/office/officeart/2005/8/layout/vList5"/>
    <dgm:cxn modelId="{CB11CB11-66CD-4458-8F88-3AD2126AE8DA}" type="presParOf" srcId="{8782B1DF-9992-4801-B0CC-C31C31761A2A}" destId="{E02EEB54-A5C4-44FE-9052-A52FEEECBDC6}" srcOrd="0" destOrd="0" presId="urn:microsoft.com/office/officeart/2005/8/layout/vList5"/>
    <dgm:cxn modelId="{144E270D-A956-4D77-9A06-9C226E2B4339}" type="presParOf" srcId="{8782B1DF-9992-4801-B0CC-C31C31761A2A}" destId="{2A9DC4FF-EC84-4FC9-BA5E-E477EAFF9538}" srcOrd="1" destOrd="0" presId="urn:microsoft.com/office/officeart/2005/8/layout/vList5"/>
    <dgm:cxn modelId="{9DFA8A96-9AB8-4E42-A074-111C2725221C}" type="presParOf" srcId="{8AE4C7B3-F7D4-4E8A-B283-1AA9A2D778BF}" destId="{7CB3591A-E3DD-4119-B82F-2B2E648F0F56}" srcOrd="1" destOrd="0" presId="urn:microsoft.com/office/officeart/2005/8/layout/vList5"/>
    <dgm:cxn modelId="{D9AB38F7-EA27-48E5-B57A-43545A1E8719}" type="presParOf" srcId="{8AE4C7B3-F7D4-4E8A-B283-1AA9A2D778BF}" destId="{2AF4DF20-8C2E-4ECE-A6E9-F7E75F9240E3}" srcOrd="2" destOrd="0" presId="urn:microsoft.com/office/officeart/2005/8/layout/vList5"/>
    <dgm:cxn modelId="{84A51137-9E8F-493A-B92A-63D0D0AA5642}" type="presParOf" srcId="{2AF4DF20-8C2E-4ECE-A6E9-F7E75F9240E3}" destId="{4E75FB53-04CE-4483-A912-BE60158FFF7D}" srcOrd="0" destOrd="0" presId="urn:microsoft.com/office/officeart/2005/8/layout/vList5"/>
    <dgm:cxn modelId="{38B5A78C-2D5C-4C89-86CD-BCE9A5381D8D}" type="presParOf" srcId="{2AF4DF20-8C2E-4ECE-A6E9-F7E75F9240E3}" destId="{5047BF20-588C-4DDF-BC84-C2013DC747CB}" srcOrd="1" destOrd="0" presId="urn:microsoft.com/office/officeart/2005/8/layout/vList5"/>
    <dgm:cxn modelId="{86631DB4-9896-4A56-B6CD-BBA2A5DE60F0}" type="presParOf" srcId="{8AE4C7B3-F7D4-4E8A-B283-1AA9A2D778BF}" destId="{D7E7127C-F4EE-4EAA-BFE2-7FA4FC245E25}" srcOrd="3" destOrd="0" presId="urn:microsoft.com/office/officeart/2005/8/layout/vList5"/>
    <dgm:cxn modelId="{0288D5BC-6991-415E-980E-7029A441A241}" type="presParOf" srcId="{8AE4C7B3-F7D4-4E8A-B283-1AA9A2D778BF}" destId="{63E20125-B0FC-4188-B7AC-F949CF311115}" srcOrd="4" destOrd="0" presId="urn:microsoft.com/office/officeart/2005/8/layout/vList5"/>
    <dgm:cxn modelId="{A1EA95D6-1757-4431-8B27-A1A86A60CAEB}" type="presParOf" srcId="{63E20125-B0FC-4188-B7AC-F949CF311115}" destId="{9D748069-809B-4E2E-B128-2C6C29DF01AC}" srcOrd="0" destOrd="0" presId="urn:microsoft.com/office/officeart/2005/8/layout/vList5"/>
    <dgm:cxn modelId="{1A20F3F8-9CFE-40FF-BE01-6D23AC81D5FB}" type="presParOf" srcId="{63E20125-B0FC-4188-B7AC-F949CF311115}" destId="{0E134BB6-CF68-4DC6-A453-B099C8F37F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B1214-FE8F-4CC7-B4A8-B1C8C9EBC24E}">
      <dsp:nvSpPr>
        <dsp:cNvPr id="0" name=""/>
        <dsp:cNvSpPr/>
      </dsp:nvSpPr>
      <dsp:spPr>
        <a:xfrm>
          <a:off x="3202050" y="1641505"/>
          <a:ext cx="3300427" cy="1502170"/>
        </a:xfrm>
        <a:prstGeom prst="ellipse">
          <a:avLst/>
        </a:prstGeom>
        <a:solidFill>
          <a:schemeClr val="bg1">
            <a:alpha val="80000"/>
          </a:schemeClr>
        </a:solidFill>
        <a:ln w="38100" cap="flat" cmpd="thickThin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ผู้จัดการแผนกบริการและค่าตอบแทน</a:t>
          </a:r>
          <a:endParaRPr lang="th-TH" sz="2200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685386" y="1861493"/>
        <a:ext cx="2333755" cy="1062194"/>
      </dsp:txXfrm>
    </dsp:sp>
    <dsp:sp modelId="{D948E386-F864-47A7-84D1-57BB6191FFAB}">
      <dsp:nvSpPr>
        <dsp:cNvPr id="0" name=""/>
        <dsp:cNvSpPr/>
      </dsp:nvSpPr>
      <dsp:spPr>
        <a:xfrm rot="16379342">
          <a:off x="4711628" y="1441251"/>
          <a:ext cx="379474" cy="21975"/>
        </a:xfrm>
        <a:custGeom>
          <a:avLst/>
          <a:gdLst/>
          <a:ahLst/>
          <a:cxnLst/>
          <a:rect l="0" t="0" r="0" b="0"/>
          <a:pathLst>
            <a:path>
              <a:moveTo>
                <a:pt x="0" y="10987"/>
              </a:moveTo>
              <a:lnTo>
                <a:pt x="379474" y="10987"/>
              </a:lnTo>
            </a:path>
          </a:pathLst>
        </a:custGeom>
        <a:noFill/>
        <a:ln w="55000" cap="flat" cmpd="thickThin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4891878" y="1442751"/>
        <a:ext cx="18973" cy="18973"/>
      </dsp:txXfrm>
    </dsp:sp>
    <dsp:sp modelId="{4041F93B-9845-4FA9-A2EC-9BF7C50F378E}">
      <dsp:nvSpPr>
        <dsp:cNvPr id="0" name=""/>
        <dsp:cNvSpPr/>
      </dsp:nvSpPr>
      <dsp:spPr>
        <a:xfrm>
          <a:off x="3660392" y="76112"/>
          <a:ext cx="2563685" cy="1186820"/>
        </a:xfrm>
        <a:prstGeom prst="ellipse">
          <a:avLst/>
        </a:prstGeom>
        <a:solidFill>
          <a:schemeClr val="bg1">
            <a:alpha val="90000"/>
          </a:schemeClr>
        </a:solidFill>
        <a:ln w="28575" cap="flat" cmpd="thickThin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การวิเคราะห์งาน</a:t>
          </a:r>
          <a:r>
            <a:rPr lang="en-US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15</a:t>
          </a:r>
          <a:r>
            <a:rPr lang="th-TH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%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200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035835" y="249918"/>
        <a:ext cx="1812799" cy="839208"/>
      </dsp:txXfrm>
    </dsp:sp>
    <dsp:sp modelId="{A2C867F5-99A2-41BE-97F8-CE2936B4AA98}">
      <dsp:nvSpPr>
        <dsp:cNvPr id="0" name=""/>
        <dsp:cNvSpPr/>
      </dsp:nvSpPr>
      <dsp:spPr>
        <a:xfrm rot="20454151">
          <a:off x="6155587" y="1867022"/>
          <a:ext cx="365814" cy="21975"/>
        </a:xfrm>
        <a:custGeom>
          <a:avLst/>
          <a:gdLst/>
          <a:ahLst/>
          <a:cxnLst/>
          <a:rect l="0" t="0" r="0" b="0"/>
          <a:pathLst>
            <a:path>
              <a:moveTo>
                <a:pt x="0" y="10987"/>
              </a:moveTo>
              <a:lnTo>
                <a:pt x="365814" y="10987"/>
              </a:lnTo>
            </a:path>
          </a:pathLst>
        </a:custGeom>
        <a:noFill/>
        <a:ln w="55000" cap="flat" cmpd="thickThin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6329349" y="1868865"/>
        <a:ext cx="18290" cy="18290"/>
      </dsp:txXfrm>
    </dsp:sp>
    <dsp:sp modelId="{725A16E5-C976-4EF0-A224-EF96FD042C0F}">
      <dsp:nvSpPr>
        <dsp:cNvPr id="0" name=""/>
        <dsp:cNvSpPr/>
      </dsp:nvSpPr>
      <dsp:spPr>
        <a:xfrm>
          <a:off x="6226189" y="858993"/>
          <a:ext cx="2683115" cy="1186820"/>
        </a:xfrm>
        <a:prstGeom prst="ellipse">
          <a:avLst/>
        </a:prstGeom>
        <a:solidFill>
          <a:schemeClr val="bg1">
            <a:alpha val="83333"/>
          </a:schemeClr>
        </a:solidFill>
        <a:ln w="28575" cap="flat" cmpd="thickThin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ประเมินค่างาน</a:t>
          </a:r>
          <a:r>
            <a:rPr lang="en-US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20</a:t>
          </a:r>
          <a:r>
            <a:rPr lang="th-TH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%</a:t>
          </a:r>
          <a:endParaRPr lang="en-US" sz="2200" kern="1200" dirty="0" smtClean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200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6619122" y="1032799"/>
        <a:ext cx="1897249" cy="839208"/>
      </dsp:txXfrm>
    </dsp:sp>
    <dsp:sp modelId="{008271B4-786F-4F41-BE19-13D48A740D62}">
      <dsp:nvSpPr>
        <dsp:cNvPr id="0" name=""/>
        <dsp:cNvSpPr/>
      </dsp:nvSpPr>
      <dsp:spPr>
        <a:xfrm rot="487821">
          <a:off x="6423075" y="2658086"/>
          <a:ext cx="729023" cy="21975"/>
        </a:xfrm>
        <a:custGeom>
          <a:avLst/>
          <a:gdLst/>
          <a:ahLst/>
          <a:cxnLst/>
          <a:rect l="0" t="0" r="0" b="0"/>
          <a:pathLst>
            <a:path>
              <a:moveTo>
                <a:pt x="0" y="10987"/>
              </a:moveTo>
              <a:lnTo>
                <a:pt x="729023" y="10987"/>
              </a:lnTo>
            </a:path>
          </a:pathLst>
        </a:custGeom>
        <a:noFill/>
        <a:ln w="55000" cap="flat" cmpd="thickThin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6769362" y="2650848"/>
        <a:ext cx="36451" cy="36451"/>
      </dsp:txXfrm>
    </dsp:sp>
    <dsp:sp modelId="{653A6F11-7F20-48B2-8EE5-0BB51D06C162}">
      <dsp:nvSpPr>
        <dsp:cNvPr id="0" name=""/>
        <dsp:cNvSpPr/>
      </dsp:nvSpPr>
      <dsp:spPr>
        <a:xfrm>
          <a:off x="7108622" y="2283221"/>
          <a:ext cx="2263645" cy="1186820"/>
        </a:xfrm>
        <a:prstGeom prst="ellipse">
          <a:avLst/>
        </a:prstGeom>
        <a:solidFill>
          <a:schemeClr val="bg1">
            <a:alpha val="76667"/>
          </a:schemeClr>
        </a:solidFill>
        <a:ln w="38100" cap="flat" cmpd="thickThin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สำรวจค่าจ้างและเงินเดือน</a:t>
          </a:r>
          <a:r>
            <a:rPr lang="en-US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20</a:t>
          </a:r>
          <a:r>
            <a:rPr lang="th-TH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%</a:t>
          </a:r>
          <a:endParaRPr lang="th-TH" sz="2200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7440125" y="2457027"/>
        <a:ext cx="1600639" cy="839208"/>
      </dsp:txXfrm>
    </dsp:sp>
    <dsp:sp modelId="{15C24A90-684E-4241-AFC6-D44ACEBFF2CD}">
      <dsp:nvSpPr>
        <dsp:cNvPr id="0" name=""/>
        <dsp:cNvSpPr/>
      </dsp:nvSpPr>
      <dsp:spPr>
        <a:xfrm rot="3092083">
          <a:off x="5326433" y="3268102"/>
          <a:ext cx="460215" cy="21975"/>
        </a:xfrm>
        <a:custGeom>
          <a:avLst/>
          <a:gdLst/>
          <a:ahLst/>
          <a:cxnLst/>
          <a:rect l="0" t="0" r="0" b="0"/>
          <a:pathLst>
            <a:path>
              <a:moveTo>
                <a:pt x="0" y="10987"/>
              </a:moveTo>
              <a:lnTo>
                <a:pt x="460215" y="10987"/>
              </a:lnTo>
            </a:path>
          </a:pathLst>
        </a:custGeom>
        <a:noFill/>
        <a:ln w="55000" cap="flat" cmpd="thickThin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5545035" y="3267584"/>
        <a:ext cx="23010" cy="23010"/>
      </dsp:txXfrm>
    </dsp:sp>
    <dsp:sp modelId="{C1F2893A-A079-4B86-B3B0-D6F163334E6B}">
      <dsp:nvSpPr>
        <dsp:cNvPr id="0" name=""/>
        <dsp:cNvSpPr/>
      </dsp:nvSpPr>
      <dsp:spPr>
        <a:xfrm>
          <a:off x="4873081" y="3422088"/>
          <a:ext cx="2536994" cy="1186820"/>
        </a:xfrm>
        <a:prstGeom prst="ellipse">
          <a:avLst/>
        </a:prstGeom>
        <a:solidFill>
          <a:schemeClr val="bg1">
            <a:alpha val="70000"/>
          </a:schemeClr>
        </a:solidFill>
        <a:ln w="38100" cap="flat" cmpd="thickThin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ประเมินการปฏิบัติงาน</a:t>
          </a:r>
          <a:r>
            <a:rPr lang="en-US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15</a:t>
          </a:r>
          <a:r>
            <a:rPr lang="th-TH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%</a:t>
          </a:r>
          <a:endParaRPr lang="th-TH" sz="2200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244615" y="3595894"/>
        <a:ext cx="1793926" cy="839208"/>
      </dsp:txXfrm>
    </dsp:sp>
    <dsp:sp modelId="{E94CBFF2-CC66-488B-96B8-1A16067B0F6B}">
      <dsp:nvSpPr>
        <dsp:cNvPr id="0" name=""/>
        <dsp:cNvSpPr/>
      </dsp:nvSpPr>
      <dsp:spPr>
        <a:xfrm rot="8195565">
          <a:off x="3643227" y="3254840"/>
          <a:ext cx="571696" cy="21975"/>
        </a:xfrm>
        <a:custGeom>
          <a:avLst/>
          <a:gdLst/>
          <a:ahLst/>
          <a:cxnLst/>
          <a:rect l="0" t="0" r="0" b="0"/>
          <a:pathLst>
            <a:path>
              <a:moveTo>
                <a:pt x="0" y="10987"/>
              </a:moveTo>
              <a:lnTo>
                <a:pt x="571696" y="10987"/>
              </a:lnTo>
            </a:path>
          </a:pathLst>
        </a:custGeom>
        <a:noFill/>
        <a:ln w="55000" cap="flat" cmpd="thickThin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 rot="10800000">
        <a:off x="3914782" y="3251536"/>
        <a:ext cx="28584" cy="28584"/>
      </dsp:txXfrm>
    </dsp:sp>
    <dsp:sp modelId="{E638EDED-16D9-48D8-BFED-08C6696AF501}">
      <dsp:nvSpPr>
        <dsp:cNvPr id="0" name=""/>
        <dsp:cNvSpPr/>
      </dsp:nvSpPr>
      <dsp:spPr>
        <a:xfrm>
          <a:off x="1545863" y="3420931"/>
          <a:ext cx="3183763" cy="1186820"/>
        </a:xfrm>
        <a:prstGeom prst="ellipse">
          <a:avLst/>
        </a:prstGeom>
        <a:solidFill>
          <a:schemeClr val="bg1">
            <a:alpha val="63333"/>
          </a:schemeClr>
        </a:solidFill>
        <a:ln w="381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เสนอแนะการขึ้นและปรับค่าจ้างเงินเดือนข้อพนักงาน</a:t>
          </a:r>
          <a:r>
            <a:rPr lang="en-US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15</a:t>
          </a:r>
          <a:r>
            <a:rPr lang="th-TH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%</a:t>
          </a:r>
          <a:endParaRPr lang="th-TH" sz="2200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012114" y="3594737"/>
        <a:ext cx="2251261" cy="839208"/>
      </dsp:txXfrm>
    </dsp:sp>
    <dsp:sp modelId="{99E28D8F-DD5C-477B-A9FC-16C6B9FE5CC7}">
      <dsp:nvSpPr>
        <dsp:cNvPr id="0" name=""/>
        <dsp:cNvSpPr/>
      </dsp:nvSpPr>
      <dsp:spPr>
        <a:xfrm rot="10350103">
          <a:off x="3086527" y="2602084"/>
          <a:ext cx="181253" cy="21975"/>
        </a:xfrm>
        <a:custGeom>
          <a:avLst/>
          <a:gdLst/>
          <a:ahLst/>
          <a:cxnLst/>
          <a:rect l="0" t="0" r="0" b="0"/>
          <a:pathLst>
            <a:path>
              <a:moveTo>
                <a:pt x="0" y="10987"/>
              </a:moveTo>
              <a:lnTo>
                <a:pt x="181253" y="10987"/>
              </a:lnTo>
            </a:path>
          </a:pathLst>
        </a:custGeom>
        <a:noFill/>
        <a:ln w="55000" cap="flat" cmpd="thickThin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 rot="10800000">
        <a:off x="3172623" y="2608540"/>
        <a:ext cx="9062" cy="9062"/>
      </dsp:txXfrm>
    </dsp:sp>
    <dsp:sp modelId="{34953590-86B6-4ABC-8FA5-04ED123C98BA}">
      <dsp:nvSpPr>
        <dsp:cNvPr id="0" name=""/>
        <dsp:cNvSpPr/>
      </dsp:nvSpPr>
      <dsp:spPr>
        <a:xfrm>
          <a:off x="882009" y="2086630"/>
          <a:ext cx="2230272" cy="1363513"/>
        </a:xfrm>
        <a:prstGeom prst="ellipse">
          <a:avLst/>
        </a:prstGeom>
        <a:solidFill>
          <a:schemeClr val="bg1">
            <a:alpha val="56667"/>
          </a:schemeClr>
        </a:solidFill>
        <a:ln w="38100" cap="flat" cmpd="thickThin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ตรวจสอบการเก็บบันทึก</a:t>
          </a:r>
          <a:r>
            <a:rPr lang="en-US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15</a:t>
          </a:r>
          <a:r>
            <a:rPr lang="th-TH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%</a:t>
          </a:r>
          <a:endParaRPr lang="th-TH" sz="2200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208625" y="2286312"/>
        <a:ext cx="1577040" cy="964149"/>
      </dsp:txXfrm>
    </dsp:sp>
    <dsp:sp modelId="{59F75309-D4DD-47E5-A06F-E283EE0CD188}">
      <dsp:nvSpPr>
        <dsp:cNvPr id="0" name=""/>
        <dsp:cNvSpPr/>
      </dsp:nvSpPr>
      <dsp:spPr>
        <a:xfrm rot="12190747">
          <a:off x="2822602" y="1697217"/>
          <a:ext cx="862522" cy="21975"/>
        </a:xfrm>
        <a:custGeom>
          <a:avLst/>
          <a:gdLst/>
          <a:ahLst/>
          <a:cxnLst/>
          <a:rect l="0" t="0" r="0" b="0"/>
          <a:pathLst>
            <a:path>
              <a:moveTo>
                <a:pt x="0" y="10987"/>
              </a:moveTo>
              <a:lnTo>
                <a:pt x="862522" y="10987"/>
              </a:lnTo>
            </a:path>
          </a:pathLst>
        </a:custGeom>
        <a:noFill/>
        <a:ln w="55000" cap="flat" cmpd="thickThin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 rot="10800000">
        <a:off x="3232300" y="1686641"/>
        <a:ext cx="43126" cy="43126"/>
      </dsp:txXfrm>
    </dsp:sp>
    <dsp:sp modelId="{D6249413-EF9B-4A08-B59E-2A5445BF6731}">
      <dsp:nvSpPr>
        <dsp:cNvPr id="0" name=""/>
        <dsp:cNvSpPr/>
      </dsp:nvSpPr>
      <dsp:spPr>
        <a:xfrm>
          <a:off x="887023" y="559149"/>
          <a:ext cx="2201764" cy="1214022"/>
        </a:xfrm>
        <a:prstGeom prst="ellipse">
          <a:avLst/>
        </a:prstGeom>
        <a:solidFill>
          <a:schemeClr val="bg1">
            <a:alpha val="50000"/>
          </a:schemeClr>
        </a:solidFill>
        <a:ln w="28575" cap="flat" cmpd="thickThin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อื่นๆ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10</a:t>
          </a:r>
          <a:r>
            <a:rPr lang="th-TH" sz="2200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%</a:t>
          </a:r>
          <a:endParaRPr lang="th-TH" sz="2200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209464" y="736938"/>
        <a:ext cx="1556882" cy="8584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913DA-6AC1-4210-AA73-0E24D0F8C9DC}">
      <dsp:nvSpPr>
        <dsp:cNvPr id="0" name=""/>
        <dsp:cNvSpPr/>
      </dsp:nvSpPr>
      <dsp:spPr>
        <a:xfrm>
          <a:off x="0" y="530014"/>
          <a:ext cx="3033441" cy="18200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เป็นวิธีที่ให้ความถูกต้องแน่นอนและความคงเส้นวามากกว่าวิธีอื่นๆ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530014"/>
        <a:ext cx="3033441" cy="1820065"/>
      </dsp:txXfrm>
    </dsp:sp>
    <dsp:sp modelId="{BA66ED9F-73D0-4545-BD14-C09E4AFB87EA}">
      <dsp:nvSpPr>
        <dsp:cNvPr id="0" name=""/>
        <dsp:cNvSpPr/>
      </dsp:nvSpPr>
      <dsp:spPr>
        <a:xfrm>
          <a:off x="3336786" y="530014"/>
          <a:ext cx="3033441" cy="18200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ขจัดปัญหายุ่งยากในการเปรียบเทียบงานในตำแหน่งต่างๆ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336786" y="530014"/>
        <a:ext cx="3033441" cy="1820065"/>
      </dsp:txXfrm>
    </dsp:sp>
    <dsp:sp modelId="{1A26C58F-C312-4CB1-AB30-731F658EF0E0}">
      <dsp:nvSpPr>
        <dsp:cNvPr id="0" name=""/>
        <dsp:cNvSpPr/>
      </dsp:nvSpPr>
      <dsp:spPr>
        <a:xfrm>
          <a:off x="6673572" y="530014"/>
          <a:ext cx="3033441" cy="18200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3. </a:t>
          </a: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ง่ายต่อการทำความเข้าใจของทั้งผู้บริหารและพนักงาน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673572" y="530014"/>
        <a:ext cx="3033441" cy="1820065"/>
      </dsp:txXfrm>
    </dsp:sp>
    <dsp:sp modelId="{EE994F05-9C6D-4E2D-A986-4CEA21610183}">
      <dsp:nvSpPr>
        <dsp:cNvPr id="0" name=""/>
        <dsp:cNvSpPr/>
      </dsp:nvSpPr>
      <dsp:spPr>
        <a:xfrm>
          <a:off x="1603689" y="2669604"/>
          <a:ext cx="3033441" cy="18200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4. </a:t>
          </a: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เป็นวิธีที่พิจารณาปัจจัยอันเป็นองค์ประกอบของงานไม่ใช่ตัวงานทั้งหมดอย่างเดียว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603689" y="2669604"/>
        <a:ext cx="3033441" cy="1820065"/>
      </dsp:txXfrm>
    </dsp:sp>
    <dsp:sp modelId="{08715B2D-C695-4526-87D9-E50EFB4BF121}">
      <dsp:nvSpPr>
        <dsp:cNvPr id="0" name=""/>
        <dsp:cNvSpPr/>
      </dsp:nvSpPr>
      <dsp:spPr>
        <a:xfrm>
          <a:off x="5005179" y="2653424"/>
          <a:ext cx="3033441" cy="18200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5. </a:t>
          </a: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ช่วยให้การจัดแบ่งชั้นของงานสามารถทำได้ง่าย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005179" y="2653424"/>
        <a:ext cx="3033441" cy="18200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E0BB7-8A3E-409D-9578-2C87A3D49352}">
      <dsp:nvSpPr>
        <dsp:cNvPr id="0" name=""/>
        <dsp:cNvSpPr/>
      </dsp:nvSpPr>
      <dsp:spPr>
        <a:xfrm>
          <a:off x="2900721" y="2465807"/>
          <a:ext cx="614676" cy="1428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7338" y="0"/>
              </a:lnTo>
              <a:lnTo>
                <a:pt x="307338" y="1428837"/>
              </a:lnTo>
              <a:lnTo>
                <a:pt x="614676" y="1428837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3169174" y="3141339"/>
        <a:ext cx="77772" cy="77772"/>
      </dsp:txXfrm>
    </dsp:sp>
    <dsp:sp modelId="{87BEAB52-11A9-4EF9-A072-6A6A67ED641F}">
      <dsp:nvSpPr>
        <dsp:cNvPr id="0" name=""/>
        <dsp:cNvSpPr/>
      </dsp:nvSpPr>
      <dsp:spPr>
        <a:xfrm>
          <a:off x="2900721" y="2420087"/>
          <a:ext cx="6146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338" y="45720"/>
              </a:lnTo>
              <a:lnTo>
                <a:pt x="307338" y="48025"/>
              </a:lnTo>
              <a:lnTo>
                <a:pt x="614676" y="4802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3192693" y="2450440"/>
        <a:ext cx="30734" cy="30734"/>
      </dsp:txXfrm>
    </dsp:sp>
    <dsp:sp modelId="{5883C55E-A121-408E-B75E-86CC4E00E532}">
      <dsp:nvSpPr>
        <dsp:cNvPr id="0" name=""/>
        <dsp:cNvSpPr/>
      </dsp:nvSpPr>
      <dsp:spPr>
        <a:xfrm>
          <a:off x="2900721" y="1039275"/>
          <a:ext cx="614676" cy="1426532"/>
        </a:xfrm>
        <a:custGeom>
          <a:avLst/>
          <a:gdLst/>
          <a:ahLst/>
          <a:cxnLst/>
          <a:rect l="0" t="0" r="0" b="0"/>
          <a:pathLst>
            <a:path>
              <a:moveTo>
                <a:pt x="0" y="1426532"/>
              </a:moveTo>
              <a:lnTo>
                <a:pt x="307338" y="1426532"/>
              </a:lnTo>
              <a:lnTo>
                <a:pt x="307338" y="0"/>
              </a:lnTo>
              <a:lnTo>
                <a:pt x="614676" y="0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3169227" y="1713708"/>
        <a:ext cx="77666" cy="77666"/>
      </dsp:txXfrm>
    </dsp:sp>
    <dsp:sp modelId="{46709001-A1A9-416A-B006-1D1CD6108DE5}">
      <dsp:nvSpPr>
        <dsp:cNvPr id="0" name=""/>
        <dsp:cNvSpPr/>
      </dsp:nvSpPr>
      <dsp:spPr>
        <a:xfrm rot="16200000">
          <a:off x="-33588" y="1997304"/>
          <a:ext cx="4931615" cy="937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วิธีเปรียบเทียบองค์ประกอบ</a:t>
          </a:r>
          <a:endParaRPr lang="th-TH" sz="4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-33588" y="1997304"/>
        <a:ext cx="4931615" cy="937006"/>
      </dsp:txXfrm>
    </dsp:sp>
    <dsp:sp modelId="{04D2A1BB-1AAB-461D-800E-973C4271C00F}">
      <dsp:nvSpPr>
        <dsp:cNvPr id="0" name=""/>
        <dsp:cNvSpPr/>
      </dsp:nvSpPr>
      <dsp:spPr>
        <a:xfrm>
          <a:off x="3515398" y="434863"/>
          <a:ext cx="4760208" cy="12088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sz="3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เลือกปัจจัยที่เป็นองค์ประกอบเพื่อใช้ในการเปรียบเทียบ</a:t>
          </a:r>
          <a:endParaRPr lang="th-TH" sz="3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515398" y="434863"/>
        <a:ext cx="4760208" cy="1208823"/>
      </dsp:txXfrm>
    </dsp:sp>
    <dsp:sp modelId="{036C5279-56A2-4DB2-896F-330F4526E7DD}">
      <dsp:nvSpPr>
        <dsp:cNvPr id="0" name=""/>
        <dsp:cNvSpPr/>
      </dsp:nvSpPr>
      <dsp:spPr>
        <a:xfrm>
          <a:off x="3515398" y="1877938"/>
          <a:ext cx="4702705" cy="11803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sz="31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เลือกงานหลักเพื่อเป็นตัวอย่างของงานทั้งหลายที่จะประเมิน</a:t>
          </a:r>
          <a:endParaRPr lang="th-TH" sz="31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515398" y="1877938"/>
        <a:ext cx="4702705" cy="1180347"/>
      </dsp:txXfrm>
    </dsp:sp>
    <dsp:sp modelId="{F1F3EC42-F069-49CC-BAF7-D86AAC636B6A}">
      <dsp:nvSpPr>
        <dsp:cNvPr id="0" name=""/>
        <dsp:cNvSpPr/>
      </dsp:nvSpPr>
      <dsp:spPr>
        <a:xfrm>
          <a:off x="3515398" y="3292538"/>
          <a:ext cx="4741214" cy="12042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3. </a:t>
          </a:r>
          <a:r>
            <a:rPr lang="th-TH" sz="30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จัดลำดับของงานหลักตามองค์ประกอบต่างๆที่กำหนดขึ้น</a:t>
          </a:r>
          <a:endParaRPr lang="th-TH" sz="30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515398" y="3292538"/>
        <a:ext cx="4741214" cy="1204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68D1C-06F5-41BC-B376-7DE9E1E96D8E}">
      <dsp:nvSpPr>
        <dsp:cNvPr id="0" name=""/>
        <dsp:cNvSpPr/>
      </dsp:nvSpPr>
      <dsp:spPr>
        <a:xfrm>
          <a:off x="216007" y="277385"/>
          <a:ext cx="8831766" cy="127104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thaiDi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เพื่อเป็นเอกสารแสดงรายละเอียดเกี่ยวกับหน้าที่ของตำแหน่งหนึ่งๆ ให้ผู้ดำรงตำแหน่งนั้นๆ รับผิดชอบและปฏิบัติงาน ซึ่งจะมีรายละเอียดที่เกี่ยวกับหน้าที่ ความรับผิดชอบ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53235" y="314613"/>
        <a:ext cx="6838674" cy="1196589"/>
      </dsp:txXfrm>
    </dsp:sp>
    <dsp:sp modelId="{58257F97-8464-4D00-AEAE-704F7A943425}">
      <dsp:nvSpPr>
        <dsp:cNvPr id="0" name=""/>
        <dsp:cNvSpPr/>
      </dsp:nvSpPr>
      <dsp:spPr>
        <a:xfrm>
          <a:off x="216009" y="1573532"/>
          <a:ext cx="7005005" cy="170688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thaiDi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  </a:t>
          </a: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เพื่อเป็นการสร้างข้อตกลงอย่างเป็นทางการระหว่างผู้บริหารขององค์การ และผู้ใต้บังคับบัญชาในการกำหนดขอบเนื้อหาของงาน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66002" y="1623525"/>
        <a:ext cx="5317640" cy="1606894"/>
      </dsp:txXfrm>
    </dsp:sp>
    <dsp:sp modelId="{9B3FEC75-EE77-4F44-9905-B6CA9CDAED68}">
      <dsp:nvSpPr>
        <dsp:cNvPr id="0" name=""/>
        <dsp:cNvSpPr/>
      </dsp:nvSpPr>
      <dsp:spPr>
        <a:xfrm>
          <a:off x="216012" y="3280424"/>
          <a:ext cx="7074521" cy="174948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thaiDi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</a:t>
          </a:r>
          <a:r>
            <a:rPr lang="en-US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. </a:t>
          </a: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เพื่อใช้ในการบริหารทรัพยากรมนุษย์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67253" y="3331665"/>
        <a:ext cx="5368908" cy="1647001"/>
      </dsp:txXfrm>
    </dsp:sp>
    <dsp:sp modelId="{899D9800-8D59-42ED-BB8B-555600E3D9FA}">
      <dsp:nvSpPr>
        <dsp:cNvPr id="0" name=""/>
        <dsp:cNvSpPr/>
      </dsp:nvSpPr>
      <dsp:spPr>
        <a:xfrm>
          <a:off x="6552730" y="1080122"/>
          <a:ext cx="1109472" cy="110947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/>
        </a:p>
      </dsp:txBody>
      <dsp:txXfrm>
        <a:off x="6802361" y="1080122"/>
        <a:ext cx="610210" cy="834878"/>
      </dsp:txXfrm>
    </dsp:sp>
    <dsp:sp modelId="{808AEC23-3CB0-4E15-9450-E8DED0155734}">
      <dsp:nvSpPr>
        <dsp:cNvPr id="0" name=""/>
        <dsp:cNvSpPr/>
      </dsp:nvSpPr>
      <dsp:spPr>
        <a:xfrm>
          <a:off x="6336707" y="2952329"/>
          <a:ext cx="1109472" cy="110947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840686"/>
            <a:satOff val="-12365"/>
            <a:lumOff val="-135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840686"/>
              <a:satOff val="-12365"/>
              <a:lumOff val="-13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kern="1200"/>
        </a:p>
      </dsp:txBody>
      <dsp:txXfrm>
        <a:off x="6586338" y="2952329"/>
        <a:ext cx="610210" cy="834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83171-7233-48EE-A154-A0A9E411914F}">
      <dsp:nvSpPr>
        <dsp:cNvPr id="0" name=""/>
        <dsp:cNvSpPr/>
      </dsp:nvSpPr>
      <dsp:spPr>
        <a:xfrm rot="5400000">
          <a:off x="-409214" y="1342644"/>
          <a:ext cx="1805171" cy="2177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F38B11-8D0B-4B2E-B59B-FA116EEFFCE9}">
      <dsp:nvSpPr>
        <dsp:cNvPr id="0" name=""/>
        <dsp:cNvSpPr/>
      </dsp:nvSpPr>
      <dsp:spPr>
        <a:xfrm>
          <a:off x="4459" y="188232"/>
          <a:ext cx="2419997" cy="145199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ข้อมูลเบื้องต้นเกี่ยวกับงาน</a:t>
          </a:r>
          <a:endParaRPr lang="th-TH" sz="25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6987" y="230760"/>
        <a:ext cx="2334941" cy="1366942"/>
      </dsp:txXfrm>
    </dsp:sp>
    <dsp:sp modelId="{2562632C-FB3B-4568-9C30-A04EAA8EE077}">
      <dsp:nvSpPr>
        <dsp:cNvPr id="0" name=""/>
        <dsp:cNvSpPr/>
      </dsp:nvSpPr>
      <dsp:spPr>
        <a:xfrm rot="5400000">
          <a:off x="-409214" y="3157642"/>
          <a:ext cx="1805171" cy="217799"/>
        </a:xfrm>
        <a:prstGeom prst="rect">
          <a:avLst/>
        </a:prstGeom>
        <a:gradFill rotWithShape="0">
          <a:gsLst>
            <a:gs pos="0">
              <a:schemeClr val="accent4">
                <a:hueOff val="174006"/>
                <a:satOff val="-3010"/>
                <a:lumOff val="-644"/>
                <a:alphaOff val="0"/>
                <a:tint val="62000"/>
                <a:satMod val="180000"/>
              </a:schemeClr>
            </a:gs>
            <a:gs pos="65000">
              <a:schemeClr val="accent4">
                <a:hueOff val="174006"/>
                <a:satOff val="-3010"/>
                <a:lumOff val="-644"/>
                <a:alphaOff val="0"/>
                <a:tint val="32000"/>
                <a:satMod val="250000"/>
              </a:schemeClr>
            </a:gs>
            <a:gs pos="100000">
              <a:schemeClr val="accent4">
                <a:hueOff val="174006"/>
                <a:satOff val="-3010"/>
                <a:lumOff val="-644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3D7251-32D7-48B8-A403-E59369FB64C9}">
      <dsp:nvSpPr>
        <dsp:cNvPr id="0" name=""/>
        <dsp:cNvSpPr/>
      </dsp:nvSpPr>
      <dsp:spPr>
        <a:xfrm>
          <a:off x="4459" y="2003230"/>
          <a:ext cx="2419997" cy="145199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ลักษณะงานอย่างย่อ</a:t>
          </a:r>
          <a:endParaRPr lang="th-TH" sz="25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6987" y="2045758"/>
        <a:ext cx="2334941" cy="1366942"/>
      </dsp:txXfrm>
    </dsp:sp>
    <dsp:sp modelId="{E43BBAC8-FA8B-43B5-B156-A1AD4B03C0CA}">
      <dsp:nvSpPr>
        <dsp:cNvPr id="0" name=""/>
        <dsp:cNvSpPr/>
      </dsp:nvSpPr>
      <dsp:spPr>
        <a:xfrm>
          <a:off x="498284" y="4065141"/>
          <a:ext cx="3208770" cy="217799"/>
        </a:xfrm>
        <a:prstGeom prst="rect">
          <a:avLst/>
        </a:prstGeom>
        <a:gradFill rotWithShape="0">
          <a:gsLst>
            <a:gs pos="0">
              <a:schemeClr val="accent4">
                <a:hueOff val="348011"/>
                <a:satOff val="-6021"/>
                <a:lumOff val="-1289"/>
                <a:alphaOff val="0"/>
                <a:tint val="62000"/>
                <a:satMod val="180000"/>
              </a:schemeClr>
            </a:gs>
            <a:gs pos="65000">
              <a:schemeClr val="accent4">
                <a:hueOff val="348011"/>
                <a:satOff val="-6021"/>
                <a:lumOff val="-1289"/>
                <a:alphaOff val="0"/>
                <a:tint val="32000"/>
                <a:satMod val="250000"/>
              </a:schemeClr>
            </a:gs>
            <a:gs pos="100000">
              <a:schemeClr val="accent4">
                <a:hueOff val="348011"/>
                <a:satOff val="-6021"/>
                <a:lumOff val="-128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2A8903-C4BD-4630-BC70-47CD82BF0B23}">
      <dsp:nvSpPr>
        <dsp:cNvPr id="0" name=""/>
        <dsp:cNvSpPr/>
      </dsp:nvSpPr>
      <dsp:spPr>
        <a:xfrm>
          <a:off x="4459" y="3818228"/>
          <a:ext cx="2419997" cy="145199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3. </a:t>
          </a:r>
          <a:r>
            <a:rPr lang="th-TH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หน้าที่ที่ต้องปฏิบัติ</a:t>
          </a:r>
          <a:endParaRPr lang="th-TH" sz="25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6987" y="3860756"/>
        <a:ext cx="2334941" cy="1366942"/>
      </dsp:txXfrm>
    </dsp:sp>
    <dsp:sp modelId="{01E9A17A-8188-416F-B019-A3DEE404ACB2}">
      <dsp:nvSpPr>
        <dsp:cNvPr id="0" name=""/>
        <dsp:cNvSpPr/>
      </dsp:nvSpPr>
      <dsp:spPr>
        <a:xfrm rot="16200000">
          <a:off x="2809382" y="3157642"/>
          <a:ext cx="1805171" cy="217799"/>
        </a:xfrm>
        <a:prstGeom prst="rect">
          <a:avLst/>
        </a:prstGeom>
        <a:gradFill rotWithShape="0">
          <a:gsLst>
            <a:gs pos="0">
              <a:schemeClr val="accent4">
                <a:hueOff val="522017"/>
                <a:satOff val="-9031"/>
                <a:lumOff val="-1933"/>
                <a:alphaOff val="0"/>
                <a:tint val="62000"/>
                <a:satMod val="180000"/>
              </a:schemeClr>
            </a:gs>
            <a:gs pos="65000">
              <a:schemeClr val="accent4">
                <a:hueOff val="522017"/>
                <a:satOff val="-9031"/>
                <a:lumOff val="-1933"/>
                <a:alphaOff val="0"/>
                <a:tint val="32000"/>
                <a:satMod val="250000"/>
              </a:schemeClr>
            </a:gs>
            <a:gs pos="100000">
              <a:schemeClr val="accent4">
                <a:hueOff val="522017"/>
                <a:satOff val="-9031"/>
                <a:lumOff val="-1933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517BBD-3784-4528-A55F-23D17F7D78FD}">
      <dsp:nvSpPr>
        <dsp:cNvPr id="0" name=""/>
        <dsp:cNvSpPr/>
      </dsp:nvSpPr>
      <dsp:spPr>
        <a:xfrm>
          <a:off x="3223055" y="3818228"/>
          <a:ext cx="2419997" cy="145199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4. </a:t>
          </a:r>
          <a:r>
            <a:rPr lang="th-TH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แสดงลักษณะการบังคับบัญชา</a:t>
          </a:r>
          <a:endParaRPr lang="th-TH" sz="25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265583" y="3860756"/>
        <a:ext cx="2334941" cy="1366942"/>
      </dsp:txXfrm>
    </dsp:sp>
    <dsp:sp modelId="{72ECECF7-6525-4884-8381-8EF0D809F290}">
      <dsp:nvSpPr>
        <dsp:cNvPr id="0" name=""/>
        <dsp:cNvSpPr/>
      </dsp:nvSpPr>
      <dsp:spPr>
        <a:xfrm rot="16200000">
          <a:off x="2809382" y="1342644"/>
          <a:ext cx="1805171" cy="217799"/>
        </a:xfrm>
        <a:prstGeom prst="rect">
          <a:avLst/>
        </a:prstGeom>
        <a:gradFill rotWithShape="0">
          <a:gsLst>
            <a:gs pos="0">
              <a:schemeClr val="accent4">
                <a:hueOff val="696023"/>
                <a:satOff val="-12041"/>
                <a:lumOff val="-2577"/>
                <a:alphaOff val="0"/>
                <a:tint val="62000"/>
                <a:satMod val="180000"/>
              </a:schemeClr>
            </a:gs>
            <a:gs pos="65000">
              <a:schemeClr val="accent4">
                <a:hueOff val="696023"/>
                <a:satOff val="-12041"/>
                <a:lumOff val="-2577"/>
                <a:alphaOff val="0"/>
                <a:tint val="32000"/>
                <a:satMod val="250000"/>
              </a:schemeClr>
            </a:gs>
            <a:gs pos="100000">
              <a:schemeClr val="accent4">
                <a:hueOff val="696023"/>
                <a:satOff val="-12041"/>
                <a:lumOff val="-2577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C96B82-0002-4231-8F4E-13C1B3182486}">
      <dsp:nvSpPr>
        <dsp:cNvPr id="0" name=""/>
        <dsp:cNvSpPr/>
      </dsp:nvSpPr>
      <dsp:spPr>
        <a:xfrm>
          <a:off x="3223055" y="2003230"/>
          <a:ext cx="2419997" cy="145199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5. </a:t>
          </a:r>
          <a:r>
            <a:rPr lang="th-TH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ความสัมพันธ์กับงานอื่น</a:t>
          </a:r>
          <a:endParaRPr lang="th-TH" sz="25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265583" y="2045758"/>
        <a:ext cx="2334941" cy="1366942"/>
      </dsp:txXfrm>
    </dsp:sp>
    <dsp:sp modelId="{292F05AF-425E-49C7-93D2-07CEA03F94DE}">
      <dsp:nvSpPr>
        <dsp:cNvPr id="0" name=""/>
        <dsp:cNvSpPr/>
      </dsp:nvSpPr>
      <dsp:spPr>
        <a:xfrm>
          <a:off x="3716880" y="435145"/>
          <a:ext cx="3208770" cy="217799"/>
        </a:xfrm>
        <a:prstGeom prst="rect">
          <a:avLst/>
        </a:prstGeom>
        <a:gradFill rotWithShape="0">
          <a:gsLst>
            <a:gs pos="0">
              <a:schemeClr val="accent4">
                <a:hueOff val="870028"/>
                <a:satOff val="-15051"/>
                <a:lumOff val="-3221"/>
                <a:alphaOff val="0"/>
                <a:tint val="62000"/>
                <a:satMod val="180000"/>
              </a:schemeClr>
            </a:gs>
            <a:gs pos="65000">
              <a:schemeClr val="accent4">
                <a:hueOff val="870028"/>
                <a:satOff val="-15051"/>
                <a:lumOff val="-3221"/>
                <a:alphaOff val="0"/>
                <a:tint val="32000"/>
                <a:satMod val="250000"/>
              </a:schemeClr>
            </a:gs>
            <a:gs pos="100000">
              <a:schemeClr val="accent4">
                <a:hueOff val="870028"/>
                <a:satOff val="-15051"/>
                <a:lumOff val="-3221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3833F8-85DA-4914-940F-1391C1A8DDF4}">
      <dsp:nvSpPr>
        <dsp:cNvPr id="0" name=""/>
        <dsp:cNvSpPr/>
      </dsp:nvSpPr>
      <dsp:spPr>
        <a:xfrm>
          <a:off x="3223055" y="188232"/>
          <a:ext cx="2419997" cy="145199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6. </a:t>
          </a:r>
          <a:r>
            <a:rPr lang="th-TH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เครื่องจักร เครื่องมือ และวัสดุในการทำงาน</a:t>
          </a:r>
          <a:endParaRPr lang="th-TH" sz="25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265583" y="230760"/>
        <a:ext cx="2334941" cy="1366942"/>
      </dsp:txXfrm>
    </dsp:sp>
    <dsp:sp modelId="{EB7B5F2C-C842-44FA-AEB7-B7EBE0F67CC5}">
      <dsp:nvSpPr>
        <dsp:cNvPr id="0" name=""/>
        <dsp:cNvSpPr/>
      </dsp:nvSpPr>
      <dsp:spPr>
        <a:xfrm rot="5400000">
          <a:off x="6027978" y="1342644"/>
          <a:ext cx="1805171" cy="217799"/>
        </a:xfrm>
        <a:prstGeom prst="rect">
          <a:avLst/>
        </a:prstGeom>
        <a:gradFill rotWithShape="0">
          <a:gsLst>
            <a:gs pos="0">
              <a:schemeClr val="accent4">
                <a:hueOff val="1044034"/>
                <a:satOff val="-18062"/>
                <a:lumOff val="-3866"/>
                <a:alphaOff val="0"/>
                <a:tint val="62000"/>
                <a:satMod val="180000"/>
              </a:schemeClr>
            </a:gs>
            <a:gs pos="65000">
              <a:schemeClr val="accent4">
                <a:hueOff val="1044034"/>
                <a:satOff val="-18062"/>
                <a:lumOff val="-3866"/>
                <a:alphaOff val="0"/>
                <a:tint val="32000"/>
                <a:satMod val="250000"/>
              </a:schemeClr>
            </a:gs>
            <a:gs pos="100000">
              <a:schemeClr val="accent4">
                <a:hueOff val="1044034"/>
                <a:satOff val="-18062"/>
                <a:lumOff val="-386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CAD665-E92C-4BA2-93CF-D903BE98C53B}">
      <dsp:nvSpPr>
        <dsp:cNvPr id="0" name=""/>
        <dsp:cNvSpPr/>
      </dsp:nvSpPr>
      <dsp:spPr>
        <a:xfrm>
          <a:off x="6441651" y="188232"/>
          <a:ext cx="2419997" cy="145199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7. </a:t>
          </a:r>
          <a:r>
            <a:rPr lang="th-TH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สภาพการทำงาน</a:t>
          </a:r>
          <a:endParaRPr lang="th-TH" sz="25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484179" y="230760"/>
        <a:ext cx="2334941" cy="1366942"/>
      </dsp:txXfrm>
    </dsp:sp>
    <dsp:sp modelId="{BDC37308-A42A-46A7-A217-0BE804CB7A0E}">
      <dsp:nvSpPr>
        <dsp:cNvPr id="0" name=""/>
        <dsp:cNvSpPr/>
      </dsp:nvSpPr>
      <dsp:spPr>
        <a:xfrm rot="5400000">
          <a:off x="6027978" y="3157642"/>
          <a:ext cx="1805171" cy="217799"/>
        </a:xfrm>
        <a:prstGeom prst="rect">
          <a:avLst/>
        </a:prstGeom>
        <a:gradFill rotWithShape="0">
          <a:gsLst>
            <a:gs pos="0">
              <a:schemeClr val="accent4">
                <a:hueOff val="1218040"/>
                <a:satOff val="-21072"/>
                <a:lumOff val="-4510"/>
                <a:alphaOff val="0"/>
                <a:tint val="62000"/>
                <a:satMod val="180000"/>
              </a:schemeClr>
            </a:gs>
            <a:gs pos="65000">
              <a:schemeClr val="accent4">
                <a:hueOff val="1218040"/>
                <a:satOff val="-21072"/>
                <a:lumOff val="-4510"/>
                <a:alphaOff val="0"/>
                <a:tint val="32000"/>
                <a:satMod val="250000"/>
              </a:schemeClr>
            </a:gs>
            <a:gs pos="100000">
              <a:schemeClr val="accent4">
                <a:hueOff val="1218040"/>
                <a:satOff val="-21072"/>
                <a:lumOff val="-451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ED51DF-94EC-4745-A085-DBB416E8AAE7}">
      <dsp:nvSpPr>
        <dsp:cNvPr id="0" name=""/>
        <dsp:cNvSpPr/>
      </dsp:nvSpPr>
      <dsp:spPr>
        <a:xfrm>
          <a:off x="6441651" y="2003230"/>
          <a:ext cx="2419997" cy="145199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8. </a:t>
          </a:r>
          <a:r>
            <a:rPr lang="th-TH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ระบุความที่ชัดเจนของศัพท์เฉพาะในวงการที่เกี่ยวข้องกับตำแหน่ง</a:t>
          </a:r>
          <a:endParaRPr lang="th-TH" sz="25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484179" y="2045758"/>
        <a:ext cx="2334941" cy="1366942"/>
      </dsp:txXfrm>
    </dsp:sp>
    <dsp:sp modelId="{F3BB87A6-1256-4947-B352-986669315AD5}">
      <dsp:nvSpPr>
        <dsp:cNvPr id="0" name=""/>
        <dsp:cNvSpPr/>
      </dsp:nvSpPr>
      <dsp:spPr>
        <a:xfrm>
          <a:off x="6441651" y="3818228"/>
          <a:ext cx="2419997" cy="145199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9. </a:t>
          </a:r>
          <a:r>
            <a:rPr lang="th-TH" sz="25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สรุปลงท้ายด้วยข้อคิดอื่นๆ</a:t>
          </a:r>
          <a:endParaRPr lang="th-TH" sz="25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484179" y="3860756"/>
        <a:ext cx="2334941" cy="1366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7AB07-6A33-4E2F-80AB-FC1DE4003039}">
      <dsp:nvSpPr>
        <dsp:cNvPr id="0" name=""/>
        <dsp:cNvSpPr/>
      </dsp:nvSpPr>
      <dsp:spPr>
        <a:xfrm>
          <a:off x="0" y="0"/>
          <a:ext cx="6704150" cy="1337500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thickThin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sz="2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การเขียนคำบรรยายลักษณะงานที่มีชื่อตำแหน่งเหมือนกัน แต่อยู่ต่างหน่วยงานกัน</a:t>
          </a:r>
          <a:endParaRPr lang="th-TH" sz="2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9174" y="39174"/>
        <a:ext cx="5260883" cy="1259152"/>
      </dsp:txXfrm>
    </dsp:sp>
    <dsp:sp modelId="{669F12E6-A57B-42BF-AE9D-6C906D6D9A86}">
      <dsp:nvSpPr>
        <dsp:cNvPr id="0" name=""/>
        <dsp:cNvSpPr/>
      </dsp:nvSpPr>
      <dsp:spPr>
        <a:xfrm>
          <a:off x="591542" y="1560417"/>
          <a:ext cx="6704150" cy="1337500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thickThin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sz="2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การเขียนเอกสารคำบรรยายลักษณะงานที่มีชื่อตำแหน่งเหมือนกัน แต่มีการจำแนก ตำแหน่งไว้ต่างระดับกัน</a:t>
          </a:r>
          <a:endParaRPr lang="th-TH" sz="2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30716" y="1599591"/>
        <a:ext cx="5164884" cy="1259152"/>
      </dsp:txXfrm>
    </dsp:sp>
    <dsp:sp modelId="{CDEF68E3-0FDC-44D4-9244-6D92FEE44ABB}">
      <dsp:nvSpPr>
        <dsp:cNvPr id="0" name=""/>
        <dsp:cNvSpPr/>
      </dsp:nvSpPr>
      <dsp:spPr>
        <a:xfrm>
          <a:off x="1183085" y="3120834"/>
          <a:ext cx="6704150" cy="1337500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thickThin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3. </a:t>
          </a:r>
          <a:r>
            <a:rPr lang="th-TH" sz="26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ความแตกต่างระหว่างเอกสารคำบรรยายลักษณะงานกับคู่มือปฏิบัติ</a:t>
          </a:r>
          <a:endParaRPr lang="th-TH" sz="26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22259" y="3160008"/>
        <a:ext cx="5164884" cy="1259152"/>
      </dsp:txXfrm>
    </dsp:sp>
    <dsp:sp modelId="{999943C6-DABF-4A41-B2F3-0AB12E116E20}">
      <dsp:nvSpPr>
        <dsp:cNvPr id="0" name=""/>
        <dsp:cNvSpPr/>
      </dsp:nvSpPr>
      <dsp:spPr>
        <a:xfrm>
          <a:off x="5834775" y="1014271"/>
          <a:ext cx="869375" cy="869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400" kern="1200"/>
        </a:p>
      </dsp:txBody>
      <dsp:txXfrm>
        <a:off x="6030384" y="1014271"/>
        <a:ext cx="478157" cy="654205"/>
      </dsp:txXfrm>
    </dsp:sp>
    <dsp:sp modelId="{A4E3DE6A-EE14-452B-A25E-EDB5CA150EDB}">
      <dsp:nvSpPr>
        <dsp:cNvPr id="0" name=""/>
        <dsp:cNvSpPr/>
      </dsp:nvSpPr>
      <dsp:spPr>
        <a:xfrm>
          <a:off x="6426317" y="2565771"/>
          <a:ext cx="869375" cy="869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879340"/>
            <a:satOff val="2278"/>
            <a:lumOff val="-16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400" kern="1200"/>
        </a:p>
      </dsp:txBody>
      <dsp:txXfrm>
        <a:off x="6621926" y="2565771"/>
        <a:ext cx="478157" cy="6542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922EF-85E3-4EC4-97A5-1A32E1E43682}">
      <dsp:nvSpPr>
        <dsp:cNvPr id="0" name=""/>
        <dsp:cNvSpPr/>
      </dsp:nvSpPr>
      <dsp:spPr>
        <a:xfrm rot="5400000">
          <a:off x="1201678" y="1372699"/>
          <a:ext cx="1175672" cy="1376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427F07-6061-4EF6-8B76-64CC6972457C}">
      <dsp:nvSpPr>
        <dsp:cNvPr id="0" name=""/>
        <dsp:cNvSpPr/>
      </dsp:nvSpPr>
      <dsp:spPr>
        <a:xfrm>
          <a:off x="1480790" y="626394"/>
          <a:ext cx="1529933" cy="91795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ความถูกต้อง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507676" y="653280"/>
        <a:ext cx="1476161" cy="864187"/>
      </dsp:txXfrm>
    </dsp:sp>
    <dsp:sp modelId="{DE18A524-3D22-4EE3-A96E-F4CD24DE39FA}">
      <dsp:nvSpPr>
        <dsp:cNvPr id="0" name=""/>
        <dsp:cNvSpPr/>
      </dsp:nvSpPr>
      <dsp:spPr>
        <a:xfrm rot="5400000">
          <a:off x="1218527" y="2536998"/>
          <a:ext cx="1141974" cy="137693"/>
        </a:xfrm>
        <a:prstGeom prst="rect">
          <a:avLst/>
        </a:prstGeom>
        <a:gradFill rotWithShape="0">
          <a:gsLst>
            <a:gs pos="0">
              <a:schemeClr val="accent4">
                <a:hueOff val="135338"/>
                <a:satOff val="-2341"/>
                <a:lumOff val="-501"/>
                <a:alphaOff val="0"/>
                <a:tint val="62000"/>
                <a:satMod val="180000"/>
              </a:schemeClr>
            </a:gs>
            <a:gs pos="65000">
              <a:schemeClr val="accent4">
                <a:hueOff val="135338"/>
                <a:satOff val="-2341"/>
                <a:lumOff val="-501"/>
                <a:alphaOff val="0"/>
                <a:tint val="32000"/>
                <a:satMod val="250000"/>
              </a:schemeClr>
            </a:gs>
            <a:gs pos="100000">
              <a:schemeClr val="accent4">
                <a:hueOff val="135338"/>
                <a:satOff val="-2341"/>
                <a:lumOff val="-501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932486-9F95-44F0-9847-8646F414906B}">
      <dsp:nvSpPr>
        <dsp:cNvPr id="0" name=""/>
        <dsp:cNvSpPr/>
      </dsp:nvSpPr>
      <dsp:spPr>
        <a:xfrm>
          <a:off x="1480790" y="1807542"/>
          <a:ext cx="1529933" cy="91795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ความชัดเจน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507676" y="1834428"/>
        <a:ext cx="1476161" cy="864187"/>
      </dsp:txXfrm>
    </dsp:sp>
    <dsp:sp modelId="{22050BB6-02F8-443D-9D8B-85F20F319D38}">
      <dsp:nvSpPr>
        <dsp:cNvPr id="0" name=""/>
        <dsp:cNvSpPr/>
      </dsp:nvSpPr>
      <dsp:spPr>
        <a:xfrm rot="5400000">
          <a:off x="1179574" y="3723401"/>
          <a:ext cx="1219882" cy="137693"/>
        </a:xfrm>
        <a:prstGeom prst="rect">
          <a:avLst/>
        </a:prstGeom>
        <a:gradFill rotWithShape="0">
          <a:gsLst>
            <a:gs pos="0">
              <a:schemeClr val="accent4">
                <a:hueOff val="270675"/>
                <a:satOff val="-4683"/>
                <a:lumOff val="-1002"/>
                <a:alphaOff val="0"/>
                <a:tint val="62000"/>
                <a:satMod val="180000"/>
              </a:schemeClr>
            </a:gs>
            <a:gs pos="65000">
              <a:schemeClr val="accent4">
                <a:hueOff val="270675"/>
                <a:satOff val="-4683"/>
                <a:lumOff val="-1002"/>
                <a:alphaOff val="0"/>
                <a:tint val="32000"/>
                <a:satMod val="250000"/>
              </a:schemeClr>
            </a:gs>
            <a:gs pos="100000">
              <a:schemeClr val="accent4">
                <a:hueOff val="270675"/>
                <a:satOff val="-4683"/>
                <a:lumOff val="-100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45E1F5-AB96-4FB3-B2CD-1228730FA346}">
      <dsp:nvSpPr>
        <dsp:cNvPr id="0" name=""/>
        <dsp:cNvSpPr/>
      </dsp:nvSpPr>
      <dsp:spPr>
        <a:xfrm>
          <a:off x="1480790" y="2954991"/>
          <a:ext cx="1529933" cy="91795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3. </a:t>
          </a: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รัดกุม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507676" y="2981877"/>
        <a:ext cx="1476161" cy="864187"/>
      </dsp:txXfrm>
    </dsp:sp>
    <dsp:sp modelId="{5879862E-3EBF-428E-9A99-AF5082C21483}">
      <dsp:nvSpPr>
        <dsp:cNvPr id="0" name=""/>
        <dsp:cNvSpPr/>
      </dsp:nvSpPr>
      <dsp:spPr>
        <a:xfrm rot="21555306">
          <a:off x="1789395" y="4315016"/>
          <a:ext cx="2819322" cy="137693"/>
        </a:xfrm>
        <a:prstGeom prst="rect">
          <a:avLst/>
        </a:prstGeom>
        <a:gradFill rotWithShape="0">
          <a:gsLst>
            <a:gs pos="0">
              <a:schemeClr val="accent4">
                <a:hueOff val="406013"/>
                <a:satOff val="-7024"/>
                <a:lumOff val="-1503"/>
                <a:alphaOff val="0"/>
                <a:tint val="62000"/>
                <a:satMod val="180000"/>
              </a:schemeClr>
            </a:gs>
            <a:gs pos="65000">
              <a:schemeClr val="accent4">
                <a:hueOff val="406013"/>
                <a:satOff val="-7024"/>
                <a:lumOff val="-1503"/>
                <a:alphaOff val="0"/>
                <a:tint val="32000"/>
                <a:satMod val="250000"/>
              </a:schemeClr>
            </a:gs>
            <a:gs pos="100000">
              <a:schemeClr val="accent4">
                <a:hueOff val="406013"/>
                <a:satOff val="-7024"/>
                <a:lumOff val="-1503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FB3B18-39EB-47A6-B6F1-47FFF4D54EDA}">
      <dsp:nvSpPr>
        <dsp:cNvPr id="0" name=""/>
        <dsp:cNvSpPr/>
      </dsp:nvSpPr>
      <dsp:spPr>
        <a:xfrm>
          <a:off x="1440163" y="4102441"/>
          <a:ext cx="1611187" cy="107471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4. </a:t>
          </a: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สมบูรณ์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71640" y="4133918"/>
        <a:ext cx="1548233" cy="1011756"/>
      </dsp:txXfrm>
    </dsp:sp>
    <dsp:sp modelId="{B8EB8757-D034-4635-8E0A-388AD83A6749}">
      <dsp:nvSpPr>
        <dsp:cNvPr id="0" name=""/>
        <dsp:cNvSpPr/>
      </dsp:nvSpPr>
      <dsp:spPr>
        <a:xfrm rot="16200000">
          <a:off x="3958602" y="3638085"/>
          <a:ext cx="1310322" cy="137693"/>
        </a:xfrm>
        <a:prstGeom prst="rect">
          <a:avLst/>
        </a:prstGeom>
        <a:gradFill rotWithShape="0">
          <a:gsLst>
            <a:gs pos="0">
              <a:schemeClr val="accent4">
                <a:hueOff val="541351"/>
                <a:satOff val="-9365"/>
                <a:lumOff val="-2004"/>
                <a:alphaOff val="0"/>
                <a:tint val="62000"/>
                <a:satMod val="180000"/>
              </a:schemeClr>
            </a:gs>
            <a:gs pos="65000">
              <a:schemeClr val="accent4">
                <a:hueOff val="541351"/>
                <a:satOff val="-9365"/>
                <a:lumOff val="-2004"/>
                <a:alphaOff val="0"/>
                <a:tint val="32000"/>
                <a:satMod val="250000"/>
              </a:schemeClr>
            </a:gs>
            <a:gs pos="100000">
              <a:schemeClr val="accent4">
                <a:hueOff val="541351"/>
                <a:satOff val="-9365"/>
                <a:lumOff val="-2004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749402-C21D-4623-AAF7-71FF63CC1CB4}">
      <dsp:nvSpPr>
        <dsp:cNvPr id="0" name=""/>
        <dsp:cNvSpPr/>
      </dsp:nvSpPr>
      <dsp:spPr>
        <a:xfrm>
          <a:off x="3626942" y="4022726"/>
          <a:ext cx="2886126" cy="115442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5. </a:t>
          </a: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ลักษณะของประโยคที่เขียนบรรยายหน้าที่และความรับผิดชอบ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660754" y="4056538"/>
        <a:ext cx="2818502" cy="1086802"/>
      </dsp:txXfrm>
    </dsp:sp>
    <dsp:sp modelId="{574E3C98-7F99-4DAF-8B3C-9B92CC246B34}">
      <dsp:nvSpPr>
        <dsp:cNvPr id="0" name=""/>
        <dsp:cNvSpPr/>
      </dsp:nvSpPr>
      <dsp:spPr>
        <a:xfrm rot="16200000">
          <a:off x="4017366" y="2380441"/>
          <a:ext cx="1192794" cy="137693"/>
        </a:xfrm>
        <a:prstGeom prst="rect">
          <a:avLst/>
        </a:prstGeom>
        <a:gradFill rotWithShape="0">
          <a:gsLst>
            <a:gs pos="0">
              <a:schemeClr val="accent4">
                <a:hueOff val="676689"/>
                <a:satOff val="-11707"/>
                <a:lumOff val="-2506"/>
                <a:alphaOff val="0"/>
                <a:tint val="62000"/>
                <a:satMod val="180000"/>
              </a:schemeClr>
            </a:gs>
            <a:gs pos="65000">
              <a:schemeClr val="accent4">
                <a:hueOff val="676689"/>
                <a:satOff val="-11707"/>
                <a:lumOff val="-2506"/>
                <a:alphaOff val="0"/>
                <a:tint val="32000"/>
                <a:satMod val="250000"/>
              </a:schemeClr>
            </a:gs>
            <a:gs pos="100000">
              <a:schemeClr val="accent4">
                <a:hueOff val="676689"/>
                <a:satOff val="-11707"/>
                <a:lumOff val="-250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AE715C-784C-4E5A-8E14-26F35B1C42A3}">
      <dsp:nvSpPr>
        <dsp:cNvPr id="0" name=""/>
        <dsp:cNvSpPr/>
      </dsp:nvSpPr>
      <dsp:spPr>
        <a:xfrm>
          <a:off x="3556228" y="2773024"/>
          <a:ext cx="3027553" cy="102021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6. </a:t>
          </a: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รูปแบบการบรรยายอาจทั้งเขียนคำบรรยายแบบย่อหน้าหรือเขียนเป็นหัวข้อก็ได้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586109" y="2802905"/>
        <a:ext cx="2967791" cy="960449"/>
      </dsp:txXfrm>
    </dsp:sp>
    <dsp:sp modelId="{D5698DDC-6326-46C6-B7CA-AF2CA7EB1EBF}">
      <dsp:nvSpPr>
        <dsp:cNvPr id="0" name=""/>
        <dsp:cNvSpPr/>
      </dsp:nvSpPr>
      <dsp:spPr>
        <a:xfrm rot="16200000">
          <a:off x="3924274" y="1089079"/>
          <a:ext cx="1378978" cy="137693"/>
        </a:xfrm>
        <a:prstGeom prst="rect">
          <a:avLst/>
        </a:prstGeom>
        <a:gradFill rotWithShape="0">
          <a:gsLst>
            <a:gs pos="0">
              <a:schemeClr val="accent4">
                <a:hueOff val="812026"/>
                <a:satOff val="-14048"/>
                <a:lumOff val="-3007"/>
                <a:alphaOff val="0"/>
                <a:tint val="62000"/>
                <a:satMod val="180000"/>
              </a:schemeClr>
            </a:gs>
            <a:gs pos="65000">
              <a:schemeClr val="accent4">
                <a:hueOff val="812026"/>
                <a:satOff val="-14048"/>
                <a:lumOff val="-3007"/>
                <a:alphaOff val="0"/>
                <a:tint val="32000"/>
                <a:satMod val="250000"/>
              </a:schemeClr>
            </a:gs>
            <a:gs pos="100000">
              <a:schemeClr val="accent4">
                <a:hueOff val="812026"/>
                <a:satOff val="-14048"/>
                <a:lumOff val="-3007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0EB044-9BD1-4449-B069-04D031D7E649}">
      <dsp:nvSpPr>
        <dsp:cNvPr id="0" name=""/>
        <dsp:cNvSpPr/>
      </dsp:nvSpPr>
      <dsp:spPr>
        <a:xfrm>
          <a:off x="3595035" y="1625575"/>
          <a:ext cx="2949940" cy="91795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7. </a:t>
          </a: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ไม่ควรใช้ถ้อยคำกำกวม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621921" y="1652461"/>
        <a:ext cx="2896168" cy="864187"/>
      </dsp:txXfrm>
    </dsp:sp>
    <dsp:sp modelId="{8FE0765E-0B3C-48DE-848C-FFAFAB9C2193}">
      <dsp:nvSpPr>
        <dsp:cNvPr id="0" name=""/>
        <dsp:cNvSpPr/>
      </dsp:nvSpPr>
      <dsp:spPr>
        <a:xfrm rot="60547">
          <a:off x="4618468" y="419597"/>
          <a:ext cx="2744508" cy="137693"/>
        </a:xfrm>
        <a:prstGeom prst="rect">
          <a:avLst/>
        </a:prstGeom>
        <a:gradFill rotWithShape="0">
          <a:gsLst>
            <a:gs pos="0">
              <a:schemeClr val="accent4">
                <a:hueOff val="947364"/>
                <a:satOff val="-16389"/>
                <a:lumOff val="-3508"/>
                <a:alphaOff val="0"/>
                <a:tint val="62000"/>
                <a:satMod val="180000"/>
              </a:schemeClr>
            </a:gs>
            <a:gs pos="65000">
              <a:schemeClr val="accent4">
                <a:hueOff val="947364"/>
                <a:satOff val="-16389"/>
                <a:lumOff val="-3508"/>
                <a:alphaOff val="0"/>
                <a:tint val="32000"/>
                <a:satMod val="250000"/>
              </a:schemeClr>
            </a:gs>
            <a:gs pos="100000">
              <a:schemeClr val="accent4">
                <a:hueOff val="947364"/>
                <a:satOff val="-16389"/>
                <a:lumOff val="-3508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BACC01-B97D-402E-B016-42EB4EDCD882}">
      <dsp:nvSpPr>
        <dsp:cNvPr id="0" name=""/>
        <dsp:cNvSpPr/>
      </dsp:nvSpPr>
      <dsp:spPr>
        <a:xfrm>
          <a:off x="3696072" y="1272"/>
          <a:ext cx="2747866" cy="139481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8. </a:t>
          </a: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ถ้อยคำที่ใช้ไม่ควรเป็นศัพท์เทคนิคทางวิชาการมากเกินไป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36925" y="42125"/>
        <a:ext cx="2666160" cy="1313106"/>
      </dsp:txXfrm>
    </dsp:sp>
    <dsp:sp modelId="{3215E315-DCFE-44DB-8E5C-F86C2F55D3B9}">
      <dsp:nvSpPr>
        <dsp:cNvPr id="0" name=""/>
        <dsp:cNvSpPr/>
      </dsp:nvSpPr>
      <dsp:spPr>
        <a:xfrm rot="5399951">
          <a:off x="6828188" y="983823"/>
          <a:ext cx="1074641" cy="137693"/>
        </a:xfrm>
        <a:prstGeom prst="rect">
          <a:avLst/>
        </a:prstGeom>
        <a:gradFill rotWithShape="0">
          <a:gsLst>
            <a:gs pos="0">
              <a:schemeClr val="accent4">
                <a:hueOff val="1082702"/>
                <a:satOff val="-18731"/>
                <a:lumOff val="-4009"/>
                <a:alphaOff val="0"/>
                <a:tint val="62000"/>
                <a:satMod val="180000"/>
              </a:schemeClr>
            </a:gs>
            <a:gs pos="65000">
              <a:schemeClr val="accent4">
                <a:hueOff val="1082702"/>
                <a:satOff val="-18731"/>
                <a:lumOff val="-4009"/>
                <a:alphaOff val="0"/>
                <a:tint val="32000"/>
                <a:satMod val="250000"/>
              </a:schemeClr>
            </a:gs>
            <a:gs pos="100000">
              <a:schemeClr val="accent4">
                <a:hueOff val="1082702"/>
                <a:satOff val="-18731"/>
                <a:lumOff val="-400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0829D3-F248-4808-95DC-EA10AC597060}">
      <dsp:nvSpPr>
        <dsp:cNvPr id="0" name=""/>
        <dsp:cNvSpPr/>
      </dsp:nvSpPr>
      <dsp:spPr>
        <a:xfrm>
          <a:off x="7056776" y="288034"/>
          <a:ext cx="1529933" cy="91795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9.</a:t>
          </a:r>
          <a:r>
            <a:rPr lang="th-TH" sz="2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ควรใช้ถ้อยคำที่เฉพาะเจาะจง</a:t>
          </a:r>
          <a:endParaRPr lang="th-TH" sz="2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083662" y="314920"/>
        <a:ext cx="1476161" cy="864187"/>
      </dsp:txXfrm>
    </dsp:sp>
    <dsp:sp modelId="{79427CC7-BAC8-435B-8CBA-2C2A64A8B5B4}">
      <dsp:nvSpPr>
        <dsp:cNvPr id="0" name=""/>
        <dsp:cNvSpPr/>
      </dsp:nvSpPr>
      <dsp:spPr>
        <a:xfrm rot="5400000">
          <a:off x="6792188" y="2099948"/>
          <a:ext cx="1146655" cy="137693"/>
        </a:xfrm>
        <a:prstGeom prst="rect">
          <a:avLst/>
        </a:prstGeom>
        <a:gradFill rotWithShape="0">
          <a:gsLst>
            <a:gs pos="0">
              <a:schemeClr val="accent4">
                <a:hueOff val="1218040"/>
                <a:satOff val="-21072"/>
                <a:lumOff val="-4510"/>
                <a:alphaOff val="0"/>
                <a:tint val="62000"/>
                <a:satMod val="180000"/>
              </a:schemeClr>
            </a:gs>
            <a:gs pos="65000">
              <a:schemeClr val="accent4">
                <a:hueOff val="1218040"/>
                <a:satOff val="-21072"/>
                <a:lumOff val="-4510"/>
                <a:alphaOff val="0"/>
                <a:tint val="32000"/>
                <a:satMod val="250000"/>
              </a:schemeClr>
            </a:gs>
            <a:gs pos="100000">
              <a:schemeClr val="accent4">
                <a:hueOff val="1218040"/>
                <a:satOff val="-21072"/>
                <a:lumOff val="-451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DA04A2-13E3-4967-B0F5-592DD727DC30}">
      <dsp:nvSpPr>
        <dsp:cNvPr id="0" name=""/>
        <dsp:cNvSpPr/>
      </dsp:nvSpPr>
      <dsp:spPr>
        <a:xfrm>
          <a:off x="7056792" y="1368151"/>
          <a:ext cx="1529933" cy="91795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10.</a:t>
          </a:r>
          <a:r>
            <a:rPr lang="th-TH" sz="2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ควรเขียนเพื่อให้อ่านเข้าใจ</a:t>
          </a:r>
          <a:endParaRPr lang="th-TH" sz="2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083678" y="1395037"/>
        <a:ext cx="1476161" cy="864187"/>
      </dsp:txXfrm>
    </dsp:sp>
    <dsp:sp modelId="{E556920C-6E48-454A-A90F-A5FE821B06AC}">
      <dsp:nvSpPr>
        <dsp:cNvPr id="0" name=""/>
        <dsp:cNvSpPr/>
      </dsp:nvSpPr>
      <dsp:spPr>
        <a:xfrm>
          <a:off x="7056792" y="2520282"/>
          <a:ext cx="1529933" cy="91795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11. </a:t>
          </a:r>
          <a:r>
            <a:rPr lang="th-TH" sz="2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คำทุกคำควรจะมีความหมาย</a:t>
          </a:r>
          <a:endParaRPr lang="th-TH" sz="2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083678" y="2547168"/>
        <a:ext cx="1476161" cy="8641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424FC-002C-4FC7-A21A-6F19A834EE97}">
      <dsp:nvSpPr>
        <dsp:cNvPr id="0" name=""/>
        <dsp:cNvSpPr/>
      </dsp:nvSpPr>
      <dsp:spPr>
        <a:xfrm>
          <a:off x="0" y="40928"/>
          <a:ext cx="8510508" cy="223236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sz="53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ถ้าเขียนลักษณะงานไว้อย่างคร่าวๆ จะทำให้ผู้ปฏิบัติงานมองเห็นภาพ</a:t>
          </a:r>
          <a:endParaRPr lang="th-TH" sz="5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8975" y="149903"/>
        <a:ext cx="8292558" cy="2014410"/>
      </dsp:txXfrm>
    </dsp:sp>
    <dsp:sp modelId="{59980F65-02C1-45BA-8011-DFB13423EF55}">
      <dsp:nvSpPr>
        <dsp:cNvPr id="0" name=""/>
        <dsp:cNvSpPr/>
      </dsp:nvSpPr>
      <dsp:spPr>
        <a:xfrm>
          <a:off x="0" y="2394961"/>
          <a:ext cx="8510508" cy="223236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sz="4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ผู้บังคับบัญชาเองก็ไม่ทราบขอบเขตจำกัด ในการสั่งงานของตน</a:t>
          </a:r>
          <a:endParaRPr lang="th-TH" sz="4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8975" y="2503936"/>
        <a:ext cx="8292558" cy="20144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CA982-8C64-4415-9B8A-5CCE6F17B3E4}">
      <dsp:nvSpPr>
        <dsp:cNvPr id="0" name=""/>
        <dsp:cNvSpPr/>
      </dsp:nvSpPr>
      <dsp:spPr>
        <a:xfrm>
          <a:off x="0" y="0"/>
          <a:ext cx="7173446" cy="822402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sz="31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การกำหนดรูปแบบการเขียนมาตรฐานสำหรับตำแหน่ง</a:t>
          </a:r>
          <a:endParaRPr lang="th-TH" sz="31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087" y="24087"/>
        <a:ext cx="6189788" cy="774228"/>
      </dsp:txXfrm>
    </dsp:sp>
    <dsp:sp modelId="{DC3D729E-12E8-431D-BED3-7035065A8F78}">
      <dsp:nvSpPr>
        <dsp:cNvPr id="0" name=""/>
        <dsp:cNvSpPr/>
      </dsp:nvSpPr>
      <dsp:spPr>
        <a:xfrm>
          <a:off x="535679" y="936625"/>
          <a:ext cx="7173446" cy="822402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sz="31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การเขียนเริ่มต้นประโยคด้วยคำกิริยา</a:t>
          </a:r>
          <a:endParaRPr lang="th-TH" sz="31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59766" y="960712"/>
        <a:ext cx="6055030" cy="774228"/>
      </dsp:txXfrm>
    </dsp:sp>
    <dsp:sp modelId="{84734B94-D1A8-49D2-B2C2-FE01BB81B249}">
      <dsp:nvSpPr>
        <dsp:cNvPr id="0" name=""/>
        <dsp:cNvSpPr/>
      </dsp:nvSpPr>
      <dsp:spPr>
        <a:xfrm>
          <a:off x="1071358" y="1873251"/>
          <a:ext cx="7173446" cy="822402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3. </a:t>
          </a:r>
          <a:r>
            <a:rPr lang="th-TH" sz="31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เขียนโดยยึดเอาหน่วยงานเป็นหลัก</a:t>
          </a:r>
          <a:endParaRPr lang="th-TH" sz="31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95445" y="1897338"/>
        <a:ext cx="6055030" cy="774228"/>
      </dsp:txXfrm>
    </dsp:sp>
    <dsp:sp modelId="{BB6BC818-31ED-4F7F-97E9-CF0B4266463D}">
      <dsp:nvSpPr>
        <dsp:cNvPr id="0" name=""/>
        <dsp:cNvSpPr/>
      </dsp:nvSpPr>
      <dsp:spPr>
        <a:xfrm>
          <a:off x="1607038" y="2809876"/>
          <a:ext cx="7173446" cy="822402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4. </a:t>
          </a:r>
          <a:r>
            <a:rPr lang="th-TH" sz="31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การเขียนเป็นตัวแทนของกลุ่มตำแหน่ง</a:t>
          </a:r>
          <a:endParaRPr lang="th-TH" sz="31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631125" y="2833963"/>
        <a:ext cx="6055030" cy="774228"/>
      </dsp:txXfrm>
    </dsp:sp>
    <dsp:sp modelId="{57A5DE17-C841-47FD-9890-C35CAF5B9E1B}">
      <dsp:nvSpPr>
        <dsp:cNvPr id="0" name=""/>
        <dsp:cNvSpPr/>
      </dsp:nvSpPr>
      <dsp:spPr>
        <a:xfrm>
          <a:off x="2142717" y="3746502"/>
          <a:ext cx="7173446" cy="822402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5. </a:t>
          </a:r>
          <a:r>
            <a:rPr lang="th-TH" sz="31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การเขียนโดยคำนึงถึงกิจกรรมหลัก</a:t>
          </a:r>
          <a:endParaRPr lang="th-TH" sz="31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166804" y="3770589"/>
        <a:ext cx="6055030" cy="774228"/>
      </dsp:txXfrm>
    </dsp:sp>
    <dsp:sp modelId="{1C7656B2-6766-4C2C-906C-A50D71EBA27A}">
      <dsp:nvSpPr>
        <dsp:cNvPr id="0" name=""/>
        <dsp:cNvSpPr/>
      </dsp:nvSpPr>
      <dsp:spPr>
        <a:xfrm>
          <a:off x="6638884" y="600811"/>
          <a:ext cx="534561" cy="5345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/>
        </a:p>
      </dsp:txBody>
      <dsp:txXfrm>
        <a:off x="6759160" y="600811"/>
        <a:ext cx="294009" cy="402257"/>
      </dsp:txXfrm>
    </dsp:sp>
    <dsp:sp modelId="{51A21301-0EAC-462D-B296-9805A6205949}">
      <dsp:nvSpPr>
        <dsp:cNvPr id="0" name=""/>
        <dsp:cNvSpPr/>
      </dsp:nvSpPr>
      <dsp:spPr>
        <a:xfrm>
          <a:off x="7174563" y="1537436"/>
          <a:ext cx="534561" cy="5345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293114"/>
            <a:satOff val="759"/>
            <a:lumOff val="-5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/>
        </a:p>
      </dsp:txBody>
      <dsp:txXfrm>
        <a:off x="7294839" y="1537436"/>
        <a:ext cx="294009" cy="402257"/>
      </dsp:txXfrm>
    </dsp:sp>
    <dsp:sp modelId="{3F6E3C3C-917F-4F59-90BF-1441F197E1B5}">
      <dsp:nvSpPr>
        <dsp:cNvPr id="0" name=""/>
        <dsp:cNvSpPr/>
      </dsp:nvSpPr>
      <dsp:spPr>
        <a:xfrm>
          <a:off x="7710243" y="2460355"/>
          <a:ext cx="534561" cy="5345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4586227"/>
            <a:satOff val="1519"/>
            <a:lumOff val="-11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/>
        </a:p>
      </dsp:txBody>
      <dsp:txXfrm>
        <a:off x="7830519" y="2460355"/>
        <a:ext cx="294009" cy="402257"/>
      </dsp:txXfrm>
    </dsp:sp>
    <dsp:sp modelId="{EBFB87DB-C52D-4A6F-BA02-0CB8416A22EC}">
      <dsp:nvSpPr>
        <dsp:cNvPr id="0" name=""/>
        <dsp:cNvSpPr/>
      </dsp:nvSpPr>
      <dsp:spPr>
        <a:xfrm>
          <a:off x="8245922" y="3406118"/>
          <a:ext cx="534561" cy="5345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879340"/>
            <a:satOff val="2278"/>
            <a:lumOff val="-16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/>
        </a:p>
      </dsp:txBody>
      <dsp:txXfrm>
        <a:off x="8366198" y="3406118"/>
        <a:ext cx="294009" cy="4022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3BEBF-4907-4DB9-92B2-BEA77CDB5607}">
      <dsp:nvSpPr>
        <dsp:cNvPr id="0" name=""/>
        <dsp:cNvSpPr/>
      </dsp:nvSpPr>
      <dsp:spPr>
        <a:xfrm>
          <a:off x="613729" y="303"/>
          <a:ext cx="2844496" cy="17066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sz="25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เพื่อช่วยให้การประเมินค่าของงานมีมาตรฐานและกระทำได้อย่างละเอียดถี่ถ้วนขึ้นเป็นประโยชน์</a:t>
          </a:r>
          <a:endParaRPr lang="th-TH" sz="25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13729" y="303"/>
        <a:ext cx="2844496" cy="1706697"/>
      </dsp:txXfrm>
    </dsp:sp>
    <dsp:sp modelId="{8DFD78B2-B23D-44E2-93C2-2A8CA48C7B4A}">
      <dsp:nvSpPr>
        <dsp:cNvPr id="0" name=""/>
        <dsp:cNvSpPr/>
      </dsp:nvSpPr>
      <dsp:spPr>
        <a:xfrm>
          <a:off x="3742674" y="303"/>
          <a:ext cx="2844496" cy="1706697"/>
        </a:xfrm>
        <a:prstGeom prst="rect">
          <a:avLst/>
        </a:prstGeom>
        <a:gradFill rotWithShape="0">
          <a:gsLst>
            <a:gs pos="0">
              <a:schemeClr val="accent4">
                <a:hueOff val="243608"/>
                <a:satOff val="-4214"/>
                <a:lumOff val="-902"/>
                <a:alphaOff val="0"/>
                <a:tint val="62000"/>
                <a:satMod val="180000"/>
              </a:schemeClr>
            </a:gs>
            <a:gs pos="65000">
              <a:schemeClr val="accent4">
                <a:hueOff val="243608"/>
                <a:satOff val="-4214"/>
                <a:lumOff val="-902"/>
                <a:alphaOff val="0"/>
                <a:tint val="32000"/>
                <a:satMod val="250000"/>
              </a:schemeClr>
            </a:gs>
            <a:gs pos="100000">
              <a:schemeClr val="accent4">
                <a:hueOff val="243608"/>
                <a:satOff val="-4214"/>
                <a:lumOff val="-90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4. </a:t>
          </a:r>
          <a:r>
            <a:rPr lang="th-TH" sz="25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ช่วยให้เกิดความสะดวกในการศึกษางานในตำแหน่งต่างๆ</a:t>
          </a:r>
          <a:endParaRPr lang="th-TH" sz="25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42674" y="303"/>
        <a:ext cx="2844496" cy="1706697"/>
      </dsp:txXfrm>
    </dsp:sp>
    <dsp:sp modelId="{8269967B-C7AD-4371-BB34-69C0D567206D}">
      <dsp:nvSpPr>
        <dsp:cNvPr id="0" name=""/>
        <dsp:cNvSpPr/>
      </dsp:nvSpPr>
      <dsp:spPr>
        <a:xfrm>
          <a:off x="613729" y="1964758"/>
          <a:ext cx="2844496" cy="1706697"/>
        </a:xfrm>
        <a:prstGeom prst="rect">
          <a:avLst/>
        </a:prstGeom>
        <a:gradFill rotWithShape="0">
          <a:gsLst>
            <a:gs pos="0">
              <a:schemeClr val="accent4">
                <a:hueOff val="487216"/>
                <a:satOff val="-8429"/>
                <a:lumOff val="-1804"/>
                <a:alphaOff val="0"/>
                <a:tint val="62000"/>
                <a:satMod val="180000"/>
              </a:schemeClr>
            </a:gs>
            <a:gs pos="65000">
              <a:schemeClr val="accent4">
                <a:hueOff val="487216"/>
                <a:satOff val="-8429"/>
                <a:lumOff val="-1804"/>
                <a:alphaOff val="0"/>
                <a:tint val="32000"/>
                <a:satMod val="250000"/>
              </a:schemeClr>
            </a:gs>
            <a:gs pos="100000">
              <a:schemeClr val="accent4">
                <a:hueOff val="487216"/>
                <a:satOff val="-8429"/>
                <a:lumOff val="-1804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sz="25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เพื่อประโยชน์ในการบริหารทรัพยากรมนุษย์ด้านต่างๆ</a:t>
          </a:r>
          <a:endParaRPr lang="th-TH" sz="25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13729" y="1964758"/>
        <a:ext cx="2844496" cy="1706697"/>
      </dsp:txXfrm>
    </dsp:sp>
    <dsp:sp modelId="{6EC4816A-0505-4185-A174-A3587EC87EC3}">
      <dsp:nvSpPr>
        <dsp:cNvPr id="0" name=""/>
        <dsp:cNvSpPr/>
      </dsp:nvSpPr>
      <dsp:spPr>
        <a:xfrm>
          <a:off x="3742674" y="1991451"/>
          <a:ext cx="2844496" cy="1706697"/>
        </a:xfrm>
        <a:prstGeom prst="rect">
          <a:avLst/>
        </a:prstGeom>
        <a:gradFill rotWithShape="0">
          <a:gsLst>
            <a:gs pos="0">
              <a:schemeClr val="accent4">
                <a:hueOff val="730824"/>
                <a:satOff val="-12643"/>
                <a:lumOff val="-2706"/>
                <a:alphaOff val="0"/>
                <a:tint val="62000"/>
                <a:satMod val="180000"/>
              </a:schemeClr>
            </a:gs>
            <a:gs pos="65000">
              <a:schemeClr val="accent4">
                <a:hueOff val="730824"/>
                <a:satOff val="-12643"/>
                <a:lumOff val="-2706"/>
                <a:alphaOff val="0"/>
                <a:tint val="32000"/>
                <a:satMod val="250000"/>
              </a:schemeClr>
            </a:gs>
            <a:gs pos="100000">
              <a:schemeClr val="accent4">
                <a:hueOff val="730824"/>
                <a:satOff val="-12643"/>
                <a:lumOff val="-270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5. </a:t>
          </a:r>
          <a:r>
            <a:rPr lang="th-TH" sz="25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ช่วยในการปรับปรุงวิธีการทำงาน</a:t>
          </a:r>
          <a:endParaRPr lang="th-TH" sz="25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42674" y="1991451"/>
        <a:ext cx="2844496" cy="1706697"/>
      </dsp:txXfrm>
    </dsp:sp>
    <dsp:sp modelId="{9E270DAE-1E78-4C85-996F-40EB89C03F00}">
      <dsp:nvSpPr>
        <dsp:cNvPr id="0" name=""/>
        <dsp:cNvSpPr/>
      </dsp:nvSpPr>
      <dsp:spPr>
        <a:xfrm>
          <a:off x="3776894" y="3865262"/>
          <a:ext cx="2844496" cy="1706697"/>
        </a:xfrm>
        <a:prstGeom prst="rect">
          <a:avLst/>
        </a:prstGeom>
        <a:gradFill rotWithShape="0">
          <a:gsLst>
            <a:gs pos="0">
              <a:schemeClr val="accent4">
                <a:hueOff val="974432"/>
                <a:satOff val="-16858"/>
                <a:lumOff val="-3608"/>
                <a:alphaOff val="0"/>
                <a:tint val="62000"/>
                <a:satMod val="180000"/>
              </a:schemeClr>
            </a:gs>
            <a:gs pos="65000">
              <a:schemeClr val="accent4">
                <a:hueOff val="974432"/>
                <a:satOff val="-16858"/>
                <a:lumOff val="-3608"/>
                <a:alphaOff val="0"/>
                <a:tint val="32000"/>
                <a:satMod val="250000"/>
              </a:schemeClr>
            </a:gs>
            <a:gs pos="100000">
              <a:schemeClr val="accent4">
                <a:hueOff val="974432"/>
                <a:satOff val="-16858"/>
                <a:lumOff val="-3608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6. </a:t>
          </a:r>
          <a:r>
            <a:rPr lang="th-TH" sz="25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เป็นเครื่องมือสำคัญในการทบทวนการกำหนดตำแหน่ง</a:t>
          </a:r>
          <a:endParaRPr lang="th-TH" sz="25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76894" y="3865262"/>
        <a:ext cx="2844496" cy="1706697"/>
      </dsp:txXfrm>
    </dsp:sp>
    <dsp:sp modelId="{F564900F-9A4E-4284-B1C9-F0C9C53F2077}">
      <dsp:nvSpPr>
        <dsp:cNvPr id="0" name=""/>
        <dsp:cNvSpPr/>
      </dsp:nvSpPr>
      <dsp:spPr>
        <a:xfrm>
          <a:off x="579538" y="3835788"/>
          <a:ext cx="2844496" cy="1706697"/>
        </a:xfrm>
        <a:prstGeom prst="rect">
          <a:avLst/>
        </a:prstGeom>
        <a:gradFill rotWithShape="0">
          <a:gsLst>
            <a:gs pos="0">
              <a:schemeClr val="accent4">
                <a:hueOff val="1218040"/>
                <a:satOff val="-21072"/>
                <a:lumOff val="-4510"/>
                <a:alphaOff val="0"/>
                <a:tint val="62000"/>
                <a:satMod val="180000"/>
              </a:schemeClr>
            </a:gs>
            <a:gs pos="65000">
              <a:schemeClr val="accent4">
                <a:hueOff val="1218040"/>
                <a:satOff val="-21072"/>
                <a:lumOff val="-4510"/>
                <a:alphaOff val="0"/>
                <a:tint val="32000"/>
                <a:satMod val="250000"/>
              </a:schemeClr>
            </a:gs>
            <a:gs pos="100000">
              <a:schemeClr val="accent4">
                <a:hueOff val="1218040"/>
                <a:satOff val="-21072"/>
                <a:lumOff val="-451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3. </a:t>
          </a:r>
          <a:r>
            <a:rPr lang="th-TH" sz="25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เป็นเอกสารยืนยันถึงหน้าที่ความรับผิดชอบของแต่ละตำแหน่ง</a:t>
          </a:r>
          <a:endParaRPr lang="th-TH" sz="25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79538" y="3835788"/>
        <a:ext cx="2844496" cy="17066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DC4FF-EC84-4FC9-BA5E-E477EAFF9538}">
      <dsp:nvSpPr>
        <dsp:cNvPr id="0" name=""/>
        <dsp:cNvSpPr/>
      </dsp:nvSpPr>
      <dsp:spPr>
        <a:xfrm rot="5400000">
          <a:off x="5505145" y="-2189788"/>
          <a:ext cx="1107315" cy="570240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</a:t>
          </a:r>
          <a:r>
            <a:rPr lang="en-US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- </a:t>
          </a: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ประสบการณ์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ความริเริ่มและวิเคราะห์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600" kern="1200" dirty="0"/>
        </a:p>
      </dsp:txBody>
      <dsp:txXfrm rot="-5400000">
        <a:off x="3207602" y="161810"/>
        <a:ext cx="5648348" cy="999205"/>
      </dsp:txXfrm>
    </dsp:sp>
    <dsp:sp modelId="{E02EEB54-A5C4-44FE-9052-A52FEEECBDC6}">
      <dsp:nvSpPr>
        <dsp:cNvPr id="0" name=""/>
        <dsp:cNvSpPr/>
      </dsp:nvSpPr>
      <dsp:spPr>
        <a:xfrm>
          <a:off x="0" y="88540"/>
          <a:ext cx="3207601" cy="9515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ความรู้ความชำนาญ</a:t>
          </a:r>
          <a:endParaRPr lang="th-TH" sz="32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6450" y="134990"/>
        <a:ext cx="3114701" cy="858628"/>
      </dsp:txXfrm>
    </dsp:sp>
    <dsp:sp modelId="{5047BF20-588C-4DDF-BC84-C2013DC747CB}">
      <dsp:nvSpPr>
        <dsp:cNvPr id="0" name=""/>
        <dsp:cNvSpPr/>
      </dsp:nvSpPr>
      <dsp:spPr>
        <a:xfrm rot="5400000">
          <a:off x="5580494" y="-1048407"/>
          <a:ext cx="956618" cy="5702403"/>
        </a:xfrm>
        <a:prstGeom prst="round2SameRect">
          <a:avLst/>
        </a:prstGeom>
        <a:solidFill>
          <a:schemeClr val="accent3">
            <a:tint val="40000"/>
            <a:alpha val="90000"/>
            <a:hueOff val="6385568"/>
            <a:satOff val="-26549"/>
            <a:lumOff val="-224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385568"/>
              <a:satOff val="-26549"/>
              <a:lumOff val="-22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การใช้กำลังกาย	</a:t>
          </a:r>
          <a:r>
            <a:rPr lang="en-US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- </a:t>
          </a: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การใช้กำลังสมอง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3207602" y="1371183"/>
        <a:ext cx="5655705" cy="863222"/>
      </dsp:txXfrm>
    </dsp:sp>
    <dsp:sp modelId="{4E75FB53-04CE-4483-A912-BE60158FFF7D}">
      <dsp:nvSpPr>
        <dsp:cNvPr id="0" name=""/>
        <dsp:cNvSpPr/>
      </dsp:nvSpPr>
      <dsp:spPr>
        <a:xfrm>
          <a:off x="12431" y="1277011"/>
          <a:ext cx="3207601" cy="1115940"/>
        </a:xfrm>
        <a:prstGeom prst="round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tint val="62000"/>
                <a:satMod val="180000"/>
              </a:schemeClr>
            </a:gs>
            <a:gs pos="65000">
              <a:schemeClr val="accent3">
                <a:hueOff val="5812304"/>
                <a:satOff val="-18573"/>
                <a:lumOff val="-4706"/>
                <a:alphaOff val="0"/>
                <a:tint val="32000"/>
                <a:satMod val="25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ความพยายามและความอุตสาหะ</a:t>
          </a:r>
          <a:endParaRPr lang="th-TH" sz="32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6907" y="1331487"/>
        <a:ext cx="3098649" cy="1006988"/>
      </dsp:txXfrm>
    </dsp:sp>
    <dsp:sp modelId="{0E134BB6-CF68-4DC6-A453-B099C8F37FB2}">
      <dsp:nvSpPr>
        <dsp:cNvPr id="0" name=""/>
        <dsp:cNvSpPr/>
      </dsp:nvSpPr>
      <dsp:spPr>
        <a:xfrm rot="5400000">
          <a:off x="5290367" y="272561"/>
          <a:ext cx="1521987" cy="5702403"/>
        </a:xfrm>
        <a:prstGeom prst="round2Same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อุกปกรณ์หรือเครื่องมือ 	 </a:t>
          </a:r>
          <a:r>
            <a:rPr lang="en-US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- </a:t>
          </a: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วัตถุดิบหรือผลิตภัณฑ์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ความรับผิดชอบต่อความปลอดภัยของผู้อื่น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ความรับผิดชอบต่องานของผู้อื่น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3200160" y="2437066"/>
        <a:ext cx="5628106" cy="1373393"/>
      </dsp:txXfrm>
    </dsp:sp>
    <dsp:sp modelId="{9D748069-809B-4E2E-B128-2C6C29DF01AC}">
      <dsp:nvSpPr>
        <dsp:cNvPr id="0" name=""/>
        <dsp:cNvSpPr/>
      </dsp:nvSpPr>
      <dsp:spPr>
        <a:xfrm>
          <a:off x="12431" y="2723461"/>
          <a:ext cx="3207601" cy="920579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tint val="62000"/>
                <a:satMod val="180000"/>
              </a:schemeClr>
            </a:gs>
            <a:gs pos="65000">
              <a:schemeClr val="accent3">
                <a:hueOff val="11624607"/>
                <a:satOff val="-37145"/>
                <a:lumOff val="-9412"/>
                <a:alphaOff val="0"/>
                <a:tint val="32000"/>
                <a:satMod val="25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ความรับผิดชอบ</a:t>
          </a:r>
          <a:endParaRPr lang="th-TH" sz="32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7370" y="2768400"/>
        <a:ext cx="3117723" cy="830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4371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D54E46-8293-4248-BA25-28A01D558877}" type="datetimeFigureOut">
              <a:rPr lang="th-TH" smtClean="0"/>
              <a:t>13/02/63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696913"/>
            <a:ext cx="52292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47B9B4-F388-4D34-A936-127701FA31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23571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8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8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8448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11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606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4390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8029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68441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4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5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897354"/>
            <a:ext cx="1080972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810101" y="1840234"/>
            <a:ext cx="9181148" cy="1921249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810101" y="3792189"/>
            <a:ext cx="9181148" cy="1259689"/>
          </a:xfrm>
        </p:spPr>
        <p:txBody>
          <a:bodyPr lIns="51435" rIns="51435"/>
          <a:lstStyle>
            <a:lvl1pPr marL="0" marR="72009" indent="0" algn="r">
              <a:buNone/>
              <a:defRPr>
                <a:solidFill>
                  <a:schemeClr val="tx2"/>
                </a:solidFill>
              </a:defRPr>
            </a:lvl1pPr>
            <a:lvl2pPr marL="514350" indent="0" algn="ctr">
              <a:buNone/>
            </a:lvl2pPr>
            <a:lvl3pPr marL="1028700" indent="0" algn="ctr">
              <a:buNone/>
            </a:lvl3pPr>
            <a:lvl4pPr marL="1543050" indent="0" algn="ctr">
              <a:buNone/>
            </a:lvl4pPr>
            <a:lvl5pPr marL="2057400" indent="0" algn="ctr">
              <a:buNone/>
            </a:lvl5pPr>
            <a:lvl6pPr marL="2571750" indent="0" algn="ctr">
              <a:buNone/>
            </a:lvl6pPr>
            <a:lvl7pPr marL="3086100" indent="0" algn="ctr">
              <a:buNone/>
            </a:lvl7pPr>
            <a:lvl8pPr marL="3600450" indent="0" algn="ctr">
              <a:buNone/>
            </a:lvl8pPr>
            <a:lvl9pPr marL="41148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4447" y="5200650"/>
            <a:ext cx="10805797" cy="2007692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D17D7F-94C8-4006-955C-533147ED2B9A}" type="datetime1">
              <a:rPr lang="th-TH" smtClean="0"/>
              <a:t>13/02/63</a:t>
            </a:fld>
            <a:endParaRPr lang="th-TH" dirty="0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 dirty="0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5EEFC6-2957-4357-81DD-DE765ED78D96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40072" y="1555398"/>
            <a:ext cx="9721215" cy="460537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6A5C0-97FA-4066-946F-F58A7C08E83F}" type="datetime1">
              <a:rPr lang="th-TH" smtClean="0"/>
              <a:t>13/02/63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EEFC6-2957-4357-81DD-DE765ED78D96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084491" y="288375"/>
            <a:ext cx="2099636" cy="5872399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40067" y="288374"/>
            <a:ext cx="7470934" cy="587239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D2C13-7EBB-4F8D-9731-A37ABD9C2B0D}" type="datetime1">
              <a:rPr lang="th-TH" smtClean="0"/>
              <a:t>13/02/63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EEFC6-2957-4357-81DD-DE765ED78D96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52E0E-62B8-44EF-88A6-81A85FFA71F2}" type="datetime1">
              <a:rPr lang="th-TH" smtClean="0"/>
              <a:t>13/02/63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EEFC6-2957-4357-81DD-DE765ED78D96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3306" y="1112698"/>
            <a:ext cx="9181148" cy="192024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4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633709" y="3078298"/>
            <a:ext cx="5400675" cy="1527632"/>
          </a:xfrm>
        </p:spPr>
        <p:txBody>
          <a:bodyPr lIns="102870" rIns="102870" anchor="t"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76BED9-B1ED-4E65-AB44-3BD0781ED5D7}" type="datetime1">
              <a:rPr lang="th-TH" smtClean="0"/>
              <a:t>13/02/63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EEFC6-2957-4357-81DD-DE765ED78D96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4295832" y="3155746"/>
            <a:ext cx="216027" cy="24003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4075628" y="3155746"/>
            <a:ext cx="216027" cy="24003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40068" y="1555397"/>
            <a:ext cx="4770596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490686" y="1555397"/>
            <a:ext cx="4770596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844BD-BB5F-4390-B9FA-FDC4629D5ED2}" type="datetime1">
              <a:rPr lang="th-TH" smtClean="0"/>
              <a:t>13/02/63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EEFC6-2957-4357-81DD-DE765ED78D96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0072" y="286704"/>
            <a:ext cx="9721215" cy="12001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0068" y="5680710"/>
            <a:ext cx="4772472" cy="8001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5740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5486941" y="5680710"/>
            <a:ext cx="4774347" cy="8001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5740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540068" y="1516511"/>
            <a:ext cx="4772472" cy="413885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486940" y="1516511"/>
            <a:ext cx="4774347" cy="413885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FB27F-4357-43C1-9B9E-2A05CAE70AE4}" type="datetime1">
              <a:rPr lang="th-TH" smtClean="0"/>
              <a:t>13/02/63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EEFC6-2957-4357-81DD-DE765ED78D96}" type="slidenum">
              <a:rPr lang="th-TH" smtClean="0"/>
              <a:t>‹#›</a:t>
            </a:fld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B7850B-DC3F-46BB-AE4D-6F0A3B7981BB}" type="datetime1">
              <a:rPr lang="th-TH" smtClean="0"/>
              <a:t>13/02/63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EEFC6-2957-4357-81DD-DE765ED78D96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F2DD3-BD74-48A3-9FC8-0F731104E6B0}" type="datetime1">
              <a:rPr lang="th-TH" smtClean="0"/>
              <a:t>13/02/63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EEFC6-2957-4357-81DD-DE765ED78D96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80135" y="5120640"/>
            <a:ext cx="8837848" cy="48006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5220652" y="5622857"/>
            <a:ext cx="4694987" cy="96012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1080135" y="288036"/>
            <a:ext cx="8835504" cy="48006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7946306" y="6728341"/>
            <a:ext cx="2268284" cy="384048"/>
          </a:xfrm>
        </p:spPr>
        <p:txBody>
          <a:bodyPr/>
          <a:lstStyle>
            <a:extLst/>
          </a:lstStyle>
          <a:p>
            <a:fld id="{18A8F648-40CB-42E8-BC7F-DB22F6A2B2B1}" type="datetime1">
              <a:rPr lang="th-TH" smtClean="0"/>
              <a:t>13/02/63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EEFC6-2957-4357-81DD-DE765ED78D96}" type="slidenum">
              <a:rPr lang="th-TH" smtClean="0"/>
              <a:t>‹#›</a:t>
            </a:fld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8080" y="5715572"/>
            <a:ext cx="8461058" cy="680644"/>
          </a:xfrm>
          <a:noFill/>
        </p:spPr>
        <p:txBody>
          <a:bodyPr lIns="102870" tIns="0" rIns="102870" anchor="t"/>
          <a:lstStyle>
            <a:lvl1pPr marL="0" marR="20574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70038" y="199466"/>
            <a:ext cx="10261283" cy="46085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600"/>
            </a:lvl1pPr>
            <a:extLst/>
          </a:lstStyle>
          <a:p>
            <a:r>
              <a:rPr kumimoji="0" lang="th-TH" dirty="0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1DF943-A884-4176-BC43-6C3A5637D39F}" type="datetime1">
              <a:rPr lang="th-TH" smtClean="0"/>
              <a:t>13/02/63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5173961" y="6728344"/>
            <a:ext cx="2776742" cy="3833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5EEFC6-2957-4357-81DD-DE765ED78D96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0034" y="5108378"/>
            <a:ext cx="9539104" cy="590806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589766" y="6242184"/>
            <a:ext cx="5836112" cy="96713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70" tIns="51435" rIns="102870" bIns="51435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573758" y="6235963"/>
            <a:ext cx="4359345" cy="9801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70" tIns="51435" rIns="102870" bIns="51435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7137" y="6080818"/>
            <a:ext cx="4018983" cy="113491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2870" tIns="51435" rIns="102870" bIns="51435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10911" y="6077126"/>
            <a:ext cx="4022758" cy="11386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10234486" y="5237862"/>
            <a:ext cx="216027" cy="24003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10014282" y="5237862"/>
            <a:ext cx="216027" cy="24003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589766" y="6242184"/>
            <a:ext cx="5836112" cy="96713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70" tIns="51435" rIns="102870" bIns="51435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573758" y="6235963"/>
            <a:ext cx="4359345" cy="9801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70" tIns="51435" rIns="102870" bIns="51435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7137" y="6080818"/>
            <a:ext cx="4018983" cy="113491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2870" tIns="51435" rIns="102870" bIns="51435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10911" y="6077126"/>
            <a:ext cx="4022758" cy="11386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540072" y="288370"/>
            <a:ext cx="9721215" cy="1200150"/>
          </a:xfrm>
          <a:prstGeom prst="rect">
            <a:avLst/>
          </a:prstGeom>
        </p:spPr>
        <p:txBody>
          <a:bodyPr vert="horz" lIns="102870" tIns="51435" rIns="102870" bIns="51435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540072" y="1555397"/>
            <a:ext cx="9721215" cy="4752261"/>
          </a:xfrm>
          <a:prstGeom prst="rect">
            <a:avLst/>
          </a:prstGeom>
        </p:spPr>
        <p:txBody>
          <a:bodyPr vert="horz" lIns="102870" tIns="51435" rIns="102870" bIns="51435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7946306" y="6728341"/>
            <a:ext cx="2268284" cy="384048"/>
          </a:xfrm>
          <a:prstGeom prst="rect">
            <a:avLst/>
          </a:prstGeom>
        </p:spPr>
        <p:txBody>
          <a:bodyPr vert="horz" lIns="102870" tIns="51435" rIns="102870" bIns="51435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fld id="{759ED5CC-8AB9-499F-AB4F-22FE951F6D41}" type="datetime1">
              <a:rPr lang="th-TH" smtClean="0"/>
              <a:t>13/02/63</a:t>
            </a:fld>
            <a:endParaRPr lang="th-TH" dirty="0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5173961" y="6728344"/>
            <a:ext cx="2776742" cy="383381"/>
          </a:xfrm>
          <a:prstGeom prst="rect">
            <a:avLst/>
          </a:prstGeom>
        </p:spPr>
        <p:txBody>
          <a:bodyPr vert="horz" lIns="102870" tIns="51435" rIns="102870" bIns="51435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th-TH" dirty="0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10214590" y="6728344"/>
            <a:ext cx="432054" cy="383381"/>
          </a:xfrm>
          <a:prstGeom prst="rect">
            <a:avLst/>
          </a:prstGeom>
        </p:spPr>
        <p:txBody>
          <a:bodyPr vert="horz" lIns="102870" tIns="51435" rIns="102870" bIns="51435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fld id="{8F5EEFC6-2957-4357-81DD-DE765ED78D96}" type="slidenum">
              <a:rPr lang="th-TH" smtClean="0"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288036" algn="l" rtl="0" eaLnBrk="1" latinLnBrk="0" hangingPunct="1">
        <a:spcBef>
          <a:spcPts val="45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9516" indent="-257175" algn="l" rtl="0" eaLnBrk="1" latinLnBrk="0" hangingPunct="1">
        <a:spcBef>
          <a:spcPts val="365"/>
        </a:spcBef>
        <a:buClr>
          <a:schemeClr val="accent1"/>
        </a:buClr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66978" indent="-257175" algn="l" rtl="0" eaLnBrk="1" latinLnBrk="0" hangingPunct="1">
        <a:spcBef>
          <a:spcPts val="394"/>
        </a:spcBef>
        <a:buClr>
          <a:schemeClr val="accent2"/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indent="-257175" algn="l" rtl="0" eaLnBrk="1" latinLnBrk="0" hangingPunct="1">
        <a:spcBef>
          <a:spcPts val="394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57175" algn="l" rtl="0" eaLnBrk="1" latinLnBrk="0" hangingPunct="1">
        <a:spcBef>
          <a:spcPts val="394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indent="-257175" algn="l" rtl="0" eaLnBrk="1" latinLnBrk="0" hangingPunct="1">
        <a:spcBef>
          <a:spcPts val="394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57175" algn="l" rtl="0" eaLnBrk="1" latinLnBrk="0" hangingPunct="1">
        <a:spcBef>
          <a:spcPts val="394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257175" algn="l" rtl="0" eaLnBrk="1" latinLnBrk="0" hangingPunct="1">
        <a:spcBef>
          <a:spcPts val="394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750" indent="-257175" algn="l" rtl="0" eaLnBrk="1" latinLnBrk="0" hangingPunct="1">
        <a:spcBef>
          <a:spcPts val="394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://www.kruamp.com/?fbclid=IwAR13wX_tiRpmGAxFGv3QqO64uwVd5e56STGJJiHgXBO480SS5_c5zjei10Y&amp;h=AT2ZXKh2BUXoGeNC2EwuzZTp3gEEutuoY7vlWe7SNXHGTJJJhAg_ckHhgvxcW1O-NcCDQux3FUE37ge8yRFJlEQ7d5TM2BpOjuOAdMB92YXf7-iT5I_BmpEWaGTwIxn05CZ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ycomtt.blogspot.com/2017/06/3-1.html" TargetMode="External"/></Relationships>
</file>

<file path=ppt/slides/_rels/slide1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ketingoops.com/" TargetMode="Externa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04131" y="576114"/>
            <a:ext cx="9582592" cy="2448275"/>
          </a:xfrm>
        </p:spPr>
        <p:txBody>
          <a:bodyPr>
            <a:noAutofit/>
          </a:bodyPr>
          <a:lstStyle/>
          <a:p>
            <a:pPr algn="ctr"/>
            <a:r>
              <a:rPr lang="th-TH" sz="6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บทที่</a:t>
            </a:r>
            <a:r>
              <a:rPr lang="en-US" sz="6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6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6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ความรู้เบื้องต้นเกี่ยวกับการวิเคราะห์งาน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52403" y="6336754"/>
            <a:ext cx="6192688" cy="596317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http://www.thailandindustry.com/dbweb/file_attach/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images_contents/20130423152308-contents1-9.jpg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35" y="3456434"/>
            <a:ext cx="4680520" cy="277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6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36543" y="1584226"/>
            <a:ext cx="9611718" cy="31816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2870" tIns="51435" rIns="102870" bIns="51435">
            <a:spAutoFit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3.ช่วยให้พนักงานรู้และเข้าใจในเรื่องต่อไปนี้</a:t>
            </a:r>
          </a:p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-ลักษณะและขอบเขตของงานที่ต้องปฏิบัติ</a:t>
            </a:r>
          </a:p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-แนวทางการปฏิบัติงาน</a:t>
            </a:r>
          </a:p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-การปรับปรุงการปฏิบัติงานของตน โดยเทียบกับผลการปฏิบัติงานกับเอกสารกำหนดลักษณะเฉพาะของผู้ปฏิบัติงาน</a:t>
            </a:r>
          </a:p>
        </p:txBody>
      </p:sp>
    </p:spTree>
    <p:extLst>
      <p:ext uri="{BB962C8B-B14F-4D97-AF65-F5344CB8AC3E}">
        <p14:creationId xmlns:p14="http://schemas.microsoft.com/office/powerpoint/2010/main" val="27637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00275" y="2520330"/>
            <a:ext cx="7056784" cy="15841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8800" b="1" dirty="0" smtClean="0">
                <a:latin typeface="TH SarabunPSK" pitchFamily="34" charset="-34"/>
                <a:cs typeface="TH SarabunPSK" pitchFamily="34" charset="-34"/>
              </a:rPr>
              <a:t>จบการนำเสนอ</a:t>
            </a:r>
            <a:endParaRPr lang="th-TH" sz="8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44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2103" y="1008162"/>
            <a:ext cx="10369152" cy="1561107"/>
          </a:xfrm>
        </p:spPr>
        <p:txBody>
          <a:bodyPr>
            <a:noAutofit/>
          </a:bodyPr>
          <a:lstStyle/>
          <a:p>
            <a:pPr algn="ctr"/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บทที่</a:t>
            </a:r>
            <a:r>
              <a:rPr lang="en-US" sz="72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br>
              <a:rPr lang="en-US" sz="7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เทคนิคการรวบรวมข้อมูล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76339" y="488584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https://technology555.weebly.com/3585361736263634361936263609364836073624.html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19" y="2448322"/>
            <a:ext cx="3384377" cy="227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9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2" y="2163890"/>
            <a:ext cx="9721215" cy="39316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การเก็บรวบรวมข้อมูล คือ การรวบรวมข้อมูลข้อเท็จจริงที่เกี่ยวข้องกับรายละเอียด เนื้อหาของงานที่ตำแหน่งหนึ่งๆได้รับมอบหมายให้ปฏิบัติได้จริง</a:t>
            </a:r>
          </a:p>
          <a:p>
            <a:pPr marL="0" indent="0" algn="thaiDist">
              <a:buNone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ในการเก็บรวบรวมข้อมูลดังกล่าว ข้อมูลที่ได้รับจะต้องสามารถตอบคำถามพื้นฐาน ดังต่อไปนี้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2848893" y="424898"/>
            <a:ext cx="5103567" cy="120973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การเก็บรวบรวมข้อมูล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17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76139" y="864146"/>
            <a:ext cx="9721215" cy="45778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งานที่ตำแหน่งนั้นรับผิดชอบคืออะไร เป็นการเก็บรวบรวมรายละเอียดของหน้าที่ ความรับผิดชอบทั้งหน้าที่หลัก หน้าที่รอง และงานพิเศษอื่นๆ</a:t>
            </a:r>
          </a:p>
          <a:p>
            <a:pPr marL="0" indent="0" algn="thaiDist">
              <a:buNone/>
            </a:pP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มีวิธีการปฏิบัติงานนั้นอย่างไร เป็นการเก็บรวบรวมรายละเอียดเกี่ยวกับวิธีการปฏิบัติงาน</a:t>
            </a:r>
          </a:p>
        </p:txBody>
      </p:sp>
    </p:spTree>
    <p:extLst>
      <p:ext uri="{BB962C8B-B14F-4D97-AF65-F5344CB8AC3E}">
        <p14:creationId xmlns:p14="http://schemas.microsoft.com/office/powerpoint/2010/main" val="14361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2933955" y="424898"/>
            <a:ext cx="4763329" cy="12853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ข้อเท็จจริงเกี่ยวกับงานที่ต้องรวบรวม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330944" y="2768758"/>
            <a:ext cx="4717803" cy="831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ชื่องาน ชื่อตำแหน่ง และสังกัด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73000" y="2012674"/>
            <a:ext cx="7400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ในการวิเคราะห์งาน เราจะต้องรวบรวมข้อมูลตามแนวตังต่อไปนี้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330944" y="3827276"/>
            <a:ext cx="4717803" cy="8316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คำอธิบายสรุปเนื้อหา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344718" y="4885794"/>
            <a:ext cx="4704029" cy="8316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ภารกิจหรือหน้าที่จะต้องปฏิบัติ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330944" y="5944312"/>
            <a:ext cx="4717803" cy="8316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มีความสัมพันธ์กับงานใดบ้าง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65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317826" y="802939"/>
            <a:ext cx="5955057" cy="831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ถ้าเป็นงานในตำแหน่งผู้บังคับบัญชา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17826" y="1937066"/>
            <a:ext cx="5955057" cy="831692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ความซับซ้อนของงานที่จะต้องใช้สติปัญญา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363872" y="3071191"/>
            <a:ext cx="5909012" cy="83169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งานดังกล่าวจำเป็นต้องให้ความสนใจ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317826" y="4205318"/>
            <a:ext cx="8237647" cy="982909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งานดังกล่าวต้องการคุณลักษณะการเคลื่อนไหวทางร่างกายของผู้ปฏิบัติงานอย่างไร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330944" y="5490660"/>
            <a:ext cx="6590011" cy="83169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9.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งานดังกล่าวจำเป็นต้องใช้ทักษะทางกายภาพอย่างไร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51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304723" y="4361599"/>
            <a:ext cx="6256194" cy="831692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13.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อันตรายอันอาจเกิดขึ้นจากการปฏิบัติ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275595" y="3181295"/>
            <a:ext cx="6285321" cy="831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12.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สภาพการทำงานดังกล่าวเป็นอย่างไร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275596" y="2029981"/>
            <a:ext cx="6285320" cy="8316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11.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ลักษณะของผู้ปฏิบัติงานที่จำเป็น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285579" y="5559421"/>
            <a:ext cx="6275338" cy="83169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14.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คุณสมบัติที่จำเป็นในการปฏิบัติงาน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275596" y="831434"/>
            <a:ext cx="6141304" cy="831692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10.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ความรับผิดชอบในงานดังกล่าวจะเป็นอย่างไร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47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76139" y="1152178"/>
            <a:ext cx="9721215" cy="3652064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สรุปได้ว่า การวิเคราะห์งานมีเหตุผลมาจากความพยายามจำแนกตำแหน่งต่างๆ ออกจากกันให้ชัดเจน จึงต้องมีการเก็บรวบรวมข้อมูลที่เกี่ยวข้องกับโครงสร้างของการทำงานสำหรับข้อมูลที่จำเป็นนั้น มีตั้งแต่ระดับองค์การ งานย่อยหรือหน้าที่เฉพาะ ความรับผิดชอบ ความซับซ้อนในการทำงาน การสั่งการหรือการจูงใจผู้อื่น</a:t>
            </a:r>
            <a:endParaRPr lang="th-TH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95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8187" y="308448"/>
            <a:ext cx="8640961" cy="9088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วิธีการเก็บรวบรวมข้อมูลในการวิเคราะห์งาน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เทคนิควิธีการที่ใช้ในการเก็บรวบรวมข้อมูลในการวิเคราะห์งานนี้ วิธีการที่สำคัญสามารถแบ่งแยกได้เป็น </a:t>
            </a: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 คือ</a:t>
            </a:r>
          </a:p>
          <a:p>
            <a:pPr marL="0" indent="0" algn="thaiDist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1. 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การสัมภาษณ์</a:t>
            </a:r>
          </a:p>
          <a:p>
            <a:pPr marL="0" indent="0" algn="thaiDist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2. 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การสังเกตการณ์</a:t>
            </a:r>
          </a:p>
          <a:p>
            <a:pPr marL="0" indent="0" algn="thaiDist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3. 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การใช้แบบสอบถาม</a:t>
            </a:r>
          </a:p>
          <a:p>
            <a:pPr marL="0" indent="0" algn="thaiDist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4. 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การบันทึกการทำงานของผู้ปฏิบัติงาน</a:t>
            </a:r>
          </a:p>
          <a:p>
            <a:pPr marL="0" indent="0" algn="thaiDist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5. 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การใช้วิธีต่างๆ หลายวิธีผสมกัน</a:t>
            </a:r>
          </a:p>
          <a:p>
            <a:pPr marL="0" indent="0" algn="thaiDist"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รายละเอียดเกี่ยวกับวิธีการเก็บรวบรวมข้อมูลดังนี้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5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008187" y="308448"/>
            <a:ext cx="8640961" cy="9088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วิธีการเก็บรวบรวมข้อมูลในการวิเคราะห์งาน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การรวบรวมข้อมูลจากวิธีการสัมภาษณ์</a:t>
            </a:r>
          </a:p>
          <a:p>
            <a:pPr marL="0" indent="0" algn="thaiDist">
              <a:buNone/>
            </a:pP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วิธีการเก็บรวบรวมข้อมูลโดยการสัมภาษณ์ เป็นวิธีการที่นิยมใช้ร่วมกับวิธีการอื่นหรือเป็นเทคนิคเสริมการเก็บรวบรวมข้อมูลด้วยวิธีการอื่นให้ได้ข้อมูลที่สมบูรณ์ยิ่งขึ้น</a:t>
            </a:r>
          </a:p>
          <a:p>
            <a:pPr marL="0" indent="0" algn="thaiDist">
              <a:buNone/>
            </a:pP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ประเภทของการสัมภาษณ์ เทคนิควิธีการสัมภาษณ์เพื่อใช้ในการเก็บรวบรวมข้อมูลแบ่งอย่างกว้างๆ โดยใช้ลักษณะของการจะแบ่งเป็น </a:t>
            </a:r>
            <a:r>
              <a:rPr lang="en-US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ประเภท คือ</a:t>
            </a:r>
            <a:endParaRPr lang="th-TH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73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40072" y="1857828"/>
            <a:ext cx="9721215" cy="1157286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23444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เหตุผลที่ทำให้ต้องมีการวิเคราะห์งานเกิดขึ้น ตามที่ โกรเพด (</a:t>
            </a:r>
            <a:r>
              <a:rPr lang="en-US" sz="3600" b="1" dirty="0" err="1">
                <a:latin typeface="TH SarabunPSK" pitchFamily="34" charset="-34"/>
                <a:cs typeface="TH SarabunPSK" pitchFamily="34" charset="-34"/>
              </a:rPr>
              <a:t>Ghorpad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) สรุปไว้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4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ประการ ดังนี้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6100" dirty="0">
                <a:latin typeface="TH SarabunPSK" pitchFamily="34" charset="-34"/>
                <a:cs typeface="TH SarabunPSK" pitchFamily="34" charset="-34"/>
              </a:rPr>
              <a:t>เหตุผลเบื้องหลังการวิเคราะห์งาน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88107" y="3095248"/>
            <a:ext cx="4390238" cy="1153273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thaiDist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เมื่อมีการจัดรูปแบบงานหรือการจัดองค์การขึ้นมาใหม่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400675" y="4025684"/>
            <a:ext cx="3945138" cy="68047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thaiDist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มีการขยายธุรกิจองค์การ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706321" y="4706160"/>
            <a:ext cx="3955940" cy="1015313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เมื่อองค์การมีขนาดใหญ่มากขึ้น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5040635" y="5303406"/>
            <a:ext cx="5328592" cy="172819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เมื่อมีการเปลี่ยนแปลงลักษณะที่สำคัญของงานอัน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เนื่องมาจากการ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เปลี่ยนแปลงเทคโนโลยี</a:t>
            </a:r>
          </a:p>
        </p:txBody>
      </p:sp>
      <p:sp>
        <p:nvSpPr>
          <p:cNvPr id="4" name="ลูกศรโค้งลง 3"/>
          <p:cNvSpPr/>
          <p:nvPr/>
        </p:nvSpPr>
        <p:spPr>
          <a:xfrm rot="2280071">
            <a:off x="5190829" y="3248112"/>
            <a:ext cx="923747" cy="5720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ลูกศรโค้งลง 11"/>
          <p:cNvSpPr/>
          <p:nvPr/>
        </p:nvSpPr>
        <p:spPr>
          <a:xfrm rot="20590282" flipH="1">
            <a:off x="4284337" y="4362289"/>
            <a:ext cx="852970" cy="4532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ลูกศรโค้งลง 12"/>
          <p:cNvSpPr/>
          <p:nvPr/>
        </p:nvSpPr>
        <p:spPr>
          <a:xfrm rot="2138975" flipV="1">
            <a:off x="3900515" y="6303756"/>
            <a:ext cx="1016452" cy="5041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008187" y="308448"/>
            <a:ext cx="8640961" cy="9088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วิธีการเก็บรวบรวมข้อมูลในการวิเคราะห์งาน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4131" y="1645824"/>
            <a:ext cx="9577064" cy="19202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การสัมภาษณ์ที่มีรูปแบบ 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วิธีการสัมภาษณ์แบบนี้จะกำหนดคำถามที่ได้เตรียมไว้ก่อนอย่างแน่นอน มีรูปแบบเป็นขั้นตอนในการถาม และจะต้องถามหรือสัมภาษณ์ไปตามแบบฟอร์มคำถาม</a:t>
            </a:r>
          </a:p>
          <a:p>
            <a:pPr marL="0" indent="0" algn="thaiDist">
              <a:buNone/>
            </a:pP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32123" y="4032498"/>
            <a:ext cx="10153129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2. การสัมภาษณ์ที่ไม่มีรูปแบบ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วีการสัมภาษณ์แบบนี้ตรงกันข้ามกับแบบแรก คือ ยืดหยุ่นและเปิดกว้าง จะถามอะไรก่อนหลังก็ได้ และไม่จำเป็นจะต้องถามเหมือนกันทุกคน </a:t>
            </a:r>
          </a:p>
        </p:txBody>
      </p:sp>
    </p:spTree>
    <p:extLst>
      <p:ext uri="{BB962C8B-B14F-4D97-AF65-F5344CB8AC3E}">
        <p14:creationId xmlns:p14="http://schemas.microsoft.com/office/powerpoint/2010/main" val="891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1" y="1680213"/>
            <a:ext cx="9901164" cy="475226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กำหนดจุดมุ่งหมายและขั้นตอนในการสัมภาษณ์ให้ชัดเจน</a:t>
            </a:r>
          </a:p>
          <a:p>
            <a:pPr marL="0" indent="0" algn="thaiDist">
              <a:buNone/>
            </a:pP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ผู้สัมภาษณ์ต้องเตรียมตัวและเตรียมวัสดุอุปการณ์ไปให้พร้อม</a:t>
            </a:r>
          </a:p>
          <a:p>
            <a:pPr marL="0" indent="0" algn="thaiDist">
              <a:buNone/>
            </a:pP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การเตรียมผู้ถูกสัมภาษณ์ต้องเลือกให้ได้ผู้ที่มีความรู้ในงานและมีข้อมูลที่ต้องการอย่างแท้จริง</a:t>
            </a:r>
          </a:p>
          <a:p>
            <a:pPr marL="0" indent="0" algn="thaiDist">
              <a:buNone/>
            </a:pP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การเลือกสถานที่ที่จะสัมภาษณ์</a:t>
            </a:r>
          </a:p>
          <a:p>
            <a:pPr marL="0" indent="0" algn="thaiDist">
              <a:buNone/>
            </a:pP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ขณะเริ่มสัมภาษณ์ผู้สัมภาษณ์ควรสร้างความเข้าใจ คุ้นเคย และเป็นกันเองกับผู้ถูกสัมภาษณ์</a:t>
            </a:r>
          </a:p>
          <a:p>
            <a:pPr marL="0" indent="0" algn="thaiDist">
              <a:buNone/>
            </a:pP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ขณะสัมภาษณ์ต้องสร้างบรรยากาศที่ยั่วยุ</a:t>
            </a:r>
          </a:p>
          <a:p>
            <a:pPr marL="0" indent="0" algn="thaiDist">
              <a:buNone/>
            </a:pP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คำถามที่ใช้สัมภาษณ์ต้องจัดเรียงไว้ตามลำดับก่อนหลัง</a:t>
            </a:r>
            <a:endParaRPr lang="th-TH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2736379" y="102698"/>
            <a:ext cx="5400600" cy="1234501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หลักการสัมภาษณ์ที่ดี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21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4063" y="1512218"/>
            <a:ext cx="9721215" cy="50064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ควรมีคำถามที่เหมาะสมในการสัมภาษณ์</a:t>
            </a:r>
          </a:p>
          <a:p>
            <a:pPr marL="0" indent="0" algn="thaiDist">
              <a:buNone/>
            </a:pP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9.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พยายามเปิดโอกาสให้ผู้ถูกสัมภาษณ์ถามคำถามบ้าง</a:t>
            </a:r>
          </a:p>
          <a:p>
            <a:pPr marL="0" indent="0" algn="thaiDist">
              <a:buNone/>
            </a:pP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10.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กรณีผู้ถูกสัมภาษณ์อธิบายยืดเยื้อออกนอกประเด็น  ผู้สัมภาษณ์ควรดึงเข้าสู่เรื่องงานโดยสรุปสิ่งที่เขาพูด</a:t>
            </a:r>
          </a:p>
          <a:p>
            <a:pPr marL="0" indent="0" algn="thaiDist">
              <a:buNone/>
            </a:pP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11.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ภาษาที่ใช้สัมภาษณ์ ต้องเหมาะสมกับงานและฐานะของผู้สัมภาษณ์</a:t>
            </a:r>
          </a:p>
          <a:p>
            <a:pPr marL="0" indent="0" algn="thaiDist">
              <a:buNone/>
            </a:pP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12.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การจดบันทึก</a:t>
            </a:r>
          </a:p>
          <a:p>
            <a:pPr marL="0" indent="0" algn="thaiDist">
              <a:buNone/>
            </a:pP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13.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ทบทวนความถูกต้องและเชื่อถือได้ของข้อมูลที่ได้</a:t>
            </a:r>
          </a:p>
          <a:p>
            <a:pPr marL="0" indent="0" algn="thaiDist">
              <a:buNone/>
            </a:pP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14.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การปิดการสัมภาษณ์</a:t>
            </a:r>
            <a:endParaRPr lang="th-TH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2664371" y="102698"/>
            <a:ext cx="5400600" cy="1234501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หลักการสัมภาษณ์ที่ดี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20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304331" y="308448"/>
            <a:ext cx="5976664" cy="10287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ข้อดีของการสัมภาษณ์</a:t>
            </a:r>
          </a:p>
        </p:txBody>
      </p:sp>
      <p:sp>
        <p:nvSpPr>
          <p:cNvPr id="7" name="ตัวแทนเนื้อหา 6"/>
          <p:cNvSpPr>
            <a:spLocks noGrp="1"/>
          </p:cNvSpPr>
          <p:nvPr>
            <p:ph idx="1"/>
          </p:nvPr>
        </p:nvSpPr>
        <p:spPr>
          <a:xfrm>
            <a:off x="540072" y="1680213"/>
            <a:ext cx="9721215" cy="4903614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การรวบรวมข้อมูลจากการสัมภาษณ์มีข้อดีกว่าวิธีการอื่นหลายประการ คือ </a:t>
            </a:r>
            <a:endParaRPr lang="en-US" sz="40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ได้รับคำตอบจากผู้ถูกสัมภาษณ์อย่างครบถ้วนทั้งจำนวนและลักษณะข้อมูลที่ต้องการ</a:t>
            </a:r>
          </a:p>
          <a:p>
            <a:pPr marL="0" indent="0" algn="thaiDist">
              <a:buNone/>
            </a:pP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ข้อมูลที่ได้รับมีความคลาดเคลื่อนน้อย เชื่อถือได้มาก</a:t>
            </a:r>
          </a:p>
          <a:p>
            <a:pPr marL="0" indent="0" algn="thaiDist">
              <a:buNone/>
            </a:pP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สร้างความเชื่อมั่นให้แก่ทั้งผู้ถูกสัมภาษณ์และผู้สัมภาษณ์</a:t>
            </a:r>
          </a:p>
          <a:p>
            <a:pPr marL="0" indent="0" algn="thaiDist">
              <a:buNone/>
            </a:pP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ผู้ถูกสัมภาษณ์เป็นผู้สังเกตการทำงานนของตนเอง</a:t>
            </a:r>
          </a:p>
          <a:p>
            <a:pPr marL="0" indent="0" algn="thaiDist">
              <a:buNone/>
            </a:pP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ผู้สัมภาษณ์จะได้ข้อมูลที่หาไม่ได้จากแหล่งอื่นๆ</a:t>
            </a:r>
          </a:p>
          <a:p>
            <a:pPr marL="0" indent="0" algn="thaiDist">
              <a:buNone/>
            </a:pP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ในขณะสัมภาษณ์งาน ถ้าสงสัยข้องใจอะไรสอบถามทบทวนกันได้ทันที</a:t>
            </a:r>
          </a:p>
        </p:txBody>
      </p:sp>
    </p:spTree>
    <p:extLst>
      <p:ext uri="{BB962C8B-B14F-4D97-AF65-F5344CB8AC3E}">
        <p14:creationId xmlns:p14="http://schemas.microsoft.com/office/powerpoint/2010/main" val="1077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2808387" y="2828887"/>
            <a:ext cx="5112568" cy="144025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ข้อจำกัดของการสัมภาษณ์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34289" y="1294471"/>
            <a:ext cx="4062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เสียค่าใช้จ่ายค่อนข้างสูง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361841" y="1234323"/>
            <a:ext cx="3562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ข้อมูลอาจจะบิดเบือน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621763" y="5452200"/>
            <a:ext cx="40831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การสัมภาษณ์ใช้เวลามาก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 flipH="1" flipV="1">
            <a:off x="3351945" y="1800136"/>
            <a:ext cx="309319" cy="874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 flipV="1">
            <a:off x="7337868" y="1800136"/>
            <a:ext cx="282171" cy="874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5400675" y="4458507"/>
            <a:ext cx="0" cy="7802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0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008187" y="308448"/>
            <a:ext cx="8640961" cy="9088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วิธีการเก็บรวบรวมข้อมูลในการวิเคราะห์งาน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2" y="1680213"/>
            <a:ext cx="9721215" cy="26918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การรวบรวมข้อมูลจากวิธีการสังเกตการณ์</a:t>
            </a:r>
          </a:p>
          <a:p>
            <a:pPr marL="0" indent="0" algn="thaiDist">
              <a:buNone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วิธีการเก็บรวบรวมข้อมูลโดยการสังเกตการณ์ปฏิบัติงานนี้เป็นวิธีการที่เหมาะสมสำหรับ การเก็บข้อมูลในงานที่ต้องปฏิบัติกับเครื่องมือ เครื่องจักร หรืองานสนาม</a:t>
            </a:r>
            <a:endParaRPr lang="th-TH" sz="4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80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3" y="1388636"/>
            <a:ext cx="9829154" cy="550381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คำว่า การสังเกตการณ์ หมายถึง การใช้ประสาทสัมผัสทั้งห้า สังเกตหรือศึกษาพฤติกรรมและปรากฏการณ์ต่างๆ ที่เกิดขึ้น เพื่อหาข้อสรุปหรือข้อเท็จจริงตามที่ต้องการทราบ</a:t>
            </a:r>
          </a:p>
          <a:p>
            <a:pPr marL="0" indent="0" algn="thaiDist">
              <a:buNone/>
            </a:pP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การสังเกตการณ์ที่ใช้สำหรับการรวบรวมข้อมูลในการวิเคราะห์งาน อาจแบ่งเป็นประเภทใหญ่ๆได้ </a:t>
            </a: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ประเภท คือ</a:t>
            </a:r>
          </a:p>
          <a:p>
            <a:pPr marL="0" indent="0" algn="thaiDist">
              <a:buNone/>
            </a:pPr>
            <a:r>
              <a:rPr lang="th-TH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การสังเกตการณ์แบบมีส่วนร่วม</a:t>
            </a:r>
          </a:p>
          <a:p>
            <a:pPr marL="0" indent="0" algn="thaiDist">
              <a:buNone/>
            </a:pP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การสังเกตการณ์โดยไม่มีส่วนร่วม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440235" y="154136"/>
            <a:ext cx="6912768" cy="925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ความหมายของการสังเกตการณ์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15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2" y="1680213"/>
            <a:ext cx="9721215" cy="1611612"/>
          </a:xfrm>
        </p:spPr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การสังเกตการณ์จะเป็นวิธีที่มีส่วนร่วมก็ตาม หากพิจารณาโครงสร้างของวิธีการสังเกตการณ์แล้ว อาจจะแบ่งออกเป็น </a:t>
            </a: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ลักษณะ คือ </a:t>
            </a:r>
            <a:endParaRPr lang="th-TH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952403" y="308448"/>
            <a:ext cx="6048672" cy="925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ความหมายของการสังเกตการณ์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76139" y="3394700"/>
            <a:ext cx="6840760" cy="82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การสังเกตการณ์ที่มีเค้าโครงล่วงหน้า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76139" y="4732075"/>
            <a:ext cx="6840760" cy="823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การสังเกตการณ์ที่ไม่มีเค้าโครงล่วงหน้า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88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2" y="308448"/>
            <a:ext cx="9721215" cy="6481128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การสังเกตการณ์การทำงานมีหลักของการสังเกต ดังนี้</a:t>
            </a:r>
          </a:p>
          <a:p>
            <a:pPr marL="0" indent="0" algn="thaiDist">
              <a:buNone/>
            </a:pP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นักวิเคราะห์งานควรจะมีความรู้ในงานนั้นๆ</a:t>
            </a:r>
          </a:p>
          <a:p>
            <a:pPr marL="0" indent="0" algn="thaiDist">
              <a:buNone/>
            </a:pP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ควรตั้งประเด็นความสอดคล้องของข้อมูลที่สังเกตได้กับประเด็นของงาน</a:t>
            </a:r>
          </a:p>
          <a:p>
            <a:pPr marL="0" indent="0" algn="thaiDist">
              <a:buNone/>
            </a:pPr>
            <a:r>
              <a:rPr lang="th-TH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ควรกำหนดวิธีบันทึกสังเกตไว้ล่วงหน้า</a:t>
            </a:r>
          </a:p>
          <a:p>
            <a:pPr marL="0" indent="0" algn="thaiDist">
              <a:buNone/>
            </a:pPr>
            <a:r>
              <a:rPr lang="th-TH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ควรแยกประเภทข้อมูลที่ได้จากการสังเกตการณ์</a:t>
            </a:r>
          </a:p>
          <a:p>
            <a:pPr marL="0" indent="0" algn="thaiDist">
              <a:buNone/>
            </a:pPr>
            <a:r>
              <a:rPr lang="th-TH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ควรสังเกตการปฏิบัติงานของผู้ปฏิบัติงานหลายๆคนและตรวจสอบข้อมูลให้ถูกต้องและแน่นอน</a:t>
            </a:r>
          </a:p>
          <a:p>
            <a:pPr marL="0" indent="0" algn="thaiDist">
              <a:buNone/>
            </a:pPr>
            <a:r>
              <a:rPr lang="th-TH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ควรสังเกตการปฏิบัติงานในเวลาที่ต่างกัน เพื่อจะได้สังเกตภารกิจของงานทุกอย่าง</a:t>
            </a:r>
          </a:p>
          <a:p>
            <a:pPr marL="0" indent="0" algn="thaiDist">
              <a:buNone/>
            </a:pPr>
            <a:r>
              <a:rPr lang="th-TH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การสังเกตการณ์การทำงานไม่ควรเป็นอุปสรรค ขัดขวาง</a:t>
            </a:r>
          </a:p>
          <a:p>
            <a:pPr marL="0" indent="0" algn="thaiDist">
              <a:buNone/>
            </a:pPr>
            <a:endParaRPr lang="th-TH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78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04331" y="257011"/>
            <a:ext cx="6336704" cy="703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thaiDist"/>
            <a:r>
              <a:rPr lang="th-TH" b="1" dirty="0" smtClean="0">
                <a:effectLst/>
                <a:latin typeface="TH SarabunPSK" pitchFamily="34" charset="-34"/>
                <a:cs typeface="TH SarabunPSK" pitchFamily="34" charset="-34"/>
              </a:rPr>
              <a:t>ข้อเสนอแนะในการสังเกตการณ์</a:t>
            </a:r>
            <a:endParaRPr lang="th-TH" b="1" dirty="0"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76139" y="1645824"/>
            <a:ext cx="9721080" cy="12345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ผู้สังเกตต้องมีความรู้ในเรื่องหรือส่งที่จะไปสังเกตเป็นอย่างดีนั่น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76139" y="3188948"/>
            <a:ext cx="9721080" cy="14196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ต้องตั้งจุดมุ่งหมายของการสังเกตการให้ชัดเจนตรงประเด็นที่ต้องการวิเคราะห์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76140" y="4783512"/>
            <a:ext cx="9702463" cy="126520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ก่อนไปสังเกตต้องเตรียมเครื่องมือช่วยบันทึกข้อมูลให้พร้อม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8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40072" y="1785851"/>
            <a:ext cx="9721215" cy="1598576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3444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เป็นกระบวนการพื้นฐานที่สำคัญในการบริหารทรัพยากรมนุษย์ ผลของการวิเคราะห์งานสามารถนำไปใช้เพื่อวัตถุประสงค์ในเรื่องต่างๆ ได้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มากมาย</a:t>
            </a:r>
            <a:endParaRPr lang="th-TH" sz="32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5000" dirty="0">
                <a:latin typeface="TH SarabunPSK" pitchFamily="34" charset="-34"/>
                <a:cs typeface="TH SarabunPSK" pitchFamily="34" charset="-34"/>
              </a:rPr>
              <a:t>การวิเคราะห์งานสำหรับการบริหารทรัพยากรมนุษย์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227" y="3528442"/>
            <a:ext cx="9951956" cy="231986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2870" tIns="51435" rIns="102870" bIns="51435">
            <a:spAutoFit/>
          </a:bodyPr>
          <a:lstStyle/>
          <a:p>
            <a:pPr algn="thaiDist"/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1.ความสัมพันธ์ระหว่างการวิเคราะห์งานและการบริหารทรัพยากรมนุษย์</a:t>
            </a:r>
          </a:p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การวิเคราะห์งานเป็นส่วนหนึ่งของการบริหารทรัพยากรมนุษย์มาตั้งแต่เริ่มต้นในปัจจุบันนี้การวิเคราะห์งานได้มามีบทบาทที่สำคัญเปรียบเสมือนเข็มทิศในการบริหารทรัพยาก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มนุษย์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95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576139" y="668510"/>
            <a:ext cx="9721080" cy="12037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พยายามแบ่งข้อมูลที่สังเกตให้เป็นหมวดหมู่ เป็นพวกๆ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76139" y="2170526"/>
            <a:ext cx="9721080" cy="12139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ในเวลาสังเกตต้องพยายามเน้นจุดให้เฉพาะเจาะจงและระมัดระวัง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76139" y="3651886"/>
            <a:ext cx="9721080" cy="11726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พยายามสังเกตให้เป็นปรนัยมากที่สุดเท่าที่จะมากได้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76139" y="5143574"/>
            <a:ext cx="9721080" cy="1337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ก่อนไปสังเกตต้องเตรียมการให้พร้อมทังวิธีการและเครื่องมือช่วยบันทึก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06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2772383" y="2880370"/>
            <a:ext cx="5256584" cy="14402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ข้อดีของการสังเกตการณ์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21464" y="462761"/>
            <a:ext cx="4104456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ได้ข้อมูลที่มีความเชื่อถือสูงเพราะได้ศึกษาและสังเกตประเด็นต่างๆ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88707" y="545785"/>
            <a:ext cx="468052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ได้ความรู้ความเข้าใจในกระบวนการวิธีการ และขั้นตอนในการทำงานได้เป็นอย่างดี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20155" y="5044432"/>
            <a:ext cx="4968552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สามารถบันทึกข้อเท็จจริงได้ในระหว่างที่ปรากฏการณ์ที่ต้องการสังเกตกำลังเกิดขึ้นจริงๆ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20755" y="5092138"/>
            <a:ext cx="4392488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ช่วยรวบรวมข้อมูลเพิ่มเติมจากที่ได้ด้วยวิธีการอื่น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flipH="1" flipV="1">
            <a:off x="3846629" y="2591395"/>
            <a:ext cx="360040" cy="3747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 flipV="1">
            <a:off x="6480795" y="2538003"/>
            <a:ext cx="432048" cy="2731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7200875" y="4500606"/>
            <a:ext cx="144016" cy="385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flipH="1">
            <a:off x="3528467" y="4320621"/>
            <a:ext cx="180020" cy="5657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7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3096419" y="308448"/>
            <a:ext cx="4464496" cy="144025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ข้อจำกัดของวิธีการสังเกตการณ์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88107" y="1944266"/>
            <a:ext cx="10081120" cy="98749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ผู้สังเกตไม่สามารถสังเกตการณ์หรือกิจกรรมที่เกิดขึ้นในอดีตได้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88107" y="3188949"/>
            <a:ext cx="10081120" cy="102875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ผู้สังเกตอาจมีปัญหาอันเนื่องจากความไม่สามารถหรือการขาดประสบการณ์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88107" y="4474887"/>
            <a:ext cx="10081120" cy="102875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ในการสังเกตเป็นครั้งคราว ผู้สังเกตควรสร้างความน่าเชื่อถือและความไว้วางใจให้กับผู้ให้สังเกต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88107" y="5760825"/>
            <a:ext cx="10081120" cy="102875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เสียเวลามาก เพราะพฤติกรรมบางอย่างที่ต้องสังเกตอาจจะไม่เกิดขึ้นในระยะเวลาอันสั้น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84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008187" y="308448"/>
            <a:ext cx="8640961" cy="9088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วิธีการเก็บรวบรวมข้อมูลในการวิเคราะห์งาน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5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การรวบรวมข้อมูลโดยวิธีการใช้แบบสอบถาม</a:t>
            </a:r>
          </a:p>
          <a:p>
            <a:pPr marL="0" indent="0" algn="thaiDist">
              <a:buNone/>
            </a:pPr>
            <a:r>
              <a:rPr lang="th-TH" sz="5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5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การรวบรวมข้อมูลโดยการออกแบบสอบถาม เป็นวิธีที่จัดทำโดยนักวิเคราะห์งานแล้วนำไปให้ผู้ปฏิบัติงานเป็นผู้ตอบแบบสอบถาม การรวบรวมโดยวิธีนี้เป็นวิธีที่เสียค่าใช้จ่ายน้อยและเป็นอีกวิธีหนึ่งที่นิยมใช้กันมาก                                         </a:t>
            </a:r>
          </a:p>
          <a:p>
            <a:pPr marL="0" indent="0" algn="thaiDist">
              <a:buNone/>
            </a:pPr>
            <a:r>
              <a:rPr lang="th-TH" sz="5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357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2" y="514199"/>
            <a:ext cx="9721215" cy="61725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แบบสอบถาม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เป็นชุดของคำถาม ใช้ในการรวบรวมข้อมูลในการวิเคราะห์งานโดยเรียงตามลำดับ ดังนี้</a:t>
            </a:r>
          </a:p>
          <a:p>
            <a:pPr marL="0" indent="0" algn="thaiDist">
              <a:buNone/>
            </a:pP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1.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โครงสร้างของแบบสอบถาม</a:t>
            </a:r>
          </a:p>
          <a:p>
            <a:pPr marL="0" indent="0" algn="thaiDist">
              <a:buNone/>
            </a:pP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2.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ขั้นตอนการสร้างแบบสอบถาม</a:t>
            </a:r>
          </a:p>
          <a:p>
            <a:pPr marL="0" indent="0" algn="thaiDist">
              <a:buNone/>
            </a:pP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3.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ชนิดและรูปแบบคำถามในแบบสอบถาม</a:t>
            </a:r>
          </a:p>
          <a:p>
            <a:pPr marL="0" indent="0" algn="thaiDist">
              <a:buNone/>
            </a:pP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4.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หลักการทั่วไปในการตั้งคำถาม</a:t>
            </a:r>
            <a:endParaRPr lang="en-US" sz="36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en-US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การเรียงลำดับคำถามและการจัดรูปแบบ </a:t>
            </a:r>
          </a:p>
          <a:p>
            <a:pPr marL="0" indent="0" algn="thaiDist">
              <a:buNone/>
            </a:pP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6.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การตรวจสอบคุณภาพและแก้ไขขั้นต้น</a:t>
            </a:r>
            <a:endParaRPr lang="en-US" sz="36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en-US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การตรวจสอบคุณภาพของแบบสอบถาม</a:t>
            </a:r>
          </a:p>
          <a:p>
            <a:pPr marL="0" indent="0" algn="thaiDist">
              <a:buNone/>
            </a:pP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8.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การส่งแบบสอบถามไปให้ผู้ตอบ</a:t>
            </a:r>
            <a:endParaRPr lang="th-TH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41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4132" y="257010"/>
            <a:ext cx="9757155" cy="142320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รายละเอียดของการรวบรวมข้อมูลโครงสร้างโดยการใช้แบบสอบถาม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2880395" y="3086074"/>
            <a:ext cx="4896544" cy="185175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โครงสร้างของแบบสอบถาม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02400" y="2368295"/>
            <a:ext cx="1863011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thaiDist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หนังสือนำ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624811" y="2160199"/>
            <a:ext cx="2885726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คำชี้แจงการตอบ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95131" y="5863701"/>
            <a:ext cx="419377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ส่วนเนื้อหาของแบบสอบถาม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flipH="1" flipV="1">
            <a:off x="2448348" y="3086074"/>
            <a:ext cx="517063" cy="41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 flipV="1">
            <a:off x="7488907" y="2777449"/>
            <a:ext cx="288032" cy="5796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5328667" y="5092138"/>
            <a:ext cx="0" cy="6686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9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3096419" y="205573"/>
            <a:ext cx="4248472" cy="15945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ขั้นตอนการสร้างแบบสอบถาม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48147" y="2314511"/>
            <a:ext cx="4320480" cy="6686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กำหนดข้อมูลและตัวชี้วัด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264771" y="2160199"/>
            <a:ext cx="4032448" cy="10802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เลือกชนิดและรูปแบบคำถาม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48147" y="3497575"/>
            <a:ext cx="4320480" cy="6686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เขียนข้อความ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238302" y="3532884"/>
            <a:ext cx="4053787" cy="12196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เรียงข้อคำถามและจัดรูปแบบ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98817" y="4629200"/>
            <a:ext cx="4269810" cy="8744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ตรวจสอบและแก้ไขขั้นต้น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6254101" y="4989330"/>
            <a:ext cx="4053787" cy="12034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ตรวจสอบคุณภาพของแบบสอบถาม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781493" y="6069451"/>
            <a:ext cx="4053787" cy="6686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คัดเลือกคำถาม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72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2" y="1680213"/>
            <a:ext cx="9721215" cy="99436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คำถามที่ใช้ในแบบสอบถามอาจแบ่งตามลักษณะการตอบได้ </a:t>
            </a:r>
            <a:endParaRPr lang="en-US" sz="44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ลักษณะ ดังนี้</a:t>
            </a:r>
            <a:endParaRPr lang="en-US" sz="44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656259" y="359886"/>
            <a:ext cx="7200800" cy="9773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ชนิดและรูปแบบคำถามของแบบสอบถาม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32123" y="3009331"/>
            <a:ext cx="10009112" cy="212365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3.1 คำถามแบบเปิด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เป็นคำถามแบบให้ตอบอย่างเสรีผู้ตอบจะต้องตอบด้วยคำพูดของตนเองและแสดงความคิดเห็นต่อคำถามนั้นอย่างเต็มที่ตามความ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พอใจ</a:t>
            </a: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32123" y="5190448"/>
            <a:ext cx="10009112" cy="14465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3.2 คำถามแบบปิด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เป็นคำถามที่ผู้สร้างมีจุดมุ่งหมายแน่นอนและจัดเตรียมคำตอบไว้ล่วงหน้า</a:t>
            </a:r>
          </a:p>
        </p:txBody>
      </p:sp>
    </p:spTree>
    <p:extLst>
      <p:ext uri="{BB962C8B-B14F-4D97-AF65-F5344CB8AC3E}">
        <p14:creationId xmlns:p14="http://schemas.microsoft.com/office/powerpoint/2010/main" val="42884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2" y="1885963"/>
            <a:ext cx="9721215" cy="4543551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4.1 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ควรเขียนด้วยภาษาง่ายๆ</a:t>
            </a:r>
          </a:p>
          <a:p>
            <a:pPr marL="0" indent="0" algn="thaiDist">
              <a:buNone/>
            </a:pP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4.2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ควรเขียนประโยคสั้นๆ กะทัดรัด</a:t>
            </a:r>
          </a:p>
          <a:p>
            <a:pPr marL="0" indent="0" algn="thaiDist">
              <a:buNone/>
            </a:pP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4.3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ควรเขียนให้เฉพาะเจาะจง</a:t>
            </a:r>
          </a:p>
          <a:p>
            <a:pPr marL="0" indent="0" algn="thaiDist">
              <a:buNone/>
            </a:pP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4.4 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คำถามแต่ละข้อต้องเขียนให้มีคำถามเดียว</a:t>
            </a:r>
          </a:p>
          <a:p>
            <a:pPr marL="0" indent="0" algn="thaiDist">
              <a:buNone/>
            </a:pP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4.5 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ควรหลีกเลี่ยงคำถามที่เป็นคำถามนำ</a:t>
            </a:r>
          </a:p>
          <a:p>
            <a:pPr marL="0" indent="0" algn="thaiDist">
              <a:buNone/>
            </a:pP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4.6 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ควรหลีกเลี่ยงคำถามที่เกี่ยวกับความลำเอียงของผู้ตอบ</a:t>
            </a:r>
          </a:p>
          <a:p>
            <a:pPr marL="0" indent="0" algn="thaiDist">
              <a:buNone/>
            </a:pP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4.7 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ควรหลีกเลี่ยงคำถามปฏิเสธ</a:t>
            </a:r>
            <a:endParaRPr lang="th-TH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84251" y="462761"/>
            <a:ext cx="7344816" cy="9773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หลักการทั่วไปในการตั้งคำถาม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48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2160315" y="257010"/>
            <a:ext cx="6552728" cy="14402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การเรียงคำถามและการจัดรูปแบบ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idx="1"/>
          </p:nvPr>
        </p:nvSpPr>
        <p:spPr>
          <a:xfrm>
            <a:off x="576071" y="1872258"/>
            <a:ext cx="9721215" cy="4938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5.1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การจัดเรียงข้อคำถามเป็นหมวดหมู่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5.2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คำถามในแต่ละตอน ควรยึดหลักการเรียงดังนี้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-เรียงคำถามที่ใกล้ตัวก่อน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-เรียงคำถามทั่วไปก่อนแล้วตามด้วยคำถามเฉพาะ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-เรียงคำถามง่ายๆ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-เรียงคำถามที่คุ้นเคยมากไปหาที่คุ้นเคยน้อย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-เรียงคำถามตามลำดับเหตุการณ์ เริ่มจากอดีต ปัจจุบัน แล้วจึงไป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อนาคต</a:t>
            </a:r>
            <a:endParaRPr lang="th-TH" sz="36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11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82167" y="122466"/>
            <a:ext cx="3147200" cy="9073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ผลการวิเคราะห์งาน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996095" y="122464"/>
            <a:ext cx="4508151" cy="10585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การนำผลของการวิเคราะห์งานไปใช้ในการบริหารทรัพยากรมนุษย์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251269" y="1407809"/>
            <a:ext cx="4338032" cy="6048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การออกแบบงาน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251269" y="2163893"/>
            <a:ext cx="4338032" cy="6048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การวางแผนทรัพยากรมนุษย์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251269" y="2919977"/>
            <a:ext cx="4338032" cy="6048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การสรรหาและคัดเลือก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251269" y="3676058"/>
            <a:ext cx="4338032" cy="10585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th-TH" sz="4100" b="1" dirty="0">
                <a:latin typeface="TH SarabunPSK" pitchFamily="34" charset="-34"/>
                <a:cs typeface="TH SarabunPSK" pitchFamily="34" charset="-34"/>
              </a:rPr>
              <a:t>การสร้างโอกาสในการจ้างงานที่เท่าเทียมกัน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 flipH="1">
            <a:off x="6251269" y="4885795"/>
            <a:ext cx="4338032" cy="6048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การประเมินผลการปฏิบัติงาน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251269" y="5641879"/>
            <a:ext cx="4338032" cy="6048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การจ่ายค่าตอบแทน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251269" y="6397963"/>
            <a:ext cx="4338032" cy="6048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การอบรมและการพัฒนาบุคลากร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508654" y="2579739"/>
            <a:ext cx="3062140" cy="1323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คำบรรยายลักษณะงาน</a:t>
            </a:r>
          </a:p>
          <a:p>
            <a:pPr algn="ctr"/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วงรี 15"/>
          <p:cNvSpPr/>
          <p:nvPr/>
        </p:nvSpPr>
        <p:spPr>
          <a:xfrm>
            <a:off x="41934" y="2768760"/>
            <a:ext cx="2041427" cy="211703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th-TH" sz="3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สารสนเทศ</a:t>
            </a:r>
          </a:p>
          <a:p>
            <a:pPr algn="ctr"/>
            <a:r>
              <a:rPr lang="th-TH" sz="3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ของงาน</a:t>
            </a:r>
          </a:p>
        </p:txBody>
      </p:sp>
      <p:cxnSp>
        <p:nvCxnSpPr>
          <p:cNvPr id="18" name="ลูกศรเชื่อมต่อแบบตรง 17"/>
          <p:cNvCxnSpPr/>
          <p:nvPr/>
        </p:nvCxnSpPr>
        <p:spPr>
          <a:xfrm>
            <a:off x="2508658" y="3940690"/>
            <a:ext cx="3827675" cy="69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5740913" y="1634634"/>
            <a:ext cx="0" cy="51413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>
            <a:off x="2083361" y="3902884"/>
            <a:ext cx="42529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>
            <a:off x="5740917" y="1634632"/>
            <a:ext cx="51035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สี่เหลี่ยมผืนผ้า 49"/>
          <p:cNvSpPr/>
          <p:nvPr/>
        </p:nvSpPr>
        <p:spPr>
          <a:xfrm>
            <a:off x="2508654" y="3978492"/>
            <a:ext cx="3062140" cy="108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2870" tIns="51435" rIns="102870" bIns="51435">
            <a:spAutoFit/>
          </a:bodyPr>
          <a:lstStyle/>
          <a:p>
            <a:pPr lvl="0" algn="ctr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การกำหนดลักษณะเฉพาะของผู้ปฏิบัติงาน</a:t>
            </a:r>
          </a:p>
        </p:txBody>
      </p:sp>
      <p:cxnSp>
        <p:nvCxnSpPr>
          <p:cNvPr id="57" name="ลูกศรเชื่อมต่อแบบตรง 56"/>
          <p:cNvCxnSpPr>
            <a:endCxn id="8" idx="1"/>
          </p:cNvCxnSpPr>
          <p:nvPr/>
        </p:nvCxnSpPr>
        <p:spPr>
          <a:xfrm>
            <a:off x="5740917" y="2466324"/>
            <a:ext cx="51035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ลูกศรเชื่อมต่อแบบตรง 58"/>
          <p:cNvCxnSpPr>
            <a:endCxn id="10" idx="1"/>
          </p:cNvCxnSpPr>
          <p:nvPr/>
        </p:nvCxnSpPr>
        <p:spPr>
          <a:xfrm>
            <a:off x="5740917" y="3222408"/>
            <a:ext cx="51035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ลูกศรเชื่อมต่อแบบตรง 60"/>
          <p:cNvCxnSpPr>
            <a:endCxn id="12" idx="3"/>
          </p:cNvCxnSpPr>
          <p:nvPr/>
        </p:nvCxnSpPr>
        <p:spPr>
          <a:xfrm>
            <a:off x="5740917" y="5188226"/>
            <a:ext cx="51035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ลูกศรเชื่อมต่อแบบตรง 62"/>
          <p:cNvCxnSpPr>
            <a:endCxn id="13" idx="1"/>
          </p:cNvCxnSpPr>
          <p:nvPr/>
        </p:nvCxnSpPr>
        <p:spPr>
          <a:xfrm>
            <a:off x="5740917" y="5944310"/>
            <a:ext cx="51035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ลูกศรเชื่อมต่อแบบตรง 64"/>
          <p:cNvCxnSpPr>
            <a:endCxn id="14" idx="1"/>
          </p:cNvCxnSpPr>
          <p:nvPr/>
        </p:nvCxnSpPr>
        <p:spPr>
          <a:xfrm>
            <a:off x="5740917" y="6700394"/>
            <a:ext cx="51035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5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2" y="1728690"/>
            <a:ext cx="9721215" cy="4752261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การตรวจและแก้ไขคำถามในแบบสอบถามแต่ละข้อที่เขียนไว้นั่น จำเป็นต้องมีการตรวจและแก้ไขก่อนที่จะนำไปพิมพ์ การตรวจขั้นตอนนี้เป็นการตรวจความสมบูรณ์ครบถ้วนของคำถาม โดยเฉพาะในประเด็นที่เกี่ยวกับความตรง (</a:t>
            </a: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validity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ความเป็นปรนัย (</a:t>
            </a:r>
            <a:r>
              <a:rPr lang="en-US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objectivity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ของคำถามและคำตอบแต่ละข้อ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 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การตรวจเอง  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คือ ผู้เขียนคำถามเป็นผู้ตรวจเอง เมื่อเขียนเสร็จแล้วควรทิ้งไว้ </a:t>
            </a:r>
            <a:r>
              <a:rPr lang="en-US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2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วัน แล้วจึงนำมาตรวจใหม่ โดยอ่านคำถามคำตอบทุกข้ออย่างละเอียด พร้อมตั้งคำถามถามตัวเอง 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376339" y="308448"/>
            <a:ext cx="5904656" cy="10287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การตรวจและแก้ไขขั้นต้น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44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232323" y="2931762"/>
            <a:ext cx="6336704" cy="977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การตรวจสอบคุณภาพของแบบสอบถาม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80195" y="1122738"/>
            <a:ext cx="320439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1.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ความเป็นปรนัย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912843" y="1122738"/>
            <a:ext cx="247696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ความยากง่าย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120755" y="5040701"/>
            <a:ext cx="4248472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อำนาจจำแนกแบบสอบถามโดยทั่วไป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329841" y="5260554"/>
            <a:ext cx="190949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ความตรง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32123" y="4886388"/>
            <a:ext cx="2063385" cy="70788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thaiDist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ความเที่ยง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flipH="1" flipV="1">
            <a:off x="3024412" y="1851574"/>
            <a:ext cx="305429" cy="82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flipV="1">
            <a:off x="7632923" y="1851574"/>
            <a:ext cx="144016" cy="82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7416899" y="4063388"/>
            <a:ext cx="360040" cy="82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flipH="1">
            <a:off x="4464571" y="4063387"/>
            <a:ext cx="288032" cy="977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 flipH="1">
            <a:off x="1656259" y="4063388"/>
            <a:ext cx="576064" cy="61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3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2880395" y="411323"/>
            <a:ext cx="4824536" cy="1697438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การส่งแบบสอบถามไปให้กลุ่มตัวอย่าง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32124" y="2417386"/>
            <a:ext cx="9937103" cy="1440251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การส่งแบบสอบถามโดยนำไปส่งเอง วิธีนี้ไม่ค่อยมีปัญหายุ่งยากมากนักเพียงแต่นักวิเคราะห์และพนักงานรวบรวมข้อมูล นำแบบสอบถามไปให้กลุ่มตัวอย่าง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04132" y="4629200"/>
            <a:ext cx="9937103" cy="1440251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การส่งแบบสอบถามทางไปรษณีย์ เป็นวิธีที่ประหยัดและสะดวกมาก นิยมทำกันอย่างกว้างขวาง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74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6139" y="308448"/>
            <a:ext cx="3816424" cy="10801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ข้อดีของแบบสอบถาม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336779" y="216074"/>
            <a:ext cx="4032448" cy="1172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ข้อจำกัดของแบบสอบถาม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8107" y="1645824"/>
            <a:ext cx="4954816" cy="45243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ประหยัดเวลา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สะดวกเมื่อต้องการรวบรวมข้อมูล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สรุปผลได้ง่ายกว่าวิธีอื่น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ผู้ตอบมีอิสระในการตอบมาก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ผู้ตอบมีเวลาพอที่จะใคร่ครวญหาคำตอบ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ไม่มีความลำเอียง คำตอบของผู้ให้ข้อมูลเอง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544691" y="1645824"/>
            <a:ext cx="4954816" cy="501675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ขาดการติดต่อกับกลุ่มตัวอย่างโดยตรง</a:t>
            </a: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มีลักษณะยืดหยุ่นน้อย</a:t>
            </a: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มักได้แบบสอบถามกลับคืนมาจำนวนน้อย</a:t>
            </a: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ไม่สามารถใช้กับกลุ่มตัวอย่างที่อ่านและเขียนหนังสือไม่ได้</a:t>
            </a: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ไม่สามารถกลับไปสอบถามหาคำตอบที่แท้จริงได้</a:t>
            </a: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ผู้ตอบบางครั้งไม่เห็นความสำคัญ</a:t>
            </a: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แบบสอบถามที่ส่งไปทางไปรษณีย์นั้นผู้ตอบอาจไม่ได้ตอบเอง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00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008187" y="308448"/>
            <a:ext cx="8640961" cy="9088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วิธีการเก็บรวบรวมข้อมูลในการวิเคราะห์งาน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en-US" sz="4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4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การรวบรวมข้อมูลเพื่อการวิเคราะห์งานจากวิธีการบันทึก</a:t>
            </a:r>
          </a:p>
          <a:p>
            <a:pPr marL="0" indent="0" algn="thaiDist">
              <a:buNone/>
            </a:pPr>
            <a:r>
              <a:rPr lang="th-TH" sz="4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บันทึกข้อมูลของผู้ปฏิบัติงานเป็นวิธีการที่ผู้ปฏิบัติงานบันทึกรายละเอียดการทำงานในหน้าที่ของตนที่ทำเป็นประจำ  การเก็บบันทึกแบ่งได้เป็น </a:t>
            </a: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วิธี</a:t>
            </a:r>
          </a:p>
          <a:p>
            <a:pPr marL="0" indent="0" algn="thaiDist">
              <a:buNone/>
            </a:pPr>
            <a:r>
              <a:rPr lang="en-US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4.1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การเก็บบันทึกประจำวันในสมุดประจำตัว</a:t>
            </a:r>
          </a:p>
          <a:p>
            <a:pPr marL="0" indent="0" algn="thaiDist">
              <a:buNone/>
            </a:pP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4.2 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การเก็บบันทึกเฉพาะเหตุการณ์สำคัญ</a:t>
            </a:r>
          </a:p>
          <a:p>
            <a:pPr marL="0" indent="0" algn="thaiDist">
              <a:buNone/>
            </a:pP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4.3 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การเก็บบันทึกกิจกรรมการปฏิบัติงาน</a:t>
            </a:r>
          </a:p>
          <a:p>
            <a:pPr marL="0" indent="0" algn="thaiDist">
              <a:buNone/>
            </a:pP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4.4 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การบันทึกกึ่งการอภิปราย</a:t>
            </a:r>
            <a:endParaRPr lang="th-TH" sz="40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48673" y="6687945"/>
            <a:ext cx="5400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http://th.gofreedownload.net/free-vector/vector-misc/elements-of-business-team-vector-set-256739/#.XSZnuT8zbZ4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49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32324" y="565636"/>
            <a:ext cx="6192689" cy="7545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การตรวจสอบข้อมูล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การตรวจสอบข้อมูลทำให้ผลการวิเคราะห์งานเป็นที่ยอมรับของผู้ปฏิบัติงานเพราะผู้ปฏิบัติงานมีโอกาสเห็นข้อมูลนั้นอีกครั้งหนึ่งหลังจากวิเคราะห์งาน</a:t>
            </a:r>
          </a:p>
          <a:p>
            <a:pPr marL="0" indent="0" algn="thaiDist">
              <a:buNone/>
            </a:pP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เรื่องนี้จะประกอบด้วยหัวข้อสำคัญ </a:t>
            </a: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ประการ คือ วิธีการตรวจสอบข้อมูลและการเก็บข้อมูลเพิ่มเติม</a:t>
            </a:r>
          </a:p>
        </p:txBody>
      </p:sp>
    </p:spTree>
    <p:extLst>
      <p:ext uri="{BB962C8B-B14F-4D97-AF65-F5344CB8AC3E}">
        <p14:creationId xmlns:p14="http://schemas.microsoft.com/office/powerpoint/2010/main" val="13971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4131" y="359885"/>
            <a:ext cx="9937104" cy="6532566"/>
          </a:xfr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วิธีการตรวจสอบข้อมูล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ข้อแนะนำในทางปฏิบัติมีดังนี้</a:t>
            </a:r>
          </a:p>
          <a:p>
            <a:pPr marL="0" indent="0" algn="thaiDist">
              <a:buNone/>
            </a:pPr>
            <a:r>
              <a:rPr lang="en-US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1.1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การตรวจสอบข้อมูลขั้นต้น เพื่อดูความครบถ้วนพอเพียงชองข้อมูล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1.2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การตรวจสอบเพื่อความสอดคล้องของข้อมูล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1.3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การตรวจสอบในด้านความถูกต้องตรงกันของข้อมูล</a:t>
            </a:r>
          </a:p>
          <a:p>
            <a:pPr marL="0" indent="0" algn="thaiDist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การเก็บข้อมูลเพิ่มเติม 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2.1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เมื่อได้ข้อมูลจากแบบสอบถามแล้ว จะตรวจสอบด้วยการสัมภาษณ์เพิ่มเติม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2.2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โดยการเพิ่มขนาดตัวอย่างในกรณีที่ใช้สุ่มตัวอย่างในการเก็บรวบรวมข้อมูล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2.3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โดยการเปลี่ยนกลุ่มผู้ใช้ข้อมูล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2.4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โดยการตรวจสอบความครบถ้วนของงานที่เก็บรวบรวมข้อมูล กับผลงานหรือปริมาณงานที่ได้มีการจัดเก็บสถิติไว้แล้ว</a:t>
            </a:r>
          </a:p>
          <a:p>
            <a:pPr marL="0" indent="0" algn="thaiDist">
              <a:buNone/>
            </a:pP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th-TH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0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36380" y="411323"/>
            <a:ext cx="1728191" cy="805949"/>
          </a:xfr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สรุป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การเก็บรวบรวมข้อมูล คือ การรวบรวม ข้อเท็จจริงที่เกี่ยวกับรายละเอียด เนื้อหาของงานในตำแหน่งหนึ่งๆ เกี่ยวกับลักษณะของงาน และคุณสมบัติของผู้ปฏิบัติงานนั้นๆ วีการเก็บรวบรวมข้อมูลในการวิเคราะห์งานมีหลายวิธี เช่น วิธีการสังเกตการณ์การปฏิบัติงาน วิธีการสัมภาษณ์  วิธีการใช้แบบสอบถาม วิธีการบันทึก และวิธีการผสมผสาน เป็นต้น</a:t>
            </a:r>
            <a:endParaRPr lang="th-TH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25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80395" y="1800250"/>
            <a:ext cx="4608511" cy="184140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8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จบการนำเสนอ</a:t>
            </a:r>
            <a:endParaRPr lang="th-TH" sz="8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38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80195" y="792139"/>
            <a:ext cx="9181148" cy="1224136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บทที่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5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94487" y="1872258"/>
            <a:ext cx="9181148" cy="1584175"/>
          </a:xfrm>
        </p:spPr>
        <p:txBody>
          <a:bodyPr>
            <a:normAutofit/>
          </a:bodyPr>
          <a:lstStyle/>
          <a:p>
            <a:r>
              <a:rPr lang="th-TH" sz="5200" b="1" dirty="0">
                <a:latin typeface="TH SarabunPSK" pitchFamily="34" charset="-34"/>
                <a:cs typeface="TH SarabunPSK" pitchFamily="34" charset="-34"/>
              </a:rPr>
              <a:t>การวิเคราะห์และการแปลข้อมูล</a:t>
            </a:r>
          </a:p>
          <a:p>
            <a:r>
              <a:rPr lang="en-US" sz="41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endParaRPr lang="en-US" sz="4100" dirty="0">
              <a:latin typeface="TH SarabunPSK" pitchFamily="34" charset="-34"/>
              <a:cs typeface="TH SarabunPSK" pitchFamily="34" charset="-34"/>
            </a:endParaRPr>
          </a:p>
          <a:p>
            <a:endParaRPr lang="en-US" sz="41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รูปภาพ 7" descr="53341352_2198804873713238_42645778254004224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8322"/>
            <a:ext cx="6160188" cy="3741743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1584251" y="6190065"/>
            <a:ext cx="3628605" cy="380873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th-TH" sz="1800" u="sng" dirty="0" smtClean="0">
                <a:latin typeface="TH SarabunPSK" pitchFamily="34" charset="-34"/>
                <a:cs typeface="TH SarabunPSK" pitchFamily="34" charset="-34"/>
                <a:hlinkClick r:id="rId3"/>
              </a:rPr>
              <a:t>ที่มา </a:t>
            </a:r>
            <a:r>
              <a:rPr lang="en-US" sz="1800" u="sng" dirty="0" smtClean="0">
                <a:latin typeface="TH SarabunPSK" pitchFamily="34" charset="-34"/>
                <a:cs typeface="TH SarabunPSK" pitchFamily="34" charset="-34"/>
                <a:hlinkClick r:id="rId3"/>
              </a:rPr>
              <a:t>: www.kruamp.com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17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3104074" y="1937067"/>
            <a:ext cx="4423091" cy="204142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นำผลการวิเคราะห์งานไปใช้ประโยชน์ในการบริหารทรัพยากรมนุษย์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93236" y="642576"/>
            <a:ext cx="2591415" cy="6578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2870" tIns="51435" rIns="102870" bIns="51435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การออกแบบงาน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764880" y="748348"/>
            <a:ext cx="4030912" cy="6578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2870" tIns="51435" rIns="102870" bIns="51435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2.การวางแผนทรัพยากรมนุษย์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001333" y="2456872"/>
            <a:ext cx="2417850" cy="12118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870" tIns="51435" rIns="102870" bIns="51435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3.การสรรหาและการคัดเลือก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405869" y="4564456"/>
            <a:ext cx="3963284" cy="12118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02870" tIns="51435" rIns="102870" bIns="51435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4.การสร้างโอกาสในการจ้างงานที่เท่าเทียมกัน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838974" y="5188228"/>
            <a:ext cx="4115870" cy="657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02870" tIns="51435" rIns="102870" bIns="51435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5.การประเมินผลการปฏิบัติงาน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76139" y="4032498"/>
            <a:ext cx="2964914" cy="6578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02870" tIns="51435" rIns="102870" bIns="51435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6.การจ่ายค่าตอบแทน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5178" y="1668500"/>
            <a:ext cx="2550582" cy="1088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2870" tIns="51435" rIns="102870" bIns="51435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7.การฝึกอบรมและการพัฒนาบุคคล</a:t>
            </a: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 flipH="1" flipV="1">
            <a:off x="4039724" y="1376936"/>
            <a:ext cx="255178" cy="639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 flipV="1">
            <a:off x="6591507" y="1483417"/>
            <a:ext cx="255178" cy="480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7311351" y="2465068"/>
            <a:ext cx="601743" cy="263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>
            <a:off x="6846686" y="3859314"/>
            <a:ext cx="464662" cy="5493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 flipH="1">
            <a:off x="4919390" y="4081846"/>
            <a:ext cx="198115" cy="9386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 flipH="1">
            <a:off x="2636247" y="3413963"/>
            <a:ext cx="595415" cy="509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 flipH="1" flipV="1">
            <a:off x="2933954" y="1964162"/>
            <a:ext cx="634750" cy="1997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1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3.jpg"/>
          <p:cNvPicPr>
            <a:picLocks noChangeAspect="1"/>
          </p:cNvPicPr>
          <p:nvPr/>
        </p:nvPicPr>
        <p:blipFill>
          <a:blip r:embed="rId3">
            <a:lum bright="37000" contrast="11000"/>
          </a:blip>
          <a:stretch>
            <a:fillRect/>
          </a:stretch>
        </p:blipFill>
        <p:spPr>
          <a:xfrm>
            <a:off x="153323" y="1058811"/>
            <a:ext cx="9382273" cy="576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2311" y="0"/>
            <a:ext cx="9721215" cy="1882122"/>
          </a:xfrm>
        </p:spPr>
        <p:txBody>
          <a:bodyPr>
            <a:noAutofit/>
          </a:bodyPr>
          <a:lstStyle/>
          <a:p>
            <a:r>
              <a:rPr lang="th-TH" sz="54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5400" dirty="0">
                <a:latin typeface="TH SarabunPSK" pitchFamily="34" charset="-34"/>
                <a:cs typeface="TH SarabunPSK" pitchFamily="34" charset="-34"/>
              </a:rPr>
            </a:br>
            <a:r>
              <a:rPr lang="th-TH" sz="5400" dirty="0">
                <a:latin typeface="TH SarabunPSK" pitchFamily="34" charset="-34"/>
                <a:cs typeface="TH SarabunPSK" pitchFamily="34" charset="-34"/>
              </a:rPr>
              <a:t>การประมวลข้อมูล</a:t>
            </a:r>
            <a:r>
              <a:rPr lang="th-TH" sz="5400" u="sng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5400" u="sng" dirty="0">
                <a:latin typeface="TH SarabunPSK" pitchFamily="34" charset="-34"/>
                <a:cs typeface="TH SarabunPSK" pitchFamily="34" charset="-34"/>
              </a:rPr>
            </a:br>
            <a:endParaRPr lang="th-TH" sz="5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40072" y="1296195"/>
            <a:ext cx="9721215" cy="50114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thaiDist">
              <a:buNone/>
            </a:pPr>
            <a:r>
              <a:rPr lang="en-US" sz="4100" b="1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4100" b="1" dirty="0">
                <a:latin typeface="TH SarabunPSK" pitchFamily="34" charset="-34"/>
                <a:cs typeface="TH SarabunPSK" pitchFamily="34" charset="-34"/>
              </a:rPr>
              <a:t>การตรวจสอบความถูกต้องของข้อมูล</a:t>
            </a:r>
          </a:p>
          <a:p>
            <a:pPr algn="thaiDist">
              <a:buNone/>
            </a:pPr>
            <a:r>
              <a:rPr lang="en-US" sz="4100" b="1" dirty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100" b="1" dirty="0">
                <a:latin typeface="TH SarabunPSK" pitchFamily="34" charset="-34"/>
                <a:cs typeface="TH SarabunPSK" pitchFamily="34" charset="-34"/>
              </a:rPr>
              <a:t>การแยกประเภทข้อมูล</a:t>
            </a:r>
          </a:p>
          <a:p>
            <a:pPr algn="thaiDist">
              <a:buNone/>
            </a:pPr>
            <a:r>
              <a:rPr lang="en-US" sz="4100" b="1" dirty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4100" b="1" dirty="0">
                <a:latin typeface="TH SarabunPSK" pitchFamily="34" charset="-34"/>
                <a:cs typeface="TH SarabunPSK" pitchFamily="34" charset="-34"/>
              </a:rPr>
              <a:t>การสร้างตาราง</a:t>
            </a:r>
          </a:p>
          <a:p>
            <a:pPr algn="thaiDist">
              <a:buNone/>
            </a:pPr>
            <a:r>
              <a:rPr lang="en-US" sz="4100" b="1" dirty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4100" b="1" dirty="0">
                <a:latin typeface="TH SarabunPSK" pitchFamily="34" charset="-34"/>
                <a:cs typeface="TH SarabunPSK" pitchFamily="34" charset="-34"/>
              </a:rPr>
              <a:t>ประมวลข้อมูลด้วยเครื่องคำนวณ</a:t>
            </a:r>
            <a:r>
              <a:rPr lang="th-TH" sz="4100" dirty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algn="thaiDist">
              <a:buNone/>
            </a:pPr>
            <a:endParaRPr lang="th-TH" sz="41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41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en-US" sz="4100" dirty="0">
                <a:latin typeface="TH SarabunPSK" pitchFamily="34" charset="-34"/>
                <a:cs typeface="TH SarabunPSK" pitchFamily="34" charset="-34"/>
              </a:rPr>
              <a:t>                                                                  </a:t>
            </a:r>
          </a:p>
          <a:p>
            <a:pPr algn="thaiDist">
              <a:buNone/>
            </a:pPr>
            <a:endParaRPr lang="en-US" sz="41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en-US" sz="4100" dirty="0">
                <a:latin typeface="TH SarabunPSK" pitchFamily="34" charset="-34"/>
                <a:cs typeface="TH SarabunPSK" pitchFamily="34" charset="-34"/>
              </a:rPr>
              <a:t>                                                                                           </a:t>
            </a:r>
          </a:p>
          <a:p>
            <a:pPr algn="thaiDist">
              <a:buNone/>
            </a:pPr>
            <a:r>
              <a:rPr lang="en-US" sz="4100" dirty="0">
                <a:latin typeface="TH SarabunPSK" pitchFamily="34" charset="-34"/>
                <a:cs typeface="TH SarabunPSK" pitchFamily="34" charset="-34"/>
              </a:rPr>
              <a:t>                                                                                                                                                                                     </a:t>
            </a:r>
            <a:r>
              <a:rPr lang="en-US" sz="4100" dirty="0">
                <a:latin typeface="TH SarabunPSK" pitchFamily="34" charset="-34"/>
                <a:cs typeface="TH SarabunPSK" pitchFamily="34" charset="-34"/>
                <a:hlinkClick r:id="rId4"/>
              </a:rPr>
              <a:t>https://studycomtt.blogspot.com/2017/06/3-1.html</a:t>
            </a:r>
            <a:endParaRPr lang="th-TH" sz="41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8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4.jpg"/>
          <p:cNvPicPr>
            <a:picLocks noChangeAspect="1"/>
          </p:cNvPicPr>
          <p:nvPr/>
        </p:nvPicPr>
        <p:blipFill>
          <a:blip r:embed="rId2">
            <a:lum bright="26000" contrast="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0801350" cy="720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การลงรหัส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coding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 การลงรหัส คือ การประมวลข้อมูลจะประกอบด้วยการจัดทำตารางข้อมูลและนำข้อมูลมาเรียบเรียงลงในตารางสรุปข้อมูล</a:t>
            </a:r>
          </a:p>
          <a:p>
            <a:pPr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ประการที่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จัดทำตารางสรุปข้อมูล ตารางสรุปข้อมูลจะจัดเตรียมขึ้นโดยคำนึงถึงลักษณะข้อมูลและจำนวนข้อมูลที่เก็บได้ โดยปกติแบบสำรวจข้อมูลมักจะจัดทำตารางไว้กรองข้อมูล เพื่อให้ความสะดวกแก่ผู้เก็บข้อมูลหรือผู้ให้ข้อมูลกรองข้อมูลในตารางอยู่แล้ว</a:t>
            </a:r>
          </a:p>
          <a:p>
            <a:pPr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</a:t>
            </a:r>
          </a:p>
          <a:p>
            <a:pPr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3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x7O2z72JYk.jpg"/>
          <p:cNvPicPr>
            <a:picLocks noChangeAspect="1"/>
          </p:cNvPicPr>
          <p:nvPr/>
        </p:nvPicPr>
        <p:blipFill>
          <a:blip r:embed="rId2">
            <a:lum bright="27000" contrast="-36000"/>
          </a:blip>
          <a:stretch>
            <a:fillRect/>
          </a:stretch>
        </p:blipFill>
        <p:spPr>
          <a:xfrm>
            <a:off x="253121" y="975103"/>
            <a:ext cx="10379495" cy="615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1893" y="0"/>
            <a:ext cx="9721215" cy="1050113"/>
          </a:xfrm>
        </p:spPr>
        <p:txBody>
          <a:bodyPr>
            <a:normAutofit/>
          </a:bodyPr>
          <a:lstStyle/>
          <a:p>
            <a:r>
              <a:rPr lang="th-TH" sz="4100" dirty="0">
                <a:latin typeface="TH SarabunPSK" pitchFamily="34" charset="-34"/>
                <a:cs typeface="TH SarabunPSK" pitchFamily="34" charset="-34"/>
              </a:rPr>
              <a:t>ตารางที่ </a:t>
            </a:r>
            <a:r>
              <a:rPr lang="en-US" sz="4100" dirty="0">
                <a:latin typeface="TH SarabunPSK" pitchFamily="34" charset="-34"/>
                <a:cs typeface="TH SarabunPSK" pitchFamily="34" charset="-34"/>
              </a:rPr>
              <a:t>5.2</a:t>
            </a:r>
            <a:r>
              <a:rPr lang="th-TH" sz="4100" dirty="0">
                <a:latin typeface="TH SarabunPSK" pitchFamily="34" charset="-34"/>
                <a:cs typeface="TH SarabunPSK" pitchFamily="34" charset="-34"/>
              </a:rPr>
              <a:t>การกำหนดหน้าที่หลักและกิจกรรมของตำแหน่งงาน</a:t>
            </a:r>
          </a:p>
        </p:txBody>
      </p:sp>
      <p:graphicFrame>
        <p:nvGraphicFramePr>
          <p:cNvPr id="10" name="ตัวยึดเนื้อหา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606193"/>
              </p:ext>
            </p:extLst>
          </p:nvPr>
        </p:nvGraphicFramePr>
        <p:xfrm>
          <a:off x="421893" y="1080170"/>
          <a:ext cx="10210723" cy="5701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3152"/>
                <a:gridCol w="3845623"/>
                <a:gridCol w="3751948"/>
              </a:tblGrid>
              <a:tr h="765147">
                <a:tc>
                  <a:txBody>
                    <a:bodyPr/>
                    <a:lstStyle/>
                    <a:p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      หน้าที่หลัก</a:t>
                      </a:r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กิจกรรมหลัก</a:t>
                      </a:r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ผลที่คาดหวัง</a:t>
                      </a:r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2016252">
                <a:tc>
                  <a:txBody>
                    <a:bodyPr/>
                    <a:lstStyle/>
                    <a:p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ดำเนินการขายสินค้า</a:t>
                      </a:r>
                    </a:p>
                    <a:p>
                      <a:endParaRPr lang="th-TH" sz="25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กำหนดเป้าหมายของยอดขาย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วางแผนการออกเยี่ยมลูกค้า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เตรียมข้อมูลลูกค้า        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การเจรจาต่อรองกับลูกค้า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ปิดการขาย</a:t>
                      </a:r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ยอดขาย</a:t>
                      </a:r>
                    </a:p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ความพึ่งพอใจของลูกค้า                </a:t>
                      </a:r>
                    </a:p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ความพึ่งพอใจของลูกค้า</a:t>
                      </a:r>
                    </a:p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เก็บเงินได้ตามกำหนด</a:t>
                      </a:r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1287905">
                <a:tc>
                  <a:txBody>
                    <a:bodyPr/>
                    <a:lstStyle/>
                    <a:p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ให้บริการหลังการขาย</a:t>
                      </a:r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วางแผนออกเยี่ยมลูกค้า</a:t>
                      </a:r>
                    </a:p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ให้ความรู้ลูกค้า</a:t>
                      </a:r>
                    </a:p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ตอบข้อเรียกร้องของลูกค้า</a:t>
                      </a:r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1632204">
                <a:tc>
                  <a:txBody>
                    <a:bodyPr/>
                    <a:lstStyle/>
                    <a:p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การเก็บเงินกับลูกค้า</a:t>
                      </a:r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เตรียมเอกสารเก็บเงิน</a:t>
                      </a:r>
                    </a:p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ติดตามและนัดหมายลูกค้า</a:t>
                      </a:r>
                    </a:p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เก็บเงินส่งบริษัท      </a:t>
                      </a:r>
                    </a:p>
                    <a:p>
                      <a:endParaRPr lang="th-TH" sz="25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</a:t>
                      </a:r>
                    </a:p>
                    <a:p>
                      <a:endParaRPr lang="en-US" sz="25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en-US" sz="25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1648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5.jpg"/>
          <p:cNvPicPr>
            <a:picLocks noChangeAspect="1"/>
          </p:cNvPicPr>
          <p:nvPr/>
        </p:nvPicPr>
        <p:blipFill>
          <a:blip r:embed="rId3">
            <a:lum bright="76000" contrast="-65000"/>
          </a:blip>
          <a:stretch>
            <a:fillRect/>
          </a:stretch>
        </p:blipFill>
        <p:spPr>
          <a:xfrm>
            <a:off x="-57368" y="2100252"/>
            <a:ext cx="10879937" cy="553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แบบฟอร์มบรรยายลักษณะงาน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40072" y="1555397"/>
            <a:ext cx="9721215" cy="5141397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100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ตำแหน่งนี้คือตำแหน่งอะไร  อยู่หน่อยงานไหน</a:t>
            </a:r>
          </a:p>
          <a:p>
            <a:pPr marL="0" indent="0">
              <a:buNone/>
            </a:pPr>
            <a:r>
              <a:rPr lang="en-US" sz="5100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ทำไมองค์กรนี้ถึงมีตำแหน่งงาน</a:t>
            </a:r>
          </a:p>
          <a:p>
            <a:pPr marL="0" indent="0">
              <a:buNone/>
            </a:pPr>
            <a:r>
              <a:rPr lang="en-US" sz="5100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ตำแหน่งงานนี้มีหน้าที่หลักอะไรบ้าง</a:t>
            </a:r>
          </a:p>
          <a:p>
            <a:pPr marL="0" indent="0">
              <a:buNone/>
            </a:pPr>
            <a:r>
              <a:rPr lang="en-US" sz="5100" dirty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องค์กรคาดหวังอะไรจากตำแหน่งนี้</a:t>
            </a:r>
          </a:p>
          <a:p>
            <a:pPr marL="0" indent="0">
              <a:buNone/>
            </a:pPr>
            <a:r>
              <a:rPr lang="en-US" sz="5100" dirty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งานตำแหน่งนี้ยากตรงไหน</a:t>
            </a:r>
          </a:p>
          <a:p>
            <a:pPr marL="0" indent="0">
              <a:buNone/>
            </a:pPr>
            <a:r>
              <a:rPr lang="en-US" sz="5100" dirty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 สายการบังคับบัญชาเป็นอย่างไร</a:t>
            </a:r>
          </a:p>
          <a:p>
            <a:pPr marL="0" indent="0">
              <a:buNone/>
            </a:pPr>
            <a:r>
              <a:rPr lang="en-US" sz="5100" dirty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มีการทำงานร่วมกับหน่อยงานใดบ้าง</a:t>
            </a:r>
          </a:p>
          <a:p>
            <a:pPr marL="0" indent="0">
              <a:buNone/>
            </a:pPr>
            <a:r>
              <a:rPr lang="en-US" sz="5100" dirty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คุณสมบัติของผู้ดำรงตำแหน่งมีอะไรบ้าง </a:t>
            </a:r>
            <a:r>
              <a:rPr lang="th-TH" sz="5100" dirty="0"/>
              <a:t>  </a:t>
            </a:r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sz="1100" dirty="0"/>
          </a:p>
          <a:p>
            <a:pPr marL="0" indent="0">
              <a:buNone/>
            </a:pPr>
            <a:r>
              <a:rPr lang="th-TH" sz="1100" dirty="0"/>
              <a:t>                                                                                                                                                                                       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117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77777.jpg"/>
          <p:cNvPicPr>
            <a:picLocks noChangeAspect="1"/>
          </p:cNvPicPr>
          <p:nvPr/>
        </p:nvPicPr>
        <p:blipFill>
          <a:blip r:embed="rId2">
            <a:lum bright="-15000" contrast="67000"/>
          </a:blip>
          <a:stretch>
            <a:fillRect/>
          </a:stretch>
        </p:blipFill>
        <p:spPr>
          <a:xfrm>
            <a:off x="0" y="229551"/>
            <a:ext cx="10801350" cy="697134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000000"/>
            </a:lightRig>
          </a:scene3d>
          <a:sp3d prstMaterial="clear">
            <a:bevelT h="63500"/>
          </a:sp3d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0068" y="288370"/>
            <a:ext cx="9670617" cy="386694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ตารางที่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ตัวอย่างแบบฟอร์มบรรยายลักษณะงาน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031284"/>
              </p:ext>
            </p:extLst>
          </p:nvPr>
        </p:nvGraphicFramePr>
        <p:xfrm>
          <a:off x="0" y="627493"/>
          <a:ext cx="10801350" cy="6573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675"/>
                <a:gridCol w="5400675"/>
              </a:tblGrid>
              <a:tr h="679516">
                <a:tc>
                  <a:txBody>
                    <a:bodyPr/>
                    <a:lstStyle/>
                    <a:p>
                      <a:pPr algn="ctr"/>
                      <a:r>
                        <a:rPr lang="th-TH" sz="3400" dirty="0" smtClean="0">
                          <a:latin typeface="TH SarabunPSK" pitchFamily="34" charset="-34"/>
                          <a:cs typeface="TH SarabunPSK" pitchFamily="34" charset="-34"/>
                        </a:rPr>
                        <a:t>ตำแหน่งที่กำหนด</a:t>
                      </a:r>
                      <a:endParaRPr lang="th-TH" sz="3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400" dirty="0" smtClean="0">
                          <a:latin typeface="TH SarabunPSK" pitchFamily="34" charset="-34"/>
                          <a:cs typeface="TH SarabunPSK" pitchFamily="34" charset="-34"/>
                        </a:rPr>
                        <a:t>หัวข้อที่จะนำมาเขียนลงในแบบฟอร์ม</a:t>
                      </a:r>
                      <a:endParaRPr lang="th-TH" sz="3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864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ตำแหน่งนี้คือตำแหน่งอะไร  อยู่หน่อยงานไหน</a:t>
                      </a:r>
                    </a:p>
                    <a:p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ชื่อตำแหน่ง(ไทย</a:t>
                      </a:r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อังกฤษ)  </a:t>
                      </a:r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 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แผนก/ฝ่าย</a:t>
                      </a:r>
                    </a:p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ตำแหน่งผู้บังคับบัญชา     </a:t>
                      </a:r>
                      <a:r>
                        <a:rPr lang="th-TH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เกรด/ระดับ</a:t>
                      </a: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679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ทำไมองค์กรนี้ถึงมีตำแหน่งงาน</a:t>
                      </a: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วัตถุประสงค์ตำแหน่งงาน</a:t>
                      </a:r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679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ตำแหน่งงานนี้มีหน้าที่หลักอะไรบ้าง</a:t>
                      </a: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679516">
                <a:tc>
                  <a:txBody>
                    <a:bodyPr/>
                    <a:lstStyle/>
                    <a:p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องค์กรคาดหวังอะไรจากตำแหน่งนี้</a:t>
                      </a:r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679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งานตำแหน่งนี้ยากตรงไหน</a:t>
                      </a: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งานหลัก</a:t>
                      </a:r>
                      <a:r>
                        <a:rPr lang="th-TH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</a:t>
                      </a:r>
                      <a:r>
                        <a:rPr lang="en-US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กิจกรรมหลัก</a:t>
                      </a:r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679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สายการบังคับบัญชาเป็นอย่างไร</a:t>
                      </a: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ผลที่บริษัทคาดหวัง</a:t>
                      </a:r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864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มีการทำงานร่วมกับหน่อยงานใดบ้าง</a:t>
                      </a:r>
                    </a:p>
                    <a:p>
                      <a:endParaRPr lang="th-TH" sz="19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องค์กร/หน่วยงาน</a:t>
                      </a:r>
                      <a:r>
                        <a:rPr lang="th-TH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(ภายใน/ภายนอก)</a:t>
                      </a:r>
                    </a:p>
                    <a:p>
                      <a:r>
                        <a:rPr lang="en-US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งานที่ต้องติดต่อ    </a:t>
                      </a:r>
                      <a:r>
                        <a:rPr lang="en-US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ความถี่</a:t>
                      </a: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768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คุณสมบัติของผู้ดำรงตำแหน่งมีอะไรบ้าง</a:t>
                      </a:r>
                    </a:p>
                    <a:p>
                      <a:endParaRPr lang="th-TH" sz="19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วุฒิการศึกษา</a:t>
                      </a:r>
                      <a:r>
                        <a:rPr lang="th-TH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</a:t>
                      </a:r>
                      <a:r>
                        <a:rPr lang="en-US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ประสบการณ์</a:t>
                      </a:r>
                      <a:endParaRPr lang="th-TH" sz="9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1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2016-11-03_5388909.jpg"/>
          <p:cNvPicPr>
            <a:picLocks noChangeAspect="1"/>
          </p:cNvPicPr>
          <p:nvPr/>
        </p:nvPicPr>
        <p:blipFill>
          <a:blip r:embed="rId3">
            <a:lum bright="-47000" contrast="70000"/>
          </a:blip>
          <a:stretch>
            <a:fillRect/>
          </a:stretch>
        </p:blipFill>
        <p:spPr>
          <a:xfrm>
            <a:off x="0" y="1224997"/>
            <a:ext cx="10801350" cy="597590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0068" y="225005"/>
            <a:ext cx="9721215" cy="1500198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ตัวอย่างที่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5.4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ตัวอย่างแบบฟอร์มบรรยายลักษณะงาน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job description from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ข้อมูลทั่วไป (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job title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buNone/>
            </a:pPr>
            <a:endParaRPr lang="th-TH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988740"/>
              </p:ext>
            </p:extLst>
          </p:nvPr>
        </p:nvGraphicFramePr>
        <p:xfrm>
          <a:off x="675054" y="2925361"/>
          <a:ext cx="9535632" cy="3450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3908"/>
                <a:gridCol w="2383908"/>
                <a:gridCol w="2383908"/>
                <a:gridCol w="2383908"/>
              </a:tblGrid>
              <a:tr h="1598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900" dirty="0" smtClean="0">
                          <a:latin typeface="TH SarabunPSK" pitchFamily="34" charset="-34"/>
                          <a:cs typeface="TH SarabunPSK" pitchFamily="34" charset="-34"/>
                        </a:rPr>
                        <a:t>ตำแหน่ง(ไทย)</a:t>
                      </a:r>
                    </a:p>
                    <a:p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900" dirty="0" smtClean="0">
                          <a:latin typeface="TH SarabunPSK" pitchFamily="34" charset="-34"/>
                          <a:cs typeface="TH SarabunPSK" pitchFamily="34" charset="-34"/>
                        </a:rPr>
                        <a:t>ชื่ออังกฤษ</a:t>
                      </a:r>
                      <a:endParaRPr lang="th-TH" sz="29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603842">
                <a:tc>
                  <a:txBody>
                    <a:bodyPr/>
                    <a:lstStyle/>
                    <a:p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แผนก</a:t>
                      </a:r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ฝ่าย</a:t>
                      </a:r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1248156">
                <a:tc>
                  <a:txBody>
                    <a:bodyPr/>
                    <a:lstStyle/>
                    <a:p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ผู้บังคับบัญชา</a:t>
                      </a:r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เกรด/ระดับ</a:t>
                      </a:r>
                      <a:endParaRPr lang="th-TH" sz="25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900" dirty="0" smtClean="0"/>
                    </a:p>
                    <a:p>
                      <a:endParaRPr lang="th-TH" sz="900" dirty="0" smtClean="0"/>
                    </a:p>
                    <a:p>
                      <a:endParaRPr lang="th-TH" sz="900" dirty="0" smtClean="0"/>
                    </a:p>
                    <a:p>
                      <a:endParaRPr lang="th-TH" sz="900" dirty="0" smtClean="0"/>
                    </a:p>
                    <a:p>
                      <a:endParaRPr lang="th-TH" sz="900" dirty="0" smtClean="0"/>
                    </a:p>
                    <a:p>
                      <a:endParaRPr lang="th-TH" sz="900" dirty="0" smtClean="0"/>
                    </a:p>
                    <a:p>
                      <a:endParaRPr lang="th-TH" sz="900" dirty="0" smtClean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9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ผู้บริหารที่ดี.jpg"/>
          <p:cNvPicPr>
            <a:picLocks noChangeAspect="1"/>
          </p:cNvPicPr>
          <p:nvPr/>
        </p:nvPicPr>
        <p:blipFill>
          <a:blip r:embed="rId2">
            <a:lum bright="-37000"/>
          </a:blip>
          <a:stretch>
            <a:fillRect/>
          </a:stretch>
        </p:blipFill>
        <p:spPr>
          <a:xfrm>
            <a:off x="84348" y="2025242"/>
            <a:ext cx="10626998" cy="517565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1893" y="864147"/>
            <a:ext cx="9805601" cy="5844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500" b="1" dirty="0">
                <a:latin typeface="TH SarabunPSK" pitchFamily="34" charset="-34"/>
                <a:cs typeface="TH SarabunPSK" pitchFamily="34" charset="-34"/>
              </a:rPr>
              <a:t>วัตถุประสงค์ของตำแหน่งงาน (</a:t>
            </a:r>
            <a:r>
              <a:rPr lang="en-US" sz="4500" b="1" dirty="0">
                <a:latin typeface="TH SarabunPSK" pitchFamily="34" charset="-34"/>
                <a:cs typeface="TH SarabunPSK" pitchFamily="34" charset="-34"/>
              </a:rPr>
              <a:t>job purpose</a:t>
            </a:r>
            <a:r>
              <a:rPr lang="th-TH" sz="4500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buNone/>
            </a:pPr>
            <a:endParaRPr lang="th-TH" sz="4100" b="1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02540"/>
              </p:ext>
            </p:extLst>
          </p:nvPr>
        </p:nvGraphicFramePr>
        <p:xfrm>
          <a:off x="506279" y="2025242"/>
          <a:ext cx="9535634" cy="4280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35634"/>
              </a:tblGrid>
              <a:tr h="1217680">
                <a:tc>
                  <a:txBody>
                    <a:bodyPr/>
                    <a:lstStyle/>
                    <a:p>
                      <a:r>
                        <a:rPr lang="th-TH" sz="3400" dirty="0" smtClean="0">
                          <a:latin typeface="TH SarabunPSK" pitchFamily="34" charset="-34"/>
                          <a:cs typeface="TH SarabunPSK" pitchFamily="34" charset="-34"/>
                        </a:rPr>
                        <a:t>กรุณาเขียนบรรยายความรับผิดชอบโดยภาพรวม</a:t>
                      </a:r>
                      <a:r>
                        <a:rPr lang="th-TH" sz="3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3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2-3 </a:t>
                      </a:r>
                      <a:r>
                        <a:rPr lang="th-TH" sz="3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พร้อมวัตถุประสงค์ที่องค์การต้องต้องมีตำแหน่งงานนี้</a:t>
                      </a:r>
                      <a:endParaRPr lang="th-TH" sz="3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3063048">
                <a:tc>
                  <a:txBody>
                    <a:bodyPr/>
                    <a:lstStyle/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r>
                        <a:rPr lang="th-TH" sz="1900" dirty="0" smtClean="0"/>
                        <a:t>  </a:t>
                      </a: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2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873625796-glass-table-awe-compromise-briefing.jpg"/>
          <p:cNvPicPr>
            <a:picLocks noChangeAspect="1"/>
          </p:cNvPicPr>
          <p:nvPr/>
        </p:nvPicPr>
        <p:blipFill>
          <a:blip r:embed="rId2">
            <a:lum bright="40000" contrast="-29000"/>
          </a:blip>
          <a:stretch>
            <a:fillRect/>
          </a:stretch>
        </p:blipFill>
        <p:spPr>
          <a:xfrm>
            <a:off x="590665" y="3975499"/>
            <a:ext cx="9704406" cy="322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500" dirty="0">
                <a:latin typeface="TH SarabunPSK" pitchFamily="34" charset="-34"/>
                <a:cs typeface="TH SarabunPSK" pitchFamily="34" charset="-34"/>
              </a:rPr>
              <a:t>ความรับผิดชอบหลัก (</a:t>
            </a:r>
            <a:r>
              <a:rPr lang="en-US" sz="4500" dirty="0">
                <a:latin typeface="TH SarabunPSK" pitchFamily="34" charset="-34"/>
                <a:cs typeface="TH SarabunPSK" pitchFamily="34" charset="-34"/>
              </a:rPr>
              <a:t>key responsibilities</a:t>
            </a:r>
            <a:r>
              <a:rPr lang="th-TH" sz="4500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015444"/>
              </p:ext>
            </p:extLst>
          </p:nvPr>
        </p:nvGraphicFramePr>
        <p:xfrm>
          <a:off x="540193" y="1440210"/>
          <a:ext cx="9721215" cy="4418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405"/>
                <a:gridCol w="3240405"/>
                <a:gridCol w="3240405"/>
              </a:tblGrid>
              <a:tr h="1993491">
                <a:tc>
                  <a:txBody>
                    <a:bodyPr/>
                    <a:lstStyle/>
                    <a:p>
                      <a:pPr algn="ctr"/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ด้านงาน</a:t>
                      </a:r>
                    </a:p>
                    <a:p>
                      <a:pPr algn="ctr"/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key responsibilities</a:t>
                      </a:r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3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กิจกรรมหลัก</a:t>
                      </a:r>
                    </a:p>
                    <a:p>
                      <a:pPr algn="ctr"/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key activities</a:t>
                      </a:r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3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ผลที่บริษัทคาดหวัง</a:t>
                      </a:r>
                    </a:p>
                    <a:p>
                      <a:pPr algn="ctr"/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key expected</a:t>
                      </a:r>
                      <a:r>
                        <a:rPr lang="en-US" sz="3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results</a:t>
                      </a:r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3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606354"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606354"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606354"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606354"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2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dffd.jpg"/>
          <p:cNvPicPr>
            <a:picLocks noChangeAspect="1"/>
          </p:cNvPicPr>
          <p:nvPr/>
        </p:nvPicPr>
        <p:blipFill>
          <a:blip r:embed="rId2">
            <a:lum bright="15000" contrast="2000"/>
          </a:blip>
          <a:stretch>
            <a:fillRect/>
          </a:stretch>
        </p:blipFill>
        <p:spPr>
          <a:xfrm>
            <a:off x="4472427" y="3052783"/>
            <a:ext cx="6328923" cy="373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>
                <a:latin typeface="TH SarabunPSK" pitchFamily="34" charset="-34"/>
                <a:cs typeface="TH SarabunPSK" pitchFamily="34" charset="-34"/>
              </a:rPr>
              <a:t>ความยากของงาน (</a:t>
            </a:r>
            <a:r>
              <a:rPr lang="en-US" sz="5400" dirty="0">
                <a:latin typeface="TH SarabunPSK" pitchFamily="34" charset="-34"/>
                <a:cs typeface="TH SarabunPSK" pitchFamily="34" charset="-34"/>
              </a:rPr>
              <a:t>major challenge</a:t>
            </a:r>
            <a:r>
              <a:rPr lang="th-TH" sz="5400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th-TH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616363"/>
              </p:ext>
            </p:extLst>
          </p:nvPr>
        </p:nvGraphicFramePr>
        <p:xfrm>
          <a:off x="720155" y="1800250"/>
          <a:ext cx="8691772" cy="4256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91772"/>
              </a:tblGrid>
              <a:tr h="3840480">
                <a:tc>
                  <a:txBody>
                    <a:bodyPr/>
                    <a:lstStyle/>
                    <a:p>
                      <a:r>
                        <a:rPr lang="th-TH" sz="1900" dirty="0" smtClean="0"/>
                        <a:t>    </a:t>
                      </a:r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ใส่ข้อมูลรายละเอียดเกี่ยวกับความยากว่างานนี้</a:t>
                      </a:r>
                      <a:r>
                        <a:rPr lang="th-TH" sz="3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ยากตรงไหนบ้าง เช่น ยากในการตัดสินใจ ยากในการเดินทาง เป็นต้น</a:t>
                      </a:r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r>
                        <a:rPr lang="th-TH" sz="1900" dirty="0" smtClean="0"/>
                        <a:t>                                   </a:t>
                      </a: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8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5 (1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8093" y="4350549"/>
            <a:ext cx="5393257" cy="270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ขอบเขตของงานผู้ใต้บังคับบัญชา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subordinate’s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Responsibilities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85793"/>
              </p:ext>
            </p:extLst>
          </p:nvPr>
        </p:nvGraphicFramePr>
        <p:xfrm>
          <a:off x="506279" y="2325282"/>
          <a:ext cx="9721215" cy="4254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405"/>
                <a:gridCol w="3240405"/>
                <a:gridCol w="3240405"/>
              </a:tblGrid>
              <a:tr h="1000947">
                <a:tc>
                  <a:txBody>
                    <a:bodyPr/>
                    <a:lstStyle/>
                    <a:p>
                      <a:r>
                        <a:rPr lang="th-TH" sz="2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ตำแหน่ง</a:t>
                      </a:r>
                      <a:r>
                        <a:rPr lang="th-TH" sz="2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sz="2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Position</a:t>
                      </a:r>
                      <a:r>
                        <a:rPr lang="th-TH" sz="2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9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จำนวนคน(</a:t>
                      </a:r>
                      <a:r>
                        <a:rPr lang="en-US" sz="2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Person</a:t>
                      </a:r>
                      <a:r>
                        <a:rPr lang="th-TH" sz="2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9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ขอบเขตงานโดยย่อ</a:t>
                      </a:r>
                    </a:p>
                    <a:p>
                      <a:r>
                        <a:rPr lang="th-TH" sz="2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job</a:t>
                      </a:r>
                      <a:r>
                        <a:rPr lang="en-US" sz="2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scope</a:t>
                      </a:r>
                      <a:r>
                        <a:rPr lang="th-TH" sz="2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9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579914"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579914"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579914"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579914"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896112"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dirty="0" smtClean="0"/>
                        <a:t> </a:t>
                      </a:r>
                    </a:p>
                    <a:p>
                      <a:endParaRPr lang="th-TH" sz="1100" dirty="0" smtClean="0"/>
                    </a:p>
                    <a:p>
                      <a:endParaRPr lang="th-TH" sz="1100" dirty="0" smtClean="0"/>
                    </a:p>
                    <a:p>
                      <a:endParaRPr lang="th-TH" sz="1100" dirty="0" smtClean="0"/>
                    </a:p>
                    <a:p>
                      <a:r>
                        <a:rPr lang="th-TH" sz="1100" dirty="0" smtClean="0"/>
                        <a:t> </a:t>
                      </a:r>
                      <a:endParaRPr lang="th-TH" sz="1100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9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52290" y="651722"/>
            <a:ext cx="9721215" cy="4964952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23444" indent="0" algn="thaiDist">
              <a:buNone/>
            </a:pPr>
            <a:r>
              <a:rPr lang="en-US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การนำผลการวิเคราะห์งานไปใช้ประโยชน์ในการบริหารทรัพยากรมนุษย์</a:t>
            </a:r>
          </a:p>
          <a:p>
            <a:pPr marL="123444" indent="0" algn="thaiDist">
              <a:buNone/>
            </a:pP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สรุปแล้วผลที่ได้จากการวิเคราะห์งานสามารถนำไปใช้ประโยชน์ในการบริหารทรัพยากรมนุษย์หลายด้านนับตั้งแต่การวางแผนทรัพยากรมนุษย์ การสรรหา การคัดเลือก การสร้างความเท่าเทียมกันในการจ้างงาน การจ่ายค่าตอบแทน การประเมินผลผู้ปฏิบัติงาน ตลอดจนการฝึกอบรมและพัฒนาบุคลากร</a:t>
            </a:r>
          </a:p>
        </p:txBody>
      </p:sp>
    </p:spTree>
    <p:extLst>
      <p:ext uri="{BB962C8B-B14F-4D97-AF65-F5344CB8AC3E}">
        <p14:creationId xmlns:p14="http://schemas.microsoft.com/office/powerpoint/2010/main" val="18347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ผังการบริหารงาน(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organization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chart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970815"/>
              </p:ext>
            </p:extLst>
          </p:nvPr>
        </p:nvGraphicFramePr>
        <p:xfrm>
          <a:off x="432123" y="1656234"/>
          <a:ext cx="9333073" cy="4622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3073"/>
              </a:tblGrid>
              <a:tr h="4500594">
                <a:tc>
                  <a:txBody>
                    <a:bodyPr/>
                    <a:lstStyle/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pPr algn="ctr"/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โครงสร้างบริษัท</a:t>
                      </a:r>
                      <a:r>
                        <a:rPr lang="th-TH" sz="3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32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                                                                          </a:t>
                      </a:r>
                      <a:endParaRPr lang="th-TH" sz="900" dirty="0" smtClean="0"/>
                    </a:p>
                    <a:p>
                      <a:endParaRPr lang="th-TH" sz="1900" dirty="0" smtClean="0"/>
                    </a:p>
                    <a:p>
                      <a:r>
                        <a:rPr lang="th-TH" sz="1900" dirty="0" smtClean="0"/>
                        <a:t>    </a:t>
                      </a:r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r>
                        <a:rPr lang="th-TH" sz="1900" dirty="0" smtClean="0"/>
                        <a:t>                                                                   </a:t>
                      </a:r>
                    </a:p>
                    <a:p>
                      <a:endParaRPr lang="th-TH" sz="1900" dirty="0" smtClean="0"/>
                    </a:p>
                    <a:p>
                      <a:endParaRPr lang="th-TH" sz="1900" dirty="0" smtClean="0"/>
                    </a:p>
                    <a:p>
                      <a:r>
                        <a:rPr lang="th-TH" sz="900" dirty="0" smtClean="0"/>
                        <a:t>                                                                                                              </a:t>
                      </a:r>
                      <a:endParaRPr lang="th-TH" sz="900" dirty="0"/>
                    </a:p>
                  </a:txBody>
                  <a:tcPr marL="108013" marR="108013" marT="48006" marB="480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19157" y="773828"/>
            <a:ext cx="9842125" cy="1165614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การทำงานกับหน่วยงานอื่น(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working relationship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793267"/>
              </p:ext>
            </p:extLst>
          </p:nvPr>
        </p:nvGraphicFramePr>
        <p:xfrm>
          <a:off x="504131" y="1944266"/>
          <a:ext cx="9721215" cy="3596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3240360"/>
                <a:gridCol w="2880455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องค์กร/หน่วยงาน</a:t>
                      </a:r>
                      <a:r>
                        <a:rPr lang="th-TH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(ภายนอก/ภายใน)</a:t>
                      </a:r>
                    </a:p>
                    <a:p>
                      <a:pPr algn="ctr"/>
                      <a:r>
                        <a:rPr lang="th-TH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organization</a:t>
                      </a:r>
                      <a:r>
                        <a:rPr lang="th-TH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en-US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business unit</a:t>
                      </a:r>
                      <a:r>
                        <a:rPr lang="th-TH" sz="2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5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งานที่ต้องติดต่อ(</a:t>
                      </a:r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task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5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ความถี่(</a:t>
                      </a:r>
                      <a:r>
                        <a:rPr lang="en-US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Frequency</a:t>
                      </a:r>
                      <a:r>
                        <a:rPr lang="th-TH" sz="250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5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/>
                </a:tc>
              </a:tr>
              <a:tr h="614622"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/>
                </a:tc>
              </a:tr>
              <a:tr h="614622"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/>
                </a:tc>
              </a:tr>
              <a:tr h="614622"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endParaRPr lang="th-TH" sz="900" dirty="0"/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/>
                </a:tc>
              </a:tr>
              <a:tr h="672084"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hlinkClick r:id=""/>
                        </a:rPr>
                        <a:t>     </a:t>
                      </a:r>
                    </a:p>
                    <a:p>
                      <a:endParaRPr lang="en-US" sz="900" dirty="0" smtClean="0">
                        <a:hlinkClick r:id=""/>
                      </a:endParaRPr>
                    </a:p>
                    <a:p>
                      <a:r>
                        <a:rPr lang="en-US" sz="900" dirty="0" smtClean="0">
                          <a:hlinkClick r:id=""/>
                        </a:rPr>
                        <a:t>   </a:t>
                      </a:r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 marL="108013" marR="108013" marT="48006" marB="480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9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500" dirty="0">
                <a:latin typeface="TH SarabunPSK" pitchFamily="34" charset="-34"/>
                <a:cs typeface="TH SarabunPSK" pitchFamily="34" charset="-34"/>
              </a:rPr>
              <a:t>คุณสมบัติประจำตำแหน่ง(</a:t>
            </a:r>
            <a:r>
              <a:rPr lang="en-US" sz="4500" dirty="0">
                <a:latin typeface="TH SarabunPSK" pitchFamily="34" charset="-34"/>
                <a:cs typeface="TH SarabunPSK" pitchFamily="34" charset="-34"/>
              </a:rPr>
              <a:t>job specification</a:t>
            </a:r>
            <a:r>
              <a:rPr lang="th-TH" sz="4500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4200" b="1" dirty="0">
                <a:latin typeface="TH SarabunPSK" pitchFamily="34" charset="-34"/>
                <a:cs typeface="TH SarabunPSK" pitchFamily="34" charset="-34"/>
              </a:rPr>
              <a:t>วุฒิการศึกษา(</a:t>
            </a:r>
            <a:r>
              <a:rPr lang="en-US" sz="4200" b="1" dirty="0">
                <a:latin typeface="TH SarabunPSK" pitchFamily="34" charset="-34"/>
                <a:cs typeface="TH SarabunPSK" pitchFamily="34" charset="-34"/>
              </a:rPr>
              <a:t>Education Background</a:t>
            </a:r>
            <a:r>
              <a:rPr lang="th-TH" sz="4200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buNone/>
            </a:pPr>
            <a:endParaRPr lang="th-TH" sz="4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200" b="1" dirty="0" smtClean="0">
                <a:latin typeface="TH SarabunPSK" pitchFamily="34" charset="-34"/>
                <a:cs typeface="TH SarabunPSK" pitchFamily="34" charset="-34"/>
              </a:rPr>
              <a:t>ประสบการณ์</a:t>
            </a:r>
            <a:r>
              <a:rPr lang="th-TH" sz="4200" b="1" dirty="0">
                <a:latin typeface="TH SarabunPSK" pitchFamily="34" charset="-34"/>
                <a:cs typeface="TH SarabunPSK" pitchFamily="34" charset="-34"/>
              </a:rPr>
              <a:t>การทำงาน(</a:t>
            </a:r>
            <a:r>
              <a:rPr lang="en-US" sz="4200" b="1" dirty="0">
                <a:latin typeface="TH SarabunPSK" pitchFamily="34" charset="-34"/>
                <a:cs typeface="TH SarabunPSK" pitchFamily="34" charset="-34"/>
              </a:rPr>
              <a:t>professional Experiences</a:t>
            </a:r>
            <a:r>
              <a:rPr lang="th-TH" sz="4200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buNone/>
            </a:pPr>
            <a:endParaRPr lang="th-TH" sz="4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200" b="1" dirty="0">
                <a:latin typeface="TH SarabunPSK" pitchFamily="34" charset="-34"/>
                <a:cs typeface="TH SarabunPSK" pitchFamily="34" charset="-34"/>
              </a:rPr>
              <a:t>ความสามารถประจำตำแหน่ง(</a:t>
            </a:r>
            <a:r>
              <a:rPr lang="en-US" sz="4200" b="1" dirty="0">
                <a:latin typeface="TH SarabunPSK" pitchFamily="34" charset="-34"/>
                <a:cs typeface="TH SarabunPSK" pitchFamily="34" charset="-34"/>
              </a:rPr>
              <a:t>Key competencies</a:t>
            </a:r>
            <a:r>
              <a:rPr lang="th-TH" sz="4200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buNone/>
            </a:pPr>
            <a:endParaRPr lang="th-TH" sz="4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200" b="1" dirty="0" smtClean="0">
                <a:latin typeface="TH SarabunPSK" pitchFamily="34" charset="-34"/>
                <a:cs typeface="TH SarabunPSK" pitchFamily="34" charset="-34"/>
              </a:rPr>
              <a:t>คุณสมบัติ</a:t>
            </a:r>
            <a:r>
              <a:rPr lang="th-TH" sz="4200" b="1" dirty="0">
                <a:latin typeface="TH SarabunPSK" pitchFamily="34" charset="-34"/>
                <a:cs typeface="TH SarabunPSK" pitchFamily="34" charset="-34"/>
              </a:rPr>
              <a:t>อื่น(</a:t>
            </a:r>
            <a:r>
              <a:rPr lang="en-US" sz="4200" b="1" dirty="0">
                <a:latin typeface="TH SarabunPSK" pitchFamily="34" charset="-34"/>
                <a:cs typeface="TH SarabunPSK" pitchFamily="34" charset="-34"/>
              </a:rPr>
              <a:t>Other</a:t>
            </a:r>
            <a:r>
              <a:rPr lang="th-TH" sz="4200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buNone/>
            </a:pPr>
            <a:endParaRPr lang="th-TH" dirty="0" smtClean="0"/>
          </a:p>
          <a:p>
            <a:endParaRPr lang="th-TH" dirty="0" smtClean="0"/>
          </a:p>
          <a:p>
            <a:pPr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078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วิธีการวิเคราะห์ข้อมูล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40072" y="1555397"/>
            <a:ext cx="9721215" cy="5141397"/>
          </a:xfrm>
        </p:spPr>
        <p:txBody>
          <a:bodyPr>
            <a:normAutofit lnSpcReduction="10000"/>
          </a:bodyPr>
          <a:lstStyle/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สำหรับการวิเคราะห์ข้อมูลนั้นเป็นเทคนิคเฉพาะบุคคลของนักวิเคราะห์แต่ละคน  ซึ่งขึ้นอยู่กับความชำนาญและลักษณะของข้อมูลซึ่งนักวิเคราะห์งานถือหลัก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ดังนี้</a:t>
            </a:r>
          </a:p>
          <a:p>
            <a:pPr marL="637794" indent="-514350" algn="thaiDist"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วิเคราะห์ข้อมูลนั้นควรตรงกับวัตถุประสงค์ของผลการวิเคราะห์งานไป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pPr marL="637794" indent="-514350" algn="thaiDist"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วิเคราะห์ข้อมูลแต่เพียงอย่างเดียวนั้นอาจไม่เพียงพอ จำเป็นต้องตีความหรือแปลความหมาย ขยายความในแง่มุมต่างๆ ประกอบไว้ด้วยเสมอ</a:t>
            </a:r>
          </a:p>
          <a:p>
            <a:pPr marL="578644" indent="-578644" algn="thaiDist">
              <a:buAutoNum type="arabicPeriod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ต้องนำมาจรวจสอบความเรียบร้อยและจัดเป็นพวกๆ</a:t>
            </a:r>
          </a:p>
          <a:p>
            <a:pPr marL="578644" indent="-578644" algn="thaiDist">
              <a:buAutoNum type="arabicPeriod"/>
            </a:pP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79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9.jpg"/>
          <p:cNvPicPr>
            <a:picLocks noChangeAspect="1"/>
          </p:cNvPicPr>
          <p:nvPr/>
        </p:nvPicPr>
        <p:blipFill>
          <a:blip r:embed="rId2">
            <a:lum bright="22000" contrast="-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210" y="2559663"/>
            <a:ext cx="9282475" cy="464123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ตารางที่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จำแนกกิจกรรมตามความสำคัญ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 </a:t>
            </a:r>
          </a:p>
          <a:p>
            <a:pPr>
              <a:buNone/>
            </a:pP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945151"/>
              </p:ext>
            </p:extLst>
          </p:nvPr>
        </p:nvGraphicFramePr>
        <p:xfrm>
          <a:off x="792163" y="1656234"/>
          <a:ext cx="9113703" cy="4786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7723"/>
                <a:gridCol w="5316327"/>
                <a:gridCol w="2109653"/>
              </a:tblGrid>
              <a:tr h="1152144">
                <a:tc>
                  <a:txBody>
                    <a:bodyPr/>
                    <a:lstStyle/>
                    <a:p>
                      <a:r>
                        <a:rPr lang="th-TH" sz="25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ลำดับที่</a:t>
                      </a:r>
                      <a:endParaRPr lang="th-TH" sz="25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5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กิจกรรมที่จะต้องเข้าปฏิบัติ</a:t>
                      </a:r>
                      <a:endParaRPr lang="th-TH" sz="25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5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น้ำหนักความสำคัญ</a:t>
                      </a:r>
                    </a:p>
                    <a:p>
                      <a:r>
                        <a:rPr lang="th-TH" sz="1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(คะแนน)</a:t>
                      </a:r>
                      <a:endParaRPr lang="th-TH" sz="19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2748371">
                <a:tc>
                  <a:txBody>
                    <a:bodyPr/>
                    <a:lstStyle/>
                    <a:p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</a:p>
                    <a:p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</a:p>
                    <a:p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</a:p>
                    <a:p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</a:p>
                    <a:p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5.</a:t>
                      </a:r>
                    </a:p>
                    <a:p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6.</a:t>
                      </a:r>
                    </a:p>
                    <a:p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en-US" sz="1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การวิเคราะห์งาน</a:t>
                      </a:r>
                    </a:p>
                    <a:p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ประเมินค่างาน</a:t>
                      </a:r>
                    </a:p>
                    <a:p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สำรวจค่าจ้างและเงินเดือน</a:t>
                      </a:r>
                    </a:p>
                    <a:p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ประเมินการปฏิบัติงาน </a:t>
                      </a:r>
                    </a:p>
                    <a:p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เสนอแนะการขึ้นและปรับค่าจ้างเงินเดือนข้อพนักงาน</a:t>
                      </a:r>
                    </a:p>
                    <a:p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ตรวจสอบการเก็บบันทึก</a:t>
                      </a:r>
                    </a:p>
                    <a:p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อื่นๆ</a:t>
                      </a: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</a:p>
                    <a:p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1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886223">
                <a:tc>
                  <a:txBody>
                    <a:bodyPr/>
                    <a:lstStyle/>
                    <a:p>
                      <a:endParaRPr lang="th-TH" sz="1900" b="1" dirty="0"/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                                              รวม</a:t>
                      </a: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r>
                        <a:rPr lang="th-TH" sz="2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</a:p>
                    <a:p>
                      <a:endParaRPr lang="th-TH" sz="21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1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500" dirty="0">
                <a:latin typeface="TH SarabunPSK" pitchFamily="34" charset="-34"/>
                <a:cs typeface="TH SarabunPSK" pitchFamily="34" charset="-34"/>
              </a:rPr>
              <a:t>ภาพที่</a:t>
            </a:r>
            <a:r>
              <a:rPr lang="en-US" sz="4500" dirty="0">
                <a:latin typeface="TH SarabunPSK" pitchFamily="34" charset="-34"/>
                <a:cs typeface="TH SarabunPSK" pitchFamily="34" charset="-34"/>
              </a:rPr>
              <a:t>5.1</a:t>
            </a:r>
            <a:r>
              <a:rPr lang="th-TH" sz="4500" dirty="0">
                <a:latin typeface="TH SarabunPSK" pitchFamily="34" charset="-34"/>
                <a:cs typeface="TH SarabunPSK" pitchFamily="34" charset="-34"/>
              </a:rPr>
              <a:t> การจำแนกตำแหน่ง ผู้จัดการแผนบริหารค่าตอบแทน</a:t>
            </a: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916229"/>
              </p:ext>
            </p:extLst>
          </p:nvPr>
        </p:nvGraphicFramePr>
        <p:xfrm>
          <a:off x="612908" y="1841918"/>
          <a:ext cx="9721215" cy="460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3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500" dirty="0">
                <a:latin typeface="TH SarabunPSK" pitchFamily="34" charset="-34"/>
                <a:cs typeface="TH SarabunPSK" pitchFamily="34" charset="-34"/>
              </a:rPr>
              <a:t>การจัดระเบียบวิธีการเขียนคำบรรยายลักษณะงาน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32123" y="1368202"/>
            <a:ext cx="9721215" cy="4752261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จัดระเบียบวิธีการเขียนคำบรรยายลักษณะงานเป็นการเชื่อมโยงเนื้อหาของคำบรรยายลักษณะงานให้มีความเป็นระเบียบและต่อเนื่องตลอดจนความไม่สับสนหรือยุ่งเหยิง  การจัดระเบียบดังกล่าว  กระทำได้ดังนี้</a:t>
            </a: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578644" indent="-578644" algn="thaiDist">
              <a:buAutoNum type="arabicPeriod"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จำแนกแยกแยะกิจกรรมที่จะต้องปฏิบัติ</a:t>
            </a:r>
          </a:p>
          <a:p>
            <a:pPr marL="578644" indent="-578644" algn="thaiDist">
              <a:buAutoNum type="arabicPeriod"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นำหัวข้อกิจกรรมที่จะต้องปฏิบัติ ตามที่ได้จัดหมวดหมู่ไว้มาเขียนขยายความทีละข้อ</a:t>
            </a:r>
          </a:p>
          <a:p>
            <a:pPr marL="578644" indent="-578644" algn="thaiDist">
              <a:buAutoNum type="arabicPeriod"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นำกิจกรรมที่จะต้องปฏิบัติที่ขยายความแล้ว มาเขียนเรียบเรียงใหม่</a:t>
            </a:r>
          </a:p>
          <a:p>
            <a:pPr marL="578644" indent="-578644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578644" indent="-578644" algn="thaiDist">
              <a:buNone/>
            </a:pP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pPr marL="578644" indent="-578644" algn="thaiDist">
              <a:buAutoNum type="arabicPeriod"/>
            </a:pP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78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6279" y="825084"/>
            <a:ext cx="9721215" cy="1200150"/>
          </a:xfrm>
        </p:spPr>
        <p:txBody>
          <a:bodyPr/>
          <a:lstStyle/>
          <a:p>
            <a:r>
              <a:rPr lang="th-TH" b="1" dirty="0" smtClean="0"/>
              <a:t>กิจกรรมที่</a:t>
            </a:r>
            <a:r>
              <a:rPr lang="en-US" b="1" dirty="0" smtClean="0"/>
              <a:t>1 </a:t>
            </a:r>
            <a:r>
              <a:rPr lang="th-TH" b="1" dirty="0" smtClean="0"/>
              <a:t>วิเคราะห์งาน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60115" y="1944266"/>
            <a:ext cx="9721215" cy="4608576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กิจกรรมที่ปฏิบัติ 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What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วิเคราะห์งาน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ทำเพื่อ 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Why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   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เพื่อนำข้อมูลที่ได้รับจากการวิเคราะห์งานไป    </a:t>
            </a:r>
          </a:p>
          <a:p>
            <a:pPr algn="thaiDist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                                           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เขียนคำอธิบายลักษณะงาน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ทำเพื่อใคร(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Who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ให้แก่พนักงานทุกตำแหน่ง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การกระทำเช่นนั้นได้จะต้อง(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How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ประสาทกับฝ่ายที่เกี่ยวข้องในการรวบรวมข้อมูล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จะทำเมื่อไหร่(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When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ปีละครั้ง หรือเมื่อไหร่ที่มีการเปลี่ยนแปลง 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                                     ความรับผิดชอบ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73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กิจกรรมที่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การประเมินค่างาน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32123" y="1512218"/>
            <a:ext cx="9721215" cy="4608576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กิจกรรมที่ปฏิบัติ 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What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การประเมินงาน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ทำเพื่อ 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Why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   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จำแนกตามตำแหน่ง  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ทำเพื่อใคร(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Who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ทุกตำแหน่งในบริษัท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การกระทำเช่นนั้นได้จะต้อง(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How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เสนอแนะเทคนิคในการประเมินงานที่เหมาะสม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                                 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กับ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ลักษณะงานของบริษัท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จะทำเมื่อไหร่(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When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เมื่อมีตำแหน่งงานใหม่ หรือเมื่อพนักงานได้                          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                                  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เลื่อน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ตำแหน่ง</a:t>
            </a: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  <a:hlinkClick r:id=""/>
              </a:rPr>
              <a:t>                                                         </a:t>
            </a:r>
          </a:p>
          <a:p>
            <a:pPr algn="thaiDist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  <a:hlinkClick r:id=""/>
            </a:endParaRPr>
          </a:p>
          <a:p>
            <a:pPr algn="thaiDist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  <a:hlinkClick r:id=""/>
              </a:rPr>
              <a:t>http://www.impressionconsult.com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19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กิจกรรมที่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การสำรวจค่าจ้างและเงินเดือน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60115" y="1656234"/>
            <a:ext cx="9721215" cy="4608576"/>
          </a:xfrm>
        </p:spPr>
        <p:txBody>
          <a:bodyPr>
            <a:noAutofit/>
          </a:bodyPr>
          <a:lstStyle/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กิจกรรมที่ปฏิบัติ 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What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การสำรวจค่าจ้างและเงินเดือน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ทำเพื่อ 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Why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เพื่อทราบอัตราการจ่ายในท้องตลาด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ทำเพื่อใคร(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Who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บริษัทที่เป็นคู่แข่งหรือตั้งอยู่ใกล้เคียง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การกระทำเช่นนั้นได้จะต้อง(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How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รวมกับกับองค์กรภายนอก เช่นสมาคม ชมรม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จะทำเมื่อไหร่(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When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ปีละครั้ง     </a:t>
            </a: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                                                                                     </a:t>
            </a: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44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76140" y="1728242"/>
            <a:ext cx="9611718" cy="1584176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23444" indent="0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กิจกรรมย่อย(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Element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คือ ส่วนที่เล็กที่สุดของงานที่บุคคลต้องปฏิบัติ ซึ่งเป็นรายละเอียดของวิธีการ ขั้นตอน และเทคนิคในการปฏิบัติจัดทำ เพื่อให้เกิดภารกิจและหน้าที่ต่อไป เช่น การจัดเอกสารเข้าแฟ้ม	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40072" y="168052"/>
            <a:ext cx="9721215" cy="12001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6100" dirty="0">
                <a:latin typeface="TH SarabunPSK" pitchFamily="34" charset="-34"/>
                <a:cs typeface="TH SarabunPSK" pitchFamily="34" charset="-34"/>
              </a:rPr>
              <a:t>ศัพท์เฉพาะในการวิเคราะห์งาน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6139" y="3459408"/>
            <a:ext cx="9611718" cy="158120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2870" tIns="51435" rIns="102870" bIns="51435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ภารกิจ(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Task)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กิจกรรมต่างๆ ที่ผู้ปฏิบัติงานจะต้องเริ่มทำตั้งแต่ต้นจนจบโดยใช้ความรู้ความสามารถและความชำนาญของตนอย่างถูกต้องและเหมาะสม เช่น จัดแฟ้ม พิมพ์จดหมาย ทำใบเบิกวัสดุ เป็นต้น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6139" y="5259608"/>
            <a:ext cx="9611718" cy="158120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2870" tIns="51435" rIns="102870" bIns="51435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หน้าที่(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Duty)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คือ จำนวนภารกิจหลายๆอย่างที่เกี่ยวข้องสัมพันธ์กันตามลำดับที่บุคคลในตำแหน่งต่างๆจะต้องปฏิบัติอย่างเต็มที่ เช่น เก็บและค้นหาเอกสาร ดูแลเบิกจ่ายพัสดุครุภัณฑ์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5511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กิจกรรมที่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การประเมินผลการปฏิบัติงาน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36179" y="1368202"/>
            <a:ext cx="9721215" cy="4752261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กิจกรรมที่ปฏิบัติ 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What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)          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 :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ประเมินผลการปฏิบัติงานของพนักงาน</a:t>
            </a:r>
          </a:p>
          <a:p>
            <a:pPr algn="thaiDist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ทำเพื่อ 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Why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)                        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เปรียบเทียบ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ผลการปฏิบัติงานของพนักงานเพื่อ</a:t>
            </a:r>
          </a:p>
          <a:p>
            <a:pPr algn="thaiDist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                                           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ทราบ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ศักยภาพ และขีดความสามารถ</a:t>
            </a:r>
          </a:p>
          <a:p>
            <a:pPr algn="thaiDist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ทำเพื่อใคร(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Who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)                    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พนักงานงานทุกคนและทุกระดับ</a:t>
            </a:r>
          </a:p>
          <a:p>
            <a:pPr algn="thaiDist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การกระทำเช่นนั้นได้จะต้อง(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How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) 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เสนอแนะเทคนิคและวิธีการประเมินผลการปฏิบัติ</a:t>
            </a:r>
          </a:p>
          <a:p>
            <a:pPr algn="thaiDist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                                          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ทีเหมาะสมกับระดับและลักษณะงาน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ขอ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งพ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นักงาน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จะทำเมื่อไหร่(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When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)                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ทุก</a:t>
            </a:r>
            <a:r>
              <a:rPr lang="th-TH" sz="2800" b="1" dirty="0" err="1">
                <a:latin typeface="TH SarabunPSK" pitchFamily="34" charset="-34"/>
                <a:cs typeface="TH SarabunPSK" pitchFamily="34" charset="-34"/>
              </a:rPr>
              <a:t>ไตรมาส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27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27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27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27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44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กิจกรรมที่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ปรับและขึ้นเงินเดือนของพนักงาน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8107" y="1584226"/>
            <a:ext cx="9721215" cy="4880419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กิจกรรมที่ปฏิบัติ 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What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เสนอแนะวิธีการตลอดจนงบประมาณปรับ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และ				       ขึ้นเงินเดือน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พนักงาน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ทำเพื่อ 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Why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เพื่อรักษาค่าใช้จ่ายให้เป็นไปตามนโยบายด้าน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                                 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ค่าจ้าง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และเงินเดือนของบริษัท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ทำเพื่อใคร(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Who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พนักงานที่มีคุณสมบัติที่บริษัทกำหนด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การกระทำเช่นนั้นได้จะต้อง(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How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มีข้อมูลด้านค่าจ้างและเงินเดือนขององค์ภาย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-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                                 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นอก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ที่น่าเชื่อถือ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จะทำเมื่อไหร่(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When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เมื่อพนักงานครบทดลองงาน ได้เลื่อนตำแหน่ง</a:t>
            </a: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hlinkClick r:id="rId2"/>
              </a:rPr>
              <a:t>https://www.marketingoops.com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55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กิจกรรมที่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การเก็บและบันทึกแฟ้มประวั</a:t>
            </a:r>
            <a:r>
              <a:rPr lang="th-TH" b="1" dirty="0" smtClean="0"/>
              <a:t>ติ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6139" y="1224186"/>
            <a:ext cx="9721215" cy="4752261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กิจกรรมที่ปฏิบัติ 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What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เก็บและบันทึกแฟ้มประวิติพนักงาน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ทำเพื่อ 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Why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   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ให้มีการบันทึกความเปลี่ยนแปลงอย่างถูกต้อง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                                 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ทันเหตุการณ์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ทำเพื่อใคร(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Who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พนักงานทุกคนในระดับต่ำกว่าผู้อำนวยการ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การกระทำเช่นนั้นได้จะต้อง(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How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ตรวจสอบและติดตามการเปลี่ยนแปลงสถาน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-</a:t>
            </a:r>
          </a:p>
          <a:p>
            <a:pPr algn="thaiDist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                                         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ภาพพนักงาน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จะทำเมื่อไหร่(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When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ตลอดเวลา</a:t>
            </a: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       </a:t>
            </a:r>
          </a:p>
          <a:p>
            <a:pPr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21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กิจกรรมที่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อื่นๆ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92163" y="1584226"/>
            <a:ext cx="9721215" cy="47522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กิจกรรมที่ปฏิบัติ 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What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ปฏิบัติงานอื่นๆที่ผู้บังคับบัญชามอบหมาย</a:t>
            </a:r>
          </a:p>
          <a:p>
            <a:pPr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ทำเพื่อ 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Why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 -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ทำเพื่อใคร(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Who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: -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การกระทำเช่นนั้นได้จะต้อง(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How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-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จะทำเมื่อไหร่(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When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      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: -</a:t>
            </a:r>
          </a:p>
          <a:p>
            <a:pPr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                                               </a:t>
            </a:r>
          </a:p>
          <a:p>
            <a:pPr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28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การบันทึกข้อมูล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ขั้นที่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การวิเคราะห์งานในสภาพที่ปฏิบัติอยู่จริง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ขั้นที่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2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ตรวจสอบหน้าที่และความรับผิดชอบของหน่วยงานที่ตำแหน่งนั้นสังกัด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ขั้นที่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ตรวจสอบกับมาตรฐานกำหนดตำแหน่ง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ขั้นที่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ตรวจสอบหลักเกณฑ์ในการกำหนดตำแหน่ง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ขั้นที่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ปรับปรุงการมอบหมายงานให้แก่ตำแหน่งที่พบว่าเบี่ยงเบนจาก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2-4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ทั้งนี้ โดย         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  การหารือร่วมกับผู้บังคับบัญชาของตำแหน่งนั้น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ขั้นที่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6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เขียนคำบรรยายลักษณะงาน</a:t>
            </a:r>
          </a:p>
          <a:p>
            <a:pPr algn="thaiDist">
              <a:buNone/>
            </a:pP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00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การบันทึกข้อมูลโดยการวิเคราะห์งานตามหน้าที่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8644" indent="-578644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578644" indent="-578644" algn="thaiDist">
              <a:buAutoNum type="arabicPeriod"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ภารกิจที่ผู้ปฏิบัติงานทำเพื่อให้เกิดผลสำเร็จในงาน</a:t>
            </a:r>
          </a:p>
          <a:p>
            <a:pPr marL="578644" indent="-578644" algn="thaiDist">
              <a:buAutoNum type="arabicPeriod"/>
            </a:pP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ผลของพฤติกรรมการทำงาน</a:t>
            </a:r>
          </a:p>
          <a:p>
            <a:pPr marL="578644" indent="-578644" algn="thaiDist">
              <a:buAutoNum type="arabicPeriod"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ภารกิจในการปฏิบัติ</a:t>
            </a:r>
          </a:p>
          <a:p>
            <a:pPr marL="578644" indent="-578644" algn="thaiDist">
              <a:buAutoNum type="arabicPeriod"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หน้าที่ของผู้ปฏิบัติงาน</a:t>
            </a:r>
          </a:p>
          <a:p>
            <a:pPr marL="578644" indent="-578644" algn="thaiDist">
              <a:buAutoNum type="arabicPeriod"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578644" indent="-578644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                                                        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  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78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800" dirty="0">
                <a:latin typeface="TH SarabunPSK" pitchFamily="34" charset="-34"/>
                <a:cs typeface="TH SarabunPSK" pitchFamily="34" charset="-34"/>
              </a:rPr>
              <a:t>คน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40072" y="1555397"/>
            <a:ext cx="9721215" cy="3989269"/>
          </a:xfrm>
        </p:spPr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ระดับ</a:t>
            </a:r>
          </a:p>
          <a:p>
            <a:pPr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ทำงานที่ได้รับมอบหมาย หรือสอนแนะ   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ช่วยเหลือ ให้บริการ</a:t>
            </a:r>
          </a:p>
          <a:p>
            <a:pPr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แลกเปลี่ยนข้อมูล                             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แนะนำชักชวน</a:t>
            </a:r>
          </a:p>
          <a:p>
            <a:pPr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ให้คำปรึกษาสอนงาน                        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ควบคุมบังคับบัญชา</a:t>
            </a:r>
          </a:p>
          <a:p>
            <a:pPr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เจรจาต่อรอง                                  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อำนวยการ</a:t>
            </a:r>
          </a:p>
          <a:p>
            <a:pPr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481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9437" y="750074"/>
            <a:ext cx="9468057" cy="1200150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สิ่งของ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872283" y="1584226"/>
            <a:ext cx="6732811" cy="4752261"/>
          </a:xfrm>
        </p:spPr>
        <p:txBody>
          <a:bodyPr>
            <a:noAutofit/>
          </a:bodyPr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ระดับ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การใช้เครื่องมือในการดำเนินงาน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ประกอบวัสดุ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ดูแลเครื่องจักร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รู้จักเลือกใช้วัสดุ อุปกรณ์ต่างๆ ในการทำงาน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สามารถทำให้วัสดุ อุปกรณ์ต่างๆ ทำงานได้ผล</a:t>
            </a:r>
          </a:p>
          <a:p>
            <a:pPr algn="thaiDist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  6.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ควบคุมการปฏิบัติงาน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รู้จักใช้อย่างประณีตระมัดระวัง</a:t>
            </a:r>
          </a:p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ติดตั้ง </a:t>
            </a:r>
          </a:p>
          <a:p>
            <a:pPr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736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40435" y="2808362"/>
            <a:ext cx="4834766" cy="120015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จบการนำเสนอ</a:t>
            </a:r>
            <a:endParaRPr lang="th-TH" sz="6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61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536579" y="1152178"/>
            <a:ext cx="2852231" cy="11951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คลื่นคู่ 3"/>
          <p:cNvSpPr/>
          <p:nvPr/>
        </p:nvSpPr>
        <p:spPr>
          <a:xfrm>
            <a:off x="1762285" y="2880370"/>
            <a:ext cx="7992888" cy="1920241"/>
          </a:xfrm>
          <a:prstGeom prst="doubleWav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การจัดทำเอกสารคำบรรยายลักษณะงาน</a:t>
            </a:r>
          </a:p>
        </p:txBody>
      </p:sp>
    </p:spTree>
    <p:extLst>
      <p:ext uri="{BB962C8B-B14F-4D97-AF65-F5344CB8AC3E}">
        <p14:creationId xmlns:p14="http://schemas.microsoft.com/office/powerpoint/2010/main" val="7737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52290" y="1325484"/>
            <a:ext cx="4509839" cy="5450520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23444" indent="0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ตำแหน่ง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Position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ประกอบด้วยภารกิจและกิจกรรมย่อยต่างๆ ซึ่งแตกต่างกันไปตามลักษณะงานที่มอบหมายให้บุคลหนึ่งบุคคลใดไปปฏิบัติ เช่น ตำแหน่งพนักงานพิมพ์ดีด ตำแหน่งผู้จัดการฝ่ายบุคคล</a:t>
            </a:r>
          </a:p>
          <a:p>
            <a:pPr marL="123444" indent="0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Job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คือ กลุ่มของหน้าที่ความรับผิดชอบเกี่ยวข้องสัมพันธ์กัน และอยู่ในระดับเดียวกัน</a:t>
            </a:r>
          </a:p>
          <a:p>
            <a:pPr marL="123444" indent="0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570798" y="1442598"/>
            <a:ext cx="4763329" cy="53514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2870" tIns="51435" rIns="102870" bIns="51435">
            <a:spAutoFit/>
          </a:bodyPr>
          <a:lstStyle/>
          <a:p>
            <a:r>
              <a:rPr lang="th-TH" sz="31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1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sz="31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sz="31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100" b="1" dirty="0">
                <a:latin typeface="TH SarabunPSK" pitchFamily="34" charset="-34"/>
                <a:cs typeface="TH SarabunPSK" pitchFamily="34" charset="-34"/>
              </a:rPr>
              <a:t>Job family) </a:t>
            </a:r>
            <a:r>
              <a:rPr lang="th-TH" sz="3100" b="1" dirty="0">
                <a:latin typeface="TH SarabunPSK" pitchFamily="34" charset="-34"/>
                <a:cs typeface="TH SarabunPSK" pitchFamily="34" charset="-34"/>
              </a:rPr>
              <a:t>ประกอบด้วยงานหลายงานที่รวมอยู่ในกลุ่มเดียวกันโดยที่งานนั้นต้องการผู้ปฏิบัติงานที่มีคุณสมบัติงานเหมือนกันหรือที่มีคุณสมบัติสนับสนุนซึ่งกันและกัน เช่น กลุ่มนักฟุตบอล กลุ่มนักบาสเกตบอล เป็นต้น</a:t>
            </a:r>
          </a:p>
          <a:p>
            <a:r>
              <a:rPr lang="th-TH" sz="31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1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อาชีพ</a:t>
            </a:r>
            <a:r>
              <a:rPr lang="th-TH" sz="31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100" b="1" dirty="0">
                <a:latin typeface="TH SarabunPSK" pitchFamily="34" charset="-34"/>
                <a:cs typeface="TH SarabunPSK" pitchFamily="34" charset="-34"/>
              </a:rPr>
              <a:t>Occupation) </a:t>
            </a:r>
            <a:r>
              <a:rPr lang="th-TH" sz="3100" b="1" dirty="0">
                <a:latin typeface="TH SarabunPSK" pitchFamily="34" charset="-34"/>
                <a:cs typeface="TH SarabunPSK" pitchFamily="34" charset="-34"/>
              </a:rPr>
              <a:t>ประกอบด้วยกลุ่มงาน ซึ่งมีประเภทงานคล้ายกันที่มีอยู่ในองค์การหรือหน่วยงาน และมีสายอาชีพนี้เป็นสากล เช่น อาชีพพนักงานบัญชี อาชีพแพทย์ เป็นต้น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52286" y="46857"/>
            <a:ext cx="9019678" cy="1042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2870" tIns="51435" rIns="102870" bIns="51435">
            <a:spAutoFit/>
          </a:bodyPr>
          <a:lstStyle/>
          <a:p>
            <a:pPr algn="ctr"/>
            <a:r>
              <a:rPr lang="th-TH" sz="6100" b="1" dirty="0">
                <a:latin typeface="TH SarabunPSK" pitchFamily="34" charset="-34"/>
                <a:cs typeface="TH SarabunPSK" pitchFamily="34" charset="-34"/>
              </a:rPr>
              <a:t>ศัพท์เฉพาะในการวิเคราะห์งาน</a:t>
            </a:r>
          </a:p>
        </p:txBody>
      </p:sp>
    </p:spTree>
    <p:extLst>
      <p:ext uri="{BB962C8B-B14F-4D97-AF65-F5344CB8AC3E}">
        <p14:creationId xmlns:p14="http://schemas.microsoft.com/office/powerpoint/2010/main" val="21271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2203" y="288082"/>
            <a:ext cx="7417150" cy="1391841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ความหมายของคำบรรยายลักษณะงาน</a:t>
            </a:r>
            <a:endParaRPr lang="th-TH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04131" y="1872258"/>
            <a:ext cx="9394924" cy="20575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ฟลิป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โป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Flippo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1971,p.103)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ได้ให้ความหมายของคำบรรยายลักษณะงาน คือ การรวมข้อเท็จจริงของลักษณะงานที่เกี่ยวกับหน้าที่และความรับผิดชอบ ที่แสดงถึงคุณลักษณะของงาน ถ้าจะกล่าวสรุป คือ งานอะไร ทำอย่างไร และทำงานนั้นทำไมนั่นเอง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63833" y="4320530"/>
            <a:ext cx="9394924" cy="19469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โกดเพด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(Ghorpade,1988, p.7)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กล่าวถึง คำบรรยายลักษณะงาน คือ คำบรรยายงานทั้งหมดที่อธิบายรายละเอียดเกี่ยวกับผู้ปฏิบัติงาน ทำอะไร ทำทำไม ทำอย่างไร และทำที่ไหน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31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96325" y="346710"/>
            <a:ext cx="10036254" cy="174688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/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โซ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ลิตซ์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แลงส์เนอร์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Zollitsch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and 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Langsner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1970,p.291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อ้างใน จิระจิตต์ ราคา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2546,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373)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กล่าวถึง คำบรรยายลักษณะงาน คือ สรุปผลรวมของข้อความซึ่งอธิบายเนื้อหาของเรื่องและคุณสมบัติที่สำคัญของผู้ปฏิบัติงาน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32123" y="2448322"/>
            <a:ext cx="10036254" cy="174688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เฮนเดอร์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(Henderson, 1989, p.150)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ได้กล่าวถึง คำบรรยายลักษณะงานเปรียบได้กับพิมพ์เขียวขององค์การ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32123" y="4608562"/>
            <a:ext cx="10036254" cy="156019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กล่าวโดยสรุป คำบรรยายลักษณะงาน หมายถึง ข้อความที่แสดงถึงรายละเอียดเกี่ยวกับลักษณะงาน หน้าที่ความรับผิดชอบ กระบวนการปฏิบัติงานและเงื่อนที่แสดงถึงลักษณะงาน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02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641330" y="766763"/>
            <a:ext cx="9912489" cy="218694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คำบรรยายลักษณะงานที่ถูกต้องสมบูรณ์จะเป็นผลที่ได้จากการวิเคราะห์งาน ซึ่งจะมีกระบวนการที่เกี่ยวข้องต่อเนื่อง ดังที่ผู้เขียนสรุปเป็นภาพที่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96639" y="3991187"/>
            <a:ext cx="1968996" cy="189357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การวิเคราะห์งาน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892986" y="3991187"/>
            <a:ext cx="2542818" cy="19335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คำบรรยาย ลักษณะงานและการกำหนดลักษณะเฉพาะของปฏิบัติงาน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920990" y="3991187"/>
            <a:ext cx="2452807" cy="19335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กระบวนการบริหารทรัพยากรมนุษย์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5" name="ลูกศรเชื่อมต่อแบบตรง 14"/>
          <p:cNvCxnSpPr>
            <a:stCxn id="6" idx="3"/>
          </p:cNvCxnSpPr>
          <p:nvPr/>
        </p:nvCxnSpPr>
        <p:spPr>
          <a:xfrm>
            <a:off x="2265635" y="4937972"/>
            <a:ext cx="16314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>
            <a:stCxn id="7" idx="3"/>
            <a:endCxn id="8" idx="1"/>
          </p:cNvCxnSpPr>
          <p:nvPr/>
        </p:nvCxnSpPr>
        <p:spPr>
          <a:xfrm>
            <a:off x="6435804" y="4957974"/>
            <a:ext cx="14851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กล่องข้อความ 17"/>
          <p:cNvSpPr txBox="1"/>
          <p:nvPr/>
        </p:nvSpPr>
        <p:spPr>
          <a:xfrm>
            <a:off x="2524640" y="4415261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บันทึกผล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6441657" y="4351214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ใช้ประโยชน์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02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2571" y="1"/>
            <a:ext cx="9316164" cy="1391841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วัตถุประสงค์ของการจัดทำคำบรรยายลักษณะงาน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310524790"/>
              </p:ext>
            </p:extLst>
          </p:nvPr>
        </p:nvGraphicFramePr>
        <p:xfrm>
          <a:off x="576139" y="1080170"/>
          <a:ext cx="9433048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6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3656951262"/>
              </p:ext>
            </p:extLst>
          </p:nvPr>
        </p:nvGraphicFramePr>
        <p:xfrm>
          <a:off x="540068" y="1495188"/>
          <a:ext cx="8866108" cy="545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652582" y="103347"/>
            <a:ext cx="9316164" cy="1391841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การกำหนดหัวข้อในคำบรรยายลักษณะงาน</a:t>
            </a:r>
          </a:p>
        </p:txBody>
      </p:sp>
    </p:spTree>
    <p:extLst>
      <p:ext uri="{BB962C8B-B14F-4D97-AF65-F5344CB8AC3E}">
        <p14:creationId xmlns:p14="http://schemas.microsoft.com/office/powerpoint/2010/main" val="13147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1319" y="-112954"/>
            <a:ext cx="9316164" cy="1391841"/>
          </a:xfrm>
        </p:spPr>
        <p:txBody>
          <a:bodyPr/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ข้อมูลเบื้องต้นเกี่ยวกับงาน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658207" y="1391841"/>
            <a:ext cx="3996896" cy="6433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ชื่อเรื่องหรือตำแหน่ง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658207" y="2330782"/>
            <a:ext cx="3996896" cy="590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สถานภาพ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58207" y="4070348"/>
            <a:ext cx="3996896" cy="6031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1.4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วันที่จัดทำ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58207" y="3178951"/>
            <a:ext cx="3996896" cy="6050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1.3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รหัสงาน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58207" y="4880596"/>
            <a:ext cx="3996896" cy="6683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1.5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ผู้เขียน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5980454" y="2330782"/>
            <a:ext cx="4142833" cy="5907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1.7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ชื่อสังกัด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980454" y="3128610"/>
            <a:ext cx="4142833" cy="616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1.8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ตำแหน่งผู้บังคับบัญชาขั้นต้น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980454" y="4057207"/>
            <a:ext cx="4142833" cy="616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1.9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5980454" y="4880596"/>
            <a:ext cx="4142833" cy="6683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1.10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อัตราเงินเดือน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5980454" y="1391841"/>
            <a:ext cx="4142833" cy="643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1.6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ผู้อนุมัติ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12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81581" y="203653"/>
            <a:ext cx="4105357" cy="9876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ลักษณะงานอย่างย่อ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881581" y="1595495"/>
            <a:ext cx="9530603" cy="10871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หรือหน้าที่และความรับผิดชอบโดยสรุป คือ ข้อความสั้นๆที่บรรยายถึงเป้าหมายของงาน เพื่อเป็นเค้าโครงให้เกิดแนวความคิดกว้างๆ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881581" y="3086888"/>
            <a:ext cx="487252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หน้าที่และความรับผิดชอบ</a:t>
            </a:r>
            <a:r>
              <a:rPr lang="en-US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81580" y="4299001"/>
            <a:ext cx="9364365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งานตำแหน่ง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มีขอบเขตความรับผิดชอบหลักๆ อยู่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 คือ ความรับผิดชอบที่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1.0,2.0,3.0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4.0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โปรดดูภาพที่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6.2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60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หน้าที่และความรับผิดชอบ 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4" name="ตัวแทนเนื้อหา 3"/>
          <p:cNvSpPr txBox="1">
            <a:spLocks noGrp="1"/>
          </p:cNvSpPr>
          <p:nvPr>
            <p:ph idx="1"/>
          </p:nvPr>
        </p:nvSpPr>
        <p:spPr>
          <a:xfrm>
            <a:off x="720155" y="1080170"/>
            <a:ext cx="9016011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งานตำแหน่ง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มีขอบเขตความรับผิดชอบหลักๆ อยู่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 คือ ความรับผิดชอบที่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1.0,2.0,3.0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4.0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โปรดดูภาพที่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6.2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แผนผังลำดับงาน: ตัวเชื่อมต่อ 4"/>
          <p:cNvSpPr/>
          <p:nvPr/>
        </p:nvSpPr>
        <p:spPr>
          <a:xfrm>
            <a:off x="1228653" y="3064347"/>
            <a:ext cx="2535201" cy="311669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แผนผังลำดับงาน: ตัวเชื่อมต่อ 5"/>
          <p:cNvSpPr/>
          <p:nvPr/>
        </p:nvSpPr>
        <p:spPr>
          <a:xfrm>
            <a:off x="5782877" y="3028327"/>
            <a:ext cx="2567397" cy="314623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8" name="ตัวเชื่อมต่อตรง 7"/>
          <p:cNvCxnSpPr>
            <a:stCxn id="6" idx="0"/>
            <a:endCxn id="6" idx="4"/>
          </p:cNvCxnSpPr>
          <p:nvPr/>
        </p:nvCxnSpPr>
        <p:spPr>
          <a:xfrm>
            <a:off x="7066575" y="3028327"/>
            <a:ext cx="0" cy="3146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>
            <a:stCxn id="6" idx="2"/>
            <a:endCxn id="6" idx="6"/>
          </p:cNvCxnSpPr>
          <p:nvPr/>
        </p:nvCxnSpPr>
        <p:spPr>
          <a:xfrm>
            <a:off x="5782877" y="4601447"/>
            <a:ext cx="25673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กล่องข้อความ 10"/>
          <p:cNvSpPr txBox="1"/>
          <p:nvPr/>
        </p:nvSpPr>
        <p:spPr>
          <a:xfrm>
            <a:off x="6176741" y="3620208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4.0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6140552" y="483499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3.0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7276531" y="483499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2.0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7267823" y="3540197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1.0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2241192" y="2262177"/>
            <a:ext cx="60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6176741" y="2321779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งานและความรับผิดชอบ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81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6335" y="331762"/>
            <a:ext cx="9316164" cy="2123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ขณะเดียวกันความรับผิดชอบแต่ล่ะอย่างของงานตำแหน่ง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จะประกอบด้วยหน้าที่ต่างๆ ที่มีความเกี่ยวเนื่องสัมพันธ์กันดังนี้ คือ ความรับผิดชอบที่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1.0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จะประกอบด้วยหน้าที่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1.1,1.2,1.3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1.4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ความรับผิดชอบในข้อ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2.0,3.0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4.0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โปรดดูภาพที่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6.3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แผนผังลำดับงาน: ตัวเชื่อมต่อ 3"/>
          <p:cNvSpPr/>
          <p:nvPr/>
        </p:nvSpPr>
        <p:spPr>
          <a:xfrm>
            <a:off x="3937992" y="2613660"/>
            <a:ext cx="2092762" cy="2413635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558416" y="2613660"/>
            <a:ext cx="2092762" cy="24136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7420302" y="2613660"/>
            <a:ext cx="2109639" cy="24136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/>
          <p:cNvCxnSpPr>
            <a:stCxn id="4" idx="0"/>
            <a:endCxn id="4" idx="4"/>
          </p:cNvCxnSpPr>
          <p:nvPr/>
        </p:nvCxnSpPr>
        <p:spPr>
          <a:xfrm>
            <a:off x="4984373" y="2613660"/>
            <a:ext cx="0" cy="2413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>
            <a:stCxn id="4" idx="2"/>
            <a:endCxn id="4" idx="6"/>
          </p:cNvCxnSpPr>
          <p:nvPr/>
        </p:nvCxnSpPr>
        <p:spPr>
          <a:xfrm>
            <a:off x="3937992" y="3820478"/>
            <a:ext cx="20927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>
            <a:stCxn id="6" idx="0"/>
            <a:endCxn id="6" idx="4"/>
          </p:cNvCxnSpPr>
          <p:nvPr/>
        </p:nvCxnSpPr>
        <p:spPr>
          <a:xfrm>
            <a:off x="8475122" y="2613660"/>
            <a:ext cx="0" cy="2413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>
            <a:stCxn id="6" idx="7"/>
            <a:endCxn id="6" idx="3"/>
          </p:cNvCxnSpPr>
          <p:nvPr/>
        </p:nvCxnSpPr>
        <p:spPr>
          <a:xfrm flipH="1">
            <a:off x="7729252" y="2967129"/>
            <a:ext cx="1491740" cy="1706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>
            <a:stCxn id="6" idx="6"/>
            <a:endCxn id="6" idx="2"/>
          </p:cNvCxnSpPr>
          <p:nvPr/>
        </p:nvCxnSpPr>
        <p:spPr>
          <a:xfrm flipH="1">
            <a:off x="7420302" y="3820478"/>
            <a:ext cx="21096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>
            <a:stCxn id="6" idx="5"/>
            <a:endCxn id="6" idx="1"/>
          </p:cNvCxnSpPr>
          <p:nvPr/>
        </p:nvCxnSpPr>
        <p:spPr>
          <a:xfrm flipH="1" flipV="1">
            <a:off x="7729252" y="2967129"/>
            <a:ext cx="1491740" cy="1706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 flipH="1">
            <a:off x="8067258" y="2707005"/>
            <a:ext cx="798850" cy="2213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8078510" y="2707005"/>
            <a:ext cx="787598" cy="2213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7515939" y="3360420"/>
            <a:ext cx="1912739" cy="96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 flipV="1">
            <a:off x="7515940" y="3387090"/>
            <a:ext cx="1923990" cy="920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กล่องข้อความ 31"/>
          <p:cNvSpPr txBox="1"/>
          <p:nvPr/>
        </p:nvSpPr>
        <p:spPr>
          <a:xfrm>
            <a:off x="5087937" y="3085730"/>
            <a:ext cx="62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1.0</a:t>
            </a:r>
            <a:r>
              <a:rPr lang="th-TH" dirty="0"/>
              <a:t> </a:t>
            </a: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5164869" y="4097775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2.0</a:t>
            </a: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4206159" y="409777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3.0</a:t>
            </a: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4281835" y="308573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4.0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กล่องข้อความ 37"/>
          <p:cNvSpPr txBox="1"/>
          <p:nvPr/>
        </p:nvSpPr>
        <p:spPr>
          <a:xfrm rot="16846452">
            <a:off x="8271073" y="2361851"/>
            <a:ext cx="893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กล่องข้อความ 38"/>
          <p:cNvSpPr txBox="1"/>
          <p:nvPr/>
        </p:nvSpPr>
        <p:spPr>
          <a:xfrm rot="17895670">
            <a:off x="8853550" y="2813240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กล่องข้อความ 39"/>
          <p:cNvSpPr txBox="1"/>
          <p:nvPr/>
        </p:nvSpPr>
        <p:spPr>
          <a:xfrm rot="19276576">
            <a:off x="9078553" y="3081355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1.3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9179317" y="3501272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1.4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9168021" y="3882730"/>
            <a:ext cx="505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2.1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กล่องข้อความ 42"/>
          <p:cNvSpPr txBox="1"/>
          <p:nvPr/>
        </p:nvSpPr>
        <p:spPr>
          <a:xfrm rot="1700225">
            <a:off x="9011553" y="4260375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2.2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กล่องข้อความ 43"/>
          <p:cNvSpPr txBox="1"/>
          <p:nvPr/>
        </p:nvSpPr>
        <p:spPr>
          <a:xfrm rot="3239693">
            <a:off x="8787197" y="4499130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2.3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กล่องข้อความ 44"/>
          <p:cNvSpPr txBox="1"/>
          <p:nvPr/>
        </p:nvSpPr>
        <p:spPr>
          <a:xfrm rot="4431610">
            <a:off x="8449218" y="4625633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2.4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กล่องข้อความ 45"/>
          <p:cNvSpPr txBox="1"/>
          <p:nvPr/>
        </p:nvSpPr>
        <p:spPr>
          <a:xfrm rot="5400000">
            <a:off x="8157518" y="4598716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3.1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กล่องข้อความ 46"/>
          <p:cNvSpPr txBox="1"/>
          <p:nvPr/>
        </p:nvSpPr>
        <p:spPr>
          <a:xfrm rot="6979982">
            <a:off x="7837654" y="4485251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3.2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กล่องข้อความ 47"/>
          <p:cNvSpPr txBox="1"/>
          <p:nvPr/>
        </p:nvSpPr>
        <p:spPr>
          <a:xfrm rot="7920988">
            <a:off x="7616755" y="4230440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3.3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กล่องข้อความ 48"/>
          <p:cNvSpPr txBox="1"/>
          <p:nvPr/>
        </p:nvSpPr>
        <p:spPr>
          <a:xfrm rot="9508626">
            <a:off x="7165750" y="3939801"/>
            <a:ext cx="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3.4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กล่องข้อความ 49"/>
          <p:cNvSpPr txBox="1"/>
          <p:nvPr/>
        </p:nvSpPr>
        <p:spPr>
          <a:xfrm rot="11006679">
            <a:off x="7424337" y="3482814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4.1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กล่องข้อความ 50"/>
          <p:cNvSpPr txBox="1"/>
          <p:nvPr/>
        </p:nvSpPr>
        <p:spPr>
          <a:xfrm rot="12367791">
            <a:off x="7536461" y="3088082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4.2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กล่องข้อความ 51"/>
          <p:cNvSpPr txBox="1"/>
          <p:nvPr/>
        </p:nvSpPr>
        <p:spPr>
          <a:xfrm rot="13921236">
            <a:off x="7622665" y="2697178"/>
            <a:ext cx="58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4.3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กล่องข้อความ 52"/>
          <p:cNvSpPr txBox="1"/>
          <p:nvPr/>
        </p:nvSpPr>
        <p:spPr>
          <a:xfrm rot="15662363">
            <a:off x="8144042" y="2652306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4.4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95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701" y="1043464"/>
            <a:ext cx="9316164" cy="1391841"/>
          </a:xfrm>
        </p:spPr>
        <p:txBody>
          <a:bodyPr/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เครื่องจักร เครื่องมือ และวัสดุในการทำงาน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6771940" y="851773"/>
            <a:ext cx="3826885" cy="29233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ควรจัดลำดับ และลักษณะของสิ่งที่ เพื่อแสดงให้เห็นว่ามีสิ่งใดบ้างที่ช่วยในการทำงาน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6192763" y="4644752"/>
            <a:ext cx="3097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สภาพการทำงาน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440235" y="3240410"/>
            <a:ext cx="4188336" cy="28086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สิ่งแวดล้อมในสถานที่ทำงาน การเสี่ยงภัยหรืออันตราย อันเกิดจากการทำงาน และสภาพที่ก่อให้เกิดผลต่อร่างกาย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26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04131" y="1872258"/>
            <a:ext cx="9721215" cy="4824536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23444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สายอาชีพ(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Occupation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line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สายอาชีพเป็นชนิดของงานที่ปรากฏอยู่ในธุรกิจต่างๆ ดังตัวอย่างในสหรัฐอเมริกาได้มีหน่วยงานหนึ่งคือ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The United States Employment Service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ทำการสำรวจและให้คำจำกัดความสายอาชีพต่างๆในสหรัฐฯ ไว้และรวบรวมเป็น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Dictionary Of Occupational Titles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และได้จัดมาตรฐานกำหนดตำแหน่งและสายอาชีพในราชการไว้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23444" indent="0">
              <a:buNone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อาชีพถาวร(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Career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คือตำแหน่งงานหรืออาชีพที่บุคคลใดบุคคลหนึ่งได้ทำมาตลอดชีวิตการทำงานของเรา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5400" dirty="0">
                <a:latin typeface="TH SarabunPSK" pitchFamily="34" charset="-34"/>
                <a:cs typeface="TH SarabunPSK" pitchFamily="34" charset="-34"/>
              </a:rPr>
              <a:t>ศัพท์เฉพาะในการวิเคราะห์</a:t>
            </a:r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endParaRPr lang="th-TH" sz="5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02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139" y="720130"/>
            <a:ext cx="9721215" cy="120015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ศัพท์เฉพาะทางการวิชาการ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665209" y="1872258"/>
            <a:ext cx="7290911" cy="12668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หรือคำที่มีความหมายพิเศษที่ใช้ในส่วนภารกิจที่ต้องกระทำ ควรจัดแยกออกเป็นต่างหากและให้คำนิยามไว้ให้หมด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760715" y="4821133"/>
            <a:ext cx="4926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สรุปลงท้ายด้วยข้อคิดอื่นๆ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32687" y="4469037"/>
            <a:ext cx="3992843" cy="153519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เพื่อเปิดให้ผู้บังคับบัญชาแสดงความคิดเห็น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40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เทคนิคการเขียนคำบรรยายลักษณะงาน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133375294"/>
              </p:ext>
            </p:extLst>
          </p:nvPr>
        </p:nvGraphicFramePr>
        <p:xfrm>
          <a:off x="1080195" y="1440210"/>
          <a:ext cx="7887236" cy="4458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26588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3788" y="-146684"/>
            <a:ext cx="9316164" cy="1391841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วิธีการเขียนบรรยายรายละเอียดในคำบรรยายลักษณะงาน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1007065304"/>
              </p:ext>
            </p:extLst>
          </p:nvPr>
        </p:nvGraphicFramePr>
        <p:xfrm>
          <a:off x="504131" y="1008162"/>
          <a:ext cx="10058757" cy="517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ข้อระวังในการเขียนคำบรรยายลักษณะงาน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1862366416"/>
              </p:ext>
            </p:extLst>
          </p:nvPr>
        </p:nvGraphicFramePr>
        <p:xfrm>
          <a:off x="922615" y="1493520"/>
          <a:ext cx="8510508" cy="469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9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ข้อแนะนำในการเขียนบรรยายลักษณะงาน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906543"/>
              </p:ext>
            </p:extLst>
          </p:nvPr>
        </p:nvGraphicFramePr>
        <p:xfrm>
          <a:off x="742593" y="1916906"/>
          <a:ext cx="9316164" cy="456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6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ประโยชน์ที่จะได้รับจากคำบรรยายลักษณะงาน</a:t>
            </a:r>
            <a:endParaRPr lang="th-TH" dirty="0"/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3345707469"/>
              </p:ext>
            </p:extLst>
          </p:nvPr>
        </p:nvGraphicFramePr>
        <p:xfrm>
          <a:off x="1665208" y="1395730"/>
          <a:ext cx="72009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0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973652" y="2514841"/>
            <a:ext cx="48221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จบการนำเสนอ</a:t>
            </a:r>
            <a:endParaRPr lang="th-TH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3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1224211" y="1296194"/>
            <a:ext cx="8784976" cy="3176374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บทที่</a:t>
            </a:r>
            <a:r>
              <a:rPr lang="en-US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การกำหนดลักษณะเฉพาะของผู้ปฏิบัติงาน</a:t>
            </a:r>
            <a:endParaRPr lang="en-US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04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1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ความหมายของการกำหนดลักษณะเฉพาะของผู้ปฏิบัติงาน</a:t>
            </a:r>
            <a:endParaRPr lang="en-US" sz="41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08187" y="2088282"/>
            <a:ext cx="8857107" cy="3600450"/>
          </a:xfr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>
              <a:buNone/>
            </a:pPr>
            <a:r>
              <a:rPr lang="th-TH" sz="36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แมค</a:t>
            </a:r>
            <a:r>
              <a:rPr lang="th-TH" sz="3600" b="1" u="sng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คอร์</a:t>
            </a:r>
            <a:r>
              <a:rPr lang="th-TH" sz="36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มิค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McCormick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คือ การกำหนดความต้องการที่เกี่ยวกับคุณสมบัติของบุคคลที่เหมาะสมกับงานแต่ละอย่าง</a:t>
            </a:r>
          </a:p>
          <a:p>
            <a:pPr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u="sng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โกรเพด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600" b="1" dirty="0" err="1" smtClean="0">
                <a:latin typeface="TH SarabunPSK" pitchFamily="34" charset="-34"/>
                <a:cs typeface="TH SarabunPSK" pitchFamily="34" charset="-34"/>
              </a:rPr>
              <a:t>Ghorpade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คือ การกำหนดคุณลักษณะเฉพาะ เช่า ความรู้ ทักษะ ความสามารถ และคุณสมบัติอื่นๆที่จำเป็นของบุคคลที่จะได้รับมอบหมายให้ทำงานนั้น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4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1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ความหมายของการกำหนดลักษณะเฉพาะของผู้ปฏิบัติงาน</a:t>
            </a:r>
            <a:endParaRPr lang="en-US" sz="41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64171" y="2160290"/>
            <a:ext cx="9703150" cy="352839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มิด</a:t>
            </a:r>
            <a:r>
              <a:rPr lang="th-TH" sz="3600" b="1" u="sng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เดิลมิสและฮิท</a:t>
            </a:r>
            <a:r>
              <a:rPr lang="en-US" sz="36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b="1" dirty="0" err="1" smtClean="0">
                <a:latin typeface="TH SarabunPSK" pitchFamily="34" charset="-34"/>
                <a:cs typeface="TH SarabunPSK" pitchFamily="34" charset="-34"/>
              </a:rPr>
              <a:t>Middlemist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and </a:t>
            </a:r>
            <a:r>
              <a:rPr lang="en-US" sz="3600" b="1" dirty="0" err="1" smtClean="0">
                <a:latin typeface="TH SarabunPSK" pitchFamily="34" charset="-34"/>
                <a:cs typeface="TH SarabunPSK" pitchFamily="34" charset="-34"/>
              </a:rPr>
              <a:t>Hitt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หมายถึง ส่วนสรุปเกี่ยวกับทักษะแลคุณสมบัติที่จำเป็นที่ผู้ปฏิบัติงานจะทำงานให้ได้ผลที่หน้าพอใจ</a:t>
            </a:r>
          </a:p>
          <a:p>
            <a:pPr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ธงชัย สันติวงษ์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ือการแปลงความมาจากคำบรรยายลักษณะงานที่ได้มาจากการวิเคราะห์งานแล้วสรุปจากกิจกรรมต่างๆที่เกี่ยวข้องกับงานให้ได้ข้อมูลในแง่ของคนที่จะเป็นผู้ทำงานนั้น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35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กลุ่ม 64"/>
          <p:cNvGrpSpPr/>
          <p:nvPr/>
        </p:nvGrpSpPr>
        <p:grpSpPr>
          <a:xfrm>
            <a:off x="576139" y="504106"/>
            <a:ext cx="9577064" cy="5256584"/>
            <a:chOff x="432123" y="1152178"/>
            <a:chExt cx="9577064" cy="5256584"/>
          </a:xfrm>
        </p:grpSpPr>
        <p:cxnSp>
          <p:nvCxnSpPr>
            <p:cNvPr id="5" name="ตัวเชื่อมต่อตรง 4"/>
            <p:cNvCxnSpPr/>
            <p:nvPr/>
          </p:nvCxnSpPr>
          <p:spPr>
            <a:xfrm>
              <a:off x="432123" y="6408762"/>
              <a:ext cx="957706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ตัวเชื่อมต่อตรง 6"/>
            <p:cNvCxnSpPr/>
            <p:nvPr/>
          </p:nvCxnSpPr>
          <p:spPr>
            <a:xfrm flipV="1">
              <a:off x="10009187" y="1152178"/>
              <a:ext cx="0" cy="52565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/>
            <p:cNvCxnSpPr/>
            <p:nvPr/>
          </p:nvCxnSpPr>
          <p:spPr>
            <a:xfrm flipH="1">
              <a:off x="432123" y="5616674"/>
              <a:ext cx="165618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 flipV="1">
              <a:off x="432123" y="5616674"/>
              <a:ext cx="0" cy="7920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/>
            <p:cNvCxnSpPr/>
            <p:nvPr/>
          </p:nvCxnSpPr>
          <p:spPr>
            <a:xfrm flipV="1">
              <a:off x="2088307" y="4968602"/>
              <a:ext cx="0" cy="6480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2088307" y="4968602"/>
              <a:ext cx="108012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 flipV="1">
              <a:off x="3168427" y="4392538"/>
              <a:ext cx="0" cy="576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สี่เหลี่ยมผืนผ้า 20"/>
            <p:cNvSpPr/>
            <p:nvPr/>
          </p:nvSpPr>
          <p:spPr>
            <a:xfrm>
              <a:off x="525571" y="5720330"/>
              <a:ext cx="15824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กิจกรรมย่อย</a:t>
              </a: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2215922" y="5031899"/>
              <a:ext cx="9525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ภารกิจ</a:t>
              </a:r>
            </a:p>
          </p:txBody>
        </p:sp>
        <p:sp>
          <p:nvSpPr>
            <p:cNvPr id="23" name="สี่เหลี่ยมผืนผ้า 22"/>
            <p:cNvSpPr/>
            <p:nvPr/>
          </p:nvSpPr>
          <p:spPr>
            <a:xfrm>
              <a:off x="3273948" y="4455835"/>
              <a:ext cx="8563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หน้าที่</a:t>
              </a:r>
            </a:p>
          </p:txBody>
        </p:sp>
        <p:cxnSp>
          <p:nvCxnSpPr>
            <p:cNvPr id="27" name="ตัวเชื่อมต่อตรง 26"/>
            <p:cNvCxnSpPr/>
            <p:nvPr/>
          </p:nvCxnSpPr>
          <p:spPr>
            <a:xfrm>
              <a:off x="3168427" y="4392538"/>
              <a:ext cx="96184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/>
            <p:cNvCxnSpPr/>
            <p:nvPr/>
          </p:nvCxnSpPr>
          <p:spPr>
            <a:xfrm flipV="1">
              <a:off x="4130273" y="3744466"/>
              <a:ext cx="0" cy="6480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สี่เหลี่ยมผืนผ้า 30"/>
            <p:cNvSpPr/>
            <p:nvPr/>
          </p:nvSpPr>
          <p:spPr>
            <a:xfrm>
              <a:off x="4176539" y="3816474"/>
              <a:ext cx="11336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ตำแหน่ง</a:t>
              </a: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4104531" y="3744466"/>
              <a:ext cx="122413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/>
            <p:cNvCxnSpPr/>
            <p:nvPr/>
          </p:nvCxnSpPr>
          <p:spPr>
            <a:xfrm flipV="1">
              <a:off x="5328667" y="3096394"/>
              <a:ext cx="0" cy="6480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สี่เหลี่ยมผืนผ้า 35"/>
            <p:cNvSpPr/>
            <p:nvPr/>
          </p:nvSpPr>
          <p:spPr>
            <a:xfrm>
              <a:off x="5431221" y="3159691"/>
              <a:ext cx="6319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งาน</a:t>
              </a:r>
            </a:p>
          </p:txBody>
        </p:sp>
        <p:cxnSp>
          <p:nvCxnSpPr>
            <p:cNvPr id="43" name="ตัวเชื่อมต่อตรง 42"/>
            <p:cNvCxnSpPr/>
            <p:nvPr/>
          </p:nvCxnSpPr>
          <p:spPr>
            <a:xfrm>
              <a:off x="5310183" y="3096394"/>
              <a:ext cx="95458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/>
            <p:cNvCxnSpPr/>
            <p:nvPr/>
          </p:nvCxnSpPr>
          <p:spPr>
            <a:xfrm flipV="1">
              <a:off x="6264771" y="2448322"/>
              <a:ext cx="0" cy="6480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สี่เหลี่ยมผืนผ้า 46"/>
            <p:cNvSpPr/>
            <p:nvPr/>
          </p:nvSpPr>
          <p:spPr>
            <a:xfrm>
              <a:off x="6336779" y="2511217"/>
              <a:ext cx="11256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กลุ่มงาน</a:t>
              </a:r>
            </a:p>
          </p:txBody>
        </p:sp>
        <p:cxnSp>
          <p:nvCxnSpPr>
            <p:cNvPr id="51" name="ตัวเชื่อมต่อตรง 50"/>
            <p:cNvCxnSpPr/>
            <p:nvPr/>
          </p:nvCxnSpPr>
          <p:spPr>
            <a:xfrm>
              <a:off x="6264771" y="2448322"/>
              <a:ext cx="119763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/>
            <p:cNvCxnSpPr/>
            <p:nvPr/>
          </p:nvCxnSpPr>
          <p:spPr>
            <a:xfrm flipV="1">
              <a:off x="7462408" y="1800652"/>
              <a:ext cx="0" cy="6476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สี่เหลี่ยมผืนผ้า 53"/>
            <p:cNvSpPr/>
            <p:nvPr/>
          </p:nvSpPr>
          <p:spPr>
            <a:xfrm>
              <a:off x="7543579" y="1863547"/>
              <a:ext cx="85151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อาชีพ</a:t>
              </a:r>
            </a:p>
          </p:txBody>
        </p:sp>
        <p:sp>
          <p:nvSpPr>
            <p:cNvPr id="55" name="สี่เหลี่ยมผืนผ้า 54"/>
            <p:cNvSpPr/>
            <p:nvPr/>
          </p:nvSpPr>
          <p:spPr>
            <a:xfrm>
              <a:off x="8497019" y="1252194"/>
              <a:ext cx="14398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อาชีพถาวร</a:t>
              </a:r>
            </a:p>
          </p:txBody>
        </p:sp>
        <p:cxnSp>
          <p:nvCxnSpPr>
            <p:cNvPr id="57" name="ตัวเชื่อมต่อตรง 56"/>
            <p:cNvCxnSpPr/>
            <p:nvPr/>
          </p:nvCxnSpPr>
          <p:spPr>
            <a:xfrm>
              <a:off x="7462408" y="1800652"/>
              <a:ext cx="93268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/>
            <p:cNvCxnSpPr/>
            <p:nvPr/>
          </p:nvCxnSpPr>
          <p:spPr>
            <a:xfrm flipV="1">
              <a:off x="8395094" y="1152178"/>
              <a:ext cx="0" cy="6476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/>
            <p:cNvCxnSpPr/>
            <p:nvPr/>
          </p:nvCxnSpPr>
          <p:spPr>
            <a:xfrm>
              <a:off x="8395094" y="1152178"/>
              <a:ext cx="16140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52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1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ความหมายของการกำหนดลักษณะเฉพาะของผู้ปฏิบัติงาน</a:t>
            </a:r>
            <a:endParaRPr lang="en-US" sz="41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6139" y="2016274"/>
            <a:ext cx="9991182" cy="3784446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u="sng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โซ</a:t>
            </a:r>
            <a:r>
              <a:rPr lang="th-TH" sz="3200" b="1" u="sng" dirty="0" err="1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ลลิตซ์</a:t>
            </a:r>
            <a:r>
              <a:rPr lang="th-TH" sz="3200" b="1" u="sng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th-TH" sz="3200" b="1" u="sng" dirty="0" err="1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แลงส์เนอร์</a:t>
            </a:r>
            <a:r>
              <a:rPr lang="th-TH" sz="3200" b="1" u="sng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 err="1" smtClean="0">
                <a:latin typeface="TH SarabunPSK" pitchFamily="34" charset="-34"/>
                <a:cs typeface="TH SarabunPSK" pitchFamily="34" charset="-34"/>
              </a:rPr>
              <a:t>Zollitch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and </a:t>
            </a:r>
            <a:r>
              <a:rPr lang="en-US" sz="3200" b="1" dirty="0" err="1" smtClean="0">
                <a:latin typeface="TH SarabunPSK" pitchFamily="34" charset="-34"/>
                <a:cs typeface="TH SarabunPSK" pitchFamily="34" charset="-34"/>
              </a:rPr>
              <a:t>l_angsner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ข้อมูลที่ได้มาจากการวิเคราะห์งาน และนำมาเรียงร้อยถ้อยคำ 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455415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ซึ่งระบุและบรรยายถึงคุณสมบัติขั้นต่ำที่จำเป็นต้องมีในการปฏิบัติงานนั้น</a:t>
            </a:r>
          </a:p>
          <a:p>
            <a:pPr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u="sng" dirty="0" err="1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เวอร์เซอร์</a:t>
            </a:r>
            <a:r>
              <a:rPr lang="th-TH" sz="3200" b="1" u="sng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 และ เด</a:t>
            </a:r>
            <a:r>
              <a:rPr lang="th-TH" sz="3200" b="1" u="sng" dirty="0" err="1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วิส</a:t>
            </a:r>
            <a:r>
              <a:rPr lang="th-TH" sz="3200" b="1" u="sng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 err="1" smtClean="0">
                <a:latin typeface="TH SarabunPSK" pitchFamily="34" charset="-34"/>
                <a:cs typeface="TH SarabunPSK" pitchFamily="34" charset="-34"/>
              </a:rPr>
              <a:t>Werther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and Davis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คือ คำอธิบายว่างานนั้นๆต้องการคนที่ทำงานที่มีคุณลักษณะอย่างไรและส่วนประกอบปัจจัยต่างๆของมนุษย์ที่จำเป็นสำหรับงานนั้น</a:t>
            </a:r>
          </a:p>
          <a:p>
            <a:pPr algn="thaiDist">
              <a:buNone/>
            </a:pP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53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08187" y="880110"/>
            <a:ext cx="9523129" cy="4160500"/>
          </a:xfrm>
          <a:gradFill flip="none" rotWithShape="1">
            <a:gsLst>
              <a:gs pos="0">
                <a:schemeClr val="accent5">
                  <a:tint val="35000"/>
                  <a:satMod val="253000"/>
                </a:schemeClr>
              </a:gs>
              <a:gs pos="50000">
                <a:schemeClr val="accent5">
                  <a:tint val="42000"/>
                  <a:satMod val="255000"/>
                </a:schemeClr>
              </a:gs>
              <a:gs pos="97000">
                <a:schemeClr val="accent5">
                  <a:tint val="53000"/>
                  <a:satMod val="260000"/>
                </a:schemeClr>
              </a:gs>
              <a:gs pos="100000">
                <a:schemeClr val="accent5">
                  <a:tint val="56000"/>
                  <a:satMod val="275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กล่าวโดยสรุป การกำหนดลักษณะเฉพาะของผู้ปฏิบัติงานหมายถึง ข้อความที่กำหนดรายละเอียดเกี่ยวกับคุณสมบัติของผู้ปฏิบัติงาน ในเรื่องของความรู้ (</a:t>
            </a:r>
            <a:r>
              <a:rPr lang="en-US" sz="3600" b="1" dirty="0" err="1" smtClean="0">
                <a:latin typeface="TH SarabunPSK" pitchFamily="34" charset="-34"/>
                <a:cs typeface="TH SarabunPSK" pitchFamily="34" charset="-34"/>
              </a:rPr>
              <a:t>Knowledges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ความสามารถ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Abilities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ทักษะ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Skills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)และองค์ประกอบอื่นๆ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Other characteristics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หรือใช้คำย่อว่า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KASOCs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เพื่อใช้ปฏิบัติงานให้สำเร็จลุล่วงไป</a:t>
            </a:r>
          </a:p>
        </p:txBody>
      </p:sp>
    </p:spTree>
    <p:extLst>
      <p:ext uri="{BB962C8B-B14F-4D97-AF65-F5344CB8AC3E}">
        <p14:creationId xmlns:p14="http://schemas.microsoft.com/office/powerpoint/2010/main" val="8722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2203" y="360090"/>
            <a:ext cx="8857107" cy="1200150"/>
          </a:xfr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1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ความสำคัญของการกำหนดลักษณะเฉพาะของผู้ปฏิบัติงาน</a:t>
            </a:r>
            <a:endParaRPr lang="en-US" sz="41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20156" y="1600200"/>
            <a:ext cx="9847166" cy="452053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lvl="1" indent="453628" algn="thaiDist">
              <a:buNone/>
            </a:pPr>
            <a:r>
              <a:rPr lang="th-TH" sz="4100" dirty="0">
                <a:latin typeface="TH SarabunPSK" pitchFamily="34" charset="-34"/>
                <a:cs typeface="TH SarabunPSK" pitchFamily="34" charset="-34"/>
              </a:rPr>
              <a:t>การกำหนดงานลักษณะเฉพาะของผู้ปฏิบัติงานหรือการกำหนดคุณสมบัติของผู้ปฏิบัติงาน  จึงมีความสำคัญต่องาน  ดังนี้</a:t>
            </a:r>
            <a:endParaRPr lang="en-US" sz="4100" dirty="0">
              <a:latin typeface="TH SarabunPSK" pitchFamily="34" charset="-34"/>
              <a:cs typeface="TH SarabunPSK" pitchFamily="34" charset="-34"/>
            </a:endParaRPr>
          </a:p>
          <a:p>
            <a:pPr marL="0" lvl="1" indent="128588" algn="thaiDist">
              <a:buNone/>
            </a:pPr>
            <a:r>
              <a:rPr lang="en-US" sz="4100" b="1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100" b="1" dirty="0">
                <a:latin typeface="TH SarabunPSK" pitchFamily="34" charset="-34"/>
                <a:cs typeface="TH SarabunPSK" pitchFamily="34" charset="-34"/>
              </a:rPr>
              <a:t>ถ้าการกำหนดลักษณะเฉพาะของผู้ปฏิบัติงานได้ตรงกับงานที่จะทำให้ผลการปฏิบัติงานมีประสิทธิผล</a:t>
            </a:r>
            <a:r>
              <a:rPr lang="th-TH" sz="4100" dirty="0">
                <a:latin typeface="TH SarabunPSK" pitchFamily="34" charset="-34"/>
                <a:cs typeface="TH SarabunPSK" pitchFamily="34" charset="-34"/>
              </a:rPr>
              <a:t> แต่ถ้าการกำหนดลักษณะเฉพาะของผู้ปฏิบัติงานไม่ถูกต้องแล้ว ผลที่อาจจะเกิดขึ้นสิ้นเปลืองวัสดุและผลผลิตตกต่ำ อัตราการโยกย้ายสูงรวมทั้งขาดประสิทธิภาพในการปฏิบัติงาน</a:t>
            </a:r>
            <a:endParaRPr lang="en-US" sz="4100" dirty="0">
              <a:latin typeface="TH SarabunPSK" pitchFamily="34" charset="-34"/>
              <a:cs typeface="TH SarabunPSK" pitchFamily="34" charset="-34"/>
            </a:endParaRPr>
          </a:p>
          <a:p>
            <a:pPr marL="0" lvl="1" indent="128588" algn="thaiDist">
              <a:buNone/>
            </a:pPr>
            <a:r>
              <a:rPr lang="en-US" sz="41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100" b="1" dirty="0">
                <a:latin typeface="TH SarabunPSK" pitchFamily="34" charset="-34"/>
                <a:cs typeface="TH SarabunPSK" pitchFamily="34" charset="-34"/>
              </a:rPr>
              <a:t>การกำหนดคุณสมบัติที่ต้องการจะมีการระบุให้ทราบถึงชนิดของปัจจัยต่างๆ</a:t>
            </a:r>
            <a:r>
              <a:rPr lang="th-TH" sz="4100" dirty="0">
                <a:latin typeface="TH SarabunPSK" pitchFamily="34" charset="-34"/>
                <a:cs typeface="TH SarabunPSK" pitchFamily="34" charset="-34"/>
              </a:rPr>
              <a:t>เฉพาะอย่างยิ่งเป็นสิ่งที่ต้องนำมาใช้ในการจัดทำการประเมินค่างานด้วย</a:t>
            </a:r>
            <a:r>
              <a:rPr lang="en-US" sz="4100" dirty="0"/>
              <a:t> </a:t>
            </a:r>
            <a:endParaRPr lang="th-TH" sz="4100" dirty="0"/>
          </a:p>
          <a:p>
            <a:pPr marL="0" lvl="1" indent="451843" algn="thaiDist">
              <a:buAutoNum type="arabicPeriod"/>
            </a:pPr>
            <a:endParaRPr lang="th-TH" dirty="0" smtClean="0"/>
          </a:p>
          <a:p>
            <a:pPr lvl="1" algn="thaiDist">
              <a:buNone/>
            </a:pP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38110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695812" y="240030"/>
            <a:ext cx="8857107" cy="12001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100" dirty="0">
                <a:latin typeface="TH SarabunPSK" pitchFamily="34" charset="-34"/>
                <a:cs typeface="TH SarabunPSK" pitchFamily="34" charset="-34"/>
              </a:rPr>
              <a:t>องค์ประกอบในการกำหนดลักษณะเฉพาะของผู้ปฏิบัติ</a:t>
            </a:r>
            <a:endParaRPr lang="en-US" sz="4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idx="1"/>
          </p:nvPr>
        </p:nvSpPr>
        <p:spPr>
          <a:xfrm>
            <a:off x="1584251" y="1944266"/>
            <a:ext cx="8857107" cy="36004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การจะทำงานใดงานหนึ่งให้ได้ผลตามเป้าหมายอย่างดีที่สุดนั้น </a:t>
            </a:r>
          </a:p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สิ่งต่างๆ ที่เกี่ยวข้องกับการทำงานจะต้องอยู่ในลักษณะที่สอดคล้องกัน เช่น สภาพแวดล้อมทั่วไปของการทำงาน เครื่องมือเครื่องใช้และที่สำคัญที่สุดคือ บุคคลที่จะทำงานนั้นจะต้องมีคุณสมบัติที่เหมาะสมและสอดคล้องกับงาน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4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5"/>
          <p:cNvSpPr>
            <a:spLocks noGrp="1"/>
          </p:cNvSpPr>
          <p:nvPr>
            <p:ph idx="1"/>
          </p:nvPr>
        </p:nvSpPr>
        <p:spPr>
          <a:xfrm>
            <a:off x="648147" y="1656234"/>
            <a:ext cx="9901238" cy="1728192"/>
          </a:xfr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thaiDist"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สมาคมการจัดการอุตสาหกรรมอเมริกัน  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แยกปัจจัยของงานสำหรับผู้ปฏิบัติงาน </a:t>
            </a:r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ประเภท  คืองานที่จ้างเป็นรายชั่วโมง  และงานที่จ่ายค่าตอบแทนเป็นราย สำหรับงานรายชั่วโมง  แยกปัจจัยของผู้ปฏิบัติงานเป็น </a:t>
            </a:r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11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ตัว ซึ่งแบ่งเป็นกลุ่มได้ </a:t>
            </a:r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กลุ่มใหญ่  คือ</a:t>
            </a:r>
          </a:p>
          <a:p>
            <a:pPr algn="thaiDist"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30078" y="3816474"/>
            <a:ext cx="9811157" cy="6578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2870" tIns="51435" rIns="102870" bIns="51435">
            <a:spAutoFit/>
          </a:bodyPr>
          <a:lstStyle/>
          <a:p>
            <a:pPr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กลุ่มแรก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ทักษะ (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Skill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ได้แก่ การศึกษาประสบการณ์และความริเริ่ม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30079" y="4950722"/>
            <a:ext cx="10045250" cy="121187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2870" tIns="51435" rIns="102870" bIns="51435">
            <a:spAutoFit/>
          </a:bodyPr>
          <a:lstStyle/>
          <a:p>
            <a:pPr marL="1157288" indent="-1064419" algn="thaiDist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กลุ่มที่สอง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ความพยายาม (</a:t>
            </a:r>
            <a:r>
              <a:rPr lang="en-US" sz="360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Rffort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ได้แก่ การใช้กำลังกาย การใช้ความคิด และ</a:t>
            </a:r>
            <a:r>
              <a:rPr lang="en-US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หรือสายตา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695812" y="240030"/>
            <a:ext cx="8857107" cy="1200150"/>
          </a:xfr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องค์ประกอบในการกำหนดลักษณะเฉพาะของผู้ปฏิบัติ</a:t>
            </a:r>
            <a:endParaRPr lang="en-US" sz="41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67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4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ความสำคัญของการกำหนดลักษณะเฉพาะของผู้ปฏิบัติงาน</a:t>
            </a:r>
            <a:endParaRPr lang="en-US" sz="4100" dirty="0">
              <a:solidFill>
                <a:schemeClr val="tx1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43818" y="1944266"/>
            <a:ext cx="9681393" cy="1704216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thaiDist"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กลุ่มที่สาม  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ความรับผิดชอบ (</a:t>
            </a:r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Responsibility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ได้แก่ การใช้เครื่องมือหรือการดำเนินงานตามกระบวนการ วัสดุหรือผลิตภัณฑ์ที่ต้องทำ ความปลอดภัยของผู้อื่น และการทำงานของผู้อื่น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3818" y="4160520"/>
            <a:ext cx="9987499" cy="17658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2870" tIns="51435" rIns="102870" bIns="51435">
            <a:spAutoFit/>
          </a:bodyPr>
          <a:lstStyle/>
          <a:p>
            <a:pPr algn="thaiDist">
              <a:tabLst>
                <a:tab pos="514350" algn="l"/>
              </a:tabLst>
            </a:pP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กลุ่มที่สี่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tabLst>
                <a:tab pos="514350" algn="l"/>
              </a:tabLst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สภาพการทำงาน (</a:t>
            </a:r>
            <a:r>
              <a:rPr lang="en-US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Working conditions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ได้แก่ สภาพการปฏิบัติงานความเสี่ยงอันรายที่หลีกเลี่ยงไม่ได้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794" name="AutoShape 2" descr="https://blog.sogoodweb.com/upload/510/unZLvLzFkA.jpg"/>
          <p:cNvSpPr>
            <a:spLocks noChangeAspect="1" noChangeArrowheads="1"/>
          </p:cNvSpPr>
          <p:nvPr/>
        </p:nvSpPr>
        <p:spPr bwMode="auto">
          <a:xfrm>
            <a:off x="183773" y="-151686"/>
            <a:ext cx="360045" cy="320041"/>
          </a:xfrm>
          <a:prstGeom prst="rect">
            <a:avLst/>
          </a:prstGeom>
          <a:noFill/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https://blog.sogoodweb.com/upload/510/unZLvLzFkA.jpg"/>
          <p:cNvSpPr>
            <a:spLocks noChangeAspect="1" noChangeArrowheads="1"/>
          </p:cNvSpPr>
          <p:nvPr/>
        </p:nvSpPr>
        <p:spPr bwMode="auto">
          <a:xfrm>
            <a:off x="183773" y="-151686"/>
            <a:ext cx="360045" cy="320041"/>
          </a:xfrm>
          <a:prstGeom prst="rect">
            <a:avLst/>
          </a:prstGeom>
          <a:noFill/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32123" y="648122"/>
            <a:ext cx="9505056" cy="12001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สำหรับงานที่จ่ายค่าตอบแทนเป็นรายเดือน สมาคมการจัดการอุตสาหกรรมอเมริกันได้แยกปัจจัยไว้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ตัว  คือ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40235" y="3168402"/>
            <a:ext cx="3150394" cy="73481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2870" tIns="51435" rIns="102870" bIns="51435">
            <a:spAutoFit/>
          </a:bodyPr>
          <a:lstStyle/>
          <a:p>
            <a:pPr>
              <a:buNone/>
            </a:pPr>
            <a:r>
              <a:rPr lang="en-US" sz="4100" b="1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100" b="1" dirty="0">
                <a:latin typeface="TH SarabunPSK" pitchFamily="34" charset="-34"/>
                <a:cs typeface="TH SarabunPSK" pitchFamily="34" charset="-34"/>
              </a:rPr>
              <a:t> การศึกษา</a:t>
            </a:r>
            <a:endParaRPr lang="en-US" sz="41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80795" y="3046743"/>
            <a:ext cx="3150394" cy="7348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102870" tIns="51435" rIns="102870" bIns="51435">
            <a:spAutoFit/>
          </a:bodyPr>
          <a:lstStyle/>
          <a:p>
            <a:pPr>
              <a:buNone/>
            </a:pPr>
            <a:r>
              <a:rPr lang="en-US" sz="4100" b="1" dirty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100" b="1" dirty="0">
                <a:latin typeface="TH SarabunPSK" pitchFamily="34" charset="-34"/>
                <a:cs typeface="TH SarabunPSK" pitchFamily="34" charset="-34"/>
              </a:rPr>
              <a:t>  ประสบการณ์</a:t>
            </a:r>
            <a:endParaRPr lang="en-US" sz="41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800275" y="5413892"/>
            <a:ext cx="6030754" cy="73481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2870" tIns="51435" rIns="102870" bIns="51435">
            <a:spAutoFit/>
          </a:bodyPr>
          <a:lstStyle/>
          <a:p>
            <a:pPr algn="ctr">
              <a:buNone/>
            </a:pPr>
            <a:r>
              <a:rPr lang="en-US" sz="41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41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ความสลับซับซ้อนของผู้ปฏิบัติงาน</a:t>
            </a:r>
            <a:endParaRPr lang="en-US" sz="41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ลูกศรโค้งลง 8"/>
          <p:cNvSpPr/>
          <p:nvPr/>
        </p:nvSpPr>
        <p:spPr>
          <a:xfrm rot="287369">
            <a:off x="4392563" y="2304306"/>
            <a:ext cx="1944216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ลูกศรโค้งซ้าย 9"/>
          <p:cNvSpPr/>
          <p:nvPr/>
        </p:nvSpPr>
        <p:spPr>
          <a:xfrm>
            <a:off x="8090280" y="3937550"/>
            <a:ext cx="1008112" cy="14750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ความสำคัญของการกำหนดลักษณะเฉพาะของผู้ปฏิบัติงาน</a:t>
            </a:r>
            <a:endParaRPr lang="en-US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688707" y="1872258"/>
            <a:ext cx="3960495" cy="104013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100" b="1" dirty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4100" b="1" dirty="0">
                <a:latin typeface="TH SarabunPSK" pitchFamily="34" charset="-34"/>
                <a:cs typeface="TH SarabunPSK" pitchFamily="34" charset="-34"/>
              </a:rPr>
              <a:t>การติดต่องาน</a:t>
            </a:r>
            <a:endParaRPr lang="en-US" sz="41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5688707" y="3600450"/>
            <a:ext cx="3960440" cy="88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2870" tIns="51435" rIns="102870" bIns="51435"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สภาพการปฏิบัติงาน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3096419" y="5616674"/>
            <a:ext cx="4176464" cy="10401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2870" tIns="51435" rIns="102870" bIns="51435">
            <a:normAutofit/>
          </a:bodyPr>
          <a:lstStyle/>
          <a:p>
            <a:pPr marL="411480" indent="-318897" algn="ctr">
              <a:spcBef>
                <a:spcPts val="675"/>
              </a:spcBef>
              <a:buClr>
                <a:schemeClr val="accent1"/>
              </a:buClr>
              <a:buSzPct val="80000"/>
              <a:defRPr/>
            </a:pPr>
            <a:r>
              <a:rPr lang="en-US" sz="4100" b="1" dirty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4100" b="1" dirty="0">
                <a:latin typeface="TH SarabunPSK" pitchFamily="34" charset="-34"/>
                <a:cs typeface="TH SarabunPSK" pitchFamily="34" charset="-34"/>
              </a:rPr>
              <a:t>ลักษณะการบังคับบัญชา</a:t>
            </a:r>
            <a:endParaRPr lang="en-US" sz="41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197136" y="1872258"/>
            <a:ext cx="4230529" cy="10401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2870" tIns="51435" rIns="102870" bIns="51435">
            <a:noAutofit/>
          </a:bodyPr>
          <a:lstStyle/>
          <a:p>
            <a:pPr marL="411480" indent="-318897" algn="ctr">
              <a:spcBef>
                <a:spcPts val="675"/>
              </a:spcBef>
              <a:buClr>
                <a:schemeClr val="accent1"/>
              </a:buClr>
              <a:buSzPct val="80000"/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ความรับผิดชอบด้านการเงิน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332152" y="3754507"/>
            <a:ext cx="3960495" cy="10401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2870" tIns="51435" rIns="102870" bIns="51435">
            <a:noAutofit/>
          </a:bodyPr>
          <a:lstStyle/>
          <a:p>
            <a:pPr marL="411480" indent="-318897" algn="ctr">
              <a:spcBef>
                <a:spcPts val="675"/>
              </a:spcBef>
              <a:buClr>
                <a:schemeClr val="accent1"/>
              </a:buClr>
              <a:buSzPct val="80000"/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ขอบเขตของการบังคับบัญชา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4752603" y="223229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ลูกศรลง 5"/>
          <p:cNvSpPr/>
          <p:nvPr/>
        </p:nvSpPr>
        <p:spPr>
          <a:xfrm>
            <a:off x="7794088" y="3009730"/>
            <a:ext cx="360040" cy="586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ลูกศรโค้งซ้าย 11"/>
          <p:cNvSpPr/>
          <p:nvPr/>
        </p:nvSpPr>
        <p:spPr>
          <a:xfrm>
            <a:off x="7608348" y="4794637"/>
            <a:ext cx="731519" cy="14321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ลูกศรโค้งซ้าย 12"/>
          <p:cNvSpPr/>
          <p:nvPr/>
        </p:nvSpPr>
        <p:spPr>
          <a:xfrm rot="9229452">
            <a:off x="1854492" y="4929484"/>
            <a:ext cx="641536" cy="13743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620203" y="1680210"/>
            <a:ext cx="8857107" cy="50406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ในการกำหนดปัจจัยที่เป็นค่าของผู้ปฏิบัติงาน สหรัฐอเมริกา ได้วิเคราะห์ปัจจัยหลักแล้วจึงกำหนดปัจจัยรองสำหรับกลุ่มสายงานแต่ล่ะกลุ่ม ปัจจัยหลักที่กำหนดไว้ในระบบราชการ สหรัฐอเมริกา มี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ตัว คือ</a:t>
            </a:r>
          </a:p>
          <a:p>
            <a:pPr marL="671227" indent="-578644" algn="thaiDist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คุณสมบัติที่ต้องใช้ในการทำงาน</a:t>
            </a:r>
          </a:p>
          <a:p>
            <a:pPr marL="671227" indent="-578644" algn="thaiDist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ความยาของผู้ปฏิบัติงาน</a:t>
            </a:r>
          </a:p>
          <a:p>
            <a:pPr marL="671227" indent="-578644" algn="thaiDist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ความรับผิดชอบ</a:t>
            </a:r>
          </a:p>
          <a:p>
            <a:pPr marL="671227" indent="-578644" algn="thaiDist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ความสัมพันธ์ส่วนบุคคล</a:t>
            </a:r>
          </a:p>
          <a:p>
            <a:pPr marL="671227" indent="-578644" algn="thaiDist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ปัจจัยอื่นๆ ในการกำหนดระดับตำแหน่ง 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ความสำคัญของการกำหนดลักษณะเฉพาะของผู้ปฏิบัติงาน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23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tint val="92000"/>
                  <a:satMod val="170000"/>
                </a:schemeClr>
              </a:gs>
              <a:gs pos="15000">
                <a:schemeClr val="accent5">
                  <a:tint val="92000"/>
                  <a:shade val="99000"/>
                  <a:satMod val="170000"/>
                </a:schemeClr>
              </a:gs>
              <a:gs pos="62000">
                <a:schemeClr val="accent5">
                  <a:tint val="96000"/>
                  <a:shade val="80000"/>
                  <a:satMod val="170000"/>
                </a:schemeClr>
              </a:gs>
              <a:gs pos="97000">
                <a:schemeClr val="accent5">
                  <a:tint val="98000"/>
                  <a:shade val="63000"/>
                  <a:satMod val="170000"/>
                </a:schemeClr>
              </a:gs>
              <a:gs pos="100000">
                <a:schemeClr val="accent5">
                  <a:shade val="62000"/>
                  <a:satMod val="1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ปัจจัยแต่ละตัวมีความหมายดังต่อไปนี้</a:t>
            </a:r>
            <a:endParaRPr lang="en-US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0056" y="1728242"/>
            <a:ext cx="10027254" cy="1840230"/>
          </a:xfr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ปัจจัยตัวแรก  คุณสมบัติที่ต้องใช้ในการทำงาน หมายถึง ความรู้ การฝึกอบรมพิเศษ ทักษะและความสามารถต่างๆ ที่ต้องใช้ในการปฏิบัติหน้าที่ของตำแหน่งนั้นๆ</a:t>
            </a:r>
          </a:p>
          <a:p>
            <a:pPr algn="thaiDist"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0056" y="4104506"/>
            <a:ext cx="10351294" cy="2319866"/>
          </a:xfrm>
          <a:prstGeom prst="rect">
            <a:avLst/>
          </a:prstGeom>
          <a:solidFill>
            <a:schemeClr val="bg1"/>
          </a:solidFill>
        </p:spPr>
        <p:txBody>
          <a:bodyPr wrap="square" lIns="102870" tIns="51435" rIns="102870" bIns="51435">
            <a:spAutoFit/>
          </a:bodyPr>
          <a:lstStyle/>
          <a:p>
            <a:pPr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ปัจจัยตัวที่สอง ความยากของผู้ปฏิบัติงาน หมายถึง ระดับการทำงานเมือเทียบกับระดับคุณสมบัติที่ต้องมีในการปฏิบัติงาน ได้แก่ การใช้ดุลยพินิจ ความคิดที่เป็นของตัวเอง ความคิดริเริ่มและคุณสมบัติด้านสติปัญญา การพิจารณาระดับความยายของผู้ปฏิบัติงานถือเอาระดับและความซับซ้อนของคุณสมบัติเหล่านี้เป็นเกณฑ์</a:t>
            </a:r>
          </a:p>
        </p:txBody>
      </p:sp>
    </p:spTree>
    <p:extLst>
      <p:ext uri="{BB962C8B-B14F-4D97-AF65-F5344CB8AC3E}">
        <p14:creationId xmlns:p14="http://schemas.microsoft.com/office/powerpoint/2010/main" val="7629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2" y="1861459"/>
            <a:ext cx="9721215" cy="4763327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ฟลิป</a:t>
            </a:r>
            <a:r>
              <a:rPr lang="th-TH" sz="36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โป (</a:t>
            </a:r>
            <a:r>
              <a:rPr lang="en-US" sz="3600" b="1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Flippo</a:t>
            </a:r>
            <a:r>
              <a:rPr lang="th-TH" sz="36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การวิเคราะห์งานเป็นกระบวนการที่ศึกษาและรวบรวมข้อมูลที่เกี่ยวกับการปฏิบัติ และความรับผิดชอบในงานที่ศึกษาผลการวิเคราะห์งานซึ่งจะทำให้ได้ข้อมูลที่สำคัญเกี่ยวกับงานคือคำบรรยายลักษณะงาน และการกำหนดลักษณะงานของผู้ปฏิบัติงาน</a:t>
            </a:r>
          </a:p>
          <a:p>
            <a:pPr marL="0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โกรเพด (</a:t>
            </a:r>
            <a:r>
              <a:rPr lang="en-US" sz="36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Ghorpade</a:t>
            </a:r>
            <a:r>
              <a:rPr lang="th-TH" sz="36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การวิเคราะห์งานเป็นกิจกรรมที่เกี่ยวกับการจัดการที่ต้องปฏิบัติภายในองค์กร และรวบรวมจำแนกแยกข้อมูลเกี่ยวกับงานโดยตรงอย่างเป็นระบบ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5400" dirty="0">
                <a:latin typeface="TH SarabunPSK" pitchFamily="34" charset="-34"/>
                <a:cs typeface="TH SarabunPSK" pitchFamily="34" charset="-34"/>
              </a:rPr>
              <a:t>ความหมายของการวิเคราะห์งาน </a:t>
            </a:r>
          </a:p>
        </p:txBody>
      </p:sp>
    </p:spTree>
    <p:extLst>
      <p:ext uri="{BB962C8B-B14F-4D97-AF65-F5344CB8AC3E}">
        <p14:creationId xmlns:p14="http://schemas.microsoft.com/office/powerpoint/2010/main" val="30546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381083" y="2520330"/>
            <a:ext cx="3024336" cy="13681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ขั้นการบริหาร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4050584" y="2449928"/>
            <a:ext cx="2880320" cy="136815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ขั้นการออกแบบ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7480262" y="2387334"/>
            <a:ext cx="2952328" cy="13603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ขั้นการรวบรวมวิเคราะห์ข้อมูล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6336779" y="3888482"/>
            <a:ext cx="3672408" cy="165618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ขั้นการกำหนดผลของการวิเคราะห์งาน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2736379" y="4212265"/>
            <a:ext cx="3024336" cy="13681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ขั้นนำเผยแพร่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>
            <a:off x="3528467" y="313400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6984851" y="302438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10432590" y="3384426"/>
            <a:ext cx="0" cy="1008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 flipH="1">
            <a:off x="10009187" y="4423353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 flipH="1">
            <a:off x="5760715" y="482458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ชื่อเรื่อง 2"/>
          <p:cNvSpPr>
            <a:spLocks noGrp="1"/>
          </p:cNvSpPr>
          <p:nvPr>
            <p:ph type="title"/>
          </p:nvPr>
        </p:nvSpPr>
        <p:spPr>
          <a:xfrm>
            <a:off x="576004" y="288370"/>
            <a:ext cx="9721215" cy="12001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กระบวนการการวิเคราะห์งานสำหรับการบริหารทรัพยากรมนุษย์</a:t>
            </a:r>
          </a:p>
        </p:txBody>
      </p:sp>
    </p:spTree>
    <p:extLst>
      <p:ext uri="{BB962C8B-B14F-4D97-AF65-F5344CB8AC3E}">
        <p14:creationId xmlns:p14="http://schemas.microsoft.com/office/powerpoint/2010/main" val="36121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40067" y="1680210"/>
            <a:ext cx="9829160" cy="2560320"/>
          </a:xfr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ปัจจัยตัวที่สาม ความรับผิดชอบ หมายถึง ขอบเขตและผลกระทบของการปฏิบัติงานในตำแหน่ง ซึ่งพิจารณาได้ในแง่ผลเสียที่จะเกิดขึ้นเมื่อมีความผิดพลาด ลักษณะการควบคุมงานการได้รับคำแนะนำจากผู้บังคับบัญชา การตรวจสอบผลงาน และความสะดวกในการปฏิบัติงานตามระเบียบบังคับ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tint val="92000"/>
                  <a:satMod val="170000"/>
                </a:schemeClr>
              </a:gs>
              <a:gs pos="15000">
                <a:schemeClr val="accent5">
                  <a:tint val="92000"/>
                  <a:shade val="99000"/>
                  <a:satMod val="170000"/>
                </a:schemeClr>
              </a:gs>
              <a:gs pos="62000">
                <a:schemeClr val="accent5">
                  <a:tint val="96000"/>
                  <a:shade val="80000"/>
                  <a:satMod val="170000"/>
                </a:schemeClr>
              </a:gs>
              <a:gs pos="97000">
                <a:schemeClr val="accent5">
                  <a:tint val="98000"/>
                  <a:shade val="63000"/>
                  <a:satMod val="170000"/>
                </a:schemeClr>
              </a:gs>
              <a:gs pos="100000">
                <a:schemeClr val="accent5">
                  <a:shade val="62000"/>
                  <a:satMod val="1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ปัจจัยแต่ละตัวมีความหมายดังต่อไปนี้</a:t>
            </a:r>
            <a:endParaRPr lang="en-US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6139" y="4846465"/>
            <a:ext cx="9721080" cy="121187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2870" tIns="51435" rIns="102870" bIns="51435">
            <a:spAutoFit/>
          </a:bodyPr>
          <a:lstStyle/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ปัจจัยตัวที่สี่  ความสัมพันธ์ส่วนบุคคล เป็นการวิเคราะห์พฤติกรรมในการปฏิบัติงานระหว่างผู้ดำรงตำแหน่งกับบุคคลอื่นทั้งในและนอกองค์การ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03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6139" y="1680210"/>
            <a:ext cx="9955177" cy="2240280"/>
          </a:xfr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ปัจจัยตัวที่ห้า  ปัจจัยอื่นๆ ในการกำหนดระดับตำแหน่ง ได้แก่ ความพยายามด้านกายภาพ และสภาพการทำงาน ซึ่งหมายรวมถึง สภาพที่ต้องเสี่ยงอันตรายและต้องใช้ความพยายามมากในการปฏิบัติงานในสภาพการพิเศษ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en-US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tint val="92000"/>
                  <a:satMod val="170000"/>
                </a:schemeClr>
              </a:gs>
              <a:gs pos="15000">
                <a:schemeClr val="accent5">
                  <a:tint val="92000"/>
                  <a:shade val="99000"/>
                  <a:satMod val="170000"/>
                </a:schemeClr>
              </a:gs>
              <a:gs pos="62000">
                <a:schemeClr val="accent5">
                  <a:tint val="96000"/>
                  <a:shade val="80000"/>
                  <a:satMod val="170000"/>
                </a:schemeClr>
              </a:gs>
              <a:gs pos="97000">
                <a:schemeClr val="accent5">
                  <a:tint val="98000"/>
                  <a:shade val="63000"/>
                  <a:satMod val="170000"/>
                </a:schemeClr>
              </a:gs>
              <a:gs pos="100000">
                <a:schemeClr val="accent5">
                  <a:shade val="62000"/>
                  <a:satMod val="1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ปัจจัยแต่ละตัวมีความหมายดังต่อไปนี้</a:t>
            </a:r>
            <a:endParaRPr lang="en-US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4131" y="4392538"/>
            <a:ext cx="9865225" cy="176586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102870" tIns="51435" rIns="102870" bIns="51435">
            <a:spAutoFit/>
          </a:bodyPr>
          <a:lstStyle/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จากปัจจัย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ตัวนี้  ได้กำหนดปัจจัยสำหรับกลุ่มสายงานแต่ละกลุ่ม ดันนี้คือ กลุ่มแรก พนักงานธุรการ มี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4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ตัว กลุ่มที่สอง ตำแหน่งบริหาร มี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ตัว และกลุ่มที่สาม ตำแหน่งผู้ใช้แรงงานมี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ตัว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951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4100" dirty="0">
                <a:latin typeface="TH SarabunPSK" pitchFamily="34" charset="-34"/>
                <a:cs typeface="TH SarabunPSK" pitchFamily="34" charset="-34"/>
              </a:rPr>
              <a:t>ในระบบราชการปัจจุบัน  ก</a:t>
            </a:r>
            <a:r>
              <a:rPr lang="en-US" sz="41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100" dirty="0">
                <a:latin typeface="TH SarabunPSK" pitchFamily="34" charset="-34"/>
                <a:cs typeface="TH SarabunPSK" pitchFamily="34" charset="-34"/>
              </a:rPr>
              <a:t>พ</a:t>
            </a:r>
            <a:r>
              <a:rPr lang="en-US" sz="41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100" dirty="0">
                <a:latin typeface="TH SarabunPSK" pitchFamily="34" charset="-34"/>
                <a:cs typeface="TH SarabunPSK" pitchFamily="34" charset="-34"/>
              </a:rPr>
              <a:t> ได้กำหนดปัจจัยไว้ </a:t>
            </a:r>
            <a:r>
              <a:rPr lang="en-US" sz="4100" dirty="0">
                <a:latin typeface="TH SarabunPSK" pitchFamily="34" charset="-34"/>
                <a:cs typeface="TH SarabunPSK" pitchFamily="34" charset="-34"/>
              </a:rPr>
              <a:t>12</a:t>
            </a:r>
            <a:r>
              <a:rPr lang="th-TH" sz="4100" dirty="0">
                <a:latin typeface="TH SarabunPSK" pitchFamily="34" charset="-34"/>
                <a:cs typeface="TH SarabunPSK" pitchFamily="34" charset="-34"/>
              </a:rPr>
              <a:t> ตัว แบ่งออกเป็น</a:t>
            </a:r>
            <a:r>
              <a:rPr lang="en-US" sz="4100" dirty="0">
                <a:latin typeface="TH SarabunPSK" pitchFamily="34" charset="-34"/>
                <a:cs typeface="TH SarabunPSK" pitchFamily="34" charset="-34"/>
              </a:rPr>
              <a:t> 4</a:t>
            </a:r>
            <a:r>
              <a:rPr lang="th-TH" sz="4100" dirty="0">
                <a:latin typeface="TH SarabunPSK" pitchFamily="34" charset="-34"/>
                <a:cs typeface="TH SarabunPSK" pitchFamily="34" charset="-34"/>
              </a:rPr>
              <a:t> กลุ่มคือ </a:t>
            </a:r>
            <a:endParaRPr lang="en-US" sz="4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กลุ่มแรกมาปัจจัย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ตัว คือ การศึกษา ประสบการณ์ และความคิดริเริ่มและการตัดสินใจ</a:t>
            </a:r>
          </a:p>
          <a:p>
            <a:pPr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กลุ่มที่สองมีปัจจัย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ตัว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คือ</a:t>
            </a:r>
          </a:p>
          <a:p>
            <a:pPr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ความรับผิดชอบการเงิน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ความรับผิดชอบในงานที่ต้องปฏิบัติโดยอิสระ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ความรับผิดชอบการเสนอรายงาน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ความรับผิดชอบในงานที่ต้องเกี่ยงข้องกับผู้อื่น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ความรับผิดชอบการบังคับบัญชาและการแนะนำข้าราชการ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2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30192" y="1840230"/>
            <a:ext cx="8695020" cy="12001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กลุ่มที่สามมีปัจจัย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ตัว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คือ สติปัญญา และกำลังกาย</a:t>
            </a:r>
          </a:p>
          <a:p>
            <a:pPr algn="thaiDist"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4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ในระบบราชการปัจจุบัน  ก</a:t>
            </a:r>
            <a:r>
              <a:rPr lang="en-US" sz="4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</a:t>
            </a:r>
            <a:r>
              <a:rPr lang="en-US" sz="4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ได้กำหนดปัจจัยไว้ </a:t>
            </a:r>
            <a:r>
              <a:rPr lang="en-US" sz="4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12</a:t>
            </a:r>
            <a:r>
              <a:rPr lang="th-TH" sz="4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ตัว แบ่งออกเป็น</a:t>
            </a:r>
            <a:r>
              <a:rPr lang="en-US" sz="4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4</a:t>
            </a:r>
            <a:r>
              <a:rPr lang="th-TH" sz="4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กลุ่มคือ </a:t>
            </a:r>
            <a:endParaRPr lang="en-US" sz="41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1530192" y="3200400"/>
            <a:ext cx="8695020" cy="12001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lIns="102870" tIns="51435" rIns="102870" bIns="51435">
            <a:normAutofit/>
          </a:bodyPr>
          <a:lstStyle/>
          <a:p>
            <a:pPr marL="411480" indent="-318897" algn="thaiDist">
              <a:spcBef>
                <a:spcPts val="675"/>
              </a:spcBef>
              <a:buClr>
                <a:schemeClr val="accent1"/>
              </a:buClr>
              <a:buSzPct val="80000"/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กลุ่มที่สี่มีปัจจัย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ตัว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คือ สภาพงาน และภัยอันตราย</a:t>
            </a:r>
          </a:p>
          <a:p>
            <a:pPr marL="411480" indent="-318897" algn="thaiDist">
              <a:spcBef>
                <a:spcPts val="675"/>
              </a:spcBef>
              <a:buClr>
                <a:schemeClr val="accent1"/>
              </a:buClr>
              <a:buSzPct val="80000"/>
              <a:defRPr/>
            </a:pPr>
            <a:endParaRPr lang="th-TH" sz="3600" dirty="0">
              <a:latin typeface="TH SarabunPSK" pitchFamily="34" charset="-34"/>
              <a:cs typeface="TH SarabunPSK" pitchFamily="34" charset="-34"/>
            </a:endParaRPr>
          </a:p>
          <a:p>
            <a:pPr marL="411480" indent="-318897" algn="thaiDist">
              <a:spcBef>
                <a:spcPts val="675"/>
              </a:spcBef>
              <a:buClr>
                <a:schemeClr val="accent1"/>
              </a:buClr>
              <a:buSzPct val="80000"/>
              <a:defRPr/>
            </a:pP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5602" name="Picture 2" descr="http://www.asianinsulators.com/wp-content/uploads/2017/07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742" y="4560570"/>
            <a:ext cx="3780473" cy="1887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5958744" y="6560459"/>
            <a:ext cx="3816424" cy="319318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: http://www.asianinsulators.com/social-responsibili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ty/</a:t>
            </a:r>
          </a:p>
        </p:txBody>
      </p:sp>
    </p:spTree>
    <p:extLst>
      <p:ext uri="{BB962C8B-B14F-4D97-AF65-F5344CB8AC3E}">
        <p14:creationId xmlns:p14="http://schemas.microsoft.com/office/powerpoint/2010/main" val="30481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139" y="504106"/>
            <a:ext cx="9721215" cy="1200150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การกำหนดหัวข้อในการเขียนลักษณะเฉพาะของผู้ปฏิบัติงาน</a:t>
            </a:r>
            <a:endParaRPr lang="en-US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52203" y="2592338"/>
            <a:ext cx="8857107" cy="3512418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7866" indent="192881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ข้อมูลทั่วไปเกี่ยวกับงาน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ในกรณีที่การกำหนดเอกสารการกำหนดลักษณะเฉพาะของผู้ปฏิบัติงานแยกต่างหากจากคำบรรยายลักษณะงาน</a:t>
            </a:r>
          </a:p>
          <a:p>
            <a:pPr marL="67866" indent="192881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คุณลักษณะของบุคคลที่เหมาะสมกับตำแหน่ง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วิธีการที่ดีที่สุด คือ กำหนดปัจจัยที่ใช้เฉพาะสำหรับองค์การและสายงานหนึ่งๆ แล้วนำไปเทียบกับปัจจัย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ตัวของ เป็น(</a:t>
            </a:r>
            <a:r>
              <a:rPr lang="en-US" sz="3200" dirty="0" err="1" smtClean="0">
                <a:latin typeface="TH SarabunPSK" pitchFamily="34" charset="-34"/>
                <a:cs typeface="TH SarabunPSK" pitchFamily="34" charset="-34"/>
              </a:rPr>
              <a:t>Benge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)เพื่อจะได้ปรับปรุงปัจจัยให้เหมาะสมที่สุด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25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64171" y="1800250"/>
            <a:ext cx="8911114" cy="4304526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thaiDist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2.1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คุณสมบัติทางสติปัญญา </a:t>
            </a:r>
          </a:p>
          <a:p>
            <a:pPr algn="thaiDist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2.2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คุณสมบัติด้านทักษะ</a:t>
            </a:r>
          </a:p>
          <a:p>
            <a:pPr algn="thaiDist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2.3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คุณสมบัติทางกายภาพ</a:t>
            </a:r>
          </a:p>
          <a:p>
            <a:pPr algn="thaiDist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2.4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ความรับผิดชอบ</a:t>
            </a:r>
          </a:p>
          <a:p>
            <a:pPr algn="thaiDist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2.5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สภาพการทำงานและอันตรายในการทำงาน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การกำหนดหัวข้อในการเขียนลักษณะเฉพาะของผู้ปฏิบัติงาน</a:t>
            </a:r>
            <a:endParaRPr lang="en-US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09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139" y="648122"/>
            <a:ext cx="9721215" cy="120015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การกำหนดคุณสมบัติเฉพาะสำหรับตำแหน่ง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4131" y="2376314"/>
            <a:ext cx="9721215" cy="2621117"/>
          </a:xfrm>
          <a:gradFill flip="none" rotWithShape="1">
            <a:gsLst>
              <a:gs pos="0">
                <a:schemeClr val="accent3">
                  <a:tint val="35000"/>
                  <a:satMod val="253000"/>
                </a:schemeClr>
              </a:gs>
              <a:gs pos="50000">
                <a:schemeClr val="accent3">
                  <a:tint val="42000"/>
                  <a:satMod val="255000"/>
                </a:schemeClr>
              </a:gs>
              <a:gs pos="97000">
                <a:schemeClr val="accent3">
                  <a:tint val="53000"/>
                  <a:satMod val="260000"/>
                </a:schemeClr>
              </a:gs>
              <a:gs pos="100000">
                <a:schemeClr val="accent3">
                  <a:tint val="56000"/>
                  <a:satMod val="27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เมื่อมีการกำหนดตำแหน่งขึ้นแล้ว ก็จำเป็นต้องกำหนดคุณสมบัติเฉพาะสำหรับตำแหน่งทั้งนี้จะได้สามารถแต่งตั้งบุคคลที่เหมาะสมมาปฏิบัติงานนั้นซึ่งคุณสมบัติเฉพาะสำหรับตำแหน่งโดยทั่วไปมักจะประกอบด้วยลักษณะสำคัญดังนี้</a:t>
            </a:r>
          </a:p>
          <a:p>
            <a:pPr algn="thaiDi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4131" y="1872258"/>
            <a:ext cx="9721215" cy="3485213"/>
          </a:xfrm>
          <a:solidFill>
            <a:schemeClr val="bg1"/>
          </a:solidFill>
        </p:spPr>
        <p:txBody>
          <a:bodyPr/>
          <a:lstStyle/>
          <a:p>
            <a:pPr marL="671227" indent="-578644"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คุณสมบัติทั่วไป  คือคุณสมบัติพื้นฐานที่จำเป็นสำหรับตำแหน่งซึ่งอาจแบ่งได้เป็นดังนี้</a:t>
            </a:r>
          </a:p>
          <a:p>
            <a:pPr marL="671227" indent="-578644"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1.1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คุณวุฒิทางการศึกษา</a:t>
            </a:r>
          </a:p>
          <a:p>
            <a:pPr marL="671227" indent="-578644"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1.2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ประสบการ </a:t>
            </a:r>
          </a:p>
          <a:p>
            <a:pPr marL="671227" indent="-578644"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1.3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ความสามารถหรือความชำนาญเฉพาะ</a:t>
            </a:r>
          </a:p>
          <a:p>
            <a:pPr marL="671227" indent="-578644" algn="thaiDist">
              <a:buNone/>
            </a:pP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การกำหนดคุณสมบัติเฉพาะสำหรับตำแหน่ง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62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4131" y="1800251"/>
            <a:ext cx="9721215" cy="3600400"/>
          </a:xfrm>
          <a:solidFill>
            <a:schemeClr val="bg1"/>
          </a:solidFill>
        </p:spPr>
        <p:txBody>
          <a:bodyPr/>
          <a:lstStyle/>
          <a:p>
            <a:pPr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คุณสมบัติพิเศษ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ในบางครั้งงานบางลักษณะอาจจะต้องการผู้มีคุณสมบัติพิเศษที่แตกต่างไปจากคุณสมบัติทั่วๆไป เนื่องจากสภาพการทำงาน หรือสภาพแวดล้อมของงานนั้นแตกต่างจากปกติทั่วไป </a:t>
            </a:r>
          </a:p>
          <a:p>
            <a:pPr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ตัวอย่างเช่น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ตำแหน่งเจ้าหน้าที่ราชทัณฑ์ คือผู้ปฏิบัติงานเกี่ยวกับการควบคุมรักษาการณ์เรือนจำไม่ให้ผู้ต้องขังหลบหนี ปกครองควบคุมระเบียบวินัยผู้ต้องขังผู้ที่จะดำรงตำแหน่งจึงต้องเป็นผู้มีร่างการที่สมบรูณ์แข็งแรง</a:t>
            </a:r>
          </a:p>
          <a:p>
            <a:pPr algn="thaiDist"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การกำหนดคุณสมบัติเฉพาะสำหรับตำแหน่ง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93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คุณลักษณะของบุคคลที่เหมาะสมกับตำแหน่ง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4131" y="2016274"/>
            <a:ext cx="9721215" cy="247710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การศึกษา คุณสมบัติข้อนี้รวมถึงระดับการศึกษา จำนวนปีทีได้ศึกษา ความต้องการความรู้เฉพาะด้าน หรือการฝึกอบรมหลับสูตรเฉพาะวิชาใดวิชาหนึ่ง ซึ่งปฏิบัติในข้องมูลเกี่ยวกับคุณสมบัติที่ต้องใช้ในการทำงาน มาวิเคราะห์เพื่อหาระดับการศึกษามาฝึกอบรมหลักสูตรพิเศษที่จำเป็นสำหรับงาน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79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32123" y="360090"/>
            <a:ext cx="3888432" cy="15121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การกำหนดวัตถุประสงค์การใช้ผลการวิเคราะห์งานการเลือกงานและกำหนดขอบเขตของข้อมูล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55695" y="5904706"/>
            <a:ext cx="1925100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ขั้นการควบคุม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08587" y="6624786"/>
            <a:ext cx="1805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ขั้นการควบคุม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16099" y="4392538"/>
            <a:ext cx="2016224" cy="1008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กำหนดความรับผิดชอบ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20355" y="2232298"/>
            <a:ext cx="1728192" cy="31683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เลือกแหล่งและตัวแทนของข้อมูลเลือกวิธีการและเทคนิคในการวิเคราะห์ข้อมูล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608587" y="2232298"/>
            <a:ext cx="1728192" cy="31683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เก็บรวบรวมวิเคราะห์และสังเคราะห์ข้อมูล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696819" y="2232298"/>
            <a:ext cx="1870582" cy="31683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แสดงรายละเอียดในคำบรรยายลักษณะงานและคุณสมบัติเฉพาะของผู้ปฏิบัติงาน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930693" y="2232298"/>
            <a:ext cx="1726566" cy="31683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การนำเผยแพร่และฝึกอบรมผู้ใช้ผลการวิเคราะห์งาน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3" name="ตัวเชื่อมต่อตรง 12"/>
          <p:cNvCxnSpPr>
            <a:stCxn id="5" idx="1"/>
          </p:cNvCxnSpPr>
          <p:nvPr/>
        </p:nvCxnSpPr>
        <p:spPr>
          <a:xfrm flipH="1">
            <a:off x="1224211" y="6228742"/>
            <a:ext cx="33314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>
            <a:stCxn id="5" idx="3"/>
          </p:cNvCxnSpPr>
          <p:nvPr/>
        </p:nvCxnSpPr>
        <p:spPr>
          <a:xfrm>
            <a:off x="6480795" y="6228742"/>
            <a:ext cx="33131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>
            <a:endCxn id="11" idx="2"/>
          </p:cNvCxnSpPr>
          <p:nvPr/>
        </p:nvCxnSpPr>
        <p:spPr>
          <a:xfrm flipV="1">
            <a:off x="9793976" y="5400650"/>
            <a:ext cx="0" cy="828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>
            <a:endCxn id="9" idx="2"/>
          </p:cNvCxnSpPr>
          <p:nvPr/>
        </p:nvCxnSpPr>
        <p:spPr>
          <a:xfrm flipV="1">
            <a:off x="5472683" y="5400650"/>
            <a:ext cx="0" cy="450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 flipV="1">
            <a:off x="3312443" y="5400650"/>
            <a:ext cx="0" cy="828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>
            <a:endCxn id="10" idx="2"/>
          </p:cNvCxnSpPr>
          <p:nvPr/>
        </p:nvCxnSpPr>
        <p:spPr>
          <a:xfrm flipH="1" flipV="1">
            <a:off x="7632110" y="5400650"/>
            <a:ext cx="40062" cy="81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>
            <a:endCxn id="7" idx="2"/>
          </p:cNvCxnSpPr>
          <p:nvPr/>
        </p:nvCxnSpPr>
        <p:spPr>
          <a:xfrm flipV="1">
            <a:off x="1224211" y="5400650"/>
            <a:ext cx="0" cy="81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>
            <a:off x="1296219" y="1872258"/>
            <a:ext cx="0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 flipV="1">
            <a:off x="1728267" y="1872258"/>
            <a:ext cx="0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>
            <a:off x="1728267" y="352844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>
            <a:off x="4320555" y="3528442"/>
            <a:ext cx="2351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>
            <a:off x="6408787" y="352844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>
            <a:off x="8567401" y="3528442"/>
            <a:ext cx="3632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7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40072" y="1555397"/>
            <a:ext cx="9721215" cy="42052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>
              <a:buNone/>
            </a:pP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ประสบการณ์ คือ ความรู้ และความชำนาญที่ได้จากการเห็นและการปฏิบัติงาน อย่างใดอย่างหนึ่งในอดีต  เช่น หากงานมีความต้องการผู้ปฏิบัติ ซึ่งมีความสามารถในการตัดสินใจ ติดต่อสื่อสาร ควบคุมบังคับบัญชา อำนวยการ โดยปกติประสบการณ์จะแสดงออกมาในรูปแบบของจำนวน เดือน ปี ของประสบการณ์ตามสายการเลื่อนขั้นด้วย เช่น ผู้ช่วยศาสตราจารย์ ต้องดำรงตำแหน่งเป็นอาจารย์อย่างน้อย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ปี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คุณลักษณะของบุคคลที่เหมาะสมกับตำแหน่ง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37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4131" y="2016274"/>
            <a:ext cx="9721215" cy="3744416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thaiDist">
              <a:buNone/>
            </a:pP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ความสามารถทางกายภาพ คือ คุณลักษณะทางร่างกายที่จำเป็นสำหรับงานนั้นๆ ได้แก่ ส่วนสูง น้ำหนัก อายุ เพศ สุขภาพร่างกาย การใช้สายตา การได้กลิ่น ได้ยิน เป็น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ต้น</a:t>
            </a:r>
          </a:p>
          <a:p>
            <a:pPr algn="thaiDist">
              <a:buNone/>
            </a:pP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ความสามารถทางด้านความคิด  คือ  ความสามารถของสมองที่จะคิดวิเคราะห์ แก้ปัญหาเหตุการณ์ต่างๆ ความสามารถทางด้านความคิดประกอบไปด้วย</a:t>
            </a:r>
          </a:p>
          <a:p>
            <a:pPr algn="thaiDist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คุณลักษณะของบุคคลที่เหมาะสมกับตำแหน่ง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64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792163" y="288082"/>
            <a:ext cx="9721215" cy="1200150"/>
          </a:xfr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คุณลักษณะของบุคคลที่เหมาะสมกับตำแหน่ง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936179" y="1840230"/>
            <a:ext cx="4752528" cy="9601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4.1 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ความฉลาดและความคิดริเริ่ม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325704" y="3312418"/>
            <a:ext cx="3096344" cy="9601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4.2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การตัดสินใจ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472683" y="4680570"/>
            <a:ext cx="4464496" cy="9601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4.3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ความสามารถทางด้านภาษา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97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792163" y="288082"/>
            <a:ext cx="9721215" cy="1200150"/>
          </a:xfr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คุณลักษณะของบุคคลที่เหมาะสมกับตำแหน่ง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368226" y="2016274"/>
            <a:ext cx="4392489" cy="9601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4.4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ความสามารถในเชิงตัวเลข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968009" y="3280410"/>
            <a:ext cx="3808930" cy="12561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4.5 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ความสามารถด้านการวิเคราะห์และสังเคราะห์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264771" y="4968602"/>
            <a:ext cx="3186387" cy="12241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4.6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ความสามารถด้านการติดต่อกับผู้อื่น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6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792163" y="288082"/>
            <a:ext cx="9721215" cy="1200150"/>
          </a:xfr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คุณลักษณะของบุคคลที่เหมาะสมกับตำแหน่ง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080195" y="2016274"/>
            <a:ext cx="4608512" cy="12241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4.7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ความสามารถด้านการแก้ไขปัญหา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528467" y="3528442"/>
            <a:ext cx="4032448" cy="9601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4.8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ความมั่นคงทางอารมณ์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207934" y="4896594"/>
            <a:ext cx="2484343" cy="9601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4.9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บุคลิกภาพ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6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6139" y="2664346"/>
            <a:ext cx="9721215" cy="254910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thaiDist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สภาพการทำงานและอันตรายในการทำงาน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องค์ประกอบข้อนี้จะบอกสภาพแวดล้อมบรรยากาศของการทำงาน เพื่อหาผู้มีคุณสมบัติเหมาะสมมาทำงาน เช่น สภาพการทำงานของพนักงานในโรงงานอุตสาหกรรมจะต้อง เผชิญกับไอกลิ่นความร้อน ความอึดทึกต่างๆ ดังนั้นผู้ที่ทำงานจะต้องมีร่างกายสมบรูณ์แข็งแรง 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76139" y="720130"/>
            <a:ext cx="9721215" cy="12001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คุณลักษณะของบุคคลที่เหมาะสมกับตำแหน่ง</a:t>
            </a:r>
            <a:endParaRPr lang="en-US" b="1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7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8187" y="288370"/>
            <a:ext cx="9613141" cy="120015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4100" dirty="0">
                <a:effectLst/>
                <a:latin typeface="TH SarabunPSK" pitchFamily="34" charset="-34"/>
                <a:cs typeface="TH SarabunPSK" pitchFamily="34" charset="-34"/>
              </a:rPr>
              <a:t>หลักการเขียนการกำหนดลักษณะเฉพาะของผู้ปฏิบัติงาน</a:t>
            </a:r>
            <a:endParaRPr lang="en-US" sz="4100" dirty="0"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64171" y="1760220"/>
            <a:ext cx="9757156" cy="4080510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28588" indent="-35719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ความสามารถและองค์ประกอบในการกำหนดลักษณะเฉพาะของผู้ปฏิบัติงาน</a:t>
            </a:r>
          </a:p>
          <a:p>
            <a:pPr marL="128588" indent="-35719" algn="thaiDist">
              <a:buNone/>
              <a:defRPr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คุณสมบัติประจำตำแหน่ง เป็นส่วนที่อธิบายถึงคุณสมบัติขั้นตำของผู้ที่จะดำรงตำแหน่งงาน ซึ่งมีองค์ประกอบที่เรียกว่า </a:t>
            </a:r>
            <a:r>
              <a:rPr lang="en-US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“KASOCs”</a:t>
            </a:r>
          </a:p>
          <a:p>
            <a:pPr marL="128588" indent="-35719" algn="thaiDist">
              <a:buNone/>
              <a:defRPr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Bernadin</a:t>
            </a:r>
            <a:r>
              <a:rPr lang="en-US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Russel</a:t>
            </a:r>
            <a:r>
              <a:rPr lang="en-US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and </a:t>
            </a:r>
            <a:r>
              <a:rPr lang="en-US" sz="320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Joyee</a:t>
            </a:r>
            <a:r>
              <a:rPr lang="en-US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, 1998,p.11</a:t>
            </a: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ดังนี้</a:t>
            </a:r>
          </a:p>
          <a:p>
            <a:pPr marL="128588" indent="-35719" algn="thaiDist">
              <a:buNone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ความรู้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Knowledge : K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ซึ่งนอกจากจะหมายถึงระดับการศึกษาแล้ว ยังหมายถึงความเข้าใจในวิธีการ กระบวนการหรือขั้นตอนการปฏิบัติงานอย่างหนึ่งด้วย ความรู้ดังกล่าว ที่จะต้องสามารถนำไปปรับใช้ได้กับการปฏิบัติงาน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128588" indent="-35719" algn="thaiDist">
              <a:buNone/>
              <a:defRPr/>
            </a:pPr>
            <a:endParaRPr lang="en-US" sz="3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128588" indent="-35719" algn="thaiDist"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128588" indent="-35719" algn="thaiDist">
              <a:buNone/>
            </a:pPr>
            <a:endParaRPr lang="en-US" b="1" dirty="0"/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1620203" y="3120390"/>
            <a:ext cx="8835504" cy="1440180"/>
          </a:xfrm>
          <a:prstGeom prst="rect">
            <a:avLst/>
          </a:prstGeom>
        </p:spPr>
        <p:txBody>
          <a:bodyPr lIns="102870" tIns="51435" rIns="102870" bIns="51435">
            <a:normAutofit/>
          </a:bodyPr>
          <a:lstStyle/>
          <a:p>
            <a:pPr marL="128588" indent="-35719">
              <a:spcBef>
                <a:spcPts val="675"/>
              </a:spcBef>
              <a:buClr>
                <a:schemeClr val="accent1"/>
              </a:buClr>
              <a:buSzPct val="80000"/>
              <a:defRPr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735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4131" y="2088282"/>
            <a:ext cx="9721215" cy="398926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ความสามารถ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Ability : A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เป็นความพร้อมในการที่จะปฏิบัติงาน ความพร้อมดังกล่าว เกิดจากการเคยทำ เคยปฏิบัติ หรือเคยได้รับการฝึกอบรมในการปฏิบัติเช่นนั้นมาก่อน ฉะนั้น ความสามารถจึงแสดงออกในลักษณะความมีประสิทธิภาพในการปฏิบัติงานด้วย </a:t>
            </a:r>
          </a:p>
          <a:p>
            <a:pPr algn="thaiDist"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อย่างไรก็ตามเราอาจที่จะจำแนกความสามารถได้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ประเภท คือ ความสามารถปกติ และ ความสามารถสูงสุด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4100" dirty="0">
                <a:effectLst/>
                <a:latin typeface="TH SarabunPSK" pitchFamily="34" charset="-34"/>
                <a:cs typeface="TH SarabunPSK" pitchFamily="34" charset="-34"/>
              </a:rPr>
              <a:t>หลักการเขียนการกำหนดลักษณะเฉพาะของผู้ปฏิบัติงาน</a:t>
            </a:r>
            <a:endParaRPr lang="en-US" sz="4100" dirty="0"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95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บุคลิกภาพ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สามารถแยกได้เป็น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ประการใหญ่ คือ</a:t>
            </a:r>
          </a:p>
          <a:p>
            <a:pPr marL="671227" indent="-578644"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ลักษณะนิสัย และ อุปนิสัย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หมายถึง คุณสมบัติบางประการที่สังคมยกย่องว่าเป็นส่วนดีหรือว่าเป็นส่วนเสีย</a:t>
            </a:r>
          </a:p>
          <a:p>
            <a:pPr marL="671227" indent="-578644"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ความสามารถในการปรับตัว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หมายถึงระดับความสามารถของแต่ล่ะคนที่จะปฏิบัติตนและใช้ชีวิต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อย่าง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มีความสุข</a:t>
            </a:r>
          </a:p>
          <a:p>
            <a:pPr marL="671227" indent="-578644"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อารมณ์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หมายถึง คุณสมบัติเกี่ยวกับกำลังใจ ความรู้สึกตอบโต้และแนวการครองชีวิต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4100" dirty="0">
                <a:effectLst/>
                <a:latin typeface="TH SarabunPSK" pitchFamily="34" charset="-34"/>
                <a:cs typeface="TH SarabunPSK" pitchFamily="34" charset="-34"/>
              </a:rPr>
              <a:t>หลักการเขียนการกำหนดลักษณะเฉพาะของผู้ปฏิบัติงาน</a:t>
            </a:r>
            <a:endParaRPr lang="en-US" sz="4100" dirty="0"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7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92164" y="1600200"/>
            <a:ext cx="9760756" cy="4664546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thaiDist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ความสนใจ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หมายถึง กิจกรรมต่างๆ  ที่บุคคลแต่ละคนประสงค์จะทำหรืออยากจะทำ หรือไม่อยากจะทำ</a:t>
            </a:r>
          </a:p>
          <a:p>
            <a:pPr algn="thaiDist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ทัศนคติ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หมายถึง ปฏิกิริยาของแต่ล่ะบุคคลที่มี หรือสนองตอบต่อบุคคลอื่นๆ หรือปรากฏการณ์ต่างๆ หรือแนวคิดต่างๆ ใน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สังคม</a:t>
            </a:r>
          </a:p>
          <a:p>
            <a:pPr algn="thaiDist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การจำแนกคุณสมบัติของผู้ปฏิบัติงาน อาจแบ่งออกเป็น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ประเภท</a:t>
            </a:r>
          </a:p>
          <a:p>
            <a:pPr marL="671227" indent="-578644" algn="thaiDist">
              <a:buNone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คุณสมบัติพื้นฐาน เป็นคุณสมบัติทั่วๆไป อันได้แก่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KASOCs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ขั้นต่ำที่เป็นสำหรับผู้ที่จะดำรงตำแหน่งงาน</a:t>
            </a:r>
          </a:p>
          <a:p>
            <a:pPr marL="671227" indent="-578644" algn="thaiDist">
              <a:buNone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คุณสมบัติเฉพาะหรือพิเศษ 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Specific competencies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ได้แก่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KASOCs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ที่นอกเหนือจากที่ระบุไว้ในคุณสมบัติขั้นพื้นฐาน </a:t>
            </a:r>
          </a:p>
          <a:p>
            <a:pPr algn="thaiDist"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4100" dirty="0">
                <a:effectLst/>
                <a:latin typeface="TH SarabunPSK" pitchFamily="34" charset="-34"/>
                <a:cs typeface="TH SarabunPSK" pitchFamily="34" charset="-34"/>
              </a:rPr>
              <a:t>หลักการเขียนการกำหนดลักษณะเฉพาะของผู้ปฏิบัติงาน</a:t>
            </a:r>
            <a:endParaRPr lang="en-US" sz="4100" dirty="0"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22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40072" y="1944266"/>
            <a:ext cx="9721215" cy="42052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23444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ขั้นการบริหาร(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Administration phase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เป็นเรื่องเกี่ยวกับการเตรียมและการกำหนดว่าจะทำการวิเคราะห์อะไร(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what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และวิเคราะห์ทำไม(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why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โดยทั่วไปเป็นการดำเนินการเกี่ยวกับเรื่องต่อไปนี้</a:t>
            </a:r>
          </a:p>
          <a:p>
            <a:pPr marL="123444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1.1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การกำหนดวัตถุประสงค์ในการใช้ผลของการวิเคราะห์งาน</a:t>
            </a:r>
          </a:p>
          <a:p>
            <a:pPr marL="123444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1.2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การเลือกงานที่จะทำการวิเคราะห์</a:t>
            </a:r>
          </a:p>
          <a:p>
            <a:pPr marL="123444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1.3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การกำหนดประเภทและขอบเขตของข้อมูลในการเก็บรวบรวม</a:t>
            </a:r>
          </a:p>
          <a:p>
            <a:pPr marL="123444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1.4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การกำหนดความรับผิดชอบในการดำเนินกิจกรรม</a:t>
            </a:r>
          </a:p>
          <a:p>
            <a:pPr marL="123444" indent="0">
              <a:buNone/>
            </a:pPr>
            <a:endParaRPr lang="th-TH" sz="4000" b="1" dirty="0"/>
          </a:p>
        </p:txBody>
      </p:sp>
      <p:sp>
        <p:nvSpPr>
          <p:cNvPr id="7" name="ชื่อเรื่อง 2"/>
          <p:cNvSpPr txBox="1">
            <a:spLocks/>
          </p:cNvSpPr>
          <p:nvPr/>
        </p:nvSpPr>
        <p:spPr>
          <a:xfrm>
            <a:off x="522368" y="440770"/>
            <a:ext cx="9721215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02870" tIns="51435" rIns="102870" bIns="51435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h-TH" sz="4000" smtClean="0">
                <a:latin typeface="TH SarabunPSK" pitchFamily="34" charset="-34"/>
                <a:cs typeface="TH SarabunPSK" pitchFamily="34" charset="-34"/>
              </a:rPr>
              <a:t>กระบวนการการวิเคราะห์งานสำหรับการบริหารทรัพยากรมนุษย์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25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695812" y="1280160"/>
            <a:ext cx="8857107" cy="5280660"/>
          </a:xfrm>
        </p:spPr>
        <p:txBody>
          <a:bodyPr/>
          <a:lstStyle/>
          <a:p>
            <a:pPr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ตารางที่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7. 1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การจำแนกคุณสมบัติของผู้ปฏิบัติงาน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695812" y="288370"/>
            <a:ext cx="8857107" cy="99179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100" dirty="0">
                <a:effectLst/>
                <a:latin typeface="TH SarabunPSK" pitchFamily="34" charset="-34"/>
                <a:cs typeface="TH SarabunPSK" pitchFamily="34" charset="-34"/>
              </a:rPr>
              <a:t>หลักการเขียนการกำหนดลักษณะเฉพาะของผู้ปฏิบัติงาน</a:t>
            </a:r>
            <a:endParaRPr lang="en-US" sz="4100" dirty="0"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33283"/>
              </p:ext>
            </p:extLst>
          </p:nvPr>
        </p:nvGraphicFramePr>
        <p:xfrm>
          <a:off x="648146" y="1840230"/>
          <a:ext cx="9973182" cy="45530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4394"/>
                <a:gridCol w="3324394"/>
                <a:gridCol w="3324394"/>
              </a:tblGrid>
              <a:tr h="8964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คุณสมบัติประจำตำแหน่ง</a:t>
                      </a:r>
                      <a:endParaRPr lang="en-US" sz="21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คุณสมบัติพื้นฐาน</a:t>
                      </a:r>
                      <a:endParaRPr lang="en-US" sz="21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คุณสมบัติเฉพาะ/พิเศษ</a:t>
                      </a:r>
                      <a:endParaRPr lang="en-US" sz="21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>
                    <a:solidFill>
                      <a:schemeClr val="bg1"/>
                    </a:solidFill>
                  </a:tcPr>
                </a:tc>
              </a:tr>
              <a:tr h="54406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2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เพศชาย อายุไม่เกิน </a:t>
                      </a:r>
                      <a:r>
                        <a:rPr lang="en-US" sz="2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r>
                        <a:rPr lang="th-TH" sz="2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ปี</a:t>
                      </a:r>
                      <a:endParaRPr lang="en-US" sz="21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900" dirty="0" smtClean="0"/>
                        <a:t>/</a:t>
                      </a:r>
                      <a:endParaRPr lang="en-US" sz="2900" dirty="0"/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08013" marR="108013" marT="48006" marB="48006"/>
                </a:tc>
              </a:tr>
              <a:tr h="54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en-US" sz="2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จบการศึกษาขั้นต่ำ ป</a:t>
                      </a:r>
                      <a:r>
                        <a:rPr lang="en-US" sz="2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.6 </a:t>
                      </a:r>
                      <a:endParaRPr lang="en-US" sz="21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900" dirty="0" smtClean="0"/>
                        <a:t>/</a:t>
                      </a:r>
                      <a:endParaRPr lang="en-US" sz="2900" dirty="0"/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08013" marR="108013" marT="48006" marB="48006"/>
                </a:tc>
              </a:tr>
              <a:tr h="1287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sz="2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มีประสบการณ์ในการขับรถบรรทุกและมีใบอนุญาตขับขี่รถยนต์สาธารณะไม่น้อยกว่า </a:t>
                      </a:r>
                      <a:r>
                        <a:rPr lang="en-US" sz="2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ปี</a:t>
                      </a:r>
                      <a:endParaRPr lang="en-US" sz="21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th-TH" sz="1900" dirty="0" smtClean="0"/>
                    </a:p>
                    <a:p>
                      <a:pPr algn="ctr"/>
                      <a:endParaRPr lang="th-TH" sz="2900" dirty="0" smtClean="0"/>
                    </a:p>
                    <a:p>
                      <a:pPr algn="ctr"/>
                      <a:r>
                        <a:rPr lang="th-TH" sz="2900" dirty="0" smtClean="0"/>
                        <a:t>/</a:t>
                      </a:r>
                      <a:endParaRPr lang="en-US" sz="2900" dirty="0"/>
                    </a:p>
                  </a:txBody>
                  <a:tcPr marL="108013" marR="108013" marT="48006" marB="48006"/>
                </a:tc>
              </a:tr>
              <a:tr h="1280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en-US" sz="2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มีความรู้เกี่ยวกับเครื่องยนต์ สามารถบำรุงรักษาและแก้ไขปัญหาเครื่องยนต์ขัดข้องได้บ้าง</a:t>
                      </a:r>
                      <a:endParaRPr lang="en-US" sz="21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 smtClean="0"/>
                    </a:p>
                    <a:p>
                      <a:pPr algn="ctr"/>
                      <a:r>
                        <a:rPr lang="th-TH" sz="2900" dirty="0" smtClean="0"/>
                        <a:t>/</a:t>
                      </a:r>
                      <a:endParaRPr lang="en-US" sz="2900" dirty="0" smtClean="0"/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08013" marR="108013" marT="48006" marB="480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5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หลักการเขียนคำอธิบายคุณสมบัติประจำตำแหน่ง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695812" y="1520190"/>
            <a:ext cx="4334942" cy="640080"/>
          </a:xfrm>
        </p:spPr>
        <p:txBody>
          <a:bodyPr>
            <a:normAutofit/>
          </a:bodyPr>
          <a:lstStyle/>
          <a:p>
            <a:pPr marL="671227" indent="-578644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เริ่มต้นประโยคด้วยคุณสมบัติ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671227" indent="-578644">
              <a:buAutoNum type="arabicPeriod"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671227" indent="-578644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223558"/>
              </p:ext>
            </p:extLst>
          </p:nvPr>
        </p:nvGraphicFramePr>
        <p:xfrm>
          <a:off x="504131" y="2240280"/>
          <a:ext cx="4806533" cy="461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533"/>
              </a:tblGrid>
              <a:tr h="720090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/>
                        <a:t>ความรับผิดชอบและหน้าที่</a:t>
                      </a:r>
                      <a:endParaRPr lang="en-US" sz="1900" dirty="0"/>
                    </a:p>
                  </a:txBody>
                  <a:tcPr marL="108013" marR="108013" marT="48006" marB="48006"/>
                </a:tc>
              </a:tr>
              <a:tr h="389853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พิมพ์เอกสาร อันได้แก่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</a:t>
                      </a:r>
                      <a:r>
                        <a:rPr lang="en-US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1.1</a:t>
                      </a: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จดหมาย/บันทึกและรายงาน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</a:t>
                      </a:r>
                      <a:r>
                        <a:rPr lang="en-US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1.2 </a:t>
                      </a: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ตรวจทานงานพิมพ์</a:t>
                      </a:r>
                    </a:p>
                    <a:p>
                      <a:pPr marL="342900" indent="-342900">
                        <a:buNone/>
                      </a:pPr>
                      <a:endParaRPr lang="th-TH" sz="19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จักระบบเอกสาร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</a:t>
                      </a:r>
                      <a:r>
                        <a:rPr lang="en-US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2.1 </a:t>
                      </a: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เก็บเอกสาร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</a:t>
                      </a:r>
                      <a:r>
                        <a:rPr lang="en-US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2.2 </a:t>
                      </a: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ค้นหาเอกสาร</a:t>
                      </a:r>
                    </a:p>
                    <a:p>
                      <a:pPr marL="342900" indent="-342900">
                        <a:buNone/>
                      </a:pPr>
                      <a:endParaRPr lang="en-US" sz="19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/>
                </a:tc>
              </a:tr>
            </a:tbl>
          </a:graphicData>
        </a:graphic>
      </p:graphicFrame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888271"/>
              </p:ext>
            </p:extLst>
          </p:nvPr>
        </p:nvGraphicFramePr>
        <p:xfrm>
          <a:off x="5310664" y="2240280"/>
          <a:ext cx="4950619" cy="3132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619"/>
              </a:tblGrid>
              <a:tr h="720090">
                <a:tc>
                  <a:txBody>
                    <a:bodyPr/>
                    <a:lstStyle/>
                    <a:p>
                      <a:pPr algn="ctr"/>
                      <a:r>
                        <a:rPr lang="th-TH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คุณสมบัติพื้นฐาน</a:t>
                      </a:r>
                      <a:endParaRPr lang="en-US" sz="2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/>
                </a:tc>
              </a:tr>
              <a:tr h="240030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มีความรู้ในแบบฟอร์มต่างๆ เช่นแบบฟอร์ม จดหมายรางงาน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สามารถพิมพ์งานต่างๆให้เป็นไปตามแบบฟอร์มตาละประเภทของผู้ปฏิบัติงาน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สามารถตรวจทามงานพิมพ์ ให้มีความถูกต้องทั้งในแง่ของวรรคตอน ตัวสะกดและรูปแบบของงานพิมพ์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มีความรู้ในระบบเอกสารของสำนักงาน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5. </a:t>
                      </a: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สามารถใช้ตัวอักษร หรือตัวเลขในการกำหนดหมายเลขเอกสารให้มีความสะดวกในการค้นหา</a:t>
                      </a:r>
                      <a:endParaRPr lang="en-US" sz="19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/>
                </a:tc>
              </a:tr>
            </a:tbl>
          </a:graphicData>
        </a:graphic>
      </p:graphicFrame>
      <p:graphicFrame>
        <p:nvGraphicFramePr>
          <p:cNvPr id="16" name="ตาราง 15"/>
          <p:cNvGraphicFramePr>
            <a:graphicFrameLocks noGrp="1"/>
          </p:cNvGraphicFramePr>
          <p:nvPr/>
        </p:nvGraphicFramePr>
        <p:xfrm>
          <a:off x="5310664" y="5360670"/>
          <a:ext cx="4950619" cy="153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619"/>
              </a:tblGrid>
              <a:tr h="1536192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คุณสมบัติเฉพาะ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en-US" sz="19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9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มีความชำนาญในการใช้คอมพิวเตอร์ (</a:t>
                      </a:r>
                      <a:r>
                        <a:rPr lang="en-US" sz="19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</a:t>
                      </a:r>
                      <a:r>
                        <a:rPr lang="th-TH" sz="19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en-US" sz="19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</a:t>
                      </a:r>
                      <a:r>
                        <a:rPr lang="th-TH" sz="19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900" b="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en-US" sz="19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lang="th-TH" sz="19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สามารถใช้โปรแกรมสำเร็จรูป เช่น</a:t>
                      </a:r>
                      <a:r>
                        <a:rPr lang="en-US" sz="19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Lotus,  dBase, Word Processor</a:t>
                      </a:r>
                      <a:r>
                        <a:rPr lang="th-TH" sz="19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ให้เหมาะสมกับลักษณะของผู้ปฏิบัติงานที่จะต้องพิมพ์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08013" marR="108013" marT="48006" marB="480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0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4131" y="1944266"/>
            <a:ext cx="9721215" cy="39172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thaiDist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คุณสมบัติประจำตำแหน่งจะระบุให้ทราบถึงคุณสมบัติขั้นต่ำของผู้ที่จะดำรง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ตำแหน่งงาน การเขียนถึงคุณสมบัติดังกล่าว จึงควรให้มีความสอดคล้องกับสาระของเอกสารการบรรยายลักษณะงานดังต่อไปนี้</a:t>
            </a:r>
          </a:p>
          <a:p>
            <a:pPr algn="thaiDist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2.1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งานที่ไม่ต้องการผู้มีประสบการณ์ในการทำงานมาก่อน</a:t>
            </a:r>
          </a:p>
          <a:p>
            <a:pPr algn="thaiDist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2.2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งานที่มีโอกาสก้าวหน้าน้อย</a:t>
            </a:r>
          </a:p>
          <a:p>
            <a:pPr algn="thaiDist">
              <a:buNone/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2.3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ระบุคุณสมบัติที่ต้องการให้ชัดเจนและเป็นรูปธรรม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ไม่เขียนคุณสมบัติให้มีความหมายแคบหรือกว้างจนเกินไป </a:t>
            </a:r>
          </a:p>
          <a:p>
            <a:pPr algn="thaiDist">
              <a:buNone/>
            </a:pP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หลักการเขียนคำอธิบายคุณสมบัติประจำตำแหน่ง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20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4131" y="1872258"/>
            <a:ext cx="9721080" cy="37444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เขียนถึงคุณสมบัติบางประการให้ยืดหยุ่น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เช่น เขียนระดับการศึกษาให้ยืดหยุ่นเพื่อเปิดโอกาสให้ผู้ที่มีคุณวุฒิการศึกษาไม่ถึงเกณฑ์ที่กำหนดไว้</a:t>
            </a:r>
          </a:p>
          <a:p>
            <a:pPr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หลีกเลี่ยงการใช้อักษรย่อที่ไม่เป็นสากล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เพราะจะทำให้ผู้อ่านไม่เข้าใจหรือเข้าใจคลาดเคลื่อน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หลักการเขียนคำอธิบายคุณสมบัติประจำตำแหน่ง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20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หลักการกำหนดลักษณะเฉพาะของผู้ปฏิบัติงานมีดังนี้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671227" indent="-578644" algn="thaiDist">
              <a:buNone/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กำหนดข้อมูลเกี่ยวกับคุณสมบัติที่ต้องการใช้งานในการทำงาน ซึ่งประกอบด้วยเรื่อง ความรู้ ทักษะ ความสามารถ ใช้เป็นข้อมูลในการกำหนดการศึกษา</a:t>
            </a:r>
          </a:p>
          <a:p>
            <a:pPr marL="671227" indent="-578644" algn="thaiDist">
              <a:buNone/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การกำหนดลักษณะเฉพาะของผู้ปฏิบัติงานนี้ ไม่ควรกำหนดให้สูกกว่าที่เป็นจริง หรือไม่เกี่ยวข้องกับงาน </a:t>
            </a:r>
          </a:p>
          <a:p>
            <a:pPr marL="671227" indent="-578644" algn="thaiDist">
              <a:buNone/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ควรระบุคุณสมบัติขั้นต่ำสุดเท่าที่บุคคลในระดับปกติหรือปานกลางจะสามารถปฏิบัติงานได้อย่างเหมาะสม</a:t>
            </a:r>
          </a:p>
          <a:p>
            <a:pPr marL="671227" indent="-578644" algn="thaiDist">
              <a:buNone/>
            </a:pP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แยกคุณสมบัติต่ำสุดที่เหมาะดับงานออกจากคุณสมบัติที่กำหนดไว้ในการจ้างงานงานบางอย่างต้องการเพียงอ่านออกเขียนได้และคิดเลขอย่างง่ายๆ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31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6139" y="2088282"/>
            <a:ext cx="9721215" cy="341320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thaiDist">
              <a:buNone/>
            </a:pP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ควรระบุคุณสมบัติของผู้ปฏิบัติงานในเชิงปริมาณในกรณีที่ทำได้ เช่น สามารถพิมพ์ดีดได้ อาจจะระบุไปให้ชัดเจนว่า สามารถพิมพ์เครื่องพิมพ์ดีดไฟฟ้าได้อย่างประณีต ถูกต้องในอัตราไม่ต่ำกว่า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45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คำต่อนาที</a:t>
            </a:r>
          </a:p>
          <a:p>
            <a:pPr algn="thaiDist">
              <a:buNone/>
            </a:pP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ตรวจสอบให้แน่ใจว่าการกำหนดเฉพาะของผู้ปฏิบัติงานสอดคล้องกับหน้าที่ควรรับผิดชอบที่กำหนดไว้ในการบรรยายลักษณะงา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หลักการกำหนดลักษณะเฉพาะของผู้ปฏิบัติงานมีดังนี้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40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65958" y="2240280"/>
            <a:ext cx="5145043" cy="12001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7400" dirty="0">
                <a:latin typeface="TH SarabunPSK" pitchFamily="34" charset="-34"/>
                <a:cs typeface="TH SarabunPSK" pitchFamily="34" charset="-34"/>
              </a:rPr>
              <a:t>จบการนำเสนอ</a:t>
            </a:r>
          </a:p>
        </p:txBody>
      </p:sp>
      <p:sp>
        <p:nvSpPr>
          <p:cNvPr id="4" name="หัวใจ 3"/>
          <p:cNvSpPr/>
          <p:nvPr/>
        </p:nvSpPr>
        <p:spPr>
          <a:xfrm>
            <a:off x="3060383" y="1360170"/>
            <a:ext cx="720090" cy="480060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endParaRPr lang="th-TH"/>
          </a:p>
        </p:txBody>
      </p:sp>
      <p:sp>
        <p:nvSpPr>
          <p:cNvPr id="5" name="หัวใจ 4"/>
          <p:cNvSpPr/>
          <p:nvPr/>
        </p:nvSpPr>
        <p:spPr>
          <a:xfrm>
            <a:off x="4050506" y="1360170"/>
            <a:ext cx="720090" cy="480060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endParaRPr lang="th-TH"/>
          </a:p>
        </p:txBody>
      </p:sp>
      <p:sp>
        <p:nvSpPr>
          <p:cNvPr id="6" name="หัวใจ 5"/>
          <p:cNvSpPr/>
          <p:nvPr/>
        </p:nvSpPr>
        <p:spPr>
          <a:xfrm>
            <a:off x="5040630" y="1360170"/>
            <a:ext cx="720090" cy="480060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endParaRPr lang="th-TH"/>
          </a:p>
        </p:txBody>
      </p:sp>
      <p:sp>
        <p:nvSpPr>
          <p:cNvPr id="7" name="หัวใจ 6"/>
          <p:cNvSpPr/>
          <p:nvPr/>
        </p:nvSpPr>
        <p:spPr>
          <a:xfrm>
            <a:off x="6120765" y="1360170"/>
            <a:ext cx="720090" cy="480060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endParaRPr lang="th-TH"/>
          </a:p>
        </p:txBody>
      </p:sp>
      <p:sp>
        <p:nvSpPr>
          <p:cNvPr id="8" name="หัวใจ 7"/>
          <p:cNvSpPr/>
          <p:nvPr/>
        </p:nvSpPr>
        <p:spPr>
          <a:xfrm>
            <a:off x="7110889" y="1360170"/>
            <a:ext cx="720090" cy="480060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267578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872283" y="1872258"/>
            <a:ext cx="705678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8</a:t>
            </a:r>
          </a:p>
          <a:p>
            <a:pPr algn="ctr"/>
            <a:r>
              <a:rPr lang="th-TH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การประเมินค่างาน</a:t>
            </a:r>
            <a:endParaRPr lang="th-TH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70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ความหมายของการประเมินงาน</a:t>
            </a:r>
            <a:endParaRPr lang="th-TH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2" y="1555397"/>
            <a:ext cx="9721215" cy="2909149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63785" lvl="1" indent="0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หน่วยบริการการจ้างงาน กระทรวงแรงงานสหรัฐอเมริกา ได้ให้คำนิยามการประเมินค่างาน เอาไว้ว่า หมายถึง กระบวนการกำหนดค่างานแต่ละงานในเชิงเปรียบเทียบในองค์การ กระบวนการประเมินค่างานจึงเป็นเรื่องที่เกี่ยวข้องกับหลักการและวิธีจัดลำดับ</a:t>
            </a:r>
          </a:p>
        </p:txBody>
      </p:sp>
    </p:spTree>
    <p:extLst>
      <p:ext uri="{BB962C8B-B14F-4D97-AF65-F5344CB8AC3E}">
        <p14:creationId xmlns:p14="http://schemas.microsoft.com/office/powerpoint/2010/main" val="22380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ประโยชน์ของการประเมินค่างาน</a:t>
            </a:r>
            <a:endParaRPr lang="th-TH" dirty="0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080195" y="1728242"/>
            <a:ext cx="4392488" cy="10737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ช่วยในการกำหนดราคาให้กับงาน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736379" y="3384426"/>
            <a:ext cx="4392488" cy="12127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ช่วยให้ค้นพบและขจัดค่าจ้างที่ไม่เป็นธรรม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760715" y="4968602"/>
            <a:ext cx="4176464" cy="12782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ทำให้มีระบบสำหรับประเมินค่าของงานที่ถูกสร้างใหม่</a:t>
            </a:r>
          </a:p>
        </p:txBody>
      </p:sp>
    </p:spTree>
    <p:extLst>
      <p:ext uri="{BB962C8B-B14F-4D97-AF65-F5344CB8AC3E}">
        <p14:creationId xmlns:p14="http://schemas.microsoft.com/office/powerpoint/2010/main" val="34845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76139" y="1656234"/>
            <a:ext cx="9721215" cy="41044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23444" indent="0" algn="thaiDist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ขั้นการออกแบบ(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Design phase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ในขั้นนี้เป็นการกำหนดวิธีการว่าทำอ่างไร(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How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จึงจะได้ข้อมูลตามต้องการ กิจกรรมในขั้นนี้เกี่ยวข้องกับ</a:t>
            </a:r>
          </a:p>
          <a:p>
            <a:pPr marL="123444" indent="0" algn="thaiDist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2.1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การเลือกแหล่งและตัวแทนของข้อมูล</a:t>
            </a:r>
          </a:p>
          <a:p>
            <a:pPr marL="123444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2.2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การเลือกวิธีหรือระบบในการวิเคราะห์งาน</a:t>
            </a:r>
          </a:p>
          <a:p>
            <a:pPr marL="123444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2.3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การเลือกเทคนิคในการวิเคราะห์ข้อมูล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กระบวนการการวิเคราะห์งานสำหรับการบริหารทรัพยากรมนุษย์</a:t>
            </a:r>
          </a:p>
        </p:txBody>
      </p:sp>
    </p:spTree>
    <p:extLst>
      <p:ext uri="{BB962C8B-B14F-4D97-AF65-F5344CB8AC3E}">
        <p14:creationId xmlns:p14="http://schemas.microsoft.com/office/powerpoint/2010/main" val="26122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ประโยชน์ของการประเมินค่างาน</a:t>
            </a:r>
            <a:endParaRPr lang="th-TH" dirty="0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224211" y="1440210"/>
            <a:ext cx="4104456" cy="1260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ทำให้มีพื้นฐานสำหรับประเมินผลพนังงาน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672483" y="3096394"/>
            <a:ext cx="3960440" cy="12615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ช่วยในการทำหน้าที่อื่นของฝ่ายบริหารทรัพยากรมนุษย์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120754" y="4896594"/>
            <a:ext cx="3736557" cy="12541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ช่วยในด้านอื่นที่ไม่ใช่ด้านการบริหารทรัพยากรมนุษย์</a:t>
            </a:r>
          </a:p>
        </p:txBody>
      </p:sp>
    </p:spTree>
    <p:extLst>
      <p:ext uri="{BB962C8B-B14F-4D97-AF65-F5344CB8AC3E}">
        <p14:creationId xmlns:p14="http://schemas.microsoft.com/office/powerpoint/2010/main" val="27032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11838" y="862674"/>
            <a:ext cx="7116236" cy="10014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สำหรับในรายละเอียดเกี่ยวกับกระบวนการ ซึ่งจะลำดับเป็นขึ้นตอนของการประเมินค่างาน ดังนี้</a:t>
            </a:r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80195" y="2884181"/>
            <a:ext cx="1781635" cy="25538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การวิเคราะห์งานเพื่อจัดทำคำบรรยายลักษณะงาน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51802" y="2884181"/>
            <a:ext cx="1481859" cy="25538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การเลือกมาตรวัดหรือเกณฑ์ที่นำมาใช้ในการประเมินค่างาน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913191" y="2884181"/>
            <a:ext cx="1415439" cy="25538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การเลือกวิธีประเมินค่างาน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136979" y="2884181"/>
            <a:ext cx="1428729" cy="2569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การจัดกลุ่มงาน</a:t>
            </a:r>
          </a:p>
        </p:txBody>
      </p:sp>
      <p:sp>
        <p:nvSpPr>
          <p:cNvPr id="2" name="ลูกศรขวา 1"/>
          <p:cNvSpPr/>
          <p:nvPr/>
        </p:nvSpPr>
        <p:spPr>
          <a:xfrm>
            <a:off x="2944477" y="3816474"/>
            <a:ext cx="527391" cy="352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ลูกศรขวา 7"/>
          <p:cNvSpPr/>
          <p:nvPr/>
        </p:nvSpPr>
        <p:spPr>
          <a:xfrm>
            <a:off x="5251161" y="3816474"/>
            <a:ext cx="584524" cy="352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ลูกศรขวา 8"/>
          <p:cNvSpPr/>
          <p:nvPr/>
        </p:nvSpPr>
        <p:spPr>
          <a:xfrm>
            <a:off x="7485062" y="3824299"/>
            <a:ext cx="576064" cy="344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35296" y="798821"/>
            <a:ext cx="6865163" cy="697369"/>
          </a:xfrm>
        </p:spPr>
        <p:txBody>
          <a:bodyPr>
            <a:noAutofit/>
          </a:bodyPr>
          <a:lstStyle/>
          <a:p>
            <a:r>
              <a:rPr lang="th-TH" sz="4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กระบวนการในการประเมินค่างาน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23609" y="1377766"/>
            <a:ext cx="8815846" cy="1947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กระบวนการในการประเมินค่างาน ซึ่งเป็นที่ยอมรับใช้กันมากกว่า </a:t>
            </a:r>
            <a:r>
              <a:rPr lang="en-US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50 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ในประเทศสหรัฐอเมริกา จะมีลักษณะภาพที่ </a:t>
            </a:r>
            <a:r>
              <a:rPr lang="en-US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8.1</a:t>
            </a:r>
            <a:endParaRPr lang="th-TH" sz="2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19079" y="2472997"/>
            <a:ext cx="2570727" cy="32860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หน้าที่และความรับผิดชอบ</a:t>
            </a:r>
          </a:p>
          <a:p>
            <a:pPr algn="ctr"/>
            <a:r>
              <a:rPr lang="en-US" sz="2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(Job Duties)</a:t>
            </a:r>
          </a:p>
          <a:p>
            <a:pPr algn="ctr"/>
            <a:r>
              <a:rPr lang="en-US" sz="29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กำหนดโดยการวิเคราะห์งานและเขียนรายละเอียดในคำบรรยายลักษณะงาน</a:t>
            </a:r>
            <a:r>
              <a:rPr lang="en-US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418775" y="2496656"/>
            <a:ext cx="2425516" cy="32623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วิธีกรประเมินค่างาน</a:t>
            </a:r>
          </a:p>
          <a:p>
            <a:pPr algn="ctr"/>
            <a:r>
              <a:rPr lang="en-US" sz="2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(Job Evaluation Plan)</a:t>
            </a:r>
          </a:p>
          <a:p>
            <a:pPr algn="ctr"/>
            <a:r>
              <a:rPr lang="en-US" sz="29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9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กำหนดมาตรวัดหรือเกณฑ์ที่จะนำมาใช้ในการประเมินค่าของงาน</a:t>
            </a:r>
            <a:r>
              <a:rPr lang="en-US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515588" y="2466286"/>
            <a:ext cx="2333300" cy="32927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ค่าของงานที่ประเมินแล้ว</a:t>
            </a:r>
          </a:p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(Relative Job Worth)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3643292" y="3756697"/>
            <a:ext cx="759678" cy="22399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400" dirty="0"/>
          </a:p>
        </p:txBody>
      </p:sp>
      <p:sp>
        <p:nvSpPr>
          <p:cNvPr id="8" name="เท่ากับ 7"/>
          <p:cNvSpPr/>
          <p:nvPr/>
        </p:nvSpPr>
        <p:spPr>
          <a:xfrm>
            <a:off x="7019378" y="3980687"/>
            <a:ext cx="305644" cy="115291"/>
          </a:xfrm>
          <a:prstGeom prst="mathEqual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7912" y="641939"/>
            <a:ext cx="5501601" cy="616428"/>
          </a:xfrm>
        </p:spPr>
        <p:txBody>
          <a:bodyPr>
            <a:noAutofit/>
          </a:bodyPr>
          <a:lstStyle/>
          <a:p>
            <a:r>
              <a:rPr lang="th-TH" sz="4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วิธีการประเมินค่างาน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47909" y="1258367"/>
            <a:ext cx="8760555" cy="7088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4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การประเมินค่างาน อาจแบ่งออกได้เป็น </a:t>
            </a:r>
            <a:r>
              <a:rPr lang="en-US" sz="4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4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ประเภทใหญ่ๆคือ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27912" y="1947788"/>
            <a:ext cx="9948157" cy="226493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thaiDist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ประเภทที่ใช้วิธีการวิเคราะห์อย่างง่ายๆ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</a:p>
          <a:p>
            <a:pPr algn="thaiDist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1.1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วิธีจัดลำดับ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(Ranking method)</a:t>
            </a:r>
          </a:p>
          <a:p>
            <a:pPr algn="thaiDist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1.2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วิธีการจัดตำแหน่งงาน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(Classification method)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27912" y="4370878"/>
            <a:ext cx="9948157" cy="226422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560" tIns="22781" rIns="45560" bIns="227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thaiDist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ประเภทที่ต้องใช้วิธีการวิเคราะห์ที่ยุ่งยากสลับซับซ้อน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2.1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วิธีให้ค่าคะแนน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(Point method)</a:t>
            </a:r>
          </a:p>
          <a:p>
            <a:pPr algn="thaiDist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2.2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วิธีการเปรียบเทียบองค์ประกอบ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(Factor comparison method)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82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2520" y="775975"/>
            <a:ext cx="9802573" cy="1479742"/>
          </a:xfrm>
        </p:spPr>
        <p:txBody>
          <a:bodyPr/>
          <a:lstStyle/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แต่ละวิธีมีเทคนิคและวิธีการซึ่งแตกต่างกันไป ใน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 คือ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ธนชัย ยมจินดา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2546,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406-407 )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47038"/>
              </p:ext>
            </p:extLst>
          </p:nvPr>
        </p:nvGraphicFramePr>
        <p:xfrm>
          <a:off x="682520" y="2559265"/>
          <a:ext cx="9770222" cy="3940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4465"/>
                <a:gridCol w="2647195"/>
                <a:gridCol w="2344761"/>
                <a:gridCol w="2433801"/>
              </a:tblGrid>
              <a:tr h="1668183">
                <a:tc>
                  <a:txBody>
                    <a:bodyPr/>
                    <a:lstStyle/>
                    <a:p>
                      <a:endParaRPr lang="th-TH" sz="27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7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</a:t>
                      </a:r>
                    </a:p>
                    <a:p>
                      <a:endParaRPr lang="th-TH" sz="27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r"/>
                      <a:r>
                        <a:rPr lang="th-TH" sz="27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วิธีการประเมิน</a:t>
                      </a:r>
                    </a:p>
                  </a:txBody>
                  <a:tcPr marL="47840" marR="47840" marT="21262" marB="21262"/>
                </a:tc>
                <a:tc>
                  <a:txBody>
                    <a:bodyPr/>
                    <a:lstStyle/>
                    <a:p>
                      <a:endParaRPr lang="th-TH" sz="27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7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</a:t>
                      </a:r>
                    </a:p>
                    <a:p>
                      <a:pPr algn="ctr"/>
                      <a:r>
                        <a:rPr lang="th-TH" sz="27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จากอะไร</a:t>
                      </a:r>
                      <a:endParaRPr lang="th-TH" sz="2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840" marR="47840" marT="21262" marB="21262"/>
                </a:tc>
                <a:tc>
                  <a:txBody>
                    <a:bodyPr/>
                    <a:lstStyle/>
                    <a:p>
                      <a:endParaRPr lang="th-TH" sz="27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7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การตีค่าเป็น</a:t>
                      </a:r>
                    </a:p>
                    <a:p>
                      <a:pPr algn="ctr"/>
                      <a:r>
                        <a:rPr lang="th-TH" sz="27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คะแนนหรือไม่</a:t>
                      </a:r>
                      <a:endParaRPr lang="th-TH" sz="2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840" marR="47840" marT="21262" marB="21262"/>
                </a:tc>
                <a:tc>
                  <a:txBody>
                    <a:bodyPr/>
                    <a:lstStyle/>
                    <a:p>
                      <a:endParaRPr lang="th-TH" sz="27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7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เกณฑ์ที่ใช้เปรียบเทียบ</a:t>
                      </a:r>
                      <a:endParaRPr lang="th-TH" sz="2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840" marR="47840" marT="21262" marB="21262"/>
                </a:tc>
              </a:tr>
              <a:tr h="2251570">
                <a:tc>
                  <a:txBody>
                    <a:bodyPr/>
                    <a:lstStyle/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วิธีจัดลำดับ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วิธีจำแนกตำแหน่งงาน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วิธีให้ค่าคะแนน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วิธีเปรียบเทียบองค์ประกอบ</a:t>
                      </a:r>
                      <a:endParaRPr lang="th-TH" sz="27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840" marR="47840" marT="21262" marB="21262"/>
                </a:tc>
                <a:tc>
                  <a:txBody>
                    <a:bodyPr/>
                    <a:lstStyle/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ตัวงานทั้งชิ้น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ตัวงานทั้งชิ้น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ส่วนองค์ประกอบของงาน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ส่วนองค์ประกอบของงาน</a:t>
                      </a:r>
                      <a:endParaRPr lang="th-TH" sz="27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840" marR="47840" marT="21262" marB="21262"/>
                </a:tc>
                <a:tc>
                  <a:txBody>
                    <a:bodyPr/>
                    <a:lstStyle/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ไม่มีการให้ค่าคะแนน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ไม่มีการให้ค่าคะแนน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มีการให้ค่าคะแนน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มีการให้ค่าคะแนน</a:t>
                      </a:r>
                      <a:endParaRPr lang="th-TH" sz="27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840" marR="47840" marT="21262" marB="21262"/>
                </a:tc>
                <a:tc>
                  <a:txBody>
                    <a:bodyPr/>
                    <a:lstStyle/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งานกันงาน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งานกับมาตรวัด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งานกับมาตรวัด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งานกับงาน</a:t>
                      </a:r>
                      <a:endParaRPr lang="th-TH" sz="27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840" marR="47840" marT="21262" marB="21262"/>
                </a:tc>
              </a:tr>
            </a:tbl>
          </a:graphicData>
        </a:graphic>
      </p:graphicFrame>
      <p:cxnSp>
        <p:nvCxnSpPr>
          <p:cNvPr id="6" name="ตัวเชื่อมต่อตรง 5"/>
          <p:cNvCxnSpPr/>
          <p:nvPr/>
        </p:nvCxnSpPr>
        <p:spPr>
          <a:xfrm flipV="1">
            <a:off x="682520" y="2641787"/>
            <a:ext cx="2293840" cy="1644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กล่องข้อความ 9"/>
          <p:cNvSpPr txBox="1"/>
          <p:nvPr/>
        </p:nvSpPr>
        <p:spPr>
          <a:xfrm>
            <a:off x="682520" y="1984148"/>
            <a:ext cx="7817625" cy="574886"/>
          </a:xfrm>
          <a:prstGeom prst="rect">
            <a:avLst/>
          </a:prstGeom>
          <a:noFill/>
        </p:spPr>
        <p:txBody>
          <a:bodyPr wrap="none" lIns="81647" tIns="40823" rIns="81647" bIns="40823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การเปรียบเทียบลักษณะแตกต่างของวิธีการประเมินค่างาน</a:t>
            </a:r>
          </a:p>
        </p:txBody>
      </p:sp>
    </p:spTree>
    <p:extLst>
      <p:ext uri="{BB962C8B-B14F-4D97-AF65-F5344CB8AC3E}">
        <p14:creationId xmlns:p14="http://schemas.microsoft.com/office/powerpoint/2010/main" val="17501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69232" y="130506"/>
            <a:ext cx="7777989" cy="7993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ประเภทที่ใช้วิธีการวิเคราะห์อย่างง่ายๆ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9232" y="836811"/>
            <a:ext cx="9132036" cy="17786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วิธีการประเมินที่ใช้วิธีการวิเคราะห์อย่างง่ายๆ มีรายละเอียด ดังนี้</a:t>
            </a:r>
          </a:p>
          <a:p>
            <a:pPr marL="0" indent="0" algn="thaiDist">
              <a:buNone/>
            </a:pP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วิธีจัดลำดับงาน 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วิธีจัดลำดับงานเป็นวิธีประเมินค่าของงานที่ง่ายที่สุด เป็นการประเมินความสำคัญของงานในแต่ละตำแหน่ง ดังนั้น วิธีนี้จึงเหมาะกับองค์การขนาดเล็กที่มีงานไม่มากนัก ดังตารางที่ </a:t>
            </a:r>
            <a:r>
              <a:rPr lang="en-US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8.2 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8.3</a:t>
            </a:r>
            <a:endParaRPr lang="th-TH" sz="2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02147"/>
              </p:ext>
            </p:extLst>
          </p:nvPr>
        </p:nvGraphicFramePr>
        <p:xfrm>
          <a:off x="922025" y="2947958"/>
          <a:ext cx="8979244" cy="3605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79244"/>
              </a:tblGrid>
              <a:tr h="362627">
                <a:tc>
                  <a:txBody>
                    <a:bodyPr/>
                    <a:lstStyle/>
                    <a:p>
                      <a:r>
                        <a:rPr lang="th-TH" sz="21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ลำดับของตำแหน่ง</a:t>
                      </a:r>
                      <a:endParaRPr 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840" marR="47840" marT="21262" marB="21262"/>
                </a:tc>
              </a:tr>
              <a:tr h="3243041">
                <a:tc>
                  <a:txBody>
                    <a:bodyPr/>
                    <a:lstStyle/>
                    <a:p>
                      <a:r>
                        <a:rPr lang="th-TH" sz="23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ผู้จัดการฝ่ายกิจการสาขา</a:t>
                      </a:r>
                    </a:p>
                    <a:p>
                      <a:r>
                        <a:rPr lang="th-TH" sz="23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ผู้จัดการภาค</a:t>
                      </a:r>
                    </a:p>
                    <a:p>
                      <a:r>
                        <a:rPr lang="th-TH" sz="23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ผู้จัดการเขต</a:t>
                      </a:r>
                    </a:p>
                    <a:p>
                      <a:r>
                        <a:rPr lang="th-TH" sz="23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ผู้จัดการสาขา</a:t>
                      </a:r>
                    </a:p>
                    <a:p>
                      <a:r>
                        <a:rPr lang="th-TH" sz="23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ผู้ช่วยผู้จัดการสาขา</a:t>
                      </a:r>
                    </a:p>
                    <a:p>
                      <a:r>
                        <a:rPr lang="th-TH" sz="23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สมุห์บัญชี</a:t>
                      </a:r>
                    </a:p>
                    <a:p>
                      <a:r>
                        <a:rPr lang="th-TH" sz="23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ผู้ช่วยสมุห์บัญชี</a:t>
                      </a:r>
                    </a:p>
                    <a:p>
                      <a:r>
                        <a:rPr lang="th-TH" sz="23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พนักงานรับจ่ายเงิน</a:t>
                      </a:r>
                    </a:p>
                    <a:p>
                      <a:r>
                        <a:rPr lang="th-TH" sz="23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พนักงานรักษาความปลอดภัย</a:t>
                      </a:r>
                      <a:endParaRPr lang="th-TH" sz="2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840" marR="47840" marT="21262" marB="21262"/>
                </a:tc>
              </a:tr>
            </a:tbl>
          </a:graphicData>
        </a:graphic>
      </p:graphicFrame>
      <p:sp>
        <p:nvSpPr>
          <p:cNvPr id="7" name="กล่องข้อความ 6"/>
          <p:cNvSpPr txBox="1"/>
          <p:nvPr/>
        </p:nvSpPr>
        <p:spPr>
          <a:xfrm>
            <a:off x="769232" y="2615441"/>
            <a:ext cx="6426218" cy="436386"/>
          </a:xfrm>
          <a:prstGeom prst="rect">
            <a:avLst/>
          </a:prstGeom>
          <a:noFill/>
        </p:spPr>
        <p:txBody>
          <a:bodyPr wrap="none" lIns="81647" tIns="40823" rIns="81647" bIns="40823" rtlCol="0">
            <a:spAutoFit/>
          </a:bodyPr>
          <a:lstStyle/>
          <a:p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ตารางที่ </a:t>
            </a:r>
            <a:r>
              <a:rPr lang="en-US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8.2 </a:t>
            </a:r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การเรียงลำดับของตำแหน่งงานจากสูงไปต่ำในกิจการธนาคารบางแห่ง</a:t>
            </a:r>
          </a:p>
        </p:txBody>
      </p:sp>
    </p:spTree>
    <p:extLst>
      <p:ext uri="{BB962C8B-B14F-4D97-AF65-F5344CB8AC3E}">
        <p14:creationId xmlns:p14="http://schemas.microsoft.com/office/powerpoint/2010/main" val="31937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625683"/>
              </p:ext>
            </p:extLst>
          </p:nvPr>
        </p:nvGraphicFramePr>
        <p:xfrm>
          <a:off x="1116390" y="2088282"/>
          <a:ext cx="8461759" cy="3765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1759"/>
              </a:tblGrid>
              <a:tr h="669152">
                <a:tc>
                  <a:txBody>
                    <a:bodyPr/>
                    <a:lstStyle/>
                    <a:p>
                      <a:r>
                        <a:rPr lang="th-TH" sz="27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ลำดับตำแหน่ง</a:t>
                      </a:r>
                      <a:endParaRPr lang="th-TH" sz="2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</a:tr>
              <a:tr h="3096633">
                <a:tc>
                  <a:txBody>
                    <a:bodyPr/>
                    <a:lstStyle/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ปลัดกระทรวง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อธิบดี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รองอธิบดี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ผู้อำนวยการกอง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หัวหน้ากอง</a:t>
                      </a:r>
                    </a:p>
                    <a:p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หัวหน้าฝ่าย</a:t>
                      </a:r>
                      <a:r>
                        <a:rPr lang="en-US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แผนก</a:t>
                      </a:r>
                      <a:endParaRPr lang="th-TH" sz="27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1153443" y="1404163"/>
            <a:ext cx="5393884" cy="482553"/>
          </a:xfrm>
          <a:prstGeom prst="rect">
            <a:avLst/>
          </a:prstGeom>
          <a:noFill/>
        </p:spPr>
        <p:txBody>
          <a:bodyPr wrap="none" lIns="81647" tIns="40823" rIns="81647" bIns="40823" rtlCol="0">
            <a:spAutoFit/>
          </a:bodyPr>
          <a:lstStyle/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ตารางที่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8.3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การเรียงลำดับของตำแหน่งในหน่วยงานราชการ</a:t>
            </a:r>
          </a:p>
        </p:txBody>
      </p:sp>
    </p:spTree>
    <p:extLst>
      <p:ext uri="{BB962C8B-B14F-4D97-AF65-F5344CB8AC3E}">
        <p14:creationId xmlns:p14="http://schemas.microsoft.com/office/powerpoint/2010/main" val="8227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27268" y="647846"/>
            <a:ext cx="7744447" cy="8248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การประเมินโดยคณะกรรมการอาจะใช้แบบฟอร์มดังตารางที่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8.4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989929"/>
              </p:ext>
            </p:extLst>
          </p:nvPr>
        </p:nvGraphicFramePr>
        <p:xfrm>
          <a:off x="1315003" y="1942586"/>
          <a:ext cx="8551022" cy="4657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51022"/>
              </a:tblGrid>
              <a:tr h="549561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ฟอร์มการจัดลำดับของตำแหน่งงาน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</a:tr>
              <a:tr h="4108146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ตำแหน่งงาน                                            กรรมการคนที่ </a:t>
                      </a:r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1 2 3 4 5 </a:t>
                      </a:r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</a:t>
                      </a:r>
                    </a:p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63786" marR="63786" marT="28349" marB="28349"/>
                </a:tc>
              </a:tr>
            </a:tbl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1302608" y="1472731"/>
            <a:ext cx="6426218" cy="436386"/>
          </a:xfrm>
          <a:prstGeom prst="rect">
            <a:avLst/>
          </a:prstGeom>
          <a:noFill/>
        </p:spPr>
        <p:txBody>
          <a:bodyPr wrap="none" lIns="81647" tIns="40823" rIns="81647" bIns="40823" rtlCol="0">
            <a:spAutoFit/>
          </a:bodyPr>
          <a:lstStyle/>
          <a:p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ตารางที่ </a:t>
            </a:r>
            <a:r>
              <a:rPr lang="en-US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8.4 </a:t>
            </a:r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การเรียงลำดับของตำแหน่งงานจากสูงไปต่ำในกิจการธนาคารบางแห่ง</a:t>
            </a:r>
          </a:p>
        </p:txBody>
      </p:sp>
    </p:spTree>
    <p:extLst>
      <p:ext uri="{BB962C8B-B14F-4D97-AF65-F5344CB8AC3E}">
        <p14:creationId xmlns:p14="http://schemas.microsoft.com/office/powerpoint/2010/main" val="25307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611549" y="501874"/>
            <a:ext cx="9639174" cy="15530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1647" tIns="40823" rIns="81647" bIns="40823" rtlCol="0" anchor="ctr"/>
          <a:lstStyle/>
          <a:p>
            <a:pPr algn="thaiDist"/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ได้ผลการจัดลำดับแล้วจึงกำหนดอัตราค่าตอบแทนของตลาดหรืออัตราค่าตอบแทนที่องค์การได้พัฒนาหรือกำหนดไว้ใช้แล้ว เพื่อความเข้าใจที่ดียิ่งขึ้นขอยกตัวอย่างดังตารางที่ </a:t>
            </a:r>
            <a:r>
              <a:rPr lang="en-US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8.5</a:t>
            </a:r>
            <a:endParaRPr lang="th-TH" sz="2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838704"/>
              </p:ext>
            </p:extLst>
          </p:nvPr>
        </p:nvGraphicFramePr>
        <p:xfrm>
          <a:off x="853366" y="2479673"/>
          <a:ext cx="9155539" cy="3816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0902"/>
                <a:gridCol w="1805443"/>
                <a:gridCol w="762298"/>
                <a:gridCol w="802420"/>
                <a:gridCol w="842540"/>
                <a:gridCol w="802420"/>
                <a:gridCol w="679516"/>
              </a:tblGrid>
              <a:tr h="559049">
                <a:tc>
                  <a:txBody>
                    <a:bodyPr/>
                    <a:lstStyle/>
                    <a:p>
                      <a:pPr algn="ctr"/>
                      <a:r>
                        <a:rPr lang="th-TH" sz="21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ตำแหน่งงาน</a:t>
                      </a:r>
                      <a:endParaRPr 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  <a:tc>
                  <a:txBody>
                    <a:bodyPr/>
                    <a:lstStyle/>
                    <a:p>
                      <a:r>
                        <a:rPr lang="th-TH" sz="21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กรรมการคนที่ </a:t>
                      </a:r>
                      <a:r>
                        <a:rPr lang="en-US" sz="21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  <a:tc>
                  <a:txBody>
                    <a:bodyPr/>
                    <a:lstStyle/>
                    <a:p>
                      <a:r>
                        <a:rPr lang="th-TH" sz="21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</a:t>
                      </a:r>
                      <a:endParaRPr 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</a:tr>
              <a:tr h="325774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th-TH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ผู้จัดการฝ่ายกิจการสาขา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ผู้จัดการภาค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ผู้จัดการเขต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ผู้จัดการสาขา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ผู้ช่วยผู้จัดการสาขา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สมุห์บัญชี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ผู้ช่วยสมุห์บัญชี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พนักงานรับจ่ายเงิน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พนักงานรักษาความปลอดภัย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พนักงานขับรถ</a:t>
                      </a:r>
                      <a:endParaRPr lang="th-TH" sz="21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1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1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1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1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1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1.6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2.6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3.8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5.2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7.2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7.6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9.2</a:t>
                      </a:r>
                    </a:p>
                    <a:p>
                      <a:pPr algn="ctr"/>
                      <a:r>
                        <a:rPr lang="en-US" sz="21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9.8</a:t>
                      </a:r>
                      <a:endParaRPr lang="th-TH" sz="21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611549" y="2159130"/>
            <a:ext cx="4593986" cy="436386"/>
          </a:xfrm>
          <a:prstGeom prst="rect">
            <a:avLst/>
          </a:prstGeom>
          <a:noFill/>
        </p:spPr>
        <p:txBody>
          <a:bodyPr wrap="none" lIns="81647" tIns="40823" rIns="81647" bIns="40823" rtlCol="0">
            <a:spAutoFit/>
          </a:bodyPr>
          <a:lstStyle/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ตารางที่ 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8.5 </a:t>
            </a:r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ตัวอย่างของการใช้แบบฟอร์มดังตารางที่ </a:t>
            </a:r>
            <a:r>
              <a:rPr lang="en-US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8.4</a:t>
            </a:r>
            <a:endParaRPr lang="th-TH" sz="2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35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1419892" y="515978"/>
            <a:ext cx="4428035" cy="8189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วิธีจำแนกตำแหน่ง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975568" y="1584227"/>
            <a:ext cx="8867457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0747" tIns="30374" rIns="60747" bIns="303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thaiDist"/>
            <a:r>
              <a:rPr lang="en-US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ระบุหน้าที่ของงานอย่างกว้างๆ เช่น เป็นงานบริหาร งานอาชีพอิสระ งานเสมียน เป็นต้น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975568" y="3002734"/>
            <a:ext cx="8867457" cy="10297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0747" tIns="30374" rIns="60747" bIns="303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thaiDist"/>
            <a:r>
              <a:rPr lang="en-US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แบ่งแยกเป็นหัวข้อย่อยต่อไปอีก เป็นกลุ่มงานที่ทีรายละเอียดงานร่วมกันและต้องการความรู้ความชำนาญคล้ายๆกัน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999714" y="4248522"/>
            <a:ext cx="8867457" cy="9405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0747" tIns="30374" rIns="60747" bIns="303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thaiDist"/>
            <a:r>
              <a:rPr lang="en-US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กำหนดปัจจัยของค่าตอบแทนของงานขึ้นมาตามปกติ คือ ความรู้ความชำนาญ ความรับผิดชอบ ความพยายาม และสภาพการทำงานจะต้องมีมาตรฐาน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975568" y="5472658"/>
            <a:ext cx="8867457" cy="9652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0747" tIns="30374" rIns="60747" bIns="303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thaiDist"/>
            <a:r>
              <a:rPr lang="en-US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หาความสัมพันธ์ภายในกลุ่มงานและระหว่างกลุ่มงานด้วยกัน ได้แก่ ในระดับงานเดียวกันมีความสัมพันธ์กันอย่างไร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11692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2"/>
          <p:cNvSpPr>
            <a:spLocks noGrp="1"/>
          </p:cNvSpPr>
          <p:nvPr>
            <p:ph type="title"/>
          </p:nvPr>
        </p:nvSpPr>
        <p:spPr>
          <a:xfrm>
            <a:off x="540072" y="384076"/>
            <a:ext cx="9721215" cy="12001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กระบวนการการวิเคราะห์งานสำหรับการบริหารทรัพยากรมนุษย์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4131" y="2016274"/>
            <a:ext cx="9793088" cy="4893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ขั้น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การรวบรวมและวิเคราะห์ข้อมูล(</a:t>
            </a:r>
            <a:r>
              <a:rPr lang="en-US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Data gathering and analysis phase)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ในขั้นนี้ถือเป็นหัวใจของการวิเคราะห์งานและประกอบด้วยกิจกรรมที่สำคัญ 3 ประการ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  <a:p>
            <a:pPr marL="1524000" indent="-447675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3.1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การเก็บรวบรวมข้อมูลที่ต้องการตามวิธีและกระบวนการที่ได้เลือกไว้ เพื่อทำ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การวิเคราะห์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1524000" indent="-447675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3.2 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วิเคราะห์ คือ การบรรยาย การจำแนก และการประเมินค่าปัจจัยของงาน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ทั้งหลาย</a:t>
            </a:r>
          </a:p>
          <a:p>
            <a:pPr marL="1524000" indent="-447675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3.3 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สังเคราะห์ คือ กระบวนการแปลความหมายและจัดระบบข้อมูลของ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องค์การ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95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349" y="717632"/>
            <a:ext cx="8298757" cy="821905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ประเภทที่ต้องใช้วิธีการวิเคราะห์ที่ยุ่งยากซับซ้อน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9458" y="1728242"/>
            <a:ext cx="3790899" cy="6616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47" tIns="40823" rIns="81647" bIns="40823"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การให้คะแนนองค์ประกอบ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64171" y="2592338"/>
            <a:ext cx="2304101" cy="21484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47" tIns="40823" rIns="81647" bIns="40823" rtlCol="0" anchor="ctr"/>
          <a:lstStyle/>
          <a:p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องค์ประกอบของงานหรือตำแหน่งที่จะใช้วัดหรือประเมิน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968627" y="2232298"/>
            <a:ext cx="2058396" cy="21484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1647" tIns="40823" rIns="81647" bIns="40823" rtlCol="0" anchor="ctr"/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กำหนดน้ำหนักของคะแนนในแต่ละองค์ประกอบ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488907" y="4608562"/>
            <a:ext cx="2255080" cy="21484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647" tIns="40823" rIns="81647" bIns="40823" rtlCol="0" anchor="ctr"/>
          <a:lstStyle/>
          <a:p>
            <a:pPr algn="thaiDist"/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วิเคราะห์งานโดยเลือกตำแหน่งที่เป็นตำแหน่งหลัก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312443" y="4896594"/>
            <a:ext cx="2373391" cy="21140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647" tIns="40823" rIns="81647" bIns="40823" rtlCol="0" anchor="ctr"/>
          <a:lstStyle/>
          <a:p>
            <a:pPr algn="thaiDist"/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กำหนดระดับตำแหน่งตามคะแนนที่ได้โดยจัดทำเป็นรูปตาราง</a:t>
            </a:r>
          </a:p>
        </p:txBody>
      </p:sp>
      <p:sp>
        <p:nvSpPr>
          <p:cNvPr id="3" name="ลูกศรโค้งลง 2"/>
          <p:cNvSpPr/>
          <p:nvPr/>
        </p:nvSpPr>
        <p:spPr>
          <a:xfrm rot="20752360">
            <a:off x="3167259" y="3016231"/>
            <a:ext cx="1564790" cy="4667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ลูกศรโค้งลง 8"/>
          <p:cNvSpPr/>
          <p:nvPr/>
        </p:nvSpPr>
        <p:spPr>
          <a:xfrm rot="1804183">
            <a:off x="7488907" y="2832324"/>
            <a:ext cx="1800200" cy="8345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ลูกศรโค้งซ้าย 9"/>
          <p:cNvSpPr/>
          <p:nvPr/>
        </p:nvSpPr>
        <p:spPr>
          <a:xfrm rot="4746666">
            <a:off x="6288960" y="5565736"/>
            <a:ext cx="575541" cy="17037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55118" y="653403"/>
            <a:ext cx="8910282" cy="1182958"/>
          </a:xfrm>
        </p:spPr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หลังจากกำหนดน้ำหนักคะแนนให้กับองค์ประกอบต่างๆ ของงานเพื่อแสดงให้เห็นความสำคัญที่ได้รับการพิจารณาในระดับคะแนนแตกต่างกันแล้ว จะมีการนำองค์ประกอบต่างๆของงานนั้นมาแบ่งเป็นองค์ประกอบย่อยอีกครั้งหนึ่ง ดังนี้</a:t>
            </a:r>
          </a:p>
          <a:p>
            <a:pPr marL="0" indent="0" algn="thaiDist">
              <a:buNone/>
            </a:pPr>
            <a:endParaRPr lang="th-TH" dirty="0"/>
          </a:p>
        </p:txBody>
      </p:sp>
      <p:graphicFrame>
        <p:nvGraphicFramePr>
          <p:cNvPr id="13" name="ไดอะแกรม 12"/>
          <p:cNvGraphicFramePr/>
          <p:nvPr>
            <p:extLst>
              <p:ext uri="{D42A27DB-BD31-4B8C-83A1-F6EECF244321}">
                <p14:modId xmlns:p14="http://schemas.microsoft.com/office/powerpoint/2010/main" val="2632340075"/>
              </p:ext>
            </p:extLst>
          </p:nvPr>
        </p:nvGraphicFramePr>
        <p:xfrm>
          <a:off x="1049505" y="1731386"/>
          <a:ext cx="8910005" cy="440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1049228" y="5597721"/>
            <a:ext cx="3202493" cy="68186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47" tIns="40823" rIns="81647" bIns="40823" rtlCol="0" anchor="ctr"/>
          <a:lstStyle/>
          <a:p>
            <a:pPr algn="ctr"/>
            <a:r>
              <a:rPr lang="th-TH" sz="2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สภาพการทำงาน</a:t>
            </a:r>
          </a:p>
        </p:txBody>
      </p:sp>
      <p:sp>
        <p:nvSpPr>
          <p:cNvPr id="15" name="มนมุมสี่เหลี่ยมผืนผ้าด้านเดียวกัน 14"/>
          <p:cNvSpPr/>
          <p:nvPr/>
        </p:nvSpPr>
        <p:spPr>
          <a:xfrm>
            <a:off x="4251721" y="5597721"/>
            <a:ext cx="5707790" cy="681868"/>
          </a:xfrm>
          <a:prstGeom prst="round2Same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647" tIns="40823" rIns="81647" bIns="40823" rtlCol="0" anchor="ctr"/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สภาพการทำงานโดยทั่วไป	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อันตรายที่ต้องเสี่ยง</a:t>
            </a:r>
          </a:p>
        </p:txBody>
      </p:sp>
    </p:spTree>
    <p:extLst>
      <p:ext uri="{BB962C8B-B14F-4D97-AF65-F5344CB8AC3E}">
        <p14:creationId xmlns:p14="http://schemas.microsoft.com/office/powerpoint/2010/main" val="10768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79013" y="490715"/>
            <a:ext cx="7335468" cy="821905"/>
          </a:xfrm>
        </p:spPr>
        <p:txBody>
          <a:bodyPr>
            <a:normAutofit/>
          </a:bodyPr>
          <a:lstStyle/>
          <a:p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องค์ประกอบย่อยที่ 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การศึกษาและ หรือความรู้เกี่ยวกับงาน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17268"/>
              </p:ext>
            </p:extLst>
          </p:nvPr>
        </p:nvGraphicFramePr>
        <p:xfrm>
          <a:off x="1004688" y="1649030"/>
          <a:ext cx="8991997" cy="4901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5844"/>
                <a:gridCol w="8146153"/>
              </a:tblGrid>
              <a:tr h="42501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ความต้องการของงาน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</a:tr>
              <a:tr h="4476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algn="ctr"/>
                      <a:endParaRPr lang="en-US" sz="24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endParaRPr lang="en-US" sz="24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24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3786" marR="63786" marT="28349" marB="28349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สามารถฟังคำสั่งที่สั่งให้ปฏิบัติงานง่ายๆ</a:t>
                      </a:r>
                      <a:r>
                        <a:rPr lang="th-TH" sz="24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ได้ และมีความสามารถในการอ่านคำสั่งที่เป็นลายลักษณ์อักษรได้พร้อมทั้งสามารถจดบันทึกเป็นตัวเลขง่ายๆได้</a:t>
                      </a:r>
                    </a:p>
                    <a:p>
                      <a:pPr algn="thaiDist"/>
                      <a:r>
                        <a:rPr lang="th-TH" sz="24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สามารถเดินเครื่องจักร อ่านข้อกำหนดทางวิชาการ </a:t>
                      </a:r>
                      <a:r>
                        <a:rPr lang="en-US" sz="24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(spec) </a:t>
                      </a:r>
                      <a:r>
                        <a:rPr lang="th-TH" sz="24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และข้อแนะนำเกี่ยวกับการบรรจุและส่งของได้ และสามารถบวกเลข ลบเลข คุณและหารเลขได้ และต้องมีการศึกษาอย่างน้อยจบชั้นมัธยมศึกษาตอนต้น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  <a:p>
                      <a:pPr algn="thaiDist"/>
                      <a:r>
                        <a:rPr lang="th-TH" sz="24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สามารถสั่งการเพื่อให้เกิดการปฏิบัติได้ในงานการผลิตที่มีความยากซับซ้อน และต้องอาศัยการใช้หลักการทางวิศวไฟฟ้าเข้าช่วยด้วย และสามารถจัดเตรียมการและ</a:t>
                      </a:r>
                      <a:r>
                        <a:rPr lang="th-TH" sz="2400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บูรณา</a:t>
                      </a:r>
                      <a:r>
                        <a:rPr lang="th-TH" sz="24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การรูปแบบและระบบการทำงานของเครื่องจักรต่างๆ และจัดวางผังเพื่อให้เกิดการใช้งานอย่างมีประสิทธิภาพ และจะต้องมีคุณวุฒิการศึกษาอย่างน้อยจบปริญญาตรีทางวิศวกรรมหรือเทียบเท่า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786" marR="63786" marT="28349" marB="28349"/>
                </a:tc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995498" y="1312621"/>
            <a:ext cx="4789553" cy="436386"/>
          </a:xfrm>
          <a:prstGeom prst="rect">
            <a:avLst/>
          </a:prstGeom>
          <a:noFill/>
        </p:spPr>
        <p:txBody>
          <a:bodyPr wrap="none" lIns="81647" tIns="40823" rIns="81647" bIns="40823" rtlCol="0">
            <a:spAutoFit/>
          </a:bodyPr>
          <a:lstStyle/>
          <a:p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ตารางที่ </a:t>
            </a:r>
            <a:r>
              <a:rPr lang="en-US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8.6 </a:t>
            </a:r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องค์ประกอบด้านการศึกษาหรือความรู้เกี่ยวงาน</a:t>
            </a:r>
          </a:p>
        </p:txBody>
      </p:sp>
    </p:spTree>
    <p:extLst>
      <p:ext uri="{BB962C8B-B14F-4D97-AF65-F5344CB8AC3E}">
        <p14:creationId xmlns:p14="http://schemas.microsoft.com/office/powerpoint/2010/main" val="5855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037985"/>
              </p:ext>
            </p:extLst>
          </p:nvPr>
        </p:nvGraphicFramePr>
        <p:xfrm>
          <a:off x="576139" y="1152178"/>
          <a:ext cx="9127024" cy="5486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9398"/>
                <a:gridCol w="1009093"/>
                <a:gridCol w="744626"/>
                <a:gridCol w="700824"/>
                <a:gridCol w="642421"/>
                <a:gridCol w="686223"/>
                <a:gridCol w="715423"/>
                <a:gridCol w="626313"/>
                <a:gridCol w="912703"/>
              </a:tblGrid>
              <a:tr h="479475">
                <a:tc rowSpan="2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องค์ประกอบและองค์ประกอบย่อย</a:t>
                      </a:r>
                    </a:p>
                    <a:p>
                      <a:pPr algn="ctr"/>
                      <a:endParaRPr lang="th-TH" sz="1500" dirty="0"/>
                    </a:p>
                  </a:txBody>
                  <a:tcPr marL="85732" marR="85732" marT="38101" marB="38101"/>
                </a:tc>
                <a:tc rowSpan="2">
                  <a:txBody>
                    <a:bodyPr/>
                    <a:lstStyle/>
                    <a:p>
                      <a:pPr algn="ctr"/>
                      <a:endParaRPr lang="th-TH" sz="1500" dirty="0" smtClean="0"/>
                    </a:p>
                    <a:p>
                      <a:pPr algn="ctr"/>
                      <a:r>
                        <a:rPr lang="th-TH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อัตราร้อยละ</a:t>
                      </a:r>
                    </a:p>
                    <a:p>
                      <a:pPr algn="ctr"/>
                      <a:endParaRPr lang="th-TH" sz="1500" dirty="0"/>
                    </a:p>
                  </a:txBody>
                  <a:tcPr marL="85732" marR="85732" marT="38101" marB="38101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ระดับและค่าคะแนน</a:t>
                      </a:r>
                    </a:p>
                    <a:p>
                      <a:pPr algn="ctr"/>
                      <a:endParaRPr lang="th-TH" sz="1500" dirty="0"/>
                    </a:p>
                  </a:txBody>
                  <a:tcPr marL="85732" marR="85732" marT="38101" marB="38101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h-TH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น้ำหนักเป็นร้อยละ</a:t>
                      </a:r>
                    </a:p>
                    <a:p>
                      <a:endParaRPr lang="th-TH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</a:tr>
              <a:tr h="4794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</a:p>
                    <a:p>
                      <a:pPr algn="ctr"/>
                      <a:r>
                        <a:rPr lang="en-US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endParaRPr lang="en-US" sz="15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endParaRPr lang="en-US" sz="15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endParaRPr lang="en-US" sz="15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endParaRPr lang="en-US" sz="15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endParaRPr lang="en-US" sz="15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/>
                      <a:r>
                        <a:rPr lang="en-US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225624">
                <a:tc>
                  <a:txBody>
                    <a:bodyPr/>
                    <a:lstStyle/>
                    <a:p>
                      <a:r>
                        <a:rPr lang="th-TH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ความรู้ความชำนาญ</a:t>
                      </a:r>
                    </a:p>
                    <a:p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การศึกษา	</a:t>
                      </a:r>
                    </a:p>
                    <a:p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ประสบการณ์</a:t>
                      </a:r>
                    </a:p>
                    <a:p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ความริเริ่มและวิเคราะห์</a:t>
                      </a:r>
                    </a:p>
                    <a:p>
                      <a:r>
                        <a:rPr lang="th-TH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ความพยายามและความอุตสาหะ</a:t>
                      </a:r>
                    </a:p>
                    <a:p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การใช้กำลังกาย</a:t>
                      </a:r>
                    </a:p>
                    <a:p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การใช้กำลังสมอง</a:t>
                      </a:r>
                    </a:p>
                    <a:p>
                      <a:r>
                        <a:rPr lang="th-TH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ความรับผิดชอบ</a:t>
                      </a:r>
                    </a:p>
                    <a:p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อุปกรณ์หรือเครื่องมือ </a:t>
                      </a:r>
                    </a:p>
                    <a:p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 วัตถุดิบหรือผลิตภัณฑ์</a:t>
                      </a:r>
                    </a:p>
                    <a:p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 ความรับผิดชอบต่อความปลอดภัยของผู้อื่น9 ความรับผิดชอบต่องานของผู้อื่น</a:t>
                      </a:r>
                    </a:p>
                    <a:p>
                      <a:r>
                        <a:rPr lang="th-TH" sz="1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สภาพการทำงาน</a:t>
                      </a:r>
                    </a:p>
                    <a:p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สภาพการทำงานโดยทั่วไป</a:t>
                      </a:r>
                    </a:p>
                    <a:p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 อันตรายที่ต้องเสี่ยง</a:t>
                      </a:r>
                    </a:p>
                    <a:p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300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endParaRPr lang="en-US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144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endParaRPr lang="en-US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600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endParaRPr lang="th-TH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5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</a:tr>
            </a:tbl>
          </a:graphicData>
        </a:graphic>
      </p:graphicFrame>
      <p:cxnSp>
        <p:nvCxnSpPr>
          <p:cNvPr id="7" name="ตัวเชื่อมต่อตรง 6"/>
          <p:cNvCxnSpPr/>
          <p:nvPr/>
        </p:nvCxnSpPr>
        <p:spPr>
          <a:xfrm>
            <a:off x="824970" y="6496385"/>
            <a:ext cx="9155539" cy="167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กล่องข้อความ 3"/>
          <p:cNvSpPr txBox="1"/>
          <p:nvPr/>
        </p:nvSpPr>
        <p:spPr>
          <a:xfrm>
            <a:off x="824970" y="345069"/>
            <a:ext cx="5403502" cy="574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1647" tIns="40823" rIns="81647" bIns="40823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ตารางที่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8.7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การให้คะแนนต่อองค์ประกอบต่างๆ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94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ชื่อเรื่อง 57"/>
          <p:cNvSpPr>
            <a:spLocks noGrp="1"/>
          </p:cNvSpPr>
          <p:nvPr>
            <p:ph type="title"/>
          </p:nvPr>
        </p:nvSpPr>
        <p:spPr>
          <a:xfrm>
            <a:off x="985777" y="529768"/>
            <a:ext cx="8031005" cy="1369060"/>
          </a:xfrm>
        </p:spPr>
        <p:txBody>
          <a:bodyPr>
            <a:normAutofit/>
          </a:bodyPr>
          <a:lstStyle/>
          <a:p>
            <a:r>
              <a:rPr lang="th-TH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ข้อดีและข้อจำกัดของวิธีให้ค่าคะแนน</a:t>
            </a:r>
          </a:p>
        </p:txBody>
      </p:sp>
      <p:graphicFrame>
        <p:nvGraphicFramePr>
          <p:cNvPr id="60" name="ไดอะแกรม 59"/>
          <p:cNvGraphicFramePr/>
          <p:nvPr>
            <p:extLst>
              <p:ext uri="{D42A27DB-BD31-4B8C-83A1-F6EECF244321}">
                <p14:modId xmlns:p14="http://schemas.microsoft.com/office/powerpoint/2010/main" val="3185756403"/>
              </p:ext>
            </p:extLst>
          </p:nvPr>
        </p:nvGraphicFramePr>
        <p:xfrm>
          <a:off x="742594" y="1365900"/>
          <a:ext cx="9707014" cy="50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6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5845" y="455273"/>
            <a:ext cx="9316164" cy="1391841"/>
          </a:xfrm>
        </p:spPr>
        <p:txBody>
          <a:bodyPr>
            <a:normAutofit/>
          </a:bodyPr>
          <a:lstStyle/>
          <a:p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วิธีเปรียบเทียบองค์ประกอบ</a:t>
            </a: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45276528"/>
              </p:ext>
            </p:extLst>
          </p:nvPr>
        </p:nvGraphicFramePr>
        <p:xfrm>
          <a:off x="404397" y="1452167"/>
          <a:ext cx="10239322" cy="4931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74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271695"/>
              </p:ext>
            </p:extLst>
          </p:nvPr>
        </p:nvGraphicFramePr>
        <p:xfrm>
          <a:off x="679388" y="1094024"/>
          <a:ext cx="9284942" cy="5670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4700"/>
                <a:gridCol w="1158606"/>
                <a:gridCol w="1158606"/>
                <a:gridCol w="1158606"/>
                <a:gridCol w="1158606"/>
                <a:gridCol w="1158606"/>
                <a:gridCol w="1158606"/>
                <a:gridCol w="1158606"/>
              </a:tblGrid>
              <a:tr h="435125">
                <a:tc gridSpan="8">
                  <a:txBody>
                    <a:bodyPr/>
                    <a:lstStyle/>
                    <a:p>
                      <a:pPr algn="l"/>
                      <a:r>
                        <a:rPr lang="th-TH" sz="23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องค์ประกอบ</a:t>
                      </a:r>
                      <a:r>
                        <a:rPr lang="th-TH" sz="23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23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23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ความชำนาญ</a:t>
                      </a:r>
                      <a:endParaRPr lang="th-TH" sz="23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35125">
                <a:tc rowSpan="2">
                  <a:txBody>
                    <a:bodyPr/>
                    <a:lstStyle/>
                    <a:p>
                      <a:r>
                        <a:rPr lang="th-TH" sz="23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งานหลัก</a:t>
                      </a:r>
                      <a:endParaRPr lang="th-TH" sz="23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>
                    <a:lnL w="12700" cmpd="sng">
                      <a:noFill/>
                    </a:ln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th-TH" sz="23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กรรมการ</a:t>
                      </a:r>
                      <a:endParaRPr lang="th-TH" sz="23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2374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</a:tr>
              <a:tr h="4376851">
                <a:tc gridSpan="2"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หัวหน้าวิศวกรจักรกล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วิศวกรจักรกล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หัวหน้าวิศวกรไฟฟ้า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วิศวกรไฟฟ้า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ช่างไฟฟ้า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ช่างประดิษฐ์เครื่องมือ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ช่างติดตั้งเครื่อง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พนักงานคุมเครื่อง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พนักงานเชื่อมโลหะ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พนักงานคุมพัสดุ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พนักงานบำรุงรักษาเครื่อง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พนักงานขับรถยก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พนักงานขับรถส่งของ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ภารโรง</a:t>
                      </a:r>
                    </a:p>
                  </a:txBody>
                  <a:tcPr marL="85732" marR="85732" marT="38101" marB="3810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2.6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3.6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4.8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6.8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9.6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11.8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13.6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679388" y="618250"/>
            <a:ext cx="5403502" cy="405609"/>
          </a:xfrm>
          <a:prstGeom prst="rect">
            <a:avLst/>
          </a:prstGeom>
          <a:noFill/>
        </p:spPr>
        <p:txBody>
          <a:bodyPr wrap="none" lIns="81647" tIns="40823" rIns="81647" bIns="40823" rtlCol="0">
            <a:spAutoFit/>
          </a:bodyPr>
          <a:lstStyle/>
          <a:p>
            <a:r>
              <a:rPr lang="th-TH" sz="2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ตารางที่ </a:t>
            </a:r>
            <a:r>
              <a:rPr lang="en-US" sz="2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8.8 </a:t>
            </a:r>
            <a:r>
              <a:rPr lang="th-TH" sz="2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การจัดลำดับของงานในองค์ประกอบเฉพาะปัจจัยความชำนาญ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922024" y="143778"/>
            <a:ext cx="7137951" cy="574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81647" tIns="40823" rIns="81647" bIns="40823" rtlCol="0">
            <a:spAutoFit/>
          </a:bodyPr>
          <a:lstStyle/>
          <a:p>
            <a:r>
              <a:rPr lang="en-US" dirty="0" smtClean="0"/>
              <a:t>3.1 </a:t>
            </a:r>
            <a:r>
              <a:rPr lang="th-TH" dirty="0" smtClean="0"/>
              <a:t>เปรียบเทียบงานหลักทีละองค์ประกอบ ดังตารางที่ </a:t>
            </a:r>
            <a:r>
              <a:rPr lang="en-US" dirty="0" smtClean="0"/>
              <a:t>8.8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224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30350"/>
              </p:ext>
            </p:extLst>
          </p:nvPr>
        </p:nvGraphicFramePr>
        <p:xfrm>
          <a:off x="938200" y="1480922"/>
          <a:ext cx="9187892" cy="5156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5812"/>
                <a:gridCol w="1270178"/>
                <a:gridCol w="1435031"/>
                <a:gridCol w="1435031"/>
                <a:gridCol w="1435031"/>
                <a:gridCol w="1046809"/>
              </a:tblGrid>
              <a:tr h="431816">
                <a:tc gridSpan="6">
                  <a:txBody>
                    <a:bodyPr/>
                    <a:lstStyle/>
                    <a:p>
                      <a:r>
                        <a:rPr lang="th-TH" sz="23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ค่าเฉลี่ยของงานตามองค์ประกอบต่างๆ</a:t>
                      </a:r>
                      <a:endParaRPr lang="th-TH" sz="23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85825"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งานหลัก</a:t>
                      </a:r>
                      <a:endParaRPr lang="th-TH" sz="23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ความชำนาญ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กำลังสมอง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กำลังกาย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ความรับผิดชอบ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สภาพการทำงาน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</a:tr>
              <a:tr h="4038748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หัวหน้าวิศวกรจักรกล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วิศวกรจักรกล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หัวหน้าวิศวกรไฟฟ้า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วิศวกรไฟฟ้า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ช่างไฟฟ้า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ช่างประดิษฐ์เครื่องมือ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ช่างติดตั้งเครื่องและคุมเครื่อง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พนักงานเชื่อมโลหะ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พนักงานคุมพัสดุ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พนักงานบำรุงรักษาเครื่อง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พนักงานขับรถยก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พนักงานขับรถส่งของ</a:t>
                      </a:r>
                    </a:p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ภารโรง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5732" marR="85732" marT="38101" marB="38101"/>
                </a:tc>
              </a:tr>
            </a:tbl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598508" y="877051"/>
            <a:ext cx="6180959" cy="574886"/>
          </a:xfrm>
          <a:prstGeom prst="rect">
            <a:avLst/>
          </a:prstGeom>
          <a:noFill/>
        </p:spPr>
        <p:txBody>
          <a:bodyPr wrap="none" lIns="81647" tIns="40823" rIns="81647" bIns="40823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ตารางที่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8.9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การจัดลำดับของงานตามองค์ประกอบต่างๆ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76442" y="287558"/>
            <a:ext cx="9645048" cy="574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81647" tIns="40823" rIns="81647" bIns="40823" rtlCol="0">
            <a:spAutoFit/>
          </a:bodyPr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หลังการเปรียบเทียบงานองค์ประกอบที่เหลืออยู่แล้วก็จะจัดทำผลสรุปดังตารางที่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8.9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79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813" y="744489"/>
            <a:ext cx="8622687" cy="1369060"/>
          </a:xfrm>
        </p:spPr>
        <p:txBody>
          <a:bodyPr>
            <a:normAutofit/>
          </a:bodyPr>
          <a:lstStyle/>
          <a:p>
            <a:r>
              <a:rPr lang="th-TH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ความสำคัญของคณะกรรมการประเมินค่างาน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48446" y="2113549"/>
            <a:ext cx="6017421" cy="12077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7" tIns="40823" rIns="81647" bIns="40823"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การตัดสินใจ	ข้อมูล	วิจารณญาณ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407299" y="4824586"/>
            <a:ext cx="3170470" cy="15735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47" tIns="40823" rIns="81647" bIns="4082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คำบรรยายลักษณะงาน พร้อมทั้งเอกสารอ้างอิงต่างๆ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823311" y="4824586"/>
            <a:ext cx="3542515" cy="16023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1647" tIns="40823" rIns="81647" bIns="4082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งานที่ได้ทำไปในขั้นตอนของการพัฒนาระบบการประเมินค่างาน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3282204" y="3565716"/>
            <a:ext cx="3608714" cy="110709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1647" tIns="40823" rIns="81647" bIns="40823"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กระบวนการของการประเมินค่างาน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12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55785" y="297114"/>
            <a:ext cx="7587978" cy="13918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ข้อ</a:t>
            </a:r>
            <a:r>
              <a:rPr lang="th-TH" sz="3900" dirty="0">
                <a:latin typeface="TH SarabunPSK" pitchFamily="34" charset="-34"/>
                <a:cs typeface="TH SarabunPSK" pitchFamily="34" charset="-34"/>
              </a:rPr>
              <a:t>ควร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คำนึงในการวิเคราะห์และประเมินค่าของงาน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905848" y="1944266"/>
            <a:ext cx="9252595" cy="1955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7" tIns="40823" rIns="81647" bIns="40823" rtlCol="0" anchor="ctr"/>
          <a:lstStyle/>
          <a:p>
            <a:r>
              <a:rPr lang="th-TH" sz="29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ในการวิเคราะห์และประเมินค่าของงาน โดยทั่วไปแล้วหลักเกณฑ์มาตรฐานที่สร้างขึ้นมาเพื่อการประเมินค่านั้น มักจะใช้สำหรับสายงานเพียงสายงานเดียว และการสร้างหลักเกณฑ์ขึ้นมานั้นมักจะนำมาสายงานที่มีจำนวนตำแหน่งและลักษณะการใช้ตำแหน่งที่เป็นไปอย่างกว้างขวางในทุกส่วน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905846" y="4320530"/>
            <a:ext cx="9252595" cy="20272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47" tIns="40823" rIns="81647" bIns="40823" rtlCol="0" anchor="ctr"/>
          <a:lstStyle/>
          <a:p>
            <a:r>
              <a:rPr lang="th-TH" sz="29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โดยสรุปแล้ว เทคนิควิธีการต่างๆ ที่ได้กล่าวมานี้ ผู้วิเคราะห์ควรจะต้องพิจารณาเลือกใช้วิธีการที่เหมาะสมกับงานที่ตนจะต้องวิเคราะห์ ทั้งนี้ ก็เพราะวิธีการหนึ่งๆ อาจเหมาะสมกับการวิเคราะห์ตำแหน่งในกลุ่มประเภทหนึ่ง ดุลยพินิจในการเลือกใช้ จึงเป็นเรื่องทางปฏิบัติของแต่ละบุคคล</a:t>
            </a:r>
          </a:p>
        </p:txBody>
      </p:sp>
    </p:spTree>
    <p:extLst>
      <p:ext uri="{BB962C8B-B14F-4D97-AF65-F5344CB8AC3E}">
        <p14:creationId xmlns:p14="http://schemas.microsoft.com/office/powerpoint/2010/main" val="30414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04131" y="2736354"/>
            <a:ext cx="9469115" cy="31971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23444" indent="0" algn="thaiDist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ขั้นการกำหนดผลของการวิเคราะห์งาน(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product formulation phase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ในขั้นนี้ข้อสนเทศที่เป็นผลผลิตจากกระบวนการวิเคราะห์งาน  ได้แก่ เอกสารบรรยายลักษณะงานและเอกสารการกำหนดลักษณะเฉพาะของผู้ปฏิบัติงาน</a:t>
            </a:r>
          </a:p>
        </p:txBody>
      </p:sp>
      <p:sp>
        <p:nvSpPr>
          <p:cNvPr id="7" name="ชื่อเรื่อง 2"/>
          <p:cNvSpPr>
            <a:spLocks noGrp="1"/>
          </p:cNvSpPr>
          <p:nvPr>
            <p:ph type="title"/>
          </p:nvPr>
        </p:nvSpPr>
        <p:spPr>
          <a:xfrm>
            <a:off x="432123" y="648122"/>
            <a:ext cx="9721215" cy="1200150"/>
          </a:xfrm>
          <a:solidFill>
            <a:schemeClr val="bg1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กระบวนการการวิเคราะห์งานสำหรับการบริหารทรัพยากรมนุษย์</a:t>
            </a:r>
          </a:p>
        </p:txBody>
      </p:sp>
    </p:spTree>
    <p:extLst>
      <p:ext uri="{BB962C8B-B14F-4D97-AF65-F5344CB8AC3E}">
        <p14:creationId xmlns:p14="http://schemas.microsoft.com/office/powerpoint/2010/main" val="14309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2664371" y="1800250"/>
            <a:ext cx="5400600" cy="1921249"/>
          </a:xfrm>
        </p:spPr>
        <p:txBody>
          <a:bodyPr>
            <a:normAutofit/>
          </a:bodyPr>
          <a:lstStyle/>
          <a:p>
            <a:pPr algn="ctr"/>
            <a:r>
              <a:rPr lang="th-TH" sz="8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จบการนำเสนอ</a:t>
            </a:r>
          </a:p>
        </p:txBody>
      </p:sp>
    </p:spTree>
    <p:extLst>
      <p:ext uri="{BB962C8B-B14F-4D97-AF65-F5344CB8AC3E}">
        <p14:creationId xmlns:p14="http://schemas.microsoft.com/office/powerpoint/2010/main" val="4497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04131" y="2040591"/>
            <a:ext cx="9793088" cy="29854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การ</a:t>
            </a: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นำเผยแพร่(</a:t>
            </a:r>
            <a:r>
              <a:rPr lang="en-US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Dissemination phase)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ในขั้นนี้เกี่ยวข้องกับผู้ที่ต้องใช้ผลของการวิเคราะห์งาน โดยประกอบด้วย 2 กิจกรรม คือ</a:t>
            </a:r>
          </a:p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5.1 นำผลที่ได้จากการวิเคราะห์ให้กับผู้ทำหน้าที่สรรหาคนเข้าทำงาน ผู้ฝึกอบรมพนักงานและบุคคลอื่นๆ</a:t>
            </a:r>
          </a:p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5.2 ให้การอบรมอย่างถูกต้องแก่ผู้ที่นำผลการวิเคราะห์งานไปใช้</a:t>
            </a:r>
          </a:p>
        </p:txBody>
      </p:sp>
      <p:sp>
        <p:nvSpPr>
          <p:cNvPr id="5" name="ชื่อเรื่อง 2"/>
          <p:cNvSpPr>
            <a:spLocks noGrp="1"/>
          </p:cNvSpPr>
          <p:nvPr>
            <p:ph type="title"/>
          </p:nvPr>
        </p:nvSpPr>
        <p:spPr>
          <a:xfrm>
            <a:off x="540072" y="216074"/>
            <a:ext cx="9721215" cy="12001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กระบวนการการวิเคราะห์งานสำหรับการบริหารทรัพยากรมนุษย์</a:t>
            </a:r>
          </a:p>
        </p:txBody>
      </p:sp>
    </p:spTree>
    <p:extLst>
      <p:ext uri="{BB962C8B-B14F-4D97-AF65-F5344CB8AC3E}">
        <p14:creationId xmlns:p14="http://schemas.microsoft.com/office/powerpoint/2010/main" val="8523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540072" y="216074"/>
            <a:ext cx="9721215" cy="12001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กระบวนการการวิเคราะห์งานสำหรับการบริหารทรัพยากรมนุษย์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4131" y="2016274"/>
            <a:ext cx="9793088" cy="2369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6. ขั้นการควบคุม(</a:t>
            </a:r>
            <a:r>
              <a:rPr lang="en-US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control phase)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การใช้ผลของการวิเคราะห์งานจะต้องมีการตรวจสอบจากผู้ใช้อยู่เสมอ เนื่องจากมีการเปลี่ยนแปลงภายในองค์การอยู่ตลอดเวลา ซึ่งอาจมีสาเหตุมาจากการเปลี่ยนแปลงทางเทคโนโลยีทำให้ระบบทำงานต้องเปลี่ยนไปหรือมีการปรับปรุงวิธีการทำงาน</a:t>
            </a:r>
          </a:p>
        </p:txBody>
      </p:sp>
    </p:spTree>
    <p:extLst>
      <p:ext uri="{BB962C8B-B14F-4D97-AF65-F5344CB8AC3E}">
        <p14:creationId xmlns:p14="http://schemas.microsoft.com/office/powerpoint/2010/main" val="17952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40072" y="1987445"/>
            <a:ext cx="9721215" cy="4349309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3444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การจับเวลาของการเคลื่อนไหวในการทำงาน เป็นวิธีการศึกษางานอย่างหนึ่ง เพราะฉะนั้นอาจทำให้คนนำไปใช้สับสนกับการวิเคราะห์งานได้ ตามความหมายที่ใช้งาน การจับเวลาการเคลื่อนไหวในการทำงานเป็นกระบวนการวิเคราะห์งาน เพื่อที่จะหาวิธีการที่ง่ายที่สุดมีประสิทธิภาพที่สุดและประหยัดมากที่สุดในการทำงาน ฉะนั้นจึงอาจจะแยกความแตกต่างระหว่างวิธีการทั้งสองได้ คือ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40072" y="288370"/>
            <a:ext cx="9721215" cy="13678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การเปรียบเทียบการวิเคราะห์งานกับการจับเวลาเคลื่อนไหวในการทำงาน</a:t>
            </a: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94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32123" y="2368763"/>
            <a:ext cx="453650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วัตถุประสงค์ที่เขียนคำบรรยายลักษณะการต่างๆ ในองค์การ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3384451" y="216074"/>
            <a:ext cx="3816424" cy="12961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การวิเคราะห์งาน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84834" y="3816474"/>
            <a:ext cx="453650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มี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ขอบเขตกว้างขวางมาก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84834" y="5328642"/>
            <a:ext cx="4536504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รายละเอียด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ในเรื่องการวิเคราะห์งานมีไม่มากนัก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832723" y="2368763"/>
            <a:ext cx="4536504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องค์การ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ที่ใช้วิธีการวิเคราะห์งาน 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832616" y="3904108"/>
            <a:ext cx="4536504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ผล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ที่ได้จากการวิเคราะห์งานนำมาใช้ในการบริหารทรัพยากรมนุษย์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861996" y="5303781"/>
            <a:ext cx="4507231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เทคนิค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ที่นำมาใช้ในวิธีการวิเคราะห์งาน </a:t>
            </a:r>
          </a:p>
        </p:txBody>
      </p:sp>
      <p:cxnSp>
        <p:nvCxnSpPr>
          <p:cNvPr id="14" name="ลูกศรเชื่อมต่อแบบตรง 13"/>
          <p:cNvCxnSpPr>
            <a:stCxn id="5" idx="2"/>
          </p:cNvCxnSpPr>
          <p:nvPr/>
        </p:nvCxnSpPr>
        <p:spPr>
          <a:xfrm>
            <a:off x="2700375" y="3445981"/>
            <a:ext cx="0" cy="370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>
            <a:stCxn id="7" idx="2"/>
            <a:endCxn id="8" idx="0"/>
          </p:cNvCxnSpPr>
          <p:nvPr/>
        </p:nvCxnSpPr>
        <p:spPr>
          <a:xfrm>
            <a:off x="2653086" y="4832137"/>
            <a:ext cx="0" cy="496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flipV="1">
            <a:off x="5400675" y="2907372"/>
            <a:ext cx="0" cy="29291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 flipV="1">
            <a:off x="5400675" y="2907372"/>
            <a:ext cx="4319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>
            <a:endCxn id="8" idx="3"/>
          </p:cNvCxnSpPr>
          <p:nvPr/>
        </p:nvCxnSpPr>
        <p:spPr>
          <a:xfrm flipH="1">
            <a:off x="4921338" y="5836473"/>
            <a:ext cx="47933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>
            <a:stCxn id="9" idx="2"/>
            <a:endCxn id="10" idx="0"/>
          </p:cNvCxnSpPr>
          <p:nvPr/>
        </p:nvCxnSpPr>
        <p:spPr>
          <a:xfrm flipH="1">
            <a:off x="8100868" y="3384426"/>
            <a:ext cx="107" cy="519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>
            <a:stCxn id="10" idx="2"/>
            <a:endCxn id="11" idx="0"/>
          </p:cNvCxnSpPr>
          <p:nvPr/>
        </p:nvCxnSpPr>
        <p:spPr>
          <a:xfrm>
            <a:off x="8100868" y="4919771"/>
            <a:ext cx="14744" cy="384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2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2" y="1861456"/>
            <a:ext cx="9721215" cy="4259273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เดสเลอร์</a:t>
            </a:r>
            <a:r>
              <a:rPr lang="th-TH" sz="40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4000" b="1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Dessler</a:t>
            </a:r>
            <a:r>
              <a:rPr lang="th-TH" sz="40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คือ กระบวนการกำหนดหน้าที่ ความชำนาญ และลักษณะที่จำเป็นสำหรับงาน ชนิดของบุคคลที่เหมาะสมกับงาน</a:t>
            </a:r>
          </a:p>
          <a:p>
            <a:pPr marL="0" indent="0" algn="thaiDist">
              <a:buNone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คาร์เรล</a:t>
            </a:r>
            <a:r>
              <a:rPr lang="th-TH" sz="40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th-TH" sz="4000" b="1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คุซมิทซ์</a:t>
            </a:r>
            <a:r>
              <a:rPr lang="th-TH" sz="40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4000" b="1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Carrell</a:t>
            </a:r>
            <a:r>
              <a:rPr lang="en-US" sz="40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and </a:t>
            </a:r>
            <a:r>
              <a:rPr lang="en-US" sz="4000" b="1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Kuzmits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) คือ วิธีการจัดการรวบรวมข้อมูลเกี่ยวกับลักษณะงาน ความรับผิดชอบการตัดสินใจเกี่ยวกับงานใดงานหนึ่งในองค์การอย่างมีระบบ พร้อมทั้งข้อมูลในด้านทักษะ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7853" y="273680"/>
            <a:ext cx="9721215" cy="12001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6100" dirty="0">
                <a:latin typeface="TH SarabunPSK" pitchFamily="34" charset="-34"/>
                <a:cs typeface="TH SarabunPSK" pitchFamily="34" charset="-34"/>
              </a:rPr>
              <a:t>ความหมายของการวิเคราะห์งาน</a:t>
            </a:r>
          </a:p>
        </p:txBody>
      </p:sp>
    </p:spTree>
    <p:extLst>
      <p:ext uri="{BB962C8B-B14F-4D97-AF65-F5344CB8AC3E}">
        <p14:creationId xmlns:p14="http://schemas.microsoft.com/office/powerpoint/2010/main" val="9072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3312443" y="144066"/>
            <a:ext cx="4392488" cy="1512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การจับเวลาเคลื่อนไหวในการทำงาน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76139" y="1872258"/>
            <a:ext cx="5904656" cy="10766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วัตถุประสงค์เพื่อที่จะเปลี่ยนแปลงและปรับปรุงงานในองค์การ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448347" y="3420430"/>
            <a:ext cx="551539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ขอบเขตแคบกว่าการวิเคราะห์งาน 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968627" y="5126158"/>
            <a:ext cx="547260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รายละเอียด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จากการศึกษาวิธีนี้มีมาก และสลับสับซ้อน</a:t>
            </a:r>
          </a:p>
        </p:txBody>
      </p:sp>
    </p:spTree>
    <p:extLst>
      <p:ext uri="{BB962C8B-B14F-4D97-AF65-F5344CB8AC3E}">
        <p14:creationId xmlns:p14="http://schemas.microsoft.com/office/powerpoint/2010/main" val="6055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3312443" y="144066"/>
            <a:ext cx="4392488" cy="1512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การจับเวลาเคลื่อนไหวในการทำงาน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576139" y="2016274"/>
            <a:ext cx="5981000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องค์การ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ที่นำวิธีนี้มาใช้จะบริหารงานโดยวิศวกรรมด้านอุตสาหกรรม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376339" y="3744466"/>
            <a:ext cx="5763261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เทคนิค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ที่นำมาใช้ คือ การสังเกต 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ใช้นาฬิกาจับเวลา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860615" y="5112618"/>
            <a:ext cx="5688632" cy="1656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ผล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ที่ได้จากการศึกษา จะนำมาใช้เพื่อวิธีการปรับปรุงและจัด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มาตรฐานของการ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ทำงานในองค์การ</a:t>
            </a:r>
          </a:p>
        </p:txBody>
      </p:sp>
    </p:spTree>
    <p:extLst>
      <p:ext uri="{BB962C8B-B14F-4D97-AF65-F5344CB8AC3E}">
        <p14:creationId xmlns:p14="http://schemas.microsoft.com/office/powerpoint/2010/main" val="23672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944291" y="1872258"/>
            <a:ext cx="6608110" cy="2980180"/>
          </a:xfr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sz="11500" dirty="0" smtClean="0">
                <a:latin typeface="TH SarabunPSK" pitchFamily="34" charset="-34"/>
                <a:cs typeface="TH SarabunPSK" pitchFamily="34" charset="-34"/>
              </a:rPr>
              <a:t>จบการนำเสนอ</a:t>
            </a:r>
            <a:endParaRPr lang="th-TH" sz="115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47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234419" y="1152178"/>
            <a:ext cx="8342719" cy="1840230"/>
          </a:xfrm>
        </p:spPr>
        <p:txBody>
          <a:bodyPr>
            <a:noAutofit/>
          </a:bodyPr>
          <a:lstStyle/>
          <a:p>
            <a:pPr algn="ctr"/>
            <a:r>
              <a:rPr lang="th-TH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บท</a:t>
            </a:r>
            <a:r>
              <a:rPr lang="th-TH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2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การวางแผนการวิเคราะห์งาน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73" y="3949364"/>
            <a:ext cx="5431977" cy="245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888507" y="6408762"/>
            <a:ext cx="563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http://www.thailandindustry.com/indust_newweb/articles_preview.php?cid=17918</a:t>
            </a:r>
          </a:p>
        </p:txBody>
      </p:sp>
    </p:spTree>
    <p:extLst>
      <p:ext uri="{BB962C8B-B14F-4D97-AF65-F5344CB8AC3E}">
        <p14:creationId xmlns:p14="http://schemas.microsoft.com/office/powerpoint/2010/main" val="24134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ข้อพิจารณาในการวางแผนการวิเคราะห์งาน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9918" y="1964036"/>
            <a:ext cx="10055439" cy="4647416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046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การวางแผนการวิเคราะห์งาน มีลักษณะขั้นตอนและข้อความคำนึงเช่นเดียวกับการวางแผนทั่วไป ดังนั้นในการวางแผนขั้นต้นสำหรับการวิเคราะห์งานจึงควรจะได้พิจารณาและคำนึงถึงสิ่งต่อไปนี้ คือ</a:t>
            </a:r>
          </a:p>
          <a:p>
            <a:pPr marL="70468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ต้องพิจารณาเพื่อให้ทราบถึงจุดมุ่งหมายอันแท้จริงของวัตถุประสงค์ในการวิเคราะห์งาน</a:t>
            </a:r>
          </a:p>
          <a:p>
            <a:pPr marL="70468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ต้องกำหนดขอบเขตของการสำรวจวิเคราะห์มีของเขตกว้าง แคบเพียงไร</a:t>
            </a:r>
          </a:p>
          <a:p>
            <a:pPr marL="70468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ต้องเลือกและกำหนดวิธีการศึกษาข้อมูล ตลอดจนเทคนิคการเก็บรวบรวมข้อมูลในการวิเคราะห์งานนั้นๆ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51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ข้อพิจารณาในการวางแผนการวิเคราะห์งาน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68" y="1976948"/>
            <a:ext cx="9469119" cy="3999766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0468" indent="0" algn="thaiDist">
              <a:buNone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ต้อง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กำหนดระยะเวลาสำหรับปฏิบัติงานเอาไว้ว่าจะเริ่มดำเนินงานเมื่อใด และจะสำเร็จหรือสิ้นสุดเมื่อใด</a:t>
            </a:r>
          </a:p>
          <a:p>
            <a:pPr marL="70468" indent="0" algn="thaiDist">
              <a:buNone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ต้อง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ประมาณการเครื่องมือ เครื่องใช้ และงบประมาณที่ใช้ในการสำรวจในกรณีที่จำเป็นต้องเชิญบุคคลที่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ทรงคุณวุฒิร่วมส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นทนา</a:t>
            </a:r>
          </a:p>
        </p:txBody>
      </p:sp>
    </p:spTree>
    <p:extLst>
      <p:ext uri="{BB962C8B-B14F-4D97-AF65-F5344CB8AC3E}">
        <p14:creationId xmlns:p14="http://schemas.microsoft.com/office/powerpoint/2010/main" val="26379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ข้อพิจารณา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การวางแผนการวิเคราะห์งาน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0" y="2065039"/>
            <a:ext cx="9721216" cy="4055691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0468" indent="0"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นักวิเคราะห์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งานต้องเตรียมงานดังต่อไปนี้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6.1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ศึกษา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ถึงประเภทและขอบเขตของข้อมูล ซึ่งเกี่ยวกับการปฏิบัติงานที่จะต้องวิเคราะห์ โดยพิจารณาจาก</a:t>
            </a:r>
          </a:p>
          <a:p>
            <a:pPr marL="70468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เอกสารต่างๆ</a:t>
            </a:r>
          </a:p>
          <a:p>
            <a:pPr marL="70468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รายงานการปฏิบัติงานโดยการเปรียบเทียบระหว่างองค์การต่างๆที่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มีคลาย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คลึงกัน</a:t>
            </a:r>
          </a:p>
          <a:p>
            <a:pPr marL="70468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23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thaiDi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ข้อพิจารณาในการวางแผนการวิเคราะห์งาน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0" y="1882936"/>
            <a:ext cx="9721216" cy="5121255"/>
          </a:xfr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0468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6.2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ศึกษา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ส่วนประกอบต่างๆของการจัดองค์การ เช่น</a:t>
            </a:r>
          </a:p>
          <a:p>
            <a:pPr marL="7046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วัตถุประสงค์</a:t>
            </a:r>
          </a:p>
          <a:p>
            <a:pPr marL="7046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นโยบายปัจจุบันทุกด้าน</a:t>
            </a:r>
          </a:p>
          <a:p>
            <a:pPr marL="70468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6.3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ศึกษา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ถึงหลักการและกฎเกณฑ์ขององค์การ ระเบียบข้อบังคับและวิธีการจัดการ โดยพิจารณาจากประมวลระเบียบข้อบังคับที่ใช้และสิ่งอื่นๆที่เกี่ยวข้องกับการวิเคราะห์</a:t>
            </a:r>
          </a:p>
          <a:p>
            <a:pPr marL="70468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6.4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ตรวจสอบโดยละเอียดถี่ถ้วนในแง่กฎหมาย เช่น</a:t>
            </a:r>
          </a:p>
          <a:p>
            <a:pPr marL="7046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ศึกษาทางกฎหมายที่เกี่ยวข้องกับงาน</a:t>
            </a:r>
          </a:p>
          <a:p>
            <a:pPr marL="7046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หากจำเป็นควรรับฟังและปรึกษานักกฎหมาย</a:t>
            </a:r>
          </a:p>
          <a:p>
            <a:pPr marL="70468" indent="0" algn="thaiDist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6.5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ศึกษา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จากแผนภูมิขององค์การ</a:t>
            </a:r>
          </a:p>
        </p:txBody>
      </p:sp>
    </p:spTree>
    <p:extLst>
      <p:ext uri="{BB962C8B-B14F-4D97-AF65-F5344CB8AC3E}">
        <p14:creationId xmlns:p14="http://schemas.microsoft.com/office/powerpoint/2010/main" val="38859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ข้อพิจารณาในการวางแผนการวิเคราะห์งาน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68" y="1976948"/>
            <a:ext cx="9875765" cy="4800600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0468" indent="0" algn="thaiDist">
              <a:buNone/>
            </a:pP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ศึกษา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วิเคราะห์และปรับปรุงแผนการปฏิบัติสำหรับการวิเคราะห์รายละเอียดโดยพิจารณา</a:t>
            </a:r>
          </a:p>
          <a:p>
            <a:pPr marL="70468" indent="0" algn="thaiDist">
              <a:buNone/>
            </a:pP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7.1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ศึกษา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และประเมินผลในแผนการปฏิบัติที่ได้ปฏิบัติมาแล้วว่ามีผลดีต่อการวิเคราะห์อย่างไร</a:t>
            </a:r>
          </a:p>
          <a:p>
            <a:pPr marL="70468" indent="0" algn="thaiDist">
              <a:buNone/>
            </a:pP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7.2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ไม่ควร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กำหนดตำแหน่งที่ไม่มีใครรู้จัก เพราะจะทำให้เกิดปัญหาในด้านการเก็บรวบรวมข้อมูล</a:t>
            </a:r>
          </a:p>
          <a:p>
            <a:pPr marL="70468" indent="0" algn="thaiDist">
              <a:buNone/>
            </a:pP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หาก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จำเป็นควรจัดตั้งหน่วยงานเฉพาะขึ้นปฏิบัติการวิเคราะห์งาน เพื่อให้สัมพันธ์สอดคล้องกับงานขององค์การ</a:t>
            </a:r>
          </a:p>
        </p:txBody>
      </p:sp>
    </p:spTree>
    <p:extLst>
      <p:ext uri="{BB962C8B-B14F-4D97-AF65-F5344CB8AC3E}">
        <p14:creationId xmlns:p14="http://schemas.microsoft.com/office/powerpoint/2010/main" val="10961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ปัจจัยที่เกี่ยวข้องกับการวิเคราะห์งาน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8107" y="1800250"/>
            <a:ext cx="10153128" cy="17636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669" tIns="50334" rIns="100669" bIns="50334">
            <a:spAutoFit/>
          </a:bodyPr>
          <a:lstStyle/>
          <a:p>
            <a:pPr algn="thaiDist"/>
            <a:r>
              <a:rPr lang="th-TH" sz="36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1.ต้องได้รับการสนับสนุนจากผู้บริหารระดับสูง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โดยผู้บริหารระดับสูงจะต้องเข้าใจเรื่องการวิเคราะห์งานเป็นอย่างดี ตลอดจนวัตถุประสงค์ในการนำเอาผลการวิเคราะห์งานนั้นมาใช้ด้วย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3915" y="3888482"/>
            <a:ext cx="9873303" cy="17636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0669" tIns="50334" rIns="100669" bIns="50334">
            <a:spAutoFit/>
          </a:bodyPr>
          <a:lstStyle/>
          <a:p>
            <a:pPr algn="thaiDist"/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2.ต้องได้รับความร่วมมือจากผู้เกี่ยวข้อง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ไม่ว่าจะเป็นพนักงานระดับใดก็ตามจะต้องให้ความร่วมมือในโครงการการวิเคราะห์งาน ก่อนจะเริ่มโครงการต้องให้แน่ใจว่าจะไม่ได้รับการต่อต้านหรือก่อให้เกิดพฤติกรรมในทางลบ</a:t>
            </a:r>
          </a:p>
        </p:txBody>
      </p:sp>
    </p:spTree>
    <p:extLst>
      <p:ext uri="{BB962C8B-B14F-4D97-AF65-F5344CB8AC3E}">
        <p14:creationId xmlns:p14="http://schemas.microsoft.com/office/powerpoint/2010/main" val="42117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4131" y="2520330"/>
            <a:ext cx="9685140" cy="3542791"/>
          </a:xfr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กล่าวโดยสรุป การวิเคราะห์งานหมายถึง กระบวนการในการจัดการรวบรวมข้อมูลเกี่ยวกับลักษณะงาน หน้าที่ ความรับผิดชอบ เกี่ยวกับงานอย่างมีระบบ พร้อมทั้งลักษณะเฉพาะของบุคคลที่เหมาะสมกับงานในด้านความรู้ ความสามารถ ทักษะ และองค์ประกอบอื่นๆที่ต้องการสำหรับงาน เพื่อให้การปฏิบัติงานประสบผลสำเร็จตามเป้าหมายขององค์การ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64171" y="792138"/>
            <a:ext cx="8505945" cy="12001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6100" dirty="0">
                <a:latin typeface="TH SarabunPSK" pitchFamily="34" charset="-34"/>
                <a:cs typeface="TH SarabunPSK" pitchFamily="34" charset="-34"/>
              </a:rPr>
              <a:t>ความหมายของการวิเคราะห์งาน</a:t>
            </a:r>
          </a:p>
        </p:txBody>
      </p:sp>
    </p:spTree>
    <p:extLst>
      <p:ext uri="{BB962C8B-B14F-4D97-AF65-F5344CB8AC3E}">
        <p14:creationId xmlns:p14="http://schemas.microsoft.com/office/powerpoint/2010/main" val="37392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0070" y="280869"/>
            <a:ext cx="9721216" cy="12025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ขั้นตอนในการวางแผนการวิเคราะห์งาน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62645" y="1559024"/>
            <a:ext cx="1891267" cy="655649"/>
          </a:xfrm>
          <a:prstGeom prst="rect">
            <a:avLst/>
          </a:prstGeom>
        </p:spPr>
        <p:txBody>
          <a:bodyPr wrap="none" lIns="100669" tIns="50334" rIns="100669" bIns="50334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ขั้นเตรียมการ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591509" y="1559024"/>
            <a:ext cx="1924929" cy="655649"/>
          </a:xfrm>
          <a:prstGeom prst="rect">
            <a:avLst/>
          </a:prstGeom>
        </p:spPr>
        <p:txBody>
          <a:bodyPr wrap="none" lIns="100669" tIns="50334" rIns="100669" bIns="50334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ขั้นดำเนินการ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52287" y="2088284"/>
            <a:ext cx="3317319" cy="1265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69" tIns="50334" rIns="100669" bIns="50334" spcCol="0"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การศึกษาสภาพทั่วๆไปในปัจจุบันของการองค์การ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52287" y="3524844"/>
            <a:ext cx="3317319" cy="604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69" tIns="50334" rIns="100669" bIns="50334" spcCol="0"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การวางแผนการจัดทำ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52287" y="4280927"/>
            <a:ext cx="3317319" cy="1265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69" tIns="50334" rIns="100669" bIns="50334" spcCol="0"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การขอความเห็นชอบในการจัดทำจากผู้บริหารขององค์การ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52287" y="5717487"/>
            <a:ext cx="3353503" cy="1265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69" tIns="50334" rIns="100669" bIns="50334" spcCol="0"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ประชุมชี้แจงและขอความร่วมมือจากพนักงาน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5784" y="2342852"/>
            <a:ext cx="2696199" cy="604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69" tIns="50334" rIns="100669" bIns="50334" spcCol="0"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การดำเนินการเอง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50080" y="3353503"/>
            <a:ext cx="2721902" cy="18347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69" tIns="50334" rIns="100669" bIns="50334" spcCol="0"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จ้างผู้เชี่ยวชาญ หรือบริษัทที่ปรึกษาให้มาดำเนินการ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7895610" y="2342850"/>
            <a:ext cx="2693692" cy="20136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69" tIns="50334" rIns="100669" bIns="50334" spcCol="0"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จ้างผู้เชี่ยวชาญ หรือบริษัทที่ปรึกษาให้มาดำเนินการ</a:t>
            </a:r>
          </a:p>
        </p:txBody>
      </p:sp>
      <p:cxnSp>
        <p:nvCxnSpPr>
          <p:cNvPr id="14" name="ตัวเชื่อมต่อตรง 13"/>
          <p:cNvCxnSpPr>
            <a:stCxn id="6" idx="2"/>
            <a:endCxn id="7" idx="0"/>
          </p:cNvCxnSpPr>
          <p:nvPr/>
        </p:nvCxnSpPr>
        <p:spPr>
          <a:xfrm>
            <a:off x="2210945" y="3353505"/>
            <a:ext cx="0" cy="1713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>
            <a:stCxn id="7" idx="2"/>
            <a:endCxn id="8" idx="0"/>
          </p:cNvCxnSpPr>
          <p:nvPr/>
        </p:nvCxnSpPr>
        <p:spPr>
          <a:xfrm>
            <a:off x="2210945" y="4129711"/>
            <a:ext cx="0" cy="1512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>
            <a:stCxn id="8" idx="2"/>
            <a:endCxn id="9" idx="0"/>
          </p:cNvCxnSpPr>
          <p:nvPr/>
        </p:nvCxnSpPr>
        <p:spPr>
          <a:xfrm>
            <a:off x="2210946" y="5546147"/>
            <a:ext cx="18092" cy="1713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4379962" y="2693149"/>
            <a:ext cx="0" cy="15877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>
            <a:stCxn id="10" idx="1"/>
            <a:endCxn id="10" idx="1"/>
          </p:cNvCxnSpPr>
          <p:nvPr/>
        </p:nvCxnSpPr>
        <p:spPr>
          <a:xfrm>
            <a:off x="4575783" y="2645284"/>
            <a:ext cx="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>
            <a:endCxn id="11" idx="1"/>
          </p:cNvCxnSpPr>
          <p:nvPr/>
        </p:nvCxnSpPr>
        <p:spPr>
          <a:xfrm>
            <a:off x="4379963" y="4270865"/>
            <a:ext cx="1701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4124784" y="3439173"/>
            <a:ext cx="0" cy="29109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>
            <a:off x="4124785" y="3439172"/>
            <a:ext cx="2551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>
            <a:endCxn id="9" idx="3"/>
          </p:cNvCxnSpPr>
          <p:nvPr/>
        </p:nvCxnSpPr>
        <p:spPr>
          <a:xfrm flipH="1">
            <a:off x="3905789" y="6350096"/>
            <a:ext cx="2189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4379963" y="2693149"/>
            <a:ext cx="1958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/>
          <p:nvPr/>
        </p:nvCxnSpPr>
        <p:spPr>
          <a:xfrm>
            <a:off x="7612221" y="2541933"/>
            <a:ext cx="0" cy="1484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ตัวเชื่อมต่อตรง 47"/>
          <p:cNvCxnSpPr/>
          <p:nvPr/>
        </p:nvCxnSpPr>
        <p:spPr>
          <a:xfrm flipH="1">
            <a:off x="7271984" y="2541932"/>
            <a:ext cx="3402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/>
          <p:cNvCxnSpPr/>
          <p:nvPr/>
        </p:nvCxnSpPr>
        <p:spPr>
          <a:xfrm flipH="1">
            <a:off x="7271984" y="4026357"/>
            <a:ext cx="3402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/>
          <p:cNvCxnSpPr>
            <a:stCxn id="12" idx="1"/>
          </p:cNvCxnSpPr>
          <p:nvPr/>
        </p:nvCxnSpPr>
        <p:spPr>
          <a:xfrm flipH="1">
            <a:off x="7612221" y="3349692"/>
            <a:ext cx="28338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0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ขั้นตอน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ในการวางแผนการวิเคราะห์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0" y="1976949"/>
            <a:ext cx="9721216" cy="215276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0468" indent="0" algn="thaiDist">
              <a:buNone/>
            </a:pP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ขั้นตอนที่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1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ขั้นเตรียมการ</a:t>
            </a:r>
          </a:p>
          <a:p>
            <a:pPr marL="7046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เป็นการเตรียมความพร้อมก่อนดำเนินการจัดทำการวิเคราะห์งาน ทั้งนี้เพื่อให้การจัดทำเป็นไปด้วยความเรียบร้อย ในขั้นตอนนี้ประกอบด้วยขั้นตอนดังต่อไปนี้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52287" y="4392538"/>
            <a:ext cx="9866896" cy="25638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0669" tIns="50334" rIns="100669" bIns="50334">
            <a:spAutoFit/>
          </a:bodyPr>
          <a:lstStyle/>
          <a:p>
            <a:pPr marL="514350" indent="-514350" algn="thaiDist"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การศึกษา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ถึงสภาพการทั่วๆไป ในปัจจุบันขององค์การ เป็นการศึกษาดูว่า มีการจัดทำการวิเคราะห์งานในองค์การนั้นแล้ว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หรือไม่</a:t>
            </a:r>
          </a:p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 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การวางแผนการจัดทำการวิเคราะห์งาน เป็นการกำหนดขั้นตอนเพื่อให้การ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จัดทำ                    	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วิเคราะห์งานเป็นไปด้วยความเรียบร้อย และเสร็จตามเวลาที่กำหนด</a:t>
            </a:r>
          </a:p>
          <a:p>
            <a:pPr algn="thaiDist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45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ขั้นตอนในการวางแผนการวิเคราะห์งาน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76139" y="1944266"/>
            <a:ext cx="9721216" cy="4608512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0468" indent="0" algn="thaiDist">
              <a:buNone/>
            </a:pP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การขอความเห็นชอบจากผู้บริหาร หลังจากที่ฝ่ายทรัพยากรมนุษย์ได้จัดทำแผนการดำเนินการจัดการวิเคราะห์งานเสร็จเรียบร้อยแล้ว จะต้องขอความเห็นชอบจากผู้บริหารเพื่อดำเนินการตามแผน</a:t>
            </a:r>
          </a:p>
          <a:p>
            <a:pPr marL="70468" indent="0" algn="thaiDist">
              <a:buNone/>
            </a:pP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ประชุมชี้แจงและขอความร่วมมือจากพนักงาน เป็นการประชุมชี้แจงเพื่อทำความเข้าใจกับพนักงาน ตั้งแต่ระดับผู้บังคับบัญชาไปจนถึงระดับปฏิบัติการ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12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ขั้นตอนในการวางแผนการวิเคราะห์งาน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69" y="1976948"/>
            <a:ext cx="9613133" cy="480060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0468" indent="0" algn="thaiDist">
              <a:buNone/>
            </a:pP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ขั้นตอนที่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2 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ขั้นดำเนินงาน</a:t>
            </a:r>
          </a:p>
          <a:p>
            <a:pPr marL="70468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เป็นการกำหนดแนวทางในการจัดทำการวิเคราะห์งาน ซึงอาจจะทำได้ใน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ลักษณะ คือ</a:t>
            </a:r>
          </a:p>
          <a:p>
            <a:pPr marL="70468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การจ้างผู้เชี่ยวชาญหรือบริษัทที่ปรึกษา</a:t>
            </a:r>
          </a:p>
          <a:p>
            <a:pPr marL="70468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ผู้เชี่ยวชาญดังกล่าวอาจได้แก่ นักวิชาการ อาจารย์จากสถาบันการศึกษาที่มีชื่อเสียงหรืออาจจะเป็นผู้มีประสบการณ์และประสบความสำเร็จในการงานอาชีพที่เคยทำมาก่อน</a:t>
            </a:r>
          </a:p>
          <a:p>
            <a:pPr marL="70468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37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ขั้นตอนในการวางแผนการวิเคราะห์งาน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4131" y="2016274"/>
            <a:ext cx="9721215" cy="3989269"/>
          </a:xfr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0468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บริษัทฯที่ปรึกษาอาจแบ่งได้เป็น2ประเภท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คือ</a:t>
            </a:r>
          </a:p>
          <a:p>
            <a:pPr marL="70468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บริษัทที่ปรึกษาที่ให้บริการปรึกษาเฉพาะด้าน เช่น บริการด้านภาษีอากร การเงิน การบัญชี หรือการสรรหาบุคคลในระดับสูง</a:t>
            </a:r>
          </a:p>
          <a:p>
            <a:pPr marL="70468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บริษัทที่ปรึกษาด้านการจัดการ เช่น ด้านการตลาด ด้านการปรับปรุงการบริหารงานขององค์การ เป็นต้น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27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ขั้นตอนในการวางแผนการวิเคราะห์งาน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0468" indent="0"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0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0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 การใช้บุคลากรขององค์การให้เป็นผู้ดำเนินการ</a:t>
            </a:r>
            <a:endParaRPr lang="th-TH" sz="4400" b="1" dirty="0" smtClean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ในกรณีที่องค์การมีความพร้อมในการจัดทำการวิเคราะห์งาน ปกติเป็นความรับผิดชอบของฝ่ายบริหารทรัพยากรมนุษย์ในการดำเนินการเรื่องดังกล่าว บุคลากรของฝ่ายบริหารทรัพยากรมนุษย์ทำหน้าที่ในเรื่องนี้ควรที่จะได้รับการปฐมนิเทศ ตลอดจนฝึกอบรมให้ทราบถึงบทบาทและหน้าที่ของตนในการรวบรวมข้อมูลที่จำเป็นต่อการจัดทำการวิเคราะห์งา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1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2672" y="1571296"/>
            <a:ext cx="9721216" cy="4800600"/>
          </a:xfr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0468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บุคลากร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ขององค์การมีความคุ้นเคยกับสภาพขององค์การเป็นอย่างดี จึงทำให้การเก็บข้อมูลเพื่อใช้ในการเขียนเอกสารบรรยายลักษณะงานเป็นไปอย่างสะดวก</a:t>
            </a:r>
          </a:p>
          <a:p>
            <a:pPr marL="70468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พนักงาน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ที่เกี่ยวข้องไม่สามารถปัดความรับผิดชอบได้ หากการดำเนินในเรื่องดังกล่าวไม่บรรลุผล</a:t>
            </a:r>
          </a:p>
          <a:p>
            <a:pPr marL="70468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ประหยัด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ค่าใช้จ่ายในการดำเนินงาน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780392" y="419662"/>
            <a:ext cx="216037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ข้อดี</a:t>
            </a:r>
          </a:p>
        </p:txBody>
      </p:sp>
    </p:spTree>
    <p:extLst>
      <p:ext uri="{BB962C8B-B14F-4D97-AF65-F5344CB8AC3E}">
        <p14:creationId xmlns:p14="http://schemas.microsoft.com/office/powerpoint/2010/main" val="32083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ขั้นตอนการลำดับงาน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0" y="1976949"/>
            <a:ext cx="9721216" cy="15580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0468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การจัดลำดับงาน ประกอบด้วย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ขั้นตอนที่สำคัญ แต่ละขั้นยังประกอบด้วย รายละเอียดตามที่ผู้เขียนพอสรุปได้ดังนี้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35" y="3767390"/>
            <a:ext cx="4569335" cy="282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685390" y="6701227"/>
            <a:ext cx="39339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:https://www.softbankthai.com/Article/Detail/17330</a:t>
            </a:r>
            <a:endParaRPr lang="en-US" sz="1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55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20453" y="144067"/>
            <a:ext cx="2860343" cy="1021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7265" tIns="48632" rIns="97265" bIns="48632">
            <a:spAutoFit/>
          </a:bodyPr>
          <a:lstStyle/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ขั้นตอน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ที่ 1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เตรียมการวิเคราะห์งาน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140404" y="131251"/>
            <a:ext cx="3100356" cy="1021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7265" tIns="48632" rIns="97265" bIns="48632">
            <a:spAutoFit/>
          </a:bodyPr>
          <a:lstStyle/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ขั้นตอน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ที่ 2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ดำเนินการรวบรวมข้อมูล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900576" y="131251"/>
            <a:ext cx="2460326" cy="1021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7265" tIns="48632" rIns="97265" bIns="48632">
            <a:spAutoFit/>
          </a:bodyPr>
          <a:lstStyle/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ขั้นตอน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ที่ 3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วิเคราะห์ข้อมูล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60444" y="1224186"/>
            <a:ext cx="3120143" cy="100811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65" tIns="48632" rIns="97265" bIns="48632" spcCol="0" rtlCol="0" anchor="ctr"/>
          <a:lstStyle/>
          <a:p>
            <a:pPr algn="ctr"/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กำหนดวัตถุประสงค์ในการใช้ผลการวิเคราะห์งาน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60444" y="2330511"/>
            <a:ext cx="3120143" cy="93274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65" tIns="48632" rIns="97265" bIns="48632" spcCol="0" rtlCol="0" anchor="ctr"/>
          <a:lstStyle/>
          <a:p>
            <a:pPr algn="ct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เลือกงานหรือตำแหน่งงานที่จะทำการวิเคราะห์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08360" y="3338623"/>
            <a:ext cx="3143027" cy="10488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65" tIns="48632" rIns="97265" bIns="48632" spcCol="0" rtlCol="0" anchor="ctr"/>
          <a:lstStyle/>
          <a:p>
            <a:pPr algn="ct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การเลือกองค์การในการเก็บข้อมูล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51624" y="4516841"/>
            <a:ext cx="3120143" cy="100811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65" tIns="48632" rIns="97265" bIns="48632" spcCol="0" rtlCol="0" anchor="ctr"/>
          <a:lstStyle/>
          <a:p>
            <a:pPr algn="ct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ปฐมนิเทศ/ประชุม ชี้แจงนักวิเคราะห์งาน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360444" y="5629372"/>
            <a:ext cx="3280151" cy="78571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65" tIns="48632" rIns="97265" bIns="48632" spcCol="0" rtlCol="0" anchor="ctr"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จัดทำแบบวิเคราะห์งาน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86912" y="6487033"/>
            <a:ext cx="3280151" cy="64807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65" tIns="48632" rIns="97265" bIns="48632" spcCol="0" rtlCol="0" anchor="ctr"/>
          <a:lstStyle/>
          <a:p>
            <a:pPr algn="ct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ทดสอบแบบวิเคราะห์งาน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2" name="ตัวเชื่อมต่อตรง 21"/>
          <p:cNvCxnSpPr/>
          <p:nvPr/>
        </p:nvCxnSpPr>
        <p:spPr>
          <a:xfrm>
            <a:off x="5169206" y="6349856"/>
            <a:ext cx="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สี่เหลี่ยมผืนผ้ามุมมน 38"/>
          <p:cNvSpPr/>
          <p:nvPr/>
        </p:nvSpPr>
        <p:spPr>
          <a:xfrm>
            <a:off x="3857549" y="1244013"/>
            <a:ext cx="3266335" cy="11127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10.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เก็บข้อมูลเพิ่มเติมและประมวลผลข้อมูล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สี่เหลี่ยมผืนผ้ามุมมน 39"/>
          <p:cNvSpPr/>
          <p:nvPr/>
        </p:nvSpPr>
        <p:spPr>
          <a:xfrm>
            <a:off x="3857549" y="2487688"/>
            <a:ext cx="3266335" cy="11127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9.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ตรวจสอบข้อมูลที่ได้จากการสำรวจ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สี่เหลี่ยมผืนผ้ามุมมน 40"/>
          <p:cNvSpPr/>
          <p:nvPr/>
        </p:nvSpPr>
        <p:spPr>
          <a:xfrm>
            <a:off x="3857549" y="3731363"/>
            <a:ext cx="3266335" cy="11127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8.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เก็บรวบรวมข้อมูลตามแบบวิเคราะห์งาน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สี่เหลี่ยมผืนผ้ามุมมน 41"/>
          <p:cNvSpPr/>
          <p:nvPr/>
        </p:nvSpPr>
        <p:spPr>
          <a:xfrm>
            <a:off x="3857548" y="4975037"/>
            <a:ext cx="3266334" cy="11127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ติดต่อนัดหมายเพื่อเก็บข้อมูล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4" name="ตัวเชื่อมต่อตรง 43"/>
          <p:cNvCxnSpPr>
            <a:stCxn id="12" idx="3"/>
          </p:cNvCxnSpPr>
          <p:nvPr/>
        </p:nvCxnSpPr>
        <p:spPr>
          <a:xfrm>
            <a:off x="3667062" y="6811069"/>
            <a:ext cx="20235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45"/>
          <p:cNvCxnSpPr/>
          <p:nvPr/>
        </p:nvCxnSpPr>
        <p:spPr>
          <a:xfrm flipV="1">
            <a:off x="5670627" y="6087799"/>
            <a:ext cx="0" cy="7232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สี่เหลี่ยมผืนผ้ามุมมน 48"/>
          <p:cNvSpPr/>
          <p:nvPr/>
        </p:nvSpPr>
        <p:spPr>
          <a:xfrm>
            <a:off x="7406738" y="1309469"/>
            <a:ext cx="3266333" cy="1112762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11.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วิเคราะห์ข้อมูล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" name="สี่เหลี่ยมผืนผ้ามุมมน 58"/>
          <p:cNvSpPr/>
          <p:nvPr/>
        </p:nvSpPr>
        <p:spPr>
          <a:xfrm>
            <a:off x="7406738" y="2567589"/>
            <a:ext cx="3266333" cy="11127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12.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เขียนผลของการวิเคราะห์งาน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0" name="สี่เหลี่ยมผืนผ้ามุมมน 59"/>
          <p:cNvSpPr/>
          <p:nvPr/>
        </p:nvSpPr>
        <p:spPr>
          <a:xfrm>
            <a:off x="7406738" y="3796819"/>
            <a:ext cx="3266333" cy="126327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13.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ทำรายงานวิเคราะห์งานสำหรับภายในองค์การ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" name="สี่เหลี่ยมผืนผ้ามุมมน 60"/>
          <p:cNvSpPr/>
          <p:nvPr/>
        </p:nvSpPr>
        <p:spPr>
          <a:xfrm>
            <a:off x="7406737" y="5166864"/>
            <a:ext cx="3266333" cy="152992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14.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นำผลที่ได้จากการวิเคราะห์งานเผยแพร่ให้ผู้เกี่ยวข้อง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8" name="ลูกศรเชื่อมต่อแบบตรง 67"/>
          <p:cNvCxnSpPr/>
          <p:nvPr/>
        </p:nvCxnSpPr>
        <p:spPr>
          <a:xfrm>
            <a:off x="7109779" y="1833122"/>
            <a:ext cx="37411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4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เนื้อหา 7"/>
          <p:cNvSpPr>
            <a:spLocks noGrp="1"/>
          </p:cNvSpPr>
          <p:nvPr>
            <p:ph idx="1"/>
          </p:nvPr>
        </p:nvSpPr>
        <p:spPr>
          <a:xfrm>
            <a:off x="616985" y="1964036"/>
            <a:ext cx="9104169" cy="4516734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0468" indent="0" algn="thaiDist">
              <a:buNone/>
            </a:pPr>
            <a:r>
              <a:rPr lang="th-TH" sz="36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ขั้นตอนที่</a:t>
            </a:r>
            <a:r>
              <a:rPr lang="en-US" sz="36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 1</a:t>
            </a:r>
            <a:r>
              <a:rPr lang="th-TH" sz="36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 เตรียมการวิเคราะห์งาน</a:t>
            </a:r>
          </a:p>
          <a:p>
            <a:pPr marL="70468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u="sng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 การกำหนดวัตถุประสงค์ในการใช้ผลการวิเคราะห์งาน</a:t>
            </a:r>
          </a:p>
          <a:p>
            <a:pPr marL="70468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ก่อนที่จะเริ่มลงมือวิเคราะห์งานควรจะกำหนดวัตถุประสงค์ของการวิเคราะห์งานให้ชัดเจนว่า ต้องดารวิเคราะห์งานเพื่ออะไร เช่น เพื่อการสรรหาและการคัดเลือกผู้ปฏิบัติงาน เพื่อประเมินค่างาน เพื่อฝึกอบรมผู้ปฏิบัติงาน ฯลฯ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694141" y="262165"/>
            <a:ext cx="5941034" cy="15055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ขั้นตอนการลำดับงาน</a:t>
            </a:r>
          </a:p>
        </p:txBody>
      </p:sp>
    </p:spTree>
    <p:extLst>
      <p:ext uri="{BB962C8B-B14F-4D97-AF65-F5344CB8AC3E}">
        <p14:creationId xmlns:p14="http://schemas.microsoft.com/office/powerpoint/2010/main" val="24473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467231" y="3751668"/>
            <a:ext cx="4508151" cy="11341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คำบรรยายลักษณะงาน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Job Description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7" name="กลุ่ม 16"/>
          <p:cNvGrpSpPr/>
          <p:nvPr/>
        </p:nvGrpSpPr>
        <p:grpSpPr>
          <a:xfrm>
            <a:off x="2933955" y="718720"/>
            <a:ext cx="7570291" cy="4158462"/>
            <a:chOff x="2483768" y="692696"/>
            <a:chExt cx="6408712" cy="3960440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2771800" y="692696"/>
              <a:ext cx="3528392" cy="122413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การวิเคราะห์งาน</a:t>
              </a:r>
            </a:p>
            <a:p>
              <a:pPr algn="ctr"/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Job Analysis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)</a:t>
              </a: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4535996" y="3573016"/>
              <a:ext cx="4356484" cy="108012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การกำหนดลักษณะเฉพาะของผู้ปฏิบัติงาน</a:t>
              </a:r>
            </a:p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Job specification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)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9" name="ตัวเชื่อมต่อตรง 8"/>
            <p:cNvCxnSpPr/>
            <p:nvPr/>
          </p:nvCxnSpPr>
          <p:spPr>
            <a:xfrm>
              <a:off x="4535996" y="1916832"/>
              <a:ext cx="0" cy="7200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2483768" y="2636912"/>
              <a:ext cx="424847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2483768" y="2636912"/>
              <a:ext cx="0" cy="9361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/>
            <p:cNvCxnSpPr/>
            <p:nvPr/>
          </p:nvCxnSpPr>
          <p:spPr>
            <a:xfrm>
              <a:off x="6732240" y="2636912"/>
              <a:ext cx="0" cy="9361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61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1488" y="2160290"/>
            <a:ext cx="9721215" cy="4752261"/>
          </a:xfr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0468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u="sng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 การเลือกงานที่จะทำการวิเคราะห์</a:t>
            </a:r>
          </a:p>
          <a:p>
            <a:pPr marL="70468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งานที่ศึกษาแบ่งออกเป็น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ลักษณะกว้างๆ คือ งานในโรงงานและงานในสำนักงาน งานในโรงงานคือ งานการผลิตซึ่งแบ่งแยกเป็นงานย่อยๆ ส่วนงานในสำนักงานก็แยกเป็นงานย่อยได้อีกหลายงานเช่น งานบริการ งานการเงินเป็นต้น การพิจารณาเลือกตำแหน่งงานที่จะวิเคราะห์ควรเลือกวิเคราะห์เฉพาะมาตรฐาน เพราะงานมาตรฐานเป็นงานที่เป็นตัวแทนของงานทั้งหลายอยู่แล้ว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2777361" y="576114"/>
            <a:ext cx="5169471" cy="11845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ขั้นตอนการลำดับงาน</a:t>
            </a:r>
          </a:p>
        </p:txBody>
      </p:sp>
    </p:spTree>
    <p:extLst>
      <p:ext uri="{BB962C8B-B14F-4D97-AF65-F5344CB8AC3E}">
        <p14:creationId xmlns:p14="http://schemas.microsoft.com/office/powerpoint/2010/main" val="15656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96219" y="2808362"/>
            <a:ext cx="8749042" cy="3279686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0468" indent="0" algn="thaiDist">
              <a:buNone/>
            </a:pP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2.1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หลักเกณฑ์การเลือกตำแหน่งงาน คือ เป็นตำแหน่งงานที่องค์การให้ความสนใจเป็นพิเศษ เพื่อทำการวิเคราะห์งานและเป็นตำแหน่งงานที่มีหลักความสำคัญและสามารถอธิบายถึงขอบเขตหน้าที่และความรับผิดชอบได้ง่าย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2952403" y="576114"/>
            <a:ext cx="5323784" cy="15709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ขั้นตอนการลำดับงาน</a:t>
            </a:r>
          </a:p>
        </p:txBody>
      </p:sp>
    </p:spTree>
    <p:extLst>
      <p:ext uri="{BB962C8B-B14F-4D97-AF65-F5344CB8AC3E}">
        <p14:creationId xmlns:p14="http://schemas.microsoft.com/office/powerpoint/2010/main" val="6000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1488" y="1783133"/>
            <a:ext cx="9721215" cy="4752261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0468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2.2 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เขียน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คำอธิบายเกี่ยวกับการเลือกงานที่จะทำการวิเคราะห์งาน กล่าวโดยทั่วไปแล้วเกี่ยวกับการเกี่ยวกับการเลือกงานนี้มักจะมีเรื่องต่างๆ ดังนี้</a:t>
            </a:r>
          </a:p>
          <a:p>
            <a:pPr marL="7046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2.2.1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ความสำคัญของการเลือกงานที่จะทำการวิเคราะห์งาน เหตุผลที่ทำการวิเคราะห์นี้</a:t>
            </a:r>
          </a:p>
          <a:p>
            <a:pPr marL="7046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2.2.2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วัตถุประสงค์ของการวิเคราะห์งานนี้มีอย่างไร</a:t>
            </a:r>
          </a:p>
          <a:p>
            <a:pPr marL="7046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2.2.3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ขอบเขตของการวิเคราะห์งานครั้งนี้ มีขอบเขตมากน้อยเพียงใด</a:t>
            </a:r>
          </a:p>
          <a:p>
            <a:pPr marL="7046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2.2.4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วิธีการวิเคราะห์งาน และการรวบรวมข้อมูลทำอย่างไร</a:t>
            </a:r>
          </a:p>
          <a:p>
            <a:pPr marL="70468" indent="0" algn="thaiDist">
              <a:buNone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2.2.5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คำถามสำคัญ ที่ต้องการทราบคำตอบ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2854517" y="196708"/>
            <a:ext cx="5015159" cy="15709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ขั้นตอนการลำดับงาน</a:t>
            </a:r>
          </a:p>
        </p:txBody>
      </p:sp>
    </p:spTree>
    <p:extLst>
      <p:ext uri="{BB962C8B-B14F-4D97-AF65-F5344CB8AC3E}">
        <p14:creationId xmlns:p14="http://schemas.microsoft.com/office/powerpoint/2010/main" val="40010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0" y="1976948"/>
            <a:ext cx="9721216" cy="43726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70468" indent="0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2.3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ศึกษาที่เกี่ยวข้องกับงานนั้นๆ สิ่งจำเป็นที่นักวิเคราะห์จะต้องศึกษาก่อเริ่มการวิเคราะห์งานก็คือ แผนภูมิองค์การ และแผนภูมิการทำงาน</a:t>
            </a:r>
          </a:p>
          <a:p>
            <a:pPr marL="70468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2.3.1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แผนภูมิองค์การ แสดงความสัมพันธ์ของงาน ตำแหน่งต่างๆ รวมทั้งลำดับขั้นการบังคับบัญชา ทั้งแนวดิ่งและแนวนอน</a:t>
            </a:r>
          </a:p>
          <a:p>
            <a:pPr marL="70468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อย่างไรก็ตาม มีข้อควรระวังคือ แผนภูมิขององค์การส่วนใหญ่มักจะจัดทำเมื่อเริ่มตั้งองค์การใหม่ๆ บางครั้งอาจจะมีการขยายงานบางงานหรือลดงานบางงานลง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2967449" y="432098"/>
            <a:ext cx="4938002" cy="15055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ขั้นตอนการลำดับงาน</a:t>
            </a:r>
          </a:p>
        </p:txBody>
      </p:sp>
    </p:spTree>
    <p:extLst>
      <p:ext uri="{BB962C8B-B14F-4D97-AF65-F5344CB8AC3E}">
        <p14:creationId xmlns:p14="http://schemas.microsoft.com/office/powerpoint/2010/main" val="4931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0" y="1976948"/>
            <a:ext cx="9721216" cy="1230762"/>
          </a:xfr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0468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2.3.2 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แผนภูมิการทำงาน จะช่วยให้นักวิเคราะห์งานเห็นรายละเอียดของงานมากกว่าแผนองค์การ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3471767" y="4240604"/>
            <a:ext cx="3335372" cy="125808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งานที่จะวิเคราะห์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85516" y="3469537"/>
            <a:ext cx="3549189" cy="7710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ข้อมูลนำเข้ามาจากงาน ก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85516" y="5695060"/>
            <a:ext cx="3549189" cy="77106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ข้อมูลนำเข้ามาจากงาน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807140" y="3469537"/>
            <a:ext cx="3549189" cy="7710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ข้อมูลนำเข้ามาจากงาน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807140" y="5695060"/>
            <a:ext cx="3549189" cy="77106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ข้อมูลนำเข้ามาจากงาน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ง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2" name="ตัวเชื่อมต่อตรง 11"/>
          <p:cNvCxnSpPr>
            <a:stCxn id="6" idx="2"/>
          </p:cNvCxnSpPr>
          <p:nvPr/>
        </p:nvCxnSpPr>
        <p:spPr>
          <a:xfrm>
            <a:off x="2160110" y="4240604"/>
            <a:ext cx="0" cy="6290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>
            <a:endCxn id="5" idx="2"/>
          </p:cNvCxnSpPr>
          <p:nvPr/>
        </p:nvCxnSpPr>
        <p:spPr>
          <a:xfrm>
            <a:off x="2160110" y="4869647"/>
            <a:ext cx="131165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>
            <a:stCxn id="7" idx="0"/>
          </p:cNvCxnSpPr>
          <p:nvPr/>
        </p:nvCxnSpPr>
        <p:spPr>
          <a:xfrm flipV="1">
            <a:off x="2160110" y="5171407"/>
            <a:ext cx="0" cy="5236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2160110" y="5171407"/>
            <a:ext cx="131165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>
            <a:stCxn id="8" idx="2"/>
          </p:cNvCxnSpPr>
          <p:nvPr/>
        </p:nvCxnSpPr>
        <p:spPr>
          <a:xfrm>
            <a:off x="8581734" y="4240604"/>
            <a:ext cx="0" cy="6290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>
            <a:endCxn id="5" idx="6"/>
          </p:cNvCxnSpPr>
          <p:nvPr/>
        </p:nvCxnSpPr>
        <p:spPr>
          <a:xfrm flipH="1">
            <a:off x="6807139" y="4869647"/>
            <a:ext cx="177459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>
            <a:stCxn id="10" idx="0"/>
          </p:cNvCxnSpPr>
          <p:nvPr/>
        </p:nvCxnSpPr>
        <p:spPr>
          <a:xfrm flipV="1">
            <a:off x="8581734" y="5171407"/>
            <a:ext cx="0" cy="5236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 flipH="1">
            <a:off x="6807139" y="5171407"/>
            <a:ext cx="177459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วงรี 29"/>
          <p:cNvSpPr/>
          <p:nvPr/>
        </p:nvSpPr>
        <p:spPr>
          <a:xfrm>
            <a:off x="2643974" y="131251"/>
            <a:ext cx="5148545" cy="16364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ขั้นตอนการลำดับงาน</a:t>
            </a:r>
          </a:p>
        </p:txBody>
      </p:sp>
    </p:spTree>
    <p:extLst>
      <p:ext uri="{BB962C8B-B14F-4D97-AF65-F5344CB8AC3E}">
        <p14:creationId xmlns:p14="http://schemas.microsoft.com/office/powerpoint/2010/main" val="9631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829" y="1898578"/>
            <a:ext cx="4860846" cy="4942232"/>
          </a:xfrm>
          <a:solidFill>
            <a:schemeClr val="bg1"/>
          </a:solidFill>
          <a:ln w="1270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70468" indent="0" algn="thaiDist">
              <a:buNone/>
            </a:pPr>
            <a:r>
              <a:rPr lang="en-US" sz="3400" b="1" u="sng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400" b="1" u="sng" dirty="0" smtClean="0">
                <a:latin typeface="TH SarabunPSK" pitchFamily="34" charset="-34"/>
                <a:cs typeface="TH SarabunPSK" pitchFamily="34" charset="-34"/>
              </a:rPr>
              <a:t> การเลือกองค์การในการเก็บข้อมูล</a:t>
            </a:r>
          </a:p>
          <a:p>
            <a:pPr marL="70468" indent="0" algn="thaiDist">
              <a:buNone/>
            </a:pP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   มีหลักเกณฑ์ในการเลือกองค์การที่เข้ามาร่วมในการวิเคราะห์งาน คือ ควรเป็นองค์การที่ประกอบกิจการประเภทเดียวกันหรือคล้ายคลึงกัน และมีขนาดกิจการระดับที่ไม่ต่างกันมาก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นัก</a:t>
            </a:r>
            <a:endParaRPr lang="th-TH" sz="34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09300" y="1898579"/>
            <a:ext cx="4921210" cy="39703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600" b="1" u="sng" dirty="0">
                <a:latin typeface="TH SarabunPSK" pitchFamily="34" charset="-34"/>
                <a:cs typeface="TH SarabunPSK" pitchFamily="34" charset="-34"/>
              </a:rPr>
              <a:t>4. การประชุมชี้แจงและการปฐมนิเทศนักวิเคราะห์งาน</a:t>
            </a:r>
          </a:p>
          <a:p>
            <a:pPr algn="thaiDist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มี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การเตรียมการในเรื่องจำนวนคน งบประมาณ และเวลาที่ใช้ในการวิเคราะห์งานไว้ล่วงหน้าจะช่วยทำให้การวิเคราะห์งานมีประสิทธิภาพ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ประหยัดเวลา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3163142" y="65795"/>
            <a:ext cx="4775294" cy="16364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ขั้นตอนการลำดับงาน</a:t>
            </a:r>
          </a:p>
        </p:txBody>
      </p:sp>
    </p:spTree>
    <p:extLst>
      <p:ext uri="{BB962C8B-B14F-4D97-AF65-F5344CB8AC3E}">
        <p14:creationId xmlns:p14="http://schemas.microsoft.com/office/powerpoint/2010/main" val="30812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19905" y="1976948"/>
            <a:ext cx="9995929" cy="4800600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0468" indent="0" algn="thaiDist">
              <a:buNone/>
            </a:pPr>
            <a:r>
              <a:rPr lang="en-US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การจัดทำแบบวิเคราะห์งาน</a:t>
            </a:r>
          </a:p>
          <a:p>
            <a:pPr marL="70468" indent="0" algn="thaiDist"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การจัดทำแบบวิเคราะห์งานมีไม่น้อยกว่า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แบบคือ แบบสอบถาม แบบสัมภาษณ์ และแบบสังเกตการณ์ ซึ่งไม่ว่าจะจัดทำแบบใดสาระของคำถามก็คล้ายคลึงกันจะแตกต่างกันกันก็ตรงความละเอียดของแบบสอบถามย่อมมีมากกว่าแบบสัมภาษณ์ ทั้งนี้เพราะแบบสอบถามจำเป็นต้องมีรายละเอียดให้ผู้กรอกข้อมูลเข้าใจง่ายและสะดวกในการให้ข้อมูล</a:t>
            </a:r>
          </a:p>
          <a:p>
            <a:pPr marL="70468" indent="0" algn="thaiDist">
              <a:buNone/>
            </a:pPr>
            <a:endParaRPr lang="th-TH" sz="3600" b="1" dirty="0"/>
          </a:p>
        </p:txBody>
      </p:sp>
      <p:sp>
        <p:nvSpPr>
          <p:cNvPr id="6" name="วงรี 5"/>
          <p:cNvSpPr/>
          <p:nvPr/>
        </p:nvSpPr>
        <p:spPr>
          <a:xfrm>
            <a:off x="2931673" y="458534"/>
            <a:ext cx="4783690" cy="12436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ขั้นตอนการลำดับงาน</a:t>
            </a:r>
          </a:p>
        </p:txBody>
      </p:sp>
    </p:spTree>
    <p:extLst>
      <p:ext uri="{BB962C8B-B14F-4D97-AF65-F5344CB8AC3E}">
        <p14:creationId xmlns:p14="http://schemas.microsoft.com/office/powerpoint/2010/main" val="7464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829" y="2138135"/>
            <a:ext cx="9721216" cy="4146034"/>
          </a:xfr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0468" indent="0" algn="thaiDist">
              <a:buNone/>
            </a:pPr>
            <a:r>
              <a:rPr lang="en-US" sz="4000" b="1" u="sng" dirty="0" smtClean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4000" b="1" u="sng" dirty="0" smtClean="0">
                <a:latin typeface="TH SarabunPSK" pitchFamily="34" charset="-34"/>
                <a:cs typeface="TH SarabunPSK" pitchFamily="34" charset="-34"/>
              </a:rPr>
              <a:t> การทดลองแบบวิเคราะห์งาน</a:t>
            </a:r>
          </a:p>
          <a:p>
            <a:pPr marL="70468" indent="0" algn="thaiDist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การดำเนินการเก็บรวบรวมข้อมูลในภาคสนามจริงมักจะมีอุปสรรคที่ไม่คาดคิดมาก่อน เกี่ยวกับความไม่กระจ่างชัดหรือความไม่สมบูรณ์ของชุดคำถามในแบบสอบถามอยู่เสมอ ทั้งในด้านผู้สอบถามเองหรือไม่ก็เกิดกับผู้กรอกแบบสอบถาม</a:t>
            </a:r>
          </a:p>
          <a:p>
            <a:pPr marL="70468" indent="0" algn="thaiDist">
              <a:buNone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2623048" y="327621"/>
            <a:ext cx="4860846" cy="15709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ขั้นตอนการลำดับงาน</a:t>
            </a:r>
          </a:p>
        </p:txBody>
      </p:sp>
    </p:spTree>
    <p:extLst>
      <p:ext uri="{BB962C8B-B14F-4D97-AF65-F5344CB8AC3E}">
        <p14:creationId xmlns:p14="http://schemas.microsoft.com/office/powerpoint/2010/main" val="20674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52203" y="1872258"/>
            <a:ext cx="9408286" cy="3934119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0468" indent="0" algn="thaiDist">
              <a:buNone/>
            </a:pP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ขั้นตอนที่ 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การดำเนินการรวบรวมข้อมูล</a:t>
            </a:r>
          </a:p>
          <a:p>
            <a:pPr marL="70468" indent="0" algn="thaiDist">
              <a:buNone/>
            </a:pPr>
            <a:r>
              <a:rPr lang="en-US" sz="3600" b="1" u="sng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การติดต่อนัดหมายเพื่อเก็บข้อมูล</a:t>
            </a:r>
          </a:p>
          <a:p>
            <a:pPr marL="70468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ในการดำเนินดารวิเคราะห์งานโดยทั่วไปใช้แบบวิเคราะห์ทั้ง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3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แบบ คือแบบสอบถาม แบบสัมภาษณ์ และแบบสังเกตการณ์ ก็ต้องทำการติดต่อขอความร่วมมือไปยังองค์การที่เลือกไว้ หรือองค์การที่รับผิดชอบในการสำรวจโดยข้อความในหนังสือที่จะส่งไปยังผู้เข้าร่วมสำรวจนั้นจะประกอบด้วย</a:t>
            </a:r>
          </a:p>
          <a:p>
            <a:pPr marL="70468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0468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880395" y="504106"/>
            <a:ext cx="4860846" cy="1112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ขั้นตอนการลำดับงาน</a:t>
            </a:r>
          </a:p>
        </p:txBody>
      </p:sp>
    </p:spTree>
    <p:extLst>
      <p:ext uri="{BB962C8B-B14F-4D97-AF65-F5344CB8AC3E}">
        <p14:creationId xmlns:p14="http://schemas.microsoft.com/office/powerpoint/2010/main" val="21283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656259" y="337190"/>
            <a:ext cx="6635441" cy="11127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ขั้นตอนการลำดับงาน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>
          <a:xfrm>
            <a:off x="540070" y="1679939"/>
            <a:ext cx="9325101" cy="4800831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0468" indent="0"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1.1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ผู้รับ และผู้ส่งหนังสือซึ่งเป็นผู้ติดต่อ</a:t>
            </a:r>
          </a:p>
          <a:p>
            <a:pPr marL="70468" indent="0"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1.2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วัตถุประสงค์และขอบเขตของการวิเคราะห์งาน</a:t>
            </a:r>
          </a:p>
          <a:p>
            <a:pPr marL="70468" indent="0"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1.3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รายชื่อองค์การที่จะเข้าร่วมในการสำรวจ</a:t>
            </a:r>
          </a:p>
          <a:p>
            <a:pPr marL="70468" indent="0"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1.4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บุคคลที่จะเก็บข้อมูล</a:t>
            </a:r>
          </a:p>
          <a:p>
            <a:pPr marL="70468" indent="0"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1.5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กำหนดวัน เวลานัดหมาย</a:t>
            </a:r>
          </a:p>
          <a:p>
            <a:pPr marL="70468" indent="0" algn="thaiDist"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1.6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เอกสารแนบหนังสือที่จำเป็น ได้แก่ แบบวิเคราะห์งาน รายชื่อตำแหน่งงานที่จะสำรวจแผนภูมิองค์การ ฯลฯ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60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40072" y="1180983"/>
            <a:ext cx="9721215" cy="5821847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123444" indent="0" algn="thaiDist">
              <a:buNone/>
            </a:pPr>
            <a:r>
              <a:rPr lang="en-US" sz="39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  เพื่อ</a:t>
            </a:r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จัดทำคำบรรยายลักษณะ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งาน</a:t>
            </a:r>
          </a:p>
          <a:p>
            <a:pPr marL="123444" indent="0" algn="thaiDist">
              <a:buNone/>
            </a:pPr>
            <a:r>
              <a:rPr lang="en-US" sz="39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  เพื่อ</a:t>
            </a:r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กำหนดคุณลักษณะเฉพาะของผู้ปฏิบัติงาน</a:t>
            </a:r>
          </a:p>
          <a:p>
            <a:pPr marL="123444" indent="0" algn="thaiDist">
              <a:buNone/>
            </a:pPr>
            <a:r>
              <a:rPr lang="en-US" sz="39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 เพื่อ</a:t>
            </a:r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การประเมินค่างาน</a:t>
            </a:r>
          </a:p>
          <a:p>
            <a:pPr marL="123444" indent="0" algn="thaiDist">
              <a:buNone/>
            </a:pPr>
            <a:r>
              <a:rPr lang="en-US" sz="3900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 เพื่อ</a:t>
            </a:r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การแยกประเภทงาน</a:t>
            </a:r>
          </a:p>
          <a:p>
            <a:pPr marL="123444" indent="0" algn="thaiDist">
              <a:buNone/>
            </a:pPr>
            <a:r>
              <a:rPr lang="en-US" sz="3900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 เพื่อ</a:t>
            </a:r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ปรับโครงสร้างการออกแบบงาน</a:t>
            </a:r>
          </a:p>
          <a:p>
            <a:pPr marL="123444" indent="0" algn="thaiDist">
              <a:buNone/>
            </a:pPr>
            <a:r>
              <a:rPr lang="en-US" sz="3900" b="1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 เพื่อ</a:t>
            </a:r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การประเมินผลการปฏิบัติงาน</a:t>
            </a:r>
          </a:p>
          <a:p>
            <a:pPr marL="123444" indent="0" algn="thaiDist">
              <a:buNone/>
            </a:pPr>
            <a:r>
              <a:rPr lang="en-US" sz="3900" b="1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 เพื่อ</a:t>
            </a:r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เป็นแนวทางในการฝึกอบรมและพัฒนาบุคคล</a:t>
            </a:r>
          </a:p>
          <a:p>
            <a:pPr marL="123444" indent="0" algn="thaiDist">
              <a:buNone/>
            </a:pPr>
            <a:r>
              <a:rPr lang="en-US" sz="3900" b="1" dirty="0" smtClean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 เพื่อ</a:t>
            </a:r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เลื่อนตำแหน่ง</a:t>
            </a:r>
          </a:p>
          <a:p>
            <a:pPr marL="123444" indent="0" algn="thaiDist">
              <a:buNone/>
            </a:pPr>
            <a:r>
              <a:rPr lang="en-US" sz="3900" b="1" dirty="0" smtClean="0">
                <a:latin typeface="TH SarabunPSK" pitchFamily="34" charset="-34"/>
                <a:cs typeface="TH SarabunPSK" pitchFamily="34" charset="-34"/>
              </a:rPr>
              <a:t>9. 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 เพื่อ</a:t>
            </a:r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เพิ่มประสิทธิภาพ</a:t>
            </a:r>
          </a:p>
          <a:p>
            <a:pPr marL="123444" indent="0" algn="thaiDist">
              <a:buNone/>
            </a:pPr>
            <a:r>
              <a:rPr lang="en-US" sz="3900" b="1" dirty="0" smtClean="0">
                <a:latin typeface="TH SarabunPSK" pitchFamily="34" charset="-34"/>
                <a:cs typeface="TH SarabunPSK" pitchFamily="34" charset="-34"/>
              </a:rPr>
              <a:t>10. 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ความปลอดภัย</a:t>
            </a:r>
          </a:p>
          <a:p>
            <a:pPr marL="123444" indent="0" algn="thaiDist">
              <a:buNone/>
            </a:pPr>
            <a:r>
              <a:rPr lang="en-US" sz="3900" b="1" dirty="0" smtClean="0">
                <a:latin typeface="TH SarabunPSK" pitchFamily="34" charset="-34"/>
                <a:cs typeface="TH SarabunPSK" pitchFamily="34" charset="-34"/>
              </a:rPr>
              <a:t>11. 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การวางแผนทรัพยากรมนุษย์</a:t>
            </a:r>
          </a:p>
          <a:p>
            <a:pPr marL="123444" indent="0" algn="thaiDist">
              <a:buNone/>
            </a:pPr>
            <a:r>
              <a:rPr lang="en-US" sz="3900" b="1" dirty="0" smtClean="0">
                <a:latin typeface="TH SarabunPSK" pitchFamily="34" charset="-34"/>
                <a:cs typeface="TH SarabunPSK" pitchFamily="34" charset="-34"/>
              </a:rPr>
              <a:t>12. </a:t>
            </a:r>
            <a:r>
              <a:rPr lang="th-TH" sz="3900" b="1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กำหนดวิธีการทำงาน</a:t>
            </a:r>
          </a:p>
          <a:p>
            <a:pPr marL="702088" indent="-578644" algn="thaiDist">
              <a:buFont typeface="+mj-lt"/>
              <a:buAutoNum type="arabicPeriod"/>
            </a:pP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83356" y="198072"/>
            <a:ext cx="6804756" cy="8316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th-TH" sz="4100" b="1" dirty="0">
                <a:latin typeface="TH SarabunPSK" pitchFamily="34" charset="-34"/>
                <a:cs typeface="TH SarabunPSK" pitchFamily="34" charset="-34"/>
              </a:rPr>
              <a:t>วัตถุประสงค์ของการวิเคราะห์งาน</a:t>
            </a:r>
          </a:p>
        </p:txBody>
      </p:sp>
    </p:spTree>
    <p:extLst>
      <p:ext uri="{BB962C8B-B14F-4D97-AF65-F5344CB8AC3E}">
        <p14:creationId xmlns:p14="http://schemas.microsoft.com/office/powerpoint/2010/main" val="37075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656259" y="864146"/>
            <a:ext cx="6913040" cy="13745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ขั้นตอนการลำดับงาน</a:t>
            </a:r>
          </a:p>
        </p:txBody>
      </p:sp>
      <p:sp>
        <p:nvSpPr>
          <p:cNvPr id="7" name="ตัวแทนเนื้อหา 6"/>
          <p:cNvSpPr>
            <a:spLocks noGrp="1"/>
          </p:cNvSpPr>
          <p:nvPr>
            <p:ph idx="1"/>
          </p:nvPr>
        </p:nvSpPr>
        <p:spPr>
          <a:xfrm>
            <a:off x="732719" y="2592338"/>
            <a:ext cx="9644536" cy="327282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70468" indent="0" algn="thaiDist">
              <a:buNone/>
            </a:pPr>
            <a:r>
              <a:rPr lang="en-US" sz="3800" b="1" u="sng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800" b="1" u="sng" dirty="0" smtClean="0">
                <a:latin typeface="TH SarabunPSK" pitchFamily="34" charset="-34"/>
                <a:cs typeface="TH SarabunPSK" pitchFamily="34" charset="-34"/>
              </a:rPr>
              <a:t>การเก็บรวบรวมข้อมูลตามแบบวิเคราะห์</a:t>
            </a:r>
          </a:p>
          <a:p>
            <a:pPr marL="70468" indent="0" algn="thaiDist">
              <a:buNone/>
            </a:pPr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800" b="1" dirty="0" smtClean="0">
                <a:latin typeface="TH SarabunPSK" pitchFamily="34" charset="-34"/>
                <a:cs typeface="TH SarabunPSK" pitchFamily="34" charset="-34"/>
              </a:rPr>
              <a:t>  ในกรณีที่เป็นการใช้แบบสำรวจในลักษณะที่เป็นแบบสัมภาษณ์ ผู้เก็บข้อมูลจำเป็นต้องออกไปพบกับผู้ให้ข้อมูลด้วยตนเอง ส่วนแบบสำรวจที่เป็นแบบสอบถาม ผู้เก็บข้อมูลอาจจะไม่จำเป็นต้องออกไปพบกับผู้ให้ข้อมูลด้วยตัวเอง</a:t>
            </a:r>
          </a:p>
          <a:p>
            <a:pPr marL="70468" indent="0" algn="thaiDist">
              <a:buNone/>
            </a:pPr>
            <a:r>
              <a:rPr lang="th-TH" sz="3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18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079923" y="327621"/>
            <a:ext cx="8950129" cy="13745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ขั้นตอนการลำดับงาน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2196" y="1944266"/>
            <a:ext cx="9953161" cy="485056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4400" b="1" u="sng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400" b="1" u="sng" dirty="0" smtClean="0">
                <a:latin typeface="TH SarabunPSK" pitchFamily="34" charset="-34"/>
                <a:cs typeface="TH SarabunPSK" pitchFamily="34" charset="-34"/>
              </a:rPr>
              <a:t>การตรวจสอบและเก็บข้อมูลเพิ่มเติม</a:t>
            </a:r>
          </a:p>
          <a:p>
            <a:pPr algn="thaiDist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เป็นขั้นตอนที่จำเป็นมาก ทั้งนี้เพราะการตรวจสอบข้อมูลที่ได้รับมาจะช่วยให้ผู้ทำการสำรวจได้ทราบว่า คำตอบสำหรับคำถามแต่ละหัวข้อคำถามที่มีอยู่ในแบบสำรวจได้มาอย่างสมบูรณ์แล้วหรือไม่</a:t>
            </a:r>
          </a:p>
          <a:p>
            <a:pPr algn="thaiDist"/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62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0" y="1767666"/>
            <a:ext cx="9721216" cy="5289168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0468" indent="0" algn="thaiDist">
              <a:buNone/>
            </a:pP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ขั้นตอนที่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3 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การวิเคราะห์ข้อมูล</a:t>
            </a:r>
          </a:p>
          <a:p>
            <a:pPr marL="70468" indent="0" algn="thaiDist">
              <a:buNone/>
            </a:pPr>
            <a:r>
              <a:rPr lang="en-US" sz="3600" b="1" u="sng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 การวิเคราะห์ข้อมูล</a:t>
            </a:r>
          </a:p>
          <a:p>
            <a:pPr marL="70468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เป็นขั้นตอนสรุปข้อมูลที่เก็บรวมมาได้ด้วยการประมวลผลข้อมูลตามแบบที่กำหนดไว้ล่วงหน้า โดยการจัดทำสรุปผลข้อมูลตามหัวข้อคำถามต่างๆ และเรียบเรียงเข้าแบบฟอร์มหรือตารางข้อมูลที่สามารถดูได้ง่าย</a:t>
            </a:r>
          </a:p>
          <a:p>
            <a:pPr marL="70468" indent="0" algn="thaiDist">
              <a:buNone/>
            </a:pPr>
            <a:r>
              <a:rPr lang="en-US" sz="3600" b="1" u="sng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การเขียนผลการวิเคราะห์งาน</a:t>
            </a:r>
          </a:p>
          <a:p>
            <a:pPr marL="70468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เมื่อได้ข้อมูลเกี่ยวกับลักษณะของงานหรือตำแหน่งต่างๆ มาแล้ว มักจะนำมาจัดทำเป็นเอกสาร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ลักษณะ คือ คำบรรยายลักษณะงาน และคำบรรยายลักษณะเฉพาะ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545892" y="131251"/>
            <a:ext cx="5246628" cy="14400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ขั้นตอนการลำดับงาน</a:t>
            </a:r>
          </a:p>
        </p:txBody>
      </p:sp>
    </p:spTree>
    <p:extLst>
      <p:ext uri="{BB962C8B-B14F-4D97-AF65-F5344CB8AC3E}">
        <p14:creationId xmlns:p14="http://schemas.microsoft.com/office/powerpoint/2010/main" val="30879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70" y="1702209"/>
            <a:ext cx="9721216" cy="5075339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0468" indent="0" algn="thaiDist">
              <a:buNone/>
            </a:pPr>
            <a:r>
              <a:rPr lang="en-US" sz="3400" b="1" u="sng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400" b="1" u="sng" dirty="0" smtClean="0">
                <a:latin typeface="TH SarabunPSK" pitchFamily="34" charset="-34"/>
                <a:cs typeface="TH SarabunPSK" pitchFamily="34" charset="-34"/>
              </a:rPr>
              <a:t> ทำรายงานการวิเคราะห์</a:t>
            </a:r>
          </a:p>
          <a:p>
            <a:pPr marL="70468" indent="0" algn="thaiDist">
              <a:buNone/>
            </a:pPr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  การจัดทำรายงานการวิเคราะห์งานจะแบ่งออกเป็นรายงานจำนวน </a:t>
            </a:r>
            <a:r>
              <a:rPr lang="en-US" sz="3400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ชุด ชุดแรกจะเป็นรายงานที่จัดทำขึ้น เพื่อส่งให้แก่องค์การต่างๆ ชุดที่สองเป็นการจัดทำขึ้นเพื่อเสนอผลการวิเคราะห์และข้อเสนอแนะต่อการจัดการของบริษัทผู้ทำการวิเคราะห์งาน</a:t>
            </a:r>
          </a:p>
          <a:p>
            <a:pPr marL="70468" indent="0" algn="thaiDist">
              <a:buNone/>
            </a:pPr>
            <a:r>
              <a:rPr lang="en-US" sz="3400" b="1" u="sng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400" b="1" u="sng" dirty="0" smtClean="0">
                <a:latin typeface="TH SarabunPSK" pitchFamily="34" charset="-34"/>
                <a:cs typeface="TH SarabunPSK" pitchFamily="34" charset="-34"/>
              </a:rPr>
              <a:t>นำผลที่ได้จากการวิเคราะห์งานเผยแพร่ให้ผู้เกี่ยวข้องนำไปใช้ประโยชน์</a:t>
            </a:r>
          </a:p>
          <a:p>
            <a:pPr marL="70468" indent="0" algn="thaiDist">
              <a:buNone/>
            </a:pPr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 ในขั้นนี้เป็นการนำผลที่ได้จากการวิเคราะห์งานแจกจ่ายไปยังผู้ใช้ ผู้คัดเลือกคนเข้าทำงาน ผู้ฝึกอบรมพนักงาน ผู้วางแผนด้านกำลังคน  ฯลฯ</a:t>
            </a:r>
            <a:endParaRPr lang="th-TH" sz="3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468736" y="262165"/>
            <a:ext cx="4629377" cy="1178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ขั้นตอนการลำดับงาน</a:t>
            </a:r>
          </a:p>
        </p:txBody>
      </p:sp>
    </p:spTree>
    <p:extLst>
      <p:ext uri="{BB962C8B-B14F-4D97-AF65-F5344CB8AC3E}">
        <p14:creationId xmlns:p14="http://schemas.microsoft.com/office/powerpoint/2010/main" val="42434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65704" y="2655118"/>
            <a:ext cx="7638473" cy="17374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8000" b="1" dirty="0" smtClean="0">
                <a:latin typeface="TH SarabunPSK" pitchFamily="34" charset="-34"/>
                <a:cs typeface="TH SarabunPSK" pitchFamily="34" charset="-34"/>
              </a:rPr>
              <a:t>จบการนำเสนอ</a:t>
            </a:r>
            <a:endParaRPr lang="th-TH" sz="8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ดาว 5 แฉก 3"/>
          <p:cNvSpPr/>
          <p:nvPr/>
        </p:nvSpPr>
        <p:spPr>
          <a:xfrm>
            <a:off x="2082954" y="1571296"/>
            <a:ext cx="848719" cy="7200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ดาว 5 แฉก 4"/>
          <p:cNvSpPr/>
          <p:nvPr/>
        </p:nvSpPr>
        <p:spPr>
          <a:xfrm>
            <a:off x="3394611" y="1571296"/>
            <a:ext cx="848719" cy="7200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ดาว 5 แฉก 5"/>
          <p:cNvSpPr/>
          <p:nvPr/>
        </p:nvSpPr>
        <p:spPr>
          <a:xfrm>
            <a:off x="4551955" y="1571296"/>
            <a:ext cx="848719" cy="7200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65" y="1538071"/>
            <a:ext cx="927044" cy="78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57" y="1510620"/>
            <a:ext cx="920240" cy="78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2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36179" y="792138"/>
            <a:ext cx="8856984" cy="234743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7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บทที่</a:t>
            </a:r>
            <a:r>
              <a:rPr lang="en-US" sz="7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br>
              <a:rPr lang="en-US" sz="7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7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ข้อมูลเกี่ยวกับงาน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904731" y="6094888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: https://bright11942.files.wordpress.com/2014/05/cr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opped-best-degree-employer-need5.jpg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15" y="3312418"/>
            <a:ext cx="392447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2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50424" y="273681"/>
            <a:ext cx="8092866" cy="1100028"/>
          </a:xfrm>
        </p:spPr>
        <p:txBody>
          <a:bodyPr>
            <a:normAutofit/>
          </a:bodyPr>
          <a:lstStyle/>
          <a:p>
            <a:r>
              <a:rPr lang="th-TH" sz="5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ความแตกต่างระหว่างข้อมูลและสารสนเทศ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52287" y="1634634"/>
            <a:ext cx="9001125" cy="4198064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48119" algn="thaiDist"/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	คำว่า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 ”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สารสนเทศ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”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”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นั้นมักจะถูกใช้สับสนกันบ่อยๆ โดยนิยามแล้ว (สุมาลี เมืองไพศาล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2531,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 หน้า 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61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62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148119" algn="thaiDist"/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	ข้อมูล (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Data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) หมายถึง ข้อเท็จจริงต่างๆ ที่มีอยู่ในธรรมชาติเป็นกลุ่มสัญลักษณ์แทนปริมาณหรือการกระทำต่างๆ ที่ยังไม่ผ่านการประมวลผล ข้อมูลอาจจะอยู่ในรูปแบบของตัวเลข ตัวหนังสือ หรือข้อมูลดิบของข่าวสาร</a:t>
            </a:r>
          </a:p>
          <a:p>
            <a:pPr marL="0" indent="0" algn="thaiDist">
              <a:buNone/>
            </a:pPr>
            <a:endParaRPr lang="th-TH" sz="35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7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36179" y="1008162"/>
            <a:ext cx="9001125" cy="482093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	สารสนเทศหรือข่าวสาร (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Information)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ได้แก่ ข้อมูลต่างๆที่ได้จากการประมวลผลแล้วด้วยวิธีการต่างๆ เป็นความรู้ที่ต้องการสำหรับใช้ทำประโยชน์ เป็นส่วนผลลัพธ์ของระบบการประมวลผลข้อมูล</a:t>
            </a:r>
          </a:p>
          <a:p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5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5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ความสัมพันธ์ระหว่างข้อมูลและสารสนเทศ</a:t>
            </a:r>
          </a:p>
          <a:p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    ในขณะที่ข้อมูลและสารสนเทศเป็นนิยามที่แยกแตกต่างหากกันแต่ก็มีความสัมพันธ์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ซึ่ง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กันและกัน</a:t>
            </a:r>
          </a:p>
        </p:txBody>
      </p:sp>
    </p:spTree>
    <p:extLst>
      <p:ext uri="{BB962C8B-B14F-4D97-AF65-F5344CB8AC3E}">
        <p14:creationId xmlns:p14="http://schemas.microsoft.com/office/powerpoint/2010/main" val="36877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338974" y="2315107"/>
            <a:ext cx="3572496" cy="10585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ctr"/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การประมวลผลข้อมูล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80496" y="2505196"/>
            <a:ext cx="1169268" cy="699875"/>
          </a:xfrm>
          <a:prstGeom prst="rect">
            <a:avLst/>
          </a:prstGeom>
        </p:spPr>
        <p:txBody>
          <a:bodyPr wrap="square" lIns="98746" tIns="49373" rIns="98746" bIns="49373">
            <a:spAutoFit/>
          </a:bodyPr>
          <a:lstStyle/>
          <a:p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ข้อมูล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528924" y="2500396"/>
            <a:ext cx="2041427" cy="699875"/>
          </a:xfrm>
          <a:prstGeom prst="rect">
            <a:avLst/>
          </a:prstGeom>
        </p:spPr>
        <p:txBody>
          <a:bodyPr wrap="square" lIns="98746" tIns="49373" rIns="98746" bIns="49373">
            <a:spAutoFit/>
          </a:bodyPr>
          <a:lstStyle/>
          <a:p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สารสนเทศ</a:t>
            </a: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 flipV="1">
            <a:off x="1845586" y="2844367"/>
            <a:ext cx="1212397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7167975" y="2844367"/>
            <a:ext cx="1190832" cy="1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สี่เหลี่ยมผืนผ้า 1"/>
          <p:cNvSpPr/>
          <p:nvPr/>
        </p:nvSpPr>
        <p:spPr>
          <a:xfrm>
            <a:off x="6667932" y="6389705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http://jintana.mns.ac.th/computer%20m1/p1-3.html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15" y="4608562"/>
            <a:ext cx="2592288" cy="183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6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90662" y="576114"/>
            <a:ext cx="7412391" cy="1024420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ความแตกต่างระหว่างข้อมูลและสารสนเทศ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07701" y="1634633"/>
            <a:ext cx="9001125" cy="1461761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แหล่งข้อมูล</a:t>
            </a:r>
          </a:p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ข้อมูลที่นำมาใช้ประมวลผลเพื่อเป็นสารสนเทศ เกิดจากแหล่งข้อมูลต่อไปนี้</a:t>
            </a:r>
          </a:p>
          <a:p>
            <a:pPr marL="123444" indent="0">
              <a:buNone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529367" y="4054101"/>
            <a:ext cx="3487438" cy="12853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ctr"/>
            <a:r>
              <a:rPr lang="th-TH" sz="4300" b="1" dirty="0">
                <a:latin typeface="TH SarabunPSK" pitchFamily="34" charset="-34"/>
                <a:cs typeface="TH SarabunPSK" pitchFamily="34" charset="-34"/>
              </a:rPr>
              <a:t>แหล่งข้อมูล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82169" y="4054100"/>
            <a:ext cx="2249821" cy="1176928"/>
          </a:xfrm>
          <a:prstGeom prst="rect">
            <a:avLst/>
          </a:prstGeom>
        </p:spPr>
        <p:txBody>
          <a:bodyPr wrap="square" lIns="98746" tIns="49373" rIns="98746" bIns="49373">
            <a:spAutoFit/>
          </a:bodyPr>
          <a:lstStyle/>
          <a:p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แหล่งข้อมูลภายในองค์การ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037519" y="4205317"/>
            <a:ext cx="2466724" cy="1176928"/>
          </a:xfrm>
          <a:prstGeom prst="rect">
            <a:avLst/>
          </a:prstGeom>
        </p:spPr>
        <p:txBody>
          <a:bodyPr wrap="square" lIns="98746" tIns="49373" rIns="98746" bIns="49373">
            <a:spAutoFit/>
          </a:bodyPr>
          <a:lstStyle/>
          <a:p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แหล่งข้อมูลภายนอกองค์การ</a:t>
            </a:r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>
            <a:off x="7016807" y="4734577"/>
            <a:ext cx="850593" cy="9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>
            <a:stCxn id="5" idx="1"/>
          </p:cNvCxnSpPr>
          <p:nvPr/>
        </p:nvCxnSpPr>
        <p:spPr>
          <a:xfrm flipH="1">
            <a:off x="2631990" y="4696772"/>
            <a:ext cx="89737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648147" y="2736354"/>
            <a:ext cx="9721215" cy="3175553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23444" indent="0" algn="thaiDist">
              <a:buNone/>
            </a:pPr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	การวิเคราะห์งานเป็นหน้าที่พื้นฐานสำหรับการบริหารทรัพยากรมนุษย์ และเป็นเครื่องมือที่จำเป็นสำหรับนำไปใช้ในกระบวนการบริหารและการแก้ปัญหางาน</a:t>
            </a:r>
          </a:p>
          <a:p>
            <a:pPr marL="123444" indent="0" algn="thaiDist">
              <a:buNone/>
            </a:pPr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	หากพิจารณาถึงความสำคัญของการวิเคราะห์งานที่มีต่อการบริหารงานขององค์การและผู้เกี่ยวข้อง สามารถจำแยกได้ดังนี้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4131" y="1008162"/>
            <a:ext cx="9721215" cy="1200150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5400" dirty="0">
                <a:latin typeface="TH SarabunPSK" pitchFamily="34" charset="-34"/>
                <a:cs typeface="TH SarabunPSK" pitchFamily="34" charset="-34"/>
              </a:rPr>
              <a:t>ความสำคัญของการวิเคราะห์งาน</a:t>
            </a:r>
          </a:p>
        </p:txBody>
      </p:sp>
    </p:spTree>
    <p:extLst>
      <p:ext uri="{BB962C8B-B14F-4D97-AF65-F5344CB8AC3E}">
        <p14:creationId xmlns:p14="http://schemas.microsoft.com/office/powerpoint/2010/main" val="13749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32763" y="651722"/>
            <a:ext cx="7825469" cy="94881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ความแตกต่างระหว่างข้อมูลและสารสนเทศ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ชนิดของข้อมูล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แบ่งตามลักษณะการเก็บข้อมูลได้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2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ประเภท ดังนี้</a:t>
            </a:r>
          </a:p>
          <a:p>
            <a:pPr algn="thaiDist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3.1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ข้อปฐมภูมิ(</a:t>
            </a:r>
            <a:r>
              <a:rPr lang="en-US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Primary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data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คือ ข้อมูลที่เก็บรวบรวมหรือบันทึกจากแหล่งข้อมูลโดยตรง เช่น การสำรวจข้อมูลการทำงาน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3.2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ข้อมูลทุติยภูมิ(</a:t>
            </a:r>
            <a:r>
              <a:rPr lang="en-US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Secondary data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คือ ข้อมูลที่เก็บรวบรวมมาจากข้อมูลที่ได้มีการรวบรวมไว้แล้วซึงมีทั้งข้อมูลที่ทันสมัยและล้าสมัย แต่อาจใช้เป็นแนวทางเพื่อค้นความหาข้อมูลใหม่</a:t>
            </a:r>
          </a:p>
        </p:txBody>
      </p:sp>
    </p:spTree>
    <p:extLst>
      <p:ext uri="{BB962C8B-B14F-4D97-AF65-F5344CB8AC3E}">
        <p14:creationId xmlns:p14="http://schemas.microsoft.com/office/powerpoint/2010/main" val="19246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06792" y="651723"/>
            <a:ext cx="4605429" cy="7975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ความหมายของงาน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52287" y="1861458"/>
            <a:ext cx="9001125" cy="44032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จะต้องพิจารณาแยกประเด็นให้ชัดเจนจึงจะสามารถวิเคราะห์ได้ถูกต้อง มีคำต่างๆ หลายคำที่ใช้เกี่ยวข้องกับคำว่างานซึ่งจะนำมาพิจารณากำหนดความหมายให้ชัดเจนกังต่อไปนี้(สวัสดิ์ สุคนธรังสี)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ตัวงาน (</a:t>
            </a:r>
            <a:r>
              <a:rPr lang="en-US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Task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คือ หน้าที่ที่กำหนดให้บุคคลทำเพื่อความมุ่งหมายอย่างหนึ่งอย่างใด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เพดานของงาน (</a:t>
            </a:r>
            <a:r>
              <a:rPr lang="en-US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Height task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ปริมาณงานที่คนปกติจะทำได้โดยไม่มีอันตราย</a:t>
            </a:r>
          </a:p>
          <a:p>
            <a:pPr marL="123444" indent="0" algn="thaiDist">
              <a:buNone/>
            </a:pPr>
            <a:endParaRPr lang="th-TH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16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64171" y="576114"/>
            <a:ext cx="4338032" cy="8732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ความหมายของงาน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68" y="1840232"/>
            <a:ext cx="9181087" cy="3776442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หน้าที่ (</a:t>
            </a:r>
            <a:r>
              <a:rPr lang="en-US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Duties)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ปริมาณงานที่ต้องทำหรือกิจกรรมที่ต้องปฏิบัติ</a:t>
            </a:r>
          </a:p>
          <a:p>
            <a:pPr algn="thaiDist"/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ความรับผิดชอบ (</a:t>
            </a:r>
            <a:r>
              <a:rPr lang="en-US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Responsibility)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คือ งานที่ปฏิบัตินั้นต้องมีผลิตผลไม่ทำ                            เพื่อความสนุกสนานหรือทำตามอารมณ์ความพอใจ</a:t>
            </a:r>
          </a:p>
          <a:p>
            <a:pPr algn="thaiDist"/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อำนาจหน้าที่ (</a:t>
            </a:r>
            <a:r>
              <a:rPr lang="en-US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Authority)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คือ สิทธิที่จะปฏิบัติการอย่างอิสระหรือสิทธิที่จะสั่งให้ผู้อื่นดำเนินการ</a:t>
            </a:r>
          </a:p>
          <a:p>
            <a:pPr algn="thaiDist"/>
            <a:endParaRPr lang="th-TH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35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3319" y="432098"/>
            <a:ext cx="5285904" cy="87320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ความหมายของงาน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36179" y="1446202"/>
            <a:ext cx="9325094" cy="510657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การวิเคราะห์งานเป็นการวิเคราะห์ข้อเท็จจริงของงาน เพื่อให้ทราบว่างานตำแหน่งใดต้องมีคุณสมบัติประการใดจึงจะถือว่าทำงานนั้นได้ การวิเคราะห์นี้จึงต้องปฏิบัติตามหลักของการวิจัย เพื่อพิสูจน์ได้ว่าข้อเท็จจริงของงานที่รวบรวมมาเป็นข้อมูลที่ถูกต้อง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การพิจารณาความแตกต่างของความยากง่าย และความรับผิดชอบระหว่าง ตำแหน่งงาน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จะต้องอาศัยการวิเคราะห์ความเป็นจริงของการทำงานในตำแหน่งนั้นๆ พิจาณาความยากและความซับซ้อนของหน้าที่จะต้องวิเคราะห์รายละเอียด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ประการ คือ</a:t>
            </a:r>
          </a:p>
        </p:txBody>
      </p:sp>
    </p:spTree>
    <p:extLst>
      <p:ext uri="{BB962C8B-B14F-4D97-AF65-F5344CB8AC3E}">
        <p14:creationId xmlns:p14="http://schemas.microsoft.com/office/powerpoint/2010/main" val="32568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892524" y="1332198"/>
            <a:ext cx="3912735" cy="10585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สถานภาพของงาน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081151" y="1332198"/>
            <a:ext cx="3912735" cy="10585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ลักษณะการแบ่งงาน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892524" y="2903892"/>
            <a:ext cx="3912735" cy="10585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กระบวนวิธีการทำงาน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081151" y="2903892"/>
            <a:ext cx="3912735" cy="10585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ลักษณะของการอยู่ภายใต้การบังคับบัญชา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614426" y="4734576"/>
            <a:ext cx="3912735" cy="10585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การวิเคราะห์ความยากของหน้าที่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62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3713" y="727332"/>
            <a:ext cx="5115786" cy="7975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ความหมายของงาน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76139" y="2232298"/>
            <a:ext cx="9001125" cy="1987045"/>
          </a:xfrm>
        </p:spPr>
        <p:txBody>
          <a:bodyPr>
            <a:noAutofit/>
          </a:bodyPr>
          <a:lstStyle/>
          <a:p>
            <a:pPr algn="thaiDist"/>
            <a:r>
              <a:rPr lang="en-US" sz="36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การรวบรวมข้อมูลเพื่อตั้งคำถาม</a:t>
            </a:r>
          </a:p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ซึ่งแม้จะต่างกันไปตามลักษณะขององค์การและเวลาที่ทำการวิเคราะห์ แต่ก็มีเนื้อหาสาระคล้ายๆกัน ดังต่อไปนี้</a:t>
            </a:r>
          </a:p>
          <a:p>
            <a:pPr algn="thaiDist"/>
            <a:endParaRPr lang="th-TH" sz="30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19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22405" y="651723"/>
            <a:ext cx="6719697" cy="9073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thaiDist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กำลังมีการดำเนินงานอะไรอยู่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29367" y="1861458"/>
            <a:ext cx="6719697" cy="9073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thaiDist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งานในตำแหน่งนั้นปฏิบัติอย่างไร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22405" y="3071192"/>
            <a:ext cx="6719697" cy="9073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thaiDist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ผู้ดำรงตำแหน่งต้องมีคุณสมบัติและคุณวุฒิใด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529367" y="4280927"/>
            <a:ext cx="6911868" cy="11197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thaiDist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ต้องใช้ความรู้หรือทักษะใดในการแก้ปัญหาและตัดสินทำงานต่างๆ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22405" y="5490661"/>
            <a:ext cx="6719697" cy="907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thaiDist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ผู้ดำรงตำแหน่งต้องรับผิดชอบผลงานอันใด</a:t>
            </a:r>
          </a:p>
        </p:txBody>
      </p:sp>
    </p:spTree>
    <p:extLst>
      <p:ext uri="{BB962C8B-B14F-4D97-AF65-F5344CB8AC3E}">
        <p14:creationId xmlns:p14="http://schemas.microsoft.com/office/powerpoint/2010/main" val="27279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22405" y="727332"/>
            <a:ext cx="6719697" cy="9073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thaiDist"/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สภาพแวดล้อมของการทำงานเป็นอย่างไร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48892" y="2088283"/>
            <a:ext cx="6719697" cy="9073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thaiDist"/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 มีความลำบากในการปฏิบัติงานอย่างไรบ้าง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07464" y="3524843"/>
            <a:ext cx="6719697" cy="9073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thaiDist"/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การทำงานในตำแหน่งนี้ทำให้เกิดความเครียดอันใด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48892" y="4810185"/>
            <a:ext cx="6719697" cy="12853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8746" tIns="49373" rIns="98746" bIns="49373" rtlCol="0" anchor="ctr"/>
          <a:lstStyle/>
          <a:p>
            <a:pPr algn="thaiDist"/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9.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 มีปัญหาเกี่ยวกับความปลอดภัยและสุขภาพของผู้ปฏิบัติงานหรือไม่</a:t>
            </a:r>
          </a:p>
        </p:txBody>
      </p:sp>
    </p:spTree>
    <p:extLst>
      <p:ext uri="{BB962C8B-B14F-4D97-AF65-F5344CB8AC3E}">
        <p14:creationId xmlns:p14="http://schemas.microsoft.com/office/powerpoint/2010/main" val="11724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0067" y="432099"/>
            <a:ext cx="9368759" cy="1152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การกำหนดประเภทและขอบเขตของข้อมูลในการเก็บรวบรวม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68" y="1840231"/>
            <a:ext cx="9538877" cy="5011381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สิ่งจำเป็นที่นักวิเคราะห์งานจะต้องศึกษาก่อนเริ่มการวิเคราะห์งาน คือ</a:t>
            </a:r>
          </a:p>
          <a:p>
            <a:pPr algn="thaiDist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ประเภทของข้อมูล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ข้อมูลที่จะต้องศึกษารวบรวมเกี่ยวกับงานขององค์การมี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ประเภท คือ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1.1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ข้อมูลพื้นฐานหรือข้อมูลทั่วไปที่เกี่ยวกับความสัมพันธ์ของงาน ได้แก่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การจัดองค์การ เป็นหน้าที่ของผู้บริหารต้องจัดทำหลังจากได้ทำการวางแผนเสร็จสิ้นลงแล้ว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โครงสร้างขององค์การ คือรูปแบบความสัมพันธ์ระหว่างตำแหน่งต่างๆและผู้ดำรงตำแหน่งนั้นๆ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238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0067" y="727332"/>
            <a:ext cx="9028520" cy="8732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การกำหนดประเภทและขอบเขตของข้อมูลในการเก็บรวบรวม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68" y="1840231"/>
            <a:ext cx="9623937" cy="39528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หน้าที่ของโครงสร้างขององค์การ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อำนาจหน้าที่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นโยบาย แผนงาน และวัตถุประสงค์ของหน่วยงาน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ปริมาณของหน่วยงาน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ข้อมูลอื่นๆ เช่น ปัญหาของหน่วยงานในการแบ่งงาน หรือกำหนดหน้าที่ของหน่วยงานเพื่อประกอบการวินิจฉัย</a:t>
            </a:r>
          </a:p>
        </p:txBody>
      </p:sp>
    </p:spTree>
    <p:extLst>
      <p:ext uri="{BB962C8B-B14F-4D97-AF65-F5344CB8AC3E}">
        <p14:creationId xmlns:p14="http://schemas.microsoft.com/office/powerpoint/2010/main" val="1908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82168" y="491353"/>
            <a:ext cx="9866896" cy="57054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2870" tIns="51435" rIns="102870" bIns="51435">
            <a:spAutoFit/>
          </a:bodyPr>
          <a:lstStyle/>
          <a:p>
            <a:pPr algn="thaiDist"/>
            <a:r>
              <a:rPr lang="th-TH" sz="4000" b="1" i="1" dirty="0" smtClean="0">
                <a:latin typeface="TH SarabunPSK" pitchFamily="34" charset="-34"/>
                <a:cs typeface="TH SarabunPSK" pitchFamily="34" charset="-34"/>
              </a:rPr>
              <a:t>1. ช่วยในการบริหารงานขององค์การในเรื่อง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ดังนี้</a:t>
            </a:r>
          </a:p>
          <a:p>
            <a:pPr algn="thaiDist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-การออกแบบงาน</a:t>
            </a:r>
          </a:p>
          <a:p>
            <a:pPr algn="thaiDist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-การแยกประเภทงาน</a:t>
            </a:r>
          </a:p>
          <a:p>
            <a:pPr algn="thaiDist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-การเพิ่มงาน</a:t>
            </a:r>
          </a:p>
          <a:p>
            <a:pPr algn="thaiDist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-การขยายงาน</a:t>
            </a:r>
          </a:p>
          <a:p>
            <a:pPr algn="thaiDist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-การประเมินค่างาน</a:t>
            </a:r>
          </a:p>
          <a:p>
            <a:pPr algn="thaiDist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-การบริหารทรัพยากรมนุษย์</a:t>
            </a:r>
          </a:p>
          <a:p>
            <a:pPr algn="thaiDist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-การจัดทำคู่มือการปฏิบัติงาน</a:t>
            </a:r>
          </a:p>
          <a:p>
            <a:pPr algn="thaiDist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-เป็นเครื่องมือช่วยให้ผู้ใต้บังคับบัญชา และผู้ใต้บังคับชาเข้าใจในบทบาทตามตำแหน่งหน้าที่ชัดเจน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89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0067" y="727332"/>
            <a:ext cx="9113580" cy="8732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การกำหนดประเภทและขอบเขตของข้อมูลในการเก็บรวบรวม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68" y="1840232"/>
            <a:ext cx="9538877" cy="4179689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1.2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ข้อมูลเฉพาะเกี่ยวกับลักษณะงานและวิธีการทำงาน ได้แก่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ลักษณะงานของหน่วยงานเป็นงานลักษณะใด 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กระบวนการหรือวิธีการทำงานทำงานของหน่วยงานมีกระบวนการและขั้นตอนในการทำงานอย่างไร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คุณสมบัติและคุณลักษณะของบุคคลในการปฏิบัติงานว่าใช้ความรู้ความชำนาญระดับใดมีคุณลักษณะอย่างไร เป็นต้น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สภาพการทำงาน มีสภาพในการทำงานอย่างไร เป็นต้น</a:t>
            </a:r>
          </a:p>
          <a:p>
            <a:pPr algn="thaiDist"/>
            <a:endParaRPr lang="th-TH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44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4131" y="2592338"/>
            <a:ext cx="9613136" cy="341640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	ข้อมูลในการวิเคราะห์งานที่จำเป็นและจะขาดมิได้มีสองประการ คือ ข้อมูลเกี่ยวกับภารกิจของงาน และข้อมูลเกี่ยวกับคุณสมบัติที่ต้องใช้ในการทำงาน ซึ่งปกติจะใช้เทคนิคในการเก็บรวบรวมข้อมูลต่างๆ กัน เช่น การสัมภาษณ์ การสังเกตหรือการใช้แบบสอบถาม เป็นต้น ซึ่งข้อมูลที่จะทำการรวบรวม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ได้แก่</a:t>
            </a:r>
            <a:endParaRPr lang="th-TH" sz="35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22192" y="792138"/>
            <a:ext cx="5613924" cy="10585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ctr"/>
            <a:r>
              <a:rPr lang="th-TH" sz="4300" b="1" dirty="0">
                <a:latin typeface="TH SarabunPSK" pitchFamily="34" charset="-34"/>
                <a:cs typeface="TH SarabunPSK" pitchFamily="34" charset="-34"/>
              </a:rPr>
              <a:t>ข้อมูลที่ใช้ในการวิเคราะห์งาน</a:t>
            </a:r>
          </a:p>
        </p:txBody>
      </p:sp>
    </p:spTree>
    <p:extLst>
      <p:ext uri="{BB962C8B-B14F-4D97-AF65-F5344CB8AC3E}">
        <p14:creationId xmlns:p14="http://schemas.microsoft.com/office/powerpoint/2010/main" val="5388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76058" y="1800250"/>
            <a:ext cx="9538877" cy="1155352"/>
          </a:xfrm>
        </p:spPr>
        <p:txBody>
          <a:bodyPr>
            <a:noAutofit/>
          </a:bodyPr>
          <a:lstStyle/>
          <a:p>
            <a:pPr marL="123444" indent="0" algn="thaiDist">
              <a:buNone/>
            </a:pPr>
            <a:r>
              <a:rPr lang="en-US" sz="35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5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5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รายละเอียดเกี่ยวกับการปฏิบัติงานจริง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ในด้านหน้าที่และภารกิจ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	จะต้องปฏิบัติของผู้ดำรงตำแหน่งงาน ได้แก่</a:t>
            </a:r>
          </a:p>
          <a:p>
            <a:pPr algn="thaiDist"/>
            <a:endParaRPr lang="th-TH" sz="35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338535" y="424897"/>
            <a:ext cx="5613924" cy="10585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ctr"/>
            <a:r>
              <a:rPr lang="th-TH" sz="4300" b="1" dirty="0">
                <a:latin typeface="TH SarabunPSK" pitchFamily="34" charset="-34"/>
                <a:cs typeface="TH SarabunPSK" pitchFamily="34" charset="-34"/>
              </a:rPr>
              <a:t>ข้อมูลที่ใช้ในการวิเคราะห์งาน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37346" y="3146801"/>
            <a:ext cx="4508150" cy="9073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thaiDist"/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1.1 เหตุผลในการปฏิบัติงาน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37346" y="4583360"/>
            <a:ext cx="4508150" cy="907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thaiDist"/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1.3 วิธีการปฏิบัติงานในแต่ละขั้นตอนโดยละเอียด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081152" y="4583360"/>
            <a:ext cx="4450615" cy="9073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thaiDist"/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1.4 เวลาโดยเฉลี่ยในการปฏิบัติงานในแต่ละขั้นตอน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081152" y="3146801"/>
            <a:ext cx="4450615" cy="9073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thaiDist"/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1.2 ขั้นตอนการปฏิบัติงาน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916330" y="5760690"/>
            <a:ext cx="6124280" cy="10585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46" tIns="49373" rIns="98746" bIns="49373" spcCol="0" rtlCol="0" anchor="ctr"/>
          <a:lstStyle/>
          <a:p>
            <a:pPr algn="thaiDist"/>
            <a:r>
              <a:rPr lang="th-TH" sz="3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1.5 ช่วงเวลาหรือความถี่ที่จะต้องปฏิบัติงาน เช่น ทุก 3 เดือนหรือตลอดเวลา</a:t>
            </a:r>
          </a:p>
        </p:txBody>
      </p:sp>
    </p:spTree>
    <p:extLst>
      <p:ext uri="{BB962C8B-B14F-4D97-AF65-F5344CB8AC3E}">
        <p14:creationId xmlns:p14="http://schemas.microsoft.com/office/powerpoint/2010/main" val="22696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68" y="1840230"/>
            <a:ext cx="9253095" cy="3992468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5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5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พฤติกรรมในการปฏิบัติงาน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โดยพิจารณาว่า</a:t>
            </a:r>
          </a:p>
          <a:p>
            <a:pPr algn="thaiDist"/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     2.1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งานนั้นมีปัญหาในการทำงานอย่างไรจำเป็นต้องใช้วิธีการติดต่อสื่อสารหรือการวินิจฉัยอย่างงไร</a:t>
            </a:r>
          </a:p>
          <a:p>
            <a:pPr algn="thaiDist"/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2.2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การเคลื่อนไหวทางด้านร่างกายเพื่อปฏิบัติงานนั้นเป็นอย่างไร เช่น ต้องเดินก้ม ปีนป่าย นั่ง ยืน เป็นต้น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52286" y="424897"/>
            <a:ext cx="5613924" cy="10585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ctr"/>
            <a:r>
              <a:rPr lang="th-TH" sz="4300" b="1" dirty="0">
                <a:latin typeface="TH SarabunPSK" pitchFamily="34" charset="-34"/>
                <a:cs typeface="TH SarabunPSK" pitchFamily="34" charset="-34"/>
              </a:rPr>
              <a:t>ข้อมูลที่ใช้ในการวิเคราะห์งาน</a:t>
            </a:r>
          </a:p>
        </p:txBody>
      </p:sp>
    </p:spTree>
    <p:extLst>
      <p:ext uri="{BB962C8B-B14F-4D97-AF65-F5344CB8AC3E}">
        <p14:creationId xmlns:p14="http://schemas.microsoft.com/office/powerpoint/2010/main" val="37636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68" y="1559023"/>
            <a:ext cx="9708996" cy="53681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การใช้เครื่องจักร เครื่องมือ หรืออุปกรณ์ ตลอดจนเครื่องช่วยในการปฏิบัติงาน 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มาตรฐานในการปฏิบัติงาน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ทั้งในแง่ปริมาณ คุณภาพ และเวลาที่ใช้ในการปฏิบัติ ตลอดจนมีความยุ่งยากอย่างไรในการปฏิบัติงานให้เป็นไปตามมาตรฐานที่กำหนดไว้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ส่วนประกอบอื่นๆ ของงาน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Job context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ได้แก่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5.1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สภาพการทำงาน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5.2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อันตรายที่อาจเกิดจากการปฏิบัติงาน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5.3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ช่วงเวลาในการทำงาน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828178" y="273680"/>
            <a:ext cx="7230054" cy="10585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ctr"/>
            <a:r>
              <a:rPr lang="th-TH" sz="4300" b="1" dirty="0">
                <a:latin typeface="TH SarabunPSK" pitchFamily="34" charset="-34"/>
                <a:cs typeface="TH SarabunPSK" pitchFamily="34" charset="-34"/>
              </a:rPr>
              <a:t>ข้อมูลที่ใช้ในการวิเคราะห์งาน</a:t>
            </a:r>
          </a:p>
        </p:txBody>
      </p:sp>
    </p:spTree>
    <p:extLst>
      <p:ext uri="{BB962C8B-B14F-4D97-AF65-F5344CB8AC3E}">
        <p14:creationId xmlns:p14="http://schemas.microsoft.com/office/powerpoint/2010/main" val="38624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76139" y="2520330"/>
            <a:ext cx="9708996" cy="1969308"/>
          </a:xfrm>
        </p:spPr>
        <p:txBody>
          <a:bodyPr>
            <a:noAutofit/>
          </a:bodyPr>
          <a:lstStyle/>
          <a:p>
            <a:pPr algn="thaiDist"/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5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35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คุณสมบัติที่ต้องใช้ในการทำงาน</a:t>
            </a:r>
          </a:p>
          <a:p>
            <a:pPr algn="thaiDist"/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ในส่วนนี้จะนำไปใช้เขียนการศึกษา ประสบการณ์ และคุณสมบัติอื่นๆ ที่ผู้ปฏิบัติงานต้องมีในการกำหนดลักษณะเฉพาะของงาน </a:t>
            </a:r>
          </a:p>
          <a:p>
            <a:pPr marL="123444" indent="0" algn="thaiDist">
              <a:buNone/>
            </a:pPr>
            <a:endParaRPr lang="th-TH" sz="35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603839" y="802939"/>
            <a:ext cx="7230054" cy="10585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ctr"/>
            <a:r>
              <a:rPr lang="th-TH" sz="4300" b="1" dirty="0">
                <a:latin typeface="TH SarabunPSK" pitchFamily="34" charset="-34"/>
                <a:cs typeface="TH SarabunPSK" pitchFamily="34" charset="-34"/>
              </a:rPr>
              <a:t>ข้อมูลที่ใช้ในการวิเคราะห์งาน</a:t>
            </a:r>
          </a:p>
        </p:txBody>
      </p:sp>
    </p:spTree>
    <p:extLst>
      <p:ext uri="{BB962C8B-B14F-4D97-AF65-F5344CB8AC3E}">
        <p14:creationId xmlns:p14="http://schemas.microsoft.com/office/powerpoint/2010/main" val="5412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52286" y="2218272"/>
            <a:ext cx="9526659" cy="2822337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6.3 ความสามารถ คือ ศักยภาพที่จะปฏิบัติงานงานทั้งในแง่งานที่ใช้กำลังกายและกำลังสมอง</a:t>
            </a:r>
          </a:p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6.4 องค์ประกอบอื่นๆ ที่เอื้ออำนวยต่อการปฏิบัติงาน หรือคุณสมบัติอื่นๆที่จำเป็นสำหรับการทำงาน</a:t>
            </a:r>
          </a:p>
          <a:p>
            <a:pPr algn="thaiDist"/>
            <a:endParaRPr lang="th-TH" sz="35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572999" y="273680"/>
            <a:ext cx="7230054" cy="10585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ctr"/>
            <a:r>
              <a:rPr lang="th-TH" sz="4300" b="1" dirty="0">
                <a:latin typeface="TH SarabunPSK" pitchFamily="34" charset="-34"/>
                <a:cs typeface="TH SarabunPSK" pitchFamily="34" charset="-34"/>
              </a:rPr>
              <a:t>ข้อมูลที่ใช้ในการวิเคราะห์งาน</a:t>
            </a:r>
          </a:p>
        </p:txBody>
      </p:sp>
    </p:spTree>
    <p:extLst>
      <p:ext uri="{BB962C8B-B14F-4D97-AF65-F5344CB8AC3E}">
        <p14:creationId xmlns:p14="http://schemas.microsoft.com/office/powerpoint/2010/main" val="42679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4131" y="2376314"/>
            <a:ext cx="9623937" cy="28187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	การเลือกงานที่จะทำการวิเคราะห์งาน จำเป็นจะต้องทราบความแตกต่างของงาน(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Job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)หน้าที่ ตำแหน่งงาน ภารกิจ และกิจกรรมย่อย ในองค์การแต่ละองค์การจะมีการจะมีงานมากมาย ดังนั้นก่อนที่จะเลือกงานที่จะทำการวิเคราะห์งาน จึงควรศึกษารายละเอียดของงานแต่ละตำแหน่งงาน ดังนี้</a:t>
            </a:r>
          </a:p>
        </p:txBody>
      </p:sp>
      <p:sp>
        <p:nvSpPr>
          <p:cNvPr id="4" name="วงรี 3"/>
          <p:cNvSpPr/>
          <p:nvPr/>
        </p:nvSpPr>
        <p:spPr>
          <a:xfrm>
            <a:off x="2338535" y="648122"/>
            <a:ext cx="5443804" cy="136095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thaiDist"/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การเลือกงานที่จะทำการ	วิเคราะห์งาน</a:t>
            </a:r>
          </a:p>
        </p:txBody>
      </p:sp>
    </p:spTree>
    <p:extLst>
      <p:ext uri="{BB962C8B-B14F-4D97-AF65-F5344CB8AC3E}">
        <p14:creationId xmlns:p14="http://schemas.microsoft.com/office/powerpoint/2010/main" val="11629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76139" y="1800250"/>
            <a:ext cx="9538877" cy="4824536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ความหมายของคำว่า ตำแหน่งงาน และกลุ่มงาน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อธิบายได้ดังนี้</a:t>
            </a:r>
          </a:p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ตำแหน่ง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หมายถึง หน้าที่หรือกลุ่มของหน้าที่ความรับผิดชอบที่คล้ายคลึงกัน</a:t>
            </a:r>
          </a:p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งาน หมายถึง กลุ่มของตำแหน่งที่ต้องให้บุคคลหลายคนช่วยกันทำ เช่น งานสำนักงาน</a:t>
            </a:r>
          </a:p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กลุ่มงาน คือ มากกว่าหนึ่งอย่างที่ผู้ปฏิบัติงานมีคุณสมบัติงานคล้ายหรือสนับสนุนซึ่งกันและกันโดยที่งานเหล่านั้นรวมกันเป็นกลุ่มหรืออยู่ในประเภทเดียวกัน ดังภาพที่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3.2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2338535" y="273682"/>
            <a:ext cx="5443804" cy="136095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thaiDist"/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การเลือกงานที่จะทำการ	วิเคราะห์งาน</a:t>
            </a:r>
          </a:p>
        </p:txBody>
      </p:sp>
    </p:spTree>
    <p:extLst>
      <p:ext uri="{BB962C8B-B14F-4D97-AF65-F5344CB8AC3E}">
        <p14:creationId xmlns:p14="http://schemas.microsoft.com/office/powerpoint/2010/main" val="118417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445208" y="288082"/>
            <a:ext cx="3827675" cy="6718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กลุ่มงานบริการทรัพยากรบุคคล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2083" y="1710240"/>
            <a:ext cx="2160240" cy="8820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งานสรรหาและว่าจ้าง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76339" y="1710239"/>
            <a:ext cx="2550658" cy="8820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งานพัฒนาและฝึกอบรม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112643" y="1732216"/>
            <a:ext cx="2232248" cy="8601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งานพนักงานสัมพันธ์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488907" y="1710240"/>
            <a:ext cx="2160240" cy="8820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งานบริหารค่าตอบแทน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2083" y="3168402"/>
            <a:ext cx="2304256" cy="936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ผู้จัดการสรรหาและว่าจ้าง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92363" y="3168402"/>
            <a:ext cx="2160240" cy="936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ผู้จัดการพัฒนาและฝึกอบรม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10153203" y="1582240"/>
            <a:ext cx="0" cy="722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0153203" y="3168402"/>
            <a:ext cx="0" cy="1080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0153203" y="5040610"/>
            <a:ext cx="0" cy="4430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5112643" y="3168402"/>
            <a:ext cx="2160240" cy="936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ผู้จัดการพนักงานสัมพันธ์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521827" y="3168402"/>
            <a:ext cx="2283546" cy="936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ผู้จัดการบริหารสัมพันธ์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2083" y="4968602"/>
            <a:ext cx="1008112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พนักงาน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224211" y="4968602"/>
            <a:ext cx="1008112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พนัก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112643" y="4968602"/>
            <a:ext cx="1008112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พนัก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799450" y="4968602"/>
            <a:ext cx="1008112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พนักงาน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2592363" y="4968602"/>
            <a:ext cx="1008112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พนัก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7560915" y="4968602"/>
            <a:ext cx="1008112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พนักงาน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319694" y="4968602"/>
            <a:ext cx="1008112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พนักงาน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8713017" y="4968602"/>
            <a:ext cx="1008112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พนักงาน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485257" y="5566732"/>
            <a:ext cx="6030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งาน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2736379" y="5566732"/>
            <a:ext cx="6030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งาน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209691" y="5566732"/>
            <a:ext cx="6030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งาน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9937179" y="2304306"/>
            <a:ext cx="5325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งาน</a:t>
            </a:r>
          </a:p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Job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9505131" y="681221"/>
            <a:ext cx="1204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กลุ่มงาน</a:t>
            </a:r>
          </a:p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Job Group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9721155" y="4248522"/>
            <a:ext cx="9589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ตำแหน่ง</a:t>
            </a:r>
          </a:p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Position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6" name="ตัวเชื่อมต่อตรง 35"/>
          <p:cNvCxnSpPr/>
          <p:nvPr/>
        </p:nvCxnSpPr>
        <p:spPr>
          <a:xfrm flipH="1">
            <a:off x="5369891" y="959904"/>
            <a:ext cx="1" cy="3362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/>
          <p:nvPr/>
        </p:nvCxnSpPr>
        <p:spPr>
          <a:xfrm flipH="1">
            <a:off x="1235057" y="1296194"/>
            <a:ext cx="41348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>
            <a:off x="5369892" y="1296194"/>
            <a:ext cx="32099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>
            <a:endCxn id="8" idx="0"/>
          </p:cNvCxnSpPr>
          <p:nvPr/>
        </p:nvCxnSpPr>
        <p:spPr>
          <a:xfrm>
            <a:off x="8569027" y="1296194"/>
            <a:ext cx="0" cy="4140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/>
          <p:nvPr/>
        </p:nvCxnSpPr>
        <p:spPr>
          <a:xfrm>
            <a:off x="6379900" y="1296194"/>
            <a:ext cx="0" cy="4360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ตัวเชื่อมต่อตรง 47"/>
          <p:cNvCxnSpPr/>
          <p:nvPr/>
        </p:nvCxnSpPr>
        <p:spPr>
          <a:xfrm>
            <a:off x="3662514" y="1296194"/>
            <a:ext cx="0" cy="4140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/>
          <p:cNvCxnSpPr/>
          <p:nvPr/>
        </p:nvCxnSpPr>
        <p:spPr>
          <a:xfrm>
            <a:off x="1235057" y="1296194"/>
            <a:ext cx="0" cy="4140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ตัวเชื่อมต่อตรง 56"/>
          <p:cNvCxnSpPr/>
          <p:nvPr/>
        </p:nvCxnSpPr>
        <p:spPr>
          <a:xfrm>
            <a:off x="1152203" y="2592337"/>
            <a:ext cx="0" cy="5760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ตัวเชื่อมต่อตรง 63"/>
          <p:cNvCxnSpPr/>
          <p:nvPr/>
        </p:nvCxnSpPr>
        <p:spPr>
          <a:xfrm>
            <a:off x="6235513" y="2592337"/>
            <a:ext cx="0" cy="5760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ตัวเชื่อมต่อตรง 65"/>
          <p:cNvCxnSpPr>
            <a:stCxn id="6" idx="2"/>
          </p:cNvCxnSpPr>
          <p:nvPr/>
        </p:nvCxnSpPr>
        <p:spPr>
          <a:xfrm>
            <a:off x="3651668" y="2592336"/>
            <a:ext cx="0" cy="576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ตัวเชื่อมต่อตรง 67"/>
          <p:cNvCxnSpPr>
            <a:stCxn id="8" idx="2"/>
          </p:cNvCxnSpPr>
          <p:nvPr/>
        </p:nvCxnSpPr>
        <p:spPr>
          <a:xfrm>
            <a:off x="8569027" y="2592337"/>
            <a:ext cx="0" cy="5760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ตัวเชื่อมต่อตรง 71"/>
          <p:cNvCxnSpPr/>
          <p:nvPr/>
        </p:nvCxnSpPr>
        <p:spPr>
          <a:xfrm>
            <a:off x="1152203" y="4104506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ตัวเชื่อมต่อตรง 73"/>
          <p:cNvCxnSpPr/>
          <p:nvPr/>
        </p:nvCxnSpPr>
        <p:spPr>
          <a:xfrm>
            <a:off x="576139" y="4468107"/>
            <a:ext cx="12106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ตัวเชื่อมต่อตรง 75"/>
          <p:cNvCxnSpPr>
            <a:endCxn id="19" idx="0"/>
          </p:cNvCxnSpPr>
          <p:nvPr/>
        </p:nvCxnSpPr>
        <p:spPr>
          <a:xfrm>
            <a:off x="576139" y="4464546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/>
          <p:cNvCxnSpPr/>
          <p:nvPr/>
        </p:nvCxnSpPr>
        <p:spPr>
          <a:xfrm>
            <a:off x="1786782" y="4464546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ตัวเชื่อมต่อตรง 79"/>
          <p:cNvCxnSpPr/>
          <p:nvPr/>
        </p:nvCxnSpPr>
        <p:spPr>
          <a:xfrm>
            <a:off x="8569027" y="4108067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ตัวเชื่อมต่อตรง 80"/>
          <p:cNvCxnSpPr/>
          <p:nvPr/>
        </p:nvCxnSpPr>
        <p:spPr>
          <a:xfrm>
            <a:off x="6192763" y="4104506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ตัวเชื่อมต่อตรง 81"/>
          <p:cNvCxnSpPr/>
          <p:nvPr/>
        </p:nvCxnSpPr>
        <p:spPr>
          <a:xfrm>
            <a:off x="3672483" y="4104506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ตัวเชื่อมต่อตรง 82"/>
          <p:cNvCxnSpPr/>
          <p:nvPr/>
        </p:nvCxnSpPr>
        <p:spPr>
          <a:xfrm>
            <a:off x="7992963" y="4464546"/>
            <a:ext cx="12106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ตัวเชื่อมต่อตรง 83"/>
          <p:cNvCxnSpPr/>
          <p:nvPr/>
        </p:nvCxnSpPr>
        <p:spPr>
          <a:xfrm>
            <a:off x="5630192" y="4464546"/>
            <a:ext cx="12106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ตัวเชื่อมต่อตรง 84"/>
          <p:cNvCxnSpPr/>
          <p:nvPr/>
        </p:nvCxnSpPr>
        <p:spPr>
          <a:xfrm>
            <a:off x="3096419" y="4464546"/>
            <a:ext cx="12106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ตัวเชื่อมต่อตรง 85"/>
          <p:cNvCxnSpPr/>
          <p:nvPr/>
        </p:nvCxnSpPr>
        <p:spPr>
          <a:xfrm>
            <a:off x="6840835" y="4464546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ตัวเชื่อมต่อตรง 86"/>
          <p:cNvCxnSpPr/>
          <p:nvPr/>
        </p:nvCxnSpPr>
        <p:spPr>
          <a:xfrm>
            <a:off x="5616699" y="4464546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ตัวเชื่อมต่อตรง 87"/>
          <p:cNvCxnSpPr/>
          <p:nvPr/>
        </p:nvCxnSpPr>
        <p:spPr>
          <a:xfrm>
            <a:off x="4320555" y="4464546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ตัวเชื่อมต่อตรง 88"/>
          <p:cNvCxnSpPr/>
          <p:nvPr/>
        </p:nvCxnSpPr>
        <p:spPr>
          <a:xfrm>
            <a:off x="3096419" y="4464546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ตัวเชื่อมต่อตรง 89"/>
          <p:cNvCxnSpPr/>
          <p:nvPr/>
        </p:nvCxnSpPr>
        <p:spPr>
          <a:xfrm>
            <a:off x="7992963" y="4464546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ตัวเชื่อมต่อตรง 90"/>
          <p:cNvCxnSpPr/>
          <p:nvPr/>
        </p:nvCxnSpPr>
        <p:spPr>
          <a:xfrm>
            <a:off x="9217099" y="4464546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9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1080195" y="619404"/>
            <a:ext cx="9577064" cy="60773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23444" indent="0">
              <a:buNone/>
            </a:pPr>
            <a:r>
              <a:rPr lang="en-US" sz="4000" b="1" i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000" b="1" i="1" dirty="0" smtClean="0">
                <a:latin typeface="TH SarabunPSK" pitchFamily="34" charset="-34"/>
                <a:cs typeface="TH SarabunPSK" pitchFamily="34" charset="-34"/>
              </a:rPr>
              <a:t>ช่วยให้ผู้บังคับบัญชารู้และเข้าใจในเรื่องต่อนี้</a:t>
            </a:r>
          </a:p>
          <a:p>
            <a:pPr marL="123444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-ลักษณะและขอบเขตงานของผู้ใต้บังคับบัญชา</a:t>
            </a:r>
          </a:p>
          <a:p>
            <a:pPr marL="123444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-การแนะนำให้พนักงานใหม่รู้จักงาน</a:t>
            </a:r>
          </a:p>
          <a:p>
            <a:pPr marL="123444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-การมอบหมายงานแก่พนักงาน</a:t>
            </a:r>
          </a:p>
          <a:p>
            <a:pPr marL="123444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-การประเมินผลการปฏิบัติงาน</a:t>
            </a:r>
          </a:p>
          <a:p>
            <a:pPr marL="123444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-การย้ายหรือการเลื่อนตำแหน่ง</a:t>
            </a:r>
          </a:p>
          <a:p>
            <a:pPr marL="123444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-การควบคุมไม่ให้เกิดงานซ้ำซ้อน</a:t>
            </a:r>
          </a:p>
          <a:p>
            <a:pPr marL="123444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-การศึกษาหรือเปลี่ยนแปลงของงานที่ปฏิบัติ</a:t>
            </a:r>
          </a:p>
          <a:p>
            <a:pPr marL="123444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-การฝึกอบรมและพัฒนาผู้ใต้บังคับบัญชา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29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8107" y="1944266"/>
            <a:ext cx="10009112" cy="46405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ในตำแหน่งหนึ่งๆนั้นมีความหมายและสาระสำคัญต่างกัน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ดังนี้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2.1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หน้าที่ คือ กลุ่มของลักษณะงานที่มีลักษณะเกี่ยวข้องสัมพันธ์กันที่บุคคลในตำแหน่งต่างๆ จะต้องปฏิบัติอย่างเต็มที่ 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  2.2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ภารกิจ คือ ลักษณะของงานในหน้าที่ที่บุคคลต้องปฏิบัติโดยใช้ความรู้ความสามารถ และความชำนาญของตนอย่างถูกต้องเหมาะสม เพื่อก่อให้เกิดผลงานขึ้นมา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  2.3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กิจกรรมย่อย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Elements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คือ ส่วนที่เล็กที่สุดของงานที่บุคคลต้องปฏิบัติซึ่งเป็นรายละเอียดของวิธีการ ขั้นตอน และเทคนิคในการปฏิบัติจัดทำ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2338535" y="273682"/>
            <a:ext cx="5443804" cy="136095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thaiDist"/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การเลือกงานที่จะทำการ	วิเคราะห์งาน</a:t>
            </a:r>
          </a:p>
        </p:txBody>
      </p:sp>
    </p:spTree>
    <p:extLst>
      <p:ext uri="{BB962C8B-B14F-4D97-AF65-F5344CB8AC3E}">
        <p14:creationId xmlns:p14="http://schemas.microsoft.com/office/powerpoint/2010/main" val="15789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60116" y="1840232"/>
            <a:ext cx="9865096" cy="507258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องค์ประกอบของตำแหน่ง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โดยทั่วไปองค์การมักจะต้องกำหนดองค์ประกอบต่างๆ”ตำแหน่ง”นั้นมีความสมบูรณ์และความสามารถนำไปใช้ประโยชน์ในการบริหารทรัพยากรมนุษย์ในเรื่องต่างๆ ซึ่งองค์ประกอบโดยทั่วไปมักจะ ได้แก่</a:t>
            </a:r>
          </a:p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3.1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ชื่อตำแหน่ง</a:t>
            </a:r>
          </a:p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3.2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หน้าที่ความรับผิดชอบ</a:t>
            </a:r>
          </a:p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3.3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คุณสมบัติที่ต้องการสำหรับตำแหน่ง</a:t>
            </a:r>
          </a:p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3.4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อัตราเงินเดือน</a:t>
            </a:r>
          </a:p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3.5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เลขที่ตำแหน่ง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2338535" y="216074"/>
            <a:ext cx="5443804" cy="136095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thaiDist"/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การเลือกงานที่จะทำการ	วิเคราะห์งาน</a:t>
            </a:r>
          </a:p>
        </p:txBody>
      </p:sp>
    </p:spTree>
    <p:extLst>
      <p:ext uri="{BB962C8B-B14F-4D97-AF65-F5344CB8AC3E}">
        <p14:creationId xmlns:p14="http://schemas.microsoft.com/office/powerpoint/2010/main" val="2766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68" y="1840233"/>
            <a:ext cx="9001125" cy="1040138"/>
          </a:xfrm>
        </p:spPr>
        <p:txBody>
          <a:bodyPr>
            <a:normAutofit/>
          </a:bodyPr>
          <a:lstStyle/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องค์ประกอบของตำแหน่งที่มีความสัมพันธ์กัน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จะขาดส่วนใดส่วนหนึ่งไปมิได้และจะประกอบกันเป็นสัดส่วนของสามเหลี่ยมด้านเท่า ตามภาพที่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3.4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ดังนี้</a:t>
            </a:r>
            <a:endParaRPr lang="th-TH" sz="2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2338535" y="273682"/>
            <a:ext cx="5443804" cy="136095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8746" tIns="49373" rIns="98746" bIns="49373" spcCol="0" rtlCol="0" anchor="ctr"/>
          <a:lstStyle/>
          <a:p>
            <a:pPr algn="thaiDist"/>
            <a:r>
              <a:rPr lang="th-TH" sz="3900" b="1" dirty="0">
                <a:latin typeface="TH SarabunPSK" pitchFamily="34" charset="-34"/>
                <a:cs typeface="TH SarabunPSK" pitchFamily="34" charset="-34"/>
              </a:rPr>
              <a:t>การเลือกงานที่จะทำการ	วิเคราะห์งาน</a:t>
            </a:r>
          </a:p>
        </p:txBody>
      </p:sp>
      <p:sp>
        <p:nvSpPr>
          <p:cNvPr id="5" name="สามเหลี่ยมหน้าจั่ว 4"/>
          <p:cNvSpPr/>
          <p:nvPr/>
        </p:nvSpPr>
        <p:spPr>
          <a:xfrm>
            <a:off x="3096419" y="3096394"/>
            <a:ext cx="4104456" cy="280831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ตำแหน่ง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 rot="18368794">
            <a:off x="2726802" y="4073813"/>
            <a:ext cx="23455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ความรู้ความสามารถ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 rot="3204167">
            <a:off x="4531999" y="4238940"/>
            <a:ext cx="3948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ความยุ่งยากและความซับซ้อนของงาน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689754" y="5964546"/>
            <a:ext cx="29177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หน้าที่และความรับผิดชอบ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87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76372" y="432098"/>
            <a:ext cx="4140527" cy="8083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สาระสำคัญของตำแหน่ง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68" y="1512218"/>
            <a:ext cx="9613135" cy="51125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องค์ประกอบหลักทั้ง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ดังกล่าว อาจจะเรียกว่าอีกอย่างหนึ่งได้ว่าเป็น “สาระสำคัญของตำแหน่ง” หรือสิ่งที่เป็นหัวใจสำคัญของตำแหน่งคือ “ลักษณะหน้าที่และความรับผิดชอบ” ซึ่งกล่าวสรุปโดยดังนี้</a:t>
            </a:r>
          </a:p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ลักษณะ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หน้าที่และความรับผิดชอบ หมายถึง ตัวงานซึ่งมีการกำหนดของเขตวัตถุประสงค์ความกว้าง ความลึกไว้แล้ว ที่ได้มอบหมายให้ตำแหน่งใดตำแหน่งหนึ่งปฏิบัติ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คุณภาพของงาน หมายถึง สิ่งที่เกิดขึ้นหรือผลที่คาดหวังที่จะให้เกิดขึ้นจากตำแหน่งใดๆ อาจพิจารณาได้จากผลการปฏิบัติงานในตำแหน่งนั้น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67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20155" y="1912241"/>
            <a:ext cx="9289032" cy="3488409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การทำความเข้าใจเกี่ยวกับเรื่องนี้ นักวิเคราะห์และผู้ที่เกี่ยวข้องควรจะได้เข้าใจ ในเรื่องเกี่ยวกับสาระสำคัญของตำแหน่งโดยทั่วๆไ ป ได้แก่ สิ่งที่เป็นสาระสำคัญของตำแหน่งโดยทั่วไปและสิ่งที่มิใช่สาระสำคัญของตำแหน่ง ซึ่งจะมีรายละเอียด ดังนี้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060348" y="559806"/>
            <a:ext cx="4140527" cy="8083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สาระสำคัญของตำแหน่ง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75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600475" y="2952377"/>
            <a:ext cx="3456384" cy="11251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สิ่งที่เป็นสาระสำคัญของตำแหน่งโดยทั่วไป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1069" y="784881"/>
            <a:ext cx="309634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ชนิด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ลักษณะ และขอบเขตของงาน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744491" y="504106"/>
            <a:ext cx="309861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ความยุ่งยากและความสลับซับซ้อนของงาน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984851" y="504106"/>
            <a:ext cx="2880320" cy="138499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ลักษณะและขอบเขตของความรับผิดชอบในการตัดสินใจ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897921" y="2232298"/>
            <a:ext cx="2350323" cy="52322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thaiDist"/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การเป็นหลักต้นคิด 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599834" y="3024386"/>
            <a:ext cx="2913409" cy="95410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ลักษณะของการควบคุมบังคับบัญชาที่ได้รับ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392965" y="4320530"/>
            <a:ext cx="3048270" cy="138499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ลักษณะของแนวทางหรือข้อแนะนำในการปฏิบัติงานที่มีอยู่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886760" y="5239791"/>
            <a:ext cx="3314115" cy="138499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ลักษณะและความกว้างไกลของการควบคุมบังคับบัญชา</a:t>
            </a:r>
          </a:p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การปฏิบัติงานของตำแหน่งอื่น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32123" y="4812609"/>
            <a:ext cx="3168352" cy="954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ลักษณะและวัตถุประสงค์ของการติดต่อ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44091" y="3600450"/>
            <a:ext cx="2769426" cy="95410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9.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สภาพการทำงานและสิ่งแวดล้อม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54590" y="2304306"/>
            <a:ext cx="2941829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10.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คุณสมบัติที่ต้องการสำหรับปฏิบัติ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6" name="ลูกศรเชื่อมต่อแบบตรง 15"/>
          <p:cNvCxnSpPr/>
          <p:nvPr/>
        </p:nvCxnSpPr>
        <p:spPr>
          <a:xfrm flipH="1" flipV="1">
            <a:off x="3546906" y="1937690"/>
            <a:ext cx="592757" cy="5562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 flipV="1">
            <a:off x="5215518" y="1738465"/>
            <a:ext cx="0" cy="765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 flipV="1">
            <a:off x="6480794" y="1937690"/>
            <a:ext cx="362307" cy="5664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 flipV="1">
            <a:off x="7056859" y="2493907"/>
            <a:ext cx="648072" cy="287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>
            <a:off x="7128867" y="3456434"/>
            <a:ext cx="39895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>
            <a:off x="6843101" y="4221519"/>
            <a:ext cx="485245" cy="477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/>
          <p:nvPr/>
        </p:nvCxnSpPr>
        <p:spPr>
          <a:xfrm>
            <a:off x="5543817" y="4221519"/>
            <a:ext cx="0" cy="675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/>
          <p:nvPr/>
        </p:nvCxnSpPr>
        <p:spPr>
          <a:xfrm flipH="1">
            <a:off x="3420455" y="4221519"/>
            <a:ext cx="324037" cy="477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 flipH="1">
            <a:off x="3096419" y="3790097"/>
            <a:ext cx="360040" cy="180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 flipH="1" flipV="1">
            <a:off x="3240435" y="2705415"/>
            <a:ext cx="360040" cy="121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384451" y="216074"/>
            <a:ext cx="3456384" cy="11251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สิ่งที่มิใช่สาระสำคัญของตำแหน่ง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31521" y="1949879"/>
            <a:ext cx="4176464" cy="72008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ระยะเวลาในการปฏิบัติงาน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689348" y="1938332"/>
            <a:ext cx="4176464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ความขยัน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31521" y="3294025"/>
            <a:ext cx="4176464" cy="72008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การทำงานล่วงหน้า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5689348" y="3294025"/>
            <a:ext cx="4176464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ความต้องการด้านการเงิน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96100" y="4680570"/>
            <a:ext cx="4176464" cy="7200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ปริมาณงาน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93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384451" y="216074"/>
            <a:ext cx="3456384" cy="11251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สิ่งที่มิใช่สาระสำคัญของตำแหน่ง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616699" y="2391707"/>
            <a:ext cx="4176464" cy="72008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ปัญหาการสรรหา บรรจุ แต่งตั้ง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44447" y="4104505"/>
            <a:ext cx="4176464" cy="72008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บุคลิกภาพ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5616699" y="4106269"/>
            <a:ext cx="4622336" cy="93434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9.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วุฒินอกเหนือที่ไม่จำเป็นต่อการปฏิบัติงาน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44447" y="2376314"/>
            <a:ext cx="417646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ประสิทธิภาพของผู้ปฏิบัติงาน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82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68" y="1800250"/>
            <a:ext cx="4428559" cy="5040560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การเลือกตำแหน่งงานในวิเคราะห์งาน มีหลักเกณฑ์ในการเลือกดังนี้</a:t>
            </a:r>
          </a:p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เป็นตำแหน่งงานที่องค์การให้ความสนใจพิเศษเพื่อนำผลการวิเคราะห์งานไปใช้ประโยชน์</a:t>
            </a:r>
          </a:p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เป็นตำแหน่งงานหลักที่มีความสำคัญ และสามารถอธิบายถึงขอบเขตหน้าที่และความรับผิดชอบ</a:t>
            </a:r>
          </a:p>
          <a:p>
            <a:pPr algn="thaiDist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060348" y="559806"/>
            <a:ext cx="4140527" cy="8083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สาระสำคัญของตำแหน่ง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472683" y="1752044"/>
            <a:ext cx="4752527" cy="501675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เป็นตำแหน่งงานที่มีค่าเทียบเท่าในกลุ่มตำแหน่งงานที่องค์การได้ประเมินค่าและจำแนกเอาไว้</a:t>
            </a:r>
          </a:p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. มีลักษณะตำแหน่งงานของแต่ละสาขาวิชาชีพ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5. สามารถเขียนคำบรรยายหน้าที่และความรับผิดชอบใกล้เคียงกันทั้งใน และนอกองค์การ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6. สามารถเขียนข้อกำหนดเกี่ยวกับคุณสมบัติประจำตำแหน่ง</a:t>
            </a:r>
          </a:p>
        </p:txBody>
      </p:sp>
    </p:spTree>
    <p:extLst>
      <p:ext uri="{BB962C8B-B14F-4D97-AF65-F5344CB8AC3E}">
        <p14:creationId xmlns:p14="http://schemas.microsoft.com/office/powerpoint/2010/main" val="29612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64171" y="504106"/>
            <a:ext cx="7488832" cy="8083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การเลือกองค์การเพื่อการวิเคราะห์งาน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0068" y="1840233"/>
            <a:ext cx="7956951" cy="2192265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ควรเลือกองค์การที่ประกอบกิจการประเภทเดียวกันหรือคล้ายคลึงกัน</a:t>
            </a:r>
          </a:p>
          <a:p>
            <a:pPr algn="thaiDist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ถ้าไม่เป็นองค์การที่ประกอบกิจการเดียวกัน ก็ควรเป็นองค์การที่อยู่ในเขตใกล้เคียงกัน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448347" y="4104506"/>
            <a:ext cx="7848872" cy="259228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3. ควรเป็นองค์การที่มีตำแหน่งงานที่สามารถเปรียบเทียบกับตำแหน่งงานที่ทำการวิเคราะห์งานได้</a:t>
            </a:r>
          </a:p>
          <a:p>
            <a:pPr algn="thaiDist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4. เป็นองค์การที่สามารถติดต่อขอความร่วมมือในการเก็บรวบรวมข้อมูลได้สะดวกและยินดีแลกเปลี่ยนข้อมูลภายใต้ขอบเขตและข้อตกลงร่วมกัน</a:t>
            </a:r>
          </a:p>
        </p:txBody>
      </p:sp>
    </p:spTree>
    <p:extLst>
      <p:ext uri="{BB962C8B-B14F-4D97-AF65-F5344CB8AC3E}">
        <p14:creationId xmlns:p14="http://schemas.microsoft.com/office/powerpoint/2010/main" val="4883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1306</TotalTime>
  <Words>12009</Words>
  <Application>Microsoft Office PowerPoint</Application>
  <PresentationFormat>กำหนดเอง</PresentationFormat>
  <Paragraphs>2020</Paragraphs>
  <Slides>250</Slides>
  <Notes>13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250</vt:i4>
      </vt:variant>
    </vt:vector>
  </HeadingPairs>
  <TitlesOfParts>
    <vt:vector size="251" baseType="lpstr">
      <vt:lpstr>รวมกลุ่ม</vt:lpstr>
      <vt:lpstr>บทที่1 ความรู้เบื้องต้นเกี่ยวกับการวิเคราะห์งาน</vt:lpstr>
      <vt:lpstr>ความหมายของการวิเคราะห์งาน </vt:lpstr>
      <vt:lpstr>ความหมายของการวิเคราะห์งาน</vt:lpstr>
      <vt:lpstr>ความหมายของการวิเคราะห์งาน</vt:lpstr>
      <vt:lpstr>งานนำเสนอ PowerPoint</vt:lpstr>
      <vt:lpstr>งานนำเสนอ PowerPoint</vt:lpstr>
      <vt:lpstr>ความสำคัญของการวิเคราะห์งาน</vt:lpstr>
      <vt:lpstr>งานนำเสนอ PowerPoint</vt:lpstr>
      <vt:lpstr>งานนำเสนอ PowerPoint</vt:lpstr>
      <vt:lpstr>งานนำเสนอ PowerPoint</vt:lpstr>
      <vt:lpstr>เหตุผลเบื้องหลังการวิเคราะห์งาน</vt:lpstr>
      <vt:lpstr>การวิเคราะห์งานสำหรับการบริหารทรัพยากรมนุษย์</vt:lpstr>
      <vt:lpstr>งานนำเสนอ PowerPoint</vt:lpstr>
      <vt:lpstr>งานนำเสนอ PowerPoint</vt:lpstr>
      <vt:lpstr>งานนำเสนอ PowerPoint</vt:lpstr>
      <vt:lpstr>ศัพท์เฉพาะในการวิเคราะห์งาน</vt:lpstr>
      <vt:lpstr>งานนำเสนอ PowerPoint</vt:lpstr>
      <vt:lpstr>ศัพท์เฉพาะในการวิเคราะห์งาน</vt:lpstr>
      <vt:lpstr>งานนำเสนอ PowerPoint</vt:lpstr>
      <vt:lpstr>กระบวนการการวิเคราะห์งานสำหรับการบริหารทรัพยากรมนุษย์</vt:lpstr>
      <vt:lpstr>งานนำเสนอ PowerPoint</vt:lpstr>
      <vt:lpstr>งานนำเสนอ PowerPoint</vt:lpstr>
      <vt:lpstr>กระบวนการการวิเคราะห์งานสำหรับการบริหารทรัพยากรมนุษย์</vt:lpstr>
      <vt:lpstr>กระบวนการการวิเคราะห์งานสำหรับการบริหารทรัพยากรมนุษย์</vt:lpstr>
      <vt:lpstr>กระบวนการการวิเคราะห์งานสำหรับการบริหารทรัพยากรมนุษย์</vt:lpstr>
      <vt:lpstr>กระบวนการการวิเคราะห์งานสำหรับการบริหารทรัพยากรมนุษย์</vt:lpstr>
      <vt:lpstr>กระบวนการการวิเคราะห์งานสำหรับการบริหารทรัพยากรมนุษย์</vt:lpstr>
      <vt:lpstr>การเปรียบเทียบการวิเคราะห์งานกับการจับเวลาเคลื่อนไหวในการทำงาน</vt:lpstr>
      <vt:lpstr>งานนำเสนอ PowerPoint</vt:lpstr>
      <vt:lpstr>งานนำเสนอ PowerPoint</vt:lpstr>
      <vt:lpstr>งานนำเสนอ PowerPoint</vt:lpstr>
      <vt:lpstr>จบการนำเสนอ</vt:lpstr>
      <vt:lpstr>งานนำเสนอ PowerPoint</vt:lpstr>
      <vt:lpstr>ข้อพิจารณาในการวางแผนการวิเคราะห์งาน</vt:lpstr>
      <vt:lpstr>ข้อพิจารณาในการวางแผนการวิเคราะห์งาน</vt:lpstr>
      <vt:lpstr>ข้อพิจารณาในการวางแผนการวิเคราะห์งาน</vt:lpstr>
      <vt:lpstr>ข้อพิจารณาในการวางแผนการวิเคราะห์งาน</vt:lpstr>
      <vt:lpstr>ข้อพิจารณาในการวางแผนการวิเคราะห์งาน</vt:lpstr>
      <vt:lpstr>ปัจจัยที่เกี่ยวข้องกับการวิเคราะห์งาน</vt:lpstr>
      <vt:lpstr>ขั้นตอนในการวางแผนการวิเคราะห์งาน</vt:lpstr>
      <vt:lpstr>ขั้นตอนในการวางแผนการวิเคราะห์งาน</vt:lpstr>
      <vt:lpstr>ขั้นตอนในการวางแผนการวิเคราะห์งาน</vt:lpstr>
      <vt:lpstr>ขั้นตอนในการวางแผนการวิเคราะห์งาน</vt:lpstr>
      <vt:lpstr>ขั้นตอนในการวางแผนการวิเคราะห์งาน</vt:lpstr>
      <vt:lpstr>ขั้นตอนในการวางแผนการวิเคราะห์งาน</vt:lpstr>
      <vt:lpstr>งานนำเสนอ PowerPoint</vt:lpstr>
      <vt:lpstr>ขั้นตอนการลำดับงาน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จบการนำเสนอ</vt:lpstr>
      <vt:lpstr>บทที่3 ข้อมูลเกี่ยวกับงาน</vt:lpstr>
      <vt:lpstr>ความแตกต่างระหว่างข้อมูลและสารสนเทศ</vt:lpstr>
      <vt:lpstr>งานนำเสนอ PowerPoint</vt:lpstr>
      <vt:lpstr>งานนำเสนอ PowerPoint</vt:lpstr>
      <vt:lpstr>ความแตกต่างระหว่างข้อมูลและสารสนเทศ</vt:lpstr>
      <vt:lpstr>ความแตกต่างระหว่างข้อมูลและสารสนเทศ</vt:lpstr>
      <vt:lpstr>ความหมายของงาน</vt:lpstr>
      <vt:lpstr>ความหมายของงาน</vt:lpstr>
      <vt:lpstr>ความหมายของงาน</vt:lpstr>
      <vt:lpstr>งานนำเสนอ PowerPoint</vt:lpstr>
      <vt:lpstr>ความหมายของงาน</vt:lpstr>
      <vt:lpstr>งานนำเสนอ PowerPoint</vt:lpstr>
      <vt:lpstr>งานนำเสนอ PowerPoint</vt:lpstr>
      <vt:lpstr>การกำหนดประเภทและขอบเขตของข้อมูลในการเก็บรวบรวม</vt:lpstr>
      <vt:lpstr>การกำหนดประเภทและขอบเขตของข้อมูลในการเก็บรวบรวม</vt:lpstr>
      <vt:lpstr>การกำหนดประเภทและขอบเขตของข้อมูลในการเก็บรวบรวม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สาระสำคัญของตำแหน่ง</vt:lpstr>
      <vt:lpstr>สาระสำคัญของตำแหน่ง</vt:lpstr>
      <vt:lpstr>งานนำเสนอ PowerPoint</vt:lpstr>
      <vt:lpstr>งานนำเสนอ PowerPoint</vt:lpstr>
      <vt:lpstr>งานนำเสนอ PowerPoint</vt:lpstr>
      <vt:lpstr>สาระสำคัญของตำแหน่ง</vt:lpstr>
      <vt:lpstr>การเลือกองค์การเพื่อการวิเคราะห์งาน</vt:lpstr>
      <vt:lpstr>จบการนำเสนอ</vt:lpstr>
      <vt:lpstr>บทที่4 เทคนิคการรวบรวมข้อมูล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วิธีการเก็บรวบรวมข้อมูลในการวิเคราะห์งาน</vt:lpstr>
      <vt:lpstr>วิธีการเก็บรวบรวมข้อมูลในการวิเคราะห์งาน</vt:lpstr>
      <vt:lpstr>วิธีการเก็บรวบรวมข้อมูลในการวิเคราะห์งาน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วิธีการเก็บรวบรวมข้อมูลในการวิเคราะห์งาน</vt:lpstr>
      <vt:lpstr>งานนำเสนอ PowerPoint</vt:lpstr>
      <vt:lpstr>งานนำเสนอ PowerPoint</vt:lpstr>
      <vt:lpstr>งานนำเสนอ PowerPoint</vt:lpstr>
      <vt:lpstr>ข้อเสนอแนะในการสังเกตการณ์</vt:lpstr>
      <vt:lpstr>งานนำเสนอ PowerPoint</vt:lpstr>
      <vt:lpstr>งานนำเสนอ PowerPoint</vt:lpstr>
      <vt:lpstr>งานนำเสนอ PowerPoint</vt:lpstr>
      <vt:lpstr>วิธีการเก็บรวบรวมข้อมูลในการวิเคราะห์งาน</vt:lpstr>
      <vt:lpstr>งานนำเสนอ PowerPoint</vt:lpstr>
      <vt:lpstr>รายละเอียดของการรวบรวมข้อมูลโครงสร้างโดยการใช้แบบสอบถาม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วิธีการเก็บรวบรวมข้อมูลในการวิเคราะห์งาน</vt:lpstr>
      <vt:lpstr>การตรวจสอบข้อมูล</vt:lpstr>
      <vt:lpstr>งานนำเสนอ PowerPoint</vt:lpstr>
      <vt:lpstr>สรุป</vt:lpstr>
      <vt:lpstr>จบการนำเสนอ</vt:lpstr>
      <vt:lpstr>บทที่ 5</vt:lpstr>
      <vt:lpstr> การประมวลข้อมูล </vt:lpstr>
      <vt:lpstr>การลงรหัส coding</vt:lpstr>
      <vt:lpstr>ตารางที่ 5.2การกำหนดหน้าที่หลักและกิจกรรมของตำแหน่งงาน</vt:lpstr>
      <vt:lpstr>แบบฟอร์มบรรยายลักษณะงาน</vt:lpstr>
      <vt:lpstr>ตารางที่5.3 ตัวอย่างแบบฟอร์มบรรยายลักษณะงาน</vt:lpstr>
      <vt:lpstr>ตัวอย่างที่ 5.4 ตัวอย่างแบบฟอร์มบรรยายลักษณะงาน (job description from)</vt:lpstr>
      <vt:lpstr>งานนำเสนอ PowerPoint</vt:lpstr>
      <vt:lpstr>ความรับผิดชอบหลัก (key responsibilities)</vt:lpstr>
      <vt:lpstr>ความยากของงาน (major challenge)</vt:lpstr>
      <vt:lpstr>ขอบเขตของงานผู้ใต้บังคับบัญชา (subordinate’s Responsibilities)</vt:lpstr>
      <vt:lpstr>ผังการบริหารงาน(organization chart)</vt:lpstr>
      <vt:lpstr>การทำงานกับหน่วยงานอื่น(working relationship)</vt:lpstr>
      <vt:lpstr>คุณสมบัติประจำตำแหน่ง(job specification)</vt:lpstr>
      <vt:lpstr>วิธีการวิเคราะห์ข้อมูล</vt:lpstr>
      <vt:lpstr>ตารางที่5.5 จำแนกกิจกรรมตามความสำคัญ</vt:lpstr>
      <vt:lpstr>ภาพที่5.1 การจำแนกตำแหน่ง ผู้จัดการแผนบริหารค่าตอบแทน</vt:lpstr>
      <vt:lpstr>การจัดระเบียบวิธีการเขียนคำบรรยายลักษณะงาน</vt:lpstr>
      <vt:lpstr>กิจกรรมที่1 วิเคราะห์งาน</vt:lpstr>
      <vt:lpstr>กิจกรรมที่2 การประเมินค่างาน</vt:lpstr>
      <vt:lpstr>กิจกรรมที่3 การสำรวจค่าจ้างและเงินเดือน</vt:lpstr>
      <vt:lpstr>กิจกรรมที่4 การประเมินผลการปฏิบัติงาน</vt:lpstr>
      <vt:lpstr>กิจกรรมที่5 ปรับและขึ้นเงินเดือนของพนักงาน</vt:lpstr>
      <vt:lpstr>กิจกรรมที่6 การเก็บและบันทึกแฟ้มประวัติ</vt:lpstr>
      <vt:lpstr>กิจกรรมที่7 อื่นๆ</vt:lpstr>
      <vt:lpstr>การบันทึกข้อมูล</vt:lpstr>
      <vt:lpstr>การบันทึกข้อมูลโดยการวิเคราะห์งานตามหน้าที่</vt:lpstr>
      <vt:lpstr>คน</vt:lpstr>
      <vt:lpstr>สิ่งของ</vt:lpstr>
      <vt:lpstr>จบการนำเสนอ</vt:lpstr>
      <vt:lpstr>บทที่ 6</vt:lpstr>
      <vt:lpstr>ความหมายของคำบรรยายลักษณะงาน</vt:lpstr>
      <vt:lpstr>งานนำเสนอ PowerPoint</vt:lpstr>
      <vt:lpstr>งานนำเสนอ PowerPoint</vt:lpstr>
      <vt:lpstr>วัตถุประสงค์ของการจัดทำคำบรรยายลักษณะงาน</vt:lpstr>
      <vt:lpstr>การกำหนดหัวข้อในคำบรรยายลักษณะงาน</vt:lpstr>
      <vt:lpstr>1. ข้อมูลเบื้องต้นเกี่ยวกับงาน</vt:lpstr>
      <vt:lpstr>2 ลักษณะงานอย่างย่อ</vt:lpstr>
      <vt:lpstr>3 หน้าที่และความรับผิดชอบ  </vt:lpstr>
      <vt:lpstr>งานนำเสนอ PowerPoint</vt:lpstr>
      <vt:lpstr>6 เครื่องจักร เครื่องมือ และวัสดุในการทำงาน</vt:lpstr>
      <vt:lpstr>8 ศัพท์เฉพาะทางการวิชาการ</vt:lpstr>
      <vt:lpstr>เทคนิคการเขียนคำบรรยายลักษณะงาน</vt:lpstr>
      <vt:lpstr>วิธีการเขียนบรรยายรายละเอียดในคำบรรยายลักษณะงาน</vt:lpstr>
      <vt:lpstr>ข้อระวังในการเขียนคำบรรยายลักษณะงาน</vt:lpstr>
      <vt:lpstr>ข้อแนะนำในการเขียนบรรยายลักษณะงาน</vt:lpstr>
      <vt:lpstr>ประโยชน์ที่จะได้รับจากคำบรรยายลักษณะงาน</vt:lpstr>
      <vt:lpstr>งานนำเสนอ PowerPoint</vt:lpstr>
      <vt:lpstr>บทที่7 การกำหนดลักษณะเฉพาะของผู้ปฏิบัติงาน</vt:lpstr>
      <vt:lpstr>ความหมายของการกำหนดลักษณะเฉพาะของผู้ปฏิบัติงาน</vt:lpstr>
      <vt:lpstr>ความหมายของการกำหนดลักษณะเฉพาะของผู้ปฏิบัติงาน</vt:lpstr>
      <vt:lpstr>ความหมายของการกำหนดลักษณะเฉพาะของผู้ปฏิบัติงาน</vt:lpstr>
      <vt:lpstr>งานนำเสนอ PowerPoint</vt:lpstr>
      <vt:lpstr>ความสำคัญของการกำหนดลักษณะเฉพาะของผู้ปฏิบัติงาน</vt:lpstr>
      <vt:lpstr>องค์ประกอบในการกำหนดลักษณะเฉพาะของผู้ปฏิบัติ</vt:lpstr>
      <vt:lpstr>องค์ประกอบในการกำหนดลักษณะเฉพาะของผู้ปฏิบัติ</vt:lpstr>
      <vt:lpstr>ความสำคัญของการกำหนดลักษณะเฉพาะของผู้ปฏิบัติงาน</vt:lpstr>
      <vt:lpstr>งานนำเสนอ PowerPoint</vt:lpstr>
      <vt:lpstr>ความสำคัญของการกำหนดลักษณะเฉพาะของผู้ปฏิบัติงาน</vt:lpstr>
      <vt:lpstr>ความสำคัญของการกำหนดลักษณะเฉพาะของผู้ปฏิบัติงาน</vt:lpstr>
      <vt:lpstr>ปัจจัยแต่ละตัวมีความหมายดังต่อไปนี้</vt:lpstr>
      <vt:lpstr>ปัจจัยแต่ละตัวมีความหมายดังต่อไปนี้</vt:lpstr>
      <vt:lpstr>ปัจจัยแต่ละตัวมีความหมายดังต่อไปนี้</vt:lpstr>
      <vt:lpstr>ในระบบราชการปัจจุบัน  ก.พ. ได้กำหนดปัจจัยไว้ 12 ตัว แบ่งออกเป็น 4 กลุ่มคือ </vt:lpstr>
      <vt:lpstr>ในระบบราชการปัจจุบัน  ก.พ. ได้กำหนดปัจจัยไว้ 12 ตัว แบ่งออกเป็น 4 กลุ่มคือ </vt:lpstr>
      <vt:lpstr>การกำหนดหัวข้อในการเขียนลักษณะเฉพาะของผู้ปฏิบัติงาน</vt:lpstr>
      <vt:lpstr>การกำหนดหัวข้อในการเขียนลักษณะเฉพาะของผู้ปฏิบัติงาน</vt:lpstr>
      <vt:lpstr>การกำหนดคุณสมบัติเฉพาะสำหรับตำแหน่ง</vt:lpstr>
      <vt:lpstr>การกำหนดคุณสมบัติเฉพาะสำหรับตำแหน่ง</vt:lpstr>
      <vt:lpstr>การกำหนดคุณสมบัติเฉพาะสำหรับตำแหน่ง</vt:lpstr>
      <vt:lpstr>คุณลักษณะของบุคคลที่เหมาะสมกับตำแหน่ง</vt:lpstr>
      <vt:lpstr>คุณลักษณะของบุคคลที่เหมาะสมกับตำแหน่ง</vt:lpstr>
      <vt:lpstr>คุณลักษณะของบุคคลที่เหมาะสมกับตำแหน่ง</vt:lpstr>
      <vt:lpstr>คุณลักษณะของบุคคลที่เหมาะสมกับตำแหน่ง</vt:lpstr>
      <vt:lpstr>คุณลักษณะของบุคคลที่เหมาะสมกับตำแหน่ง</vt:lpstr>
      <vt:lpstr>คุณลักษณะของบุคคลที่เหมาะสมกับตำแหน่ง</vt:lpstr>
      <vt:lpstr>คุณลักษณะของบุคคลที่เหมาะสมกับตำแหน่ง</vt:lpstr>
      <vt:lpstr>หลักการเขียนการกำหนดลักษณะเฉพาะของผู้ปฏิบัติงาน</vt:lpstr>
      <vt:lpstr>หลักการเขียนการกำหนดลักษณะเฉพาะของผู้ปฏิบัติงาน</vt:lpstr>
      <vt:lpstr>หลักการเขียนการกำหนดลักษณะเฉพาะของผู้ปฏิบัติงาน</vt:lpstr>
      <vt:lpstr>หลักการเขียนการกำหนดลักษณะเฉพาะของผู้ปฏิบัติงาน</vt:lpstr>
      <vt:lpstr>หลักการเขียนการกำหนดลักษณะเฉพาะของผู้ปฏิบัติงาน</vt:lpstr>
      <vt:lpstr>หลักการเขียนคำอธิบายคุณสมบัติประจำตำแหน่ง</vt:lpstr>
      <vt:lpstr>หลักการเขียนคำอธิบายคุณสมบัติประจำตำแหน่ง</vt:lpstr>
      <vt:lpstr>หลักการเขียนคำอธิบายคุณสมบัติประจำตำแหน่ง</vt:lpstr>
      <vt:lpstr>หลักการกำหนดลักษณะเฉพาะของผู้ปฏิบัติงานมีดังนี้</vt:lpstr>
      <vt:lpstr>หลักการกำหนดลักษณะเฉพาะของผู้ปฏิบัติงานมีดังนี้</vt:lpstr>
      <vt:lpstr>จบการนำเสนอ</vt:lpstr>
      <vt:lpstr>งานนำเสนอ PowerPoint</vt:lpstr>
      <vt:lpstr>ความหมายของการประเมินงาน</vt:lpstr>
      <vt:lpstr>ประโยชน์ของการประเมินค่างาน</vt:lpstr>
      <vt:lpstr>ประโยชน์ของการประเมินค่างาน</vt:lpstr>
      <vt:lpstr>งานนำเสนอ PowerPoint</vt:lpstr>
      <vt:lpstr>กระบวนการในการประเมินค่างาน</vt:lpstr>
      <vt:lpstr>วิธีการประเมินค่างาน</vt:lpstr>
      <vt:lpstr>งานนำเสนอ PowerPoint</vt:lpstr>
      <vt:lpstr>ประเภทที่ใช้วิธีการวิเคราะห์อย่างง่ายๆ</vt:lpstr>
      <vt:lpstr>งานนำเสนอ PowerPoint</vt:lpstr>
      <vt:lpstr>งานนำเสนอ PowerPoint</vt:lpstr>
      <vt:lpstr>งานนำเสนอ PowerPoint</vt:lpstr>
      <vt:lpstr>2.วิธีจำแนกตำแหน่ง</vt:lpstr>
      <vt:lpstr>ประเภทที่ต้องใช้วิธีการวิเคราะห์ที่ยุ่งยากซับซ้อน</vt:lpstr>
      <vt:lpstr>งานนำเสนอ PowerPoint</vt:lpstr>
      <vt:lpstr>องค์ประกอบย่อยที่ 1 การศึกษาและ หรือความรู้เกี่ยวกับงาน</vt:lpstr>
      <vt:lpstr>งานนำเสนอ PowerPoint</vt:lpstr>
      <vt:lpstr>ข้อดีและข้อจำกัดของวิธีให้ค่าคะแนน</vt:lpstr>
      <vt:lpstr>2. วิธีเปรียบเทียบองค์ประกอบ</vt:lpstr>
      <vt:lpstr>งานนำเสนอ PowerPoint</vt:lpstr>
      <vt:lpstr>งานนำเสนอ PowerPoint</vt:lpstr>
      <vt:lpstr>ความสำคัญของคณะกรรมการประเมินค่างาน</vt:lpstr>
      <vt:lpstr>ข้อควรคำนึงในการวิเคราะห์และประเมินค่าของงาน</vt:lpstr>
      <vt:lpstr>จบการนำเสนอ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บทที่1 ความรู้เบื้องต้นเกี่ยวกับการวิเคราะห์งาน</dc:title>
  <dc:creator>Windows User</dc:creator>
  <cp:lastModifiedBy>user</cp:lastModifiedBy>
  <cp:revision>131</cp:revision>
  <cp:lastPrinted>2020-02-13T08:47:03Z</cp:lastPrinted>
  <dcterms:created xsi:type="dcterms:W3CDTF">2019-06-25T05:55:58Z</dcterms:created>
  <dcterms:modified xsi:type="dcterms:W3CDTF">2020-02-13T08:54:18Z</dcterms:modified>
</cp:coreProperties>
</file>