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4543-D9D2-426D-A3CA-5FDCEA7CB71B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7011-889A-4BF0-9E50-D7CE22B9EA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292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4543-D9D2-426D-A3CA-5FDCEA7CB71B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7011-889A-4BF0-9E50-D7CE22B9EA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035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4543-D9D2-426D-A3CA-5FDCEA7CB71B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7011-889A-4BF0-9E50-D7CE22B9EA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3345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4543-D9D2-426D-A3CA-5FDCEA7CB71B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7011-889A-4BF0-9E50-D7CE22B9EA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54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4543-D9D2-426D-A3CA-5FDCEA7CB71B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7011-889A-4BF0-9E50-D7CE22B9EA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282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4543-D9D2-426D-A3CA-5FDCEA7CB71B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7011-889A-4BF0-9E50-D7CE22B9EA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583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4543-D9D2-426D-A3CA-5FDCEA7CB71B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7011-889A-4BF0-9E50-D7CE22B9EA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5115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4543-D9D2-426D-A3CA-5FDCEA7CB71B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7011-889A-4BF0-9E50-D7CE22B9EA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675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4543-D9D2-426D-A3CA-5FDCEA7CB71B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7011-889A-4BF0-9E50-D7CE22B9EA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005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4543-D9D2-426D-A3CA-5FDCEA7CB71B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7011-889A-4BF0-9E50-D7CE22B9EA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197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4543-D9D2-426D-A3CA-5FDCEA7CB71B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7011-889A-4BF0-9E50-D7CE22B9EA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117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F4543-D9D2-426D-A3CA-5FDCEA7CB71B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97011-889A-4BF0-9E50-D7CE22B9EA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391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/>
          </a:bodyPr>
          <a:lstStyle/>
          <a:p>
            <a:r>
              <a:rPr lang="th-TH" sz="6000" b="1" dirty="0" smtClean="0"/>
              <a:t>ความปลอดภัยในห้องปฏิบัติการ</a:t>
            </a:r>
            <a:endParaRPr lang="th-TH" sz="60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h-TH" sz="11500" b="1" dirty="0" smtClean="0">
                <a:solidFill>
                  <a:srgbClr val="0070C0"/>
                </a:solidFill>
              </a:rPr>
              <a:t>ฟิสิกส์</a:t>
            </a:r>
            <a:endParaRPr lang="th-TH" sz="11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08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/>
              <a:t>ข้อควรระมัดระวัง</a:t>
            </a:r>
            <a:endParaRPr lang="th-TH" sz="6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672407"/>
          </a:xfrm>
        </p:spPr>
        <p:txBody>
          <a:bodyPr>
            <a:normAutofit fontScale="77500" lnSpcReduction="20000"/>
          </a:bodyPr>
          <a:lstStyle/>
          <a:p>
            <a:r>
              <a:rPr lang="th-TH" sz="6000" b="1" dirty="0">
                <a:solidFill>
                  <a:srgbClr val="7030A0"/>
                </a:solidFill>
              </a:rPr>
              <a:t>(7) ดูแลความสะอาดและความเป็นระเบียบบนโต๊ะทำปฏิบัติการตลอดเวลาให้มีเฉพาะ</a:t>
            </a:r>
            <a:r>
              <a:rPr lang="th-TH" sz="6000" b="1" dirty="0" smtClean="0">
                <a:solidFill>
                  <a:srgbClr val="7030A0"/>
                </a:solidFill>
              </a:rPr>
              <a:t>คู่มือปฏิบัติการ</a:t>
            </a:r>
            <a:r>
              <a:rPr lang="th-TH" sz="6000" b="1" dirty="0">
                <a:solidFill>
                  <a:srgbClr val="7030A0"/>
                </a:solidFill>
              </a:rPr>
              <a:t>และอุปกรณ์จดบันทึกเท่านั้นอยู่บนโต๊ะทำปฏิบัติการ ส่วนกระเป๋ าหนังสือและเครื่องใช้อื่น </a:t>
            </a:r>
            <a:r>
              <a:rPr lang="th-TH" sz="6000" b="1" dirty="0" smtClean="0">
                <a:solidFill>
                  <a:srgbClr val="7030A0"/>
                </a:solidFill>
              </a:rPr>
              <a:t>ต้อง</a:t>
            </a:r>
            <a:r>
              <a:rPr lang="th-TH" sz="6000" b="1" dirty="0">
                <a:solidFill>
                  <a:srgbClr val="7030A0"/>
                </a:solidFill>
              </a:rPr>
              <a:t>เก็บไว้ในบริเวณที่จัดไว้ให้</a:t>
            </a:r>
          </a:p>
        </p:txBody>
      </p:sp>
    </p:spTree>
    <p:extLst>
      <p:ext uri="{BB962C8B-B14F-4D97-AF65-F5344CB8AC3E}">
        <p14:creationId xmlns:p14="http://schemas.microsoft.com/office/powerpoint/2010/main" val="6995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/>
              <a:t>ข้อควรระมัดระวัง</a:t>
            </a:r>
            <a:endParaRPr lang="th-TH" sz="6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528391"/>
          </a:xfrm>
        </p:spPr>
        <p:txBody>
          <a:bodyPr>
            <a:normAutofit fontScale="85000" lnSpcReduction="20000"/>
          </a:bodyPr>
          <a:lstStyle/>
          <a:p>
            <a:r>
              <a:rPr lang="th-TH" sz="6000" b="1" dirty="0">
                <a:solidFill>
                  <a:srgbClr val="7030A0"/>
                </a:solidFill>
              </a:rPr>
              <a:t>(8) อ่านคู่มือการใช้อุปกรณ์ทดลองทุกชนิดก่อนใช้งาน ถ้าเป็นอุปกรณ์ไฟฟ้าจะต้องให้มือแห้ง</a:t>
            </a:r>
            <a:r>
              <a:rPr lang="th-TH" sz="6000" b="1" dirty="0" smtClean="0">
                <a:solidFill>
                  <a:srgbClr val="7030A0"/>
                </a:solidFill>
              </a:rPr>
              <a:t>สนิทก่อน</a:t>
            </a:r>
            <a:r>
              <a:rPr lang="th-TH" sz="6000" b="1" dirty="0">
                <a:solidFill>
                  <a:srgbClr val="7030A0"/>
                </a:solidFill>
              </a:rPr>
              <a:t>ใช้ การถอดหรือเสียบเต้าเสียบต้องจับที่เต้าเสียบเท่านั้นอย่าจับที่สายไฟ</a:t>
            </a:r>
          </a:p>
        </p:txBody>
      </p:sp>
    </p:spTree>
    <p:extLst>
      <p:ext uri="{BB962C8B-B14F-4D97-AF65-F5344CB8AC3E}">
        <p14:creationId xmlns:p14="http://schemas.microsoft.com/office/powerpoint/2010/main" val="6995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/>
              <a:t>ข้อควรระมัดระวัง</a:t>
            </a:r>
            <a:endParaRPr lang="th-TH" sz="6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816423"/>
          </a:xfrm>
        </p:spPr>
        <p:txBody>
          <a:bodyPr>
            <a:normAutofit fontScale="70000" lnSpcReduction="20000"/>
          </a:bodyPr>
          <a:lstStyle/>
          <a:p>
            <a:r>
              <a:rPr lang="th-TH" sz="6000" b="1" dirty="0">
                <a:solidFill>
                  <a:srgbClr val="7030A0"/>
                </a:solidFill>
              </a:rPr>
              <a:t>(9) การทดลองที่ใช้ความร้อนจากตะเกียงและแก๊ส ต้องทำด้วยความระมัดระวังเป็นพิเศษ ไม่</a:t>
            </a:r>
            <a:r>
              <a:rPr lang="th-TH" sz="6000" b="1" dirty="0" smtClean="0">
                <a:solidFill>
                  <a:srgbClr val="7030A0"/>
                </a:solidFill>
              </a:rPr>
              <a:t>รินของเหลว</a:t>
            </a:r>
            <a:r>
              <a:rPr lang="th-TH" sz="6000" b="1" dirty="0">
                <a:solidFill>
                  <a:srgbClr val="7030A0"/>
                </a:solidFill>
              </a:rPr>
              <a:t>ที่ติดไฟง่ายใกล้เปลวไฟ ไม่มองลงในภาชนะขณะที่ตั้งไฟ ขณะเผาสารในหลอดทดลอง</a:t>
            </a:r>
            <a:r>
              <a:rPr lang="th-TH" sz="6000" b="1" dirty="0" smtClean="0">
                <a:solidFill>
                  <a:srgbClr val="7030A0"/>
                </a:solidFill>
              </a:rPr>
              <a:t>ต้องหัน</a:t>
            </a:r>
            <a:r>
              <a:rPr lang="th-TH" sz="6000" b="1" dirty="0">
                <a:solidFill>
                  <a:srgbClr val="7030A0"/>
                </a:solidFill>
              </a:rPr>
              <a:t>ปากหลอดไปในบริเวณที่ไม่มีผู้อื่นอยู่ และดับตะเกียงหรือปิดแก๊สทันทีเมื่อเลิกใช้งาน</a:t>
            </a:r>
          </a:p>
        </p:txBody>
      </p:sp>
    </p:spTree>
    <p:extLst>
      <p:ext uri="{BB962C8B-B14F-4D97-AF65-F5344CB8AC3E}">
        <p14:creationId xmlns:p14="http://schemas.microsoft.com/office/powerpoint/2010/main" val="6995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/>
              <a:t>ข้อควรระมัดระวัง</a:t>
            </a:r>
            <a:endParaRPr lang="th-TH" sz="6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888431"/>
          </a:xfrm>
        </p:spPr>
        <p:txBody>
          <a:bodyPr>
            <a:normAutofit fontScale="85000" lnSpcReduction="10000"/>
          </a:bodyPr>
          <a:lstStyle/>
          <a:p>
            <a:r>
              <a:rPr lang="th-TH" sz="6000" b="1" dirty="0">
                <a:solidFill>
                  <a:srgbClr val="7030A0"/>
                </a:solidFill>
              </a:rPr>
              <a:t>(10) สารเคมีทุกชนิดในห้องปฏิบัติการเป็นอันตราย ไม่สัมผัส ชิม หรือสูดดมสารเคมีใด ๆ </a:t>
            </a:r>
            <a:r>
              <a:rPr lang="th-TH" sz="6000" b="1" dirty="0" smtClean="0">
                <a:solidFill>
                  <a:srgbClr val="7030A0"/>
                </a:solidFill>
              </a:rPr>
              <a:t>นอกจากจะได้รับแนะนำ</a:t>
            </a:r>
            <a:r>
              <a:rPr lang="th-TH" sz="6000" b="1" dirty="0">
                <a:solidFill>
                  <a:srgbClr val="7030A0"/>
                </a:solidFill>
              </a:rPr>
              <a:t>ที่ถูกต้องแล้ว และไม่นำสารเคมีใด </a:t>
            </a:r>
            <a:r>
              <a:rPr lang="th-TH" sz="6000" b="1" dirty="0" smtClean="0">
                <a:solidFill>
                  <a:srgbClr val="7030A0"/>
                </a:solidFill>
              </a:rPr>
              <a:t>ๆออก</a:t>
            </a:r>
            <a:r>
              <a:rPr lang="th-TH" sz="6000" b="1" dirty="0">
                <a:solidFill>
                  <a:srgbClr val="7030A0"/>
                </a:solidFill>
              </a:rPr>
              <a:t>จากห้องปฏิบัติการ</a:t>
            </a:r>
          </a:p>
        </p:txBody>
      </p:sp>
    </p:spTree>
    <p:extLst>
      <p:ext uri="{BB962C8B-B14F-4D97-AF65-F5344CB8AC3E}">
        <p14:creationId xmlns:p14="http://schemas.microsoft.com/office/powerpoint/2010/main" val="6995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/>
              <a:t>ข้อควรระมัดระวัง</a:t>
            </a:r>
            <a:endParaRPr lang="th-TH" sz="6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32447"/>
          </a:xfrm>
        </p:spPr>
        <p:txBody>
          <a:bodyPr>
            <a:normAutofit fontScale="92500" lnSpcReduction="10000"/>
          </a:bodyPr>
          <a:lstStyle/>
          <a:p>
            <a:r>
              <a:rPr lang="th-TH" sz="6000" b="1" dirty="0">
                <a:solidFill>
                  <a:srgbClr val="7030A0"/>
                </a:solidFill>
              </a:rPr>
              <a:t>(11) ตรวจสอบสลากที่</a:t>
            </a:r>
            <a:r>
              <a:rPr lang="th-TH" sz="6000" b="1" dirty="0" smtClean="0">
                <a:solidFill>
                  <a:srgbClr val="7030A0"/>
                </a:solidFill>
              </a:rPr>
              <a:t>ปิด</a:t>
            </a:r>
            <a:r>
              <a:rPr lang="th-TH" sz="6000" b="1" dirty="0">
                <a:solidFill>
                  <a:srgbClr val="7030A0"/>
                </a:solidFill>
              </a:rPr>
              <a:t>ขวดสารเคมีทุกครั้งก่อนนำมาใช้ รินหรือตักสารออกมาในปริมาณ</a:t>
            </a:r>
            <a:r>
              <a:rPr lang="th-TH" sz="6000" b="1" dirty="0" smtClean="0">
                <a:solidFill>
                  <a:srgbClr val="7030A0"/>
                </a:solidFill>
              </a:rPr>
              <a:t>ที่พอใช้</a:t>
            </a:r>
            <a:r>
              <a:rPr lang="th-TH" sz="6000" b="1" dirty="0">
                <a:solidFill>
                  <a:srgbClr val="7030A0"/>
                </a:solidFill>
              </a:rPr>
              <a:t>เท่านั้น ไม่เทสารเคมีที่เหลือกลับขวดเดิม และไม่เทน้ำลงในกรด</a:t>
            </a:r>
          </a:p>
        </p:txBody>
      </p:sp>
    </p:spTree>
    <p:extLst>
      <p:ext uri="{BB962C8B-B14F-4D97-AF65-F5344CB8AC3E}">
        <p14:creationId xmlns:p14="http://schemas.microsoft.com/office/powerpoint/2010/main" val="6995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/>
              <a:t>ข้อควรระมัดระวัง</a:t>
            </a:r>
            <a:endParaRPr lang="th-TH" sz="6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132857"/>
            <a:ext cx="8229600" cy="3024336"/>
          </a:xfrm>
        </p:spPr>
        <p:txBody>
          <a:bodyPr/>
          <a:lstStyle/>
          <a:p>
            <a:r>
              <a:rPr lang="th-TH" sz="6000" dirty="0"/>
              <a:t>(1) </a:t>
            </a:r>
            <a:r>
              <a:rPr lang="th-TH" sz="6000" b="1" dirty="0">
                <a:solidFill>
                  <a:srgbClr val="7030A0"/>
                </a:solidFill>
              </a:rPr>
              <a:t>ระมัดระวังในการทำปฏิบัติการ </a:t>
            </a:r>
            <a:endParaRPr lang="th-TH" sz="6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th-TH" sz="6000" b="1" dirty="0" smtClean="0">
                <a:solidFill>
                  <a:srgbClr val="7030A0"/>
                </a:solidFill>
              </a:rPr>
              <a:t>และ</a:t>
            </a:r>
            <a:r>
              <a:rPr lang="th-TH" sz="6000" b="1" dirty="0">
                <a:solidFill>
                  <a:srgbClr val="7030A0"/>
                </a:solidFill>
              </a:rPr>
              <a:t>ทำปฏิบัติการอย่างตั้งใจ ไม่เล่นหยอกล้อกัน</a:t>
            </a:r>
          </a:p>
        </p:txBody>
      </p:sp>
    </p:spTree>
    <p:extLst>
      <p:ext uri="{BB962C8B-B14F-4D97-AF65-F5344CB8AC3E}">
        <p14:creationId xmlns:p14="http://schemas.microsoft.com/office/powerpoint/2010/main" val="6995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/>
              <a:t>ข้อควรระมัดระวัง</a:t>
            </a:r>
            <a:endParaRPr lang="th-TH" sz="6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960439"/>
          </a:xfrm>
        </p:spPr>
        <p:txBody>
          <a:bodyPr>
            <a:normAutofit fontScale="70000" lnSpcReduction="20000"/>
          </a:bodyPr>
          <a:lstStyle/>
          <a:p>
            <a:r>
              <a:rPr lang="th-TH" sz="6000" b="1" dirty="0">
                <a:solidFill>
                  <a:srgbClr val="7030A0"/>
                </a:solidFill>
              </a:rPr>
              <a:t>(12) การทำปฏิบัติการชีววิทยา จะต้องทำตามเทคนิคปลอดเชื้อตลอดเวลาด้วยการล้างมือด้วย</a:t>
            </a:r>
            <a:r>
              <a:rPr lang="th-TH" sz="6000" b="1" dirty="0" smtClean="0">
                <a:solidFill>
                  <a:srgbClr val="7030A0"/>
                </a:solidFill>
              </a:rPr>
              <a:t>สบู่ก่อน</a:t>
            </a:r>
            <a:r>
              <a:rPr lang="th-TH" sz="6000" b="1" dirty="0">
                <a:solidFill>
                  <a:srgbClr val="7030A0"/>
                </a:solidFill>
              </a:rPr>
              <a:t>และหลังทำปฏิบัติการ ทำความสะอาดโต๊ะทำปฏิบัติการให้ปลอดเชื้อก่อนและหลังปฏิบัติการ และ</a:t>
            </a:r>
            <a:r>
              <a:rPr lang="th-TH" sz="6000" b="1" dirty="0" smtClean="0">
                <a:solidFill>
                  <a:srgbClr val="7030A0"/>
                </a:solidFill>
              </a:rPr>
              <a:t>ใช้เทคนิค</a:t>
            </a:r>
            <a:r>
              <a:rPr lang="th-TH" sz="6000" b="1" dirty="0">
                <a:solidFill>
                  <a:srgbClr val="7030A0"/>
                </a:solidFill>
              </a:rPr>
              <a:t>เฉพาะในการหยิบจับจุลินท</a:t>
            </a:r>
            <a:r>
              <a:rPr lang="th-TH" sz="6000" b="1" dirty="0" err="1">
                <a:solidFill>
                  <a:srgbClr val="7030A0"/>
                </a:solidFill>
              </a:rPr>
              <a:t>รีย์</a:t>
            </a:r>
            <a:r>
              <a:rPr lang="th-TH" sz="6000" b="1" dirty="0">
                <a:solidFill>
                  <a:srgbClr val="7030A0"/>
                </a:solidFill>
              </a:rPr>
              <a:t> ถ้ามีปัญหาด้านสุขภาพเกี่ยวกับระบบภูมิคุ้มกัน ต้องแจ้งให้</a:t>
            </a:r>
            <a:r>
              <a:rPr lang="th-TH" sz="6000" b="1" dirty="0" smtClean="0">
                <a:solidFill>
                  <a:srgbClr val="7030A0"/>
                </a:solidFill>
              </a:rPr>
              <a:t>ครูทราบ</a:t>
            </a:r>
            <a:r>
              <a:rPr lang="th-TH" sz="6000" b="1" dirty="0">
                <a:solidFill>
                  <a:srgbClr val="7030A0"/>
                </a:solidFill>
              </a:rPr>
              <a:t>ก่อนทำปฏิบัติการ</a:t>
            </a:r>
          </a:p>
        </p:txBody>
      </p:sp>
    </p:spTree>
    <p:extLst>
      <p:ext uri="{BB962C8B-B14F-4D97-AF65-F5344CB8AC3E}">
        <p14:creationId xmlns:p14="http://schemas.microsoft.com/office/powerpoint/2010/main" val="6995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/>
              <a:t>ข้อควรระมัดระวัง</a:t>
            </a:r>
            <a:endParaRPr lang="th-TH" sz="6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672407"/>
          </a:xfrm>
        </p:spPr>
        <p:txBody>
          <a:bodyPr>
            <a:normAutofit lnSpcReduction="10000"/>
          </a:bodyPr>
          <a:lstStyle/>
          <a:p>
            <a:r>
              <a:rPr lang="th-TH" sz="6000" b="1" dirty="0">
                <a:solidFill>
                  <a:srgbClr val="7030A0"/>
                </a:solidFill>
              </a:rPr>
              <a:t>(13) เมื่อเกิดอุบัติเหตุหรือมีความผิดปกติใด ๆ เกิดขึ้นให้รายงานครูทันทีและดำเนินการ</a:t>
            </a:r>
            <a:r>
              <a:rPr lang="th-TH" sz="6000" b="1" dirty="0" smtClean="0">
                <a:solidFill>
                  <a:srgbClr val="7030A0"/>
                </a:solidFill>
              </a:rPr>
              <a:t>ปฐมพยาบาล</a:t>
            </a:r>
            <a:r>
              <a:rPr lang="th-TH" sz="6000" b="1" dirty="0">
                <a:solidFill>
                  <a:srgbClr val="7030A0"/>
                </a:solidFill>
              </a:rPr>
              <a:t>อย่างถูกวิธีด้วย</a:t>
            </a:r>
          </a:p>
        </p:txBody>
      </p:sp>
    </p:spTree>
    <p:extLst>
      <p:ext uri="{BB962C8B-B14F-4D97-AF65-F5344CB8AC3E}">
        <p14:creationId xmlns:p14="http://schemas.microsoft.com/office/powerpoint/2010/main" val="6995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/>
              <a:t>ข้อควรระมัดระวัง</a:t>
            </a:r>
            <a:endParaRPr lang="th-TH" sz="6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888431"/>
          </a:xfrm>
        </p:spPr>
        <p:txBody>
          <a:bodyPr>
            <a:normAutofit fontScale="85000" lnSpcReduction="10000"/>
          </a:bodyPr>
          <a:lstStyle/>
          <a:p>
            <a:r>
              <a:rPr lang="th-TH" sz="6000" b="1" dirty="0">
                <a:solidFill>
                  <a:srgbClr val="7030A0"/>
                </a:solidFill>
              </a:rPr>
              <a:t>(14) เมื่อทำการทดลองเสร็จแล้ว ต้องทำความสะอาดเครื่องมือและเก็บเข้าที่เดิมทุกครั้ง ทำ</a:t>
            </a:r>
            <a:r>
              <a:rPr lang="th-TH" sz="6000" b="1" dirty="0" smtClean="0">
                <a:solidFill>
                  <a:srgbClr val="7030A0"/>
                </a:solidFill>
              </a:rPr>
              <a:t>ความสะอาด</a:t>
            </a:r>
            <a:r>
              <a:rPr lang="th-TH" sz="6000" b="1" dirty="0">
                <a:solidFill>
                  <a:srgbClr val="7030A0"/>
                </a:solidFill>
              </a:rPr>
              <a:t>โต๊ะทำปฏิบัติการและสอดเก้าอี้เข้าใต้โต๊ะ ล้างมือด้วยสบู่ และน้ำก่อนออกจากห้องปฏิบัติการ</a:t>
            </a:r>
          </a:p>
        </p:txBody>
      </p:sp>
    </p:spTree>
    <p:extLst>
      <p:ext uri="{BB962C8B-B14F-4D97-AF65-F5344CB8AC3E}">
        <p14:creationId xmlns:p14="http://schemas.microsoft.com/office/powerpoint/2010/main" val="6995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ข้อแนะนำเกี่ยวกับการใช้ห้องปฏิบัติการวิทยาศาสตร์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การเรียนวิชาวิทยาศาสตร์ จะประกอบด้วยส่วนของเนื้อหาสาระเชิงทฤษฎี และการทำปฏิบัติการ</a:t>
            </a:r>
          </a:p>
          <a:p>
            <a:r>
              <a:rPr lang="th-TH" dirty="0"/>
              <a:t>ควบคู่กัน เพื่อให้เกิดความเข้าใจในเนื้อหาสาระและกระบวนการต่าง ๆ ไปพร้อมกัน การทำปฏิบัติการจะ</a:t>
            </a:r>
          </a:p>
          <a:p>
            <a:r>
              <a:rPr lang="th-TH" dirty="0"/>
              <a:t>ช่วยสนับสนุนการเรียนรู้ และช่วยฝึกนิสัยการทำงานด้วยความรอบคอบ รู้จักคิด รู้จักตัดสินปัญหาด้วย</a:t>
            </a:r>
          </a:p>
          <a:p>
            <a:r>
              <a:rPr lang="th-TH" dirty="0"/>
              <a:t>ตนเอง รู้จักคุณค่าของสิ่งที่ต้องการจะเรียนรู้ และรู้จักทำงานด้วยความปลอดภัย</a:t>
            </a:r>
          </a:p>
        </p:txBody>
      </p:sp>
    </p:spTree>
    <p:extLst>
      <p:ext uri="{BB962C8B-B14F-4D97-AF65-F5344CB8AC3E}">
        <p14:creationId xmlns:p14="http://schemas.microsoft.com/office/powerpoint/2010/main" val="133817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. ข้อปฏิบัติเกี่ยวกับการใช้ห้องปฏิบัติการ</a:t>
            </a:r>
            <a:br>
              <a:rPr lang="th-TH" b="1" dirty="0" smtClean="0">
                <a:solidFill>
                  <a:srgbClr val="002060"/>
                </a:solidFill>
              </a:rPr>
            </a:b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/>
          <a:lstStyle/>
          <a:p>
            <a:endParaRPr lang="th-TH" b="1" dirty="0"/>
          </a:p>
          <a:p>
            <a:r>
              <a:rPr lang="th-TH" b="1" dirty="0">
                <a:solidFill>
                  <a:srgbClr val="002060"/>
                </a:solidFill>
              </a:rPr>
              <a:t>การกำหนดข้อควรปฏิบัติในการใช้ห้องปฏิบัติการ จัดเป็นแนวทางการบริหารจัดการอย่างหนึ่ง</a:t>
            </a:r>
            <a:r>
              <a:rPr lang="th-TH" b="1" dirty="0" smtClean="0">
                <a:solidFill>
                  <a:srgbClr val="002060"/>
                </a:solidFill>
              </a:rPr>
              <a:t>ที่ผู้ทำ</a:t>
            </a:r>
            <a:r>
              <a:rPr lang="th-TH" b="1" dirty="0">
                <a:solidFill>
                  <a:srgbClr val="002060"/>
                </a:solidFill>
              </a:rPr>
              <a:t>ปฏิบัติการทุกคนต้องปฏิบัติตาม เพื่อไม่ให้เกิดความผิดพลาดที่อาจก่อให้เกิดอันตรายหรือมีอุบัติเหตุ</a:t>
            </a:r>
            <a:r>
              <a:rPr lang="th-TH" b="1" dirty="0" smtClean="0">
                <a:solidFill>
                  <a:srgbClr val="002060"/>
                </a:solidFill>
              </a:rPr>
              <a:t>ที่ไม่</a:t>
            </a:r>
            <a:r>
              <a:rPr lang="th-TH" b="1" dirty="0">
                <a:solidFill>
                  <a:srgbClr val="002060"/>
                </a:solidFill>
              </a:rPr>
              <a:t>คาดคิดขึ้นได้ ข้อปฏิบัติสำหรับผู้ใช้ห้องปฏิบัติการ เป็นดังนี้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271493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/>
              <a:t>ข้อควรระมัดระวัง</a:t>
            </a:r>
            <a:endParaRPr lang="th-TH" sz="6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132857"/>
            <a:ext cx="8229600" cy="3024336"/>
          </a:xfrm>
        </p:spPr>
        <p:txBody>
          <a:bodyPr/>
          <a:lstStyle/>
          <a:p>
            <a:r>
              <a:rPr lang="th-TH" sz="6000" dirty="0"/>
              <a:t>(1) </a:t>
            </a:r>
            <a:r>
              <a:rPr lang="th-TH" sz="6000" b="1" dirty="0">
                <a:solidFill>
                  <a:srgbClr val="7030A0"/>
                </a:solidFill>
              </a:rPr>
              <a:t>ระมัดระวังในการทำปฏิบัติการ </a:t>
            </a:r>
            <a:endParaRPr lang="th-TH" sz="6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th-TH" sz="6000" b="1" dirty="0" smtClean="0">
                <a:solidFill>
                  <a:srgbClr val="7030A0"/>
                </a:solidFill>
              </a:rPr>
              <a:t>และ</a:t>
            </a:r>
            <a:r>
              <a:rPr lang="th-TH" sz="6000" b="1" dirty="0">
                <a:solidFill>
                  <a:srgbClr val="7030A0"/>
                </a:solidFill>
              </a:rPr>
              <a:t>ทำปฏิบัติการอย่างตั้งใจ ไม่เล่นหยอกล้อกัน</a:t>
            </a:r>
          </a:p>
        </p:txBody>
      </p:sp>
    </p:spTree>
    <p:extLst>
      <p:ext uri="{BB962C8B-B14F-4D97-AF65-F5344CB8AC3E}">
        <p14:creationId xmlns:p14="http://schemas.microsoft.com/office/powerpoint/2010/main" val="422482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/>
              <a:t>ข้อควรระมัดระวัง</a:t>
            </a:r>
            <a:endParaRPr lang="th-TH" sz="6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240360"/>
          </a:xfrm>
        </p:spPr>
        <p:txBody>
          <a:bodyPr>
            <a:normAutofit fontScale="85000" lnSpcReduction="20000"/>
          </a:bodyPr>
          <a:lstStyle/>
          <a:p>
            <a:r>
              <a:rPr lang="th-TH" sz="6000" b="1" dirty="0" smtClean="0">
                <a:solidFill>
                  <a:srgbClr val="7030A0"/>
                </a:solidFill>
              </a:rPr>
              <a:t> </a:t>
            </a:r>
            <a:r>
              <a:rPr lang="th-TH" sz="6000" b="1" dirty="0">
                <a:solidFill>
                  <a:srgbClr val="7030A0"/>
                </a:solidFill>
              </a:rPr>
              <a:t>(2) เรียนรู้ตำแหน่งที่เก็บและศึกษาการใช้งานของอุปกรณ์ที่เกี่ยวกับความปลอดภัย เช่น ตู้</a:t>
            </a:r>
            <a:r>
              <a:rPr lang="th-TH" sz="6000" b="1" dirty="0" smtClean="0">
                <a:solidFill>
                  <a:srgbClr val="7030A0"/>
                </a:solidFill>
              </a:rPr>
              <a:t>ยา </a:t>
            </a:r>
            <a:r>
              <a:rPr lang="th-TH" sz="6000" b="1" dirty="0">
                <a:solidFill>
                  <a:srgbClr val="7030A0"/>
                </a:solidFill>
              </a:rPr>
              <a:t>ที่</a:t>
            </a:r>
            <a:r>
              <a:rPr lang="th-TH" sz="6000" b="1" dirty="0" smtClean="0">
                <a:solidFill>
                  <a:srgbClr val="7030A0"/>
                </a:solidFill>
              </a:rPr>
              <a:t>ล้างตา</a:t>
            </a:r>
            <a:r>
              <a:rPr lang="th-TH" sz="6000" b="1" dirty="0">
                <a:solidFill>
                  <a:srgbClr val="7030A0"/>
                </a:solidFill>
              </a:rPr>
              <a:t>หรือก๊อกน้ำ เครื่องดับเพลิง ที่กดสัญญาณไฟไหม้ (ถ้ามี) และทางออก</a:t>
            </a:r>
            <a:r>
              <a:rPr lang="th-TH" sz="6000" b="1" dirty="0" smtClean="0">
                <a:solidFill>
                  <a:srgbClr val="7030A0"/>
                </a:solidFill>
              </a:rPr>
              <a:t>ฉุกเฉิน</a:t>
            </a:r>
            <a:endParaRPr lang="th-TH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5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/>
              <a:t>ข้อควรระมัดระวัง</a:t>
            </a:r>
            <a:endParaRPr lang="th-TH" sz="6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312367"/>
          </a:xfrm>
        </p:spPr>
        <p:txBody>
          <a:bodyPr>
            <a:normAutofit fontScale="85000" lnSpcReduction="20000"/>
          </a:bodyPr>
          <a:lstStyle/>
          <a:p>
            <a:r>
              <a:rPr lang="th-TH" sz="6000" b="1" dirty="0">
                <a:solidFill>
                  <a:srgbClr val="7030A0"/>
                </a:solidFill>
              </a:rPr>
              <a:t>(3) อ่านคู่มือปฏิบัติการให้เข้าใจก่อนลงมือปฏิบัติ แต่ถ้าไม่เข้าใจขั้นตอนใดหรือยังไม่เข้าใจการ</a:t>
            </a:r>
            <a:r>
              <a:rPr lang="th-TH" sz="6000" b="1" dirty="0" smtClean="0">
                <a:solidFill>
                  <a:srgbClr val="7030A0"/>
                </a:solidFill>
              </a:rPr>
              <a:t>ใช้งาน</a:t>
            </a:r>
            <a:r>
              <a:rPr lang="th-TH" sz="6000" b="1" dirty="0">
                <a:solidFill>
                  <a:srgbClr val="7030A0"/>
                </a:solidFill>
              </a:rPr>
              <a:t>ของอุปกรณ์ทดลองใด ๆ ก็จะต้องปรึกษาครูจนเข้าใจก่อนลงมือทำปฏิบัติการ</a:t>
            </a:r>
          </a:p>
        </p:txBody>
      </p:sp>
    </p:spTree>
    <p:extLst>
      <p:ext uri="{BB962C8B-B14F-4D97-AF65-F5344CB8AC3E}">
        <p14:creationId xmlns:p14="http://schemas.microsoft.com/office/powerpoint/2010/main" val="6995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/>
              <a:t>ข้อควรระมัดระวัง</a:t>
            </a:r>
            <a:endParaRPr lang="th-TH" sz="6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528391"/>
          </a:xfrm>
        </p:spPr>
        <p:txBody>
          <a:bodyPr>
            <a:normAutofit lnSpcReduction="10000"/>
          </a:bodyPr>
          <a:lstStyle/>
          <a:p>
            <a:r>
              <a:rPr lang="th-TH" sz="6000" b="1" dirty="0">
                <a:solidFill>
                  <a:srgbClr val="7030A0"/>
                </a:solidFill>
              </a:rPr>
              <a:t>(4) ปฏิบัติตามคู่มืออย่างเคร่งครัด ในกรณีที่ต้องการทำปฏิบัติการนอกเหนือจากที่กำหนด </a:t>
            </a:r>
            <a:r>
              <a:rPr lang="th-TH" sz="6000" b="1" dirty="0" smtClean="0">
                <a:solidFill>
                  <a:srgbClr val="7030A0"/>
                </a:solidFill>
              </a:rPr>
              <a:t>จะต้องได้รับ</a:t>
            </a:r>
            <a:r>
              <a:rPr lang="th-TH" sz="6000" b="1" dirty="0">
                <a:solidFill>
                  <a:srgbClr val="7030A0"/>
                </a:solidFill>
              </a:rPr>
              <a:t>อนุญาตจากครูก่อนทุกครั้ง</a:t>
            </a:r>
          </a:p>
        </p:txBody>
      </p:sp>
    </p:spTree>
    <p:extLst>
      <p:ext uri="{BB962C8B-B14F-4D97-AF65-F5344CB8AC3E}">
        <p14:creationId xmlns:p14="http://schemas.microsoft.com/office/powerpoint/2010/main" val="6995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/>
              <a:t>ข้อควรระมัดระวัง</a:t>
            </a:r>
            <a:endParaRPr lang="th-TH" sz="6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672407"/>
          </a:xfrm>
        </p:spPr>
        <p:txBody>
          <a:bodyPr>
            <a:normAutofit lnSpcReduction="10000"/>
          </a:bodyPr>
          <a:lstStyle/>
          <a:p>
            <a:r>
              <a:rPr lang="th-TH" sz="6000" b="1" dirty="0">
                <a:solidFill>
                  <a:srgbClr val="7030A0"/>
                </a:solidFill>
              </a:rPr>
              <a:t>(5) ไม่ควรทำปฏิบัติการอยู่ในห้องปฏิบัติการเพียงคนเดียว เพราะถ้ามีอุบัติเหตุเกิดขึ้นก็จะไม่มี</a:t>
            </a:r>
            <a:r>
              <a:rPr lang="th-TH" sz="6000" b="1" dirty="0" smtClean="0">
                <a:solidFill>
                  <a:srgbClr val="7030A0"/>
                </a:solidFill>
              </a:rPr>
              <a:t>ผู้ให้ความ</a:t>
            </a:r>
            <a:r>
              <a:rPr lang="th-TH" sz="6000" b="1" dirty="0">
                <a:solidFill>
                  <a:srgbClr val="7030A0"/>
                </a:solidFill>
              </a:rPr>
              <a:t>ช่วยเหลือ</a:t>
            </a:r>
          </a:p>
        </p:txBody>
      </p:sp>
    </p:spTree>
    <p:extLst>
      <p:ext uri="{BB962C8B-B14F-4D97-AF65-F5344CB8AC3E}">
        <p14:creationId xmlns:p14="http://schemas.microsoft.com/office/powerpoint/2010/main" val="6995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/>
              <a:t>ข้อควรระมัดระวัง</a:t>
            </a:r>
            <a:endParaRPr lang="th-TH" sz="6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744415"/>
          </a:xfrm>
        </p:spPr>
        <p:txBody>
          <a:bodyPr>
            <a:normAutofit fontScale="92500" lnSpcReduction="20000"/>
          </a:bodyPr>
          <a:lstStyle/>
          <a:p>
            <a:r>
              <a:rPr lang="th-TH" sz="6000" b="1" dirty="0" smtClean="0">
                <a:solidFill>
                  <a:srgbClr val="7030A0"/>
                </a:solidFill>
              </a:rPr>
              <a:t>(6) ไม่รับประทานอาหารหรือดื่มเครื่องดื่มในห้องปฏิบัติการ และไม่ใช้เครื่องแก้วหรืออุปกรณ์ทำปฏิบัติการ</a:t>
            </a:r>
            <a:r>
              <a:rPr lang="th-TH" sz="6000" b="1" dirty="0">
                <a:solidFill>
                  <a:srgbClr val="7030A0"/>
                </a:solidFill>
              </a:rPr>
              <a:t>เป็นภาชนะใส่อาหารและเครื่องดื่ม</a:t>
            </a:r>
          </a:p>
        </p:txBody>
      </p:sp>
    </p:spTree>
    <p:extLst>
      <p:ext uri="{BB962C8B-B14F-4D97-AF65-F5344CB8AC3E}">
        <p14:creationId xmlns:p14="http://schemas.microsoft.com/office/powerpoint/2010/main" val="6995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733</Words>
  <Application>Microsoft Office PowerPoint</Application>
  <PresentationFormat>นำเสนอทางหน้าจอ (4:3)</PresentationFormat>
  <Paragraphs>42</Paragraphs>
  <Slides>18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18</vt:i4>
      </vt:variant>
    </vt:vector>
  </HeadingPairs>
  <TitlesOfParts>
    <vt:vector size="19" baseType="lpstr">
      <vt:lpstr>ชุดรูปแบบของ Office</vt:lpstr>
      <vt:lpstr>ความปลอดภัยในห้องปฏิบัติการ</vt:lpstr>
      <vt:lpstr>ข้อแนะนำเกี่ยวกับการใช้ห้องปฏิบัติการวิทยาศาสตร์</vt:lpstr>
      <vt:lpstr>. ข้อปฏิบัติเกี่ยวกับการใช้ห้องปฏิบัติการ </vt:lpstr>
      <vt:lpstr>ข้อควรระมัดระวัง</vt:lpstr>
      <vt:lpstr>ข้อควรระมัดระวัง</vt:lpstr>
      <vt:lpstr>ข้อควรระมัดระวัง</vt:lpstr>
      <vt:lpstr>ข้อควรระมัดระวัง</vt:lpstr>
      <vt:lpstr>ข้อควรระมัดระวัง</vt:lpstr>
      <vt:lpstr>ข้อควรระมัดระวัง</vt:lpstr>
      <vt:lpstr>ข้อควรระมัดระวัง</vt:lpstr>
      <vt:lpstr>ข้อควรระมัดระวัง</vt:lpstr>
      <vt:lpstr>ข้อควรระมัดระวัง</vt:lpstr>
      <vt:lpstr>ข้อควรระมัดระวัง</vt:lpstr>
      <vt:lpstr>ข้อควรระมัดระวัง</vt:lpstr>
      <vt:lpstr>ข้อควรระมัดระวัง</vt:lpstr>
      <vt:lpstr>ข้อควรระมัดระวัง</vt:lpstr>
      <vt:lpstr>ข้อควรระมัดระวัง</vt:lpstr>
      <vt:lpstr>ข้อควรระมัดระวัง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ความปลอดภัยในห้องปฏิบัติการ</dc:title>
  <dc:creator>Windows User</dc:creator>
  <cp:lastModifiedBy>Windows User</cp:lastModifiedBy>
  <cp:revision>6</cp:revision>
  <dcterms:created xsi:type="dcterms:W3CDTF">2016-09-15T05:06:25Z</dcterms:created>
  <dcterms:modified xsi:type="dcterms:W3CDTF">2017-08-21T07:13:03Z</dcterms:modified>
</cp:coreProperties>
</file>