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3" r:id="rId2"/>
  </p:sldMasterIdLst>
  <p:notesMasterIdLst>
    <p:notesMasterId r:id="rId104"/>
  </p:notesMasterIdLst>
  <p:handoutMasterIdLst>
    <p:handoutMasterId r:id="rId105"/>
  </p:handoutMasterIdLst>
  <p:sldIdLst>
    <p:sldId id="275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</p:sldIdLst>
  <p:sldSz cx="9144000" cy="6858000" type="screen4x3"/>
  <p:notesSz cx="6884988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AC"/>
    <a:srgbClr val="00204F"/>
    <a:srgbClr val="41140B"/>
    <a:srgbClr val="DAD7C6"/>
    <a:srgbClr val="9E1306"/>
    <a:srgbClr val="C6AEA2"/>
    <a:srgbClr val="9E100E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67823" autoAdjust="0"/>
  </p:normalViewPr>
  <p:slideViewPr>
    <p:cSldViewPr>
      <p:cViewPr>
        <p:scale>
          <a:sx n="40" d="100"/>
          <a:sy n="40" d="100"/>
        </p:scale>
        <p:origin x="-211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679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5" tIns="45988" rIns="91975" bIns="459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211" y="0"/>
            <a:ext cx="2983678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5" tIns="45988" rIns="91975" bIns="459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957B81B-0F90-43E4-9B0E-62730DB09761}" type="datetimeFigureOut">
              <a:rPr lang="th-TH"/>
              <a:pPr>
                <a:defRPr/>
              </a:pPr>
              <a:t>06/03/57</a:t>
            </a:fld>
            <a:endParaRPr lang="th-TH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5459"/>
            <a:ext cx="2983679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5" tIns="45988" rIns="91975" bIns="459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211" y="9515459"/>
            <a:ext cx="2983678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5" tIns="45988" rIns="91975" bIns="459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85E9DC4-B41D-4293-935C-0A0D1F7FD4FA}" type="slidenum">
              <a:rPr lang="en-US"/>
              <a:pPr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73959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679" cy="500936"/>
          </a:xfrm>
          <a:prstGeom prst="rect">
            <a:avLst/>
          </a:prstGeom>
        </p:spPr>
        <p:txBody>
          <a:bodyPr vert="horz" lIns="91975" tIns="45988" rIns="91975" bIns="459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211" y="0"/>
            <a:ext cx="2983678" cy="500936"/>
          </a:xfrm>
          <a:prstGeom prst="rect">
            <a:avLst/>
          </a:prstGeom>
        </p:spPr>
        <p:txBody>
          <a:bodyPr vert="horz" lIns="91975" tIns="45988" rIns="91975" bIns="459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987E3A-40FE-4F81-9D31-DB7284668FA9}" type="datetimeFigureOut">
              <a:rPr lang="en-US"/>
              <a:pPr>
                <a:defRPr/>
              </a:pPr>
              <a:t>3/6/2014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5" tIns="45988" rIns="91975" bIns="45988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9048" y="4758889"/>
            <a:ext cx="5507990" cy="4508421"/>
          </a:xfrm>
          <a:prstGeom prst="rect">
            <a:avLst/>
          </a:prstGeom>
        </p:spPr>
        <p:txBody>
          <a:bodyPr vert="horz" lIns="91975" tIns="45988" rIns="91975" bIns="45988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5459"/>
            <a:ext cx="2983679" cy="500936"/>
          </a:xfrm>
          <a:prstGeom prst="rect">
            <a:avLst/>
          </a:prstGeom>
        </p:spPr>
        <p:txBody>
          <a:bodyPr vert="horz" lIns="91975" tIns="45988" rIns="91975" bIns="459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Copyright Showeet.com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211" y="9515459"/>
            <a:ext cx="2983678" cy="500936"/>
          </a:xfrm>
          <a:prstGeom prst="rect">
            <a:avLst/>
          </a:prstGeom>
        </p:spPr>
        <p:txBody>
          <a:bodyPr vert="horz" lIns="91975" tIns="45988" rIns="91975" bIns="459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1E6C4D-8FA7-4EF3-85D0-8F94452F5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03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A8EFD-ABB1-4F74-BED0-B7AC7818B930}" type="slidenum">
              <a:rPr lang="en-US" smtClean="0"/>
              <a:pPr/>
              <a:t>11</a:t>
            </a:fld>
            <a:endParaRPr lang="th-TH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358A1-D986-4729-AE1F-274DCDB2B67F}" type="slidenum">
              <a:rPr lang="en-US" smtClean="0"/>
              <a:pPr/>
              <a:t>12</a:t>
            </a:fld>
            <a:endParaRPr lang="th-TH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4E321-5613-4541-8706-0D4C35FA0A0C}" type="slidenum">
              <a:rPr lang="en-US" smtClean="0"/>
              <a:pPr/>
              <a:t>13</a:t>
            </a:fld>
            <a:endParaRPr lang="th-TH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6DDDE-7DBA-4BBD-99D0-B4846282A7A3}" type="slidenum">
              <a:rPr lang="en-US" smtClean="0"/>
              <a:pPr/>
              <a:t>14</a:t>
            </a:fld>
            <a:endParaRPr lang="th-TH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00E57-BAAB-4188-9DCD-BAE639240B3F}" type="slidenum">
              <a:rPr lang="en-US" smtClean="0"/>
              <a:pPr/>
              <a:t>15</a:t>
            </a:fld>
            <a:endParaRPr lang="th-TH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244BC-2AB6-45C8-ADD4-58772481B17C}" type="slidenum">
              <a:rPr lang="en-US" smtClean="0"/>
              <a:pPr/>
              <a:t>17</a:t>
            </a:fld>
            <a:endParaRPr lang="th-TH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30FA5-EDB1-4486-9E86-D2661ADEEB90}" type="slidenum">
              <a:rPr lang="en-US" smtClean="0"/>
              <a:pPr/>
              <a:t>18</a:t>
            </a:fld>
            <a:endParaRPr lang="th-TH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7DB70-074C-4187-B1C1-9D0828AD0075}" type="slidenum">
              <a:rPr lang="en-US" smtClean="0"/>
              <a:pPr/>
              <a:t>19</a:t>
            </a:fld>
            <a:endParaRPr lang="th-TH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4B416-16BF-47C3-A39D-6C83BB873F17}" type="slidenum">
              <a:rPr lang="en-US" smtClean="0"/>
              <a:pPr/>
              <a:t>20</a:t>
            </a:fld>
            <a:endParaRPr lang="th-TH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D08B2-7431-4737-B3EC-7F8837CED1FE}" type="slidenum">
              <a:rPr lang="en-US" smtClean="0"/>
              <a:pPr/>
              <a:t>21</a:t>
            </a:fld>
            <a:endParaRPr lang="th-TH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E6C4D-8FA7-4EF3-85D0-8F94452F5C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C99F6-C07F-4994-82D0-82105966033A}" type="slidenum">
              <a:rPr lang="en-US" smtClean="0"/>
              <a:pPr/>
              <a:t>22</a:t>
            </a:fld>
            <a:endParaRPr lang="th-TH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96547-86B5-4081-9FBF-5E539F838F3B}" type="slidenum">
              <a:rPr lang="en-US" smtClean="0"/>
              <a:pPr/>
              <a:t>23</a:t>
            </a:fld>
            <a:endParaRPr lang="th-TH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6BC06-D6E3-4432-8120-225C9E96D8A5}" type="slidenum">
              <a:rPr lang="en-US" smtClean="0"/>
              <a:pPr/>
              <a:t>24</a:t>
            </a:fld>
            <a:endParaRPr lang="th-TH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B29F2-43F3-4174-A507-D343D346D451}" type="slidenum">
              <a:rPr lang="en-US" smtClean="0"/>
              <a:pPr/>
              <a:t>25</a:t>
            </a:fld>
            <a:endParaRPr lang="th-TH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02CC2-7356-4B3A-9C5C-BB5259A6F1F0}" type="slidenum">
              <a:rPr lang="en-US" smtClean="0"/>
              <a:pPr/>
              <a:t>26</a:t>
            </a:fld>
            <a:endParaRPr lang="th-TH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48818-BB9F-44EA-B2A4-A874A5C92C33}" type="slidenum">
              <a:rPr lang="en-US" smtClean="0"/>
              <a:pPr/>
              <a:t>27</a:t>
            </a:fld>
            <a:endParaRPr lang="th-TH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D0023-F58B-4D4C-9FF2-8FAD644520E7}" type="slidenum">
              <a:rPr lang="en-US" smtClean="0"/>
              <a:pPr/>
              <a:t>28</a:t>
            </a:fld>
            <a:endParaRPr lang="th-TH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31B7F-272B-4DFA-B16C-2286BB655F7A}" type="slidenum">
              <a:rPr lang="en-US" smtClean="0"/>
              <a:pPr/>
              <a:t>29</a:t>
            </a:fld>
            <a:endParaRPr lang="th-TH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E880C-05F2-4FED-9707-B441305750B0}" type="slidenum">
              <a:rPr lang="en-US" smtClean="0"/>
              <a:pPr/>
              <a:t>30</a:t>
            </a:fld>
            <a:endParaRPr lang="th-TH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404E9-E6FB-4700-92F7-7E6148AB2567}" type="slidenum">
              <a:rPr lang="en-US" smtClean="0"/>
              <a:pPr/>
              <a:t>31</a:t>
            </a:fld>
            <a:endParaRPr lang="th-TH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99050-9F14-4247-949D-CFB075081B64}" type="slidenum">
              <a:rPr lang="en-US" smtClean="0"/>
              <a:pPr/>
              <a:t>4</a:t>
            </a:fld>
            <a:endParaRPr lang="th-TH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70C7E-8E23-4CE3-A51A-1DF1CF41FBEE}" type="slidenum">
              <a:rPr lang="en-US" smtClean="0"/>
              <a:pPr/>
              <a:t>32</a:t>
            </a:fld>
            <a:endParaRPr lang="th-TH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D36D9-46BF-44C2-A372-4EDC4F668AA9}" type="slidenum">
              <a:rPr lang="en-US" smtClean="0"/>
              <a:pPr/>
              <a:t>36</a:t>
            </a:fld>
            <a:endParaRPr lang="th-TH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D86D0-BB10-48F1-A66F-71DB6E5148C3}" type="slidenum">
              <a:rPr lang="en-US" smtClean="0"/>
              <a:pPr/>
              <a:t>37</a:t>
            </a:fld>
            <a:endParaRPr lang="th-TH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24D32-F8F0-486B-831B-5144ACF2073D}" type="slidenum">
              <a:rPr lang="en-US" smtClean="0"/>
              <a:pPr/>
              <a:t>38</a:t>
            </a:fld>
            <a:endParaRPr lang="th-TH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BDC0-2C3E-46A0-AFEC-640B1B695211}" type="slidenum">
              <a:rPr lang="en-US" smtClean="0"/>
              <a:pPr/>
              <a:t>39</a:t>
            </a:fld>
            <a:endParaRPr lang="th-TH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5CEC1-8A1D-4EF2-A83E-F6BDAFD64583}" type="slidenum">
              <a:rPr lang="en-US" smtClean="0"/>
              <a:pPr/>
              <a:t>40</a:t>
            </a:fld>
            <a:endParaRPr lang="th-TH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C4D8C-3BEF-44C5-935C-49EDD84CFB59}" type="slidenum">
              <a:rPr lang="en-US" smtClean="0"/>
              <a:pPr/>
              <a:t>41</a:t>
            </a:fld>
            <a:endParaRPr lang="th-TH" smtClean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C8E15-E9D6-43C8-BDAE-083FD43F5DCF}" type="slidenum">
              <a:rPr lang="en-US" smtClean="0"/>
              <a:pPr/>
              <a:t>42</a:t>
            </a:fld>
            <a:endParaRPr lang="th-TH" smtClean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2D51A-75A5-4C4E-A7A5-9D8392EF6184}" type="slidenum">
              <a:rPr lang="en-US" smtClean="0"/>
              <a:pPr/>
              <a:t>43</a:t>
            </a:fld>
            <a:endParaRPr lang="th-TH" smtClean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CDD3F-0572-4240-BBB1-F44A200593AA}" type="slidenum">
              <a:rPr lang="en-US" smtClean="0"/>
              <a:pPr/>
              <a:t>44</a:t>
            </a:fld>
            <a:endParaRPr lang="th-TH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D606A-8B94-4173-B7D5-AA25FE198051}" type="slidenum">
              <a:rPr lang="en-US" smtClean="0"/>
              <a:pPr/>
              <a:t>5</a:t>
            </a:fld>
            <a:endParaRPr lang="th-TH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64025-D84F-4F76-A294-4235FD4C5DBD}" type="slidenum">
              <a:rPr lang="en-US" smtClean="0"/>
              <a:pPr/>
              <a:t>45</a:t>
            </a:fld>
            <a:endParaRPr lang="th-TH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F7290-5525-4915-81A9-DDA482A3A0A2}" type="slidenum">
              <a:rPr lang="en-US" smtClean="0"/>
              <a:pPr/>
              <a:t>46</a:t>
            </a:fld>
            <a:endParaRPr lang="th-TH" smtClean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C0DCE-F60D-4D8A-8E83-3DB26C2CC467}" type="slidenum">
              <a:rPr lang="en-US" smtClean="0"/>
              <a:pPr/>
              <a:t>47</a:t>
            </a:fld>
            <a:endParaRPr lang="th-TH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CEBB1-2DD0-4B86-9634-C7933E281D89}" type="slidenum">
              <a:rPr lang="en-US" smtClean="0"/>
              <a:pPr/>
              <a:t>48</a:t>
            </a:fld>
            <a:endParaRPr lang="th-TH" smtClean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560EA-E811-48B9-BB01-9B5FB6EBD5D2}" type="slidenum">
              <a:rPr lang="en-US" smtClean="0"/>
              <a:pPr/>
              <a:t>49</a:t>
            </a:fld>
            <a:endParaRPr lang="th-TH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FE9B7-58DA-4C86-AB1A-2DDB6CA05EBD}" type="slidenum">
              <a:rPr lang="en-US" smtClean="0"/>
              <a:pPr/>
              <a:t>50</a:t>
            </a:fld>
            <a:endParaRPr lang="th-TH" smtClean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6E97F-CF13-4DF0-849A-C436765A0FC0}" type="slidenum">
              <a:rPr lang="en-US" smtClean="0"/>
              <a:pPr/>
              <a:t>51</a:t>
            </a:fld>
            <a:endParaRPr lang="th-TH" smtClean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0ED2B-6AAA-4DFC-96EF-125D64E79B7F}" type="slidenum">
              <a:rPr lang="en-US" smtClean="0"/>
              <a:pPr/>
              <a:t>52</a:t>
            </a:fld>
            <a:endParaRPr lang="th-TH" smtClean="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BF802-F622-4D36-BF74-AB5703722895}" type="slidenum">
              <a:rPr lang="en-US" smtClean="0"/>
              <a:pPr/>
              <a:t>53</a:t>
            </a:fld>
            <a:endParaRPr lang="th-TH" smtClean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BA3A3-3701-4798-ABB2-1A1E8690840E}" type="slidenum">
              <a:rPr lang="en-US" smtClean="0"/>
              <a:pPr/>
              <a:t>54</a:t>
            </a:fld>
            <a:endParaRPr lang="th-TH" smtClean="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55B1F-4283-47C6-9A5A-DB8FDD837DC1}" type="slidenum">
              <a:rPr lang="en-US" smtClean="0"/>
              <a:pPr/>
              <a:t>6</a:t>
            </a:fld>
            <a:endParaRPr lang="th-TH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BEAD1-CA5C-4D04-A7B1-DFD458956C3D}" type="slidenum">
              <a:rPr lang="en-US" smtClean="0"/>
              <a:pPr/>
              <a:t>55</a:t>
            </a:fld>
            <a:endParaRPr lang="th-TH" smtClean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E3AC1-75A3-4521-B8A8-CEFE88D98DF9}" type="slidenum">
              <a:rPr lang="en-US" smtClean="0"/>
              <a:pPr/>
              <a:t>56</a:t>
            </a:fld>
            <a:endParaRPr lang="th-TH" smtClean="0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5E443-E231-4C53-A210-0C703DB05DF0}" type="slidenum">
              <a:rPr lang="en-US" smtClean="0"/>
              <a:pPr/>
              <a:t>57</a:t>
            </a:fld>
            <a:endParaRPr lang="th-TH" smtClean="0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19B36-5FB0-4AE6-B446-7B0C37EE96E3}" type="slidenum">
              <a:rPr lang="en-US" smtClean="0"/>
              <a:pPr/>
              <a:t>58</a:t>
            </a:fld>
            <a:endParaRPr lang="th-TH" smtClean="0"/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7440C-05D4-4F01-A96A-A7EAFC335F0A}" type="slidenum">
              <a:rPr lang="en-US" smtClean="0"/>
              <a:pPr/>
              <a:t>59</a:t>
            </a:fld>
            <a:endParaRPr lang="th-TH" smtClean="0"/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0163B-B630-48A6-BD64-6A8F263B7DB6}" type="slidenum">
              <a:rPr lang="en-US" smtClean="0"/>
              <a:pPr/>
              <a:t>60</a:t>
            </a:fld>
            <a:endParaRPr lang="th-TH" smtClean="0"/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30EED-549F-46C0-A008-911382C38AE3}" type="slidenum">
              <a:rPr lang="en-US" smtClean="0"/>
              <a:pPr/>
              <a:t>61</a:t>
            </a:fld>
            <a:endParaRPr lang="th-TH" smtClean="0"/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EE222-7D7F-487E-B73A-397EBF955F6C}" type="slidenum">
              <a:rPr lang="en-US" smtClean="0"/>
              <a:pPr/>
              <a:t>62</a:t>
            </a:fld>
            <a:endParaRPr lang="th-TH" smtClean="0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FE46D-83CB-42BA-AB4A-A086B8E12DCF}" type="slidenum">
              <a:rPr lang="en-US" smtClean="0"/>
              <a:pPr/>
              <a:t>63</a:t>
            </a:fld>
            <a:endParaRPr lang="th-TH" smtClean="0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622C4-2EF2-4EFB-97BA-E627D9E52ED3}" type="slidenum">
              <a:rPr lang="en-US" smtClean="0"/>
              <a:pPr/>
              <a:t>66</a:t>
            </a:fld>
            <a:endParaRPr lang="th-TH" smtClean="0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CF780-9CA1-406C-BE25-FE5C470B266E}" type="slidenum">
              <a:rPr lang="en-US" smtClean="0"/>
              <a:pPr/>
              <a:t>7</a:t>
            </a:fld>
            <a:endParaRPr lang="th-TH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74A53-5C82-435A-8215-498457922D7C}" type="slidenum">
              <a:rPr lang="en-US" smtClean="0"/>
              <a:pPr/>
              <a:t>67</a:t>
            </a:fld>
            <a:endParaRPr lang="th-TH" smtClean="0"/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750888"/>
            <a:ext cx="5011738" cy="3759200"/>
          </a:xfrm>
          <a:ln/>
        </p:spPr>
      </p:sp>
      <p:sp>
        <p:nvSpPr>
          <p:cNvPr id="16998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699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B8A2C-D405-4C0F-B885-11B650FF86EF}" type="slidenum">
              <a:rPr lang="th-TH" smtClean="0"/>
              <a:pPr/>
              <a:t>70</a:t>
            </a:fld>
            <a:endParaRPr lang="th-TH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750888"/>
            <a:ext cx="5011738" cy="3759200"/>
          </a:xfrm>
          <a:ln/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th-TH" dirty="0" smtClean="0"/>
          </a:p>
        </p:txBody>
      </p:sp>
      <p:sp>
        <p:nvSpPr>
          <p:cNvPr id="1710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027D6-AA2B-417A-BC31-0C96C87A90A1}" type="slidenum">
              <a:rPr lang="th-TH" smtClean="0"/>
              <a:pPr/>
              <a:t>74</a:t>
            </a:fld>
            <a:endParaRPr lang="th-TH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750888"/>
            <a:ext cx="5011738" cy="3759200"/>
          </a:xfrm>
          <a:ln/>
        </p:spPr>
      </p:sp>
      <p:sp>
        <p:nvSpPr>
          <p:cNvPr id="17203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  <p:sp>
        <p:nvSpPr>
          <p:cNvPr id="1720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1C4FA-9FBE-42C8-9BFB-E60790BECDC8}" type="slidenum">
              <a:rPr lang="th-TH" smtClean="0"/>
              <a:pPr/>
              <a:t>75</a:t>
            </a:fld>
            <a:endParaRPr lang="th-TH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750888"/>
            <a:ext cx="5011738" cy="3759200"/>
          </a:xfrm>
          <a:ln/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17306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7D78C-0BD2-4E07-B0A5-1C4DBC1C2254}" type="slidenum">
              <a:rPr lang="th-TH" smtClean="0"/>
              <a:pPr/>
              <a:t>76</a:t>
            </a:fld>
            <a:endParaRPr lang="th-TH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750888"/>
            <a:ext cx="5011738" cy="3757612"/>
          </a:xfrm>
          <a:ln/>
        </p:spPr>
      </p:sp>
      <p:sp>
        <p:nvSpPr>
          <p:cNvPr id="17408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08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CDB16-1911-425A-9FEC-383365BB4D77}" type="slidenum">
              <a:rPr lang="th-TH" smtClean="0"/>
              <a:pPr/>
              <a:t>100</a:t>
            </a:fld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5FC2B-6C8E-4CDC-9C63-436306BA4109}" type="slidenum">
              <a:rPr lang="en-US" smtClean="0"/>
              <a:pPr/>
              <a:t>8</a:t>
            </a:fld>
            <a:endParaRPr lang="th-TH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48D1A-29A6-4C7B-9263-B98D4F5E96A9}" type="slidenum">
              <a:rPr lang="en-US" smtClean="0"/>
              <a:pPr/>
              <a:t>9</a:t>
            </a:fld>
            <a:endParaRPr lang="th-TH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57E7B-E859-4423-9924-379553601855}" type="slidenum">
              <a:rPr lang="en-US" smtClean="0"/>
              <a:pPr/>
              <a:t>10</a:t>
            </a:fld>
            <a:endParaRPr lang="th-TH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7"/>
          <p:cNvCxnSpPr/>
          <p:nvPr userDrawn="1"/>
        </p:nvCxnSpPr>
        <p:spPr>
          <a:xfrm>
            <a:off x="179388" y="2528888"/>
            <a:ext cx="4392612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878855"/>
            <a:ext cx="4392488" cy="1470025"/>
          </a:xfrm>
        </p:spPr>
        <p:txBody>
          <a:bodyPr lIns="0" rIns="0" anchor="b"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275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ED93DF-7009-4AB9-8D5E-FED047D511AE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64B1-EE9E-495E-815B-867E97E90C9A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07A2-D00C-4FFB-B75A-07E3D3DE8AD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dirty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A7F0-DAF5-42AF-9F02-1C701AC7B717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E546-CD72-4F2A-AC1C-EAAC60F9978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249A-44B4-41F5-9E5D-A58C464B3995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A8D9-9A78-4F2A-B173-1746F91A897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FD49-E8A5-42BD-9579-8337F4D28340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DFC3-8490-40DC-8AB4-2FD66D05264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7"/>
          <p:cNvCxnSpPr/>
          <p:nvPr userDrawn="1"/>
        </p:nvCxnSpPr>
        <p:spPr>
          <a:xfrm>
            <a:off x="179388" y="2528888"/>
            <a:ext cx="4392612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878855"/>
            <a:ext cx="4392488" cy="1470025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275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97C2BF-5BA2-4E1A-8E30-4E73E96DF5A5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5B3E5-FC15-48D3-B2B2-51645AC5C7A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750" y="485775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590550" y="1927225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81550" y="1927225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750" y="485775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590550" y="1927225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781550" y="1927225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781550" y="4265613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Origami\fond2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7"/>
          <p:cNvCxnSpPr/>
          <p:nvPr userDrawn="1"/>
        </p:nvCxnSpPr>
        <p:spPr>
          <a:xfrm>
            <a:off x="3635375" y="6308725"/>
            <a:ext cx="5040313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7812088" y="6356350"/>
            <a:ext cx="37623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1988840"/>
            <a:ext cx="505090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0038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027988" y="6356350"/>
            <a:ext cx="658812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8F4269-1ED8-4C5A-A986-2DA02BB8C61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D636-B673-4DFA-BE10-3C0961B0ACAA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4928-0311-4F81-8B16-E3517A55AA4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0C02-E7EA-4A16-BDF4-7CD8D517A023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F2D2-7C84-424F-B005-CA6CE78A6D3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C29F-54E2-4283-A055-4956365BE170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23DD-6710-468B-9E69-18003F0D43B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14AD-5831-4D13-BC2E-4FDC1334C17B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7175-D381-4FA6-87B4-9C316F3A415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C1B9-AEE0-4722-B566-54A1D0D74408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A0EE-CE46-4DFA-BABF-988EFEC0E1D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3355-A7B3-49D4-9498-B4D8647EE378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E462-B4A3-4906-AC96-C98F442D33B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C938-8A77-4BDC-A7E3-58B4CD9AF70F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30A8-C847-4082-8B13-49479300694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2B181-C552-437B-837D-5F68604077A1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D6A75-14C9-41EC-A338-C1AAB027D21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288" y="5799138"/>
            <a:ext cx="1839912" cy="27781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8A19B68-0F7A-413A-82CC-7BBE6B46D935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1C58518-6ED4-42E3-8567-262410C0540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sp>
        <p:nvSpPr>
          <p:cNvPr id="14" name="Rectangle 6"/>
          <p:cNvSpPr/>
          <p:nvPr userDrawn="1"/>
        </p:nvSpPr>
        <p:spPr>
          <a:xfrm rot="5400000">
            <a:off x="8396288" y="5799138"/>
            <a:ext cx="1839912" cy="27781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2" r:id="rId2"/>
    <p:sldLayoutId id="2147483873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74" r:id="rId9"/>
    <p:sldLayoutId id="2147483868" r:id="rId10"/>
    <p:sldLayoutId id="2147483869" r:id="rId11"/>
    <p:sldLayoutId id="2147483875" r:id="rId12"/>
    <p:sldLayoutId id="2147483877" r:id="rId13"/>
    <p:sldLayoutId id="2147483878" r:id="rId14"/>
    <p:sldLayoutId id="214748387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hyperlink" Target="http://www.finishline.com/store/catalog/product.jsp?productId=prod618405" TargetMode="External"/><Relationship Id="rId4" Type="http://schemas.openxmlformats.org/officeDocument/2006/relationships/image" Target="../media/image4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5"/>
          <p:cNvSpPr>
            <a:spLocks noGrp="1"/>
          </p:cNvSpPr>
          <p:nvPr>
            <p:ph type="ctrTitle"/>
          </p:nvPr>
        </p:nvSpPr>
        <p:spPr>
          <a:xfrm>
            <a:off x="178593" y="4608512"/>
            <a:ext cx="6697663" cy="6206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CHAPTER </a:t>
            </a: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การออกแบบส่วนต่อประสานผู้ใช้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    (</a:t>
            </a: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User Interface Design)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fr-FR" sz="3600" cap="none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19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ngsana New" pitchFamily="18" charset="-34"/>
              </a:rPr>
              <a:t>Nitinan Mata</a:t>
            </a:r>
            <a:endParaRPr lang="fr-FR" dirty="0" smtClean="0">
              <a:cs typeface="Angsana New" pitchFamily="18" charset="-34"/>
            </a:endParaRPr>
          </a:p>
        </p:txBody>
      </p:sp>
      <p:pic>
        <p:nvPicPr>
          <p:cNvPr id="9220" name="Picture 4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437063"/>
            <a:ext cx="1616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smtClean="0">
                <a:solidFill>
                  <a:schemeClr val="accent2">
                    <a:lumMod val="75000"/>
                  </a:schemeClr>
                </a:solidFill>
              </a:rPr>
              <a:t>การออกแบบหน้าจอส่วนแสดงผล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การออกแบบหน้าจอ</a:t>
            </a:r>
          </a:p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การออกแบบตัวอักษร</a:t>
            </a:r>
          </a:p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การออกแบบรูปกราฟส่วนแสดงผล</a:t>
            </a:r>
          </a:p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การออกแบบ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Effect </a:t>
            </a: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พิเศษในการแสดงหน้าจอ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ความถูกต้อง คือ ออกแบบตามหลักการต่างๆทางเทคนิค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HCI</a:t>
            </a:r>
          </a:p>
          <a:p>
            <a:pPr eaLnBrk="1" hangingPunct="1"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 ถูกใจ คือ ออกแบบให้ถูกใจผู้ใช้</a:t>
            </a:r>
          </a:p>
          <a:p>
            <a:pPr eaLnBrk="1" hangingPunct="1"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ถ้า 2 อย่างนี้ไปด้วยกันได้จะเป็นผลดี แต่ให้</a:t>
            </a:r>
            <a:r>
              <a:rPr lang="th-TH" u="sng" dirty="0" smtClean="0">
                <a:latin typeface="TH SarabunPSK" pitchFamily="34" charset="-34"/>
                <a:cs typeface="TH SarabunPSK" pitchFamily="34" charset="-34"/>
              </a:rPr>
              <a:t>คำนึงถึงความถูกต้องมาก่อน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บางที 2 สิ่งนี้ไม่สามารถทำได้ แต่ก็พยายามให้ผสมกันให้ได้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ความถูกต้องและถูกใจ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คำนึงในเรื่องของ </a:t>
            </a:r>
            <a:r>
              <a:rPr lang="en-US" sz="3100" dirty="0" smtClean="0">
                <a:latin typeface="TH SarabunPSK" pitchFamily="34" charset="-34"/>
                <a:cs typeface="TH SarabunPSK" pitchFamily="34" charset="-34"/>
              </a:rPr>
              <a:t>Input 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100" dirty="0" smtClean="0">
                <a:latin typeface="TH SarabunPSK" pitchFamily="34" charset="-34"/>
                <a:cs typeface="TH SarabunPSK" pitchFamily="34" charset="-34"/>
              </a:rPr>
              <a:t>Output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การออกแบบ </a:t>
            </a:r>
            <a:r>
              <a:rPr lang="en-US" sz="3100" dirty="0" smtClean="0">
                <a:latin typeface="TH SarabunPSK" pitchFamily="34" charset="-34"/>
                <a:cs typeface="TH SarabunPSK" pitchFamily="34" charset="-34"/>
              </a:rPr>
              <a:t>Input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ฮาร์ดแวร์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th-TH" sz="3100" dirty="0" err="1" smtClean="0">
                <a:latin typeface="TH SarabunPSK" pitchFamily="34" charset="-34"/>
                <a:cs typeface="TH SarabunPSK" pitchFamily="34" charset="-34"/>
              </a:rPr>
              <a:t>เม้าท์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  คีย์บอร์ด  </a:t>
            </a:r>
            <a:r>
              <a:rPr lang="th-TH" sz="3100" dirty="0" err="1" smtClean="0">
                <a:latin typeface="TH SarabunPSK" pitchFamily="34" charset="-34"/>
                <a:cs typeface="TH SarabunPSK" pitchFamily="34" charset="-34"/>
              </a:rPr>
              <a:t>จอยสติ๊ก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  ทัศสกรีน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ซอฟต์แวร์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ออกแบบคอมโพ</a:t>
            </a:r>
            <a:r>
              <a:rPr lang="th-TH" sz="3100" dirty="0" err="1" smtClean="0">
                <a:latin typeface="TH SarabunPSK" pitchFamily="34" charset="-34"/>
                <a:cs typeface="TH SarabunPSK" pitchFamily="34" charset="-34"/>
              </a:rPr>
              <a:t>เน้นท์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 หรือส่วนประกอบ ได้แก่  ปุ่ม ดรอบดาว</a:t>
            </a:r>
            <a:r>
              <a:rPr lang="th-TH" sz="3100" dirty="0" err="1" smtClean="0">
                <a:latin typeface="TH SarabunPSK" pitchFamily="34" charset="-34"/>
                <a:cs typeface="TH SarabunPSK" pitchFamily="34" charset="-34"/>
              </a:rPr>
              <a:t>ลิส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  ปุ่มเลือก และอื่นๆ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การออกแบบ </a:t>
            </a:r>
            <a:r>
              <a:rPr lang="en-US" sz="3100" dirty="0" smtClean="0">
                <a:latin typeface="TH SarabunPSK" pitchFamily="34" charset="-34"/>
                <a:cs typeface="TH SarabunPSK" pitchFamily="34" charset="-34"/>
              </a:rPr>
              <a:t>Output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ในส่วนของผลลัพธ์ที่ได้จากการค้นหา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รายงานแบบกระดาษ หรือรายงานทางหน้าขอ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ข้อความช่วยเหลือ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ข้อความแสดงข้อผิดพลาด</a:t>
            </a:r>
            <a:endParaRPr lang="en-US" sz="3100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การออกแบบโปรแกรม การติดต่อกับผู้ใช้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การออกแบบส่วนนำเข้าข้อมูล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วิธีการในการนำเข้า</a:t>
            </a:r>
          </a:p>
          <a:p>
            <a:pPr lvl="1" eaLnBrk="1" hangingPunct="1">
              <a:defRPr/>
            </a:pPr>
            <a:r>
              <a:rPr lang="th-TH" sz="40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แบบช่วงเวลา (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Batch)</a:t>
            </a:r>
          </a:p>
          <a:p>
            <a:pPr lvl="1" eaLnBrk="1" hangingPunct="1">
              <a:defRPr/>
            </a:pPr>
            <a:r>
              <a:rPr lang="th-TH" sz="40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แบบตลอดเวลา (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Online)</a:t>
            </a:r>
            <a:endParaRPr lang="th-TH" sz="4000" dirty="0" smtClean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endParaRPr lang="th-TH" sz="4000" dirty="0" smtClean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smtClean="0">
                <a:solidFill>
                  <a:schemeClr val="accent2">
                    <a:lumMod val="75000"/>
                  </a:schemeClr>
                </a:solidFill>
              </a:rPr>
              <a:t>อุปกรณ์ในการนำเข้าข้อมูล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Keyboard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Mouse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Touch screen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Touch-tone telephone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เค</a:t>
            </a:r>
            <a:r>
              <a:rPr lang="th-TH" dirty="0" err="1" smtClean="0">
                <a:solidFill>
                  <a:schemeClr val="accent2">
                    <a:lumMod val="75000"/>
                  </a:schemeClr>
                </a:solidFill>
              </a:rPr>
              <a:t>รื่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อง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มือนำเข้าข้อมูลแบบกราฟฟิก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(Graphic input device)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เครื่องมือเสียง</a:t>
            </a:r>
          </a:p>
          <a:p>
            <a:pPr eaLnBrk="1" hangingPunct="1"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หน้าจอแสดงส่วนการนำเข้าข้อมูล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75152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หน้าจอควบคุมการปฏิบัติงาน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การใช้เมนู</a:t>
            </a:r>
          </a:p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การใช้หน้าจอ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Prompt</a:t>
            </a:r>
            <a:endParaRPr lang="th-TH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การรวมทั้งสองแบบเข้าด้วยกัน (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Combination screen)</a:t>
            </a:r>
            <a:endParaRPr lang="th-TH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หน้าจอการควบคุมการประมวลผลแบบเมนู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00" y="1981200"/>
            <a:ext cx="6373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หลักเกณฑ์ในการออกแบบเมนูคำสั่ง</a:t>
            </a:r>
            <a:b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90600" y="1447800"/>
            <a:ext cx="7924800" cy="4006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thaiDi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th-TH" sz="3200" dirty="0">
                <a:latin typeface="Tahoma" pitchFamily="34" charset="0"/>
                <a:cs typeface="+mj-cs"/>
              </a:rPr>
              <a:t>แต่ละเมนูคำสั่งควรเลือกใช้คำสั่งที่สื่อความหมายได้ชัดเจน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th-TH" sz="3200" dirty="0">
                <a:latin typeface="Tahoma" pitchFamily="34" charset="0"/>
                <a:cs typeface="+mj-cs"/>
              </a:rPr>
              <a:t>ควรมีการใช้ตัวอักษรพิมพ์ใหญ่หรือตัวอักษรพิมพ์เล็กตามความเหมาะสม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th-TH" sz="3200" dirty="0">
                <a:latin typeface="Tahoma" pitchFamily="34" charset="0"/>
                <a:cs typeface="+mj-cs"/>
              </a:rPr>
              <a:t>ควรมีการจัดกลุ่มคำสั่งที่มีความเกี่ยวข้องกันไว้ในกลุ่มเดียวกัน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th-TH" sz="3200" dirty="0">
                <a:latin typeface="Tahoma" pitchFamily="34" charset="0"/>
                <a:cs typeface="+mj-cs"/>
              </a:rPr>
              <a:t>ไม่ควรมีจำนวนเมนูคำสั่งมากเกินไป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th-TH" sz="3200" dirty="0">
                <a:latin typeface="Tahoma" pitchFamily="34" charset="0"/>
                <a:cs typeface="+mj-cs"/>
              </a:rPr>
              <a:t>ควรมีเมนูย่อยสำหรับเมนูคำสั่งที่มีการทำงานย่อยภายในมากเกินไป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th-TH" sz="3200" dirty="0">
                <a:latin typeface="Tahoma" pitchFamily="34" charset="0"/>
                <a:cs typeface="+mj-cs"/>
              </a:rPr>
              <a:t>เมื่อมีการเลือกเมนูคำสั่ง ควรออกแบบให้มีแถบสีปรากฏที่เมนูคำสั่งที่ถูกเลือก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หลักทั่วไปในการจัดการส่วนนำเข้าและส่วนแสดงผล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Gebhardt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Stellmacher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(1978)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เสนอเกณฑ์ใน 8 ประเด็นหลัก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th-TH" b="1" dirty="0" smtClean="0">
                <a:solidFill>
                  <a:srgbClr val="7030A0"/>
                </a:solidFill>
              </a:rPr>
              <a:t>ความเรียบง่าย (</a:t>
            </a:r>
            <a:r>
              <a:rPr lang="en-US" b="1" dirty="0" smtClean="0">
                <a:solidFill>
                  <a:srgbClr val="7030A0"/>
                </a:solidFill>
              </a:rPr>
              <a:t>Simplicity)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มีคำสั่งไม่มากนัก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ใช้ส่วนนำเข้าที่เรียบง่าย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ใช้คำสั่งที่สั้น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ใช้คำสั่งที่สื่อความหมาย</a:t>
            </a:r>
          </a:p>
          <a:p>
            <a:pPr marL="609600" indent="-609600" eaLnBrk="1" hangingPunct="1"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หลักทั่วไปในการจัดการส่วนนำเข้าและส่วนแสดงผล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953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2"/>
              <a:defRPr/>
            </a:pPr>
            <a:r>
              <a:rPr lang="th-TH" b="1" dirty="0" smtClean="0">
                <a:solidFill>
                  <a:srgbClr val="7030A0"/>
                </a:solidFill>
              </a:rPr>
              <a:t>ความชัดเจน (</a:t>
            </a:r>
            <a:r>
              <a:rPr lang="en-US" b="1" dirty="0" smtClean="0">
                <a:solidFill>
                  <a:srgbClr val="7030A0"/>
                </a:solidFill>
              </a:rPr>
              <a:t>Clarity)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มีโครงสร้างแบบลำดับชั้น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มีหน้าที่เฉพาะกิจกรรม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มีความสม่ำเสมอ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แก้ไขปัญหาตรงจุด</a:t>
            </a:r>
          </a:p>
          <a:p>
            <a:pPr marL="609600" indent="-609600" eaLnBrk="1" hangingPunct="1">
              <a:buFontTx/>
              <a:buAutoNum type="arabicPeriod" startAt="3"/>
              <a:defRPr/>
            </a:pPr>
            <a:r>
              <a:rPr lang="th-TH" b="1" dirty="0" smtClean="0">
                <a:solidFill>
                  <a:srgbClr val="7030A0"/>
                </a:solidFill>
              </a:rPr>
              <a:t>ความเป็นเอกลักษณ์ (</a:t>
            </a:r>
            <a:r>
              <a:rPr lang="en-US" b="1" dirty="0" smtClean="0">
                <a:solidFill>
                  <a:srgbClr val="7030A0"/>
                </a:solidFill>
              </a:rPr>
              <a:t>Uniqueness)</a:t>
            </a:r>
            <a:endParaRPr lang="th-TH" b="1" dirty="0" smtClean="0">
              <a:solidFill>
                <a:srgbClr val="7030A0"/>
              </a:solidFill>
            </a:endParaRP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มีเป้าหมายชัดเจน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มีขอบเขตที่กำหนดแน่นอน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หลักทั่วไปในการจัดการส่วนนำเข้าและส่วนแสดงผล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4"/>
              <a:defRPr/>
            </a:pPr>
            <a:r>
              <a:rPr lang="th-TH" b="1" dirty="0" smtClean="0">
                <a:solidFill>
                  <a:srgbClr val="7030A0"/>
                </a:solidFill>
              </a:rPr>
              <a:t>ภาษาที่ใช้ได้สะดวก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Comfortable language)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เป็นคำสั่งที่มีประสิทธิภาพ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มีความยืดหยุ่น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ใช้การตอบโต้ที่</a:t>
            </a:r>
            <a:r>
              <a:rPr lang="th-TH" sz="3200" dirty="0" err="1" smtClean="0">
                <a:solidFill>
                  <a:schemeClr val="accent2">
                    <a:lumMod val="75000"/>
                  </a:schemeClr>
                </a:solidFill>
              </a:rPr>
              <a:t>กระทัดรัด</a:t>
            </a:r>
            <a:endParaRPr lang="th-TH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ใช้โครงสร้างข้อมูลที่ง่ายต่อการจดจำ</a:t>
            </a:r>
          </a:p>
          <a:p>
            <a:pPr marL="609600" indent="-609600" eaLnBrk="1" hangingPunct="1"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System Development Life Cycle : SDLC</a:t>
            </a: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endParaRPr lang="th-TH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6" descr="apadt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4041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38800" y="1447800"/>
            <a:ext cx="3200400" cy="1447800"/>
            <a:chOff x="3552" y="912"/>
            <a:chExt cx="2016" cy="912"/>
          </a:xfrm>
        </p:grpSpPr>
        <p:sp>
          <p:nvSpPr>
            <p:cNvPr id="5125" name="AutoShape 7"/>
            <p:cNvSpPr>
              <a:spLocks noChangeArrowheads="1"/>
            </p:cNvSpPr>
            <p:nvPr/>
          </p:nvSpPr>
          <p:spPr bwMode="auto">
            <a:xfrm rot="5400000">
              <a:off x="4104" y="360"/>
              <a:ext cx="912" cy="2016"/>
            </a:xfrm>
            <a:prstGeom prst="wedgeRectCallout">
              <a:avLst>
                <a:gd name="adj1" fmla="val 111731"/>
                <a:gd name="adj2" fmla="val 74005"/>
              </a:avLst>
            </a:prstGeom>
            <a:solidFill>
              <a:srgbClr val="FF9933"/>
            </a:solidFill>
            <a:ln w="9525" algn="ctr">
              <a:solidFill>
                <a:srgbClr val="D4E3F7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th-TH" sz="1000">
                <a:solidFill>
                  <a:schemeClr val="bg1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600" y="960"/>
              <a:ext cx="1968" cy="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2000" b="1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</a:rPr>
                <a:t>กิจกรรมในขั้นตอนนี้ได้แก่</a:t>
              </a:r>
            </a:p>
            <a:p>
              <a:pPr>
                <a:defRPr/>
              </a:pP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</a:rPr>
                <a:t>1. </a:t>
              </a:r>
              <a:r>
                <a:rPr lang="th-TH" sz="2000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</a:rPr>
                <a:t>การออกแบบฟอร์มและรายงาน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</a:endParaRPr>
            </a:p>
            <a:p>
              <a:pPr>
                <a:defRPr/>
              </a:pP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</a:rPr>
                <a:t>2. </a:t>
              </a:r>
              <a:r>
                <a:rPr lang="th-TH" sz="2000" b="1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</a:rPr>
                <a:t>การออกแบบ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</a:rPr>
                <a:t> GUI</a:t>
              </a:r>
              <a:endParaRPr lang="th-TH" sz="20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</a:endParaRPr>
            </a:p>
            <a:p>
              <a:pPr>
                <a:defRPr/>
              </a:pP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</a:rPr>
                <a:t>3. </a:t>
              </a:r>
              <a:r>
                <a:rPr lang="th-TH" sz="2000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</a:rPr>
                <a:t>การออกแบบฐานข้อมูล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หลักทั่วไปในการจัดการส่วนนำเข้าและส่วนแสดงผล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5"/>
              <a:defRPr/>
            </a:pPr>
            <a:r>
              <a:rPr lang="th-TH" b="1" dirty="0" smtClean="0">
                <a:solidFill>
                  <a:srgbClr val="7030A0"/>
                </a:solidFill>
              </a:rPr>
              <a:t>การอำนวยความสะดวกสบายอื่น ๆ ในการใช้คำสั่ง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Other comfort)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ความสะดวกในการนำเข้า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การสั่งแทรกขณะระบบกำลังดำเนินการ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การใช้ภาษาของส่วนแสดงผล</a:t>
            </a:r>
          </a:p>
          <a:p>
            <a:pPr marL="990600" lvl="1" indent="-533400" eaLnBrk="1" hangingPunct="1"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ให้ความสะดวกด้านอื่น ๆ</a:t>
            </a:r>
          </a:p>
          <a:p>
            <a:pPr marL="609600" indent="-609600" eaLnBrk="1" hangingPunct="1"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หลักทั่วไปในการจัดการส่วนนำเข้าและส่วนแสดงผล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6"/>
              <a:defRPr/>
            </a:pPr>
            <a:r>
              <a:rPr lang="th-TH" b="1" dirty="0" smtClean="0">
                <a:solidFill>
                  <a:srgbClr val="7030A0"/>
                </a:solidFill>
              </a:rPr>
              <a:t>การยืนยันและการนำมาใช้ใหม่ (</a:t>
            </a:r>
            <a:r>
              <a:rPr lang="en-US" b="1" dirty="0" smtClean="0">
                <a:solidFill>
                  <a:srgbClr val="7030A0"/>
                </a:solidFill>
              </a:rPr>
              <a:t>Evidence &amp; reusability)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การยืนยัน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ให้ความช่วยเหลือ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การนำกลับมาใช้ใหม่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6"/>
              <a:defRPr/>
            </a:pPr>
            <a:r>
              <a:rPr lang="th-TH" b="1" dirty="0" smtClean="0">
                <a:solidFill>
                  <a:srgbClr val="7030A0"/>
                </a:solidFill>
              </a:rPr>
              <a:t>มีความมั่นคงในคำสั่ง (</a:t>
            </a:r>
            <a:r>
              <a:rPr lang="en-US" b="1" dirty="0" smtClean="0">
                <a:solidFill>
                  <a:srgbClr val="7030A0"/>
                </a:solidFill>
              </a:rPr>
              <a:t>Stability)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การจัดการแก้ไขข้อผิดพลาด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ไม่บีบบังคับผู้ใช้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6"/>
              <a:defRPr/>
            </a:pPr>
            <a:r>
              <a:rPr lang="th-TH" b="1" dirty="0" smtClean="0">
                <a:solidFill>
                  <a:srgbClr val="7030A0"/>
                </a:solidFill>
              </a:rPr>
              <a:t>มีความมั่นคงปลอดภัยในข้อมูล (</a:t>
            </a:r>
            <a:r>
              <a:rPr lang="en-US" b="1" dirty="0" smtClean="0">
                <a:solidFill>
                  <a:srgbClr val="7030A0"/>
                </a:solidFill>
              </a:rPr>
              <a:t>Data security)</a:t>
            </a:r>
            <a:endParaRPr lang="th-TH" b="1" dirty="0" smtClean="0">
              <a:solidFill>
                <a:srgbClr val="7030A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การออกแบบ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Interfaces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การออกแบบการจัดวาง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(Layouts) </a:t>
            </a: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ของหน้าจอ</a:t>
            </a:r>
            <a:endParaRPr lang="en-US" sz="3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โครงสร้างของการป้อนข้อมูล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(Structure Data Entry)</a:t>
            </a:r>
          </a:p>
          <a:p>
            <a:pPr eaLnBrk="1" hangingPunct="1">
              <a:defRPr/>
            </a:pP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การควบคุมความถูกต้องในระหว่างป้อนข้อมูล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(Controlling Data Input)</a:t>
            </a:r>
          </a:p>
          <a:p>
            <a:pPr eaLnBrk="1" hangingPunct="1">
              <a:defRPr/>
            </a:pP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การตอบสนองของระบบ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(Providing Feedback)</a:t>
            </a:r>
          </a:p>
          <a:p>
            <a:pPr eaLnBrk="1" hangingPunct="1">
              <a:defRPr/>
            </a:pP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การแสดงส่วนช่วยเหลือ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(Help)</a:t>
            </a:r>
          </a:p>
          <a:p>
            <a:pPr eaLnBrk="1" hangingPunct="1">
              <a:defRPr/>
            </a:pP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การออกแบบการควบคุมการเข้าถึงข้อมูลของผู้ใช้</a:t>
            </a:r>
          </a:p>
          <a:p>
            <a:pPr eaLnBrk="1" hangingPunct="1">
              <a:defRPr/>
            </a:pP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การออกแบบลำดับการเชื่อมโยงจอภาพ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(Dialogue Design)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39800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b="1" smtClean="0">
                <a:solidFill>
                  <a:schemeClr val="accent2">
                    <a:lumMod val="75000"/>
                  </a:schemeClr>
                </a:solidFill>
              </a:rPr>
              <a:t>การออกแบบการจัดวางของหน้าจอ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4876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th-TH" sz="3000" u="sng" dirty="0" smtClean="0">
                <a:solidFill>
                  <a:schemeClr val="accent2">
                    <a:lumMod val="75000"/>
                  </a:schemeClr>
                </a:solidFill>
              </a:rPr>
              <a:t>ส่วนหัวเรื่อง</a:t>
            </a: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: ใช้แสดงชื่อของเอกสารหรือฟอร์มนั้น ๆ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th-TH" sz="3000" u="sng" dirty="0" smtClean="0">
                <a:solidFill>
                  <a:schemeClr val="accent2">
                    <a:lumMod val="75000"/>
                  </a:schemeClr>
                </a:solidFill>
              </a:rPr>
              <a:t>ส่วนแสดงลำดับและวันที่</a:t>
            </a: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: ใช้แสดงเลขลำดับและวันที่หรือเวลา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th-TH" sz="3000" u="sng" dirty="0" smtClean="0">
                <a:solidFill>
                  <a:schemeClr val="accent2">
                    <a:lumMod val="75000"/>
                  </a:schemeClr>
                </a:solidFill>
              </a:rPr>
              <a:t>ส่วนแนะนำหรือแนวทางในการใช้</a:t>
            </a: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: ใช้อธิบายข้อแนะนำการใช้ฟอร์ม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th-TH" sz="3000" u="sng" dirty="0" smtClean="0">
                <a:solidFill>
                  <a:schemeClr val="accent2">
                    <a:lumMod val="75000"/>
                  </a:schemeClr>
                </a:solidFill>
              </a:rPr>
              <a:t>ส่วนรายละเอียดข้อมูล</a:t>
            </a: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: ใช้แสดงสาระสำคัญของเอกสารหรือฟอร์ม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th-TH" sz="3000" u="sng" dirty="0" smtClean="0">
                <a:solidFill>
                  <a:schemeClr val="accent2">
                    <a:lumMod val="75000"/>
                  </a:schemeClr>
                </a:solidFill>
              </a:rPr>
              <a:t>ส่วนแสดงผลรวม</a:t>
            </a: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: ใช้แสดงค่าผลรวม เช่น ยอดเงิน ยอดขาย เป็นต้น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th-TH" sz="3000" u="sng" dirty="0" smtClean="0">
                <a:solidFill>
                  <a:schemeClr val="accent2">
                    <a:lumMod val="75000"/>
                  </a:schemeClr>
                </a:solidFill>
              </a:rPr>
              <a:t>ส่วนการลงนามผู้มีอำนาจ</a:t>
            </a: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: ใช้แสดงนามผู้มีอำนาจของเอกสารหรือฟอร์ม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th-TH" sz="3000" u="sng" dirty="0" smtClean="0">
                <a:solidFill>
                  <a:schemeClr val="accent2">
                    <a:lumMod val="75000"/>
                  </a:schemeClr>
                </a:solidFill>
              </a:rPr>
              <a:t>ส่วนแสดงความคิดเห็น</a:t>
            </a:r>
            <a:r>
              <a:rPr lang="th-TH" sz="3000" dirty="0" smtClean="0">
                <a:solidFill>
                  <a:schemeClr val="accent2">
                    <a:lumMod val="75000"/>
                  </a:schemeClr>
                </a:solidFill>
              </a:rPr>
              <a:t>: ใช้ในการเขียนข้อความที่เป็นความคิดเห็น</a:t>
            </a:r>
          </a:p>
          <a:p>
            <a:pPr marL="609600" indent="-609600" eaLnBrk="1" hangingPunct="1">
              <a:defRPr/>
            </a:pPr>
            <a:endParaRPr lang="th-TH" sz="3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endParaRPr lang="th-TH" sz="3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smtClean="0">
                <a:solidFill>
                  <a:schemeClr val="accent2">
                    <a:lumMod val="75000"/>
                  </a:schemeClr>
                </a:solidFill>
              </a:rPr>
              <a:t>เกณฑ์การจัดการใส่ข้อมูล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ความคงที่ของการใส่ข้อมูล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วิธีการสั่งดำเนินการใส่ข้อมูล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การลดปริมาณสั่งการที่ผู้ใช้ต้องจดจำ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ความสมดุลในการใส่ค่าข้อมูลเข้ามากับการนำเสนอผลลัพธ์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ความคล่องตัวของผู้ใช้ในการใส่ค่าข้อมูลเข้ามา</a:t>
            </a:r>
          </a:p>
          <a:p>
            <a:pPr eaLnBrk="1" hangingPunct="1"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smtClean="0">
                <a:solidFill>
                  <a:schemeClr val="accent2">
                    <a:lumMod val="75000"/>
                  </a:schemeClr>
                </a:solidFill>
              </a:rPr>
              <a:t>การกระตุ้นความสนใจของผู้ใช้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ระดับความลึก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intensity)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การเน้นความสำคัญ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marking)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ขนาดและรูปแบบ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size &amp; fonts)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การสลับสีและการกะพริบ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inverse video &amp; blinking)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การใช้สี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color)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การใช้เสียง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audio)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smtClean="0">
                <a:solidFill>
                  <a:schemeClr val="accent2">
                    <a:lumMod val="75000"/>
                  </a:schemeClr>
                </a:solidFill>
              </a:rPr>
              <a:t>หลักการพื้นฐานของการออกแบบกราฟฟิก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นำเสนอส่วนที่เป็นข้อความ และส่วนที่เป็นสัญลักษณ์</a:t>
            </a:r>
            <a:r>
              <a:rPr lang="th-TH" dirty="0" err="1" smtClean="0">
                <a:solidFill>
                  <a:schemeClr val="accent2">
                    <a:lumMod val="75000"/>
                  </a:schemeClr>
                </a:solidFill>
              </a:rPr>
              <a:t>กราฟฟิก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 ให้ความชัดเจน สื่อความหมายว่าต้องการให้ผู้ใช้ทำอะไร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ออกแบบระบบที่เสนอโครงสร้างและขั้นตอนของการดำเนินการอย่างชัดเจน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ในกรณีที่ผู้ใช้สั่งดำเนินการไม่ตรงตามขั้นตอนการทำงาน ควรให้มีการเตือน หรือเสนอสัญลักษณ์ที่ผู้ใช้ทราบได้ในทันทีว่าควรจะแก้ไขอย่างไร</a:t>
            </a:r>
          </a:p>
          <a:p>
            <a:pPr eaLnBrk="1" hangingPunct="1"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smtClean="0">
                <a:solidFill>
                  <a:schemeClr val="accent2">
                    <a:lumMod val="75000"/>
                  </a:schemeClr>
                </a:solidFill>
              </a:rPr>
              <a:t>หลักการใช้สีบนจอภาพ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chemeClr val="accent2">
                    <a:lumMod val="75000"/>
                  </a:schemeClr>
                </a:solidFill>
              </a:rPr>
              <a:t>กระตุ้นความสนใจของสายตา</a:t>
            </a:r>
          </a:p>
          <a:p>
            <a:pPr eaLnBrk="1" hangingPunct="1">
              <a:defRPr/>
            </a:pPr>
            <a:r>
              <a:rPr lang="th-TH" smtClean="0">
                <a:solidFill>
                  <a:schemeClr val="accent2">
                    <a:lumMod val="75000"/>
                  </a:schemeClr>
                </a:solidFill>
              </a:rPr>
              <a:t>สร้างความน่าสนใจให้กับเนื้อหาและการนำเสนอข้อความที่ซับซ้อนไม่น่าสนใจ</a:t>
            </a:r>
          </a:p>
          <a:p>
            <a:pPr eaLnBrk="1" hangingPunct="1">
              <a:defRPr/>
            </a:pPr>
            <a:r>
              <a:rPr lang="th-TH" smtClean="0">
                <a:solidFill>
                  <a:schemeClr val="accent2">
                    <a:lumMod val="75000"/>
                  </a:schemeClr>
                </a:solidFill>
              </a:rPr>
              <a:t>แยกแยะความแตกต่างของระบบงานที่ซับซ้อน</a:t>
            </a:r>
          </a:p>
          <a:p>
            <a:pPr eaLnBrk="1" hangingPunct="1">
              <a:defRPr/>
            </a:pPr>
            <a:r>
              <a:rPr lang="th-TH" smtClean="0">
                <a:solidFill>
                  <a:schemeClr val="accent2">
                    <a:lumMod val="75000"/>
                  </a:schemeClr>
                </a:solidFill>
              </a:rPr>
              <a:t>เน้นการจัดโครงสร้างของระบบงานให้เข้าใจง่ายขึ้น</a:t>
            </a:r>
          </a:p>
          <a:p>
            <a:pPr eaLnBrk="1" hangingPunct="1">
              <a:defRPr/>
            </a:pPr>
            <a:r>
              <a:rPr lang="th-TH" smtClean="0">
                <a:solidFill>
                  <a:schemeClr val="accent2">
                    <a:lumMod val="75000"/>
                  </a:schemeClr>
                </a:solidFill>
              </a:rPr>
              <a:t>เน้นเตือนผู้ใช้ด้านต่าง ๆ</a:t>
            </a:r>
          </a:p>
          <a:p>
            <a:pPr eaLnBrk="1" hangingPunct="1">
              <a:defRPr/>
            </a:pPr>
            <a:r>
              <a:rPr lang="th-TH" smtClean="0">
                <a:solidFill>
                  <a:schemeClr val="accent2">
                    <a:lumMod val="75000"/>
                  </a:schemeClr>
                </a:solidFill>
              </a:rPr>
              <a:t>เสริมแรงปฏิกริยาทางอารมณ์ของผู้ใช้</a:t>
            </a:r>
          </a:p>
          <a:p>
            <a:pPr eaLnBrk="1" hangingPunct="1">
              <a:defRPr/>
            </a:pPr>
            <a:endParaRPr lang="th-TH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กฎเกณฑ์พื้นฐานในการใช้สี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อย่าฟุ่มเฟือยในการใช้สี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จำกัดจำนวนสี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ใช้เทคนิคการกำหนดความหมายให้กับสีที่ใช้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เปิดโอกาสให้ผู้ใช้ควบคุมการนำเสนอสี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ควรออกแบบโดยคำนึงถึงจอภาพแบบสีเดียวเป็นอันดับแรก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ใช้สีในการสร้างรูปแบบ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เลือกใช้สีที่ตรงกับความคาดหวังของผู้ใช้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เลือกจัดสีที่นำเสนออย่างระมัดระวัง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smtClean="0">
                <a:solidFill>
                  <a:schemeClr val="accent2">
                    <a:lumMod val="75000"/>
                  </a:schemeClr>
                </a:solidFill>
              </a:rPr>
              <a:t>เกณฑ์การจัดจอภาพ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ความคงที่ของการนำเสนอ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การเสนอข้อมูลที่ผู้ใช้เข้าใจได้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การลดปริมาณสิ่งที่ผู้ใช้ต้องจดจำ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ความสมดุลระหว่างการนำเสนอผลลัพธ์และการกำหนดใส่ข้อมูลเข้ามา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ความคล่องตัวของผู้ใช้ในการควบคุมการนำเสนอ</a:t>
            </a:r>
          </a:p>
          <a:p>
            <a:pPr eaLnBrk="1" hangingPunct="1"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กระบวนการในการออกแบบ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User Interface</a:t>
            </a: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endParaRPr lang="th-TH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457200" y="20574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b="1" kern="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User Interface </a:t>
            </a:r>
            <a:r>
              <a:rPr lang="th-TH" sz="2400" b="1" kern="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หมายถึง</a:t>
            </a:r>
            <a:r>
              <a:rPr lang="th-TH" sz="2400" kern="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th-TH" sz="2400" kern="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ส่วนติดต่อระหว่างผู้ใช้กับระบบ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th-TH" sz="2400" kern="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เพื่อการเตรียมสารสนเทศและการนำสารสนเทศนั้นไปใช้โดยการตอบโต้กับคอมพิวเตอร์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th-TH" sz="2400" kern="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b="1" kern="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Dialogues </a:t>
            </a:r>
            <a:r>
              <a:rPr lang="th-TH" sz="2400" b="1" kern="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หมายถึง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th-TH" sz="2400" kern="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ลำดับการเชื่อมโยงจอภาพซึ่งจะทำให้ทราบว่าจอภาพหนึ่งจะเชื่อมโยงไปยังจอภาพใดต่อไป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accent2">
                    <a:lumMod val="75000"/>
                  </a:schemeClr>
                </a:solidFill>
              </a:rPr>
              <a:t>การออกแบบการจัดวางของหน้าจอ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การออกแบบหน้าจอของฟอร์มหรือรายงานต่างๆ ควรจะจัดวางรูปแบบให้เหมือนกับเอกสารมากที่สุด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การเชื่อมโยงการป้อนข้อมูลในแต่ละรายการหรือแต่ละฟิลด์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rgbClr val="C00000"/>
                </a:solidFill>
              </a:rPr>
              <a:t> ต้องลำดับการเชื่อมโยงในการป้อนข้อมูลในแต่ละฟิลด์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rgbClr val="C00000"/>
                </a:solidFill>
              </a:rPr>
              <a:t> การกรอกจะคล้ายกับการกรอกบนเอกสารจริง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rgbClr val="C00000"/>
                </a:solidFill>
              </a:rPr>
              <a:t> เริ่มกรอกจากซ้ายไปขวา และจากบนลงล่าง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rgbClr val="C00000"/>
                </a:solidFill>
              </a:rPr>
              <a:t> ควรมีความยืดหยุ่นและสอดคล้องในการทำงาน สามารถย้าย </a:t>
            </a:r>
            <a:r>
              <a:rPr lang="en-US" dirty="0" smtClean="0">
                <a:solidFill>
                  <a:srgbClr val="C00000"/>
                </a:solidFill>
              </a:rPr>
              <a:t>cursor </a:t>
            </a:r>
            <a:r>
              <a:rPr lang="th-TH" dirty="0" smtClean="0">
                <a:solidFill>
                  <a:srgbClr val="C00000"/>
                </a:solidFill>
              </a:rPr>
              <a:t>ไปมาระหว่างฟิลด์ที่ต้องการแก้ไข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Bad Flow in a Form</a:t>
            </a:r>
          </a:p>
        </p:txBody>
      </p:sp>
      <p:pic>
        <p:nvPicPr>
          <p:cNvPr id="34819" name="Picture 3" descr="Figure 14-03b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685800" y="1619250"/>
            <a:ext cx="8077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905000" y="25908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3733800" y="2590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H="1">
            <a:off x="2057400" y="2667000"/>
            <a:ext cx="3124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1981200" y="32766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2286000" y="3276600"/>
            <a:ext cx="838200" cy="652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4419600" y="32766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 flipV="1">
            <a:off x="1981200" y="4648200"/>
            <a:ext cx="1447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4800600" y="46482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V="1">
            <a:off x="2057400" y="3886200"/>
            <a:ext cx="1143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5105400" y="32766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V="1">
            <a:off x="3886200" y="3200400"/>
            <a:ext cx="1066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2" grpId="0" animBg="1"/>
      <p:bldP spid="55303" grpId="0" animBg="1"/>
      <p:bldP spid="55304" grpId="0" animBg="1"/>
      <p:bldP spid="55305" grpId="0" animBg="1"/>
      <p:bldP spid="55307" grpId="0" animBg="1"/>
      <p:bldP spid="55308" grpId="0" animBg="1"/>
      <p:bldP spid="55311" grpId="0" animBg="1"/>
      <p:bldP spid="55312" grpId="0" animBg="1"/>
      <p:bldP spid="55314" grpId="0" animBg="1"/>
      <p:bldP spid="553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Good Flow in a Form</a:t>
            </a:r>
          </a:p>
        </p:txBody>
      </p:sp>
      <p:pic>
        <p:nvPicPr>
          <p:cNvPr id="35843" name="Picture 3" descr="Figure 14-03a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295400" y="1157288"/>
            <a:ext cx="67056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2971800"/>
            <a:ext cx="4343400" cy="2286000"/>
            <a:chOff x="1536" y="1872"/>
            <a:chExt cx="2736" cy="1440"/>
          </a:xfrm>
        </p:grpSpPr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>
              <a:off x="1584" y="1872"/>
              <a:ext cx="9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2640" y="1872"/>
              <a:ext cx="115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 flipH="1">
              <a:off x="1776" y="1872"/>
              <a:ext cx="2400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2160" y="2256"/>
              <a:ext cx="72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3312" y="2256"/>
              <a:ext cx="24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 flipH="1">
              <a:off x="1968" y="2208"/>
              <a:ext cx="2304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2544" y="2592"/>
              <a:ext cx="62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H="1">
              <a:off x="2016" y="2592"/>
              <a:ext cx="1392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1536" y="297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2304" y="3312"/>
              <a:ext cx="2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2688" y="3312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3552" y="3312"/>
              <a:ext cx="3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609600" y="2286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การออกแบบหน้าจอรับข้อมูล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381000" y="9144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477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เมื่อเข้าไปที่หน้าจอรับข้อมูลเคอร์เซอร์ </a:t>
            </a:r>
            <a:r>
              <a:rPr lang="en-US">
                <a:latin typeface="AngsanaUPC" pitchFamily="18" charset="-34"/>
                <a:cs typeface="AngsanaUPC" pitchFamily="18" charset="-34"/>
              </a:rPr>
              <a:t>(Cursor)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ต้องอยู่ที่ตำแหน่งแรกของข้อมูลเนื้อหาของหน้าจอนั้น ตำแหน่งนั้นควรอยู่มุมบนซ้ายมือ หลังจากผู้ใช้ใส่ข้อมูลแล้วเคอร์เซอร์ (</a:t>
            </a:r>
            <a:r>
              <a:rPr lang="en-US">
                <a:latin typeface="AngsanaUPC" pitchFamily="18" charset="-34"/>
                <a:cs typeface="AngsanaUPC" pitchFamily="18" charset="-34"/>
              </a:rPr>
              <a:t>Cursor)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ควรเลื่อนไปที่ช่องรับข้อมูลถัดไปเสมอ คือ ด้านล่างหรือด้านข้างถัดไปเพื่อให้การป้อนข้อมูลเป็นธรรมชาติจากบนซ้ายไปขวา แล้วจึงลงมาบรรทัดใหม่</a:t>
            </a:r>
          </a:p>
          <a:p>
            <a:pPr marL="647700" lvl="1" indent="-533400">
              <a:lnSpc>
                <a:spcPct val="90000"/>
              </a:lnSpc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2. ทุกช่องรับข้อมูลต้องมีคำอธิบาย โดยแสดงกำกับที่ช่องนั้น ซึ่งจะต้องระบุให้ชัดเจนและ</a:t>
            </a:r>
          </a:p>
          <a:p>
            <a:pPr marL="647700" lvl="1" indent="-533400">
              <a:lnSpc>
                <a:spcPct val="90000"/>
              </a:lnSpc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    อยู่ในตำแหน่งที่ถูกต้องและควรมีรูปแบบเดียวกันเพื่อให้ผู้ใช้ไม่สับสนในการทำงาน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3. ถ้าช่องรับข้อมูลนั้นมีรูปแบบเฉพาะให้แสดงรูปแบบเฉพาะนั้นเพื่อให้ผู้ใช้ป้อนข้อมูลไม่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    ผิดพลาด</a:t>
            </a:r>
          </a:p>
          <a:p>
            <a:pPr marL="647700" lvl="1" indent="-533400">
              <a:spcBef>
                <a:spcPct val="20000"/>
              </a:spcBef>
            </a:pPr>
            <a:r>
              <a:rPr lang="en-US">
                <a:latin typeface="AngsanaUPC" pitchFamily="18" charset="-34"/>
                <a:cs typeface="AngsanaUPC" pitchFamily="18" charset="-34"/>
              </a:rPr>
              <a:t>4.</a:t>
            </a:r>
            <a:r>
              <a:rPr lang="th-TH">
                <a:latin typeface="AngsanaUPC" pitchFamily="18" charset="-34"/>
                <a:cs typeface="AngsanaUPC" pitchFamily="18" charset="-34"/>
              </a:rPr>
              <a:t> ในทุกครั้งที่ป้อนข้อมูลในช่องรับข้อมูลนั้นครบถ้วนให้ผู้ใช้กด “</a:t>
            </a:r>
            <a:r>
              <a:rPr lang="en-US">
                <a:latin typeface="AngsanaUPC" pitchFamily="18" charset="-34"/>
                <a:cs typeface="AngsanaUPC" pitchFamily="18" charset="-34"/>
              </a:rPr>
              <a:t>Enter”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เพื่อไปยังช่องรับ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ข้อมูลถัดไปหรือในกรณีที่ใส่ข้อมูลเท่าจำนวนของข้อมูลนั้นแล้ว เคอร์เซอร์ควรไปยังช่อง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รับข้อมูลถัดไปอัตโนมัติเพื่อรับข้อมูลถัดไป เพื่ออำนวยความสะดวก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การออกแบบหน้าจอรับข้อมูล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304800" y="14478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47700" lvl="1" indent="-533400">
              <a:spcBef>
                <a:spcPct val="20000"/>
              </a:spcBef>
            </a:pPr>
            <a:r>
              <a:rPr lang="en-US">
                <a:latin typeface="AngsanaUPC" pitchFamily="18" charset="-34"/>
                <a:cs typeface="AngsanaUPC" pitchFamily="18" charset="-34"/>
              </a:rPr>
              <a:t>5.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กรณีข้อมูลรับเข้าเป็นตัวอักษรพิเศษแล้วควรออกแบบให้สามารถใส่ตัวอักษร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พิเศษอัตโนมัติโดยผู้ใช้ไม่ต้องใส่เอง</a:t>
            </a:r>
          </a:p>
          <a:p>
            <a:pPr marL="647700" lvl="1" indent="-533400">
              <a:spcBef>
                <a:spcPct val="20000"/>
              </a:spcBef>
            </a:pPr>
            <a:r>
              <a:rPr lang="en-US">
                <a:latin typeface="AngsanaUPC" pitchFamily="18" charset="-34"/>
                <a:cs typeface="AngsanaUPC" pitchFamily="18" charset="-34"/>
              </a:rPr>
              <a:t>6.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กรณีข้อมูลรับเข้าต้องการแสดงผลรับเป็นเลข “0</a:t>
            </a:r>
            <a:r>
              <a:rPr lang="en-US">
                <a:latin typeface="AngsanaUPC" pitchFamily="18" charset="-34"/>
                <a:cs typeface="AngsanaUPC" pitchFamily="18" charset="-34"/>
              </a:rPr>
              <a:t>”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ให้แสดงโดยผู้ใช้ไม่ต้อง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ป้อนเอง</a:t>
            </a:r>
          </a:p>
          <a:p>
            <a:pPr marL="647700" lvl="1" indent="-533400">
              <a:spcBef>
                <a:spcPct val="20000"/>
              </a:spcBef>
            </a:pPr>
            <a:r>
              <a:rPr lang="en-US">
                <a:latin typeface="AngsanaUPC" pitchFamily="18" charset="-34"/>
                <a:cs typeface="AngsanaUPC" pitchFamily="18" charset="-34"/>
              </a:rPr>
              <a:t>7.</a:t>
            </a:r>
            <a:r>
              <a:rPr lang="th-TH">
                <a:latin typeface="AngsanaUPC" pitchFamily="18" charset="-34"/>
                <a:cs typeface="AngsanaUPC" pitchFamily="18" charset="-34"/>
              </a:rPr>
              <a:t> กรณีที่ข้อมูลรับเข้าเป็นจำนวนเลขที่นำไปคำนวณค่าควรมี “</a:t>
            </a:r>
            <a:r>
              <a:rPr lang="en-US">
                <a:latin typeface="AngsanaUPC" pitchFamily="18" charset="-34"/>
                <a:cs typeface="AngsanaUPC" pitchFamily="18" charset="-34"/>
              </a:rPr>
              <a:t>,”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คั่นหลักพันหรือ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จุดทศนิยมขึ้นอัตโนมัติ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8. กรณีช่องรับข้อมูลนั้นมีค่าที่สามารถกำหนด </a:t>
            </a:r>
            <a:r>
              <a:rPr lang="en-US">
                <a:latin typeface="AngsanaUPC" pitchFamily="18" charset="-34"/>
                <a:cs typeface="AngsanaUPC" pitchFamily="18" charset="-34"/>
              </a:rPr>
              <a:t>(Default)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ได้ ระบบนั้นควรแสดงค่าที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กำหนดนั้น </a:t>
            </a:r>
            <a:r>
              <a:rPr lang="en-US">
                <a:latin typeface="AngsanaUPC" pitchFamily="18" charset="-34"/>
                <a:cs typeface="AngsanaUPC" pitchFamily="18" charset="-34"/>
              </a:rPr>
              <a:t>(Default)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ที่ช่องนั้น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304800" y="14478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9. สำหรับข้อมูลรับที่เป็นรหัสที่ต้องมีการตรวจสอบก่อนบันทึก คือ ค่านั้นมี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ความสัมพันธ์กับค่าอื่นที่บันทึกไว้เดิมแล้ว เมื่อมีการป้อนรหัสนั้นต้องรับค่านั้นไป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ตรวจสอบที่แฟ้มข้อมูลที่อ้างถึง 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10. ควรมีปุ่มคำสั่งต่าง ๆ ตามความเหมาะสมของการใช้งานหน้าจอนั้น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11. หลังจากป้อนข้อมูลในหน้าจอนั้น ๆ สมบูรณ์แล้วและได้รับการตรวจสอบแล้ว</a:t>
            </a:r>
          </a:p>
          <a:p>
            <a:pPr marL="647700" lvl="1" indent="-533400">
              <a:spcBef>
                <a:spcPct val="20000"/>
              </a:spcBef>
            </a:pPr>
            <a:r>
              <a:rPr lang="th-TH">
                <a:latin typeface="AngsanaUPC" pitchFamily="18" charset="-34"/>
                <a:cs typeface="AngsanaUPC" pitchFamily="18" charset="-34"/>
              </a:rPr>
              <a:t>ควรมีการใช้ผู้ใช้ได้ตรวจสอบและยืนยันหรือยกเลิกก่อนบันทึกข้อมูลเข้าเครื่อง</a:t>
            </a:r>
          </a:p>
          <a:p>
            <a:pPr marL="647700" lvl="1" indent="-533400">
              <a:spcBef>
                <a:spcPct val="20000"/>
              </a:spcBef>
              <a:buFontTx/>
              <a:buAutoNum type="arabicPeriod" startAt="8"/>
            </a:pPr>
            <a:endParaRPr lang="th-TH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การออกแบบหน้าจอรับข้อมูล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153400" cy="63182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smtClean="0">
                <a:solidFill>
                  <a:schemeClr val="accent2">
                    <a:lumMod val="75000"/>
                  </a:schemeClr>
                </a:solidFill>
              </a:rPr>
              <a:t>สิ่งที่ต้องเตรียมความสามารถของหน้าจอป้อนข้อมูล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373563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การควบคุมตัวกระพริบ (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Cursor)</a:t>
            </a:r>
          </a:p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การแก้ไขตัวเลขหรือข้อมูล</a:t>
            </a:r>
          </a:p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การใช้คำสั่งออก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(Exit)</a:t>
            </a:r>
          </a:p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มีส่วนช่วยเหลือ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(Help)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accent2">
                    <a:lumMod val="75000"/>
                  </a:schemeClr>
                </a:solidFill>
              </a:rPr>
              <a:t>โครงสร้างของการป้อนข้อมูล </a:t>
            </a:r>
            <a:br>
              <a:rPr lang="th-TH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(Structure Data Entry)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85800" y="1674813"/>
            <a:ext cx="79406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   การออกแบบโครงสร้างการป้อนข้อมูล คือ การออกแบบเพื่อกำหนดรูปแบบ หรือลักษณะของช่องป้อนข้อมูล เพื่อเตรียมความสะดวกให้กับผู้ใช้ เช่น การกำหนดค่าเริ่มต้น การจัดวางข้อมูล เป็นต้น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bright="-48000" contrast="66000"/>
          </a:blip>
          <a:srcRect/>
          <a:stretch>
            <a:fillRect/>
          </a:stretch>
        </p:blipFill>
        <p:spPr>
          <a:xfrm>
            <a:off x="1524000" y="3581400"/>
            <a:ext cx="5867400" cy="2992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6400800" cy="715963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หลักเกณฑ์การออกแบบ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การป้อนข้อมูล </a:t>
            </a:r>
            <a:r>
              <a:rPr lang="en-US" b="1" dirty="0" smtClean="0">
                <a:solidFill>
                  <a:srgbClr val="C00000"/>
                </a:solidFill>
              </a:rPr>
              <a:t>(Entry)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พยายามให้ผู้ใช้ป้อนข้อมูลเท่าที่จำเป็นเท่านั้น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ค่าเริ่มต้น</a:t>
            </a:r>
            <a:r>
              <a:rPr lang="en-US" b="1" dirty="0" smtClean="0">
                <a:solidFill>
                  <a:srgbClr val="C00000"/>
                </a:solidFill>
              </a:rPr>
              <a:t> (Default Value)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ค่าของข้อมูลใดที่สามารถกำหนดค่าเริ่มให้ได้ ควรใส่ให้ผู้ใช้ทันที เพื่อเพิ่มความสะดวก เช่น วันที่ หรือหมายเลข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Running Number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เป็นต้น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หน่วยของข้อมูล</a:t>
            </a:r>
            <a:r>
              <a:rPr lang="en-US" b="1" dirty="0" smtClean="0">
                <a:solidFill>
                  <a:srgbClr val="C00000"/>
                </a:solidFill>
              </a:rPr>
              <a:t> (Unit)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ระบุหน่วยข้อมูลให้ชัดเจน เช่น บาท ดอลลาร์ กิโลกรัม เป็นต้น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คำอธิบาย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th-TH" b="1" dirty="0" smtClean="0">
                <a:solidFill>
                  <a:srgbClr val="C00000"/>
                </a:solidFill>
              </a:rPr>
              <a:t>หรือ คำอธิบายช่องป้อนข้อมูล</a:t>
            </a:r>
            <a:r>
              <a:rPr lang="en-US" b="1" dirty="0" smtClean="0">
                <a:solidFill>
                  <a:srgbClr val="C00000"/>
                </a:solidFill>
              </a:rPr>
              <a:t>(Caption)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แสดงคำอธิบายฟิลด์ว่าต้องการให้ผู้ใช้ใส่ข้อมูลอะไร เป็นจัดวางให้เหมาะสม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229600" cy="4525962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รูปแบบของข้อมูล </a:t>
            </a:r>
            <a:r>
              <a:rPr lang="en-US" b="1" dirty="0" smtClean="0">
                <a:solidFill>
                  <a:srgbClr val="C00000"/>
                </a:solidFill>
              </a:rPr>
              <a:t>(Format)</a:t>
            </a:r>
            <a:r>
              <a:rPr lang="th-TH" b="1" dirty="0" smtClean="0">
                <a:solidFill>
                  <a:srgbClr val="C00000"/>
                </a:solidFill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ถ้าต้องการให้มีสัญลักษณ์พิเศษ ควรเตรียมสัญลักษณ์เหล่านี้ให้อัตโนมัติ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การจัดวางข้อมูล</a:t>
            </a:r>
            <a:r>
              <a:rPr lang="en-US" b="1" dirty="0" smtClean="0">
                <a:solidFill>
                  <a:srgbClr val="C00000"/>
                </a:solidFill>
              </a:rPr>
              <a:t>(Justify)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ออกแบบให้มีการจัดวางข้อมูลโดยอัตโนมัติ เช่นตัวเลขชิดขวา ข้อความชิดซ้าย เป็นต้น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ส่วนช่วยเหลือ </a:t>
            </a:r>
            <a:r>
              <a:rPr lang="en-US" b="1" dirty="0" smtClean="0">
                <a:solidFill>
                  <a:srgbClr val="C00000"/>
                </a:solidFill>
              </a:rPr>
              <a:t>(Help)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เตรียมส่วนช่วยเหลือระหว่างผู้ใช้ป้อนข้อมูล เช่นปุ่ม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F1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เพื่อขออ่านคำอธิบาย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การติดต่อกับผู้ใช้ในการป้อนข้อมูลด้วยกราฟิก </a:t>
            </a:r>
            <a:r>
              <a:rPr lang="en-US" b="1" dirty="0" smtClean="0">
                <a:solidFill>
                  <a:srgbClr val="C00000"/>
                </a:solidFill>
              </a:rPr>
              <a:t>(GUI)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400800" cy="715963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หลักเกณฑ์การออกแบบ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กระบวนการออกแบบแบบฟอร์มและรายงาน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เก็บรวบรวมข้อมูลการใช้งานแบบฟอร์มและรายงาน</a:t>
            </a:r>
          </a:p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ร่างแบบของแบบฟอร์มและรายงาน</a:t>
            </a:r>
          </a:p>
          <a:p>
            <a:pPr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สร้างต้นแบบ</a:t>
            </a:r>
          </a:p>
          <a:p>
            <a:pPr eaLnBrk="1" hangingPunct="1">
              <a:buFontTx/>
              <a:buNone/>
              <a:defRPr/>
            </a:pPr>
            <a:endParaRPr lang="th-TH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accent2">
                    <a:lumMod val="75000"/>
                  </a:schemeClr>
                </a:solidFill>
              </a:rPr>
              <a:t>การติดต่อกับผู้ใช้แบบกราฟิก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(Graphic User Interface: GUI)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เทคโนโลยีที่นำมาใช้ เรียกว่า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GUI Input Control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ช่วยให้ผู้ใช้ระบบสามารถใช้งานระบบได้ง่ายขึ้น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ช่วยให้ข้อมูลที่นำเข้าสู่ระบบมีรูปแบบเดียวกัน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ช่วยป้องกันความผิดพลาดในระหว่างการป้อนข้อมูล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600" b="1" dirty="0" smtClean="0">
                <a:solidFill>
                  <a:schemeClr val="accent2">
                    <a:lumMod val="75000"/>
                  </a:schemeClr>
                </a:solidFill>
              </a:rPr>
              <a:t>รูปแบบของ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 GUI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Text Box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Radio Button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Check Button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List box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Drop-down List Box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Combination Box 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(Combo Box)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Spin Box (Spinner Box)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Menu bars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Toolbars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Dialog boxes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Toggle buttons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Scroll bars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Calendars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Status Bar</a:t>
            </a:r>
          </a:p>
        </p:txBody>
      </p:sp>
      <p:pic>
        <p:nvPicPr>
          <p:cNvPr id="45060" name="Picture 4" descr="gui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>
          <a:xfrm>
            <a:off x="4070350" y="1506538"/>
            <a:ext cx="4953000" cy="4173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ตัวอย่าง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Graphic User Interface</a:t>
            </a:r>
            <a:endParaRPr lang="th-TH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6083" name="Picture 4" descr="GUIexample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bright="-36000" contrast="60000"/>
          </a:blip>
          <a:srcRect/>
          <a:stretch>
            <a:fillRect/>
          </a:stretch>
        </p:blipFill>
        <p:spPr>
          <a:xfrm>
            <a:off x="1447800" y="1524000"/>
            <a:ext cx="6451600" cy="4525963"/>
          </a:xfrm>
          <a:noFill/>
        </p:spPr>
      </p:pic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6553200" y="2438400"/>
            <a:ext cx="1371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6085" name="AutoShape 8"/>
          <p:cNvSpPr>
            <a:spLocks noChangeArrowheads="1"/>
          </p:cNvSpPr>
          <p:nvPr/>
        </p:nvSpPr>
        <p:spPr bwMode="auto">
          <a:xfrm>
            <a:off x="7848600" y="2438400"/>
            <a:ext cx="228600" cy="1905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8062913" y="2376488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ListBox</a:t>
            </a:r>
            <a:endParaRPr lang="th-TH" sz="1400" b="1">
              <a:solidFill>
                <a:srgbClr val="FF0000"/>
              </a:solidFill>
            </a:endParaRP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4800600" y="2465388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TextBox</a:t>
            </a:r>
            <a:endParaRPr lang="th-TH" sz="1400" b="1">
              <a:solidFill>
                <a:srgbClr val="FF0000"/>
              </a:solidFill>
            </a:endParaRP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3581400" y="2286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Radio Button</a:t>
            </a:r>
            <a:endParaRPr lang="th-TH" sz="1400" b="1">
              <a:solidFill>
                <a:srgbClr val="FF0000"/>
              </a:solidFill>
            </a:endParaRP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152400" y="3124200"/>
            <a:ext cx="1130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ComboBox</a:t>
            </a:r>
            <a:endParaRPr lang="th-TH" sz="1400" b="1">
              <a:solidFill>
                <a:srgbClr val="FF0000"/>
              </a:solidFill>
            </a:endParaRPr>
          </a:p>
        </p:txBody>
      </p:sp>
      <p:sp>
        <p:nvSpPr>
          <p:cNvPr id="46090" name="Rectangle 13"/>
          <p:cNvSpPr>
            <a:spLocks noChangeArrowheads="1"/>
          </p:cNvSpPr>
          <p:nvPr/>
        </p:nvSpPr>
        <p:spPr bwMode="auto">
          <a:xfrm>
            <a:off x="3962400" y="2667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6091" name="AutoShape 14"/>
          <p:cNvSpPr>
            <a:spLocks noChangeArrowheads="1"/>
          </p:cNvSpPr>
          <p:nvPr/>
        </p:nvSpPr>
        <p:spPr bwMode="auto">
          <a:xfrm>
            <a:off x="4038600" y="2514600"/>
            <a:ext cx="152400" cy="2286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/>
          </a:p>
        </p:txBody>
      </p:sp>
      <p:sp>
        <p:nvSpPr>
          <p:cNvPr id="46092" name="AutoShape 15"/>
          <p:cNvSpPr>
            <a:spLocks noChangeArrowheads="1"/>
          </p:cNvSpPr>
          <p:nvPr/>
        </p:nvSpPr>
        <p:spPr bwMode="auto">
          <a:xfrm>
            <a:off x="1295400" y="31242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6093" name="AutoShape 16"/>
          <p:cNvSpPr>
            <a:spLocks noChangeArrowheads="1"/>
          </p:cNvSpPr>
          <p:nvPr/>
        </p:nvSpPr>
        <p:spPr bwMode="auto">
          <a:xfrm>
            <a:off x="5334000" y="2743200"/>
            <a:ext cx="1524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bright="-36000" contrast="72000"/>
          </a:blip>
          <a:srcRect/>
          <a:stretch>
            <a:fillRect/>
          </a:stretch>
        </p:blipFill>
        <p:spPr>
          <a:xfrm>
            <a:off x="609600" y="457200"/>
            <a:ext cx="7772400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Common GUI Components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838200"/>
            <a:ext cx="9185275" cy="5776913"/>
            <a:chOff x="42" y="720"/>
            <a:chExt cx="5786" cy="3639"/>
          </a:xfrm>
        </p:grpSpPr>
        <p:pic>
          <p:nvPicPr>
            <p:cNvPr id="48132" name="Picture 3" descr="Figure 14-06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 contrast="24000"/>
            </a:blip>
            <a:srcRect/>
            <a:stretch>
              <a:fillRect/>
            </a:stretch>
          </p:blipFill>
          <p:spPr bwMode="auto">
            <a:xfrm>
              <a:off x="672" y="720"/>
              <a:ext cx="4464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2" y="969"/>
              <a:ext cx="5786" cy="3390"/>
              <a:chOff x="42" y="969"/>
              <a:chExt cx="5786" cy="3390"/>
            </a:xfrm>
          </p:grpSpPr>
          <p:sp>
            <p:nvSpPr>
              <p:cNvPr id="48134" name="Text Box 5"/>
              <p:cNvSpPr txBox="1">
                <a:spLocks noChangeArrowheads="1"/>
              </p:cNvSpPr>
              <p:nvPr/>
            </p:nvSpPr>
            <p:spPr bwMode="auto">
              <a:xfrm>
                <a:off x="5174" y="2977"/>
                <a:ext cx="654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Can edit</a:t>
                </a:r>
              </a:p>
            </p:txBody>
          </p:sp>
          <p:sp>
            <p:nvSpPr>
              <p:cNvPr id="48135" name="Text Box 6"/>
              <p:cNvSpPr txBox="1">
                <a:spLocks noChangeArrowheads="1"/>
              </p:cNvSpPr>
              <p:nvPr/>
            </p:nvSpPr>
            <p:spPr bwMode="auto">
              <a:xfrm>
                <a:off x="49" y="969"/>
                <a:ext cx="67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Text box</a:t>
                </a:r>
              </a:p>
            </p:txBody>
          </p:sp>
          <p:sp>
            <p:nvSpPr>
              <p:cNvPr id="48136" name="Text Box 7"/>
              <p:cNvSpPr txBox="1">
                <a:spLocks noChangeArrowheads="1"/>
              </p:cNvSpPr>
              <p:nvPr/>
            </p:nvSpPr>
            <p:spPr bwMode="auto">
              <a:xfrm>
                <a:off x="42" y="2693"/>
                <a:ext cx="534" cy="46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Radio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button</a:t>
                </a:r>
                <a:endParaRPr lang="th-TH" sz="2000" b="1">
                  <a:solidFill>
                    <a:srgbClr val="0000FF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48137" name="Text Box 8"/>
              <p:cNvSpPr txBox="1">
                <a:spLocks noChangeArrowheads="1"/>
              </p:cNvSpPr>
              <p:nvPr/>
            </p:nvSpPr>
            <p:spPr bwMode="auto">
              <a:xfrm>
                <a:off x="105" y="3365"/>
                <a:ext cx="519" cy="46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Check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box</a:t>
                </a:r>
              </a:p>
            </p:txBody>
          </p:sp>
          <p:sp>
            <p:nvSpPr>
              <p:cNvPr id="48138" name="Text Box 9"/>
              <p:cNvSpPr txBox="1">
                <a:spLocks noChangeArrowheads="1"/>
              </p:cNvSpPr>
              <p:nvPr/>
            </p:nvSpPr>
            <p:spPr bwMode="auto">
              <a:xfrm>
                <a:off x="5184" y="1200"/>
                <a:ext cx="363" cy="46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List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box</a:t>
                </a:r>
              </a:p>
            </p:txBody>
          </p:sp>
          <p:sp>
            <p:nvSpPr>
              <p:cNvPr id="48139" name="Text Box 10"/>
              <p:cNvSpPr txBox="1">
                <a:spLocks noChangeArrowheads="1"/>
              </p:cNvSpPr>
              <p:nvPr/>
            </p:nvSpPr>
            <p:spPr bwMode="auto">
              <a:xfrm>
                <a:off x="5176" y="3317"/>
                <a:ext cx="440" cy="46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Spin 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box</a:t>
                </a:r>
                <a:endParaRPr lang="th-TH" b="1">
                  <a:latin typeface="Angsana New" pitchFamily="18" charset="-34"/>
                </a:endParaRPr>
              </a:p>
            </p:txBody>
          </p:sp>
          <p:sp>
            <p:nvSpPr>
              <p:cNvPr id="48140" name="Text Box 11"/>
              <p:cNvSpPr txBox="1">
                <a:spLocks noChangeArrowheads="1"/>
              </p:cNvSpPr>
              <p:nvPr/>
            </p:nvSpPr>
            <p:spPr bwMode="auto">
              <a:xfrm>
                <a:off x="5232" y="2400"/>
                <a:ext cx="461" cy="66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Drop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down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list</a:t>
                </a:r>
                <a:endParaRPr lang="th-TH" b="1">
                  <a:latin typeface="Angsana New" pitchFamily="18" charset="-34"/>
                </a:endParaRPr>
              </a:p>
            </p:txBody>
          </p:sp>
          <p:sp>
            <p:nvSpPr>
              <p:cNvPr id="48141" name="Line 12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8142" name="Line 13"/>
              <p:cNvSpPr>
                <a:spLocks noChangeShapeType="1"/>
              </p:cNvSpPr>
              <p:nvPr/>
            </p:nvSpPr>
            <p:spPr bwMode="auto">
              <a:xfrm flipV="1">
                <a:off x="480" y="2784"/>
                <a:ext cx="288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8143" name="Line 14"/>
              <p:cNvSpPr>
                <a:spLocks noChangeShapeType="1"/>
              </p:cNvSpPr>
              <p:nvPr/>
            </p:nvSpPr>
            <p:spPr bwMode="auto">
              <a:xfrm flipV="1">
                <a:off x="528" y="3456"/>
                <a:ext cx="240" cy="19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8144" name="Line 15"/>
              <p:cNvSpPr>
                <a:spLocks noChangeShapeType="1"/>
              </p:cNvSpPr>
              <p:nvPr/>
            </p:nvSpPr>
            <p:spPr bwMode="auto">
              <a:xfrm flipH="1">
                <a:off x="4416" y="1440"/>
                <a:ext cx="768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8145" name="Line 16"/>
              <p:cNvSpPr>
                <a:spLocks noChangeShapeType="1"/>
              </p:cNvSpPr>
              <p:nvPr/>
            </p:nvSpPr>
            <p:spPr bwMode="auto">
              <a:xfrm flipH="1">
                <a:off x="4656" y="2640"/>
                <a:ext cx="576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8146" name="Line 17"/>
              <p:cNvSpPr>
                <a:spLocks noChangeShapeType="1"/>
              </p:cNvSpPr>
              <p:nvPr/>
            </p:nvSpPr>
            <p:spPr bwMode="auto">
              <a:xfrm flipH="1" flipV="1">
                <a:off x="4656" y="3120"/>
                <a:ext cx="528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8147" name="Line 18"/>
              <p:cNvSpPr>
                <a:spLocks noChangeShapeType="1"/>
              </p:cNvSpPr>
              <p:nvPr/>
            </p:nvSpPr>
            <p:spPr bwMode="auto">
              <a:xfrm flipH="1" flipV="1">
                <a:off x="4464" y="3408"/>
                <a:ext cx="720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8148" name="Text Box 19"/>
              <p:cNvSpPr txBox="1">
                <a:spLocks noChangeArrowheads="1"/>
              </p:cNvSpPr>
              <p:nvPr/>
            </p:nvSpPr>
            <p:spPr bwMode="auto">
              <a:xfrm>
                <a:off x="3734" y="4032"/>
                <a:ext cx="55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th-TH" b="1">
                    <a:solidFill>
                      <a:srgbClr val="0000FF"/>
                    </a:solidFill>
                    <a:latin typeface="Angsana New" pitchFamily="18" charset="-34"/>
                  </a:rPr>
                  <a:t>Button</a:t>
                </a:r>
                <a:endParaRPr lang="th-TH" b="1">
                  <a:latin typeface="Angsana New" pitchFamily="18" charset="-34"/>
                </a:endParaRPr>
              </a:p>
            </p:txBody>
          </p:sp>
          <p:sp>
            <p:nvSpPr>
              <p:cNvPr id="48149" name="Line 20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0" cy="33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Advanced GUI Components</a:t>
            </a:r>
          </a:p>
        </p:txBody>
      </p:sp>
      <p:pic>
        <p:nvPicPr>
          <p:cNvPr id="49155" name="Picture 3" descr="Figure 14-07a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68985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Advanced GUI Components</a:t>
            </a:r>
          </a:p>
        </p:txBody>
      </p:sp>
      <p:pic>
        <p:nvPicPr>
          <p:cNvPr id="50179" name="Picture 3" descr="Figure 14-07b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</a:blip>
          <a:srcRect/>
          <a:stretch>
            <a:fillRect/>
          </a:stretch>
        </p:blipFill>
        <p:spPr bwMode="auto">
          <a:xfrm>
            <a:off x="762000" y="13716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Input Prototype for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Data Maintenance</a:t>
            </a:r>
          </a:p>
        </p:txBody>
      </p:sp>
      <p:pic>
        <p:nvPicPr>
          <p:cNvPr id="51203" name="Picture 3" descr="Figure 14-08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609600" y="1295400"/>
            <a:ext cx="79248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Input Prototype for Transaction</a:t>
            </a:r>
          </a:p>
        </p:txBody>
      </p:sp>
      <p:pic>
        <p:nvPicPr>
          <p:cNvPr id="52227" name="Picture 3" descr="Figure 14-09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1143000" y="11430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38505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Input Prototype for Data Maintenance</a:t>
            </a:r>
          </a:p>
        </p:txBody>
      </p:sp>
      <p:pic>
        <p:nvPicPr>
          <p:cNvPr id="53251" name="Picture 3" descr="Figure 14-10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15240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333"/>
            <a:ext cx="8229600" cy="487363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th-TH" sz="4000" dirty="0" smtClean="0"/>
              <a:t>รูปแบบของเอกสารต้นฉบับ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762000" y="609600"/>
            <a:ext cx="39338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4800600" y="685800"/>
            <a:ext cx="40386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2296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Input Prototype for Web Interface</a:t>
            </a:r>
          </a:p>
        </p:txBody>
      </p:sp>
      <p:pic>
        <p:nvPicPr>
          <p:cNvPr id="54275" name="Picture 3" descr="Figure 14-11"/>
          <p:cNvPicPr>
            <a:picLocks noChangeAspect="1" noChangeArrowheads="1"/>
          </p:cNvPicPr>
          <p:nvPr/>
        </p:nvPicPr>
        <p:blipFill>
          <a:blip r:embed="rId3" cstate="print">
            <a:lum bright="-24000" contrast="60000"/>
          </a:blip>
          <a:srcRect b="25400"/>
          <a:stretch>
            <a:fillRect/>
          </a:stretch>
        </p:blipFill>
        <p:spPr bwMode="auto">
          <a:xfrm>
            <a:off x="838200" y="1295400"/>
            <a:ext cx="76962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Input Prototype for Web Interface</a:t>
            </a:r>
          </a:p>
        </p:txBody>
      </p:sp>
      <p:pic>
        <p:nvPicPr>
          <p:cNvPr id="55299" name="Picture 3" descr="Figure 14-12"/>
          <p:cNvPicPr>
            <a:picLocks noChangeAspect="1" noChangeArrowheads="1"/>
          </p:cNvPicPr>
          <p:nvPr/>
        </p:nvPicPr>
        <p:blipFill>
          <a:blip r:embed="rId3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914400" y="1295400"/>
            <a:ext cx="7620000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b="1" dirty="0" smtClean="0">
                <a:solidFill>
                  <a:schemeClr val="accent2">
                    <a:lumMod val="75000"/>
                  </a:schemeClr>
                </a:solidFill>
              </a:rPr>
              <a:t>การควบคุมความถูกต้องในระหว่างป้อนข้อมูล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(Controlling Data Input)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dirty="0" smtClean="0">
                <a:solidFill>
                  <a:schemeClr val="accent2">
                    <a:lumMod val="75000"/>
                  </a:schemeClr>
                </a:solidFill>
              </a:rPr>
              <a:t>ควรตรวจสอบชนิดของข้อมูล</a:t>
            </a:r>
          </a:p>
          <a:p>
            <a:pPr eaLnBrk="1" hangingPunct="1">
              <a:defRPr/>
            </a:pPr>
            <a:r>
              <a:rPr lang="th-TH" sz="4000" dirty="0" smtClean="0">
                <a:solidFill>
                  <a:schemeClr val="accent2">
                    <a:lumMod val="75000"/>
                  </a:schemeClr>
                </a:solidFill>
              </a:rPr>
              <a:t>ควรตรวจสอบการป้อนข้อมูลไม่ครบตามที่ระบุไว้</a:t>
            </a:r>
          </a:p>
          <a:p>
            <a:pPr eaLnBrk="1" hangingPunct="1">
              <a:defRPr/>
            </a:pPr>
            <a:r>
              <a:rPr lang="th-TH" sz="4000" dirty="0" smtClean="0">
                <a:solidFill>
                  <a:schemeClr val="accent2">
                    <a:lumMod val="75000"/>
                  </a:schemeClr>
                </a:solidFill>
              </a:rPr>
              <a:t>ควรตรวจสอบรูปแบบที่ป้อนข้อมูล</a:t>
            </a:r>
          </a:p>
          <a:p>
            <a:pPr eaLnBrk="1" hangingPunct="1">
              <a:defRPr/>
            </a:pPr>
            <a:r>
              <a:rPr lang="th-TH" sz="4000" dirty="0" smtClean="0">
                <a:solidFill>
                  <a:schemeClr val="accent2">
                    <a:lumMod val="75000"/>
                  </a:schemeClr>
                </a:solidFill>
              </a:rPr>
              <a:t>ควรตรวจสอบค่าสูงสุดและต่ำสุดของข้อมูล</a:t>
            </a:r>
          </a:p>
          <a:p>
            <a:pPr eaLnBrk="1" hangingPunct="1">
              <a:defRPr/>
            </a:pPr>
            <a:r>
              <a:rPr lang="th-TH" sz="4000" dirty="0" smtClean="0">
                <a:solidFill>
                  <a:schemeClr val="accent2">
                    <a:lumMod val="75000"/>
                  </a:schemeClr>
                </a:solidFill>
              </a:rPr>
              <a:t>ควรตรวจสอบความครบถ้วนของข้อมูลในแต่ละฟิลด์</a:t>
            </a:r>
          </a:p>
          <a:p>
            <a:pPr eaLnBrk="1" hangingPunct="1">
              <a:defRPr/>
            </a:pPr>
            <a:endParaRPr lang="th-TH" sz="4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15938"/>
            <a:ext cx="8077200" cy="823912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chemeClr val="accent2">
                    <a:lumMod val="75000"/>
                  </a:schemeClr>
                </a:solidFill>
              </a:rPr>
              <a:t>การตอบสนองของระบบ</a:t>
            </a:r>
            <a:r>
              <a:rPr lang="th-TH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th-TH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(Providing Feedback)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4068763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มีอยู่ด้วยกัน 3 ชนิด คือ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แจ้ง</a:t>
            </a:r>
            <a:r>
              <a:rPr lang="th-TH" sz="3200" dirty="0" err="1" smtClean="0">
                <a:solidFill>
                  <a:schemeClr val="accent2">
                    <a:lumMod val="75000"/>
                  </a:schemeClr>
                </a:solidFill>
              </a:rPr>
              <a:t>สถานะการ</a:t>
            </a: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ทำงาน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(Status Information)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แสดงความพร้อมในการรับคำสั่ง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(Prompting Cues)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ข้อความแจ้งหรือเตือนเมื่อมีข้อผิดพลาด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(Error/Warning Messages)</a:t>
            </a:r>
            <a:endParaRPr lang="th-TH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แจ้ง</a:t>
            </a:r>
            <a:r>
              <a:rPr lang="th-TH" b="1" dirty="0" err="1" smtClean="0">
                <a:solidFill>
                  <a:schemeClr val="accent2">
                    <a:lumMod val="75000"/>
                  </a:schemeClr>
                </a:solidFill>
              </a:rPr>
              <a:t>สถานะการ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ทำงาน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(Status Information)</a:t>
            </a:r>
            <a:endParaRPr lang="th-TH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0550" y="1927225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แจ้งให้ผู้ใช้ทราบถึงความสถานะปัจจุบันในกาทำงานของระบบ เช่น 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แสดงเลขหน้าที่กำลังทำงานอยู่</a:t>
            </a:r>
            <a:r>
              <a:rPr lang="th-TH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endParaRPr lang="th-TH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th-TH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แสดงความคืบหน้าในการประมวลผล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66800" y="3200400"/>
          <a:ext cx="3733800" cy="381000"/>
        </p:xfrm>
        <a:graphic>
          <a:graphicData uri="http://schemas.openxmlformats.org/presentationml/2006/ole">
            <p:oleObj spid="_x0000_s4098" name="Bitmap Image" r:id="rId4" imgW="7542857" imgH="228571" progId="Paint.Picture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066800" y="4572000"/>
          <a:ext cx="3276600" cy="354013"/>
        </p:xfrm>
        <a:graphic>
          <a:graphicData uri="http://schemas.openxmlformats.org/presentationml/2006/ole">
            <p:oleObj spid="_x0000_s4099" name="Bitmap Image" r:id="rId5" imgW="1886213" imgH="228571" progId="Paint.Picture">
              <p:embed/>
            </p:oleObj>
          </a:graphicData>
        </a:graphic>
      </p:graphicFrame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6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5181600" y="3200400"/>
            <a:ext cx="35623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2133600" y="5867400"/>
            <a:ext cx="640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Combination of Text and Graphics for End User feedback</a:t>
            </a:r>
            <a:endParaRPr lang="th-TH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81000"/>
            <a:ext cx="8229600" cy="114300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th-TH" smtClean="0">
                <a:solidFill>
                  <a:schemeClr val="accent2">
                    <a:lumMod val="75000"/>
                  </a:schemeClr>
                </a:solidFill>
              </a:rPr>
              <a:t>แสดงความพร้อมในการรับคำสั่ง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smtClean="0">
                <a:solidFill>
                  <a:schemeClr val="accent2">
                    <a:lumMod val="75000"/>
                  </a:schemeClr>
                </a:solidFill>
              </a:rPr>
              <a:t>(Prompting Cues)</a:t>
            </a:r>
            <a:endParaRPr lang="th-TH" sz="400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2450"/>
            <a:ext cx="83058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h-TH" sz="2800" dirty="0" smtClean="0">
                <a:solidFill>
                  <a:schemeClr val="accent2">
                    <a:lumMod val="75000"/>
                  </a:schemeClr>
                </a:solidFill>
              </a:rPr>
              <a:t>เป็นการออกแบบเพื่อแจ้งสถานะความพร้อมในการรับคำสั่ง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h-TH" sz="2800" dirty="0" smtClean="0">
                <a:solidFill>
                  <a:schemeClr val="accent2">
                    <a:lumMod val="75000"/>
                  </a:schemeClr>
                </a:solidFill>
              </a:rPr>
              <a:t>เช่น หน้า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Login </a:t>
            </a:r>
            <a:r>
              <a:rPr lang="th-TH" sz="2800" dirty="0" smtClean="0">
                <a:solidFill>
                  <a:schemeClr val="accent2">
                    <a:lumMod val="75000"/>
                  </a:schemeClr>
                </a:solidFill>
              </a:rPr>
              <a:t>เข้าระบบ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cursor </a:t>
            </a:r>
            <a:r>
              <a:rPr lang="th-TH" sz="2800" dirty="0" smtClean="0">
                <a:solidFill>
                  <a:schemeClr val="accent2">
                    <a:lumMod val="75000"/>
                  </a:schemeClr>
                </a:solidFill>
              </a:rPr>
              <a:t>กระพริบรอรับ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username</a:t>
            </a:r>
          </a:p>
          <a:p>
            <a:pPr eaLnBrk="1" hangingPunct="1">
              <a:lnSpc>
                <a:spcPct val="80000"/>
              </a:lnSpc>
              <a:defRPr/>
            </a:pP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h-TH" sz="2800" dirty="0" smtClean="0">
                <a:solidFill>
                  <a:schemeClr val="accent2">
                    <a:lumMod val="75000"/>
                  </a:schemeClr>
                </a:solidFill>
              </a:rPr>
              <a:t>หรือ กรุณาป้อนรหัสวิชา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:_ _ _-_ _ _</a:t>
            </a:r>
            <a:endParaRPr lang="th-TH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>
          <a:xfrm>
            <a:off x="2724150" y="2994025"/>
            <a:ext cx="3629025" cy="2400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ข้อความแจ้งหรือเตือนเมื่อมีข้อผิดพลาด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(Error/Warning Messages)</a:t>
            </a:r>
            <a:endParaRPr lang="th-TH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8077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การแสดงข้อความเมื่อเกิดข้อผิดพลาด และแนะแนวทางในการแก้ไข เพื่ออธิบายให้ผู้ใช้สามารถแก้ไขปัญหาด้วยตนเองได้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>
          <a:xfrm>
            <a:off x="1752600" y="3505200"/>
            <a:ext cx="6019800" cy="202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59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smtClean="0">
                <a:solidFill>
                  <a:schemeClr val="accent2">
                    <a:lumMod val="75000"/>
                  </a:schemeClr>
                </a:solidFill>
              </a:rPr>
              <a:t>การแสดงส่วนช่วยเหลือ</a:t>
            </a:r>
            <a:r>
              <a:rPr lang="en-US" sz="5400" b="1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</a:rPr>
              <a:t>(Help)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แนวทางการใช้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Help</a:t>
            </a: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 มีลักษณะ ดังนี้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สามารถใช้งานง่าย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(Simplicity)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มีการจัดรูปแบบอย่างเป็นระเบียบ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(Organization)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มีการแสดงตัวอย่าง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(Example)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5775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ตัวอย่าง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Help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>
          <a:xfrm>
            <a:off x="304800" y="1828800"/>
            <a:ext cx="4038600" cy="2503488"/>
          </a:xfrm>
          <a:noFill/>
        </p:spPr>
      </p:pic>
      <p:pic>
        <p:nvPicPr>
          <p:cNvPr id="6144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lum bright="-18000" contrast="12000"/>
          </a:blip>
          <a:srcRect/>
          <a:stretch>
            <a:fillRect/>
          </a:stretch>
        </p:blipFill>
        <p:spPr>
          <a:xfrm>
            <a:off x="4876800" y="1828800"/>
            <a:ext cx="4038600" cy="3071813"/>
          </a:xfrm>
          <a:noFill/>
        </p:spPr>
      </p:pic>
      <p:sp>
        <p:nvSpPr>
          <p:cNvPr id="61445" name="Text Box 8"/>
          <p:cNvSpPr txBox="1">
            <a:spLocks noChangeArrowheads="1"/>
          </p:cNvSpPr>
          <p:nvPr/>
        </p:nvSpPr>
        <p:spPr bwMode="auto">
          <a:xfrm>
            <a:off x="288925" y="1306513"/>
            <a:ext cx="369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Poorly designed help display</a:t>
            </a:r>
            <a:endParaRPr lang="th-TH" sz="2000" b="1">
              <a:solidFill>
                <a:srgbClr val="FF0000"/>
              </a:solidFill>
            </a:endParaRPr>
          </a:p>
        </p:txBody>
      </p:sp>
      <p:sp>
        <p:nvSpPr>
          <p:cNvPr id="61446" name="Text Box 9"/>
          <p:cNvSpPr txBox="1">
            <a:spLocks noChangeArrowheads="1"/>
          </p:cNvSpPr>
          <p:nvPr/>
        </p:nvSpPr>
        <p:spPr bwMode="auto">
          <a:xfrm>
            <a:off x="4953000" y="1295400"/>
            <a:ext cx="404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Improved designed help display</a:t>
            </a:r>
            <a:endParaRPr lang="th-TH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ตัวอย่าง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Help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2467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bright="-30000" contrast="48000"/>
          </a:blip>
          <a:srcRect/>
          <a:stretch>
            <a:fillRect/>
          </a:stretch>
        </p:blipFill>
        <p:spPr>
          <a:xfrm>
            <a:off x="2438400" y="1447800"/>
            <a:ext cx="4495800" cy="4217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rm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lum bright="-42000" contrast="60000"/>
          </a:blip>
          <a:srcRect/>
          <a:stretch>
            <a:fillRect/>
          </a:stretch>
        </p:blipFill>
        <p:spPr>
          <a:xfrm>
            <a:off x="4572000" y="228600"/>
            <a:ext cx="4343400" cy="4279900"/>
          </a:xfrm>
          <a:noFill/>
        </p:spPr>
      </p:pic>
      <p:pic>
        <p:nvPicPr>
          <p:cNvPr id="9219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lum bright="-18000" contrast="42000"/>
          </a:blip>
          <a:srcRect/>
          <a:stretch>
            <a:fillRect/>
          </a:stretch>
        </p:blipFill>
        <p:spPr>
          <a:xfrm>
            <a:off x="228600" y="228600"/>
            <a:ext cx="4319588" cy="5334000"/>
          </a:xfrm>
          <a:noFill/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 rot="-2542827">
            <a:off x="4419600" y="4876800"/>
            <a:ext cx="1905000" cy="838200"/>
          </a:xfrm>
          <a:prstGeom prst="curvedUpArrow">
            <a:avLst>
              <a:gd name="adj1" fmla="val 45455"/>
              <a:gd name="adj2" fmla="val 90909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smtClean="0">
                <a:solidFill>
                  <a:schemeClr val="accent2">
                    <a:lumMod val="75000"/>
                  </a:schemeClr>
                </a:solidFill>
              </a:rPr>
              <a:t>การออกแบบควบคุมการเข้าถึงข้อมูลของผู้ใช้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144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จำกัดความสามารถในการมองเห็นข้อมูลจากฐานข้อมูล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(View/Subschema)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สิทธิในการเข้าถึงข้อมูล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(Authorization Rules)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การเข้ารหัส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(Encryption Procedures)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การตรวจสอบการเข้าใช้ระบบ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(Authentication schemas)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83513" cy="823913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b="1" smtClean="0">
                <a:solidFill>
                  <a:schemeClr val="accent2">
                    <a:lumMod val="75000"/>
                  </a:schemeClr>
                </a:solidFill>
              </a:rPr>
              <a:t>การออกแบบลำดับการเชื่อมโยงจอภาพ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3886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เป็นการออกแบบลำดับของการแสดงส่วนติดต่อกับผู้ใช้ของโปรแกรม หรือลำดับของการแสดงส่วน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User Interface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ทางหน้าจอคอมพิวเตอร์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แผนภาพแสดงลำดับการเชื่อมโยงจอภาพ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(Dialogues Diagram)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ประกอบไปด้วย 3 ส่วน คือ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th-TH" sz="2800" b="1" dirty="0" smtClean="0">
                <a:solidFill>
                  <a:srgbClr val="C00000"/>
                </a:solidFill>
              </a:rPr>
              <a:t>ส่วนบน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r>
              <a:rPr lang="th-TH" sz="2800" b="1" dirty="0" smtClean="0">
                <a:solidFill>
                  <a:srgbClr val="C00000"/>
                </a:solidFill>
              </a:rPr>
              <a:t> เลขลำดับหน้าจอ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th-TH" sz="2800" b="1" dirty="0" smtClean="0">
                <a:solidFill>
                  <a:srgbClr val="C00000"/>
                </a:solidFill>
              </a:rPr>
              <a:t>ส่วนกลาง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  <a:r>
              <a:rPr lang="th-TH" sz="2800" b="1" dirty="0" smtClean="0">
                <a:solidFill>
                  <a:srgbClr val="C00000"/>
                </a:solidFill>
              </a:rPr>
              <a:t>ชื่อหน้าจอการทำงาน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th-TH" sz="2800" b="1" dirty="0" smtClean="0">
                <a:solidFill>
                  <a:srgbClr val="C00000"/>
                </a:solidFill>
              </a:rPr>
              <a:t>ส่วนล่าง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  <a:r>
              <a:rPr lang="th-TH" sz="2800" b="1" dirty="0" smtClean="0">
                <a:solidFill>
                  <a:srgbClr val="C00000"/>
                </a:solidFill>
              </a:rPr>
              <a:t>เลขลำดับหน้าจอที่อ้างอิงมา ต่อไป หรือ ย้อนกลับ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Dialogues Diagram</a:t>
            </a:r>
            <a:endParaRPr lang="th-TH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Dialogues Diagram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 เป็นแผนภาพแสดงลำดับการเชื่อมโยงของจอภาพ 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สัญลักษณ์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-24000" contrast="24000"/>
          </a:blip>
          <a:srcRect/>
          <a:stretch>
            <a:fillRect/>
          </a:stretch>
        </p:blipFill>
        <p:spPr>
          <a:xfrm>
            <a:off x="304800" y="3276600"/>
            <a:ext cx="5334000" cy="2405063"/>
          </a:xfr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7400" y="3429000"/>
            <a:ext cx="2362200" cy="2514600"/>
            <a:chOff x="3696" y="2160"/>
            <a:chExt cx="1488" cy="1584"/>
          </a:xfrm>
        </p:grpSpPr>
        <p:sp>
          <p:nvSpPr>
            <p:cNvPr id="65542" name="Rectangle 13"/>
            <p:cNvSpPr>
              <a:spLocks noChangeArrowheads="1"/>
            </p:cNvSpPr>
            <p:nvPr/>
          </p:nvSpPr>
          <p:spPr bwMode="auto">
            <a:xfrm>
              <a:off x="3696" y="2160"/>
              <a:ext cx="1488" cy="15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>
              <a:off x="3696" y="249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3696" y="273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5545" name="Text Box 10"/>
            <p:cNvSpPr txBox="1">
              <a:spLocks noChangeArrowheads="1"/>
            </p:cNvSpPr>
            <p:nvPr/>
          </p:nvSpPr>
          <p:spPr bwMode="auto">
            <a:xfrm>
              <a:off x="3840" y="2208"/>
              <a:ext cx="11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>
                  <a:latin typeface="Tahoma" pitchFamily="34" charset="0"/>
                </a:rPr>
                <a:t>เลขลำดับหน้าจอ</a:t>
              </a:r>
            </a:p>
          </p:txBody>
        </p:sp>
        <p:sp>
          <p:nvSpPr>
            <p:cNvPr id="65546" name="Text Box 11"/>
            <p:cNvSpPr txBox="1">
              <a:spLocks noChangeArrowheads="1"/>
            </p:cNvSpPr>
            <p:nvPr/>
          </p:nvSpPr>
          <p:spPr bwMode="auto">
            <a:xfrm>
              <a:off x="3792" y="2496"/>
              <a:ext cx="138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>
                  <a:latin typeface="Tahoma" pitchFamily="34" charset="0"/>
                </a:rPr>
                <a:t>ชื่อหน้าจอการทำงาน</a:t>
              </a:r>
            </a:p>
          </p:txBody>
        </p:sp>
        <p:sp>
          <p:nvSpPr>
            <p:cNvPr id="65547" name="Text Box 12"/>
            <p:cNvSpPr txBox="1">
              <a:spLocks noChangeArrowheads="1"/>
            </p:cNvSpPr>
            <p:nvPr/>
          </p:nvSpPr>
          <p:spPr bwMode="auto">
            <a:xfrm>
              <a:off x="3728" y="2848"/>
              <a:ext cx="13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>
                  <a:latin typeface="Tahoma" pitchFamily="34" charset="0"/>
                </a:rPr>
                <a:t>เลขลำดับที่อ้างอิงมา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th-TH" sz="2800" b="1" dirty="0" smtClean="0">
                <a:solidFill>
                  <a:schemeClr val="accent2">
                    <a:lumMod val="75000"/>
                  </a:schemeClr>
                </a:solidFill>
              </a:rPr>
              <a:t>ตัวอย่าง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Dialogue diagram for                           Customer Information System</a:t>
            </a:r>
            <a:endParaRPr lang="th-TH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6563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>
          <a:xfrm>
            <a:off x="2057400" y="914400"/>
            <a:ext cx="5124450" cy="5868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</a:rPr>
              <a:t>ตัวอย่าง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Dialogue diagram for e-commerce</a:t>
            </a:r>
            <a:endParaRPr lang="th-TH" sz="3200" dirty="0"/>
          </a:p>
        </p:txBody>
      </p:sp>
      <p:pic>
        <p:nvPicPr>
          <p:cNvPr id="67587" name="Picture 2" descr="http://i.msdn.microsoft.com/dynimg/IC1628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5532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750" y="485775"/>
            <a:ext cx="8229600" cy="733425"/>
          </a:xfrm>
        </p:spPr>
        <p:txBody>
          <a:bodyPr/>
          <a:lstStyle/>
          <a:p>
            <a:pPr>
              <a:defRPr/>
            </a:pP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</a:rPr>
              <a:t>ตัวอย่าง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Dialogue diagram</a:t>
            </a:r>
            <a:endParaRPr lang="th-TH" sz="3200" dirty="0"/>
          </a:p>
        </p:txBody>
      </p:sp>
      <p:pic>
        <p:nvPicPr>
          <p:cNvPr id="68611" name="Picture 2" descr="http://i.msdn.microsoft.com/dynimg/IC147452.gif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990600" y="1447800"/>
            <a:ext cx="70866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600" b="1" dirty="0" smtClean="0">
                <a:solidFill>
                  <a:schemeClr val="accent2">
                    <a:lumMod val="75000"/>
                  </a:schemeClr>
                </a:solidFill>
              </a:rPr>
              <a:t>การออกแบบรายงาน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เป็นไปตามรูปแบบรายงานที่ระบบเดิมมี หรือต้องการ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rgbClr val="C00000"/>
                </a:solidFill>
              </a:rPr>
              <a:t>หากไม่มี สิ่งที่ต้องคำนึง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วันที่พิมพ์รายงาน (อาจมีเวลาด้วย)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ชื่อหน่วยงาน (อาจมีหรือไม่มีก็ได้ แต่ส่วนใหญ่จะต้องมี)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ชื่อรายงาน (ชื่อของรายงานอยู่กลางหน้ากระดาษ ชื่อโปรแกรมฯ อยู่ทางมุมบนด้านขวา หรือมุมบนด้านซ้าย)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ระยะเวลาของการพิมพ์รายงาน เช่น รายเดือน  รายปี .....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รายละเอียด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ผู้สั่งพิมพ์ หรือผู้ดำเนินการ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600" b="1" smtClean="0">
                <a:solidFill>
                  <a:schemeClr val="accent2">
                    <a:lumMod val="75000"/>
                  </a:schemeClr>
                </a:solidFill>
              </a:rPr>
              <a:t>ตัวอย่างรายงาน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รายงานสรุปยอดซื้อประจำปี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รายงานรายการซื้อประจำปี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รายงานสรุปยอดซื้อปัจจุบัน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สินค้าคงเหลือ ณ วันที่ ....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รายงานสินค้าที่ต้องสั่งซื้อ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ฯลฯ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Human-Computer Interaction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(HCI)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ยึดเนื้อหา 1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5068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คือ </a:t>
            </a:r>
            <a:r>
              <a:rPr lang="th-TH" b="1" dirty="0">
                <a:solidFill>
                  <a:srgbClr val="C00000"/>
                </a:solidFill>
              </a:rPr>
              <a:t>ปฏิกิริยาระหว่างมนุษย์กับคอมพิวเตอร์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ตัวอย่าง เช่น คนเดินมานั่ง เปิดเครื่องคอมพิวเตอร์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แล้วใช้ คอมพิวเตอร์เพื่อพิมพ์งาน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เป็นการดูกิจกรรม หรือ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Interactive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ที่เกิดขึ้น ดังนี้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ก่อนคนมานั่งโต๊ะเพื่อใช้งาน เขาคิดอะไรก่อน ตอนเดินมา เขามองเห็นอะไรก่อน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กดปุ่มด้วยมือไหน ใช้นิ้วอะไรกด นั่งก่อนกดหรือกดแล้วค่อยนั่ง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เมื่อนั่งแล้วเปิดเครื่องแล้ว นั่งโต๊ะท่าไหน นั่งอย่างไร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พอใช้ งานคอมพิวเตอร์แล้ว เขาทำงานพิมพ์งานได้ไหม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เขาหงุดหงิดไหม ใช้เวลานานเท่าไหร่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ขั้นตอนต่างๆของเขา ในการควบคุมที่เขากำลังใช้ซอฟต์แวร์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ซอฟต์แวร์ที่คนกำลังใช้ ใช้งานง่ายไหม สีสรรทำให้แสบตาหรือทำให้มองเห็นไหม สื่อสารออกมาคนเข้าใจหรือไม่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marL="681037" indent="-571500">
              <a:defRPr/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Human-Computer Interaction</a:t>
            </a: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</a:rPr>
              <a:t> คืออะไร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สื่อที่ใช้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เครื่องพิมพ์</a:t>
            </a:r>
          </a:p>
          <a:p>
            <a:pPr marL="990600" lvl="1" indent="-533400"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หน้าจอ</a:t>
            </a:r>
          </a:p>
          <a:p>
            <a:pPr marL="990600" lvl="1" indent="-533400" eaLnBrk="1" hangingPunct="1"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Plotter</a:t>
            </a:r>
          </a:p>
          <a:p>
            <a:pPr marL="990600" lvl="1" indent="-533400" eaLnBrk="1" hangingPunct="1"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Computer Output Microfilm (COM)</a:t>
            </a:r>
          </a:p>
          <a:p>
            <a:pPr marL="990600" lvl="1" indent="-533400" eaLnBrk="1" hangingPunct="1"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เสียง</a:t>
            </a:r>
          </a:p>
          <a:p>
            <a:pPr marL="990600" lvl="1" indent="-533400" eaLnBrk="1" hangingPunct="1"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Device</a:t>
            </a:r>
            <a:endParaRPr lang="th-TH" sz="3600" dirty="0" smtClean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609600" indent="-609600" eaLnBrk="1" hangingPunct="1">
              <a:defRPr/>
            </a:pPr>
            <a:endParaRPr lang="th-TH" sz="3600" dirty="0" smtClean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ตัวยึดเนื้อหา 1"/>
          <p:cNvSpPr>
            <a:spLocks noGrp="1"/>
          </p:cNvSpPr>
          <p:nvPr>
            <p:ph idx="1"/>
          </p:nvPr>
        </p:nvSpPr>
        <p:spPr>
          <a:xfrm>
            <a:off x="611188" y="15573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วิชานี้ได้กำเนิดมาในวงการคอมพิวเตอร์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 10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กว่าปีหรือ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20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ปีต้นๆ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สมัยก่อนจะมีสอนในสาขาวิทยาศาสตร์คอมพิวเตอร์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ระดับสูงๆ ตั้งแต่ระดับปริญญาโทขึ้นไปจนถึงปริญญาเอก....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ปัจจุบันมีสาขาเอกให้เลือก ทาง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HCI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โดยตรง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บุคลากรทางด้าน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HCI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ยังเป็นที่ต้องการของตลาดอุสาหกรรมซอฟต์แวร์และโมบาย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ความเป็นมาของ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HCI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>
                <a:solidFill>
                  <a:srgbClr val="7030A0"/>
                </a:solidFill>
              </a:rPr>
              <a:t>ในยุคแรกการใช้งานระบบคอมพิวเตอร์อยู่ในวงจำกัด เฉพาะผู้เชี่ยวชาญและมีความรู้เกี่ยวกับระบบเท่านั้น  ดังนั้น</a:t>
            </a:r>
            <a:r>
              <a:rPr lang="th-TH" b="1" smtClean="0">
                <a:solidFill>
                  <a:srgbClr val="C00000"/>
                </a:solidFill>
              </a:rPr>
              <a:t>การออกแบบระบบการติดต่อจึงมีพื้นฐานการออกแบบโดยมีสมมุติฐานอยู่ที่ผู้ใช้งานระบบว่ามีความรู้ความเข้าใจเกี่ยวกับการใช้งานดีอยู่ก่อน </a:t>
            </a:r>
          </a:p>
          <a:p>
            <a:r>
              <a:rPr lang="th-TH" smtClean="0">
                <a:solidFill>
                  <a:srgbClr val="7030A0"/>
                </a:solidFill>
              </a:rPr>
              <a:t>ต่อมาการใช้งานระบบคอมพิวเตอร์แพร่หลายสู่ผู้ใช้งานทั่วไปเนื่องจากความก้าวหน้าในการผลิต การพัฒนาระบบให้มีความหลากหลาย  </a:t>
            </a:r>
            <a:r>
              <a:rPr lang="th-TH" b="1" smtClean="0">
                <a:solidFill>
                  <a:srgbClr val="0070C0"/>
                </a:solidFill>
              </a:rPr>
              <a:t>การออกแบบส่วนของการติดต่อกับระบบจึงได้มีการนำความรู้จากหลายสาขามาประยุกต์</a:t>
            </a:r>
            <a:endParaRPr lang="en-US" b="1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endParaRPr lang="th-TH" smtClean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ความเป็นมาของ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HCI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HCI  versus  UI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จากนิยามจะพบว่า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HCI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 และ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UI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มีความใกล้เคียงกัน แต่สิ่งที่แตกต่างคือ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UI</a:t>
            </a:r>
            <a:r>
              <a:rPr lang="th-TH" b="1" dirty="0" smtClean="0">
                <a:solidFill>
                  <a:srgbClr val="C00000"/>
                </a:solidFill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จะมุ่งเน้นในการออกแบบให้ระบบคอมพิวเตอร์นั้นน่าใช้ และเป็นที่น่าพอใจ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HCI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  จะเกี่ยวข้องกับการทำอย่างไรให้คอมพิวเตอร์ เข้ามาช่วยเหลือให้ชีวิตมนุษย์มีความสะดวกสบายขึ้น</a:t>
            </a:r>
          </a:p>
          <a:p>
            <a:pPr lvl="1">
              <a:buFontTx/>
              <a:buNone/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ดังนั้น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HCI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จะมีกรอบการทำงานที่กว้างกว่า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UI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ในแง่ของการพัฒนา</a:t>
            </a:r>
          </a:p>
          <a:p>
            <a:pPr lvl="1">
              <a:buFontTx/>
              <a:buNone/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แนวทางใหม่ ๆ ในทุกด้านเพื่อให้คอมพิวเตอร์มาช่วยงานมนุษย์</a:t>
            </a:r>
          </a:p>
          <a:p>
            <a:pPr lvl="1">
              <a:buFontTx/>
              <a:buNone/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ส่วน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UI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จะมุ่งเน้นรายละเอียดที่เลือกแล้ว ให้อยู่ในจุดที่ดีที่สุด เช่น สี, ตัวอักษร ฯลฯ</a:t>
            </a:r>
          </a:p>
          <a:p>
            <a:pPr lvl="1">
              <a:defRPr/>
            </a:pP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ความรู้ด้านจิตวิทยา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ด้านการเรียนรู้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ด้านการออกแบบภาพกราฟิก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ด้านสถาปัตยกรรมข้อมูล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ด้านสังคม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ฯลฯ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cs typeface="Cordia New" pitchFamily="34" charset="-34"/>
            </a:endParaRPr>
          </a:p>
          <a:p>
            <a:pPr>
              <a:buFont typeface="Wingdings" pitchFamily="2" charset="2"/>
              <a:buNone/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การนำความรู้จากหลายสาขามา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ประยุกต์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ตัวยึดเนื้อหา 1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th-TH" sz="4100" b="1" dirty="0">
                <a:solidFill>
                  <a:srgbClr val="C00000"/>
                </a:solidFill>
              </a:rPr>
              <a:t>ระบบโรงพยาบาลที่ออกแบบเรื่องการกรอกข้อมูล</a:t>
            </a:r>
            <a:r>
              <a:rPr lang="th-TH" sz="4100" b="1" dirty="0" smtClean="0">
                <a:solidFill>
                  <a:srgbClr val="C00000"/>
                </a:solidFill>
              </a:rPr>
              <a:t>คนไข้</a:t>
            </a:r>
          </a:p>
          <a:p>
            <a:pPr lvl="1">
              <a:defRPr/>
            </a:pPr>
            <a:r>
              <a:rPr lang="th-TH" sz="3800" dirty="0" smtClean="0">
                <a:solidFill>
                  <a:schemeClr val="accent2">
                    <a:lumMod val="75000"/>
                  </a:schemeClr>
                </a:solidFill>
              </a:rPr>
              <a:t>การ</a:t>
            </a:r>
            <a:r>
              <a:rPr lang="th-TH" sz="3800" dirty="0">
                <a:solidFill>
                  <a:schemeClr val="accent2">
                    <a:lumMod val="75000"/>
                  </a:schemeClr>
                </a:solidFill>
              </a:rPr>
              <a:t>ออกแบบ</a:t>
            </a:r>
            <a:r>
              <a:rPr lang="th-TH" sz="3800" dirty="0" smtClean="0">
                <a:solidFill>
                  <a:schemeClr val="accent2">
                    <a:lumMod val="75000"/>
                  </a:schemeClr>
                </a:solidFill>
              </a:rPr>
              <a:t>มุมมองของจอที่</a:t>
            </a:r>
            <a:r>
              <a:rPr lang="th-TH" sz="3800" dirty="0">
                <a:solidFill>
                  <a:schemeClr val="accent2">
                    <a:lumMod val="75000"/>
                  </a:schemeClr>
                </a:solidFill>
              </a:rPr>
              <a:t>ไม่เหมาะสม อาจจะทำ</a:t>
            </a:r>
            <a:r>
              <a:rPr lang="th-TH" sz="3800" dirty="0" smtClean="0">
                <a:solidFill>
                  <a:schemeClr val="accent2">
                    <a:lumMod val="75000"/>
                  </a:schemeClr>
                </a:solidFill>
              </a:rPr>
              <a:t>ให้เกิดความผิดพลาดทำให้ การคีย์ข้อมูล หรือ ตรวจสอบข้อมูลผิดพลาดได้</a:t>
            </a:r>
          </a:p>
          <a:p>
            <a:pPr>
              <a:defRPr/>
            </a:pPr>
            <a:r>
              <a:rPr lang="th-TH" sz="4100" b="1" dirty="0" smtClean="0">
                <a:solidFill>
                  <a:srgbClr val="C00000"/>
                </a:solidFill>
              </a:rPr>
              <a:t>เด็กเล่น</a:t>
            </a:r>
            <a:r>
              <a:rPr lang="th-TH" sz="4100" b="1" dirty="0" err="1" smtClean="0">
                <a:solidFill>
                  <a:srgbClr val="C00000"/>
                </a:solidFill>
              </a:rPr>
              <a:t>เกมส์</a:t>
            </a:r>
            <a:r>
              <a:rPr lang="th-TH" sz="4100" b="1" dirty="0" smtClean="0">
                <a:solidFill>
                  <a:srgbClr val="C00000"/>
                </a:solidFill>
              </a:rPr>
              <a:t>จนลืมเวลา</a:t>
            </a:r>
          </a:p>
          <a:p>
            <a:pPr lvl="1">
              <a:defRPr/>
            </a:pPr>
            <a:r>
              <a:rPr lang="th-TH" sz="3800" dirty="0" smtClean="0">
                <a:solidFill>
                  <a:schemeClr val="accent2">
                    <a:lumMod val="75000"/>
                  </a:schemeClr>
                </a:solidFill>
              </a:rPr>
              <a:t>น่าจะออกแบบ</a:t>
            </a:r>
            <a:r>
              <a:rPr lang="th-TH" sz="3800" dirty="0">
                <a:solidFill>
                  <a:schemeClr val="accent2">
                    <a:lumMod val="75000"/>
                  </a:schemeClr>
                </a:solidFill>
              </a:rPr>
              <a:t>ให้มันเตือน</a:t>
            </a:r>
            <a:r>
              <a:rPr lang="th-TH" sz="3800" dirty="0" smtClean="0">
                <a:solidFill>
                  <a:schemeClr val="accent2">
                    <a:lumMod val="75000"/>
                  </a:schemeClr>
                </a:solidFill>
              </a:rPr>
              <a:t>ระยะเวลา</a:t>
            </a:r>
          </a:p>
          <a:p>
            <a:pPr>
              <a:defRPr/>
            </a:pPr>
            <a:r>
              <a:rPr lang="th-TH" sz="4200" b="1" dirty="0">
                <a:solidFill>
                  <a:srgbClr val="C00000"/>
                </a:solidFill>
              </a:rPr>
              <a:t>เรื่องเกี่ยวกับการออกแบบหน้าจอให้ใช้งาน</a:t>
            </a:r>
            <a:r>
              <a:rPr lang="th-TH" sz="4200" b="1" dirty="0" smtClean="0">
                <a:solidFill>
                  <a:srgbClr val="C00000"/>
                </a:solidFill>
              </a:rPr>
              <a:t>ได้ โดยสามารถ</a:t>
            </a:r>
          </a:p>
          <a:p>
            <a:pPr marL="0" indent="0">
              <a:buFontTx/>
              <a:buNone/>
              <a:defRPr/>
            </a:pPr>
            <a:r>
              <a:rPr lang="th-TH" sz="4200" b="1" dirty="0" smtClean="0">
                <a:solidFill>
                  <a:srgbClr val="C00000"/>
                </a:solidFill>
              </a:rPr>
              <a:t>      เรียนรู้</a:t>
            </a:r>
            <a:r>
              <a:rPr lang="th-TH" sz="4400" b="1" dirty="0" smtClean="0">
                <a:solidFill>
                  <a:srgbClr val="C00000"/>
                </a:solidFill>
              </a:rPr>
              <a:t>การออกแบบได้จาก</a:t>
            </a:r>
          </a:p>
          <a:p>
            <a:pPr lvl="1">
              <a:defRPr/>
            </a:pPr>
            <a:r>
              <a:rPr lang="th-TH" sz="3500" dirty="0" smtClean="0">
                <a:solidFill>
                  <a:schemeClr val="accent2">
                    <a:lumMod val="75000"/>
                  </a:schemeClr>
                </a:solidFill>
              </a:rPr>
              <a:t>ศึกษา</a:t>
            </a:r>
            <a:r>
              <a:rPr lang="th-TH" sz="3500" dirty="0">
                <a:solidFill>
                  <a:schemeClr val="accent2">
                    <a:lumMod val="75000"/>
                  </a:schemeClr>
                </a:solidFill>
              </a:rPr>
              <a:t>จากโปรแกรมที่</a:t>
            </a:r>
            <a:r>
              <a:rPr lang="th-TH" sz="3500" dirty="0" smtClean="0">
                <a:solidFill>
                  <a:schemeClr val="accent2">
                    <a:lumMod val="75000"/>
                  </a:schemeClr>
                </a:solidFill>
              </a:rPr>
              <a:t>ฮิต</a:t>
            </a:r>
          </a:p>
          <a:p>
            <a:pPr lvl="1">
              <a:defRPr/>
            </a:pPr>
            <a:r>
              <a:rPr lang="th-TH" sz="3800" dirty="0" smtClean="0">
                <a:solidFill>
                  <a:schemeClr val="accent2">
                    <a:lumMod val="75000"/>
                  </a:schemeClr>
                </a:solidFill>
              </a:rPr>
              <a:t>ศึกษา</a:t>
            </a:r>
            <a:r>
              <a:rPr lang="th-TH" sz="3800" dirty="0">
                <a:solidFill>
                  <a:schemeClr val="accent2">
                    <a:lumMod val="75000"/>
                  </a:schemeClr>
                </a:solidFill>
              </a:rPr>
              <a:t>จากความผิดพลาดของโปรแกรม</a:t>
            </a:r>
            <a:r>
              <a:rPr lang="th-TH" sz="3800" dirty="0" smtClean="0">
                <a:solidFill>
                  <a:schemeClr val="accent2">
                    <a:lumMod val="75000"/>
                  </a:schemeClr>
                </a:solidFill>
              </a:rPr>
              <a:t>อื่น</a:t>
            </a:r>
            <a:endParaRPr lang="th-TH" sz="4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th-TH" sz="4200" b="1" dirty="0">
                <a:solidFill>
                  <a:srgbClr val="C00000"/>
                </a:solidFill>
              </a:rPr>
              <a:t>การใช้งานได้จริง</a:t>
            </a:r>
          </a:p>
          <a:p>
            <a:pPr lvl="1">
              <a:defRPr/>
            </a:pPr>
            <a:r>
              <a:rPr lang="th-TH" sz="3800" dirty="0">
                <a:solidFill>
                  <a:schemeClr val="accent2">
                    <a:lumMod val="75000"/>
                  </a:schemeClr>
                </a:solidFill>
              </a:rPr>
              <a:t>การง่ายต่อการใช้งาน  เช่น  ยกตัวอย่างการใช้มือ</a:t>
            </a:r>
            <a:r>
              <a:rPr lang="th-TH" sz="3800" dirty="0" smtClean="0">
                <a:solidFill>
                  <a:schemeClr val="accent2">
                    <a:lumMod val="75000"/>
                  </a:schemeClr>
                </a:solidFill>
              </a:rPr>
              <a:t>ถือ</a:t>
            </a:r>
            <a:endParaRPr lang="th-TH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th-TH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th-TH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th-TH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ทำไมต้องมีหลักการ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HCI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7828" name="รูปภาพ 7" descr="CWovervie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338" y="3308350"/>
            <a:ext cx="23844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รูปภาพ 8" descr="invents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225" y="5165725"/>
            <a:ext cx="2660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2800" dirty="0" smtClean="0">
                <a:solidFill>
                  <a:schemeClr val="accent2">
                    <a:lumMod val="75000"/>
                  </a:schemeClr>
                </a:solidFill>
              </a:rPr>
              <a:t>ไม่ใช่เฉพาะคอมพิวเตอร์เท่านั้น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Phone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Copier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Car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Plane cockpit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Airline reservation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Air traffic control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Running shoes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!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Interfaces in the Real World</a:t>
            </a: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8852" name="Picture 4" descr="iPhone ruiing Parallels, har h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18732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038600"/>
            <a:ext cx="37338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Nike Women's Air Zoom Vomero + 2 Running Sho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973263"/>
            <a:ext cx="17526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ยึดเนื้อหา 1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 ออกแบบอะไรให้ผู้ใช้งาน จะประสบความสำเร็จดีหรือไม่ สิ่งที่ขาดไม่ได้ คือ </a:t>
            </a:r>
            <a:r>
              <a:rPr lang="en-US" b="1" dirty="0" smtClean="0">
                <a:solidFill>
                  <a:srgbClr val="00B050"/>
                </a:solidFill>
                <a:cs typeface="Cordia New" pitchFamily="34" charset="-34"/>
              </a:rPr>
              <a:t>User Interface Design &amp; HCI</a:t>
            </a:r>
            <a:r>
              <a:rPr lang="th-TH" b="1" dirty="0" smtClean="0">
                <a:solidFill>
                  <a:srgbClr val="00B050"/>
                </a:solidFill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เป็นเรื่องที่สำคัญมาก ยกตัวอย่าง บริษัทหนึ่ง ผลิตและออกแบบ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Computer (Hardware)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ขาย</a:t>
            </a:r>
          </a:p>
          <a:p>
            <a:pPr lvl="1"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ความสำคัญอันดับ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คือ ประสิทธิภาพการทำงานของ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computer</a:t>
            </a:r>
          </a:p>
          <a:p>
            <a:pPr lvl="1"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ความสำคัญอัน</a:t>
            </a:r>
            <a:r>
              <a:rPr lang="th-TH" b="1" dirty="0">
                <a:solidFill>
                  <a:srgbClr val="C00000"/>
                </a:solidFill>
              </a:rPr>
              <a:t>ดับ</a:t>
            </a:r>
            <a:r>
              <a:rPr lang="th-TH" b="1" dirty="0" smtClean="0">
                <a:solidFill>
                  <a:srgbClr val="C00000"/>
                </a:solidFill>
              </a:rPr>
              <a:t> 2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คือ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User Interface Design &amp; HCI</a:t>
            </a:r>
          </a:p>
          <a:p>
            <a:pPr eaLnBrk="1" hangingPunct="1">
              <a:defRPr/>
            </a:pPr>
            <a:endParaRPr lang="en-US" dirty="0" smtClean="0">
              <a:cs typeface="Cordia New" pitchFamily="34" charset="-34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iPod touch,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iPad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การออกแบบที่ได้รับการยอมรับจากผู้ใช้งานเป็นแนวนวัตกรรมยุคใหม่ ฉีกกฎเกณฑ์การอ่านหนังสือแบบเดิมๆ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ความสำคัญของการออกแบบ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2405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การ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</a:rPr>
              <a:t>ออกแบบระบบปฏิสัมพันธ์ หรือระบบการติดต่อระหว่างผู้ใช้งานระบบและระบบงานทางคอมพิวเตอร์เป็นส่วน</a:t>
            </a: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ที่ </a:t>
            </a:r>
            <a:r>
              <a:rPr lang="th-TH" sz="3600" b="1" dirty="0" smtClean="0">
                <a:solidFill>
                  <a:srgbClr val="C00000"/>
                </a:solidFill>
              </a:rPr>
              <a:t>ต้อง</a:t>
            </a:r>
            <a:r>
              <a:rPr lang="th-TH" sz="3600" b="1" dirty="0">
                <a:solidFill>
                  <a:srgbClr val="C00000"/>
                </a:solidFill>
              </a:rPr>
              <a:t>อาศัยจินตนาการในเรื่องการดำเนินงานอย่าง</a:t>
            </a:r>
            <a:r>
              <a:rPr lang="th-TH" sz="3600" b="1" dirty="0" smtClean="0">
                <a:solidFill>
                  <a:srgbClr val="C00000"/>
                </a:solidFill>
              </a:rPr>
              <a:t>มาก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</a:rPr>
              <a:t>เ</a:t>
            </a: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</a:rPr>
              <a:t>พราะ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</a:rPr>
              <a:t>ต้องคิดเผื่อว่า </a:t>
            </a:r>
            <a:r>
              <a:rPr lang="th-TH" sz="3600" b="1" dirty="0">
                <a:solidFill>
                  <a:srgbClr val="C00000"/>
                </a:solidFill>
              </a:rPr>
              <a:t>ระบบนั้นได้ดำเนินงานเสร็จสิ้นไป</a:t>
            </a:r>
            <a:r>
              <a:rPr lang="th-TH" sz="3600" b="1" dirty="0" smtClean="0">
                <a:solidFill>
                  <a:srgbClr val="C00000"/>
                </a:solidFill>
              </a:rPr>
              <a:t>แล้วจะมีวิธีการใดที่จะช่วยให้ผู้ใช้งานระบบสามารถทำความเข้าใจกับระบบได้โดยง่าย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ความสำคัญของการออกแบบ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การออกแบบส่วนการติดต่อกับผู้ใช้ จัดเป็นส่วนสำคัญในการแข่งขันทางธุรกิจ ถึงขั้นทำการจดทะเบียนทรัพย์สินทางปัญญา  มีการร่วมมือกันพัฒนาระบบ และการร่วมทุนทางธุรกิจหลายๆ บริษัทเข้าด้วยกัน</a:t>
            </a:r>
          </a:p>
          <a:p>
            <a:pPr>
              <a:lnSpc>
                <a:spcPct val="90000"/>
              </a:lnSpc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รูปแบบการเชื่อมต่อผ่านระบบอินเทอร์เน็ตทำให้เกิดวิธีการใหม่ ๆ ในการดำเนินธุรกิจหลายประเภท  ดังนั้นการออกแบบระบบการเชื่อมต่อผ่านระบบอินเทอร์เน็ตจึงมีความสำคัญมากในปัจจุบัน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cs typeface="Cordia New" pitchFamily="34" charset="-34"/>
            </a:endParaRPr>
          </a:p>
          <a:p>
            <a:pPr>
              <a:buFont typeface="Wingdings" pitchFamily="2" charset="2"/>
              <a:buNone/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ความสำคัญของการออกแบบ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ยึดเนื้อหา 1"/>
          <p:cNvSpPr>
            <a:spLocks noGrp="1"/>
          </p:cNvSpPr>
          <p:nvPr>
            <p:ph idx="1"/>
          </p:nvPr>
        </p:nvSpPr>
        <p:spPr>
          <a:xfrm>
            <a:off x="584200" y="189865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การปฏิบัติงานส่วนบุคคล การออกแบบส่วนการติดต่อกับผู้ใช้ที่ดีมีส่วนช่วยให้การปฏิบัติงานเพิ่มประสิทธิภาพ เช่น</a:t>
            </a:r>
          </a:p>
          <a:p>
            <a:pPr lvl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นักบินขับเครื่องบินได้ปลอดภัยขึ้นหากระบบควบคุมการบินได้ถูกออกแบบดี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ordia New" pitchFamily="34" charset="-34"/>
              </a:rPr>
              <a:t> 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ถ้าการออกแบบระบบงานไม่ดีผู้ใช้งานอาจเกิดความสับสนได้ส่งผลให้ผลงานไม่มีประสิทธิภาพเพียงพอ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cs typeface="Cordia New" pitchFamily="34" charset="-34"/>
            </a:endParaRPr>
          </a:p>
          <a:p>
            <a:pPr>
              <a:buFont typeface="Wingdings" pitchFamily="2" charset="2"/>
              <a:buNone/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ความสำคัญของการออกแบบ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ส่วนแสดงผลที่เป็นรายงาน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Hard copy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เป็นการแสดงผลออกมาเป็นรายงาน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Soft copy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เป็นการแสดงผลทางหน้าจอ เป็นการแสดงผลแบบชั่วคราว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CRT (cathode ray tube)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LCD (liquid crystal display)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VDT (Video display terminal)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590550" y="1517650"/>
            <a:ext cx="82296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เขียนคำ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บรรยาย มี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งานวิจัยจากวงการศึกษา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และอุตสาหกรรม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ได้พัฒนา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ระบบการ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อธิบายเกี่ยวกับฟังก์ชัน 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หรือ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คำสั่งในการทำงาน การออกแบบรูปแบบของ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การคาดการณ์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เกี่ยวกับการใช้งานระบบ  การ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ออกแบบคำแนะนำ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การใช้งาน ตลอดจนการออกแบบส่วน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ให้ความช่วยเหลือ ข้อมูล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ต่าง ๆ เกี่ยวกับการออกแบบ เช่น ทฤษฎีการเคลื่อนไหว การรับรู้ การ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จดจำ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เป็นต้น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การคำนึงถึงผลกระทบด้านสังคม การประหยัดทรัพยากรด้านข้อมูล เวลา การออกแบบควรคำนึงถึงจริยธรรมการใช้งาน ซึ่งจัดเป็น ความสำคัญยิ่งต่อแนวความคิดในการออกแบบ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ระบบ</a:t>
            </a: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9750" y="76200"/>
            <a:ext cx="8229600" cy="1143000"/>
          </a:xfrm>
        </p:spPr>
        <p:txBody>
          <a:bodyPr>
            <a:noAutofit/>
          </a:bodyPr>
          <a:lstStyle/>
          <a:p>
            <a:pPr marL="109537" fontAlgn="auto"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</a:rPr>
              <a:t>การออกแบบส่วนของการติดต่อกับผู้ใช้ที่ประสบความสำเร็จต้องอาศัยความรู้จากหลายสาขาวิชา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มี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องค์ประกอบหลักๆ ดังนี้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r>
              <a:rPr lang="th-TH" dirty="0" smtClean="0">
                <a:solidFill>
                  <a:srgbClr val="C00000"/>
                </a:solidFill>
              </a:rPr>
              <a:t>ฝ่าย</a:t>
            </a:r>
            <a:r>
              <a:rPr lang="th-TH" dirty="0">
                <a:solidFill>
                  <a:srgbClr val="C00000"/>
                </a:solidFill>
              </a:rPr>
              <a:t>บริหาร </a:t>
            </a:r>
            <a:r>
              <a:rPr lang="en-US" dirty="0">
                <a:solidFill>
                  <a:srgbClr val="C00000"/>
                </a:solidFill>
              </a:rPr>
              <a:t>(Manager)</a:t>
            </a:r>
            <a:r>
              <a:rPr lang="th-TH" dirty="0">
                <a:solidFill>
                  <a:srgbClr val="C00000"/>
                </a:solidFill>
              </a:rPr>
              <a:t>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สำคัญในการคัดเลือกบุคลากรที่ดำเนินการออกแบบ กำหนดระยะเวลา และกรอบแนวทางการทำงานที่เหมาะสม การสร้างเอกสาร คู่มือการปฏิบัติงาน รวมถึงการควบคุมในเรื่องการทดสอบระบบให้มีความ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ถูกต้องเหมาะสม</a:t>
            </a: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endParaRPr lang="th-TH" dirty="0">
              <a:solidFill>
                <a:schemeClr val="accent2">
                  <a:lumMod val="75000"/>
                </a:schemeClr>
              </a:solidFill>
              <a:latin typeface="Angsana New" pitchFamily="18" charset="-34"/>
            </a:endParaRPr>
          </a:p>
          <a:p>
            <a:pPr marL="457200" indent="-457200">
              <a:lnSpc>
                <a:spcPct val="90000"/>
              </a:lnSpc>
              <a:defRPr/>
            </a:pPr>
            <a:r>
              <a:rPr lang="th-TH" dirty="0">
                <a:solidFill>
                  <a:srgbClr val="C00000"/>
                </a:solidFill>
              </a:rPr>
              <a:t>ผู้ออกแบบระบบ </a:t>
            </a:r>
            <a:r>
              <a:rPr lang="en-US" dirty="0">
                <a:solidFill>
                  <a:srgbClr val="C00000"/>
                </a:solidFill>
              </a:rPr>
              <a:t>(Designer)</a:t>
            </a:r>
            <a:r>
              <a:rPr lang="th-TH" dirty="0">
                <a:solidFill>
                  <a:srgbClr val="C00000"/>
                </a:solidFill>
              </a:rPr>
              <a:t>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มีหน้าที่ออกแบบระบบที่เหมาะสม</a:t>
            </a:r>
          </a:p>
          <a:p>
            <a:pPr>
              <a:defRPr/>
            </a:pP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</a:rPr>
              <a:t>องค์ประกอบสำคัญ ที่ช่วยให้การออกแบบส่วนของการติดต่อกับผู้ใช้ประสบความสำเร็จ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th-TH" b="1" dirty="0" smtClean="0">
                <a:solidFill>
                  <a:srgbClr val="C00000"/>
                </a:solidFill>
              </a:rPr>
              <a:t>เครื่องมือ</a:t>
            </a:r>
            <a:r>
              <a:rPr lang="th-TH" b="1" dirty="0">
                <a:solidFill>
                  <a:srgbClr val="C00000"/>
                </a:solidFill>
              </a:rPr>
              <a:t>ช่วยในการออกแบบส่วนของการใช้งาน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User-Interface Building Tools)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ซึ่งช่วยให้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ออกแบบรวดเร็ว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มีประสิทธิภาพ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มากขึ้น</a:t>
            </a:r>
          </a:p>
          <a:p>
            <a:pPr marL="457200" indent="-457200">
              <a:defRPr/>
            </a:pPr>
            <a:endParaRPr lang="th-TH" dirty="0">
              <a:solidFill>
                <a:schemeClr val="accent2">
                  <a:lumMod val="75000"/>
                </a:schemeClr>
              </a:solidFill>
              <a:latin typeface="Angsana New" pitchFamily="18" charset="-34"/>
            </a:endParaRPr>
          </a:p>
          <a:p>
            <a:pPr marL="457200" indent="-457200">
              <a:defRPr/>
            </a:pPr>
            <a:r>
              <a:rPr lang="th-TH" b="1" dirty="0">
                <a:solidFill>
                  <a:srgbClr val="C00000"/>
                </a:solidFill>
              </a:rPr>
              <a:t>วิธีการประเมินผล </a:t>
            </a:r>
            <a:r>
              <a:rPr lang="en-US" b="1" dirty="0">
                <a:solidFill>
                  <a:srgbClr val="C00000"/>
                </a:solidFill>
              </a:rPr>
              <a:t>(Evaluation)</a:t>
            </a:r>
            <a:r>
              <a:rPr lang="th-TH" b="1" dirty="0">
                <a:solidFill>
                  <a:srgbClr val="C00000"/>
                </a:solidFill>
              </a:rPr>
              <a:t>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จะช่วยให้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ตัดสินใจเลือก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ระบบที่ออกแบบได้ตรงตามเงื่อนไข และ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ความต้องการ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มากที่สุด</a:t>
            </a:r>
          </a:p>
          <a:p>
            <a:pPr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องค์ประกอบสำคัญ ที่ช่วยให้การออกแบบส่วนของการติดต่อกับผู้ใช้ประสบความสำเร็จ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590550" y="167005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จุดมุ่งหมายของผู้ออกแบบ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ระบบ คือ</a:t>
            </a:r>
          </a:p>
          <a:p>
            <a:pPr lvl="1">
              <a:defRPr/>
            </a:pPr>
            <a:r>
              <a:rPr lang="th-TH" sz="2700" dirty="0">
                <a:solidFill>
                  <a:srgbClr val="C00000"/>
                </a:solidFill>
              </a:rPr>
              <a:t>การออกแบบระบบที่ใช้งานได้จริง </a:t>
            </a:r>
            <a:r>
              <a:rPr lang="en-US" sz="2700" dirty="0">
                <a:solidFill>
                  <a:srgbClr val="C00000"/>
                </a:solidFill>
              </a:rPr>
              <a:t>(Usability)</a:t>
            </a:r>
            <a:endParaRPr lang="th-TH" sz="2700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th-TH" sz="2700" dirty="0">
                <a:solidFill>
                  <a:srgbClr val="C00000"/>
                </a:solidFill>
              </a:rPr>
              <a:t>มีความเป็นสากล</a:t>
            </a:r>
            <a:r>
              <a:rPr lang="en-US" sz="2700" dirty="0">
                <a:solidFill>
                  <a:srgbClr val="C00000"/>
                </a:solidFill>
              </a:rPr>
              <a:t> (Universality)</a:t>
            </a:r>
          </a:p>
          <a:p>
            <a:pPr lvl="1">
              <a:defRPr/>
            </a:pPr>
            <a:r>
              <a:rPr lang="th-TH" sz="2700" dirty="0">
                <a:solidFill>
                  <a:srgbClr val="C00000"/>
                </a:solidFill>
              </a:rPr>
              <a:t>มีอรรถประโยชน์ </a:t>
            </a:r>
            <a:r>
              <a:rPr lang="en-US" sz="2700" dirty="0">
                <a:solidFill>
                  <a:srgbClr val="C00000"/>
                </a:solidFill>
              </a:rPr>
              <a:t>(Usefulness</a:t>
            </a:r>
            <a:r>
              <a:rPr lang="en-US" sz="2700" dirty="0" smtClean="0">
                <a:solidFill>
                  <a:srgbClr val="C00000"/>
                </a:solidFill>
              </a:rPr>
              <a:t>)</a:t>
            </a:r>
          </a:p>
          <a:p>
            <a:pPr marL="392113" lvl="1" indent="0">
              <a:buFont typeface="Verdana" pitchFamily="34" charset="0"/>
              <a:buNone/>
              <a:defRPr/>
            </a:pPr>
            <a:endParaRPr lang="th-TH" sz="27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ซึ่งการออกแบบต้องมีการวางแผนเพื่อตอบสนองความต้องการของผู้ใช้มากที่สุด วิเคราะห์ให้ครอบคลุมรวมทั้งการทดสอบก่อนการใช้จริง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975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ความ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ต้องการทางด้านการใช้งานระบบ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</a:rPr>
              <a:t>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</a:rPr>
              <a:t>Usability Requirements)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590550" y="1593850"/>
            <a:ext cx="8229600" cy="4525963"/>
          </a:xfrm>
        </p:spPr>
        <p:txBody>
          <a:bodyPr/>
          <a:lstStyle/>
          <a:p>
            <a:pPr marL="609600" indent="-609600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หลัก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ของการออกแบบที่เรียกว่า</a:t>
            </a:r>
            <a:r>
              <a:rPr lang="th-TH" dirty="0"/>
              <a:t> </a:t>
            </a:r>
            <a:r>
              <a:rPr lang="th-TH" b="1" dirty="0">
                <a:solidFill>
                  <a:srgbClr val="C00000"/>
                </a:solidFill>
              </a:rPr>
              <a:t>เป็นมิตรกับผู้ใช้ </a:t>
            </a:r>
            <a:r>
              <a:rPr lang="en-US" b="1" dirty="0">
                <a:solidFill>
                  <a:srgbClr val="C00000"/>
                </a:solidFill>
              </a:rPr>
              <a:t>(User Friendliness)</a:t>
            </a:r>
            <a:r>
              <a:rPr lang="th-TH" dirty="0"/>
              <a:t>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มีความหมายมากกว่าการใช้งานที่ง่าย และการตอบสนองต่อทุกความต้องการของผู้ใช้ ต้องเข้าใจลักษณะการทำงานที่หลากหลายของผู้ใช้งานระบบ  และอำนวยความสะดวกการใช้งานด้านเวลา และ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งบประมาณ</a:t>
            </a:r>
            <a:endParaRPr lang="th-TH" dirty="0"/>
          </a:p>
          <a:p>
            <a:pPr marL="609600" indent="-609600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ระบบ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ที่มีประสิทธิภาพต้อง</a:t>
            </a:r>
            <a:r>
              <a:rPr lang="th-TH" b="1" dirty="0">
                <a:solidFill>
                  <a:srgbClr val="00B050"/>
                </a:solidFill>
              </a:rPr>
              <a:t>ให้ความรู้สึกดีต่อการใช้งาน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ให้ผู้ใช้รู้สึกว่ามีพัฒนาการสูง มีความสามารถควบคุมระบบ เข้าใจเกี่ยวกับการใช้งานระบบ ไม่สับสนในรูปแบบการใช้งานจากการเลือกคำสั่งในการทำงานต่าง ๆ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u="sng" dirty="0"/>
          </a:p>
          <a:p>
            <a:pPr fontAlgn="auto">
              <a:spcAft>
                <a:spcPts val="0"/>
              </a:spcAft>
              <a:defRPr/>
            </a:pPr>
            <a:endParaRPr lang="th-TH" dirty="0" smtClean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975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ความ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ต้องการทางด้านการใช้งานระบบ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</a:rPr>
              <a:t>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</a:rPr>
              <a:t>Usability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</a:rPr>
              <a:t>Requirements)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การออกแบบระบบการโต้ตอบกับผู้ใช้ที่ประสบความสำเร็จ </a:t>
            </a:r>
            <a:r>
              <a:rPr lang="th-TH" b="1" dirty="0">
                <a:solidFill>
                  <a:srgbClr val="0070C0"/>
                </a:solidFill>
              </a:rPr>
              <a:t>ต้องทำให้ผู้ใช้เกิดความรู้สึกว่าไม่ได้ใช้งานระบบการเชื่อมต่อนั้น  แต่สามารถเข้าถึงข้อมูลหรือคำสั่งในการทำงานได้</a:t>
            </a:r>
            <a:r>
              <a:rPr lang="th-TH" b="1" dirty="0" smtClean="0">
                <a:solidFill>
                  <a:srgbClr val="0070C0"/>
                </a:solidFill>
              </a:rPr>
              <a:t>เลย</a:t>
            </a:r>
            <a:r>
              <a:rPr lang="th-TH" b="1" dirty="0">
                <a:solidFill>
                  <a:srgbClr val="0070C0"/>
                </a:solidFill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เช่น</a:t>
            </a:r>
            <a:b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29640" lvl="1" indent="-609600"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ใน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การใช้งานระบบการเปิดข้อมูลจากเว็บไซต์ของ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IE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 ผู้ใช้ส่วนใหญ่ไม่ได้ตระหนักถึงการใช้งานของ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IE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 แต่กลับมุ่งความสนใจไปยังข้อมูลในเว็บไซต์ที่เรียกขึ้นมา คือเกือบไม่ได้สังเกตว่ากำลังใช้งาน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IE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 ซึ่งถือว่าเป็นระบบที่ประสบความสำเร็จในการออกแบบมากระบบหนึ่ง 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th-TH" dirty="0" smtClean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ความ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ต้องการทางด้านการใช้งานระบบ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</a:rPr>
              <a:t>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</a:rPr>
              <a:t>Usability Requirements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</a:rPr>
              <a:t>)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  <a:defRPr/>
            </a:pPr>
            <a:r>
              <a:rPr lang="th-TH" b="1" dirty="0">
                <a:solidFill>
                  <a:srgbClr val="0070C0"/>
                </a:solidFill>
              </a:rPr>
              <a:t>กระทรวงกลาโหมสหรัฐมีการสร้างมาตรฐานการออกแบบส่วนของการติดต่อกับ</a:t>
            </a:r>
            <a:r>
              <a:rPr lang="th-TH" b="1" dirty="0" smtClean="0">
                <a:solidFill>
                  <a:srgbClr val="0070C0"/>
                </a:solidFill>
              </a:rPr>
              <a:t>ผู้ใช</a:t>
            </a:r>
            <a:r>
              <a:rPr lang="th-TH" b="1" dirty="0">
                <a:solidFill>
                  <a:srgbClr val="0070C0"/>
                </a:solidFill>
              </a:rPr>
              <a:t>้</a:t>
            </a:r>
            <a:r>
              <a:rPr lang="en-US" b="1" dirty="0" smtClean="0">
                <a:solidFill>
                  <a:srgbClr val="0070C0"/>
                </a:solidFill>
              </a:rPr>
              <a:t>(Human </a:t>
            </a:r>
            <a:r>
              <a:rPr lang="en-US" b="1" dirty="0">
                <a:solidFill>
                  <a:srgbClr val="0070C0"/>
                </a:solidFill>
              </a:rPr>
              <a:t>Engineering Design Criteria </a:t>
            </a:r>
            <a:r>
              <a:rPr lang="en-US" b="1" dirty="0" smtClean="0">
                <a:solidFill>
                  <a:srgbClr val="0070C0"/>
                </a:solidFill>
              </a:rPr>
              <a:t>1999)</a:t>
            </a:r>
            <a:r>
              <a:rPr lang="th-TH" b="1" dirty="0">
                <a:solidFill>
                  <a:srgbClr val="0070C0"/>
                </a:solidFill>
              </a:rPr>
              <a:t> </a:t>
            </a:r>
            <a:r>
              <a:rPr lang="th-TH" b="1" dirty="0" smtClean="0">
                <a:solidFill>
                  <a:srgbClr val="0070C0"/>
                </a:solidFill>
              </a:rPr>
              <a:t>โดย</a:t>
            </a:r>
            <a:r>
              <a:rPr lang="th-TH" b="1" dirty="0">
                <a:solidFill>
                  <a:srgbClr val="0070C0"/>
                </a:solidFill>
              </a:rPr>
              <a:t>มีวัตถุประสงค์ของการออกแบบระบบที่ดี</a:t>
            </a:r>
            <a:r>
              <a:rPr lang="th-TH" b="1" dirty="0" smtClean="0">
                <a:solidFill>
                  <a:srgbClr val="0070C0"/>
                </a:solidFill>
              </a:rPr>
              <a:t>ดังนี้</a:t>
            </a:r>
            <a:endParaRPr lang="th-TH" b="1" dirty="0">
              <a:solidFill>
                <a:srgbClr val="0070C0"/>
              </a:solidFill>
            </a:endParaRPr>
          </a:p>
          <a:p>
            <a:pPr marL="609600" indent="-609600"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ผู้เกี่ยวข้อง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ได้แก่ ผู้ใช้งานระบบ ผู้ควบคุม และผู้บำรุงรักษาระบบต้องสามารถใช้งานระบบได้อย่างมี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ประสิทธิภาพ</a:t>
            </a:r>
          </a:p>
          <a:p>
            <a:pPr marL="609600" indent="-609600">
              <a:defRPr/>
            </a:pPr>
            <a:endParaRPr lang="th-TH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ช่วย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ลดระยะเวลาในการฝึกอบรมเรื่องทักษะการใช้งาน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ระบบ</a:t>
            </a:r>
          </a:p>
          <a:p>
            <a:pPr marL="609600" indent="-609600">
              <a:defRPr/>
            </a:pP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defRPr/>
            </a:pP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หากระบบมีการออกแบบที่ดีจะช่วยสร้างมาตรฐาน และความน่าเชื่อถือของ อุปกรณ์ และโปรแกรมที่เกี่ยวข้อง</a:t>
            </a:r>
          </a:p>
          <a:p>
            <a:pPr marL="609600" indent="-609600"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th-TH" dirty="0" smtClean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975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ความ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ต้องการทางด้านการใช้งานระบบ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Usability Requirements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) </a:t>
            </a:r>
            <a:endParaRPr lang="th-TH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  <a:defRPr/>
            </a:pPr>
            <a:r>
              <a:rPr lang="th-TH" b="1" dirty="0">
                <a:solidFill>
                  <a:srgbClr val="0070C0"/>
                </a:solidFill>
              </a:rPr>
              <a:t>กระทรวงกลาโหมสหรัฐมีการสร้างมาตรฐานการออกแบบส่วนของการติดต่อกับ</a:t>
            </a:r>
            <a:r>
              <a:rPr lang="th-TH" b="1" dirty="0" smtClean="0">
                <a:solidFill>
                  <a:srgbClr val="0070C0"/>
                </a:solidFill>
              </a:rPr>
              <a:t>ผู้ใช</a:t>
            </a:r>
            <a:r>
              <a:rPr lang="th-TH" b="1" dirty="0">
                <a:solidFill>
                  <a:srgbClr val="0070C0"/>
                </a:solidFill>
              </a:rPr>
              <a:t>้</a:t>
            </a:r>
            <a:r>
              <a:rPr lang="en-US" b="1" dirty="0" smtClean="0">
                <a:solidFill>
                  <a:srgbClr val="0070C0"/>
                </a:solidFill>
              </a:rPr>
              <a:t>(Human </a:t>
            </a:r>
            <a:r>
              <a:rPr lang="en-US" b="1" dirty="0">
                <a:solidFill>
                  <a:srgbClr val="0070C0"/>
                </a:solidFill>
              </a:rPr>
              <a:t>Engineering Design Criteria </a:t>
            </a:r>
            <a:r>
              <a:rPr lang="en-US" b="1" dirty="0" smtClean="0">
                <a:solidFill>
                  <a:srgbClr val="0070C0"/>
                </a:solidFill>
              </a:rPr>
              <a:t>1999)</a:t>
            </a:r>
            <a:r>
              <a:rPr lang="th-TH" b="1" dirty="0">
                <a:solidFill>
                  <a:srgbClr val="0070C0"/>
                </a:solidFill>
              </a:rPr>
              <a:t> </a:t>
            </a:r>
            <a:r>
              <a:rPr lang="th-TH" b="1" dirty="0" smtClean="0">
                <a:solidFill>
                  <a:srgbClr val="0070C0"/>
                </a:solidFill>
              </a:rPr>
              <a:t>โดย</a:t>
            </a:r>
            <a:r>
              <a:rPr lang="th-TH" b="1" dirty="0">
                <a:solidFill>
                  <a:srgbClr val="0070C0"/>
                </a:solidFill>
              </a:rPr>
              <a:t>มีวัตถุประสงค์ของการออกแบบระบบที่ดี</a:t>
            </a:r>
            <a:r>
              <a:rPr lang="th-TH" b="1" dirty="0" smtClean="0">
                <a:solidFill>
                  <a:srgbClr val="0070C0"/>
                </a:solidFill>
              </a:rPr>
              <a:t>ดังนี้ (ต่อ)</a:t>
            </a:r>
            <a:endParaRPr lang="th-TH" b="1" dirty="0">
              <a:solidFill>
                <a:srgbClr val="0070C0"/>
              </a:solidFill>
            </a:endParaRPr>
          </a:p>
          <a:p>
            <a:pPr marL="457200" indent="-457200">
              <a:defRPr/>
            </a:pP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สนับสนุนการออกแบบที่เป็นมาตรฐานสำหรับทุกระบบที่เกี่ยวข้องใน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องค์กร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th-TH" dirty="0" smtClean="0"/>
          </a:p>
          <a:p>
            <a:pPr marL="0" indent="0">
              <a:buFont typeface="Wingdings 3" pitchFamily="18" charset="2"/>
              <a:buNone/>
              <a:defRPr/>
            </a:pPr>
            <a:r>
              <a:rPr lang="th-TH" dirty="0" smtClean="0"/>
              <a:t>	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อย่างไร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ก็ตาม วัตถุประสงค์ข้างต้นก็ยังมีความขัดแย้งในการนำไปใช้งานอย่างมีประสิทธิภาพ คือต้องให้บรรลุวัตถุประสงค์สูงสุดคือการสร้างความพึงพอใจและความรื่นรมย์ในการทำงานให้แก่ผู้ใช้ระบบ   ซึ่งย่อมแตกต่างกันตามสภาพแวดล้อม วัฒนธรรมประเพณีจึง</a:t>
            </a:r>
            <a:r>
              <a:rPr lang="th-TH" b="1" dirty="0">
                <a:solidFill>
                  <a:srgbClr val="C00000"/>
                </a:solidFill>
              </a:rPr>
              <a:t>ต้องมีการวิเคราะห์ความต้องการ</a:t>
            </a:r>
            <a:r>
              <a:rPr lang="en-US" b="1" dirty="0">
                <a:solidFill>
                  <a:srgbClr val="C00000"/>
                </a:solidFill>
              </a:rPr>
              <a:t> (Requirement Analysis)</a:t>
            </a:r>
          </a:p>
          <a:p>
            <a:pPr marL="609600" indent="-609600"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th-TH" dirty="0" smtClean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975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ความ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ต้องการทางด้านการใช้งานระบบ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Usability Requirements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) </a:t>
            </a:r>
            <a:endParaRPr lang="th-TH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 3" pitchFamily="18" charset="2"/>
              <a:buNone/>
              <a:defRPr/>
            </a:pPr>
            <a:r>
              <a:rPr lang="th-TH" b="1" dirty="0">
                <a:solidFill>
                  <a:srgbClr val="0070C0"/>
                </a:solidFill>
              </a:rPr>
              <a:t>การวิเคราะห์ความต้องการ</a:t>
            </a:r>
            <a:r>
              <a:rPr lang="en-US" b="1" dirty="0">
                <a:solidFill>
                  <a:srgbClr val="0070C0"/>
                </a:solidFill>
              </a:rPr>
              <a:t> (Requirement Analysis)</a:t>
            </a:r>
          </a:p>
          <a:p>
            <a:pPr marL="609600" indent="-609600">
              <a:defRPr/>
            </a:pP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ระบบต้องออกแบบตามความต้องการที่แท้จริงของผู้ใช้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(Ascertain the User’s Needs)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โดยการวิเคราะห์ประเภทของการทำงาน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ดังนี้</a:t>
            </a:r>
          </a:p>
          <a:p>
            <a:pPr marL="865188" lvl="1" indent="-609600"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งาน</a:t>
            </a:r>
            <a:r>
              <a:rPr lang="th-TH" b="1" dirty="0">
                <a:solidFill>
                  <a:srgbClr val="C00000"/>
                </a:solidFill>
              </a:rPr>
              <a:t>ประจำวัน </a:t>
            </a:r>
            <a:r>
              <a:rPr lang="en-US" b="1" dirty="0">
                <a:solidFill>
                  <a:srgbClr val="C00000"/>
                </a:solidFill>
              </a:rPr>
              <a:t>(Frequent Tasks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เป็นส่วนที่กำหนดได้ง่ายที่สุด เพราะผู้ใช้จะทราบรายละเอียดการทำงานส่วนนี้ได้ดี เช่น การบันทึกผลผลิต การบันทึกการขาย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ประจำวัน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pPr marL="865188" lvl="1" indent="-609600">
              <a:defRPr/>
            </a:pPr>
            <a:r>
              <a:rPr lang="th-TH" b="1" dirty="0">
                <a:solidFill>
                  <a:srgbClr val="00B050"/>
                </a:solidFill>
              </a:rPr>
              <a:t>งานที่ทำเป็นบางโอกาส </a:t>
            </a:r>
            <a:r>
              <a:rPr lang="en-US" b="1" dirty="0">
                <a:solidFill>
                  <a:srgbClr val="00B050"/>
                </a:solidFill>
              </a:rPr>
              <a:t>(Occasional Tasks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เช่น ตามสถานการณ์หรือตามความต้องการอื่น ๆ เช่น การออกรายงานสรุปยอดขาย  การทำรายงานการตรวจสอบสถานะของสินค้าที่ถึงจุดซื้อ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ซ้ำ</a:t>
            </a:r>
          </a:p>
          <a:p>
            <a:pPr marL="865188" lvl="1" indent="-609600">
              <a:defRPr/>
            </a:pPr>
            <a:r>
              <a:rPr lang="th-TH" b="1" dirty="0">
                <a:solidFill>
                  <a:srgbClr val="0070C0"/>
                </a:solidFill>
              </a:rPr>
              <a:t>งานที่ต้องทำในกรณียกเว้นการปฏิบัติงาน </a:t>
            </a:r>
            <a:r>
              <a:rPr lang="en-US" b="1" dirty="0">
                <a:solidFill>
                  <a:srgbClr val="0070C0"/>
                </a:solidFill>
              </a:rPr>
              <a:t>(Exceptional Tasks)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เช่น ในกรณีของเหตุการณ์ฉุกเฉิน  การนำข้อมูลสำรองมาใช้ในการ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ปฏิบัติงาน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pPr marL="865188" lvl="1" indent="-609600">
              <a:defRPr/>
            </a:pPr>
            <a:r>
              <a:rPr lang="th-TH" b="1" dirty="0">
                <a:solidFill>
                  <a:srgbClr val="7030A0"/>
                </a:solidFill>
              </a:rPr>
              <a:t>งานซ่อมบำรุงระบบ</a:t>
            </a:r>
            <a:r>
              <a:rPr lang="en-US" b="1" dirty="0">
                <a:solidFill>
                  <a:srgbClr val="7030A0"/>
                </a:solidFill>
              </a:rPr>
              <a:t> (Repair Tasks)</a:t>
            </a:r>
            <a:r>
              <a:rPr lang="th-TH" b="1" dirty="0">
                <a:solidFill>
                  <a:srgbClr val="7030A0"/>
                </a:solidFill>
              </a:rPr>
              <a:t>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เช่นการแก้ไขข้อผิดพลาดในการทำงานของโปรแกรม หรือการเพิ่มประสิทธิภาพในการ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ปฏิบัติงาน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th-TH" dirty="0" smtClean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ความ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ต้องการทางด้านการใช้งานระบบ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Usability Requirements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) (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ต่อ)</a:t>
            </a:r>
            <a:endParaRPr lang="th-TH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  <a:defRPr/>
            </a:pPr>
            <a:r>
              <a:rPr lang="th-TH" b="1" dirty="0">
                <a:solidFill>
                  <a:srgbClr val="0070C0"/>
                </a:solidFill>
              </a:rPr>
              <a:t>การวิเคราะห์ความต้องการ</a:t>
            </a:r>
            <a:r>
              <a:rPr lang="en-US" b="1" dirty="0">
                <a:solidFill>
                  <a:srgbClr val="0070C0"/>
                </a:solidFill>
              </a:rPr>
              <a:t> (Requirement </a:t>
            </a:r>
            <a:r>
              <a:rPr lang="en-US" b="1" dirty="0" smtClean="0">
                <a:solidFill>
                  <a:srgbClr val="0070C0"/>
                </a:solidFill>
              </a:rPr>
              <a:t>Analysis)</a:t>
            </a:r>
            <a:endParaRPr lang="th-TH" b="1" dirty="0" smtClean="0">
              <a:solidFill>
                <a:srgbClr val="0070C0"/>
              </a:solidFill>
            </a:endParaRPr>
          </a:p>
          <a:p>
            <a:pPr marL="457200" indent="-457200"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ระบบ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ต้องออกแบบให้เหมาะสม น่าเชื่อถือในการปฏิบัติงาน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(Ensure Proper Reliability)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 เป็นไปตามขั้นตอน มีความถูกต้อง น่าเชื่อถือ 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ทันสมัย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ระบบ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ต้องออกแบบเพื่อส่งเสริมให้มีการใช้อย่างเหมาะสม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(Promote Appropriate of Use)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การสร้าง การประสาน เชื่อมโยงข้อมูลกับระบบมีความสอดคล้องในการใช้งาน เช่นการออกแบบเมนูที่ใช้ต้องไม่ทำให้ผู้ใช้เกิดสับสน และเสียเวลาในการใช้งาน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มาก</a:t>
            </a:r>
          </a:p>
          <a:p>
            <a:pPr marL="457200" indent="-457200">
              <a:defRPr/>
            </a:pP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ระบบต้องเสร็จทันเวลา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(Complete on time)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 หากล่าช้าย่อมส่งผลเสีย เช่น ผู้ใช้ต้องรอการใช้ระบบ ทำให้องค์กรสูญเสียโอกาสในการแข่งขันทาง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ธุรกิจ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Wingdings 3" pitchFamily="18" charset="2"/>
              <a:buNone/>
              <a:defRPr/>
            </a:pPr>
            <a:r>
              <a:rPr lang="th-TH" dirty="0"/>
              <a:t>	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th-TH" dirty="0" smtClean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ความ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ต้องการทางด้านการใช้งานระบบ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Usability Requirements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</a:rPr>
              <a:t>) </a:t>
            </a:r>
            <a:endParaRPr lang="th-TH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smtClean="0">
                <a:solidFill>
                  <a:schemeClr val="accent2">
                    <a:lumMod val="75000"/>
                  </a:schemeClr>
                </a:solidFill>
              </a:rPr>
              <a:t>การออกแบบการพิมพ์รายงาน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รายงานตามความต้องการ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รายงานที่มีรายละเอียดครบ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Detail reports)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รายงานแบบมีเงื่อนไข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(Exception reports)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รายงานสรุป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Summary reports)</a:t>
            </a:r>
          </a:p>
          <a:p>
            <a:pPr eaLnBrk="1" hangingPunct="1"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รายงานตามการแจกจ่ายให้แก่ผู้ใช้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รายงานภายในองค์กร (</a:t>
            </a:r>
            <a:r>
              <a:rPr lang="th-TH" dirty="0" err="1" smtClean="0">
                <a:solidFill>
                  <a:schemeClr val="accent2">
                    <a:lumMod val="75000"/>
                  </a:schemeClr>
                </a:solidFill>
              </a:rPr>
              <a:t>Internal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dirty="0" err="1" smtClean="0">
                <a:solidFill>
                  <a:schemeClr val="accent2">
                    <a:lumMod val="75000"/>
                  </a:schemeClr>
                </a:solidFill>
              </a:rPr>
              <a:t>reports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รายงานภายนอกองค์กร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External reports)</a:t>
            </a: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ก่อนการออกแบบระบบควรตรวจสอบกลุ่มผู้ใช้งานระบบว่ามีใครบ้าง ลักษณะงานที่ผู้ใช้ต้องการ ควรออกแบบระบบให้ตอบสนองความต้องการผู้ใช้ เช่น การออกแบบระบบการค้นหาข้อมูลของ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Cordia New" pitchFamily="34" charset="-34"/>
              </a:rPr>
              <a:t>www.google.com 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เป็นเมนูการค้นหาข้อมูลอย่างง่าย ผู้ใช้ไม่ชำนาญก็สามารถใช้งานได้ไม่ยาก หรือต้องการค้นหาที่มีเงื่อนไขซับซ้อนก็ค้นได้ตามต้องการ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มาตรการในการตรวจวัดความสามารถในการใช้งานของระบบ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(Usability Measures)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00613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th-TH" b="1" dirty="0">
                <a:solidFill>
                  <a:srgbClr val="0070C0"/>
                </a:solidFill>
              </a:rPr>
              <a:t>ส่วนประกอบสำคัญ </a:t>
            </a:r>
            <a:r>
              <a:rPr lang="en-US" b="1" dirty="0">
                <a:solidFill>
                  <a:srgbClr val="0070C0"/>
                </a:solidFill>
              </a:rPr>
              <a:t>5</a:t>
            </a:r>
            <a:r>
              <a:rPr lang="th-TH" b="1" dirty="0">
                <a:solidFill>
                  <a:srgbClr val="0070C0"/>
                </a:solidFill>
              </a:rPr>
              <a:t> ประการในการออกแบบโดยคำนึงถึงผู้ใช้เป็นสำคัญได้แก่</a:t>
            </a:r>
          </a:p>
          <a:p>
            <a:pPr>
              <a:defRPr/>
            </a:pPr>
            <a:r>
              <a:rPr lang="th-TH" b="1" dirty="0">
                <a:solidFill>
                  <a:srgbClr val="C00000"/>
                </a:solidFill>
              </a:rPr>
              <a:t>ระยะเวลาในการเรียนรู้ </a:t>
            </a:r>
            <a:r>
              <a:rPr lang="en-US" b="1" dirty="0">
                <a:solidFill>
                  <a:srgbClr val="C00000"/>
                </a:solidFill>
              </a:rPr>
              <a:t>(Time to Learn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พิจารณาจากระยะเวลาที่ผู้ใช้งานใช้ระบบ ความต้องการต่อการฝึกอบรมการใช้งานหรือเรียนรู้การใช้งาน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ระบบ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th-TH" b="1" dirty="0">
                <a:solidFill>
                  <a:srgbClr val="00B050"/>
                </a:solidFill>
              </a:rPr>
              <a:t>ความรวดเร็วในการประมวลผล </a:t>
            </a:r>
            <a:r>
              <a:rPr lang="en-US" b="1" dirty="0">
                <a:solidFill>
                  <a:srgbClr val="00B050"/>
                </a:solidFill>
              </a:rPr>
              <a:t>(Speed of Performance)</a:t>
            </a:r>
            <a:r>
              <a:rPr lang="th-TH" b="1" dirty="0">
                <a:solidFill>
                  <a:srgbClr val="00B050"/>
                </a:solidFill>
              </a:rPr>
              <a:t>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โดย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เปรียบเทียบความเร็ว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มาตรฐานของการประมวลผล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ข้อมูล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th-TH" b="1" dirty="0">
                <a:solidFill>
                  <a:srgbClr val="7030A0"/>
                </a:solidFill>
              </a:rPr>
              <a:t>อัตราความผิดพลาดจากการใช้งาน </a:t>
            </a:r>
            <a:r>
              <a:rPr lang="en-US" b="1" dirty="0">
                <a:solidFill>
                  <a:srgbClr val="7030A0"/>
                </a:solidFill>
              </a:rPr>
              <a:t>(Rate of Errors)</a:t>
            </a:r>
            <a:r>
              <a:rPr lang="th-TH" b="1" dirty="0">
                <a:solidFill>
                  <a:srgbClr val="7030A0"/>
                </a:solidFill>
              </a:rPr>
              <a:t>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โดยคำนวณจากจำนวนครั้งที่เกิดความผิดพลาดจากการทดสอบระบบก่อนใช้งาน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975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มาตรการในการตรวจวัดความสามารถในการใช้งานของระบบ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(Usability Measures)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th-TH" b="1" dirty="0">
                <a:solidFill>
                  <a:srgbClr val="0070C0"/>
                </a:solidFill>
              </a:rPr>
              <a:t>ส่วนประกอบสำคัญ </a:t>
            </a:r>
            <a:r>
              <a:rPr lang="en-US" b="1" dirty="0">
                <a:solidFill>
                  <a:srgbClr val="0070C0"/>
                </a:solidFill>
              </a:rPr>
              <a:t>5</a:t>
            </a:r>
            <a:r>
              <a:rPr lang="th-TH" b="1" dirty="0">
                <a:solidFill>
                  <a:srgbClr val="0070C0"/>
                </a:solidFill>
              </a:rPr>
              <a:t> ประการในการออกแบบโดยคำนึงถึงผู้ใช้เป็นสำคัญ</a:t>
            </a:r>
            <a:r>
              <a:rPr lang="th-TH" b="1" dirty="0" smtClean="0">
                <a:solidFill>
                  <a:srgbClr val="0070C0"/>
                </a:solidFill>
              </a:rPr>
              <a:t>ได้แก่</a:t>
            </a:r>
          </a:p>
          <a:p>
            <a:pPr>
              <a:defRPr/>
            </a:pPr>
            <a:r>
              <a:rPr lang="th-TH" b="1" dirty="0">
                <a:solidFill>
                  <a:srgbClr val="C00000"/>
                </a:solidFill>
              </a:rPr>
              <a:t>การเรียนรู้ </a:t>
            </a:r>
            <a:r>
              <a:rPr lang="en-US" b="1" dirty="0">
                <a:solidFill>
                  <a:srgbClr val="C00000"/>
                </a:solidFill>
              </a:rPr>
              <a:t>(Retention Over Time)</a:t>
            </a:r>
            <a:r>
              <a:rPr lang="th-TH" b="1" dirty="0">
                <a:solidFill>
                  <a:srgbClr val="C00000"/>
                </a:solidFill>
              </a:rPr>
              <a:t>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ผู้ใช้จดจำการใช้ง่ายหากใช้งานบ่อยครั้ง ออกแบบเข้าใจ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ง่าย</a:t>
            </a:r>
          </a:p>
          <a:p>
            <a:pPr>
              <a:defRPr/>
            </a:pPr>
            <a:r>
              <a:rPr lang="th-TH" b="1" dirty="0" smtClean="0">
                <a:solidFill>
                  <a:srgbClr val="00B050"/>
                </a:solidFill>
              </a:rPr>
              <a:t>การ</a:t>
            </a:r>
            <a:r>
              <a:rPr lang="th-TH" b="1" dirty="0">
                <a:solidFill>
                  <a:srgbClr val="00B050"/>
                </a:solidFill>
              </a:rPr>
              <a:t>วัดความพึงพอใจของผู้ใช้ </a:t>
            </a:r>
            <a:r>
              <a:rPr lang="en-US" b="1" dirty="0">
                <a:solidFill>
                  <a:srgbClr val="00B050"/>
                </a:solidFill>
              </a:rPr>
              <a:t>(Subjective Satisfaction)</a:t>
            </a:r>
            <a:r>
              <a:rPr lang="th-TH" b="1" dirty="0">
                <a:solidFill>
                  <a:srgbClr val="00B050"/>
                </a:solidFill>
              </a:rPr>
              <a:t>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วัดความพอใจเช่น ให้ผู้ใช้แสดงความเห็นเกี่ยวกับระบบงานได้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อิสระใน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การออกแบบควรมีการสร้างหลายรูปแบบ โดยผู้ออกแบบและผู้ใช้งานระบบร่วมกันพิจารณาเพื่อตอบสนองความต้องการผู้ใช้มากที่สุด</a:t>
            </a:r>
          </a:p>
          <a:p>
            <a:pPr>
              <a:defRPr/>
            </a:pPr>
            <a:endParaRPr lang="th-TH" dirty="0"/>
          </a:p>
          <a:p>
            <a:pPr>
              <a:defRPr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975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มาตรการในการตรวจวัดความสามารถในการใช้งานของระบบ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TH SarabunPSK" pitchFamily="34" charset="-34"/>
                <a:cs typeface="TH SarabunPSK" pitchFamily="34" charset="-34"/>
              </a:rPr>
              <a:t>(Usability Measures)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th-TH" b="1" dirty="0" smtClean="0">
                <a:solidFill>
                  <a:srgbClr val="0070C0"/>
                </a:solidFill>
              </a:rPr>
              <a:t>ความ</a:t>
            </a:r>
            <a:r>
              <a:rPr lang="th-TH" b="1" dirty="0">
                <a:solidFill>
                  <a:srgbClr val="0070C0"/>
                </a:solidFill>
              </a:rPr>
              <a:t>ล้มเหลวในการออกแบบระบบ มีให้เห็นมาก ดังนั้นการออกแบบระบบที่ดีต้องคำนึงถึงความมุ่งหมายของการนำระบบไปใช้งาน โดยแยกประเภทของระบบตามวัตถุประสงค์เฉพาะของการใช้งาน</a:t>
            </a:r>
            <a:r>
              <a:rPr lang="th-TH" b="1" dirty="0" smtClean="0">
                <a:solidFill>
                  <a:srgbClr val="0070C0"/>
                </a:solidFill>
              </a:rPr>
              <a:t>ดังนี้</a:t>
            </a:r>
          </a:p>
          <a:p>
            <a:pPr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ระบบ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ที่มีความสำคัญเกี่ยวข้องกับชีวิต และทรัพย์สินของประชาชน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(Life Critical System)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เช่น</a:t>
            </a:r>
          </a:p>
          <a:p>
            <a:pPr lvl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ระบบ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ควบคุมการจราจรทางอากาศ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(Air Traffic Control)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th-TH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ระบบ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ควบคุมปฏิกิริยานิวเคลียร์ </a:t>
            </a:r>
            <a:endParaRPr lang="th-TH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ระบบ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แจ้งเตือนภัย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จราจร</a:t>
            </a:r>
          </a:p>
          <a:p>
            <a:pPr marL="392113" lvl="1" indent="0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ซึ่ง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ระบบเหล่านี้มีค่าใช้จ่ายสูงในการดำเนินงาน เพราะต้องมีความน่าเชื่อถือ มีประสิทธิภาพ </a:t>
            </a:r>
          </a:p>
          <a:p>
            <a:pPr>
              <a:defRPr/>
            </a:pPr>
            <a:endParaRPr lang="th-TH" dirty="0"/>
          </a:p>
          <a:p>
            <a:pPr>
              <a:defRPr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แรงจูงใจด้านการใช้งาน</a:t>
            </a:r>
            <a:r>
              <a:rPr lang="th-TH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ระบบ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(Usability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Motivations)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4495800"/>
          </a:xfrm>
        </p:spPr>
        <p:txBody>
          <a:bodyPr/>
          <a:lstStyle/>
          <a:p>
            <a:pPr marL="109537" indent="0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th-TH" b="1" dirty="0" smtClean="0">
                <a:solidFill>
                  <a:srgbClr val="0070C0"/>
                </a:solidFill>
              </a:rPr>
              <a:t>ความ</a:t>
            </a:r>
            <a:r>
              <a:rPr lang="th-TH" b="1" dirty="0">
                <a:solidFill>
                  <a:srgbClr val="0070C0"/>
                </a:solidFill>
              </a:rPr>
              <a:t>ล้มเหลวในการออกแบบระบบ มีให้เห็นมาก ดังนั้นการออกแบบระบบที่ดีต้องคำนึงถึงความมุ่งหมายของการนำระบบไปใช้งาน โดยแยกประเภทของระบบตามวัตถุประสงค์เฉพาะของการใช้งาน</a:t>
            </a:r>
            <a:r>
              <a:rPr lang="th-TH" b="1" dirty="0" smtClean="0">
                <a:solidFill>
                  <a:srgbClr val="0070C0"/>
                </a:solidFill>
              </a:rPr>
              <a:t>ดังนี้</a:t>
            </a:r>
          </a:p>
          <a:p>
            <a:pPr>
              <a:lnSpc>
                <a:spcPct val="90000"/>
              </a:lnSpc>
              <a:defRPr/>
            </a:pP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ระบบงานทางด้านธุรกิจและอุตสาหกรรม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(Industrial and Commercial Use)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เช่น ระบบธนาคารใช้ระบบง่าย  รวดเร็ว ปริมาณมาก </a:t>
            </a:r>
          </a:p>
          <a:p>
            <a:pPr>
              <a:defRPr/>
            </a:pPr>
            <a:endParaRPr lang="th-TH" dirty="0" smtClean="0">
              <a:latin typeface="Angsana New" pitchFamily="18" charset="-34"/>
            </a:endParaRPr>
          </a:p>
          <a:p>
            <a:pPr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ระบบงาน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ทั่วไปในสำนักงาน บ้านที่อยู่อาศัย และการพักผ่อน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(Office, home and entertainment applications)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 เช่น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e-mail, game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จะเรียนรู้ง่าย อัตราการผิดพลาดต่ำ ระบบเชิงเพื่อธุรกิจ ใช้งานเป็นครั้งคราว  ราคาถูก 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แรงจูงใจด้านการใช้งาน</a:t>
            </a:r>
            <a:r>
              <a:rPr lang="th-TH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ระบบ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(Usability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Motivations)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marL="109537" indent="0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th-TH" b="1" dirty="0" smtClean="0">
                <a:solidFill>
                  <a:srgbClr val="0070C0"/>
                </a:solidFill>
              </a:rPr>
              <a:t>ความ</a:t>
            </a:r>
            <a:r>
              <a:rPr lang="th-TH" b="1" dirty="0">
                <a:solidFill>
                  <a:srgbClr val="0070C0"/>
                </a:solidFill>
              </a:rPr>
              <a:t>ล้มเหลวในการออกแบบระบบ มีให้เห็นมาก ดังนั้นการออกแบบระบบที่ดีต้องคำนึงถึงความมุ่งหมายของการนำระบบไปใช้งาน โดยแยกประเภทของระบบตามวัตถุประสงค์เฉพาะของการใช้งาน</a:t>
            </a:r>
            <a:r>
              <a:rPr lang="th-TH" b="1" dirty="0" smtClean="0">
                <a:solidFill>
                  <a:srgbClr val="0070C0"/>
                </a:solidFill>
              </a:rPr>
              <a:t>ดังนี้ (ต่อ)</a:t>
            </a:r>
          </a:p>
          <a:p>
            <a:pPr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ระบบ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การสำรวจข้อมูล สร้างข้อมูลและระบบในการประสานข้อมูล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(Exploratory, creative and cooperative systems)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 เช่นระบบการเรียกดูข้อมูลผ่านเว็บ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(Web Browsing)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เป็นลักษณะระบบที่ใช้ร่วมกันหลายคน</a:t>
            </a:r>
          </a:p>
          <a:p>
            <a:pPr>
              <a:defRPr/>
            </a:pPr>
            <a:endParaRPr lang="th-TH" dirty="0" smtClean="0">
              <a:latin typeface="Angsana New" pitchFamily="18" charset="-34"/>
            </a:endParaRPr>
          </a:p>
          <a:p>
            <a:pPr>
              <a:defRPr/>
            </a:pP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ระบบที่เกี่ยวข้องกับการใช้งานทางสังคมหรือสำหรับกลุ่มคนจำนวนมาก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(Social technical Systems)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 เป็นระบบที่ซับซ้อนเช่น ระบบรายงานข้อมูลด้านอาชญากรรม จึงควรมีความน่าเชื่อถือ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สูง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แรงจูงใจด้านการใช้งาน</a:t>
            </a:r>
            <a:r>
              <a:rPr lang="th-TH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ระบบ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(Usability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Motivations)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/>
          <a:lstStyle/>
          <a:p>
            <a:pPr marL="109537" indent="0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th-TH" b="1" dirty="0">
                <a:solidFill>
                  <a:srgbClr val="0070C0"/>
                </a:solidFill>
              </a:rPr>
              <a:t>มีการศึกษาข้อมูลเกี่ยวกับมานุษยวิทยา ในเรื่องมานุษ</a:t>
            </a:r>
            <a:r>
              <a:rPr lang="th-TH" b="1" dirty="0" smtClean="0">
                <a:solidFill>
                  <a:srgbClr val="0070C0"/>
                </a:solidFill>
              </a:rPr>
              <a:t>ยมิติ</a:t>
            </a:r>
            <a:r>
              <a:rPr lang="en-US" b="1" dirty="0" smtClean="0">
                <a:solidFill>
                  <a:srgbClr val="0070C0"/>
                </a:solidFill>
              </a:rPr>
              <a:t>(Anthropometry)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th-TH" b="1" dirty="0">
                <a:solidFill>
                  <a:srgbClr val="0070C0"/>
                </a:solidFill>
              </a:rPr>
              <a:t>ซึ่งเน้นความแตกต่างของบุคคล จึงควรออกแบบระบบที่สามารถปรับเปลี่ยนได้ ควรออกแบบจากความต่างของบุคคล</a:t>
            </a:r>
            <a:r>
              <a:rPr lang="th-TH" b="1" dirty="0" smtClean="0">
                <a:solidFill>
                  <a:srgbClr val="0070C0"/>
                </a:solidFill>
              </a:rPr>
              <a:t>ดังนี้</a:t>
            </a:r>
            <a:endParaRPr lang="th-TH" dirty="0" smtClean="0"/>
          </a:p>
          <a:p>
            <a:pPr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สรีระ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ร่างกายเช่น การเอื้อม พลังกาย ความเร็วที่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ต้องการ</a:t>
            </a:r>
          </a:p>
          <a:p>
            <a:pPr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ความ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สว่างของหน้าจอในการ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แสดงผล</a:t>
            </a:r>
          </a:p>
          <a:p>
            <a:pPr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การ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รับรู้ของผู้ใช้แต่ละคนเช่น ตาบอด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สี</a:t>
            </a:r>
          </a:p>
          <a:p>
            <a:pPr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การสัมผัส</a:t>
            </a:r>
          </a:p>
          <a:p>
            <a:pPr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การ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ได้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ยิน</a:t>
            </a:r>
          </a:p>
          <a:p>
            <a:pPr>
              <a:lnSpc>
                <a:spcPct val="90000"/>
              </a:lnSpc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การ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รับรู้</a:t>
            </a:r>
          </a:p>
          <a:p>
            <a:pPr>
              <a:defRPr/>
            </a:pPr>
            <a:endParaRPr lang="th-TH" dirty="0"/>
          </a:p>
          <a:p>
            <a:pPr>
              <a:defRPr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การใช้งานที่เป็นสากล 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(Universal Usability)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  <a:defRPr/>
            </a:pPr>
            <a:r>
              <a:rPr lang="th-TH" b="1" dirty="0">
                <a:solidFill>
                  <a:srgbClr val="0070C0"/>
                </a:solidFill>
              </a:rPr>
              <a:t>ได้มีการตั้งเป้าหมาย </a:t>
            </a:r>
            <a:r>
              <a:rPr lang="en-US" b="1" dirty="0">
                <a:solidFill>
                  <a:srgbClr val="0070C0"/>
                </a:solidFill>
              </a:rPr>
              <a:t>3</a:t>
            </a:r>
            <a:r>
              <a:rPr lang="th-TH" b="1" dirty="0">
                <a:solidFill>
                  <a:srgbClr val="0070C0"/>
                </a:solidFill>
              </a:rPr>
              <a:t> ประการเพื่อพัฒนาลักษณะการออกแบบให้มีประสิทธิภาพมากขึ้น</a:t>
            </a:r>
            <a:r>
              <a:rPr lang="th-TH" b="1" dirty="0" smtClean="0">
                <a:solidFill>
                  <a:srgbClr val="0070C0"/>
                </a:solidFill>
              </a:rPr>
              <a:t>ได้แก่</a:t>
            </a:r>
          </a:p>
          <a:p>
            <a:pPr marL="457200" indent="-457200"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การ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ทำงานวิจัยในสาขาที่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เกี่ยวข้อง เช่น การลด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ภาวะความเครียดในการใช้งานระบบ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ฯ การ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ค้นหา   ทำระบบ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ช่วยเหลือ</a:t>
            </a:r>
          </a:p>
          <a:p>
            <a:pPr marL="0" indent="0">
              <a:buFontTx/>
              <a:buNone/>
              <a:defRPr/>
            </a:pPr>
            <a:endParaRPr lang="th-TH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การ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จัดเตรียมเครื่องมือ และอุปกรณ์ต่าง ๆ ที่สอดคล้องกับการนำระบบไปใช้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งาน</a:t>
            </a:r>
          </a:p>
          <a:p>
            <a:pPr marL="457200" indent="-457200">
              <a:defRPr/>
            </a:pPr>
            <a:endParaRPr lang="th-TH" sz="1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การ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ทำให้สังคมตระหนักถึงความง่ายในการใช้งานระบบคอมพิวเตอร์ ขจัดความกลัวในการใช้งาน</a:t>
            </a:r>
          </a:p>
          <a:p>
            <a:pPr>
              <a:defRPr/>
            </a:pPr>
            <a:endParaRPr lang="th-TH" dirty="0"/>
          </a:p>
          <a:p>
            <a:pPr>
              <a:defRPr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เป้าหมายในการพัฒนาเรื่องการออกแบบระบบ 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(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</a:rPr>
              <a:t>Goals for Profession)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h-TH" b="1" dirty="0" smtClean="0">
                <a:solidFill>
                  <a:srgbClr val="C00000"/>
                </a:solidFill>
              </a:rPr>
              <a:t>สังเกตพฤติกรรมในการทำงานของมนุษย์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การเก็บความต้องการได้มากที่สุด จึงนับว่าเป็นเรื่องที่ดี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ไม่ควรมองข้ามสิ่งๆเล็กๆน้อย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ออกแบบเพื่อป้องกันการผิดพลาด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h-TH" dirty="0" smtClean="0">
                <a:solidFill>
                  <a:srgbClr val="C00000"/>
                </a:solidFill>
              </a:rPr>
              <a:t>เรียนรู้คุณสมบัติของคอมพิวเตอร์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อุปกรณ์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ความเร็วเครือข่าย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รองรับกับอุปกรณ์ใหม่ๆ ในอนาคต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นำความรู้มาพัฒนา ออกแบบให้คนสามารถใช้ระบบได้ดีกว่าเดิม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การออกแบบควรสังเกตและทำความเข้าใจทั้งระบบ</a:t>
            </a:r>
            <a:endParaRPr lang="th-TH" sz="4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การออกแบบระบบควรคำนึงถึงความปลอดภัยของผู้ใช้ เช่นการใช้สีอย่าให้สีแสบ ตาเกินไปหรือเป็นสีที่มองเห็นได้ยากจะทำให้คนปวดตา</a:t>
            </a:r>
          </a:p>
          <a:p>
            <a:pPr eaLnBrk="1" hangingPunct="1">
              <a:defRPr/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ความปลอดภัยของข้อมูลต่างๆ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th-TH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คำนึงถึงความปลอดภัย</a:t>
            </a:r>
            <a:endParaRPr lang="th-TH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igami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12066</TotalTime>
  <Words>5249</Words>
  <Application>Microsoft Office PowerPoint</Application>
  <PresentationFormat>On-screen Show (4:3)</PresentationFormat>
  <Paragraphs>597</Paragraphs>
  <Slides>101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4" baseType="lpstr">
      <vt:lpstr>Origami [Showeet.com]</vt:lpstr>
      <vt:lpstr>ไหลเวียน</vt:lpstr>
      <vt:lpstr>Bitmap Image</vt:lpstr>
      <vt:lpstr>CHAPTER 11 การออกแบบส่วนต่อประสานผู้ใช้                      (User Interface Design)     </vt:lpstr>
      <vt:lpstr>System Development Life Cycle : SDLC </vt:lpstr>
      <vt:lpstr>กระบวนการในการออกแบบ  User Interface </vt:lpstr>
      <vt:lpstr>กระบวนการออกแบบแบบฟอร์มและรายงาน</vt:lpstr>
      <vt:lpstr>รูปแบบของเอกสารต้นฉบับ</vt:lpstr>
      <vt:lpstr>Slide 6</vt:lpstr>
      <vt:lpstr>สื่อที่ใช้</vt:lpstr>
      <vt:lpstr>ส่วนแสดงผลที่เป็นรายงาน</vt:lpstr>
      <vt:lpstr>การออกแบบการพิมพ์รายงาน</vt:lpstr>
      <vt:lpstr>การออกแบบหน้าจอส่วนแสดงผล</vt:lpstr>
      <vt:lpstr>การออกแบบส่วนนำเข้าข้อมูล</vt:lpstr>
      <vt:lpstr>อุปกรณ์ในการนำเข้าข้อมูล</vt:lpstr>
      <vt:lpstr>หน้าจอแสดงส่วนการนำเข้าข้อมูล</vt:lpstr>
      <vt:lpstr>หน้าจอควบคุมการปฏิบัติงาน</vt:lpstr>
      <vt:lpstr>หน้าจอการควบคุมการประมวลผลแบบเมนู</vt:lpstr>
      <vt:lpstr>หลักเกณฑ์ในการออกแบบเมนูคำสั่ง </vt:lpstr>
      <vt:lpstr>หลักทั่วไปในการจัดการส่วนนำเข้าและส่วนแสดงผล</vt:lpstr>
      <vt:lpstr>หลักทั่วไปในการจัดการส่วนนำเข้าและส่วนแสดงผล</vt:lpstr>
      <vt:lpstr>หลักทั่วไปในการจัดการส่วนนำเข้าและส่วนแสดงผล</vt:lpstr>
      <vt:lpstr>หลักทั่วไปในการจัดการส่วนนำเข้าและส่วนแสดงผล</vt:lpstr>
      <vt:lpstr>หลักทั่วไปในการจัดการส่วนนำเข้าและส่วนแสดงผล</vt:lpstr>
      <vt:lpstr>การออกแบบ Interfaces</vt:lpstr>
      <vt:lpstr>การออกแบบการจัดวางของหน้าจอ</vt:lpstr>
      <vt:lpstr>เกณฑ์การจัดการใส่ข้อมูล</vt:lpstr>
      <vt:lpstr>การกระตุ้นความสนใจของผู้ใช้</vt:lpstr>
      <vt:lpstr>หลักการพื้นฐานของการออกแบบกราฟฟิก</vt:lpstr>
      <vt:lpstr>หลักการใช้สีบนจอภาพ</vt:lpstr>
      <vt:lpstr>กฎเกณฑ์พื้นฐานในการใช้สี</vt:lpstr>
      <vt:lpstr>เกณฑ์การจัดจอภาพ</vt:lpstr>
      <vt:lpstr>การออกแบบการจัดวางของหน้าจอ</vt:lpstr>
      <vt:lpstr>Bad Flow in a Form</vt:lpstr>
      <vt:lpstr>Good Flow in a Form</vt:lpstr>
      <vt:lpstr>Slide 33</vt:lpstr>
      <vt:lpstr>Slide 34</vt:lpstr>
      <vt:lpstr>Slide 35</vt:lpstr>
      <vt:lpstr>สิ่งที่ต้องเตรียมความสามารถของหน้าจอป้อนข้อมูล</vt:lpstr>
      <vt:lpstr>โครงสร้างของการป้อนข้อมูล  (Structure Data Entry) </vt:lpstr>
      <vt:lpstr>หลักเกณฑ์การออกแบบ</vt:lpstr>
      <vt:lpstr>หลักเกณฑ์การออกแบบ</vt:lpstr>
      <vt:lpstr>การติดต่อกับผู้ใช้แบบกราฟิก  (Graphic User Interface: GUI) </vt:lpstr>
      <vt:lpstr>รูปแบบของ GUI</vt:lpstr>
      <vt:lpstr>ตัวอย่าง Graphic User Interface</vt:lpstr>
      <vt:lpstr>Slide 43</vt:lpstr>
      <vt:lpstr>Common GUI Components</vt:lpstr>
      <vt:lpstr>Advanced GUI Components</vt:lpstr>
      <vt:lpstr>Advanced GUI Components</vt:lpstr>
      <vt:lpstr>Input Prototype for  Data Maintenance</vt:lpstr>
      <vt:lpstr>Input Prototype for Transaction</vt:lpstr>
      <vt:lpstr>Input Prototype for Data Maintenance</vt:lpstr>
      <vt:lpstr>Input Prototype for Web Interface</vt:lpstr>
      <vt:lpstr>Input Prototype for Web Interface</vt:lpstr>
      <vt:lpstr>การควบคุมความถูกต้องในระหว่างป้อนข้อมูล (Controlling Data Input) </vt:lpstr>
      <vt:lpstr>การตอบสนองของระบบ  (Providing Feedback)</vt:lpstr>
      <vt:lpstr>แจ้งสถานะการทำงาน  (Status Information)</vt:lpstr>
      <vt:lpstr>แสดงความพร้อมในการรับคำสั่ง  (Prompting Cues)</vt:lpstr>
      <vt:lpstr>ข้อความแจ้งหรือเตือนเมื่อมีข้อผิดพลาด (Error/Warning Messages)</vt:lpstr>
      <vt:lpstr>การแสดงส่วนช่วยเหลือ (Help)</vt:lpstr>
      <vt:lpstr>ตัวอย่าง Help</vt:lpstr>
      <vt:lpstr>ตัวอย่าง Help</vt:lpstr>
      <vt:lpstr>การออกแบบควบคุมการเข้าถึงข้อมูลของผู้ใช้</vt:lpstr>
      <vt:lpstr>การออกแบบลำดับการเชื่อมโยงจอภาพ</vt:lpstr>
      <vt:lpstr>Dialogues Diagram</vt:lpstr>
      <vt:lpstr>ตัวอย่าง Dialogue diagram for                           Customer Information System</vt:lpstr>
      <vt:lpstr>ตัวอย่าง Dialogue diagram for e-commerce</vt:lpstr>
      <vt:lpstr>ตัวอย่าง Dialogue diagram</vt:lpstr>
      <vt:lpstr>การออกแบบรายงาน</vt:lpstr>
      <vt:lpstr>ตัวอย่างรายงาน</vt:lpstr>
      <vt:lpstr>Human-Computer Interaction (HCI)</vt:lpstr>
      <vt:lpstr>Human-Computer Interaction คืออะไร</vt:lpstr>
      <vt:lpstr>ความเป็นมาของ HCI</vt:lpstr>
      <vt:lpstr>ความเป็นมาของ HCI</vt:lpstr>
      <vt:lpstr>HCI  versus  UI</vt:lpstr>
      <vt:lpstr>การนำความรู้จากหลายสาขามาประยุกต์</vt:lpstr>
      <vt:lpstr>ทำไมต้องมีหลักการ HCI</vt:lpstr>
      <vt:lpstr>Interfaces in the Real World</vt:lpstr>
      <vt:lpstr>ความสำคัญของการออกแบบ</vt:lpstr>
      <vt:lpstr>ความสำคัญของการออกแบบ</vt:lpstr>
      <vt:lpstr>ความสำคัญของการออกแบบ</vt:lpstr>
      <vt:lpstr>ความสำคัญของการออกแบบ</vt:lpstr>
      <vt:lpstr>การออกแบบส่วนของการติดต่อกับผู้ใช้ที่ประสบความสำเร็จต้องอาศัยความรู้จากหลายสาขาวิชา</vt:lpstr>
      <vt:lpstr>องค์ประกอบสำคัญ ที่ช่วยให้การออกแบบส่วนของการติดต่อกับผู้ใช้ประสบความสำเร็จ</vt:lpstr>
      <vt:lpstr>องค์ประกอบสำคัญ ที่ช่วยให้การออกแบบส่วนของการติดต่อกับผู้ใช้ประสบความสำเร็จ</vt:lpstr>
      <vt:lpstr>ความต้องการทางด้านการใช้งานระบบ  (Usability Requirements)</vt:lpstr>
      <vt:lpstr>ความต้องการทางด้านการใช้งานระบบ  (Usability Requirements)</vt:lpstr>
      <vt:lpstr>ความต้องการทางด้านการใช้งานระบบ  (Usability Requirements)</vt:lpstr>
      <vt:lpstr>ความต้องการทางด้านการใช้งานระบบ  (Usability Requirements) </vt:lpstr>
      <vt:lpstr>ความต้องการทางด้านการใช้งานระบบ  (Usability Requirements) </vt:lpstr>
      <vt:lpstr>ความต้องการทางด้านการใช้งานระบบ  (Usability Requirements) (ต่อ)</vt:lpstr>
      <vt:lpstr>ความต้องการทางด้านการใช้งานระบบ  (Usability Requirements) </vt:lpstr>
      <vt:lpstr>มาตรการในการตรวจวัดความสามารถในการใช้งานของระบบ (Usability Measures)</vt:lpstr>
      <vt:lpstr>มาตรการในการตรวจวัดความสามารถในการใช้งานของระบบ (Usability Measures)</vt:lpstr>
      <vt:lpstr>มาตรการในการตรวจวัดความสามารถในการใช้งานของระบบ (Usability Measures)</vt:lpstr>
      <vt:lpstr>แรงจูงใจด้านการใช้งานระบบ(Usability Motivations)</vt:lpstr>
      <vt:lpstr>แรงจูงใจด้านการใช้งานระบบ(Usability Motivations)</vt:lpstr>
      <vt:lpstr>แรงจูงใจด้านการใช้งานระบบ(Usability Motivations)</vt:lpstr>
      <vt:lpstr>การใช้งานที่เป็นสากล (Universal Usability)</vt:lpstr>
      <vt:lpstr>เป้าหมายในการพัฒนาเรื่องการออกแบบระบบ  (Goals for Profession)</vt:lpstr>
      <vt:lpstr>การออกแบบควรสังเกตและทำความเข้าใจทั้งระบบ</vt:lpstr>
      <vt:lpstr>คำนึงถึงความปลอดภัย</vt:lpstr>
      <vt:lpstr>ความถูกต้องและถูกใจ</vt:lpstr>
      <vt:lpstr>การออกแบบโปรแกรม การติดต่อกับผู้ใช้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Old Style</dc:title>
  <dc:creator>showeet.com</dc:creator>
  <cp:lastModifiedBy>Computer</cp:lastModifiedBy>
  <cp:revision>266</cp:revision>
  <dcterms:created xsi:type="dcterms:W3CDTF">2012-01-16T12:17:13Z</dcterms:created>
  <dcterms:modified xsi:type="dcterms:W3CDTF">2014-03-06T05:02:19Z</dcterms:modified>
  <cp:category>Templates</cp:category>
</cp:coreProperties>
</file>