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 id="2147483803" r:id="rId2"/>
  </p:sldMasterIdLst>
  <p:notesMasterIdLst>
    <p:notesMasterId r:id="rId30"/>
  </p:notesMasterIdLst>
  <p:handoutMasterIdLst>
    <p:handoutMasterId r:id="rId31"/>
  </p:handoutMasterIdLst>
  <p:sldIdLst>
    <p:sldId id="275"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Lst>
  <p:sldSz cx="9144000" cy="6858000" type="screen4x3"/>
  <p:notesSz cx="6858000" cy="9945688"/>
  <p:defaultTextStyle>
    <a:defPPr>
      <a:defRPr lang="en-US"/>
    </a:defPPr>
    <a:lvl1pPr algn="l" rtl="0" fontAlgn="base">
      <a:spcBef>
        <a:spcPct val="0"/>
      </a:spcBef>
      <a:spcAft>
        <a:spcPct val="0"/>
      </a:spcAft>
      <a:defRPr kern="1200">
        <a:solidFill>
          <a:schemeClr val="tx1"/>
        </a:solidFill>
        <a:latin typeface="Arial" pitchFamily="34" charset="0"/>
        <a:ea typeface="+mn-ea"/>
        <a:cs typeface="TH SarabunPSK" pitchFamily="34" charset="-34"/>
      </a:defRPr>
    </a:lvl1pPr>
    <a:lvl2pPr marL="457200" algn="l" rtl="0" fontAlgn="base">
      <a:spcBef>
        <a:spcPct val="0"/>
      </a:spcBef>
      <a:spcAft>
        <a:spcPct val="0"/>
      </a:spcAft>
      <a:defRPr kern="1200">
        <a:solidFill>
          <a:schemeClr val="tx1"/>
        </a:solidFill>
        <a:latin typeface="Arial" pitchFamily="34" charset="0"/>
        <a:ea typeface="+mn-ea"/>
        <a:cs typeface="TH SarabunPSK" pitchFamily="34" charset="-34"/>
      </a:defRPr>
    </a:lvl2pPr>
    <a:lvl3pPr marL="914400" algn="l" rtl="0" fontAlgn="base">
      <a:spcBef>
        <a:spcPct val="0"/>
      </a:spcBef>
      <a:spcAft>
        <a:spcPct val="0"/>
      </a:spcAft>
      <a:defRPr kern="1200">
        <a:solidFill>
          <a:schemeClr val="tx1"/>
        </a:solidFill>
        <a:latin typeface="Arial" pitchFamily="34" charset="0"/>
        <a:ea typeface="+mn-ea"/>
        <a:cs typeface="TH SarabunPSK" pitchFamily="34" charset="-34"/>
      </a:defRPr>
    </a:lvl3pPr>
    <a:lvl4pPr marL="1371600" algn="l" rtl="0" fontAlgn="base">
      <a:spcBef>
        <a:spcPct val="0"/>
      </a:spcBef>
      <a:spcAft>
        <a:spcPct val="0"/>
      </a:spcAft>
      <a:defRPr kern="1200">
        <a:solidFill>
          <a:schemeClr val="tx1"/>
        </a:solidFill>
        <a:latin typeface="Arial" pitchFamily="34" charset="0"/>
        <a:ea typeface="+mn-ea"/>
        <a:cs typeface="TH SarabunPSK" pitchFamily="34" charset="-34"/>
      </a:defRPr>
    </a:lvl4pPr>
    <a:lvl5pPr marL="1828800" algn="l" rtl="0" fontAlgn="base">
      <a:spcBef>
        <a:spcPct val="0"/>
      </a:spcBef>
      <a:spcAft>
        <a:spcPct val="0"/>
      </a:spcAft>
      <a:defRPr kern="1200">
        <a:solidFill>
          <a:schemeClr val="tx1"/>
        </a:solidFill>
        <a:latin typeface="Arial" pitchFamily="34" charset="0"/>
        <a:ea typeface="+mn-ea"/>
        <a:cs typeface="TH SarabunPSK" pitchFamily="34" charset="-34"/>
      </a:defRPr>
    </a:lvl5pPr>
    <a:lvl6pPr marL="2286000" algn="l" defTabSz="914400" rtl="0" eaLnBrk="1" latinLnBrk="0" hangingPunct="1">
      <a:defRPr kern="1200">
        <a:solidFill>
          <a:schemeClr val="tx1"/>
        </a:solidFill>
        <a:latin typeface="Arial" pitchFamily="34" charset="0"/>
        <a:ea typeface="+mn-ea"/>
        <a:cs typeface="TH SarabunPSK" pitchFamily="34" charset="-34"/>
      </a:defRPr>
    </a:lvl6pPr>
    <a:lvl7pPr marL="2743200" algn="l" defTabSz="914400" rtl="0" eaLnBrk="1" latinLnBrk="0" hangingPunct="1">
      <a:defRPr kern="1200">
        <a:solidFill>
          <a:schemeClr val="tx1"/>
        </a:solidFill>
        <a:latin typeface="Arial" pitchFamily="34" charset="0"/>
        <a:ea typeface="+mn-ea"/>
        <a:cs typeface="TH SarabunPSK" pitchFamily="34" charset="-34"/>
      </a:defRPr>
    </a:lvl7pPr>
    <a:lvl8pPr marL="3200400" algn="l" defTabSz="914400" rtl="0" eaLnBrk="1" latinLnBrk="0" hangingPunct="1">
      <a:defRPr kern="1200">
        <a:solidFill>
          <a:schemeClr val="tx1"/>
        </a:solidFill>
        <a:latin typeface="Arial" pitchFamily="34" charset="0"/>
        <a:ea typeface="+mn-ea"/>
        <a:cs typeface="TH SarabunPSK" pitchFamily="34" charset="-34"/>
      </a:defRPr>
    </a:lvl8pPr>
    <a:lvl9pPr marL="3657600" algn="l" defTabSz="914400" rtl="0" eaLnBrk="1" latinLnBrk="0" hangingPunct="1">
      <a:defRPr kern="1200">
        <a:solidFill>
          <a:schemeClr val="tx1"/>
        </a:solidFill>
        <a:latin typeface="Arial" pitchFamily="34" charset="0"/>
        <a:ea typeface="+mn-ea"/>
        <a:cs typeface="TH SarabunPSK" pitchFamily="34"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AC"/>
    <a:srgbClr val="00204F"/>
    <a:srgbClr val="41140B"/>
    <a:srgbClr val="DAD7C6"/>
    <a:srgbClr val="9E1306"/>
    <a:srgbClr val="C6AEA2"/>
    <a:srgbClr val="9E100E"/>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ลักษณะ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2" autoAdjust="0"/>
    <p:restoredTop sz="67823" autoAdjust="0"/>
  </p:normalViewPr>
  <p:slideViewPr>
    <p:cSldViewPr>
      <p:cViewPr>
        <p:scale>
          <a:sx n="40" d="100"/>
          <a:sy n="40" d="100"/>
        </p:scale>
        <p:origin x="-2118" y="-2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496" y="-96"/>
      </p:cViewPr>
      <p:guideLst>
        <p:guide orient="horz" pos="3133"/>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hdr" sz="quarter"/>
          </p:nvPr>
        </p:nvSpPr>
        <p:spPr bwMode="auto">
          <a:xfrm>
            <a:off x="0" y="0"/>
            <a:ext cx="2971983" cy="497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cs typeface="Angsana New" pitchFamily="18" charset="-34"/>
              </a:defRPr>
            </a:lvl1pPr>
          </a:lstStyle>
          <a:p>
            <a:pPr>
              <a:defRPr/>
            </a:pPr>
            <a:endParaRPr lang="th-TH" dirty="0"/>
          </a:p>
        </p:txBody>
      </p:sp>
      <p:sp>
        <p:nvSpPr>
          <p:cNvPr id="93187" name="Rectangle 3"/>
          <p:cNvSpPr>
            <a:spLocks noGrp="1" noChangeArrowheads="1"/>
          </p:cNvSpPr>
          <p:nvPr>
            <p:ph type="dt" sz="quarter" idx="1"/>
          </p:nvPr>
        </p:nvSpPr>
        <p:spPr bwMode="auto">
          <a:xfrm>
            <a:off x="3884923" y="0"/>
            <a:ext cx="2971982" cy="497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cs typeface="Angsana New" pitchFamily="18" charset="-34"/>
              </a:defRPr>
            </a:lvl1pPr>
          </a:lstStyle>
          <a:p>
            <a:pPr>
              <a:defRPr/>
            </a:pPr>
            <a:fld id="{D957B81B-0F90-43E4-9B0E-62730DB09761}" type="datetimeFigureOut">
              <a:rPr lang="th-TH"/>
              <a:pPr>
                <a:defRPr/>
              </a:pPr>
              <a:t>06/03/57</a:t>
            </a:fld>
            <a:endParaRPr lang="th-TH" dirty="0"/>
          </a:p>
        </p:txBody>
      </p:sp>
      <p:sp>
        <p:nvSpPr>
          <p:cNvPr id="93188" name="Rectangle 4"/>
          <p:cNvSpPr>
            <a:spLocks noGrp="1" noChangeArrowheads="1"/>
          </p:cNvSpPr>
          <p:nvPr>
            <p:ph type="ftr" sz="quarter" idx="2"/>
          </p:nvPr>
        </p:nvSpPr>
        <p:spPr bwMode="auto">
          <a:xfrm>
            <a:off x="0" y="9446102"/>
            <a:ext cx="2971983" cy="497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cs typeface="Angsana New" pitchFamily="18" charset="-34"/>
              </a:defRPr>
            </a:lvl1pPr>
          </a:lstStyle>
          <a:p>
            <a:pPr>
              <a:defRPr/>
            </a:pPr>
            <a:endParaRPr lang="th-TH" dirty="0"/>
          </a:p>
        </p:txBody>
      </p:sp>
      <p:sp>
        <p:nvSpPr>
          <p:cNvPr id="93189" name="Rectangle 5"/>
          <p:cNvSpPr>
            <a:spLocks noGrp="1" noChangeArrowheads="1"/>
          </p:cNvSpPr>
          <p:nvPr>
            <p:ph type="sldNum" sz="quarter" idx="3"/>
          </p:nvPr>
        </p:nvSpPr>
        <p:spPr bwMode="auto">
          <a:xfrm>
            <a:off x="3884923" y="9446102"/>
            <a:ext cx="2971982" cy="4972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cs typeface="Angsana New" pitchFamily="18" charset="-34"/>
              </a:defRPr>
            </a:lvl1pPr>
          </a:lstStyle>
          <a:p>
            <a:pPr>
              <a:defRPr/>
            </a:pPr>
            <a:fld id="{E85E9DC4-B41D-4293-935C-0A0D1F7FD4FA}" type="slidenum">
              <a:rPr lang="en-US"/>
              <a:pPr>
                <a:defRPr/>
              </a:pPr>
              <a:t>‹#›</a:t>
            </a:fld>
            <a:endParaRPr lang="th-TH" dirty="0"/>
          </a:p>
        </p:txBody>
      </p:sp>
    </p:spTree>
    <p:extLst>
      <p:ext uri="{BB962C8B-B14F-4D97-AF65-F5344CB8AC3E}">
        <p14:creationId xmlns:p14="http://schemas.microsoft.com/office/powerpoint/2010/main" xmlns="" val="2739594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983" cy="49728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Espace réservé de la date 2"/>
          <p:cNvSpPr>
            <a:spLocks noGrp="1"/>
          </p:cNvSpPr>
          <p:nvPr>
            <p:ph type="dt" idx="1"/>
          </p:nvPr>
        </p:nvSpPr>
        <p:spPr>
          <a:xfrm>
            <a:off x="3884923" y="0"/>
            <a:ext cx="2971982" cy="49728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987E3A-40FE-4F81-9D31-DB7284668FA9}" type="datetimeFigureOut">
              <a:rPr lang="en-US"/>
              <a:pPr>
                <a:defRPr/>
              </a:pPr>
              <a:t>3/6/2014</a:t>
            </a:fld>
            <a:endParaRPr lang="en-US" dirty="0"/>
          </a:p>
        </p:txBody>
      </p:sp>
      <p:sp>
        <p:nvSpPr>
          <p:cNvPr id="4" name="Espace réservé de l'image des diapositives 3"/>
          <p:cNvSpPr>
            <a:spLocks noGrp="1" noRot="1" noChangeAspect="1"/>
          </p:cNvSpPr>
          <p:nvPr>
            <p:ph type="sldImg" idx="2"/>
          </p:nvPr>
        </p:nvSpPr>
        <p:spPr>
          <a:xfrm>
            <a:off x="942975" y="746125"/>
            <a:ext cx="4970463" cy="3729038"/>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Espace réservé des commentaires 4"/>
          <p:cNvSpPr>
            <a:spLocks noGrp="1"/>
          </p:cNvSpPr>
          <p:nvPr>
            <p:ph type="body" sz="quarter" idx="3"/>
          </p:nvPr>
        </p:nvSpPr>
        <p:spPr>
          <a:xfrm>
            <a:off x="686347" y="4724202"/>
            <a:ext cx="5486400" cy="447556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en-US" noProof="0"/>
          </a:p>
        </p:txBody>
      </p:sp>
      <p:sp>
        <p:nvSpPr>
          <p:cNvPr id="6" name="Espace réservé du pied de page 5"/>
          <p:cNvSpPr>
            <a:spLocks noGrp="1"/>
          </p:cNvSpPr>
          <p:nvPr>
            <p:ph type="ftr" sz="quarter" idx="4"/>
          </p:nvPr>
        </p:nvSpPr>
        <p:spPr>
          <a:xfrm>
            <a:off x="0" y="9446102"/>
            <a:ext cx="2971983" cy="49728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a:t>© Copyright Showeet.com</a:t>
            </a:r>
          </a:p>
        </p:txBody>
      </p:sp>
      <p:sp>
        <p:nvSpPr>
          <p:cNvPr id="7" name="Espace réservé du numéro de diapositive 6"/>
          <p:cNvSpPr>
            <a:spLocks noGrp="1"/>
          </p:cNvSpPr>
          <p:nvPr>
            <p:ph type="sldNum" sz="quarter" idx="5"/>
          </p:nvPr>
        </p:nvSpPr>
        <p:spPr>
          <a:xfrm>
            <a:off x="3884923" y="9446102"/>
            <a:ext cx="2971982" cy="49728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91E6C4D-8FA7-4EF3-85D0-8F94452F5CA3}" type="slidenum">
              <a:rPr lang="en-US"/>
              <a:pPr>
                <a:defRPr/>
              </a:pPr>
              <a:t>‹#›</a:t>
            </a:fld>
            <a:endParaRPr lang="en-US" dirty="0"/>
          </a:p>
        </p:txBody>
      </p:sp>
    </p:spTree>
    <p:extLst>
      <p:ext uri="{BB962C8B-B14F-4D97-AF65-F5344CB8AC3E}">
        <p14:creationId xmlns:p14="http://schemas.microsoft.com/office/powerpoint/2010/main" xmlns="" val="22480354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TextEdit="1"/>
          </p:cNvSpPr>
          <p:nvPr>
            <p:ph type="sldImg"/>
          </p:nvPr>
        </p:nvSpPr>
        <p:spPr bwMode="auto">
          <a:noFill/>
          <a:ln>
            <a:solidFill>
              <a:srgbClr val="000000"/>
            </a:solidFill>
            <a:miter lim="800000"/>
            <a:headEnd/>
            <a:tailEnd/>
          </a:ln>
        </p:spPr>
      </p:sp>
      <p:sp>
        <p:nvSpPr>
          <p:cNvPr id="39939"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th-TH"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7891"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8915"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993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3"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1987"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3011"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4035"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505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6083"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7107"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2969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8131"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9155"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017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1203"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2227"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3251"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4275"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5529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3"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1747"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2771"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5"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4819"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5843"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143000" y="745927"/>
            <a:ext cx="4572000" cy="3729633"/>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6867" name="Rectangle 2"/>
          <p:cNvSpPr>
            <a:spLocks noChangeArrowheads="1"/>
          </p:cNvSpPr>
          <p:nvPr>
            <p:ph type="body"/>
          </p:nvPr>
        </p:nvSpPr>
        <p:spPr>
          <a:xfrm>
            <a:off x="914400" y="4724202"/>
            <a:ext cx="5029200" cy="4475560"/>
          </a:xfrm>
          <a:noFill/>
          <a:ln/>
        </p:spPr>
        <p:txBody>
          <a:bodyPr wrap="none" anchor="ct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 name="Picture 2" descr="C:\Users\Utilisateur\Documents\Perso\sho8\Origami\fond1_origam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4" name="Connecteur droit 7"/>
          <p:cNvCxnSpPr/>
          <p:nvPr userDrawn="1"/>
        </p:nvCxnSpPr>
        <p:spPr>
          <a:xfrm>
            <a:off x="179388" y="2528888"/>
            <a:ext cx="4392612" cy="0"/>
          </a:xfrm>
          <a:prstGeom prst="line">
            <a:avLst/>
          </a:prstGeom>
          <a:ln w="28575">
            <a:solidFill>
              <a:srgbClr val="0086AC"/>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878855"/>
            <a:ext cx="4392488" cy="1470025"/>
          </a:xfrm>
        </p:spPr>
        <p:txBody>
          <a:bodyPr lIns="0" rIns="0" anchor="b">
            <a:normAutofit/>
          </a:bodyPr>
          <a:lstStyle>
            <a:lvl1pPr>
              <a:defRPr sz="3200" b="1" cap="all" baseline="0">
                <a:solidFill>
                  <a:srgbClr val="0086AC"/>
                </a:solidFill>
                <a:latin typeface="Arial" pitchFamily="34" charset="0"/>
                <a:cs typeface="Arial" pitchFamily="34" charset="0"/>
              </a:defRPr>
            </a:lvl1pPr>
          </a:lstStyle>
          <a:p>
            <a:r>
              <a:rPr lang="en-US" dirty="0" smtClean="0"/>
              <a:t>Click to edit Master title style</a:t>
            </a:r>
            <a:endParaRPr lang="fr-FR" dirty="0"/>
          </a:p>
        </p:txBody>
      </p:sp>
      <p:sp>
        <p:nvSpPr>
          <p:cNvPr id="5" name="Espace réservé de la date 3"/>
          <p:cNvSpPr>
            <a:spLocks noGrp="1"/>
          </p:cNvSpPr>
          <p:nvPr>
            <p:ph type="dt" sz="half" idx="10"/>
          </p:nvPr>
        </p:nvSpPr>
        <p:spPr>
          <a:xfrm>
            <a:off x="1219200" y="2708275"/>
            <a:ext cx="2133600" cy="365125"/>
          </a:xfrm>
        </p:spPr>
        <p:txBody>
          <a:bodyPr/>
          <a:lstStyle>
            <a:lvl1pPr algn="ctr">
              <a:defRPr sz="1400">
                <a:solidFill>
                  <a:srgbClr val="00204F"/>
                </a:solidFill>
                <a:latin typeface="Arial" pitchFamily="34" charset="0"/>
                <a:cs typeface="Arial" pitchFamily="34" charset="0"/>
              </a:defRPr>
            </a:lvl1pPr>
          </a:lstStyle>
          <a:p>
            <a:pPr>
              <a:defRPr/>
            </a:pPr>
            <a:fld id="{3BED93DF-7009-4AB9-8D5E-FED047D511AE}" type="datetimeFigureOut">
              <a:rPr lang="fr-FR"/>
              <a:pPr>
                <a:defRPr/>
              </a:pPr>
              <a:t>06/03/2014</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th-TH" smtClean="0"/>
              <a:t>คลิกเพื่อแก้ไขลักษณะชื่อเรื่องต้นแบบ</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th-TH" smtClean="0"/>
              <a:t>คลิกเพื่อแก้ไขลักษณะของข้อความต้นแบบ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Date Placeholder 9"/>
          <p:cNvSpPr>
            <a:spLocks noGrp="1"/>
          </p:cNvSpPr>
          <p:nvPr>
            <p:ph type="dt" sz="half" idx="10"/>
          </p:nvPr>
        </p:nvSpPr>
        <p:spPr/>
        <p:txBody>
          <a:bodyPr/>
          <a:lstStyle>
            <a:lvl1pPr>
              <a:defRPr/>
            </a:lvl1pPr>
          </a:lstStyle>
          <a:p>
            <a:pPr>
              <a:defRPr/>
            </a:pPr>
            <a:fld id="{528964B1-EE9E-495E-815B-867E97E90C9A}" type="datetimeFigureOut">
              <a:rPr lang="fr-FR"/>
              <a:pPr>
                <a:defRPr/>
              </a:pPr>
              <a:t>06/03/2014</a:t>
            </a:fld>
            <a:endParaRPr lang="fr-FR" dirty="0"/>
          </a:p>
        </p:txBody>
      </p:sp>
      <p:sp>
        <p:nvSpPr>
          <p:cNvPr id="6"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7" name="Slide Number Placeholder 17"/>
          <p:cNvSpPr>
            <a:spLocks noGrp="1"/>
          </p:cNvSpPr>
          <p:nvPr>
            <p:ph type="sldNum" sz="quarter" idx="12"/>
          </p:nvPr>
        </p:nvSpPr>
        <p:spPr/>
        <p:txBody>
          <a:bodyPr/>
          <a:lstStyle>
            <a:lvl1pPr>
              <a:defRPr/>
            </a:lvl1pPr>
          </a:lstStyle>
          <a:p>
            <a:pPr>
              <a:defRPr/>
            </a:pPr>
            <a:fld id="{A83107A2-D00C-4FFB-B75A-07E3D3DE8AD5}" type="slidenum">
              <a:rPr lang="fr-FR"/>
              <a:pPr>
                <a:defRPr/>
              </a:pPr>
              <a:t>‹#›</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th-TH" smtClean="0"/>
              <a:t>คลิกเพื่อแก้ไขลักษณะชื่อเรื่องต้นแบบ</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th-TH" smtClean="0"/>
              <a:t>คลิกเพื่อแก้ไขลักษณะของข้อความต้นแบบ</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th-TH" noProof="0" dirty="0" smtClean="0"/>
              <a:t>คลิกไอคอนเพื่อเพิ่มรูปภาพ</a:t>
            </a:r>
            <a:endParaRPr lang="en-US" noProof="0" dirty="0"/>
          </a:p>
        </p:txBody>
      </p:sp>
      <p:sp>
        <p:nvSpPr>
          <p:cNvPr id="9" name="Date Placeholder 4"/>
          <p:cNvSpPr>
            <a:spLocks noGrp="1"/>
          </p:cNvSpPr>
          <p:nvPr>
            <p:ph type="dt" sz="half" idx="10"/>
          </p:nvPr>
        </p:nvSpPr>
        <p:spPr/>
        <p:txBody>
          <a:bodyPr/>
          <a:lstStyle>
            <a:lvl1pPr>
              <a:defRPr/>
            </a:lvl1pPr>
          </a:lstStyle>
          <a:p>
            <a:pPr>
              <a:defRPr/>
            </a:pPr>
            <a:fld id="{E2D0A7F0-DAF5-42AF-9F02-1C701AC7B717}" type="datetimeFigureOut">
              <a:rPr lang="fr-FR"/>
              <a:pPr>
                <a:defRPr/>
              </a:pPr>
              <a:t>06/03/2014</a:t>
            </a:fld>
            <a:endParaRPr lang="fr-FR" dirty="0"/>
          </a:p>
        </p:txBody>
      </p:sp>
      <p:sp>
        <p:nvSpPr>
          <p:cNvPr id="10" name="Footer Placeholder 5"/>
          <p:cNvSpPr>
            <a:spLocks noGrp="1"/>
          </p:cNvSpPr>
          <p:nvPr>
            <p:ph type="ftr" sz="quarter" idx="11"/>
          </p:nvPr>
        </p:nvSpPr>
        <p:spPr/>
        <p:txBody>
          <a:bodyPr/>
          <a:lstStyle>
            <a:lvl1pPr>
              <a:defRPr/>
            </a:lvl1pPr>
          </a:lstStyle>
          <a:p>
            <a:pPr>
              <a:defRPr/>
            </a:pPr>
            <a:r>
              <a:rPr lang="en-US" dirty="0"/>
              <a:t>Your footer here</a:t>
            </a: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7DE546-CD72-4F2A-AC1C-EAAC60F99782}" type="slidenum">
              <a:rPr lang="fr-FR"/>
              <a:pPr>
                <a:defRPr/>
              </a:pPr>
              <a:t>‹#›</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Vertical Text Placeholder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9"/>
          <p:cNvSpPr>
            <a:spLocks noGrp="1"/>
          </p:cNvSpPr>
          <p:nvPr>
            <p:ph type="dt" sz="half" idx="10"/>
          </p:nvPr>
        </p:nvSpPr>
        <p:spPr/>
        <p:txBody>
          <a:bodyPr/>
          <a:lstStyle>
            <a:lvl1pPr>
              <a:defRPr/>
            </a:lvl1pPr>
          </a:lstStyle>
          <a:p>
            <a:pPr>
              <a:defRPr/>
            </a:pPr>
            <a:fld id="{0C32249A-44B4-41F5-9E5D-A58C464B3995}" type="datetimeFigureOut">
              <a:rPr lang="fr-FR"/>
              <a:pPr>
                <a:defRPr/>
              </a:pPr>
              <a:t>06/03/2014</a:t>
            </a:fld>
            <a:endParaRPr lang="fr-FR" dirty="0"/>
          </a:p>
        </p:txBody>
      </p:sp>
      <p:sp>
        <p:nvSpPr>
          <p:cNvPr id="5"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6" name="Slide Number Placeholder 17"/>
          <p:cNvSpPr>
            <a:spLocks noGrp="1"/>
          </p:cNvSpPr>
          <p:nvPr>
            <p:ph type="sldNum" sz="quarter" idx="12"/>
          </p:nvPr>
        </p:nvSpPr>
        <p:spPr/>
        <p:txBody>
          <a:bodyPr/>
          <a:lstStyle>
            <a:lvl1pPr>
              <a:defRPr/>
            </a:lvl1pPr>
          </a:lstStyle>
          <a:p>
            <a:pPr>
              <a:defRPr/>
            </a:pPr>
            <a:fld id="{78D9A8D9-9A78-4F2A-B173-1746F91A8971}" type="slidenum">
              <a:rPr lang="fr-FR"/>
              <a:pPr>
                <a:defRPr/>
              </a:pPr>
              <a:t>‹#›</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th-TH" smtClean="0"/>
              <a:t>คลิกเพื่อแก้ไขลักษณะชื่อเรื่องต้นแบบ</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9"/>
          <p:cNvSpPr>
            <a:spLocks noGrp="1"/>
          </p:cNvSpPr>
          <p:nvPr>
            <p:ph type="dt" sz="half" idx="10"/>
          </p:nvPr>
        </p:nvSpPr>
        <p:spPr/>
        <p:txBody>
          <a:bodyPr/>
          <a:lstStyle>
            <a:lvl1pPr>
              <a:defRPr/>
            </a:lvl1pPr>
          </a:lstStyle>
          <a:p>
            <a:pPr>
              <a:defRPr/>
            </a:pPr>
            <a:fld id="{F95BFD49-E8A5-42BD-9579-8337F4D28340}" type="datetimeFigureOut">
              <a:rPr lang="fr-FR"/>
              <a:pPr>
                <a:defRPr/>
              </a:pPr>
              <a:t>06/03/2014</a:t>
            </a:fld>
            <a:endParaRPr lang="fr-FR" dirty="0"/>
          </a:p>
        </p:txBody>
      </p:sp>
      <p:sp>
        <p:nvSpPr>
          <p:cNvPr id="5"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6" name="Slide Number Placeholder 17"/>
          <p:cNvSpPr>
            <a:spLocks noGrp="1"/>
          </p:cNvSpPr>
          <p:nvPr>
            <p:ph type="sldNum" sz="quarter" idx="12"/>
          </p:nvPr>
        </p:nvSpPr>
        <p:spPr/>
        <p:txBody>
          <a:bodyPr/>
          <a:lstStyle>
            <a:lvl1pPr>
              <a:defRPr/>
            </a:lvl1pPr>
          </a:lstStyle>
          <a:p>
            <a:pPr>
              <a:defRPr/>
            </a:pPr>
            <a:fld id="{83F3DFC3-8490-40DC-8AB4-2FD66D052646}" type="slidenum">
              <a:rPr lang="fr-FR"/>
              <a:pPr>
                <a:defRPr/>
              </a:pPr>
              <a:t>‹#›</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Page">
    <p:spTree>
      <p:nvGrpSpPr>
        <p:cNvPr id="1" name=""/>
        <p:cNvGrpSpPr/>
        <p:nvPr/>
      </p:nvGrpSpPr>
      <p:grpSpPr>
        <a:xfrm>
          <a:off x="0" y="0"/>
          <a:ext cx="0" cy="0"/>
          <a:chOff x="0" y="0"/>
          <a:chExt cx="0" cy="0"/>
        </a:xfrm>
      </p:grpSpPr>
      <p:pic>
        <p:nvPicPr>
          <p:cNvPr id="3" name="Picture 2" descr="C:\Users\Utilisateur\Documents\Perso\sho8\Origami\fond1_origam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4" name="Connecteur droit 7"/>
          <p:cNvCxnSpPr/>
          <p:nvPr userDrawn="1"/>
        </p:nvCxnSpPr>
        <p:spPr>
          <a:xfrm>
            <a:off x="179388" y="2528888"/>
            <a:ext cx="4392612" cy="0"/>
          </a:xfrm>
          <a:prstGeom prst="line">
            <a:avLst/>
          </a:prstGeom>
          <a:ln w="28575">
            <a:solidFill>
              <a:srgbClr val="0086AC"/>
            </a:solidFill>
          </a:ln>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ctrTitle"/>
          </p:nvPr>
        </p:nvSpPr>
        <p:spPr>
          <a:xfrm>
            <a:off x="179512" y="878855"/>
            <a:ext cx="4392488" cy="1470025"/>
          </a:xfrm>
        </p:spPr>
        <p:txBody>
          <a:bodyPr>
            <a:normAutofit/>
          </a:bodyPr>
          <a:lstStyle>
            <a:lvl1pPr>
              <a:defRPr sz="3200" b="1" cap="all" baseline="0">
                <a:solidFill>
                  <a:srgbClr val="0086AC"/>
                </a:solidFill>
                <a:latin typeface="Arial" pitchFamily="34" charset="0"/>
                <a:cs typeface="Arial" pitchFamily="34" charset="0"/>
              </a:defRPr>
            </a:lvl1pPr>
          </a:lstStyle>
          <a:p>
            <a:r>
              <a:rPr lang="en-US" dirty="0" smtClean="0"/>
              <a:t>Click to edit Master title style</a:t>
            </a:r>
            <a:endParaRPr lang="fr-FR" dirty="0"/>
          </a:p>
        </p:txBody>
      </p:sp>
      <p:sp>
        <p:nvSpPr>
          <p:cNvPr id="5" name="Espace réservé de la date 3"/>
          <p:cNvSpPr>
            <a:spLocks noGrp="1"/>
          </p:cNvSpPr>
          <p:nvPr>
            <p:ph type="dt" sz="half" idx="10"/>
          </p:nvPr>
        </p:nvSpPr>
        <p:spPr>
          <a:xfrm>
            <a:off x="1219200" y="2708275"/>
            <a:ext cx="2133600" cy="365125"/>
          </a:xfrm>
        </p:spPr>
        <p:txBody>
          <a:bodyPr/>
          <a:lstStyle>
            <a:lvl1pPr algn="ctr">
              <a:defRPr sz="1400">
                <a:solidFill>
                  <a:srgbClr val="00204F"/>
                </a:solidFill>
                <a:latin typeface="Arial" pitchFamily="34" charset="0"/>
                <a:cs typeface="Arial" pitchFamily="34" charset="0"/>
              </a:defRPr>
            </a:lvl1pPr>
          </a:lstStyle>
          <a:p>
            <a:pPr>
              <a:defRPr/>
            </a:pPr>
            <a:fld id="{9997C2BF-5BA2-4E1A-8E30-4E73E96DF5A5}" type="datetimeFigureOut">
              <a:rPr lang="fr-FR"/>
              <a:pPr>
                <a:defRPr/>
              </a:pPr>
              <a:t>06/03/2014</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69225" cy="1139825"/>
          </a:xfr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age">
    <p:spTree>
      <p:nvGrpSpPr>
        <p:cNvPr id="1" name=""/>
        <p:cNvGrpSpPr/>
        <p:nvPr/>
      </p:nvGrpSpPr>
      <p:grpSpPr>
        <a:xfrm>
          <a:off x="0" y="0"/>
          <a:ext cx="0" cy="0"/>
          <a:chOff x="0" y="0"/>
          <a:chExt cx="0" cy="0"/>
        </a:xfrm>
      </p:grpSpPr>
      <p:pic>
        <p:nvPicPr>
          <p:cNvPr id="4" name="Picture 2" descr="C:\Users\Utilisateur\Documents\Perso\sho8\Origami\fond2_origami.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cxnSp>
        <p:nvCxnSpPr>
          <p:cNvPr id="5" name="Connecteur droit 7"/>
          <p:cNvCxnSpPr/>
          <p:nvPr userDrawn="1"/>
        </p:nvCxnSpPr>
        <p:spPr>
          <a:xfrm>
            <a:off x="3635375" y="6308725"/>
            <a:ext cx="5040313" cy="0"/>
          </a:xfrm>
          <a:prstGeom prst="line">
            <a:avLst/>
          </a:prstGeom>
          <a:ln w="28575">
            <a:solidFill>
              <a:srgbClr val="0086AC"/>
            </a:solidFill>
          </a:ln>
        </p:spPr>
        <p:style>
          <a:lnRef idx="1">
            <a:schemeClr val="accent1"/>
          </a:lnRef>
          <a:fillRef idx="0">
            <a:schemeClr val="accent1"/>
          </a:fillRef>
          <a:effectRef idx="0">
            <a:schemeClr val="accent1"/>
          </a:effectRef>
          <a:fontRef idx="minor">
            <a:schemeClr val="tx1"/>
          </a:fontRef>
        </p:style>
      </p:cxnSp>
      <p:sp>
        <p:nvSpPr>
          <p:cNvPr id="6" name="Espace réservé du pied de page 4"/>
          <p:cNvSpPr txBox="1">
            <a:spLocks/>
          </p:cNvSpPr>
          <p:nvPr userDrawn="1"/>
        </p:nvSpPr>
        <p:spPr>
          <a:xfrm>
            <a:off x="7812088" y="6356350"/>
            <a:ext cx="376237" cy="365125"/>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smtClean="0"/>
              <a:t>-</a:t>
            </a:r>
            <a:endParaRPr lang="en-US" dirty="0"/>
          </a:p>
        </p:txBody>
      </p:sp>
      <p:sp>
        <p:nvSpPr>
          <p:cNvPr id="2" name="Titre 1"/>
          <p:cNvSpPr>
            <a:spLocks noGrp="1"/>
          </p:cNvSpPr>
          <p:nvPr>
            <p:ph type="title"/>
          </p:nvPr>
        </p:nvSpPr>
        <p:spPr>
          <a:xfrm>
            <a:off x="4283968" y="274638"/>
            <a:ext cx="4402832" cy="1143000"/>
          </a:xfrm>
        </p:spPr>
        <p:txBody>
          <a:bodyPr>
            <a:noAutofit/>
          </a:bodyPr>
          <a:lstStyle>
            <a:lvl1pPr algn="r">
              <a:defRPr sz="2800" cap="all" baseline="0">
                <a:solidFill>
                  <a:srgbClr val="0086AC"/>
                </a:solidFill>
                <a:latin typeface="Arial" pitchFamily="34" charset="0"/>
                <a:cs typeface="Arial" pitchFamily="34" charset="0"/>
              </a:defRPr>
            </a:lvl1pPr>
          </a:lstStyle>
          <a:p>
            <a:r>
              <a:rPr lang="en-US" dirty="0" smtClean="0"/>
              <a:t>Click to edit Master title style</a:t>
            </a:r>
            <a:endParaRPr lang="fr-FR" dirty="0"/>
          </a:p>
        </p:txBody>
      </p:sp>
      <p:sp>
        <p:nvSpPr>
          <p:cNvPr id="3" name="Espace réservé du contenu 2"/>
          <p:cNvSpPr>
            <a:spLocks noGrp="1"/>
          </p:cNvSpPr>
          <p:nvPr>
            <p:ph idx="1"/>
          </p:nvPr>
        </p:nvSpPr>
        <p:spPr>
          <a:xfrm>
            <a:off x="3635896" y="1988840"/>
            <a:ext cx="5050904" cy="4137323"/>
          </a:xfrm>
        </p:spPr>
        <p:txBody>
          <a:bodyPr lIns="0" rIns="0">
            <a:normAutofit/>
          </a:bodyPr>
          <a:lstStyle>
            <a:lvl1pPr algn="r">
              <a:defRPr sz="2400">
                <a:solidFill>
                  <a:srgbClr val="00204F"/>
                </a:solidFill>
                <a:latin typeface="Arial" pitchFamily="34" charset="0"/>
                <a:cs typeface="Arial" pitchFamily="34" charset="0"/>
              </a:defRPr>
            </a:lvl1pPr>
            <a:lvl2pPr algn="r">
              <a:defRPr sz="2000">
                <a:solidFill>
                  <a:srgbClr val="00204F"/>
                </a:solidFill>
                <a:latin typeface="Arial" pitchFamily="34" charset="0"/>
                <a:cs typeface="Arial" pitchFamily="34" charset="0"/>
              </a:defRPr>
            </a:lvl2pPr>
            <a:lvl3pPr algn="r">
              <a:defRPr sz="1800">
                <a:solidFill>
                  <a:srgbClr val="00204F"/>
                </a:solidFill>
                <a:latin typeface="Arial" pitchFamily="34" charset="0"/>
                <a:cs typeface="Arial" pitchFamily="34" charset="0"/>
              </a:defRPr>
            </a:lvl3pPr>
            <a:lvl4pPr algn="r">
              <a:defRPr sz="1600">
                <a:solidFill>
                  <a:srgbClr val="00204F"/>
                </a:solidFill>
                <a:latin typeface="Arial" pitchFamily="34" charset="0"/>
                <a:cs typeface="Arial" pitchFamily="34" charset="0"/>
              </a:defRPr>
            </a:lvl4pPr>
            <a:lvl5pPr algn="r">
              <a:defRPr sz="1600">
                <a:solidFill>
                  <a:srgbClr val="00204F"/>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7" name="Espace réservé du pied de page 4"/>
          <p:cNvSpPr>
            <a:spLocks noGrp="1"/>
          </p:cNvSpPr>
          <p:nvPr>
            <p:ph type="ftr" sz="quarter" idx="10"/>
          </p:nvPr>
        </p:nvSpPr>
        <p:spPr>
          <a:xfrm>
            <a:off x="5003800" y="6356350"/>
            <a:ext cx="2895600" cy="365125"/>
          </a:xfrm>
        </p:spPr>
        <p:txBody>
          <a:bodyPr/>
          <a:lstStyle>
            <a:lvl1pPr algn="r">
              <a:defRPr/>
            </a:lvl1pPr>
          </a:lstStyle>
          <a:p>
            <a:pPr>
              <a:defRPr/>
            </a:pPr>
            <a:r>
              <a:rPr lang="en-US" dirty="0"/>
              <a:t>Your footer here</a:t>
            </a:r>
          </a:p>
        </p:txBody>
      </p:sp>
      <p:sp>
        <p:nvSpPr>
          <p:cNvPr id="8" name="Espace réservé du numéro de diapositive 5"/>
          <p:cNvSpPr>
            <a:spLocks noGrp="1"/>
          </p:cNvSpPr>
          <p:nvPr>
            <p:ph type="sldNum" sz="quarter" idx="11"/>
          </p:nvPr>
        </p:nvSpPr>
        <p:spPr>
          <a:xfrm>
            <a:off x="8027988" y="6356350"/>
            <a:ext cx="658812" cy="365125"/>
          </a:xfrm>
        </p:spPr>
        <p:txBody>
          <a:bodyPr/>
          <a:lstStyle>
            <a:lvl1pPr algn="r">
              <a:defRPr/>
            </a:lvl1pPr>
          </a:lstStyle>
          <a:p>
            <a:pPr>
              <a:defRPr/>
            </a:pPr>
            <a:fld id="{DD8F4269-1ED8-4C5A-A986-2DA02BB8C614}" type="slidenum">
              <a:rPr lang="fr-FR"/>
              <a:pPr>
                <a:defRPr/>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th-TH" smtClean="0"/>
              <a:t>คลิกเพื่อแก้ไขลักษณะชื่อเรื่องต้นแบบ</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h-TH" smtClean="0"/>
              <a:t>คลิกเพื่อแก้ไขลักษณะชื่อเรื่องรองต้นแบบ</a:t>
            </a:r>
            <a:endParaRPr lang="en-US"/>
          </a:p>
        </p:txBody>
      </p:sp>
      <p:sp>
        <p:nvSpPr>
          <p:cNvPr id="4" name="Date Placeholder 29"/>
          <p:cNvSpPr>
            <a:spLocks noGrp="1"/>
          </p:cNvSpPr>
          <p:nvPr>
            <p:ph type="dt" sz="half" idx="10"/>
          </p:nvPr>
        </p:nvSpPr>
        <p:spPr/>
        <p:txBody>
          <a:bodyPr/>
          <a:lstStyle>
            <a:lvl1pPr>
              <a:defRPr/>
            </a:lvl1pPr>
          </a:lstStyle>
          <a:p>
            <a:pPr>
              <a:defRPr/>
            </a:pPr>
            <a:fld id="{E2A2D636-B673-4DFA-BE10-3C0961B0ACAA}" type="datetimeFigureOut">
              <a:rPr lang="fr-FR"/>
              <a:pPr>
                <a:defRPr/>
              </a:pPr>
              <a:t>06/03/2014</a:t>
            </a:fld>
            <a:endParaRPr lang="fr-FR" dirty="0"/>
          </a:p>
        </p:txBody>
      </p:sp>
      <p:sp>
        <p:nvSpPr>
          <p:cNvPr id="5" name="Footer Placeholder 18"/>
          <p:cNvSpPr>
            <a:spLocks noGrp="1"/>
          </p:cNvSpPr>
          <p:nvPr>
            <p:ph type="ftr" sz="quarter" idx="11"/>
          </p:nvPr>
        </p:nvSpPr>
        <p:spPr/>
        <p:txBody>
          <a:bodyPr/>
          <a:lstStyle>
            <a:lvl1pPr>
              <a:defRPr/>
            </a:lvl1pPr>
          </a:lstStyle>
          <a:p>
            <a:pPr>
              <a:defRPr/>
            </a:pPr>
            <a:r>
              <a:rPr lang="en-US" dirty="0"/>
              <a:t>Your footer here</a:t>
            </a:r>
          </a:p>
        </p:txBody>
      </p:sp>
      <p:sp>
        <p:nvSpPr>
          <p:cNvPr id="6" name="Slide Number Placeholder 26"/>
          <p:cNvSpPr>
            <a:spLocks noGrp="1"/>
          </p:cNvSpPr>
          <p:nvPr>
            <p:ph type="sldNum" sz="quarter" idx="12"/>
          </p:nvPr>
        </p:nvSpPr>
        <p:spPr/>
        <p:txBody>
          <a:bodyPr/>
          <a:lstStyle>
            <a:lvl1pPr>
              <a:defRPr/>
            </a:lvl1pPr>
          </a:lstStyle>
          <a:p>
            <a:pPr>
              <a:defRPr/>
            </a:pPr>
            <a:fld id="{11944928-0311-4F81-8B16-E3517A55AA4D}" type="slidenum">
              <a:rPr lang="fr-FR"/>
              <a:pPr>
                <a:defRPr/>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Content Placeholder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9"/>
          <p:cNvSpPr>
            <a:spLocks noGrp="1"/>
          </p:cNvSpPr>
          <p:nvPr>
            <p:ph type="dt" sz="half" idx="10"/>
          </p:nvPr>
        </p:nvSpPr>
        <p:spPr/>
        <p:txBody>
          <a:bodyPr/>
          <a:lstStyle>
            <a:lvl1pPr>
              <a:defRPr/>
            </a:lvl1pPr>
          </a:lstStyle>
          <a:p>
            <a:pPr>
              <a:defRPr/>
            </a:pPr>
            <a:fld id="{07750C02-E7EA-4A16-BDF4-7CD8D517A023}" type="datetimeFigureOut">
              <a:rPr lang="fr-FR"/>
              <a:pPr>
                <a:defRPr/>
              </a:pPr>
              <a:t>06/03/2014</a:t>
            </a:fld>
            <a:endParaRPr lang="fr-FR" dirty="0"/>
          </a:p>
        </p:txBody>
      </p:sp>
      <p:sp>
        <p:nvSpPr>
          <p:cNvPr id="5"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6" name="Slide Number Placeholder 17"/>
          <p:cNvSpPr>
            <a:spLocks noGrp="1"/>
          </p:cNvSpPr>
          <p:nvPr>
            <p:ph type="sldNum" sz="quarter" idx="12"/>
          </p:nvPr>
        </p:nvSpPr>
        <p:spPr/>
        <p:txBody>
          <a:bodyPr/>
          <a:lstStyle>
            <a:lvl1pPr>
              <a:defRPr/>
            </a:lvl1pPr>
          </a:lstStyle>
          <a:p>
            <a:pPr>
              <a:defRPr/>
            </a:pPr>
            <a:fld id="{686CF2D2-7C84-424F-B005-CA6CE78A6D36}" type="slidenum">
              <a:rPr lang="fr-FR"/>
              <a:pPr>
                <a:defRPr/>
              </a:pPr>
              <a:t>‹#›</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th-TH" smtClean="0"/>
              <a:t>คลิกเพื่อแก้ไขลักษณะชื่อเรื่องต้นแบบ</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h-TH" smtClean="0"/>
              <a:t>คลิกเพื่อแก้ไขลักษณะของข้อความต้นแบบ</a:t>
            </a:r>
          </a:p>
        </p:txBody>
      </p:sp>
      <p:sp>
        <p:nvSpPr>
          <p:cNvPr id="4" name="Date Placeholder 3"/>
          <p:cNvSpPr>
            <a:spLocks noGrp="1"/>
          </p:cNvSpPr>
          <p:nvPr>
            <p:ph type="dt" sz="half" idx="10"/>
          </p:nvPr>
        </p:nvSpPr>
        <p:spPr/>
        <p:txBody>
          <a:bodyPr/>
          <a:lstStyle>
            <a:lvl1pPr>
              <a:defRPr/>
            </a:lvl1pPr>
          </a:lstStyle>
          <a:p>
            <a:pPr>
              <a:defRPr/>
            </a:pPr>
            <a:fld id="{7207C29F-54E2-4283-A055-4956365BE170}" type="datetimeFigureOut">
              <a:rPr lang="fr-FR"/>
              <a:pPr>
                <a:defRPr/>
              </a:pPr>
              <a:t>06/03/2014</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en-US" dirty="0"/>
              <a:t>Your footer here</a:t>
            </a:r>
          </a:p>
        </p:txBody>
      </p:sp>
      <p:sp>
        <p:nvSpPr>
          <p:cNvPr id="6" name="Slide Number Placeholder 5"/>
          <p:cNvSpPr>
            <a:spLocks noGrp="1"/>
          </p:cNvSpPr>
          <p:nvPr>
            <p:ph type="sldNum" sz="quarter" idx="12"/>
          </p:nvPr>
        </p:nvSpPr>
        <p:spPr/>
        <p:txBody>
          <a:bodyPr/>
          <a:lstStyle>
            <a:lvl1pPr>
              <a:defRPr/>
            </a:lvl1pPr>
          </a:lstStyle>
          <a:p>
            <a:pPr>
              <a:defRPr/>
            </a:pPr>
            <a:fld id="{2F8423DD-6710-468B-9E69-18003F0D43BC}" type="slidenum">
              <a:rPr lang="fr-FR"/>
              <a:pPr>
                <a:defRPr/>
              </a:pPr>
              <a:t>‹#›</a:t>
            </a:fld>
            <a:endParaRPr lang="fr-FR"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th-TH" smtClean="0"/>
              <a:t>คลิกเพื่อแก้ไขลักษณะชื่อเรื่องต้นแบบ</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Date Placeholder 9"/>
          <p:cNvSpPr>
            <a:spLocks noGrp="1"/>
          </p:cNvSpPr>
          <p:nvPr>
            <p:ph type="dt" sz="half" idx="10"/>
          </p:nvPr>
        </p:nvSpPr>
        <p:spPr/>
        <p:txBody>
          <a:bodyPr/>
          <a:lstStyle>
            <a:lvl1pPr>
              <a:defRPr/>
            </a:lvl1pPr>
          </a:lstStyle>
          <a:p>
            <a:pPr>
              <a:defRPr/>
            </a:pPr>
            <a:fld id="{6BA014AD-5831-4D13-BC2E-4FDC1334C17B}" type="datetimeFigureOut">
              <a:rPr lang="fr-FR"/>
              <a:pPr>
                <a:defRPr/>
              </a:pPr>
              <a:t>06/03/2014</a:t>
            </a:fld>
            <a:endParaRPr lang="fr-FR" dirty="0"/>
          </a:p>
        </p:txBody>
      </p:sp>
      <p:sp>
        <p:nvSpPr>
          <p:cNvPr id="6"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7" name="Slide Number Placeholder 17"/>
          <p:cNvSpPr>
            <a:spLocks noGrp="1"/>
          </p:cNvSpPr>
          <p:nvPr>
            <p:ph type="sldNum" sz="quarter" idx="12"/>
          </p:nvPr>
        </p:nvSpPr>
        <p:spPr/>
        <p:txBody>
          <a:bodyPr/>
          <a:lstStyle>
            <a:lvl1pPr>
              <a:defRPr/>
            </a:lvl1pPr>
          </a:lstStyle>
          <a:p>
            <a:pPr>
              <a:defRPr/>
            </a:pPr>
            <a:fld id="{6EA47175-D381-4FA6-87B4-9C316F3A415B}" type="slidenum">
              <a:rPr lang="fr-FR"/>
              <a:pPr>
                <a:defRPr/>
              </a:pPr>
              <a:t>‹#›</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th-TH" smtClean="0"/>
              <a:t>คลิกเพื่อแก้ไขลักษณะชื่อเรื่องต้นแบบ</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h-TH" smtClean="0"/>
              <a:t>คลิกเพื่อแก้ไขลักษณะของข้อความต้นแบบ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th-TH" smtClean="0"/>
              <a:t>คลิกเพื่อแก้ไขลักษณะของข้อความต้นแบบ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Date Placeholder 9"/>
          <p:cNvSpPr>
            <a:spLocks noGrp="1"/>
          </p:cNvSpPr>
          <p:nvPr>
            <p:ph type="dt" sz="half" idx="10"/>
          </p:nvPr>
        </p:nvSpPr>
        <p:spPr/>
        <p:txBody>
          <a:bodyPr/>
          <a:lstStyle>
            <a:lvl1pPr>
              <a:defRPr/>
            </a:lvl1pPr>
          </a:lstStyle>
          <a:p>
            <a:pPr>
              <a:defRPr/>
            </a:pPr>
            <a:fld id="{EE5AC1B9-AEE0-4722-B566-54A1D0D74408}" type="datetimeFigureOut">
              <a:rPr lang="fr-FR"/>
              <a:pPr>
                <a:defRPr/>
              </a:pPr>
              <a:t>06/03/2014</a:t>
            </a:fld>
            <a:endParaRPr lang="fr-FR" dirty="0"/>
          </a:p>
        </p:txBody>
      </p:sp>
      <p:sp>
        <p:nvSpPr>
          <p:cNvPr id="8"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9" name="Slide Number Placeholder 17"/>
          <p:cNvSpPr>
            <a:spLocks noGrp="1"/>
          </p:cNvSpPr>
          <p:nvPr>
            <p:ph type="sldNum" sz="quarter" idx="12"/>
          </p:nvPr>
        </p:nvSpPr>
        <p:spPr/>
        <p:txBody>
          <a:bodyPr/>
          <a:lstStyle>
            <a:lvl1pPr>
              <a:defRPr/>
            </a:lvl1pPr>
          </a:lstStyle>
          <a:p>
            <a:pPr>
              <a:defRPr/>
            </a:pPr>
            <a:fld id="{4AD8A0EE-CE46-4DFA-BABF-988EFEC0E1D6}" type="slidenum">
              <a:rPr lang="fr-FR"/>
              <a:pPr>
                <a:defRPr/>
              </a:pPr>
              <a:t>‹#›</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th-TH" smtClean="0"/>
              <a:t>คลิกเพื่อแก้ไขลักษณะชื่อเรื่องต้นแบบ</a:t>
            </a:r>
            <a:endParaRPr lang="en-US"/>
          </a:p>
        </p:txBody>
      </p:sp>
      <p:sp>
        <p:nvSpPr>
          <p:cNvPr id="3" name="Date Placeholder 9"/>
          <p:cNvSpPr>
            <a:spLocks noGrp="1"/>
          </p:cNvSpPr>
          <p:nvPr>
            <p:ph type="dt" sz="half" idx="10"/>
          </p:nvPr>
        </p:nvSpPr>
        <p:spPr/>
        <p:txBody>
          <a:bodyPr/>
          <a:lstStyle>
            <a:lvl1pPr>
              <a:defRPr/>
            </a:lvl1pPr>
          </a:lstStyle>
          <a:p>
            <a:pPr>
              <a:defRPr/>
            </a:pPr>
            <a:fld id="{0C993355-A7B3-49D4-9498-B4D8647EE378}" type="datetimeFigureOut">
              <a:rPr lang="fr-FR"/>
              <a:pPr>
                <a:defRPr/>
              </a:pPr>
              <a:t>06/03/2014</a:t>
            </a:fld>
            <a:endParaRPr lang="fr-FR" dirty="0"/>
          </a:p>
        </p:txBody>
      </p:sp>
      <p:sp>
        <p:nvSpPr>
          <p:cNvPr id="4"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5" name="Slide Number Placeholder 17"/>
          <p:cNvSpPr>
            <a:spLocks noGrp="1"/>
          </p:cNvSpPr>
          <p:nvPr>
            <p:ph type="sldNum" sz="quarter" idx="12"/>
          </p:nvPr>
        </p:nvSpPr>
        <p:spPr/>
        <p:txBody>
          <a:bodyPr/>
          <a:lstStyle>
            <a:lvl1pPr>
              <a:defRPr/>
            </a:lvl1pPr>
          </a:lstStyle>
          <a:p>
            <a:pPr>
              <a:defRPr/>
            </a:pPr>
            <a:fld id="{45EDE462-B4A3-4906-AC96-C98F442D33BF}" type="slidenum">
              <a:rPr lang="fr-FR"/>
              <a:pPr>
                <a:defRPr/>
              </a:pPr>
              <a:t>‹#›</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F35C938-8A77-4BDC-A7E3-58B4CD9AF70F}" type="datetimeFigureOut">
              <a:rPr lang="fr-FR"/>
              <a:pPr>
                <a:defRPr/>
              </a:pPr>
              <a:t>06/03/2014</a:t>
            </a:fld>
            <a:endParaRPr lang="fr-FR" dirty="0"/>
          </a:p>
        </p:txBody>
      </p:sp>
      <p:sp>
        <p:nvSpPr>
          <p:cNvPr id="3" name="Footer Placeholder 21"/>
          <p:cNvSpPr>
            <a:spLocks noGrp="1"/>
          </p:cNvSpPr>
          <p:nvPr>
            <p:ph type="ftr" sz="quarter" idx="11"/>
          </p:nvPr>
        </p:nvSpPr>
        <p:spPr/>
        <p:txBody>
          <a:bodyPr/>
          <a:lstStyle>
            <a:lvl1pPr>
              <a:defRPr/>
            </a:lvl1pPr>
          </a:lstStyle>
          <a:p>
            <a:pPr>
              <a:defRPr/>
            </a:pPr>
            <a:r>
              <a:rPr lang="en-US" dirty="0"/>
              <a:t>Your footer here</a:t>
            </a:r>
          </a:p>
        </p:txBody>
      </p:sp>
      <p:sp>
        <p:nvSpPr>
          <p:cNvPr id="4" name="Slide Number Placeholder 17"/>
          <p:cNvSpPr>
            <a:spLocks noGrp="1"/>
          </p:cNvSpPr>
          <p:nvPr>
            <p:ph type="sldNum" sz="quarter" idx="12"/>
          </p:nvPr>
        </p:nvSpPr>
        <p:spPr/>
        <p:txBody>
          <a:bodyPr/>
          <a:lstStyle>
            <a:lvl1pPr>
              <a:defRPr/>
            </a:lvl1pPr>
          </a:lstStyle>
          <a:p>
            <a:pPr>
              <a:defRPr/>
            </a:pPr>
            <a:fld id="{D88D30A8-C847-4082-8B13-494793006947}" type="slidenum">
              <a:rPr lang="fr-FR"/>
              <a:pPr>
                <a:defRPr/>
              </a:pPr>
              <a:t>‹#›</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FR"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52B181-C552-437B-837D-5F68604077A1}" type="datetimeFigureOut">
              <a:rPr lang="fr-FR"/>
              <a:pPr>
                <a:defRPr/>
              </a:pPr>
              <a:t>06/03/2014</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n-US" dirty="0"/>
              <a:t>Your footer here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9D6A75-14C9-41EC-A338-C1AAB027D213}" type="slidenum">
              <a:rPr lang="fr-FR"/>
              <a:pPr>
                <a:defRPr/>
              </a:pPr>
              <a:t>‹#›</a:t>
            </a:fld>
            <a:endParaRPr lang="fr-FR" dirty="0"/>
          </a:p>
        </p:txBody>
      </p:sp>
      <p:sp>
        <p:nvSpPr>
          <p:cNvPr id="7" name="Rectangle 6"/>
          <p:cNvSpPr/>
          <p:nvPr userDrawn="1"/>
        </p:nvSpPr>
        <p:spPr>
          <a:xfrm rot="5400000">
            <a:off x="8396288" y="5799138"/>
            <a:ext cx="1839912" cy="27781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200" dirty="0">
                <a:solidFill>
                  <a:prstClr val="black"/>
                </a:solidFill>
              </a:rPr>
              <a:t>© Copyright Showeet.com</a:t>
            </a:r>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05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th-TH" smtClean="0"/>
              <a:t>คลิกเพื่อแก้ไขลักษณะชื่อเรื่องต้นแบบ</a:t>
            </a:r>
            <a:endParaRPr lang="en-US" smtClean="0"/>
          </a:p>
        </p:txBody>
      </p:sp>
      <p:sp>
        <p:nvSpPr>
          <p:cNvPr id="205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fld id="{F8A19B68-0F7A-413A-82CC-7BBE6B46D935}" type="datetimeFigureOut">
              <a:rPr lang="fr-FR"/>
              <a:pPr>
                <a:defRPr/>
              </a:pPr>
              <a:t>06/03/2014</a:t>
            </a:fld>
            <a:endParaRPr lang="fr-FR"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r>
              <a:rPr lang="en-US" dirty="0"/>
              <a:t>Your footer here</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defRPr>
            </a:lvl1pPr>
          </a:lstStyle>
          <a:p>
            <a:pPr>
              <a:defRPr/>
            </a:pPr>
            <a:fld id="{B1C58518-6ED4-42E3-8567-262410C0540C}" type="slidenum">
              <a:rPr lang="fr-FR"/>
              <a:pPr>
                <a:defRPr/>
              </a:pPr>
              <a:t>‹#›</a:t>
            </a:fld>
            <a:endParaRPr lang="fr-FR" dirty="0"/>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latin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latin typeface="Arial" charset="0"/>
              </a:endParaRPr>
            </a:p>
          </p:txBody>
        </p:sp>
      </p:grpSp>
      <p:sp>
        <p:nvSpPr>
          <p:cNvPr id="14" name="Rectangle 6"/>
          <p:cNvSpPr/>
          <p:nvPr userDrawn="1"/>
        </p:nvSpPr>
        <p:spPr>
          <a:xfrm rot="5400000">
            <a:off x="8396288" y="5799138"/>
            <a:ext cx="1839912" cy="27781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200" dirty="0">
                <a:solidFill>
                  <a:prstClr val="black"/>
                </a:solidFill>
              </a:rPr>
              <a:t>© Copyright Showeet.com</a:t>
            </a:r>
          </a:p>
        </p:txBody>
      </p:sp>
    </p:spTree>
  </p:cSld>
  <p:clrMap bg1="lt1" tx1="dk1" bg2="lt2" tx2="dk2" accent1="accent1" accent2="accent2" accent3="accent3" accent4="accent4" accent5="accent5" accent6="accent6" hlink="hlink" folHlink="folHlink"/>
  <p:sldLayoutIdLst>
    <p:sldLayoutId id="2147483872" r:id="rId1"/>
    <p:sldLayoutId id="2147483862" r:id="rId2"/>
    <p:sldLayoutId id="2147483873" r:id="rId3"/>
    <p:sldLayoutId id="2147483863" r:id="rId4"/>
    <p:sldLayoutId id="2147483864" r:id="rId5"/>
    <p:sldLayoutId id="2147483865" r:id="rId6"/>
    <p:sldLayoutId id="2147483866" r:id="rId7"/>
    <p:sldLayoutId id="2147483867" r:id="rId8"/>
    <p:sldLayoutId id="2147483874" r:id="rId9"/>
    <p:sldLayoutId id="2147483868" r:id="rId10"/>
    <p:sldLayoutId id="2147483869" r:id="rId11"/>
    <p:sldLayoutId id="2147483875" r:id="rId12"/>
    <p:sldLayoutId id="2147483876" r:id="rId13"/>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5"/>
          <p:cNvSpPr>
            <a:spLocks noGrp="1"/>
          </p:cNvSpPr>
          <p:nvPr>
            <p:ph type="ctrTitle"/>
          </p:nvPr>
        </p:nvSpPr>
        <p:spPr>
          <a:xfrm>
            <a:off x="178593" y="4608512"/>
            <a:ext cx="6697663" cy="620688"/>
          </a:xfrm>
        </p:spPr>
        <p:txBody>
          <a:bodyPr>
            <a:noAutofit/>
          </a:bodyPr>
          <a:lstStyle/>
          <a:p>
            <a:pPr eaLnBrk="1" hangingPunct="1"/>
            <a:r>
              <a:rPr lang="en-US" sz="3600" cap="none" dirty="0" smtClean="0">
                <a:solidFill>
                  <a:schemeClr val="tx1"/>
                </a:solidFill>
                <a:latin typeface="TH SarabunPSK" pitchFamily="34" charset="-34"/>
                <a:cs typeface="TH SarabunPSK" pitchFamily="34" charset="-34"/>
              </a:rPr>
              <a:t>CHAPTER </a:t>
            </a:r>
            <a:r>
              <a:rPr lang="en-US" sz="3600" cap="none" dirty="0" smtClean="0">
                <a:solidFill>
                  <a:schemeClr val="tx1"/>
                </a:solidFill>
                <a:latin typeface="TH SarabunPSK" pitchFamily="34" charset="-34"/>
                <a:cs typeface="TH SarabunPSK" pitchFamily="34" charset="-34"/>
              </a:rPr>
              <a:t>10 </a:t>
            </a:r>
            <a:r>
              <a:rPr lang="th-TH" sz="3600" dirty="0" smtClean="0">
                <a:solidFill>
                  <a:schemeClr val="tx1"/>
                </a:solidFill>
                <a:latin typeface="TH SarabunPSK" pitchFamily="34" charset="-34"/>
                <a:cs typeface="TH SarabunPSK" pitchFamily="34" charset="-34"/>
              </a:rPr>
              <a:t>วิศวกรรมการออกแบบ</a:t>
            </a:r>
            <a:br>
              <a:rPr lang="th-TH" sz="3600" dirty="0" smtClean="0">
                <a:solidFill>
                  <a:schemeClr val="tx1"/>
                </a:solidFill>
                <a:latin typeface="TH SarabunPSK" pitchFamily="34" charset="-34"/>
                <a:cs typeface="TH SarabunPSK" pitchFamily="34" charset="-34"/>
              </a:rPr>
            </a:br>
            <a:r>
              <a:rPr lang="th-TH" sz="3600" dirty="0" smtClean="0">
                <a:solidFill>
                  <a:schemeClr val="tx1"/>
                </a:solidFill>
                <a:latin typeface="TH SarabunPSK" pitchFamily="34" charset="-34"/>
                <a:cs typeface="TH SarabunPSK" pitchFamily="34" charset="-34"/>
              </a:rPr>
              <a:t> </a:t>
            </a:r>
            <a:r>
              <a:rPr lang="th-TH" sz="3600" dirty="0" smtClean="0">
                <a:solidFill>
                  <a:schemeClr val="tx1"/>
                </a:solidFill>
                <a:latin typeface="TH SarabunPSK" pitchFamily="34" charset="-34"/>
                <a:cs typeface="TH SarabunPSK" pitchFamily="34" charset="-34"/>
              </a:rPr>
              <a:t>	        (</a:t>
            </a:r>
            <a:r>
              <a:rPr lang="en-US" sz="3600" dirty="0" smtClean="0">
                <a:solidFill>
                  <a:schemeClr val="tx1"/>
                </a:solidFill>
                <a:latin typeface="TH SarabunPSK" pitchFamily="34" charset="-34"/>
                <a:cs typeface="TH SarabunPSK" pitchFamily="34" charset="-34"/>
              </a:rPr>
              <a:t>Design Engineering</a:t>
            </a:r>
            <a:r>
              <a:rPr lang="th-TH" sz="3600" dirty="0" smtClean="0">
                <a:solidFill>
                  <a:schemeClr val="tx1"/>
                </a:solidFill>
                <a:latin typeface="TH SarabunPSK" pitchFamily="34" charset="-34"/>
                <a:cs typeface="TH SarabunPSK" pitchFamily="34" charset="-34"/>
              </a:rPr>
              <a:t>)</a:t>
            </a:r>
            <a:r>
              <a:rPr lang="th-TH" sz="3600" dirty="0" smtClean="0">
                <a:solidFill>
                  <a:schemeClr val="tx1"/>
                </a:solidFill>
                <a:latin typeface="TH SarabunPSK" pitchFamily="34" charset="-34"/>
                <a:cs typeface="TH SarabunPSK" pitchFamily="34" charset="-34"/>
              </a:rPr>
              <a:t/>
            </a:r>
            <a:br>
              <a:rPr lang="th-TH" sz="3600" dirty="0" smtClean="0">
                <a:solidFill>
                  <a:schemeClr val="tx1"/>
                </a:solidFill>
                <a:latin typeface="TH SarabunPSK" pitchFamily="34" charset="-34"/>
                <a:cs typeface="TH SarabunPSK" pitchFamily="34" charset="-34"/>
              </a:rPr>
            </a:br>
            <a:r>
              <a:rPr lang="en-US" sz="3600" dirty="0" smtClean="0">
                <a:solidFill>
                  <a:schemeClr val="tx1"/>
                </a:solidFill>
                <a:latin typeface="TH SarabunPSK" pitchFamily="34" charset="-34"/>
                <a:cs typeface="TH SarabunPSK" pitchFamily="34" charset="-34"/>
              </a:rPr>
              <a:t/>
            </a:r>
            <a:br>
              <a:rPr lang="en-US" sz="3600" dirty="0" smtClean="0">
                <a:solidFill>
                  <a:schemeClr val="tx1"/>
                </a:solidFill>
                <a:latin typeface="TH SarabunPSK" pitchFamily="34" charset="-34"/>
                <a:cs typeface="TH SarabunPSK" pitchFamily="34" charset="-34"/>
              </a:rPr>
            </a:br>
            <a:r>
              <a:rPr lang="en-US" sz="3600" dirty="0" smtClean="0"/>
              <a:t/>
            </a:r>
            <a:br>
              <a:rPr lang="en-US" sz="3600" dirty="0" smtClean="0"/>
            </a:br>
            <a:r>
              <a:rPr lang="en-US" sz="3600" cap="none" dirty="0" smtClean="0">
                <a:solidFill>
                  <a:schemeClr val="tx1"/>
                </a:solidFill>
                <a:latin typeface="TH SarabunPSK" pitchFamily="34" charset="-34"/>
                <a:cs typeface="TH SarabunPSK" pitchFamily="34" charset="-34"/>
              </a:rPr>
              <a:t/>
            </a:r>
            <a:br>
              <a:rPr lang="en-US" sz="3600" cap="none" dirty="0" smtClean="0">
                <a:solidFill>
                  <a:schemeClr val="tx1"/>
                </a:solidFill>
                <a:latin typeface="TH SarabunPSK" pitchFamily="34" charset="-34"/>
                <a:cs typeface="TH SarabunPSK" pitchFamily="34" charset="-34"/>
              </a:rPr>
            </a:br>
            <a:r>
              <a:rPr lang="en-US" sz="3600" cap="none" dirty="0" smtClean="0">
                <a:solidFill>
                  <a:schemeClr val="tx1"/>
                </a:solidFill>
                <a:latin typeface="TH SarabunPSK" pitchFamily="34" charset="-34"/>
                <a:cs typeface="TH SarabunPSK" pitchFamily="34" charset="-34"/>
              </a:rPr>
              <a:t/>
            </a:r>
            <a:br>
              <a:rPr lang="en-US" sz="3600" cap="none" dirty="0" smtClean="0">
                <a:solidFill>
                  <a:schemeClr val="tx1"/>
                </a:solidFill>
                <a:latin typeface="TH SarabunPSK" pitchFamily="34" charset="-34"/>
                <a:cs typeface="TH SarabunPSK" pitchFamily="34" charset="-34"/>
              </a:rPr>
            </a:br>
            <a:endParaRPr lang="fr-FR" sz="3600" cap="none" dirty="0" smtClean="0">
              <a:solidFill>
                <a:schemeClr val="tx1"/>
              </a:solidFill>
              <a:latin typeface="TH SarabunPSK" pitchFamily="34" charset="-34"/>
              <a:cs typeface="TH SarabunPSK" pitchFamily="34" charset="-34"/>
            </a:endParaRPr>
          </a:p>
        </p:txBody>
      </p:sp>
      <p:sp>
        <p:nvSpPr>
          <p:cNvPr id="9219" name="Espace réservé de la date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r>
              <a:rPr lang="en-US" dirty="0" smtClean="0">
                <a:cs typeface="Angsana New" pitchFamily="18" charset="-34"/>
              </a:rPr>
              <a:t>Nitinan Mata</a:t>
            </a:r>
            <a:endParaRPr lang="fr-FR" dirty="0" smtClean="0">
              <a:cs typeface="Angsana New" pitchFamily="18" charset="-34"/>
            </a:endParaRPr>
          </a:p>
        </p:txBody>
      </p:sp>
      <p:pic>
        <p:nvPicPr>
          <p:cNvPr id="9220" name="Picture 4" descr="logo.png"/>
          <p:cNvPicPr>
            <a:picLocks noChangeAspect="1"/>
          </p:cNvPicPr>
          <p:nvPr/>
        </p:nvPicPr>
        <p:blipFill>
          <a:blip r:embed="rId3" cstate="print"/>
          <a:srcRect/>
          <a:stretch>
            <a:fillRect/>
          </a:stretch>
        </p:blipFill>
        <p:spPr bwMode="auto">
          <a:xfrm>
            <a:off x="6948488" y="4437063"/>
            <a:ext cx="1616075"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CE1BD1EC-54D1-41AD-9358-62BAFF6C3EB6}"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10</a:t>
            </a:fld>
            <a:endParaRPr lang="en-GB" sz="1400">
              <a:solidFill>
                <a:srgbClr val="000000"/>
              </a:solidFill>
            </a:endParaRPr>
          </a:p>
        </p:txBody>
      </p:sp>
      <p:sp>
        <p:nvSpPr>
          <p:cNvPr id="10243" name="Rectangle 2"/>
          <p:cNvSpPr>
            <a:spLocks noGrp="1" noChangeArrowheads="1"/>
          </p:cNvSpPr>
          <p:nvPr>
            <p:ph type="title"/>
          </p:nvPr>
        </p:nvSpPr>
        <p:spPr>
          <a:xfrm>
            <a:off x="685800" y="-34925"/>
            <a:ext cx="7772400" cy="1366838"/>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Task Set for Software Design (continued)</a:t>
            </a:r>
          </a:p>
        </p:txBody>
      </p:sp>
      <p:sp>
        <p:nvSpPr>
          <p:cNvPr id="10244" name="Rectangle 3"/>
          <p:cNvSpPr>
            <a:spLocks noGrp="1" noChangeArrowheads="1"/>
          </p:cNvSpPr>
          <p:nvPr>
            <p:ph type="body" idx="1"/>
          </p:nvPr>
        </p:nvSpPr>
        <p:spPr>
          <a:xfrm>
            <a:off x="609600" y="1828800"/>
            <a:ext cx="7772400" cy="4114800"/>
          </a:xfrm>
        </p:spPr>
        <p:txBody>
          <a:bodyPr/>
          <a:lstStyle/>
          <a:p>
            <a:pPr marL="530225" indent="-530225" eaLnBrk="1" hangingPunct="1">
              <a:lnSpc>
                <a:spcPct val="90000"/>
              </a:lnSpc>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Design</a:t>
            </a:r>
            <a:r>
              <a:rPr lang="en-GB" sz="2400" dirty="0" smtClean="0">
                <a:latin typeface="TH SarabunPSK" pitchFamily="34" charset="-34"/>
                <a:cs typeface="TH SarabunPSK" pitchFamily="34" charset="-34"/>
              </a:rPr>
              <a:t> any interface required with external systems or devices</a:t>
            </a:r>
          </a:p>
          <a:p>
            <a:pPr marL="530225" indent="-530225" eaLnBrk="1" hangingPunct="1">
              <a:lnSpc>
                <a:spcPct val="90000"/>
              </a:lnSpc>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Design</a:t>
            </a:r>
            <a:r>
              <a:rPr lang="en-GB" sz="2400" dirty="0" smtClean="0">
                <a:latin typeface="TH SarabunPSK" pitchFamily="34" charset="-34"/>
                <a:cs typeface="TH SarabunPSK" pitchFamily="34" charset="-34"/>
              </a:rPr>
              <a:t> the user interface</a:t>
            </a:r>
          </a:p>
          <a:p>
            <a:pPr marL="530225" indent="-530225" eaLnBrk="1" hangingPunct="1">
              <a:lnSpc>
                <a:spcPct val="90000"/>
              </a:lnSpc>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Conduct</a:t>
            </a:r>
            <a:r>
              <a:rPr lang="en-GB" sz="2400" dirty="0" smtClean="0">
                <a:latin typeface="TH SarabunPSK" pitchFamily="34" charset="-34"/>
                <a:cs typeface="TH SarabunPSK" pitchFamily="34" charset="-34"/>
              </a:rPr>
              <a:t> component-level design</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Specify all algorithms at a relatively low level of abstraction</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Refine the interface of each component</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Define component-level data structures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Review each component and correct all errors uncovered</a:t>
            </a:r>
          </a:p>
          <a:p>
            <a:pPr marL="530225" indent="-530225" eaLnBrk="1" hangingPunct="1">
              <a:lnSpc>
                <a:spcPct val="90000"/>
              </a:lnSpc>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Develop</a:t>
            </a:r>
            <a:r>
              <a:rPr lang="en-GB" sz="2400" dirty="0" smtClean="0">
                <a:latin typeface="TH SarabunPSK" pitchFamily="34" charset="-34"/>
                <a:cs typeface="TH SarabunPSK" pitchFamily="34" charset="-34"/>
              </a:rPr>
              <a:t> a deployment model</a:t>
            </a:r>
          </a:p>
          <a:p>
            <a:pPr marL="914400" lvl="1" indent="-457200" eaLnBrk="1" hangingPunct="1">
              <a:lnSpc>
                <a:spcPct val="90000"/>
              </a:lnSpc>
              <a:spcBef>
                <a:spcPts val="450"/>
              </a:spcBef>
              <a:buFont typeface="Wingdings" pitchFamily="2" charset="2"/>
              <a:buChar cha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Show a physical layout of the system, revealing which components will be located where in the physical computing environment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685800" y="22860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Design Quality</a:t>
            </a:r>
          </a:p>
        </p:txBody>
      </p:sp>
      <p:sp>
        <p:nvSpPr>
          <p:cNvPr id="11267" name="Rectangle 2"/>
          <p:cNvSpPr>
            <a:spLocks noGrp="1" noChangeArrowheads="1"/>
          </p:cNvSpPr>
          <p:nvPr>
            <p:ph type="subTitle" idx="4294967295"/>
          </p:nvPr>
        </p:nvSpPr>
        <p:spPr>
          <a:xfrm>
            <a:off x="1371600" y="3930650"/>
            <a:ext cx="6400800" cy="1752600"/>
          </a:xfrm>
        </p:spPr>
        <p:txBody>
          <a:bodyPr lIns="0" tIns="0" rIns="0" bIns="0" anchor="ctr"/>
          <a:lstStyle/>
          <a:p>
            <a:pPr marL="0" indent="0" algn="ctr" eaLnBrk="1" hangingPunct="1">
              <a:buFont typeface="Times New Roman" pitchFamily="18" charset="0"/>
              <a:buNone/>
            </a:pPr>
            <a:endParaRPr lang="en-US"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A98A322-C893-4903-8DE6-C18308274654}"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12</a:t>
            </a:fld>
            <a:endParaRPr lang="en-GB" sz="1400">
              <a:solidFill>
                <a:srgbClr val="000000"/>
              </a:solidFill>
            </a:endParaRPr>
          </a:p>
        </p:txBody>
      </p:sp>
      <p:sp>
        <p:nvSpPr>
          <p:cNvPr id="12291" name="Rectangle 2"/>
          <p:cNvSpPr>
            <a:spLocks noGrp="1" noChangeArrowheads="1"/>
          </p:cNvSpPr>
          <p:nvPr>
            <p:ph type="title"/>
          </p:nvPr>
        </p:nvSpPr>
        <p:spPr>
          <a:xfrm>
            <a:off x="762000" y="762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Quality's Role</a:t>
            </a:r>
          </a:p>
        </p:txBody>
      </p:sp>
      <p:sp>
        <p:nvSpPr>
          <p:cNvPr id="12292" name="Rectangle 3"/>
          <p:cNvSpPr>
            <a:spLocks noGrp="1" noChangeArrowheads="1"/>
          </p:cNvSpPr>
          <p:nvPr>
            <p:ph type="body" idx="1"/>
          </p:nvPr>
        </p:nvSpPr>
        <p:spPr>
          <a:xfrm>
            <a:off x="685800" y="1447800"/>
            <a:ext cx="7772400" cy="4983163"/>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The importance of design is </a:t>
            </a:r>
            <a:r>
              <a:rPr lang="en-GB" sz="2400" u="sng" dirty="0" smtClean="0">
                <a:latin typeface="TH SarabunPSK" pitchFamily="34" charset="-34"/>
                <a:cs typeface="TH SarabunPSK" pitchFamily="34" charset="-34"/>
              </a:rPr>
              <a:t>quality</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Design is the place where quality is fostered</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Provides </a:t>
            </a:r>
            <a:r>
              <a:rPr lang="en-GB" u="sng" dirty="0" smtClean="0">
                <a:latin typeface="TH SarabunPSK" pitchFamily="34" charset="-34"/>
                <a:cs typeface="TH SarabunPSK" pitchFamily="34" charset="-34"/>
              </a:rPr>
              <a:t>representations</a:t>
            </a:r>
            <a:r>
              <a:rPr lang="en-GB" dirty="0" smtClean="0">
                <a:latin typeface="TH SarabunPSK" pitchFamily="34" charset="-34"/>
                <a:cs typeface="TH SarabunPSK" pitchFamily="34" charset="-34"/>
              </a:rPr>
              <a:t> of software that can be assessed for quality</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Accurately translates a customer's requirements into a finished software product or system</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Serves as the </a:t>
            </a:r>
            <a:r>
              <a:rPr lang="en-GB" u="sng" dirty="0" smtClean="0">
                <a:latin typeface="TH SarabunPSK" pitchFamily="34" charset="-34"/>
                <a:cs typeface="TH SarabunPSK" pitchFamily="34" charset="-34"/>
              </a:rPr>
              <a:t>foundation</a:t>
            </a:r>
            <a:r>
              <a:rPr lang="en-GB" dirty="0" smtClean="0">
                <a:latin typeface="TH SarabunPSK" pitchFamily="34" charset="-34"/>
                <a:cs typeface="TH SarabunPSK" pitchFamily="34" charset="-34"/>
              </a:rPr>
              <a:t> for all software engineering activities that follow</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Without design, we risk building an </a:t>
            </a:r>
            <a:r>
              <a:rPr lang="en-GB" sz="2400" u="sng" dirty="0" smtClean="0">
                <a:latin typeface="TH SarabunPSK" pitchFamily="34" charset="-34"/>
                <a:cs typeface="TH SarabunPSK" pitchFamily="34" charset="-34"/>
              </a:rPr>
              <a:t>unstable</a:t>
            </a:r>
            <a:r>
              <a:rPr lang="en-GB" sz="2400" dirty="0" smtClean="0">
                <a:latin typeface="TH SarabunPSK" pitchFamily="34" charset="-34"/>
                <a:cs typeface="TH SarabunPSK" pitchFamily="34" charset="-34"/>
              </a:rPr>
              <a:t> system that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Will fail when small changes are made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May be difficult to test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Cannot be assessed for quality later in the software process when time is short and most of the budget has been spent</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The quality of the design is </a:t>
            </a:r>
            <a:r>
              <a:rPr lang="en-GB" sz="2400" u="sng" dirty="0" smtClean="0">
                <a:latin typeface="TH SarabunPSK" pitchFamily="34" charset="-34"/>
                <a:cs typeface="TH SarabunPSK" pitchFamily="34" charset="-34"/>
              </a:rPr>
              <a:t>assessed</a:t>
            </a:r>
            <a:r>
              <a:rPr lang="en-GB" sz="2400" dirty="0" smtClean="0">
                <a:latin typeface="TH SarabunPSK" pitchFamily="34" charset="-34"/>
                <a:cs typeface="TH SarabunPSK" pitchFamily="34" charset="-34"/>
              </a:rPr>
              <a:t> through a series of </a:t>
            </a:r>
            <a:r>
              <a:rPr lang="en-GB" sz="2400" u="sng" dirty="0" smtClean="0">
                <a:latin typeface="TH SarabunPSK" pitchFamily="34" charset="-34"/>
                <a:cs typeface="TH SarabunPSK" pitchFamily="34" charset="-34"/>
              </a:rPr>
              <a:t>formal technical reviews</a:t>
            </a:r>
            <a:r>
              <a:rPr lang="en-GB" sz="2400" dirty="0" smtClean="0">
                <a:latin typeface="TH SarabunPSK" pitchFamily="34" charset="-34"/>
                <a:cs typeface="TH SarabunPSK" pitchFamily="34" charset="-34"/>
              </a:rPr>
              <a:t> or design walkthroughs</a:t>
            </a:r>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1A0868-9271-422D-B9B2-90FC0E864EA5}"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13</a:t>
            </a:fld>
            <a:endParaRPr lang="en-GB" sz="1400">
              <a:solidFill>
                <a:srgbClr val="000000"/>
              </a:solidFill>
            </a:endParaRPr>
          </a:p>
        </p:txBody>
      </p:sp>
      <p:sp>
        <p:nvSpPr>
          <p:cNvPr id="13315" name="Rectangle 2"/>
          <p:cNvSpPr>
            <a:spLocks noGrp="1" noChangeArrowheads="1"/>
          </p:cNvSpPr>
          <p:nvPr>
            <p:ph type="title"/>
          </p:nvPr>
        </p:nvSpPr>
        <p:spPr>
          <a:xfrm>
            <a:off x="6858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Goals of a Good Design</a:t>
            </a:r>
          </a:p>
        </p:txBody>
      </p:sp>
      <p:sp>
        <p:nvSpPr>
          <p:cNvPr id="13316" name="Rectangle 3"/>
          <p:cNvSpPr>
            <a:spLocks noGrp="1" noChangeArrowheads="1"/>
          </p:cNvSpPr>
          <p:nvPr>
            <p:ph type="body" idx="1"/>
          </p:nvPr>
        </p:nvSpPr>
        <p:spPr>
          <a:xfrm>
            <a:off x="685800" y="1371600"/>
            <a:ext cx="7772400" cy="4114800"/>
          </a:xfrm>
        </p:spPr>
        <p:txBody>
          <a:bodyPr/>
          <a:lstStyle/>
          <a:p>
            <a:pPr marL="339725" indent="-339725" eaLnBrk="1" hangingPunct="1">
              <a:lnSpc>
                <a:spcPct val="95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The design must </a:t>
            </a:r>
            <a:r>
              <a:rPr lang="en-GB" sz="2000" u="sng" smtClean="0"/>
              <a:t>implement</a:t>
            </a:r>
            <a:r>
              <a:rPr lang="en-GB" sz="2000" smtClean="0"/>
              <a:t> all of the </a:t>
            </a:r>
            <a:r>
              <a:rPr lang="en-GB" sz="2000" u="sng" smtClean="0"/>
              <a:t>explicit</a:t>
            </a:r>
            <a:r>
              <a:rPr lang="en-GB" sz="2000" smtClean="0"/>
              <a:t> requirements contained in the analysis model</a:t>
            </a:r>
          </a:p>
          <a:p>
            <a:pPr marL="739775" lvl="1" indent="-282575"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It must also accommodate all of the </a:t>
            </a:r>
            <a:r>
              <a:rPr lang="en-GB" sz="1800" u="sng" smtClean="0"/>
              <a:t>implicit</a:t>
            </a:r>
            <a:r>
              <a:rPr lang="en-GB" sz="1800" smtClean="0"/>
              <a:t> requirements desired by the customer</a:t>
            </a:r>
          </a:p>
          <a:p>
            <a:pPr marL="339725" indent="-339725"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The design must be a </a:t>
            </a:r>
            <a:r>
              <a:rPr lang="en-GB" sz="2000" u="sng" smtClean="0"/>
              <a:t>readable and understandable guide</a:t>
            </a:r>
            <a:r>
              <a:rPr lang="en-GB" sz="2000" smtClean="0"/>
              <a:t> for those who generate code, and for those who test and support the software</a:t>
            </a:r>
          </a:p>
          <a:p>
            <a:pPr marL="339725" indent="-339725"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The design should provide a </a:t>
            </a:r>
            <a:r>
              <a:rPr lang="en-GB" sz="2000" u="sng" smtClean="0"/>
              <a:t>complete picture</a:t>
            </a:r>
            <a:r>
              <a:rPr lang="en-GB" sz="2000" smtClean="0"/>
              <a:t> of the software, addressing the data, functional, and behavioral domains from an implementation perspective</a:t>
            </a:r>
          </a:p>
          <a:p>
            <a:pPr marL="339725" indent="-339725" eaLnBrk="1" hangingPunct="1">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p>
        </p:txBody>
      </p:sp>
      <p:grpSp>
        <p:nvGrpSpPr>
          <p:cNvPr id="2" name="Group 4"/>
          <p:cNvGrpSpPr>
            <a:grpSpLocks/>
          </p:cNvGrpSpPr>
          <p:nvPr/>
        </p:nvGrpSpPr>
        <p:grpSpPr bwMode="auto">
          <a:xfrm>
            <a:off x="633413" y="5410200"/>
            <a:ext cx="7999412" cy="709613"/>
            <a:chOff x="399" y="3408"/>
            <a:chExt cx="5039" cy="447"/>
          </a:xfrm>
        </p:grpSpPr>
        <p:sp>
          <p:nvSpPr>
            <p:cNvPr id="13318" name="AutoShape 5"/>
            <p:cNvSpPr>
              <a:spLocks noChangeArrowheads="1"/>
            </p:cNvSpPr>
            <p:nvPr/>
          </p:nvSpPr>
          <p:spPr bwMode="auto">
            <a:xfrm>
              <a:off x="409" y="3408"/>
              <a:ext cx="5021" cy="448"/>
            </a:xfrm>
            <a:prstGeom prst="roundRect">
              <a:avLst>
                <a:gd name="adj" fmla="val 222"/>
              </a:avLst>
            </a:prstGeom>
            <a:noFill/>
            <a:ln w="9360">
              <a:solidFill>
                <a:srgbClr val="000000"/>
              </a:solidFill>
              <a:miter lim="800000"/>
              <a:headEnd/>
              <a:tailEnd/>
            </a:ln>
          </p:spPr>
          <p:txBody>
            <a:bodyPr wrap="none" anchor="ctr"/>
            <a:lstStyle/>
            <a:p>
              <a:endParaRPr lang="en-US"/>
            </a:p>
          </p:txBody>
        </p:sp>
        <p:sp>
          <p:nvSpPr>
            <p:cNvPr id="13319" name="AutoShape 6"/>
            <p:cNvSpPr>
              <a:spLocks noChangeArrowheads="1"/>
            </p:cNvSpPr>
            <p:nvPr/>
          </p:nvSpPr>
          <p:spPr bwMode="auto">
            <a:xfrm>
              <a:off x="399" y="3408"/>
              <a:ext cx="5040" cy="434"/>
            </a:xfrm>
            <a:prstGeom prst="roundRect">
              <a:avLst>
                <a:gd name="adj" fmla="val 222"/>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"Writing a clever piece of code that works is one thing; designing something</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that can support a long-lasting business is quite another." </a:t>
              </a:r>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B62ED74-BF20-4CD6-AA74-651A2A949321}"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14</a:t>
            </a:fld>
            <a:endParaRPr lang="en-GB" sz="1400">
              <a:solidFill>
                <a:srgbClr val="000000"/>
              </a:solidFill>
            </a:endParaRPr>
          </a:p>
        </p:txBody>
      </p:sp>
      <p:sp>
        <p:nvSpPr>
          <p:cNvPr id="14339" name="Rectangle 2"/>
          <p:cNvSpPr>
            <a:spLocks noGrp="1" noChangeArrowheads="1"/>
          </p:cNvSpPr>
          <p:nvPr>
            <p:ph type="title"/>
          </p:nvPr>
        </p:nvSpPr>
        <p:spPr>
          <a:xfrm>
            <a:off x="8382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Design Quality Guidelines</a:t>
            </a:r>
          </a:p>
        </p:txBody>
      </p:sp>
      <p:sp>
        <p:nvSpPr>
          <p:cNvPr id="14340" name="Rectangle 3"/>
          <p:cNvSpPr>
            <a:spLocks noGrp="1" noChangeArrowheads="1"/>
          </p:cNvSpPr>
          <p:nvPr>
            <p:ph type="body" idx="1"/>
          </p:nvPr>
        </p:nvSpPr>
        <p:spPr>
          <a:xfrm>
            <a:off x="762000" y="1295400"/>
            <a:ext cx="7772400" cy="4114800"/>
          </a:xfrm>
        </p:spPr>
        <p:txBody>
          <a:bodyPr/>
          <a:lstStyle/>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TH SarabunPSK" pitchFamily="34" charset="-34"/>
                <a:cs typeface="TH SarabunPSK" pitchFamily="34" charset="-34"/>
              </a:rPr>
              <a:t>A design should exhibit an </a:t>
            </a:r>
            <a:r>
              <a:rPr lang="en-GB" sz="2400" u="sng" dirty="0" smtClean="0">
                <a:latin typeface="TH SarabunPSK" pitchFamily="34" charset="-34"/>
                <a:cs typeface="TH SarabunPSK" pitchFamily="34" charset="-34"/>
              </a:rPr>
              <a:t>architecture</a:t>
            </a:r>
            <a:r>
              <a:rPr lang="en-GB" sz="2400" dirty="0" smtClean="0">
                <a:latin typeface="TH SarabunPSK" pitchFamily="34" charset="-34"/>
                <a:cs typeface="TH SarabunPSK" pitchFamily="34" charset="-34"/>
              </a:rPr>
              <a:t> that</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Has been created using recognizable </a:t>
            </a:r>
            <a:r>
              <a:rPr lang="en-GB" u="sng" dirty="0" smtClean="0">
                <a:latin typeface="TH SarabunPSK" pitchFamily="34" charset="-34"/>
                <a:cs typeface="TH SarabunPSK" pitchFamily="34" charset="-34"/>
              </a:rPr>
              <a:t>architectural styles or patterns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Is composed of components that exhibit good design characteristics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Can be implemented in an </a:t>
            </a:r>
            <a:r>
              <a:rPr lang="en-GB" u="sng" dirty="0" smtClean="0">
                <a:latin typeface="TH SarabunPSK" pitchFamily="34" charset="-34"/>
                <a:cs typeface="TH SarabunPSK" pitchFamily="34" charset="-34"/>
              </a:rPr>
              <a:t>evolutionary</a:t>
            </a:r>
            <a:r>
              <a:rPr lang="en-GB" dirty="0" smtClean="0">
                <a:latin typeface="TH SarabunPSK" pitchFamily="34" charset="-34"/>
                <a:cs typeface="TH SarabunPSK" pitchFamily="34" charset="-34"/>
              </a:rPr>
              <a:t> fashion, thereby facilitating implementation and testing</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TH SarabunPSK" pitchFamily="34" charset="-34"/>
                <a:cs typeface="TH SarabunPSK" pitchFamily="34" charset="-34"/>
              </a:rPr>
              <a:t>A design should be </a:t>
            </a:r>
            <a:r>
              <a:rPr lang="en-GB" sz="2400" u="sng" dirty="0" smtClean="0">
                <a:latin typeface="TH SarabunPSK" pitchFamily="34" charset="-34"/>
                <a:cs typeface="TH SarabunPSK" pitchFamily="34" charset="-34"/>
              </a:rPr>
              <a:t>modular</a:t>
            </a:r>
            <a:r>
              <a:rPr lang="en-GB" sz="2400" dirty="0" smtClean="0">
                <a:latin typeface="TH SarabunPSK" pitchFamily="34" charset="-34"/>
                <a:cs typeface="TH SarabunPSK" pitchFamily="34" charset="-34"/>
              </a:rPr>
              <a:t>; that is, the software should be logically partitioned into elements or subsystems</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TH SarabunPSK" pitchFamily="34" charset="-34"/>
                <a:cs typeface="TH SarabunPSK" pitchFamily="34" charset="-34"/>
              </a:rPr>
              <a:t>A design should contain </a:t>
            </a:r>
            <a:r>
              <a:rPr lang="en-GB" sz="2400" u="sng" dirty="0" smtClean="0">
                <a:latin typeface="TH SarabunPSK" pitchFamily="34" charset="-34"/>
                <a:cs typeface="TH SarabunPSK" pitchFamily="34" charset="-34"/>
              </a:rPr>
              <a:t>distinct representations</a:t>
            </a:r>
            <a:r>
              <a:rPr lang="en-GB" sz="2400" dirty="0" smtClean="0">
                <a:latin typeface="TH SarabunPSK" pitchFamily="34" charset="-34"/>
                <a:cs typeface="TH SarabunPSK" pitchFamily="34" charset="-34"/>
              </a:rPr>
              <a:t> of data, architecture, interfaces, and components</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TH SarabunPSK" pitchFamily="34" charset="-34"/>
                <a:cs typeface="TH SarabunPSK" pitchFamily="34" charset="-34"/>
              </a:rPr>
              <a:t>A design should lead to </a:t>
            </a:r>
            <a:r>
              <a:rPr lang="en-GB" sz="2400" u="sng" dirty="0" smtClean="0">
                <a:latin typeface="TH SarabunPSK" pitchFamily="34" charset="-34"/>
                <a:cs typeface="TH SarabunPSK" pitchFamily="34" charset="-34"/>
              </a:rPr>
              <a:t>data structures</a:t>
            </a:r>
            <a:r>
              <a:rPr lang="en-GB" sz="2400" dirty="0" smtClean="0">
                <a:latin typeface="TH SarabunPSK" pitchFamily="34" charset="-34"/>
                <a:cs typeface="TH SarabunPSK" pitchFamily="34" charset="-34"/>
              </a:rPr>
              <a:t> that are </a:t>
            </a:r>
            <a:r>
              <a:rPr lang="en-GB" sz="2400" u="sng" dirty="0" smtClean="0">
                <a:latin typeface="TH SarabunPSK" pitchFamily="34" charset="-34"/>
                <a:cs typeface="TH SarabunPSK" pitchFamily="34" charset="-34"/>
              </a:rPr>
              <a:t>appropriate</a:t>
            </a:r>
            <a:r>
              <a:rPr lang="en-GB" sz="2400" dirty="0" smtClean="0">
                <a:latin typeface="TH SarabunPSK" pitchFamily="34" charset="-34"/>
                <a:cs typeface="TH SarabunPSK" pitchFamily="34" charset="-34"/>
              </a:rPr>
              <a:t> for the classes to be implemented and are drawn from recognizable data patterns</a:t>
            </a:r>
          </a:p>
          <a:p>
            <a:pPr marL="530225" indent="-530225" eaLnBrk="1" hangingPunct="1">
              <a:lnSpc>
                <a:spcPct val="90000"/>
              </a:lnSpc>
              <a:spcBef>
                <a:spcPts val="500"/>
              </a:spcBef>
              <a:buClrTx/>
              <a:buSzTx/>
              <a:buFontTx/>
              <a:buNone/>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endParaRPr lang="en-GB" sz="2000" dirty="0" smtClean="0"/>
          </a:p>
        </p:txBody>
      </p:sp>
      <p:sp>
        <p:nvSpPr>
          <p:cNvPr id="14341" name="AutoShape 4"/>
          <p:cNvSpPr>
            <a:spLocks noChangeArrowheads="1"/>
          </p:cNvSpPr>
          <p:nvPr/>
        </p:nvSpPr>
        <p:spPr bwMode="auto">
          <a:xfrm>
            <a:off x="3657600" y="6172200"/>
            <a:ext cx="2032000" cy="354013"/>
          </a:xfrm>
          <a:prstGeom prst="roundRect">
            <a:avLst>
              <a:gd name="adj" fmla="val 43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01B590E-0B32-484E-B33F-8E761E08BC48}"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15</a:t>
            </a:fld>
            <a:endParaRPr lang="en-GB" sz="1400">
              <a:solidFill>
                <a:srgbClr val="000000"/>
              </a:solidFill>
            </a:endParaRPr>
          </a:p>
        </p:txBody>
      </p:sp>
      <p:sp>
        <p:nvSpPr>
          <p:cNvPr id="15363" name="Rectangle 2"/>
          <p:cNvSpPr>
            <a:spLocks noGrp="1" noChangeArrowheads="1"/>
          </p:cNvSpPr>
          <p:nvPr>
            <p:ph type="title"/>
          </p:nvPr>
        </p:nvSpPr>
        <p:spPr>
          <a:xfrm>
            <a:off x="8382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Quality Guidelines (continued)</a:t>
            </a:r>
          </a:p>
        </p:txBody>
      </p:sp>
      <p:sp>
        <p:nvSpPr>
          <p:cNvPr id="15364" name="Rectangle 3"/>
          <p:cNvSpPr>
            <a:spLocks noGrp="1" noChangeArrowheads="1"/>
          </p:cNvSpPr>
          <p:nvPr>
            <p:ph type="body" idx="1"/>
          </p:nvPr>
        </p:nvSpPr>
        <p:spPr>
          <a:xfrm>
            <a:off x="762000" y="1295400"/>
            <a:ext cx="7772400" cy="4114800"/>
          </a:xfrm>
        </p:spPr>
        <p:txBody>
          <a:bodyPr/>
          <a:lstStyle/>
          <a:p>
            <a:pPr marL="530225" indent="-530225" eaLnBrk="1" hangingPunct="1">
              <a:lnSpc>
                <a:spcPct val="95000"/>
              </a:lnSpc>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000" smtClean="0"/>
              <a:t>A design should lead to </a:t>
            </a:r>
            <a:r>
              <a:rPr lang="en-GB" sz="2000" u="sng" smtClean="0"/>
              <a:t>components</a:t>
            </a:r>
            <a:r>
              <a:rPr lang="en-GB" sz="2000" smtClean="0"/>
              <a:t> that exhibit </a:t>
            </a:r>
            <a:r>
              <a:rPr lang="en-GB" sz="2000" u="sng" smtClean="0"/>
              <a:t>independent</a:t>
            </a:r>
            <a:r>
              <a:rPr lang="en-GB" sz="2000" smtClean="0"/>
              <a:t> functional characteristics</a:t>
            </a:r>
          </a:p>
          <a:p>
            <a:pPr marL="530225" indent="-530225" eaLnBrk="1" hangingPunct="1">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000" smtClean="0"/>
              <a:t>A design should lead to interfaces that </a:t>
            </a:r>
            <a:r>
              <a:rPr lang="en-GB" sz="2000" u="sng" smtClean="0"/>
              <a:t>reduce the complexity of connections</a:t>
            </a:r>
            <a:r>
              <a:rPr lang="en-GB" sz="2000" smtClean="0"/>
              <a:t> between components and with the external environment</a:t>
            </a:r>
          </a:p>
          <a:p>
            <a:pPr marL="530225" indent="-530225" eaLnBrk="1" hangingPunct="1">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000" smtClean="0"/>
              <a:t>A design should be derived using a repeatable method that is </a:t>
            </a:r>
            <a:r>
              <a:rPr lang="en-GB" sz="2000" u="sng" smtClean="0"/>
              <a:t>driven by</a:t>
            </a:r>
            <a:r>
              <a:rPr lang="en-GB" sz="2000" smtClean="0"/>
              <a:t> information obtained during software </a:t>
            </a:r>
            <a:r>
              <a:rPr lang="en-GB" sz="2000" u="sng" smtClean="0"/>
              <a:t>requirements analysis</a:t>
            </a:r>
          </a:p>
          <a:p>
            <a:pPr marL="530225" indent="-530225" eaLnBrk="1" hangingPunct="1">
              <a:spcBef>
                <a:spcPts val="500"/>
              </a:spcBef>
              <a:buFont typeface="Times New Roman" pitchFamily="18" charset="0"/>
              <a:buAutoNum type="arabicParenR" startAt="5"/>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000" smtClean="0"/>
              <a:t>A design should be represented using a </a:t>
            </a:r>
            <a:r>
              <a:rPr lang="en-GB" sz="2000" u="sng" smtClean="0"/>
              <a:t>notation</a:t>
            </a:r>
            <a:r>
              <a:rPr lang="en-GB" sz="2000" smtClean="0"/>
              <a:t> that effectively communicates its meaning</a:t>
            </a:r>
          </a:p>
          <a:p>
            <a:pPr marL="530225" indent="-530225" eaLnBrk="1" hangingPunct="1">
              <a:spcBef>
                <a:spcPts val="500"/>
              </a:spcBef>
              <a:buClrTx/>
              <a:buSzTx/>
              <a:buFontTx/>
              <a:buNone/>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endParaRPr lang="en-GB" sz="2000" smtClean="0"/>
          </a:p>
        </p:txBody>
      </p:sp>
      <p:grpSp>
        <p:nvGrpSpPr>
          <p:cNvPr id="2" name="Group 4"/>
          <p:cNvGrpSpPr>
            <a:grpSpLocks/>
          </p:cNvGrpSpPr>
          <p:nvPr/>
        </p:nvGrpSpPr>
        <p:grpSpPr bwMode="auto">
          <a:xfrm>
            <a:off x="1133475" y="5486400"/>
            <a:ext cx="6554788" cy="709613"/>
            <a:chOff x="714" y="3456"/>
            <a:chExt cx="4129" cy="447"/>
          </a:xfrm>
        </p:grpSpPr>
        <p:sp>
          <p:nvSpPr>
            <p:cNvPr id="15366" name="AutoShape 5"/>
            <p:cNvSpPr>
              <a:spLocks noChangeArrowheads="1"/>
            </p:cNvSpPr>
            <p:nvPr/>
          </p:nvSpPr>
          <p:spPr bwMode="auto">
            <a:xfrm>
              <a:off x="720" y="3456"/>
              <a:ext cx="4119" cy="448"/>
            </a:xfrm>
            <a:prstGeom prst="roundRect">
              <a:avLst>
                <a:gd name="adj" fmla="val 222"/>
              </a:avLst>
            </a:prstGeom>
            <a:noFill/>
            <a:ln w="9360">
              <a:solidFill>
                <a:srgbClr val="000000"/>
              </a:solidFill>
              <a:miter lim="800000"/>
              <a:headEnd/>
              <a:tailEnd/>
            </a:ln>
          </p:spPr>
          <p:txBody>
            <a:bodyPr wrap="none" anchor="ctr"/>
            <a:lstStyle/>
            <a:p>
              <a:endParaRPr lang="en-US"/>
            </a:p>
          </p:txBody>
        </p:sp>
        <p:sp>
          <p:nvSpPr>
            <p:cNvPr id="15367" name="AutoShape 6"/>
            <p:cNvSpPr>
              <a:spLocks noChangeArrowheads="1"/>
            </p:cNvSpPr>
            <p:nvPr/>
          </p:nvSpPr>
          <p:spPr bwMode="auto">
            <a:xfrm>
              <a:off x="714" y="3456"/>
              <a:ext cx="4130" cy="434"/>
            </a:xfrm>
            <a:prstGeom prst="roundRect">
              <a:avLst>
                <a:gd name="adj" fmla="val 222"/>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"Quality isn't something you lay on top of subjects and objects</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a:solidFill>
                    <a:srgbClr val="000000"/>
                  </a:solidFill>
                </a:rPr>
                <a:t>like tinsel on a Christmas tree." </a:t>
              </a:r>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685800" y="22860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Design Concepts</a:t>
            </a:r>
          </a:p>
        </p:txBody>
      </p:sp>
      <p:sp>
        <p:nvSpPr>
          <p:cNvPr id="16387" name="Rectangle 2"/>
          <p:cNvSpPr>
            <a:spLocks noGrp="1" noChangeArrowheads="1"/>
          </p:cNvSpPr>
          <p:nvPr>
            <p:ph type="subTitle" idx="4294967295"/>
          </p:nvPr>
        </p:nvSpPr>
        <p:spPr>
          <a:xfrm>
            <a:off x="1371600" y="3930650"/>
            <a:ext cx="6400800" cy="1752600"/>
          </a:xfrm>
        </p:spPr>
        <p:txBody>
          <a:bodyPr lIns="0" tIns="0" rIns="0" bIns="0" anchor="ctr"/>
          <a:lstStyle/>
          <a:p>
            <a:pPr marL="0" indent="0" algn="ctr" eaLnBrk="1" hangingPunct="1">
              <a:buFont typeface="Times New Roman" pitchFamily="18" charset="0"/>
              <a:buNone/>
            </a:pPr>
            <a:endParaRPr lang="en-US"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411B3F3E-5F01-4DA3-9D73-C2AA73437EA4}"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17</a:t>
            </a:fld>
            <a:endParaRPr lang="en-GB" sz="1400">
              <a:solidFill>
                <a:srgbClr val="000000"/>
              </a:solidFill>
            </a:endParaRPr>
          </a:p>
        </p:txBody>
      </p:sp>
      <p:sp>
        <p:nvSpPr>
          <p:cNvPr id="17411" name="Rectangle 2"/>
          <p:cNvSpPr>
            <a:spLocks noGrp="1" noChangeArrowheads="1"/>
          </p:cNvSpPr>
          <p:nvPr>
            <p:ph type="title"/>
          </p:nvPr>
        </p:nvSpPr>
        <p:spPr>
          <a:xfrm>
            <a:off x="7620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Design Concepts</a:t>
            </a:r>
          </a:p>
        </p:txBody>
      </p:sp>
      <p:sp>
        <p:nvSpPr>
          <p:cNvPr id="17412" name="Rectangle 3"/>
          <p:cNvSpPr>
            <a:spLocks noGrp="1" noChangeArrowheads="1"/>
          </p:cNvSpPr>
          <p:nvPr>
            <p:ph type="body" idx="1"/>
          </p:nvPr>
        </p:nvSpPr>
        <p:spPr>
          <a:xfrm>
            <a:off x="381000" y="1295400"/>
            <a:ext cx="83058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Abstraction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Procedural abstraction – a sequence of instructions that have a specific and limited function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Data abstraction – a named collection of data that describes a data object</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Architecture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The overall structure of the software and the ways in which the structure provides conceptual integrity for a system</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Consists of components, connectors, and the relationship between them</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Patterns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A design structure that </a:t>
            </a:r>
            <a:r>
              <a:rPr lang="en-GB" sz="1800" u="sng" smtClean="0"/>
              <a:t>solves a particular design problem</a:t>
            </a:r>
            <a:r>
              <a:rPr lang="en-GB" sz="1800" smtClean="0"/>
              <a:t> within a specific context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It provides a description that enables a designer to determine whether the pattern is applicable, whether the pattern can be reused, and whether the pattern can serve as a guide for developing similar patterns </a:t>
            </a:r>
          </a:p>
        </p:txBody>
      </p:sp>
      <p:sp>
        <p:nvSpPr>
          <p:cNvPr id="17413" name="AutoShape 4"/>
          <p:cNvSpPr>
            <a:spLocks noChangeArrowheads="1"/>
          </p:cNvSpPr>
          <p:nvPr/>
        </p:nvSpPr>
        <p:spPr bwMode="auto">
          <a:xfrm>
            <a:off x="3657600" y="6172200"/>
            <a:ext cx="2032000" cy="354013"/>
          </a:xfrm>
          <a:prstGeom prst="roundRect">
            <a:avLst>
              <a:gd name="adj" fmla="val 43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6588267-65BB-4831-9CA3-38FF836A27E8}"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18</a:t>
            </a:fld>
            <a:endParaRPr lang="en-GB" sz="1400">
              <a:solidFill>
                <a:srgbClr val="000000"/>
              </a:solidFill>
            </a:endParaRPr>
          </a:p>
        </p:txBody>
      </p:sp>
      <p:sp>
        <p:nvSpPr>
          <p:cNvPr id="18435" name="Rectangle 2"/>
          <p:cNvSpPr>
            <a:spLocks noGrp="1" noChangeArrowheads="1"/>
          </p:cNvSpPr>
          <p:nvPr>
            <p:ph type="title"/>
          </p:nvPr>
        </p:nvSpPr>
        <p:spPr>
          <a:xfrm>
            <a:off x="762000" y="-315416"/>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smtClean="0"/>
              <a:t>Design Concepts (continued)</a:t>
            </a:r>
          </a:p>
        </p:txBody>
      </p:sp>
      <p:sp>
        <p:nvSpPr>
          <p:cNvPr id="18436" name="Rectangle 3"/>
          <p:cNvSpPr>
            <a:spLocks noGrp="1" noChangeArrowheads="1"/>
          </p:cNvSpPr>
          <p:nvPr>
            <p:ph type="body" idx="1"/>
          </p:nvPr>
        </p:nvSpPr>
        <p:spPr>
          <a:xfrm>
            <a:off x="304800" y="751384"/>
            <a:ext cx="8458200" cy="4651375"/>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Modularity</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Separately named and addressable </a:t>
            </a:r>
            <a:r>
              <a:rPr lang="en-GB" u="sng" dirty="0" smtClean="0">
                <a:latin typeface="TH SarabunPSK" pitchFamily="34" charset="-34"/>
                <a:cs typeface="TH SarabunPSK" pitchFamily="34" charset="-34"/>
              </a:rPr>
              <a:t>components</a:t>
            </a:r>
            <a:r>
              <a:rPr lang="en-GB" dirty="0" smtClean="0">
                <a:latin typeface="TH SarabunPSK" pitchFamily="34" charset="-34"/>
                <a:cs typeface="TH SarabunPSK" pitchFamily="34" charset="-34"/>
              </a:rPr>
              <a:t> (i.e., modules) that are integrated to satisfy requirements (divide and conquer principle)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Makes software intellectually manageable so as to grasp the control paths, span of reference, number of variables, and overall complexity</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Information hiding</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designing of modules so that the algorithms and local data contained within them are </a:t>
            </a:r>
            <a:r>
              <a:rPr lang="en-GB" u="sng" dirty="0" smtClean="0">
                <a:latin typeface="TH SarabunPSK" pitchFamily="34" charset="-34"/>
                <a:cs typeface="TH SarabunPSK" pitchFamily="34" charset="-34"/>
              </a:rPr>
              <a:t>inaccessible</a:t>
            </a:r>
            <a:r>
              <a:rPr lang="en-GB" dirty="0" smtClean="0">
                <a:latin typeface="TH SarabunPSK" pitchFamily="34" charset="-34"/>
                <a:cs typeface="TH SarabunPSK" pitchFamily="34" charset="-34"/>
              </a:rPr>
              <a:t> to other modules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This enforces </a:t>
            </a:r>
            <a:r>
              <a:rPr lang="en-GB" u="sng" dirty="0" smtClean="0">
                <a:latin typeface="TH SarabunPSK" pitchFamily="34" charset="-34"/>
                <a:cs typeface="TH SarabunPSK" pitchFamily="34" charset="-34"/>
              </a:rPr>
              <a:t>access constraints</a:t>
            </a:r>
            <a:r>
              <a:rPr lang="en-GB" dirty="0" smtClean="0">
                <a:latin typeface="TH SarabunPSK" pitchFamily="34" charset="-34"/>
                <a:cs typeface="TH SarabunPSK" pitchFamily="34" charset="-34"/>
              </a:rPr>
              <a:t> to both procedural (i.e., implementation) detail and local data structures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Functional independence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Modules that have a </a:t>
            </a:r>
            <a:r>
              <a:rPr lang="en-GB" u="sng" dirty="0" smtClean="0">
                <a:latin typeface="TH SarabunPSK" pitchFamily="34" charset="-34"/>
                <a:cs typeface="TH SarabunPSK" pitchFamily="34" charset="-34"/>
              </a:rPr>
              <a:t>"single-minded" function</a:t>
            </a:r>
            <a:r>
              <a:rPr lang="en-GB" dirty="0" smtClean="0">
                <a:latin typeface="TH SarabunPSK" pitchFamily="34" charset="-34"/>
                <a:cs typeface="TH SarabunPSK" pitchFamily="34" charset="-34"/>
              </a:rPr>
              <a:t> and an </a:t>
            </a:r>
            <a:r>
              <a:rPr lang="en-GB" u="sng" dirty="0" smtClean="0">
                <a:latin typeface="TH SarabunPSK" pitchFamily="34" charset="-34"/>
                <a:cs typeface="TH SarabunPSK" pitchFamily="34" charset="-34"/>
              </a:rPr>
              <a:t>aversion</a:t>
            </a:r>
            <a:r>
              <a:rPr lang="en-GB" dirty="0" smtClean="0">
                <a:latin typeface="TH SarabunPSK" pitchFamily="34" charset="-34"/>
                <a:cs typeface="TH SarabunPSK" pitchFamily="34" charset="-34"/>
              </a:rPr>
              <a:t> to excessive interaction with other modules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u="sng" dirty="0" smtClean="0">
                <a:latin typeface="TH SarabunPSK" pitchFamily="34" charset="-34"/>
                <a:cs typeface="TH SarabunPSK" pitchFamily="34" charset="-34"/>
              </a:rPr>
              <a:t>High cohesion</a:t>
            </a:r>
            <a:r>
              <a:rPr lang="en-GB" dirty="0" smtClean="0">
                <a:latin typeface="TH SarabunPSK" pitchFamily="34" charset="-34"/>
                <a:cs typeface="TH SarabunPSK" pitchFamily="34" charset="-34"/>
              </a:rPr>
              <a:t> – a module performs only a single task </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u="sng" dirty="0" smtClean="0">
                <a:latin typeface="TH SarabunPSK" pitchFamily="34" charset="-34"/>
                <a:cs typeface="TH SarabunPSK" pitchFamily="34" charset="-34"/>
              </a:rPr>
              <a:t>Low coupling</a:t>
            </a:r>
            <a:r>
              <a:rPr lang="en-GB" dirty="0" smtClean="0">
                <a:latin typeface="TH SarabunPSK" pitchFamily="34" charset="-34"/>
                <a:cs typeface="TH SarabunPSK" pitchFamily="34" charset="-34"/>
              </a:rPr>
              <a:t> – a module has the lowest amount of connection needed with other modules </a:t>
            </a:r>
          </a:p>
        </p:txBody>
      </p:sp>
      <p:sp>
        <p:nvSpPr>
          <p:cNvPr id="18437" name="AutoShape 4"/>
          <p:cNvSpPr>
            <a:spLocks noChangeArrowheads="1"/>
          </p:cNvSpPr>
          <p:nvPr/>
        </p:nvSpPr>
        <p:spPr bwMode="auto">
          <a:xfrm>
            <a:off x="3657600" y="6415088"/>
            <a:ext cx="2032000" cy="354012"/>
          </a:xfrm>
          <a:prstGeom prst="roundRect">
            <a:avLst>
              <a:gd name="adj" fmla="val 43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2B2EE27-8408-47B0-A3BA-8E7E0F5CBD15}"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19</a:t>
            </a:fld>
            <a:endParaRPr lang="en-GB" sz="1400">
              <a:solidFill>
                <a:srgbClr val="000000"/>
              </a:solidFill>
            </a:endParaRPr>
          </a:p>
        </p:txBody>
      </p:sp>
      <p:sp>
        <p:nvSpPr>
          <p:cNvPr id="19459" name="Rectangle 2"/>
          <p:cNvSpPr>
            <a:spLocks noGrp="1" noChangeArrowheads="1"/>
          </p:cNvSpPr>
          <p:nvPr>
            <p:ph type="title"/>
          </p:nvPr>
        </p:nvSpPr>
        <p:spPr>
          <a:xfrm>
            <a:off x="685800" y="-53144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400" dirty="0" smtClean="0"/>
              <a:t>Design Concepts (continued)</a:t>
            </a:r>
          </a:p>
        </p:txBody>
      </p:sp>
      <p:sp>
        <p:nvSpPr>
          <p:cNvPr id="19460" name="Rectangle 3"/>
          <p:cNvSpPr>
            <a:spLocks noGrp="1" noChangeArrowheads="1"/>
          </p:cNvSpPr>
          <p:nvPr>
            <p:ph type="body" idx="1"/>
          </p:nvPr>
        </p:nvSpPr>
        <p:spPr>
          <a:xfrm>
            <a:off x="685800" y="687760"/>
            <a:ext cx="7772400" cy="51435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Stepwise refinement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Development of a program by </a:t>
            </a:r>
            <a:r>
              <a:rPr lang="en-GB" u="sng" dirty="0" smtClean="0">
                <a:latin typeface="TH SarabunPSK" pitchFamily="34" charset="-34"/>
                <a:cs typeface="TH SarabunPSK" pitchFamily="34" charset="-34"/>
              </a:rPr>
              <a:t>successively refining</a:t>
            </a:r>
            <a:r>
              <a:rPr lang="en-GB" dirty="0" smtClean="0">
                <a:latin typeface="TH SarabunPSK" pitchFamily="34" charset="-34"/>
                <a:cs typeface="TH SarabunPSK" pitchFamily="34" charset="-34"/>
              </a:rPr>
              <a:t> levels of procedure detail</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Complements abstraction, which enables a designer to specify procedure and data and yet suppress low-level details  </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Refactoring</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A reorganization technique that </a:t>
            </a:r>
            <a:r>
              <a:rPr lang="en-GB" u="sng" dirty="0" smtClean="0">
                <a:latin typeface="TH SarabunPSK" pitchFamily="34" charset="-34"/>
                <a:cs typeface="TH SarabunPSK" pitchFamily="34" charset="-34"/>
              </a:rPr>
              <a:t>simplifies the design</a:t>
            </a:r>
            <a:r>
              <a:rPr lang="en-GB" dirty="0" smtClean="0">
                <a:latin typeface="TH SarabunPSK" pitchFamily="34" charset="-34"/>
                <a:cs typeface="TH SarabunPSK" pitchFamily="34" charset="-34"/>
              </a:rPr>
              <a:t> (or internal code structure) of a component </a:t>
            </a:r>
            <a:r>
              <a:rPr lang="en-GB" u="sng" dirty="0" smtClean="0">
                <a:latin typeface="TH SarabunPSK" pitchFamily="34" charset="-34"/>
                <a:cs typeface="TH SarabunPSK" pitchFamily="34" charset="-34"/>
              </a:rPr>
              <a:t>without changing</a:t>
            </a:r>
            <a:r>
              <a:rPr lang="en-GB" dirty="0" smtClean="0">
                <a:latin typeface="TH SarabunPSK" pitchFamily="34" charset="-34"/>
                <a:cs typeface="TH SarabunPSK" pitchFamily="34" charset="-34"/>
              </a:rPr>
              <a:t> its function or external behavior</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Removes redundancy, unused design elements, inefficient or unnecessary algorithms, poorly constructed or inappropriate data structures, or any other design failures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Design classes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u="sng" dirty="0" smtClean="0">
                <a:latin typeface="TH SarabunPSK" pitchFamily="34" charset="-34"/>
                <a:cs typeface="TH SarabunPSK" pitchFamily="34" charset="-34"/>
              </a:rPr>
              <a:t>Refines</a:t>
            </a:r>
            <a:r>
              <a:rPr lang="en-GB" dirty="0" smtClean="0">
                <a:latin typeface="TH SarabunPSK" pitchFamily="34" charset="-34"/>
                <a:cs typeface="TH SarabunPSK" pitchFamily="34" charset="-34"/>
              </a:rPr>
              <a:t> the </a:t>
            </a:r>
            <a:r>
              <a:rPr lang="en-GB" u="sng" dirty="0" smtClean="0">
                <a:latin typeface="TH SarabunPSK" pitchFamily="34" charset="-34"/>
                <a:cs typeface="TH SarabunPSK" pitchFamily="34" charset="-34"/>
              </a:rPr>
              <a:t>analysis classes</a:t>
            </a:r>
            <a:r>
              <a:rPr lang="en-GB" dirty="0" smtClean="0">
                <a:latin typeface="TH SarabunPSK" pitchFamily="34" charset="-34"/>
                <a:cs typeface="TH SarabunPSK" pitchFamily="34" charset="-34"/>
              </a:rPr>
              <a:t> by providing design detail that will enable the classes to be implemented</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u="sng" dirty="0" smtClean="0">
                <a:latin typeface="TH SarabunPSK" pitchFamily="34" charset="-34"/>
                <a:cs typeface="TH SarabunPSK" pitchFamily="34" charset="-34"/>
              </a:rPr>
              <a:t>Creates</a:t>
            </a:r>
            <a:r>
              <a:rPr lang="en-GB" dirty="0" smtClean="0">
                <a:latin typeface="TH SarabunPSK" pitchFamily="34" charset="-34"/>
                <a:cs typeface="TH SarabunPSK" pitchFamily="34" charset="-34"/>
              </a:rPr>
              <a:t> a new set of </a:t>
            </a:r>
            <a:r>
              <a:rPr lang="en-GB" u="sng" dirty="0" smtClean="0">
                <a:latin typeface="TH SarabunPSK" pitchFamily="34" charset="-34"/>
                <a:cs typeface="TH SarabunPSK" pitchFamily="34" charset="-34"/>
              </a:rPr>
              <a:t>design classes</a:t>
            </a:r>
            <a:r>
              <a:rPr lang="en-GB" dirty="0" smtClean="0">
                <a:latin typeface="TH SarabunPSK" pitchFamily="34" charset="-34"/>
                <a:cs typeface="TH SarabunPSK" pitchFamily="34" charset="-34"/>
              </a:rPr>
              <a:t> that implement a software infrastructure to support the business solution</a:t>
            </a:r>
          </a:p>
          <a:p>
            <a:pPr marL="339725" indent="-339725" eaLnBrk="1" hangingPunct="1">
              <a:lnSpc>
                <a:spcPct val="90000"/>
              </a:lnSpc>
              <a:spcBef>
                <a:spcPts val="4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609600" y="34925"/>
            <a:ext cx="8153400" cy="3054350"/>
          </a:xfrm>
        </p:spPr>
        <p:txBody>
          <a:bodyPr/>
          <a:lstStyle/>
          <a:p>
            <a:pPr eaLnBrk="1" hangingPunct="1">
              <a:lnSpc>
                <a:spcPct val="93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4800" u="sng" dirty="0" smtClean="0">
                <a:latin typeface="TH SarabunPSK" pitchFamily="34" charset="-34"/>
                <a:cs typeface="TH SarabunPSK" pitchFamily="34" charset="-34"/>
              </a:rPr>
              <a:t/>
            </a:r>
            <a:br>
              <a:rPr lang="en-GB" sz="4800" u="sng" dirty="0" smtClean="0">
                <a:latin typeface="TH SarabunPSK" pitchFamily="34" charset="-34"/>
                <a:cs typeface="TH SarabunPSK" pitchFamily="34" charset="-34"/>
              </a:rPr>
            </a:br>
            <a:r>
              <a:rPr lang="en-GB" sz="4800" u="sng" dirty="0" smtClean="0">
                <a:latin typeface="TH SarabunPSK" pitchFamily="34" charset="-34"/>
                <a:cs typeface="TH SarabunPSK" pitchFamily="34" charset="-34"/>
              </a:rPr>
              <a:t/>
            </a:r>
            <a:br>
              <a:rPr lang="en-GB" sz="4800" u="sng" dirty="0" smtClean="0">
                <a:latin typeface="TH SarabunPSK" pitchFamily="34" charset="-34"/>
                <a:cs typeface="TH SarabunPSK" pitchFamily="34" charset="-34"/>
              </a:rPr>
            </a:br>
            <a:r>
              <a:rPr lang="en-GB" sz="4800" dirty="0" smtClean="0">
                <a:latin typeface="TH SarabunPSK" pitchFamily="34" charset="-34"/>
                <a:cs typeface="TH SarabunPSK" pitchFamily="34" charset="-34"/>
              </a:rPr>
              <a:t>Design Engineering</a:t>
            </a:r>
            <a:br>
              <a:rPr lang="en-GB" sz="4800" dirty="0" smtClean="0">
                <a:latin typeface="TH SarabunPSK" pitchFamily="34" charset="-34"/>
                <a:cs typeface="TH SarabunPSK" pitchFamily="34" charset="-34"/>
              </a:rPr>
            </a:br>
            <a:r>
              <a:rPr lang="en-GB" sz="1800" dirty="0" smtClean="0">
                <a:latin typeface="TH SarabunPSK" pitchFamily="34" charset="-34"/>
                <a:cs typeface="TH SarabunPSK" pitchFamily="34" charset="-34"/>
              </a:rPr>
              <a:t/>
            </a:r>
            <a:br>
              <a:rPr lang="en-GB" sz="1800" dirty="0" smtClean="0">
                <a:latin typeface="TH SarabunPSK" pitchFamily="34" charset="-34"/>
                <a:cs typeface="TH SarabunPSK" pitchFamily="34" charset="-34"/>
              </a:rPr>
            </a:br>
            <a:r>
              <a:rPr lang="en-GB" sz="1800" dirty="0" smtClean="0">
                <a:latin typeface="TH SarabunPSK" pitchFamily="34" charset="-34"/>
                <a:cs typeface="TH SarabunPSK" pitchFamily="34" charset="-34"/>
              </a:rPr>
              <a:t/>
            </a:r>
            <a:br>
              <a:rPr lang="en-GB" sz="1800" dirty="0" smtClean="0">
                <a:latin typeface="TH SarabunPSK" pitchFamily="34" charset="-34"/>
                <a:cs typeface="TH SarabunPSK" pitchFamily="34" charset="-34"/>
              </a:rPr>
            </a:br>
            <a:r>
              <a:rPr lang="en-GB" sz="1800" dirty="0" smtClean="0">
                <a:latin typeface="TH SarabunPSK" pitchFamily="34" charset="-34"/>
                <a:cs typeface="TH SarabunPSK" pitchFamily="34" charset="-34"/>
              </a:rPr>
              <a:t>  </a:t>
            </a:r>
          </a:p>
        </p:txBody>
      </p:sp>
      <p:sp>
        <p:nvSpPr>
          <p:cNvPr id="2051" name="Rectangle 2"/>
          <p:cNvSpPr>
            <a:spLocks noGrp="1" noChangeArrowheads="1"/>
          </p:cNvSpPr>
          <p:nvPr>
            <p:ph type="subTitle" idx="4294967295"/>
          </p:nvPr>
        </p:nvSpPr>
        <p:spPr>
          <a:xfrm>
            <a:off x="2743200" y="3124200"/>
            <a:ext cx="4876800" cy="1766888"/>
          </a:xfrm>
        </p:spPr>
        <p:txBody>
          <a:bodyPr/>
          <a:lstStyle/>
          <a:p>
            <a:pPr marL="0" indent="0" eaLnBrk="1" hangingPunct="1">
              <a:lnSpc>
                <a:spcPct val="95000"/>
              </a:lnSpc>
              <a:spcBef>
                <a:spcPts val="60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latin typeface="TH SarabunPSK" pitchFamily="34" charset="-34"/>
                <a:cs typeface="TH SarabunPSK" pitchFamily="34" charset="-34"/>
              </a:rPr>
              <a:t> Introduction</a:t>
            </a:r>
          </a:p>
          <a:p>
            <a:pPr marL="0" indent="0" eaLnBrk="1" hangingPunct="1">
              <a:spcBef>
                <a:spcPts val="60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latin typeface="TH SarabunPSK" pitchFamily="34" charset="-34"/>
                <a:cs typeface="TH SarabunPSK" pitchFamily="34" charset="-34"/>
              </a:rPr>
              <a:t> Design quality</a:t>
            </a:r>
          </a:p>
          <a:p>
            <a:pPr marL="0" indent="0" eaLnBrk="1" hangingPunct="1">
              <a:spcBef>
                <a:spcPts val="60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latin typeface="TH SarabunPSK" pitchFamily="34" charset="-34"/>
                <a:cs typeface="TH SarabunPSK" pitchFamily="34" charset="-34"/>
              </a:rPr>
              <a:t> Design concepts</a:t>
            </a:r>
          </a:p>
          <a:p>
            <a:pPr marL="0" indent="0" eaLnBrk="1" hangingPunct="1">
              <a:spcBef>
                <a:spcPts val="600"/>
              </a:spcBef>
              <a:buFont typeface="Times New Roman" pitchFamily="18"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dirty="0" smtClean="0">
                <a:latin typeface="TH SarabunPSK" pitchFamily="34" charset="-34"/>
                <a:cs typeface="TH SarabunPSK" pitchFamily="34" charset="-34"/>
              </a:rPr>
              <a:t> The design model </a:t>
            </a:r>
          </a:p>
        </p:txBody>
      </p:sp>
      <p:sp>
        <p:nvSpPr>
          <p:cNvPr id="2052" name="AutoShape 3"/>
          <p:cNvSpPr>
            <a:spLocks noChangeArrowheads="1"/>
          </p:cNvSpPr>
          <p:nvPr/>
        </p:nvSpPr>
        <p:spPr bwMode="auto">
          <a:xfrm>
            <a:off x="1543050" y="6507163"/>
            <a:ext cx="5991225" cy="266700"/>
          </a:xfrm>
          <a:prstGeom prst="roundRect">
            <a:avLst>
              <a:gd name="adj" fmla="val 579"/>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(Source: Pressman, R. </a:t>
            </a:r>
            <a:r>
              <a:rPr lang="en-GB" sz="1200" i="1">
                <a:solidFill>
                  <a:srgbClr val="000000"/>
                </a:solidFill>
              </a:rPr>
              <a:t>Software Engineering: A Practitioner’s Approach</a:t>
            </a:r>
            <a:r>
              <a:rPr lang="en-GB" sz="1200">
                <a:solidFill>
                  <a:srgbClr val="000000"/>
                </a:solidFill>
              </a:rPr>
              <a:t>.  McGraw-Hill, 2005)</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B147B92-1283-4973-8948-F651177E1507}"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20</a:t>
            </a:fld>
            <a:endParaRPr lang="en-GB" sz="1400">
              <a:solidFill>
                <a:srgbClr val="000000"/>
              </a:solidFill>
            </a:endParaRPr>
          </a:p>
        </p:txBody>
      </p:sp>
      <p:sp>
        <p:nvSpPr>
          <p:cNvPr id="20483" name="Rectangle 2"/>
          <p:cNvSpPr>
            <a:spLocks noGrp="1" noChangeArrowheads="1"/>
          </p:cNvSpPr>
          <p:nvPr>
            <p:ph type="title"/>
          </p:nvPr>
        </p:nvSpPr>
        <p:spPr>
          <a:xfrm>
            <a:off x="6858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Types of Design Classes</a:t>
            </a:r>
          </a:p>
        </p:txBody>
      </p:sp>
      <p:sp>
        <p:nvSpPr>
          <p:cNvPr id="20484" name="Rectangle 3"/>
          <p:cNvSpPr>
            <a:spLocks noGrp="1" noChangeArrowheads="1"/>
          </p:cNvSpPr>
          <p:nvPr>
            <p:ph type="body" idx="1"/>
          </p:nvPr>
        </p:nvSpPr>
        <p:spPr>
          <a:xfrm>
            <a:off x="685800" y="1371600"/>
            <a:ext cx="81534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smtClean="0">
                <a:latin typeface="TH SarabunPSK" pitchFamily="34" charset="-34"/>
                <a:cs typeface="TH SarabunPSK" pitchFamily="34" charset="-34"/>
              </a:rPr>
              <a:t>User interface classes</a:t>
            </a:r>
            <a:r>
              <a:rPr lang="en-GB" sz="2400" dirty="0" smtClean="0">
                <a:latin typeface="TH SarabunPSK" pitchFamily="34" charset="-34"/>
                <a:cs typeface="TH SarabunPSK" pitchFamily="34" charset="-34"/>
              </a:rPr>
              <a:t> – define all abstractions necessary for human-computer interaction (usually via metaphors of real-world objects)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smtClean="0">
                <a:latin typeface="TH SarabunPSK" pitchFamily="34" charset="-34"/>
                <a:cs typeface="TH SarabunPSK" pitchFamily="34" charset="-34"/>
              </a:rPr>
              <a:t>Business domain classes</a:t>
            </a:r>
            <a:r>
              <a:rPr lang="en-GB" sz="2400" dirty="0" smtClean="0">
                <a:latin typeface="TH SarabunPSK" pitchFamily="34" charset="-34"/>
                <a:cs typeface="TH SarabunPSK" pitchFamily="34" charset="-34"/>
              </a:rPr>
              <a:t> – refined from analysis classes; identify attributes and services (methods) that are required to  implement some element of the business domain</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smtClean="0">
                <a:latin typeface="TH SarabunPSK" pitchFamily="34" charset="-34"/>
                <a:cs typeface="TH SarabunPSK" pitchFamily="34" charset="-34"/>
              </a:rPr>
              <a:t>Process classes</a:t>
            </a:r>
            <a:r>
              <a:rPr lang="en-GB" sz="2400" dirty="0" smtClean="0">
                <a:latin typeface="TH SarabunPSK" pitchFamily="34" charset="-34"/>
                <a:cs typeface="TH SarabunPSK" pitchFamily="34" charset="-34"/>
              </a:rPr>
              <a:t> – implement business abstractions required to </a:t>
            </a:r>
            <a:r>
              <a:rPr lang="en-GB" sz="2400" u="sng" dirty="0" smtClean="0">
                <a:latin typeface="TH SarabunPSK" pitchFamily="34" charset="-34"/>
                <a:cs typeface="TH SarabunPSK" pitchFamily="34" charset="-34"/>
              </a:rPr>
              <a:t>fully manage</a:t>
            </a:r>
            <a:r>
              <a:rPr lang="en-GB" sz="2400" dirty="0" smtClean="0">
                <a:latin typeface="TH SarabunPSK" pitchFamily="34" charset="-34"/>
                <a:cs typeface="TH SarabunPSK" pitchFamily="34" charset="-34"/>
              </a:rPr>
              <a:t> the business domain classes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smtClean="0">
                <a:latin typeface="TH SarabunPSK" pitchFamily="34" charset="-34"/>
                <a:cs typeface="TH SarabunPSK" pitchFamily="34" charset="-34"/>
              </a:rPr>
              <a:t>Persistent classes</a:t>
            </a:r>
            <a:r>
              <a:rPr lang="en-GB" sz="2400" dirty="0" smtClean="0">
                <a:latin typeface="TH SarabunPSK" pitchFamily="34" charset="-34"/>
                <a:cs typeface="TH SarabunPSK" pitchFamily="34" charset="-34"/>
              </a:rPr>
              <a:t> – represent data stores (e.g., a database) that will persist beyond the execution of the software</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b="1" dirty="0" smtClean="0">
                <a:latin typeface="TH SarabunPSK" pitchFamily="34" charset="-34"/>
                <a:cs typeface="TH SarabunPSK" pitchFamily="34" charset="-34"/>
              </a:rPr>
              <a:t>System classes</a:t>
            </a:r>
            <a:r>
              <a:rPr lang="en-GB" sz="2400" dirty="0" smtClean="0">
                <a:latin typeface="TH SarabunPSK" pitchFamily="34" charset="-34"/>
                <a:cs typeface="TH SarabunPSK" pitchFamily="34" charset="-34"/>
              </a:rPr>
              <a:t> – implement software management and control functions that enable the system to operate and communicate within its computing environment and the </a:t>
            </a:r>
            <a:r>
              <a:rPr lang="en-GB" sz="2400" u="sng" dirty="0" smtClean="0">
                <a:latin typeface="TH SarabunPSK" pitchFamily="34" charset="-34"/>
                <a:cs typeface="TH SarabunPSK" pitchFamily="34" charset="-34"/>
              </a:rPr>
              <a:t>outside world</a:t>
            </a:r>
            <a:r>
              <a:rPr lang="en-GB" sz="2400" dirty="0" smtClean="0">
                <a:latin typeface="TH SarabunPSK" pitchFamily="34" charset="-34"/>
                <a:cs typeface="TH SarabunPSK" pitchFamily="34" charset="-34"/>
              </a:rPr>
              <a:t>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44A99CB-B589-4B2E-9A1B-CD2A143076BA}"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21</a:t>
            </a:fld>
            <a:endParaRPr lang="en-GB" sz="1400">
              <a:solidFill>
                <a:srgbClr val="000000"/>
              </a:solidFill>
            </a:endParaRPr>
          </a:p>
        </p:txBody>
      </p:sp>
      <p:sp>
        <p:nvSpPr>
          <p:cNvPr id="21507" name="Rectangle 2"/>
          <p:cNvSpPr>
            <a:spLocks noGrp="1" noChangeArrowheads="1"/>
          </p:cNvSpPr>
          <p:nvPr>
            <p:ph type="title"/>
          </p:nvPr>
        </p:nvSpPr>
        <p:spPr>
          <a:xfrm>
            <a:off x="762000" y="41275"/>
            <a:ext cx="7772400" cy="1366838"/>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Characteristics of a Well-Formed Design Class</a:t>
            </a:r>
          </a:p>
        </p:txBody>
      </p:sp>
      <p:sp>
        <p:nvSpPr>
          <p:cNvPr id="21508" name="Rectangle 3"/>
          <p:cNvSpPr>
            <a:spLocks noGrp="1" noChangeArrowheads="1"/>
          </p:cNvSpPr>
          <p:nvPr>
            <p:ph type="body" idx="1"/>
          </p:nvPr>
        </p:nvSpPr>
        <p:spPr>
          <a:xfrm>
            <a:off x="228600" y="1524000"/>
            <a:ext cx="86106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Complete and sufficient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Contains the </a:t>
            </a:r>
            <a:r>
              <a:rPr lang="en-GB" sz="1800" u="sng" smtClean="0"/>
              <a:t>complete</a:t>
            </a:r>
            <a:r>
              <a:rPr lang="en-GB" sz="1800" smtClean="0"/>
              <a:t> encapsulation of all </a:t>
            </a:r>
            <a:r>
              <a:rPr lang="en-GB" sz="1800" u="sng" smtClean="0"/>
              <a:t>attributes</a:t>
            </a:r>
            <a:r>
              <a:rPr lang="en-GB" sz="1800" smtClean="0"/>
              <a:t> and </a:t>
            </a:r>
            <a:r>
              <a:rPr lang="en-GB" sz="1800" u="sng" smtClean="0"/>
              <a:t>methods</a:t>
            </a:r>
            <a:r>
              <a:rPr lang="en-GB" sz="1800" smtClean="0"/>
              <a:t> that exist for the class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Contains </a:t>
            </a:r>
            <a:r>
              <a:rPr lang="en-GB" sz="1800" u="sng" smtClean="0"/>
              <a:t>only</a:t>
            </a:r>
            <a:r>
              <a:rPr lang="en-GB" sz="1800" smtClean="0"/>
              <a:t> those methods that are </a:t>
            </a:r>
            <a:r>
              <a:rPr lang="en-GB" sz="1800" u="sng" smtClean="0"/>
              <a:t>sufficient</a:t>
            </a:r>
            <a:r>
              <a:rPr lang="en-GB" sz="1800" smtClean="0"/>
              <a:t> to achieve the intent of the class </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Primitiveness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Each method of a class focuses on accomplishing </a:t>
            </a:r>
            <a:r>
              <a:rPr lang="en-GB" sz="1800" u="sng" smtClean="0"/>
              <a:t>one service</a:t>
            </a:r>
            <a:r>
              <a:rPr lang="en-GB" sz="1800" smtClean="0"/>
              <a:t> for the class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High cohesion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The class has a small, </a:t>
            </a:r>
            <a:r>
              <a:rPr lang="en-GB" sz="1800" u="sng" smtClean="0"/>
              <a:t>focused set</a:t>
            </a:r>
            <a:r>
              <a:rPr lang="en-GB" sz="1800" smtClean="0"/>
              <a:t> of responsibilities and single-mindedly applies attributes and methods to implement those responsibilities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Low coupling</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Collaboration of the class with other classes is kept to an </a:t>
            </a:r>
            <a:r>
              <a:rPr lang="en-GB" sz="1800" u="sng" smtClean="0"/>
              <a:t>acceptable minimum</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Each class should have </a:t>
            </a:r>
            <a:r>
              <a:rPr lang="en-GB" sz="1800" u="sng" smtClean="0"/>
              <a:t>limited knowledge</a:t>
            </a:r>
            <a:r>
              <a:rPr lang="en-GB" sz="1800" smtClean="0"/>
              <a:t> of other classes in other subsystems</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85800" y="25146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The Design Model</a:t>
            </a:r>
          </a:p>
        </p:txBody>
      </p:sp>
      <p:grpSp>
        <p:nvGrpSpPr>
          <p:cNvPr id="2" name="Group 2"/>
          <p:cNvGrpSpPr>
            <a:grpSpLocks/>
          </p:cNvGrpSpPr>
          <p:nvPr/>
        </p:nvGrpSpPr>
        <p:grpSpPr bwMode="auto">
          <a:xfrm>
            <a:off x="2817813" y="3962400"/>
            <a:ext cx="3733800" cy="1987550"/>
            <a:chOff x="1775" y="2496"/>
            <a:chExt cx="2352" cy="1252"/>
          </a:xfrm>
        </p:grpSpPr>
        <p:sp>
          <p:nvSpPr>
            <p:cNvPr id="22532" name="AutoShape 3"/>
            <p:cNvSpPr>
              <a:spLocks noChangeArrowheads="1"/>
            </p:cNvSpPr>
            <p:nvPr/>
          </p:nvSpPr>
          <p:spPr bwMode="auto">
            <a:xfrm>
              <a:off x="2515" y="3466"/>
              <a:ext cx="85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Data/Class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2533" name="AutoShape 4"/>
            <p:cNvSpPr>
              <a:spLocks noChangeArrowheads="1"/>
            </p:cNvSpPr>
            <p:nvPr/>
          </p:nvSpPr>
          <p:spPr bwMode="auto">
            <a:xfrm>
              <a:off x="2507" y="3223"/>
              <a:ext cx="96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Architectural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2534" name="AutoShape 5"/>
            <p:cNvSpPr>
              <a:spLocks noChangeArrowheads="1"/>
            </p:cNvSpPr>
            <p:nvPr/>
          </p:nvSpPr>
          <p:spPr bwMode="auto">
            <a:xfrm>
              <a:off x="2584" y="2929"/>
              <a:ext cx="78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Interface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2535" name="AutoShape 6"/>
            <p:cNvSpPr>
              <a:spLocks noChangeArrowheads="1"/>
            </p:cNvSpPr>
            <p:nvPr/>
          </p:nvSpPr>
          <p:spPr bwMode="auto">
            <a:xfrm>
              <a:off x="2393" y="2558"/>
              <a:ext cx="1112"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Component-level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2536" name="Line 7"/>
            <p:cNvSpPr>
              <a:spLocks noChangeShapeType="1"/>
            </p:cNvSpPr>
            <p:nvPr/>
          </p:nvSpPr>
          <p:spPr bwMode="auto">
            <a:xfrm flipH="1">
              <a:off x="1774" y="2496"/>
              <a:ext cx="628" cy="1212"/>
            </a:xfrm>
            <a:prstGeom prst="line">
              <a:avLst/>
            </a:prstGeom>
            <a:noFill/>
            <a:ln w="28440">
              <a:solidFill>
                <a:srgbClr val="000000"/>
              </a:solidFill>
              <a:miter lim="800000"/>
              <a:headEnd/>
              <a:tailEnd/>
            </a:ln>
          </p:spPr>
          <p:txBody>
            <a:bodyPr/>
            <a:lstStyle/>
            <a:p>
              <a:endParaRPr lang="th-TH"/>
            </a:p>
          </p:txBody>
        </p:sp>
        <p:sp>
          <p:nvSpPr>
            <p:cNvPr id="22537" name="Line 8"/>
            <p:cNvSpPr>
              <a:spLocks noChangeShapeType="1"/>
            </p:cNvSpPr>
            <p:nvPr/>
          </p:nvSpPr>
          <p:spPr bwMode="auto">
            <a:xfrm>
              <a:off x="3504" y="2496"/>
              <a:ext cx="624" cy="1212"/>
            </a:xfrm>
            <a:prstGeom prst="line">
              <a:avLst/>
            </a:prstGeom>
            <a:noFill/>
            <a:ln w="28440">
              <a:solidFill>
                <a:srgbClr val="000000"/>
              </a:solidFill>
              <a:miter lim="800000"/>
              <a:headEnd/>
              <a:tailEnd/>
            </a:ln>
          </p:spPr>
          <p:txBody>
            <a:bodyPr/>
            <a:lstStyle/>
            <a:p>
              <a:endParaRPr lang="th-TH"/>
            </a:p>
          </p:txBody>
        </p:sp>
        <p:sp>
          <p:nvSpPr>
            <p:cNvPr id="22538" name="Line 9"/>
            <p:cNvSpPr>
              <a:spLocks noChangeShapeType="1"/>
            </p:cNvSpPr>
            <p:nvPr/>
          </p:nvSpPr>
          <p:spPr bwMode="auto">
            <a:xfrm>
              <a:off x="1776" y="3708"/>
              <a:ext cx="2352" cy="1"/>
            </a:xfrm>
            <a:prstGeom prst="line">
              <a:avLst/>
            </a:prstGeom>
            <a:noFill/>
            <a:ln w="28440">
              <a:solidFill>
                <a:srgbClr val="000000"/>
              </a:solidFill>
              <a:miter lim="800000"/>
              <a:headEnd/>
              <a:tailEnd/>
            </a:ln>
          </p:spPr>
          <p:txBody>
            <a:bodyPr/>
            <a:lstStyle/>
            <a:p>
              <a:endParaRPr lang="th-TH"/>
            </a:p>
          </p:txBody>
        </p:sp>
        <p:sp>
          <p:nvSpPr>
            <p:cNvPr id="22539" name="Line 10"/>
            <p:cNvSpPr>
              <a:spLocks noChangeShapeType="1"/>
            </p:cNvSpPr>
            <p:nvPr/>
          </p:nvSpPr>
          <p:spPr bwMode="auto">
            <a:xfrm>
              <a:off x="2400" y="2496"/>
              <a:ext cx="1104" cy="1"/>
            </a:xfrm>
            <a:prstGeom prst="line">
              <a:avLst/>
            </a:prstGeom>
            <a:noFill/>
            <a:ln w="28440">
              <a:solidFill>
                <a:srgbClr val="000000"/>
              </a:solidFill>
              <a:miter lim="800000"/>
              <a:headEnd/>
              <a:tailEnd/>
            </a:ln>
          </p:spPr>
          <p:txBody>
            <a:bodyPr/>
            <a:lstStyle/>
            <a:p>
              <a:endParaRPr lang="th-TH"/>
            </a:p>
          </p:txBody>
        </p:sp>
        <p:sp>
          <p:nvSpPr>
            <p:cNvPr id="22540" name="Line 11"/>
            <p:cNvSpPr>
              <a:spLocks noChangeShapeType="1"/>
            </p:cNvSpPr>
            <p:nvPr/>
          </p:nvSpPr>
          <p:spPr bwMode="auto">
            <a:xfrm>
              <a:off x="1896" y="3451"/>
              <a:ext cx="2112" cy="1"/>
            </a:xfrm>
            <a:prstGeom prst="line">
              <a:avLst/>
            </a:prstGeom>
            <a:noFill/>
            <a:ln w="28440">
              <a:solidFill>
                <a:srgbClr val="000000"/>
              </a:solidFill>
              <a:miter lim="800000"/>
              <a:headEnd/>
              <a:tailEnd/>
            </a:ln>
          </p:spPr>
          <p:txBody>
            <a:bodyPr/>
            <a:lstStyle/>
            <a:p>
              <a:endParaRPr lang="th-TH"/>
            </a:p>
          </p:txBody>
        </p:sp>
        <p:sp>
          <p:nvSpPr>
            <p:cNvPr id="22541" name="Line 12"/>
            <p:cNvSpPr>
              <a:spLocks noChangeShapeType="1"/>
            </p:cNvSpPr>
            <p:nvPr/>
          </p:nvSpPr>
          <p:spPr bwMode="auto">
            <a:xfrm>
              <a:off x="2040" y="3176"/>
              <a:ext cx="1800" cy="1"/>
            </a:xfrm>
            <a:prstGeom prst="line">
              <a:avLst/>
            </a:prstGeom>
            <a:noFill/>
            <a:ln w="28440">
              <a:solidFill>
                <a:srgbClr val="000000"/>
              </a:solidFill>
              <a:miter lim="800000"/>
              <a:headEnd/>
              <a:tailEnd/>
            </a:ln>
          </p:spPr>
          <p:txBody>
            <a:bodyPr/>
            <a:lstStyle/>
            <a:p>
              <a:endParaRPr lang="th-TH"/>
            </a:p>
          </p:txBody>
        </p:sp>
        <p:sp>
          <p:nvSpPr>
            <p:cNvPr id="22542" name="Line 13"/>
            <p:cNvSpPr>
              <a:spLocks noChangeShapeType="1"/>
            </p:cNvSpPr>
            <p:nvPr/>
          </p:nvSpPr>
          <p:spPr bwMode="auto">
            <a:xfrm>
              <a:off x="2233" y="2826"/>
              <a:ext cx="1438" cy="1"/>
            </a:xfrm>
            <a:prstGeom prst="line">
              <a:avLst/>
            </a:prstGeom>
            <a:noFill/>
            <a:ln w="28440">
              <a:solidFill>
                <a:srgbClr val="000000"/>
              </a:solidFill>
              <a:miter lim="800000"/>
              <a:headEnd/>
              <a:tailEnd/>
            </a:ln>
          </p:spPr>
          <p:txBody>
            <a:bodyPr/>
            <a:lstStyle/>
            <a:p>
              <a:endParaRPr lang="th-TH"/>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3886200" y="6248400"/>
            <a:ext cx="3384550" cy="354013"/>
          </a:xfrm>
          <a:prstGeom prst="roundRect">
            <a:avLst>
              <a:gd name="adj" fmla="val 431"/>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Process Dimension (Progression)</a:t>
            </a:r>
          </a:p>
        </p:txBody>
      </p:sp>
      <p:sp>
        <p:nvSpPr>
          <p:cNvPr id="23555" name="AutoShape 2"/>
          <p:cNvSpPr>
            <a:spLocks noChangeArrowheads="1"/>
          </p:cNvSpPr>
          <p:nvPr/>
        </p:nvSpPr>
        <p:spPr bwMode="auto">
          <a:xfrm rot="-5400000">
            <a:off x="-658019" y="3555207"/>
            <a:ext cx="2435225" cy="354012"/>
          </a:xfrm>
          <a:prstGeom prst="roundRect">
            <a:avLst>
              <a:gd name="adj" fmla="val 431"/>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Abstraction Dimension</a:t>
            </a:r>
          </a:p>
        </p:txBody>
      </p:sp>
      <p:sp>
        <p:nvSpPr>
          <p:cNvPr id="23556" name="AutoShape 3"/>
          <p:cNvSpPr>
            <a:spLocks noChangeArrowheads="1"/>
          </p:cNvSpPr>
          <p:nvPr/>
        </p:nvSpPr>
        <p:spPr bwMode="auto">
          <a:xfrm>
            <a:off x="1831975" y="5335588"/>
            <a:ext cx="1060450" cy="568325"/>
          </a:xfrm>
          <a:prstGeom prst="roundRect">
            <a:avLst>
              <a:gd name="adj" fmla="val 273"/>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Data/Class</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Elements</a:t>
            </a:r>
          </a:p>
        </p:txBody>
      </p:sp>
      <p:sp>
        <p:nvSpPr>
          <p:cNvPr id="23557" name="AutoShape 4"/>
          <p:cNvSpPr>
            <a:spLocks noChangeArrowheads="1"/>
          </p:cNvSpPr>
          <p:nvPr/>
        </p:nvSpPr>
        <p:spPr bwMode="auto">
          <a:xfrm>
            <a:off x="4471988" y="5335588"/>
            <a:ext cx="931862" cy="568325"/>
          </a:xfrm>
          <a:prstGeom prst="roundRect">
            <a:avLst>
              <a:gd name="adj" fmla="val 273"/>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Interface</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Elements</a:t>
            </a:r>
          </a:p>
        </p:txBody>
      </p:sp>
      <p:sp>
        <p:nvSpPr>
          <p:cNvPr id="23558" name="AutoShape 5"/>
          <p:cNvSpPr>
            <a:spLocks noChangeArrowheads="1"/>
          </p:cNvSpPr>
          <p:nvPr/>
        </p:nvSpPr>
        <p:spPr bwMode="auto">
          <a:xfrm>
            <a:off x="3068638" y="5335588"/>
            <a:ext cx="1250950" cy="568325"/>
          </a:xfrm>
          <a:prstGeom prst="roundRect">
            <a:avLst>
              <a:gd name="adj" fmla="val 273"/>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Architectural</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Elements</a:t>
            </a:r>
          </a:p>
        </p:txBody>
      </p:sp>
      <p:sp>
        <p:nvSpPr>
          <p:cNvPr id="23559" name="AutoShape 6"/>
          <p:cNvSpPr>
            <a:spLocks noChangeArrowheads="1"/>
          </p:cNvSpPr>
          <p:nvPr/>
        </p:nvSpPr>
        <p:spPr bwMode="auto">
          <a:xfrm>
            <a:off x="5568950" y="5335588"/>
            <a:ext cx="1589088" cy="568325"/>
          </a:xfrm>
          <a:prstGeom prst="roundRect">
            <a:avLst>
              <a:gd name="adj" fmla="val 273"/>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Component-level</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Elements</a:t>
            </a:r>
          </a:p>
        </p:txBody>
      </p:sp>
      <p:sp>
        <p:nvSpPr>
          <p:cNvPr id="23560" name="AutoShape 7"/>
          <p:cNvSpPr>
            <a:spLocks noChangeArrowheads="1"/>
          </p:cNvSpPr>
          <p:nvPr/>
        </p:nvSpPr>
        <p:spPr bwMode="auto">
          <a:xfrm>
            <a:off x="7342188" y="5335588"/>
            <a:ext cx="1643062" cy="568325"/>
          </a:xfrm>
          <a:prstGeom prst="roundRect">
            <a:avLst>
              <a:gd name="adj" fmla="val 273"/>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Deployment-level</a:t>
            </a:r>
          </a:p>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Elements</a:t>
            </a:r>
          </a:p>
        </p:txBody>
      </p:sp>
      <p:sp>
        <p:nvSpPr>
          <p:cNvPr id="23561" name="Rectangle 8"/>
          <p:cNvSpPr>
            <a:spLocks noGrp="1" noChangeArrowheads="1"/>
          </p:cNvSpPr>
          <p:nvPr>
            <p:ph type="title"/>
          </p:nvPr>
        </p:nvSpPr>
        <p:spPr>
          <a:xfrm>
            <a:off x="685800" y="3048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Dimensions of the Design Model</a:t>
            </a:r>
          </a:p>
        </p:txBody>
      </p:sp>
      <p:grpSp>
        <p:nvGrpSpPr>
          <p:cNvPr id="2" name="Group 9"/>
          <p:cNvGrpSpPr>
            <a:grpSpLocks/>
          </p:cNvGrpSpPr>
          <p:nvPr/>
        </p:nvGrpSpPr>
        <p:grpSpPr bwMode="auto">
          <a:xfrm>
            <a:off x="1828800" y="2366963"/>
            <a:ext cx="7085013" cy="374650"/>
            <a:chOff x="1152" y="1491"/>
            <a:chExt cx="4463" cy="236"/>
          </a:xfrm>
        </p:grpSpPr>
        <p:sp>
          <p:nvSpPr>
            <p:cNvPr id="23577" name="AutoShape 10"/>
            <p:cNvSpPr>
              <a:spLocks noChangeArrowheads="1"/>
            </p:cNvSpPr>
            <p:nvPr/>
          </p:nvSpPr>
          <p:spPr bwMode="auto">
            <a:xfrm>
              <a:off x="1152" y="1491"/>
              <a:ext cx="4464" cy="237"/>
            </a:xfrm>
            <a:prstGeom prst="roundRect">
              <a:avLst>
                <a:gd name="adj" fmla="val 421"/>
              </a:avLst>
            </a:prstGeom>
            <a:noFill/>
            <a:ln w="9360">
              <a:solidFill>
                <a:srgbClr val="000000"/>
              </a:solidFill>
              <a:miter lim="800000"/>
              <a:headEnd/>
              <a:tailEnd/>
            </a:ln>
          </p:spPr>
          <p:txBody>
            <a:bodyPr wrap="none" anchor="ctr"/>
            <a:lstStyle/>
            <a:p>
              <a:endParaRPr lang="en-US"/>
            </a:p>
          </p:txBody>
        </p:sp>
        <p:sp>
          <p:nvSpPr>
            <p:cNvPr id="23578" name="Text Box 11"/>
            <p:cNvSpPr txBox="1">
              <a:spLocks noChangeArrowheads="1"/>
            </p:cNvSpPr>
            <p:nvPr/>
          </p:nvSpPr>
          <p:spPr bwMode="auto">
            <a:xfrm>
              <a:off x="1152" y="1491"/>
              <a:ext cx="4464" cy="223"/>
            </a:xfrm>
            <a:prstGeom prst="rect">
              <a:avLst/>
            </a:prstGeom>
            <a:noFill/>
            <a:ln w="9525">
              <a:noFill/>
              <a:round/>
              <a:headEnd/>
              <a:tailEnd/>
            </a:ln>
          </p:spPr>
          <p:txBody>
            <a:bodyPr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 Analysis  model</a:t>
              </a:r>
            </a:p>
          </p:txBody>
        </p:sp>
      </p:grpSp>
      <p:grpSp>
        <p:nvGrpSpPr>
          <p:cNvPr id="3" name="Group 12"/>
          <p:cNvGrpSpPr>
            <a:grpSpLocks/>
          </p:cNvGrpSpPr>
          <p:nvPr/>
        </p:nvGrpSpPr>
        <p:grpSpPr bwMode="auto">
          <a:xfrm>
            <a:off x="1828800" y="4191000"/>
            <a:ext cx="7085013" cy="374650"/>
            <a:chOff x="1152" y="2640"/>
            <a:chExt cx="4463" cy="236"/>
          </a:xfrm>
        </p:grpSpPr>
        <p:sp>
          <p:nvSpPr>
            <p:cNvPr id="23575" name="AutoShape 13"/>
            <p:cNvSpPr>
              <a:spLocks noChangeArrowheads="1"/>
            </p:cNvSpPr>
            <p:nvPr/>
          </p:nvSpPr>
          <p:spPr bwMode="auto">
            <a:xfrm>
              <a:off x="1152" y="2640"/>
              <a:ext cx="4464" cy="237"/>
            </a:xfrm>
            <a:prstGeom prst="roundRect">
              <a:avLst>
                <a:gd name="adj" fmla="val 421"/>
              </a:avLst>
            </a:prstGeom>
            <a:noFill/>
            <a:ln w="9360">
              <a:solidFill>
                <a:srgbClr val="000000"/>
              </a:solidFill>
              <a:miter lim="800000"/>
              <a:headEnd/>
              <a:tailEnd/>
            </a:ln>
          </p:spPr>
          <p:txBody>
            <a:bodyPr wrap="none" anchor="ctr"/>
            <a:lstStyle/>
            <a:p>
              <a:endParaRPr lang="en-US"/>
            </a:p>
          </p:txBody>
        </p:sp>
        <p:sp>
          <p:nvSpPr>
            <p:cNvPr id="23576" name="Text Box 14"/>
            <p:cNvSpPr txBox="1">
              <a:spLocks noChangeArrowheads="1"/>
            </p:cNvSpPr>
            <p:nvPr/>
          </p:nvSpPr>
          <p:spPr bwMode="auto">
            <a:xfrm>
              <a:off x="1152" y="2640"/>
              <a:ext cx="4464" cy="223"/>
            </a:xfrm>
            <a:prstGeom prst="rect">
              <a:avLst/>
            </a:prstGeom>
            <a:noFill/>
            <a:ln w="9525">
              <a:noFill/>
              <a:round/>
              <a:headEnd/>
              <a:tailEnd/>
            </a:ln>
          </p:spPr>
          <p:txBody>
            <a:bodyPr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  Design  model</a:t>
              </a:r>
            </a:p>
          </p:txBody>
        </p:sp>
      </p:grpSp>
      <p:sp>
        <p:nvSpPr>
          <p:cNvPr id="23564" name="Line 15"/>
          <p:cNvSpPr>
            <a:spLocks noChangeShapeType="1"/>
          </p:cNvSpPr>
          <p:nvPr/>
        </p:nvSpPr>
        <p:spPr bwMode="auto">
          <a:xfrm>
            <a:off x="2971800" y="1600200"/>
            <a:ext cx="1588" cy="4495800"/>
          </a:xfrm>
          <a:prstGeom prst="line">
            <a:avLst/>
          </a:prstGeom>
          <a:noFill/>
          <a:ln w="9360">
            <a:solidFill>
              <a:srgbClr val="000000"/>
            </a:solidFill>
            <a:prstDash val="dash"/>
            <a:miter lim="800000"/>
            <a:headEnd/>
            <a:tailEnd/>
          </a:ln>
        </p:spPr>
        <p:txBody>
          <a:bodyPr/>
          <a:lstStyle/>
          <a:p>
            <a:endParaRPr lang="th-TH"/>
          </a:p>
        </p:txBody>
      </p:sp>
      <p:sp>
        <p:nvSpPr>
          <p:cNvPr id="23565" name="Line 16"/>
          <p:cNvSpPr>
            <a:spLocks noChangeShapeType="1"/>
          </p:cNvSpPr>
          <p:nvPr/>
        </p:nvSpPr>
        <p:spPr bwMode="auto">
          <a:xfrm>
            <a:off x="4343400" y="1600200"/>
            <a:ext cx="1588" cy="4495800"/>
          </a:xfrm>
          <a:prstGeom prst="line">
            <a:avLst/>
          </a:prstGeom>
          <a:noFill/>
          <a:ln w="9360">
            <a:solidFill>
              <a:srgbClr val="000000"/>
            </a:solidFill>
            <a:prstDash val="dash"/>
            <a:miter lim="800000"/>
            <a:headEnd/>
            <a:tailEnd/>
          </a:ln>
        </p:spPr>
        <p:txBody>
          <a:bodyPr/>
          <a:lstStyle/>
          <a:p>
            <a:endParaRPr lang="th-TH"/>
          </a:p>
        </p:txBody>
      </p:sp>
      <p:sp>
        <p:nvSpPr>
          <p:cNvPr id="23566" name="Line 17"/>
          <p:cNvSpPr>
            <a:spLocks noChangeShapeType="1"/>
          </p:cNvSpPr>
          <p:nvPr/>
        </p:nvSpPr>
        <p:spPr bwMode="auto">
          <a:xfrm>
            <a:off x="5486400" y="1600200"/>
            <a:ext cx="1588" cy="4495800"/>
          </a:xfrm>
          <a:prstGeom prst="line">
            <a:avLst/>
          </a:prstGeom>
          <a:noFill/>
          <a:ln w="9360">
            <a:solidFill>
              <a:srgbClr val="000000"/>
            </a:solidFill>
            <a:prstDash val="dash"/>
            <a:miter lim="800000"/>
            <a:headEnd/>
            <a:tailEnd/>
          </a:ln>
        </p:spPr>
        <p:txBody>
          <a:bodyPr/>
          <a:lstStyle/>
          <a:p>
            <a:endParaRPr lang="th-TH"/>
          </a:p>
        </p:txBody>
      </p:sp>
      <p:sp>
        <p:nvSpPr>
          <p:cNvPr id="23567" name="Line 18"/>
          <p:cNvSpPr>
            <a:spLocks noChangeShapeType="1"/>
          </p:cNvSpPr>
          <p:nvPr/>
        </p:nvSpPr>
        <p:spPr bwMode="auto">
          <a:xfrm>
            <a:off x="7239000" y="1600200"/>
            <a:ext cx="1588" cy="4495800"/>
          </a:xfrm>
          <a:prstGeom prst="line">
            <a:avLst/>
          </a:prstGeom>
          <a:noFill/>
          <a:ln w="9360">
            <a:solidFill>
              <a:srgbClr val="000000"/>
            </a:solidFill>
            <a:prstDash val="dash"/>
            <a:miter lim="800000"/>
            <a:headEnd/>
            <a:tailEnd/>
          </a:ln>
        </p:spPr>
        <p:txBody>
          <a:bodyPr/>
          <a:lstStyle/>
          <a:p>
            <a:endParaRPr lang="th-TH"/>
          </a:p>
        </p:txBody>
      </p:sp>
      <p:sp>
        <p:nvSpPr>
          <p:cNvPr id="23568" name="Line 19"/>
          <p:cNvSpPr>
            <a:spLocks noChangeShapeType="1"/>
          </p:cNvSpPr>
          <p:nvPr/>
        </p:nvSpPr>
        <p:spPr bwMode="auto">
          <a:xfrm>
            <a:off x="1600200" y="1600200"/>
            <a:ext cx="1588" cy="4495800"/>
          </a:xfrm>
          <a:prstGeom prst="line">
            <a:avLst/>
          </a:prstGeom>
          <a:noFill/>
          <a:ln w="9360">
            <a:solidFill>
              <a:srgbClr val="000000"/>
            </a:solidFill>
            <a:miter lim="800000"/>
            <a:headEnd/>
            <a:tailEnd/>
          </a:ln>
        </p:spPr>
        <p:txBody>
          <a:bodyPr/>
          <a:lstStyle/>
          <a:p>
            <a:endParaRPr lang="th-TH"/>
          </a:p>
        </p:txBody>
      </p:sp>
      <p:sp>
        <p:nvSpPr>
          <p:cNvPr id="23569" name="Line 20"/>
          <p:cNvSpPr>
            <a:spLocks noChangeShapeType="1"/>
          </p:cNvSpPr>
          <p:nvPr/>
        </p:nvSpPr>
        <p:spPr bwMode="auto">
          <a:xfrm>
            <a:off x="1600200" y="6096000"/>
            <a:ext cx="7315200" cy="1588"/>
          </a:xfrm>
          <a:prstGeom prst="line">
            <a:avLst/>
          </a:prstGeom>
          <a:noFill/>
          <a:ln w="9360">
            <a:solidFill>
              <a:srgbClr val="000000"/>
            </a:solidFill>
            <a:miter lim="800000"/>
            <a:headEnd/>
            <a:tailEnd/>
          </a:ln>
        </p:spPr>
        <p:txBody>
          <a:bodyPr/>
          <a:lstStyle/>
          <a:p>
            <a:endParaRPr lang="th-TH"/>
          </a:p>
        </p:txBody>
      </p:sp>
      <p:sp>
        <p:nvSpPr>
          <p:cNvPr id="23570" name="AutoShape 21"/>
          <p:cNvSpPr>
            <a:spLocks noChangeArrowheads="1"/>
          </p:cNvSpPr>
          <p:nvPr/>
        </p:nvSpPr>
        <p:spPr bwMode="auto">
          <a:xfrm>
            <a:off x="915988" y="5638800"/>
            <a:ext cx="552450" cy="325438"/>
          </a:xfrm>
          <a:prstGeom prst="roundRect">
            <a:avLst>
              <a:gd name="adj" fmla="val 468"/>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Low</a:t>
            </a:r>
          </a:p>
        </p:txBody>
      </p:sp>
      <p:sp>
        <p:nvSpPr>
          <p:cNvPr id="23571" name="AutoShape 22"/>
          <p:cNvSpPr>
            <a:spLocks noChangeArrowheads="1"/>
          </p:cNvSpPr>
          <p:nvPr/>
        </p:nvSpPr>
        <p:spPr bwMode="auto">
          <a:xfrm>
            <a:off x="839788" y="1752600"/>
            <a:ext cx="587375" cy="325438"/>
          </a:xfrm>
          <a:prstGeom prst="roundRect">
            <a:avLst>
              <a:gd name="adj" fmla="val 468"/>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High</a:t>
            </a:r>
          </a:p>
        </p:txBody>
      </p:sp>
      <p:sp>
        <p:nvSpPr>
          <p:cNvPr id="23572" name="Freeform 23"/>
          <p:cNvSpPr>
            <a:spLocks noChangeArrowheads="1"/>
          </p:cNvSpPr>
          <p:nvPr/>
        </p:nvSpPr>
        <p:spPr bwMode="auto">
          <a:xfrm>
            <a:off x="4572000" y="2971800"/>
            <a:ext cx="763588" cy="838200"/>
          </a:xfrm>
          <a:custGeom>
            <a:avLst/>
            <a:gdLst>
              <a:gd name="T0" fmla="*/ 190627 w 2119"/>
              <a:gd name="T1" fmla="*/ 0 h 2330"/>
              <a:gd name="T2" fmla="*/ 190627 w 2119"/>
              <a:gd name="T3" fmla="*/ 628110 h 2330"/>
              <a:gd name="T4" fmla="*/ 0 w 2119"/>
              <a:gd name="T5" fmla="*/ 628110 h 2330"/>
              <a:gd name="T6" fmla="*/ 381614 w 2119"/>
              <a:gd name="T7" fmla="*/ 837840 h 2330"/>
              <a:gd name="T8" fmla="*/ 763228 w 2119"/>
              <a:gd name="T9" fmla="*/ 628110 h 2330"/>
              <a:gd name="T10" fmla="*/ 572240 w 2119"/>
              <a:gd name="T11" fmla="*/ 628110 h 2330"/>
              <a:gd name="T12" fmla="*/ 572240 w 2119"/>
              <a:gd name="T13" fmla="*/ 0 h 2330"/>
              <a:gd name="T14" fmla="*/ 190627 w 2119"/>
              <a:gd name="T15" fmla="*/ 0 h 2330"/>
              <a:gd name="T16" fmla="*/ 0 60000 65536"/>
              <a:gd name="T17" fmla="*/ 0 60000 65536"/>
              <a:gd name="T18" fmla="*/ 0 60000 65536"/>
              <a:gd name="T19" fmla="*/ 0 60000 65536"/>
              <a:gd name="T20" fmla="*/ 0 60000 65536"/>
              <a:gd name="T21" fmla="*/ 0 60000 65536"/>
              <a:gd name="T22" fmla="*/ 0 60000 65536"/>
              <a:gd name="T23" fmla="*/ 0 60000 65536"/>
              <a:gd name="T24" fmla="*/ 0 w 2119"/>
              <a:gd name="T25" fmla="*/ 0 h 2330"/>
              <a:gd name="T26" fmla="*/ 2119 w 2119"/>
              <a:gd name="T27" fmla="*/ 2330 h 23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19" h="2330">
                <a:moveTo>
                  <a:pt x="529" y="0"/>
                </a:moveTo>
                <a:lnTo>
                  <a:pt x="529" y="1746"/>
                </a:lnTo>
                <a:lnTo>
                  <a:pt x="0" y="1746"/>
                </a:lnTo>
                <a:lnTo>
                  <a:pt x="1059" y="2329"/>
                </a:lnTo>
                <a:lnTo>
                  <a:pt x="2118" y="1746"/>
                </a:lnTo>
                <a:lnTo>
                  <a:pt x="1588" y="1746"/>
                </a:lnTo>
                <a:lnTo>
                  <a:pt x="1588" y="0"/>
                </a:lnTo>
                <a:lnTo>
                  <a:pt x="529" y="0"/>
                </a:lnTo>
              </a:path>
            </a:pathLst>
          </a:custGeom>
          <a:noFill/>
          <a:ln w="9360">
            <a:solidFill>
              <a:srgbClr val="000000"/>
            </a:solidFill>
            <a:round/>
            <a:headEnd/>
            <a:tailEnd/>
          </a:ln>
        </p:spPr>
        <p:txBody>
          <a:bodyPr wrap="none" anchor="ctr"/>
          <a:lstStyle/>
          <a:p>
            <a:endParaRPr lang="th-TH"/>
          </a:p>
        </p:txBody>
      </p:sp>
      <p:sp>
        <p:nvSpPr>
          <p:cNvPr id="23573" name="Freeform 24"/>
          <p:cNvSpPr>
            <a:spLocks noChangeArrowheads="1"/>
          </p:cNvSpPr>
          <p:nvPr/>
        </p:nvSpPr>
        <p:spPr bwMode="auto">
          <a:xfrm>
            <a:off x="3238500" y="2959100"/>
            <a:ext cx="849313" cy="849313"/>
          </a:xfrm>
          <a:custGeom>
            <a:avLst/>
            <a:gdLst>
              <a:gd name="T0" fmla="*/ 577734 w 2358"/>
              <a:gd name="T1" fmla="*/ 0 h 2359"/>
              <a:gd name="T2" fmla="*/ 135789 w 2358"/>
              <a:gd name="T3" fmla="*/ 447158 h 2359"/>
              <a:gd name="T4" fmla="*/ 0 w 2358"/>
              <a:gd name="T5" fmla="*/ 313227 h 2359"/>
              <a:gd name="T6" fmla="*/ 123543 w 2358"/>
              <a:gd name="T7" fmla="*/ 730503 h 2359"/>
              <a:gd name="T8" fmla="*/ 542436 w 2358"/>
              <a:gd name="T9" fmla="*/ 848953 h 2359"/>
              <a:gd name="T10" fmla="*/ 406647 w 2358"/>
              <a:gd name="T11" fmla="*/ 715021 h 2359"/>
              <a:gd name="T12" fmla="*/ 848953 w 2358"/>
              <a:gd name="T13" fmla="*/ 267863 h 2359"/>
              <a:gd name="T14" fmla="*/ 577734 w 2358"/>
              <a:gd name="T15" fmla="*/ 0 h 2359"/>
              <a:gd name="T16" fmla="*/ 0 60000 65536"/>
              <a:gd name="T17" fmla="*/ 0 60000 65536"/>
              <a:gd name="T18" fmla="*/ 0 60000 65536"/>
              <a:gd name="T19" fmla="*/ 0 60000 65536"/>
              <a:gd name="T20" fmla="*/ 0 60000 65536"/>
              <a:gd name="T21" fmla="*/ 0 60000 65536"/>
              <a:gd name="T22" fmla="*/ 0 60000 65536"/>
              <a:gd name="T23" fmla="*/ 0 60000 65536"/>
              <a:gd name="T24" fmla="*/ 0 w 2358"/>
              <a:gd name="T25" fmla="*/ 0 h 2359"/>
              <a:gd name="T26" fmla="*/ 2358 w 2358"/>
              <a:gd name="T27" fmla="*/ 2359 h 2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8" h="2359">
                <a:moveTo>
                  <a:pt x="1604" y="0"/>
                </a:moveTo>
                <a:lnTo>
                  <a:pt x="377" y="1242"/>
                </a:lnTo>
                <a:lnTo>
                  <a:pt x="0" y="870"/>
                </a:lnTo>
                <a:lnTo>
                  <a:pt x="343" y="2029"/>
                </a:lnTo>
                <a:lnTo>
                  <a:pt x="1506" y="2358"/>
                </a:lnTo>
                <a:lnTo>
                  <a:pt x="1129" y="1986"/>
                </a:lnTo>
                <a:lnTo>
                  <a:pt x="2357" y="744"/>
                </a:lnTo>
                <a:lnTo>
                  <a:pt x="1604" y="0"/>
                </a:lnTo>
              </a:path>
            </a:pathLst>
          </a:custGeom>
          <a:noFill/>
          <a:ln w="9360">
            <a:solidFill>
              <a:srgbClr val="000000"/>
            </a:solidFill>
            <a:round/>
            <a:headEnd/>
            <a:tailEnd/>
          </a:ln>
        </p:spPr>
        <p:txBody>
          <a:bodyPr wrap="none" anchor="ctr"/>
          <a:lstStyle/>
          <a:p>
            <a:endParaRPr lang="th-TH"/>
          </a:p>
        </p:txBody>
      </p:sp>
      <p:sp>
        <p:nvSpPr>
          <p:cNvPr id="23574" name="Freeform 25"/>
          <p:cNvSpPr>
            <a:spLocks noChangeArrowheads="1"/>
          </p:cNvSpPr>
          <p:nvPr/>
        </p:nvSpPr>
        <p:spPr bwMode="auto">
          <a:xfrm>
            <a:off x="5981700" y="2959100"/>
            <a:ext cx="849313" cy="849313"/>
          </a:xfrm>
          <a:custGeom>
            <a:avLst/>
            <a:gdLst>
              <a:gd name="T0" fmla="*/ 271218 w 2358"/>
              <a:gd name="T1" fmla="*/ 0 h 2359"/>
              <a:gd name="T2" fmla="*/ 713163 w 2358"/>
              <a:gd name="T3" fmla="*/ 447158 h 2359"/>
              <a:gd name="T4" fmla="*/ 848953 w 2358"/>
              <a:gd name="T5" fmla="*/ 313227 h 2359"/>
              <a:gd name="T6" fmla="*/ 725410 w 2358"/>
              <a:gd name="T7" fmla="*/ 730503 h 2359"/>
              <a:gd name="T8" fmla="*/ 306516 w 2358"/>
              <a:gd name="T9" fmla="*/ 848953 h 2359"/>
              <a:gd name="T10" fmla="*/ 442305 w 2358"/>
              <a:gd name="T11" fmla="*/ 715021 h 2359"/>
              <a:gd name="T12" fmla="*/ 0 w 2358"/>
              <a:gd name="T13" fmla="*/ 267863 h 2359"/>
              <a:gd name="T14" fmla="*/ 271218 w 2358"/>
              <a:gd name="T15" fmla="*/ 0 h 2359"/>
              <a:gd name="T16" fmla="*/ 0 60000 65536"/>
              <a:gd name="T17" fmla="*/ 0 60000 65536"/>
              <a:gd name="T18" fmla="*/ 0 60000 65536"/>
              <a:gd name="T19" fmla="*/ 0 60000 65536"/>
              <a:gd name="T20" fmla="*/ 0 60000 65536"/>
              <a:gd name="T21" fmla="*/ 0 60000 65536"/>
              <a:gd name="T22" fmla="*/ 0 60000 65536"/>
              <a:gd name="T23" fmla="*/ 0 60000 65536"/>
              <a:gd name="T24" fmla="*/ 0 w 2358"/>
              <a:gd name="T25" fmla="*/ 0 h 2359"/>
              <a:gd name="T26" fmla="*/ 2358 w 2358"/>
              <a:gd name="T27" fmla="*/ 2359 h 23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8" h="2359">
                <a:moveTo>
                  <a:pt x="753" y="0"/>
                </a:moveTo>
                <a:lnTo>
                  <a:pt x="1980" y="1242"/>
                </a:lnTo>
                <a:lnTo>
                  <a:pt x="2357" y="870"/>
                </a:lnTo>
                <a:lnTo>
                  <a:pt x="2014" y="2029"/>
                </a:lnTo>
                <a:lnTo>
                  <a:pt x="851" y="2358"/>
                </a:lnTo>
                <a:lnTo>
                  <a:pt x="1228" y="1986"/>
                </a:lnTo>
                <a:lnTo>
                  <a:pt x="0" y="744"/>
                </a:lnTo>
                <a:lnTo>
                  <a:pt x="753" y="0"/>
                </a:lnTo>
              </a:path>
            </a:pathLst>
          </a:custGeom>
          <a:noFill/>
          <a:ln w="9360">
            <a:solidFill>
              <a:srgbClr val="000000"/>
            </a:solidFill>
            <a:round/>
            <a:headEnd/>
            <a:tailEnd/>
          </a:ln>
        </p:spPr>
        <p:txBody>
          <a:bodyPr wrap="none" anchor="ctr"/>
          <a:lstStyle/>
          <a:p>
            <a:endParaRPr lang="th-TH"/>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1573DA8-19CC-4507-93C1-56C19AC4E8B3}"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24</a:t>
            </a:fld>
            <a:endParaRPr lang="en-GB" sz="1400">
              <a:solidFill>
                <a:srgbClr val="000000"/>
              </a:solidFill>
            </a:endParaRPr>
          </a:p>
        </p:txBody>
      </p:sp>
      <p:sp>
        <p:nvSpPr>
          <p:cNvPr id="24579" name="Rectangle 2"/>
          <p:cNvSpPr>
            <a:spLocks noGrp="1" noChangeArrowheads="1"/>
          </p:cNvSpPr>
          <p:nvPr>
            <p:ph type="title"/>
          </p:nvPr>
        </p:nvSpPr>
        <p:spPr>
          <a:xfrm>
            <a:off x="685800" y="2286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Introduction</a:t>
            </a:r>
          </a:p>
        </p:txBody>
      </p:sp>
      <p:sp>
        <p:nvSpPr>
          <p:cNvPr id="24580" name="Rectangle 3"/>
          <p:cNvSpPr>
            <a:spLocks noGrp="1" noChangeArrowheads="1"/>
          </p:cNvSpPr>
          <p:nvPr>
            <p:ph type="body" idx="1"/>
          </p:nvPr>
        </p:nvSpPr>
        <p:spPr>
          <a:xfrm>
            <a:off x="685800" y="1447800"/>
            <a:ext cx="7772400" cy="45212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The design model can be viewed in two different dimensions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(Horizontally) The </a:t>
            </a:r>
            <a:r>
              <a:rPr lang="en-GB" sz="1800" u="sng" smtClean="0"/>
              <a:t>process dimension</a:t>
            </a:r>
            <a:r>
              <a:rPr lang="en-GB" sz="1800" smtClean="0"/>
              <a:t> indicates the evolution of the parts of the design model as each design task is executed</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(Vertically) The </a:t>
            </a:r>
            <a:r>
              <a:rPr lang="en-GB" sz="1800" u="sng" smtClean="0"/>
              <a:t>abstraction dimension</a:t>
            </a:r>
            <a:r>
              <a:rPr lang="en-GB" sz="1800" smtClean="0"/>
              <a:t> represents the level of detail as each element of the analysis model is transformed into the design model and then iteratively refined</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Elements of the design model use </a:t>
            </a:r>
            <a:r>
              <a:rPr lang="en-GB" sz="2000" u="sng" smtClean="0"/>
              <a:t>many of the same</a:t>
            </a:r>
            <a:r>
              <a:rPr lang="en-GB" sz="2000" smtClean="0"/>
              <a:t> UML diagrams used in the analysis model</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The diagrams are </a:t>
            </a:r>
            <a:r>
              <a:rPr lang="en-GB" sz="1800" u="sng" smtClean="0"/>
              <a:t>refined</a:t>
            </a:r>
            <a:r>
              <a:rPr lang="en-GB" sz="1800" smtClean="0"/>
              <a:t> and </a:t>
            </a:r>
            <a:r>
              <a:rPr lang="en-GB" sz="1800" u="sng" smtClean="0"/>
              <a:t>elaborated</a:t>
            </a:r>
            <a:r>
              <a:rPr lang="en-GB" sz="1800" smtClean="0"/>
              <a:t> as part of the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More i</a:t>
            </a:r>
            <a:r>
              <a:rPr lang="en-GB" sz="1800" u="sng" smtClean="0"/>
              <a:t>mplementation-specific</a:t>
            </a:r>
            <a:r>
              <a:rPr lang="en-GB" sz="1800" smtClean="0"/>
              <a:t> detail is provided</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Emphasis is placed on </a:t>
            </a:r>
          </a:p>
          <a:p>
            <a:pPr lvl="2"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Architectural structure and style</a:t>
            </a:r>
          </a:p>
          <a:p>
            <a:pPr lvl="2"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Interfaces between components and the outside world </a:t>
            </a:r>
          </a:p>
          <a:p>
            <a:pPr lvl="2"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Components that reside within the architecture</a:t>
            </a:r>
          </a:p>
          <a:p>
            <a:pPr marL="339725" indent="-339725" eaLnBrk="1" hangingPunct="1">
              <a:lnSpc>
                <a:spcPct val="90000"/>
              </a:lnSpc>
              <a:spcBef>
                <a:spcPts val="3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400" smtClean="0"/>
          </a:p>
          <a:p>
            <a:pPr marL="339725" indent="-339725" eaLnBrk="1" hangingPunct="1">
              <a:lnSpc>
                <a:spcPct val="90000"/>
              </a:lnSpc>
              <a:spcBef>
                <a:spcPts val="3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400" smtClean="0"/>
          </a:p>
        </p:txBody>
      </p:sp>
      <p:sp>
        <p:nvSpPr>
          <p:cNvPr id="24581" name="AutoShape 4"/>
          <p:cNvSpPr>
            <a:spLocks noChangeArrowheads="1"/>
          </p:cNvSpPr>
          <p:nvPr/>
        </p:nvSpPr>
        <p:spPr bwMode="auto">
          <a:xfrm>
            <a:off x="3581400" y="6324600"/>
            <a:ext cx="2057400" cy="354013"/>
          </a:xfrm>
          <a:prstGeom prst="roundRect">
            <a:avLst>
              <a:gd name="adj" fmla="val 43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707B4081-EA47-4FBB-B27A-465E600E13CE}"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25</a:t>
            </a:fld>
            <a:endParaRPr lang="en-GB" sz="1400">
              <a:solidFill>
                <a:srgbClr val="000000"/>
              </a:solidFill>
            </a:endParaRPr>
          </a:p>
        </p:txBody>
      </p:sp>
      <p:sp>
        <p:nvSpPr>
          <p:cNvPr id="25603" name="Rectangle 2"/>
          <p:cNvSpPr>
            <a:spLocks noGrp="1" noChangeArrowheads="1"/>
          </p:cNvSpPr>
          <p:nvPr>
            <p:ph type="title"/>
          </p:nvPr>
        </p:nvSpPr>
        <p:spPr>
          <a:xfrm>
            <a:off x="685800" y="2286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Introduction (continued)</a:t>
            </a:r>
          </a:p>
        </p:txBody>
      </p:sp>
      <p:sp>
        <p:nvSpPr>
          <p:cNvPr id="25604" name="Rectangle 3"/>
          <p:cNvSpPr>
            <a:spLocks noGrp="1" noChangeArrowheads="1"/>
          </p:cNvSpPr>
          <p:nvPr>
            <p:ph type="body" idx="1"/>
          </p:nvPr>
        </p:nvSpPr>
        <p:spPr>
          <a:xfrm>
            <a:off x="685800" y="1447800"/>
            <a:ext cx="77724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Design model elements are </a:t>
            </a:r>
            <a:r>
              <a:rPr lang="en-GB" sz="2000" u="sng" smtClean="0"/>
              <a:t>not always</a:t>
            </a:r>
            <a:r>
              <a:rPr lang="en-GB" sz="2000" smtClean="0"/>
              <a:t> developed in a </a:t>
            </a:r>
            <a:r>
              <a:rPr lang="en-GB" sz="2000" u="sng" smtClean="0"/>
              <a:t>sequential</a:t>
            </a:r>
            <a:r>
              <a:rPr lang="en-GB" sz="2000" smtClean="0"/>
              <a:t> fashion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Preliminary architectural design sets the stage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It is followed by interface design and component-level design, which often occur </a:t>
            </a:r>
            <a:r>
              <a:rPr lang="en-GB" sz="1800" u="sng" smtClean="0"/>
              <a:t>in parallel</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The design model has the following layered elements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Data/class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Architectural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Interface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Component-level design</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A fifth element that follows all of</a:t>
            </a:r>
            <a:br>
              <a:rPr lang="en-GB" sz="2000" smtClean="0"/>
            </a:br>
            <a:r>
              <a:rPr lang="en-GB" sz="2000" smtClean="0"/>
              <a:t>the others is </a:t>
            </a:r>
            <a:r>
              <a:rPr lang="en-GB" sz="2000" u="sng" smtClean="0"/>
              <a:t>deployment-level design</a:t>
            </a:r>
          </a:p>
        </p:txBody>
      </p:sp>
      <p:grpSp>
        <p:nvGrpSpPr>
          <p:cNvPr id="2" name="Group 4"/>
          <p:cNvGrpSpPr>
            <a:grpSpLocks/>
          </p:cNvGrpSpPr>
          <p:nvPr/>
        </p:nvGrpSpPr>
        <p:grpSpPr bwMode="auto">
          <a:xfrm>
            <a:off x="5103813" y="3733800"/>
            <a:ext cx="3733800" cy="1987550"/>
            <a:chOff x="3215" y="2352"/>
            <a:chExt cx="2352" cy="1252"/>
          </a:xfrm>
        </p:grpSpPr>
        <p:sp>
          <p:nvSpPr>
            <p:cNvPr id="25606" name="AutoShape 5"/>
            <p:cNvSpPr>
              <a:spLocks noChangeArrowheads="1"/>
            </p:cNvSpPr>
            <p:nvPr/>
          </p:nvSpPr>
          <p:spPr bwMode="auto">
            <a:xfrm>
              <a:off x="3955" y="3322"/>
              <a:ext cx="85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Data/Class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5607" name="AutoShape 6"/>
            <p:cNvSpPr>
              <a:spLocks noChangeArrowheads="1"/>
            </p:cNvSpPr>
            <p:nvPr/>
          </p:nvSpPr>
          <p:spPr bwMode="auto">
            <a:xfrm>
              <a:off x="3947" y="3079"/>
              <a:ext cx="96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Architectural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5608" name="AutoShape 7"/>
            <p:cNvSpPr>
              <a:spLocks noChangeArrowheads="1"/>
            </p:cNvSpPr>
            <p:nvPr/>
          </p:nvSpPr>
          <p:spPr bwMode="auto">
            <a:xfrm>
              <a:off x="4024" y="2785"/>
              <a:ext cx="788"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Interface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5609" name="AutoShape 8"/>
            <p:cNvSpPr>
              <a:spLocks noChangeArrowheads="1"/>
            </p:cNvSpPr>
            <p:nvPr/>
          </p:nvSpPr>
          <p:spPr bwMode="auto">
            <a:xfrm>
              <a:off x="3833" y="2414"/>
              <a:ext cx="1112" cy="283"/>
            </a:xfrm>
            <a:prstGeom prst="roundRect">
              <a:avLst>
                <a:gd name="adj" fmla="val 347"/>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a:solidFill>
                    <a:srgbClr val="000000"/>
                  </a:solidFill>
                </a:rPr>
                <a:t>Component-level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200" b="1">
                <a:solidFill>
                  <a:srgbClr val="000000"/>
                </a:solidFill>
              </a:endParaRPr>
            </a:p>
          </p:txBody>
        </p:sp>
        <p:sp>
          <p:nvSpPr>
            <p:cNvPr id="25610" name="Line 9"/>
            <p:cNvSpPr>
              <a:spLocks noChangeShapeType="1"/>
            </p:cNvSpPr>
            <p:nvPr/>
          </p:nvSpPr>
          <p:spPr bwMode="auto">
            <a:xfrm flipH="1">
              <a:off x="3214" y="2352"/>
              <a:ext cx="628" cy="1212"/>
            </a:xfrm>
            <a:prstGeom prst="line">
              <a:avLst/>
            </a:prstGeom>
            <a:noFill/>
            <a:ln w="28440">
              <a:solidFill>
                <a:srgbClr val="000000"/>
              </a:solidFill>
              <a:miter lim="800000"/>
              <a:headEnd/>
              <a:tailEnd/>
            </a:ln>
          </p:spPr>
          <p:txBody>
            <a:bodyPr/>
            <a:lstStyle/>
            <a:p>
              <a:endParaRPr lang="th-TH"/>
            </a:p>
          </p:txBody>
        </p:sp>
        <p:sp>
          <p:nvSpPr>
            <p:cNvPr id="25611" name="Line 10"/>
            <p:cNvSpPr>
              <a:spLocks noChangeShapeType="1"/>
            </p:cNvSpPr>
            <p:nvPr/>
          </p:nvSpPr>
          <p:spPr bwMode="auto">
            <a:xfrm>
              <a:off x="4944" y="2352"/>
              <a:ext cx="624" cy="1212"/>
            </a:xfrm>
            <a:prstGeom prst="line">
              <a:avLst/>
            </a:prstGeom>
            <a:noFill/>
            <a:ln w="28440">
              <a:solidFill>
                <a:srgbClr val="000000"/>
              </a:solidFill>
              <a:miter lim="800000"/>
              <a:headEnd/>
              <a:tailEnd/>
            </a:ln>
          </p:spPr>
          <p:txBody>
            <a:bodyPr/>
            <a:lstStyle/>
            <a:p>
              <a:endParaRPr lang="th-TH"/>
            </a:p>
          </p:txBody>
        </p:sp>
        <p:sp>
          <p:nvSpPr>
            <p:cNvPr id="25612" name="Line 11"/>
            <p:cNvSpPr>
              <a:spLocks noChangeShapeType="1"/>
            </p:cNvSpPr>
            <p:nvPr/>
          </p:nvSpPr>
          <p:spPr bwMode="auto">
            <a:xfrm>
              <a:off x="3216" y="3564"/>
              <a:ext cx="2352" cy="1"/>
            </a:xfrm>
            <a:prstGeom prst="line">
              <a:avLst/>
            </a:prstGeom>
            <a:noFill/>
            <a:ln w="28440">
              <a:solidFill>
                <a:srgbClr val="000000"/>
              </a:solidFill>
              <a:miter lim="800000"/>
              <a:headEnd/>
              <a:tailEnd/>
            </a:ln>
          </p:spPr>
          <p:txBody>
            <a:bodyPr/>
            <a:lstStyle/>
            <a:p>
              <a:endParaRPr lang="th-TH"/>
            </a:p>
          </p:txBody>
        </p:sp>
        <p:sp>
          <p:nvSpPr>
            <p:cNvPr id="25613" name="Line 12"/>
            <p:cNvSpPr>
              <a:spLocks noChangeShapeType="1"/>
            </p:cNvSpPr>
            <p:nvPr/>
          </p:nvSpPr>
          <p:spPr bwMode="auto">
            <a:xfrm>
              <a:off x="3840" y="2352"/>
              <a:ext cx="1104" cy="1"/>
            </a:xfrm>
            <a:prstGeom prst="line">
              <a:avLst/>
            </a:prstGeom>
            <a:noFill/>
            <a:ln w="28440">
              <a:solidFill>
                <a:srgbClr val="000000"/>
              </a:solidFill>
              <a:miter lim="800000"/>
              <a:headEnd/>
              <a:tailEnd/>
            </a:ln>
          </p:spPr>
          <p:txBody>
            <a:bodyPr/>
            <a:lstStyle/>
            <a:p>
              <a:endParaRPr lang="th-TH"/>
            </a:p>
          </p:txBody>
        </p:sp>
        <p:sp>
          <p:nvSpPr>
            <p:cNvPr id="25614" name="Line 13"/>
            <p:cNvSpPr>
              <a:spLocks noChangeShapeType="1"/>
            </p:cNvSpPr>
            <p:nvPr/>
          </p:nvSpPr>
          <p:spPr bwMode="auto">
            <a:xfrm>
              <a:off x="3336" y="3307"/>
              <a:ext cx="2112" cy="1"/>
            </a:xfrm>
            <a:prstGeom prst="line">
              <a:avLst/>
            </a:prstGeom>
            <a:noFill/>
            <a:ln w="28440">
              <a:solidFill>
                <a:srgbClr val="000000"/>
              </a:solidFill>
              <a:miter lim="800000"/>
              <a:headEnd/>
              <a:tailEnd/>
            </a:ln>
          </p:spPr>
          <p:txBody>
            <a:bodyPr/>
            <a:lstStyle/>
            <a:p>
              <a:endParaRPr lang="th-TH"/>
            </a:p>
          </p:txBody>
        </p:sp>
        <p:sp>
          <p:nvSpPr>
            <p:cNvPr id="25615" name="Line 14"/>
            <p:cNvSpPr>
              <a:spLocks noChangeShapeType="1"/>
            </p:cNvSpPr>
            <p:nvPr/>
          </p:nvSpPr>
          <p:spPr bwMode="auto">
            <a:xfrm>
              <a:off x="3480" y="3032"/>
              <a:ext cx="1800" cy="1"/>
            </a:xfrm>
            <a:prstGeom prst="line">
              <a:avLst/>
            </a:prstGeom>
            <a:noFill/>
            <a:ln w="28440">
              <a:solidFill>
                <a:srgbClr val="000000"/>
              </a:solidFill>
              <a:miter lim="800000"/>
              <a:headEnd/>
              <a:tailEnd/>
            </a:ln>
          </p:spPr>
          <p:txBody>
            <a:bodyPr/>
            <a:lstStyle/>
            <a:p>
              <a:endParaRPr lang="th-TH"/>
            </a:p>
          </p:txBody>
        </p:sp>
        <p:sp>
          <p:nvSpPr>
            <p:cNvPr id="25616" name="Line 15"/>
            <p:cNvSpPr>
              <a:spLocks noChangeShapeType="1"/>
            </p:cNvSpPr>
            <p:nvPr/>
          </p:nvSpPr>
          <p:spPr bwMode="auto">
            <a:xfrm>
              <a:off x="3673" y="2682"/>
              <a:ext cx="1438" cy="1"/>
            </a:xfrm>
            <a:prstGeom prst="line">
              <a:avLst/>
            </a:prstGeom>
            <a:noFill/>
            <a:ln w="28440">
              <a:solidFill>
                <a:srgbClr val="000000"/>
              </a:solidFill>
              <a:miter lim="800000"/>
              <a:headEnd/>
              <a:tailEnd/>
            </a:ln>
          </p:spPr>
          <p:txBody>
            <a:bodyPr/>
            <a:lstStyle/>
            <a:p>
              <a:endParaRPr lang="th-TH"/>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454986E-9720-41E0-9935-86179B89072F}"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26</a:t>
            </a:fld>
            <a:endParaRPr lang="en-GB" sz="1400">
              <a:solidFill>
                <a:srgbClr val="000000"/>
              </a:solidFill>
            </a:endParaRPr>
          </a:p>
        </p:txBody>
      </p:sp>
      <p:sp>
        <p:nvSpPr>
          <p:cNvPr id="26627" name="Rectangle 2"/>
          <p:cNvSpPr>
            <a:spLocks noGrp="1" noChangeArrowheads="1"/>
          </p:cNvSpPr>
          <p:nvPr>
            <p:ph type="title"/>
          </p:nvPr>
        </p:nvSpPr>
        <p:spPr>
          <a:xfrm>
            <a:off x="6858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Design Elements</a:t>
            </a:r>
          </a:p>
        </p:txBody>
      </p:sp>
      <p:sp>
        <p:nvSpPr>
          <p:cNvPr id="26628" name="Rectangle 3"/>
          <p:cNvSpPr>
            <a:spLocks noGrp="1" noChangeArrowheads="1"/>
          </p:cNvSpPr>
          <p:nvPr>
            <p:ph type="body" idx="1"/>
          </p:nvPr>
        </p:nvSpPr>
        <p:spPr>
          <a:xfrm>
            <a:off x="457200" y="1447800"/>
            <a:ext cx="8229600" cy="4525963"/>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Data/class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Creates a model of data and objects that is represented at a high level of abstraction</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Architectural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Depicts the overall layout of the software</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Interface design</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Tells how information flows into and out of the system and how it is communicated among the components defined as part of the architecture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Includes the </a:t>
            </a:r>
            <a:r>
              <a:rPr lang="en-GB" sz="1800" u="sng" smtClean="0"/>
              <a:t>user interface</a:t>
            </a:r>
            <a:r>
              <a:rPr lang="en-GB" sz="1800" smtClean="0"/>
              <a:t>, </a:t>
            </a:r>
            <a:r>
              <a:rPr lang="en-GB" sz="1800" u="sng" smtClean="0"/>
              <a:t>external interfaces</a:t>
            </a:r>
            <a:r>
              <a:rPr lang="en-GB" sz="1800" smtClean="0"/>
              <a:t>, and </a:t>
            </a:r>
            <a:r>
              <a:rPr lang="en-GB" sz="1800" u="sng" smtClean="0"/>
              <a:t>internal interfaces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Component-level design elements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Describes the </a:t>
            </a:r>
            <a:r>
              <a:rPr lang="en-GB" sz="1800" u="sng" smtClean="0"/>
              <a:t>internal detail</a:t>
            </a:r>
            <a:r>
              <a:rPr lang="en-GB" sz="1800" smtClean="0"/>
              <a:t> of each software </a:t>
            </a:r>
            <a:r>
              <a:rPr lang="en-GB" sz="1800" u="sng" smtClean="0"/>
              <a:t>component</a:t>
            </a:r>
            <a:r>
              <a:rPr lang="en-GB" sz="1800" smtClean="0"/>
              <a:t> by way of data structure definitions, algorithms, and interface specifications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t>Deployment-level design elements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Indicates how software functionality  and subsystems will be allocated within the </a:t>
            </a:r>
            <a:r>
              <a:rPr lang="en-GB" sz="1800" u="sng" smtClean="0"/>
              <a:t>physical computing environment</a:t>
            </a:r>
            <a:r>
              <a:rPr lang="en-GB" sz="1800" smtClean="0"/>
              <a:t> that will support the software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D4FB664-3E6D-427B-8843-5B6E91F5E782}"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27</a:t>
            </a:fld>
            <a:endParaRPr lang="en-GB" sz="1400">
              <a:solidFill>
                <a:srgbClr val="000000"/>
              </a:solidFill>
            </a:endParaRPr>
          </a:p>
        </p:txBody>
      </p:sp>
      <p:sp>
        <p:nvSpPr>
          <p:cNvPr id="27651" name="Rectangle 2"/>
          <p:cNvSpPr>
            <a:spLocks noGrp="1" noChangeArrowheads="1"/>
          </p:cNvSpPr>
          <p:nvPr>
            <p:ph type="title"/>
          </p:nvPr>
        </p:nvSpPr>
        <p:spPr>
          <a:xfrm>
            <a:off x="7620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Pattern-based Software Design</a:t>
            </a:r>
          </a:p>
        </p:txBody>
      </p:sp>
      <p:sp>
        <p:nvSpPr>
          <p:cNvPr id="27652" name="Rectangle 3"/>
          <p:cNvSpPr>
            <a:spLocks noGrp="1" noChangeArrowheads="1"/>
          </p:cNvSpPr>
          <p:nvPr>
            <p:ph type="body" idx="1"/>
          </p:nvPr>
        </p:nvSpPr>
        <p:spPr>
          <a:xfrm>
            <a:off x="457200" y="1447800"/>
            <a:ext cx="8382000" cy="4548188"/>
          </a:xfrm>
        </p:spPr>
        <p:txBody>
          <a:bodyPr/>
          <a:lstStyle/>
          <a:p>
            <a:pPr marL="339725" indent="-33972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Mature engineering disciplines make use of thousands of </a:t>
            </a:r>
            <a:r>
              <a:rPr lang="en-GB" sz="1800" u="sng" smtClean="0"/>
              <a:t>design patterns</a:t>
            </a:r>
            <a:r>
              <a:rPr lang="en-GB" sz="1800" smtClean="0"/>
              <a:t> for such things as buildings, highways, electrical circuits, factories, weapon systems, vehicles, and computers</a:t>
            </a:r>
          </a:p>
          <a:p>
            <a:pPr marL="339725" indent="-33972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Design patterns also serve a purpose in software engineering</a:t>
            </a:r>
          </a:p>
          <a:p>
            <a:pPr marL="339725" indent="-33972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Architectural patterns</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Define the </a:t>
            </a:r>
            <a:r>
              <a:rPr lang="en-GB" sz="1600" u="sng" smtClean="0"/>
              <a:t>overall structure</a:t>
            </a:r>
            <a:r>
              <a:rPr lang="en-GB" sz="1600" smtClean="0"/>
              <a:t> of software</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Indicate the </a:t>
            </a:r>
            <a:r>
              <a:rPr lang="en-GB" sz="1600" u="sng" smtClean="0"/>
              <a:t>relationships</a:t>
            </a:r>
            <a:r>
              <a:rPr lang="en-GB" sz="1600" smtClean="0"/>
              <a:t> among subsystems and software components</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Define the rules for specifying relationships among software elements</a:t>
            </a:r>
          </a:p>
          <a:p>
            <a:pPr marL="339725" indent="-33972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Design patterns</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Address a </a:t>
            </a:r>
            <a:r>
              <a:rPr lang="en-GB" sz="1600" u="sng" smtClean="0"/>
              <a:t>specific element of the design</a:t>
            </a:r>
            <a:r>
              <a:rPr lang="en-GB" sz="1600" smtClean="0"/>
              <a:t> such as an </a:t>
            </a:r>
            <a:r>
              <a:rPr lang="en-GB" sz="1600" u="sng" smtClean="0"/>
              <a:t>aggregation</a:t>
            </a:r>
            <a:r>
              <a:rPr lang="en-GB" sz="1600" smtClean="0"/>
              <a:t> of components or solve some </a:t>
            </a:r>
            <a:r>
              <a:rPr lang="en-GB" sz="1600" u="sng" smtClean="0"/>
              <a:t>design problem</a:t>
            </a:r>
            <a:r>
              <a:rPr lang="en-GB" sz="1600" smtClean="0"/>
              <a:t>, </a:t>
            </a:r>
            <a:r>
              <a:rPr lang="en-GB" sz="1600" u="sng" smtClean="0"/>
              <a:t>relationships among components, or the mechanisms for effecting</a:t>
            </a:r>
            <a:r>
              <a:rPr lang="en-GB" sz="1600" smtClean="0"/>
              <a:t> inter-component communication</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Consist of </a:t>
            </a:r>
            <a:r>
              <a:rPr lang="en-GB" sz="1600" u="sng" smtClean="0"/>
              <a:t>creational</a:t>
            </a:r>
            <a:r>
              <a:rPr lang="en-GB" sz="1600" smtClean="0"/>
              <a:t>, </a:t>
            </a:r>
            <a:r>
              <a:rPr lang="en-GB" sz="1600" u="sng" smtClean="0"/>
              <a:t>structural</a:t>
            </a:r>
            <a:r>
              <a:rPr lang="en-GB" sz="1600" smtClean="0"/>
              <a:t>, and </a:t>
            </a:r>
            <a:r>
              <a:rPr lang="en-GB" sz="1600" u="sng" smtClean="0"/>
              <a:t>behavioral</a:t>
            </a:r>
            <a:r>
              <a:rPr lang="en-GB" sz="1600" smtClean="0"/>
              <a:t> patterns</a:t>
            </a:r>
          </a:p>
          <a:p>
            <a:pPr marL="339725" indent="-33972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t>Coding patterns</a:t>
            </a:r>
          </a:p>
          <a:p>
            <a:pPr marL="739775" lvl="1" indent="-282575"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600" smtClean="0"/>
              <a:t>Describe </a:t>
            </a:r>
            <a:r>
              <a:rPr lang="en-GB" sz="1600" u="sng" smtClean="0"/>
              <a:t>language-specific</a:t>
            </a:r>
            <a:r>
              <a:rPr lang="en-GB" sz="1600" smtClean="0"/>
              <a:t> patterns that implement an </a:t>
            </a:r>
            <a:r>
              <a:rPr lang="en-GB" sz="1600" u="sng" smtClean="0"/>
              <a:t>algorithmic or data structure element</a:t>
            </a:r>
            <a:r>
              <a:rPr lang="en-GB" sz="1600" smtClean="0"/>
              <a:t> of a component, a specific </a:t>
            </a:r>
            <a:r>
              <a:rPr lang="en-GB" sz="1600" u="sng" smtClean="0"/>
              <a:t>interface protocol</a:t>
            </a:r>
            <a:r>
              <a:rPr lang="en-GB" sz="1600" smtClean="0"/>
              <a:t>, or a </a:t>
            </a:r>
            <a:r>
              <a:rPr lang="en-GB" sz="1600" u="sng" smtClean="0"/>
              <a:t>mechanism for communication</a:t>
            </a:r>
            <a:r>
              <a:rPr lang="en-GB" sz="1600" smtClean="0"/>
              <a:t> among components  </a:t>
            </a:r>
          </a:p>
        </p:txBody>
      </p:sp>
      <p:sp>
        <p:nvSpPr>
          <p:cNvPr id="27653" name="AutoShape 4"/>
          <p:cNvSpPr>
            <a:spLocks noChangeArrowheads="1"/>
          </p:cNvSpPr>
          <p:nvPr/>
        </p:nvSpPr>
        <p:spPr bwMode="auto">
          <a:xfrm>
            <a:off x="8612188" y="6324600"/>
            <a:ext cx="373062" cy="346075"/>
          </a:xfrm>
          <a:prstGeom prst="roundRect">
            <a:avLst>
              <a:gd name="adj" fmla="val 431"/>
            </a:avLst>
          </a:prstGeom>
          <a:noFill/>
          <a:ln w="9525">
            <a:noFill/>
            <a:round/>
            <a:headEnd/>
            <a:tailEnd/>
          </a:ln>
        </p:spPr>
        <p:txBody>
          <a:bodyPr wrap="none" lIns="90000" tIns="46800" rIns="90000" bIns="46800">
            <a:spAutoFit/>
          </a:bodyPr>
          <a:lstStyle/>
          <a:p>
            <a:pPr algn="ctr" eaLnBrk="1" hangingPunct="1">
              <a:lnSpc>
                <a:spcPct val="92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u="sng">
                <a:solidFill>
                  <a:srgbClr val="000000"/>
                </a:solidFill>
                <a:latin typeface="Wingdings" pitchFamily="2" charset="2"/>
              </a:rPr>
              <a:t></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685800" y="22860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Introduction</a:t>
            </a:r>
          </a:p>
        </p:txBody>
      </p:sp>
      <p:sp>
        <p:nvSpPr>
          <p:cNvPr id="3075" name="Rectangle 2"/>
          <p:cNvSpPr>
            <a:spLocks noGrp="1" noChangeArrowheads="1"/>
          </p:cNvSpPr>
          <p:nvPr>
            <p:ph type="subTitle" idx="4294967295"/>
          </p:nvPr>
        </p:nvSpPr>
        <p:spPr>
          <a:xfrm>
            <a:off x="1371600" y="3930650"/>
            <a:ext cx="6400800" cy="1752600"/>
          </a:xfrm>
        </p:spPr>
        <p:txBody>
          <a:bodyPr lIns="0" tIns="0" rIns="0" bIns="0" anchor="ctr"/>
          <a:lstStyle/>
          <a:p>
            <a:pPr marL="0" indent="0" algn="ctr" eaLnBrk="1" hangingPunct="1">
              <a:buFont typeface="Times New Roman" pitchFamily="18" charset="0"/>
              <a:buNone/>
            </a:pPr>
            <a:endParaRPr lang="en-US"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82890E74-670E-41DA-86DA-E38807E59F4C}"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4</a:t>
            </a:fld>
            <a:endParaRPr lang="en-GB" sz="1400">
              <a:solidFill>
                <a:srgbClr val="000000"/>
              </a:solidFill>
            </a:endParaRPr>
          </a:p>
        </p:txBody>
      </p:sp>
      <p:sp>
        <p:nvSpPr>
          <p:cNvPr id="4099" name="Rectangle 2"/>
          <p:cNvSpPr>
            <a:spLocks noGrp="1" noChangeArrowheads="1"/>
          </p:cNvSpPr>
          <p:nvPr>
            <p:ph type="title"/>
          </p:nvPr>
        </p:nvSpPr>
        <p:spPr>
          <a:xfrm>
            <a:off x="685800" y="762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Five Notable Design Quotes</a:t>
            </a:r>
          </a:p>
        </p:txBody>
      </p:sp>
      <p:sp>
        <p:nvSpPr>
          <p:cNvPr id="4100" name="Rectangle 3"/>
          <p:cNvSpPr>
            <a:spLocks noGrp="1" noChangeArrowheads="1"/>
          </p:cNvSpPr>
          <p:nvPr>
            <p:ph type="body" idx="1"/>
          </p:nvPr>
        </p:nvSpPr>
        <p:spPr>
          <a:xfrm>
            <a:off x="304800" y="1371600"/>
            <a:ext cx="8534400" cy="507365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"Questions about whether design is necessary or affordable are quite beside the point; design is inevitable.  The alternative to good design is bad design, [rather than] no design at all."    </a:t>
            </a:r>
            <a:r>
              <a:rPr lang="en-GB" sz="2400" b="1" dirty="0" smtClean="0">
                <a:latin typeface="TH SarabunPSK" pitchFamily="34" charset="-34"/>
                <a:cs typeface="TH SarabunPSK" pitchFamily="34" charset="-34"/>
              </a:rPr>
              <a:t>Douglas Martin</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"You can use an eraser on the drafting table or a sledge hammer on the construction site."    </a:t>
            </a:r>
            <a:r>
              <a:rPr lang="en-GB" sz="2400" b="1" dirty="0" smtClean="0">
                <a:latin typeface="TH SarabunPSK" pitchFamily="34" charset="-34"/>
                <a:cs typeface="TH SarabunPSK" pitchFamily="34" charset="-34"/>
              </a:rPr>
              <a:t>Frank Lloyd Wright</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"The public is more familiar with bad design than good design.  If is, in effect, conditioned to prefer bad design, because that is what it lives with; the new [design] becomes threatening, the old reassuring."    </a:t>
            </a:r>
            <a:r>
              <a:rPr lang="en-GB" sz="2400" b="1" dirty="0" smtClean="0">
                <a:latin typeface="TH SarabunPSK" pitchFamily="34" charset="-34"/>
                <a:cs typeface="TH SarabunPSK" pitchFamily="34" charset="-34"/>
              </a:rPr>
              <a:t>Paul Rand</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"A common mistake that people make when trying to design something completely foolproof was to underestimate the ingenuity of complete fools."    </a:t>
            </a:r>
            <a:r>
              <a:rPr lang="en-GB" sz="2400" b="1" dirty="0" smtClean="0">
                <a:latin typeface="TH SarabunPSK" pitchFamily="34" charset="-34"/>
                <a:cs typeface="TH SarabunPSK" pitchFamily="34" charset="-34"/>
              </a:rPr>
              <a:t>Douglas Adams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"Every now and then go away, have a little relaxation, for when you come back to your work your judgment will be surer.  Go some distance away because then the work appears smaller and more of it can be taken in at a glance and a lack of harmony and proportion is more readily seen."    </a:t>
            </a:r>
            <a:r>
              <a:rPr lang="en-GB" sz="2400" b="1" dirty="0" smtClean="0">
                <a:latin typeface="TH SarabunPSK" pitchFamily="34" charset="-34"/>
                <a:cs typeface="TH SarabunPSK" pitchFamily="34" charset="-34"/>
              </a:rPr>
              <a:t>Leonardo DaVinci</a:t>
            </a:r>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b="1"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EE6D528-CA77-48BC-B7ED-1F16FE3654D7}"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5</a:t>
            </a:fld>
            <a:endParaRPr lang="en-GB" sz="1400">
              <a:solidFill>
                <a:srgbClr val="000000"/>
              </a:solidFill>
            </a:endParaRPr>
          </a:p>
        </p:txBody>
      </p:sp>
      <p:sp>
        <p:nvSpPr>
          <p:cNvPr id="5123" name="Rectangle 2"/>
          <p:cNvSpPr>
            <a:spLocks noGrp="1" noChangeArrowheads="1"/>
          </p:cNvSpPr>
          <p:nvPr>
            <p:ph type="title"/>
          </p:nvPr>
        </p:nvSpPr>
        <p:spPr>
          <a:xfrm>
            <a:off x="6858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Purpose of Design</a:t>
            </a:r>
          </a:p>
        </p:txBody>
      </p:sp>
      <p:sp>
        <p:nvSpPr>
          <p:cNvPr id="5124" name="Rectangle 3"/>
          <p:cNvSpPr>
            <a:spLocks noGrp="1" noChangeArrowheads="1"/>
          </p:cNvSpPr>
          <p:nvPr>
            <p:ph type="body" idx="1"/>
          </p:nvPr>
        </p:nvSpPr>
        <p:spPr>
          <a:xfrm>
            <a:off x="304800" y="1371600"/>
            <a:ext cx="85344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Design is where customer requirements, business needs, and technical considerations </a:t>
            </a:r>
            <a:r>
              <a:rPr lang="en-GB" sz="2400" u="sng" dirty="0" smtClean="0">
                <a:latin typeface="TH SarabunPSK" pitchFamily="34" charset="-34"/>
                <a:cs typeface="TH SarabunPSK" pitchFamily="34" charset="-34"/>
              </a:rPr>
              <a:t>all come together</a:t>
            </a:r>
            <a:r>
              <a:rPr lang="en-GB" sz="2400" dirty="0" smtClean="0">
                <a:latin typeface="TH SarabunPSK" pitchFamily="34" charset="-34"/>
                <a:cs typeface="TH SarabunPSK" pitchFamily="34" charset="-34"/>
              </a:rPr>
              <a:t> in the formulation of a product or system</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The design model provides detail about the software data structures, architecture, interfaces, and components</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The design model can be assessed for quality and be improved before code is generated and tests are conducted</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Does the design contain errors, inconsistencies, or omissions?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Are there better design alternatives?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Can the design be implemented within the constraints, schedule, and cost that have been established?</a:t>
            </a:r>
          </a:p>
          <a:p>
            <a:pPr marL="339725" indent="-339725" eaLnBrk="1" hangingPunct="1">
              <a:lnSpc>
                <a:spcPct val="90000"/>
              </a:lnSpc>
              <a:spcBef>
                <a:spcPts val="4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p:txBody>
      </p:sp>
      <p:sp>
        <p:nvSpPr>
          <p:cNvPr id="5125" name="AutoShape 4"/>
          <p:cNvSpPr>
            <a:spLocks noChangeArrowheads="1"/>
          </p:cNvSpPr>
          <p:nvPr/>
        </p:nvSpPr>
        <p:spPr bwMode="auto">
          <a:xfrm>
            <a:off x="3429000" y="6248400"/>
            <a:ext cx="2057400" cy="354013"/>
          </a:xfrm>
          <a:prstGeom prst="roundRect">
            <a:avLst>
              <a:gd name="adj" fmla="val 431"/>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2F6125-EC71-480F-AB9C-4EDAA90B0ACD}"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6</a:t>
            </a:fld>
            <a:endParaRPr lang="en-GB" sz="1400">
              <a:solidFill>
                <a:srgbClr val="000000"/>
              </a:solidFill>
            </a:endParaRPr>
          </a:p>
        </p:txBody>
      </p:sp>
      <p:sp>
        <p:nvSpPr>
          <p:cNvPr id="6147" name="Rectangle 2"/>
          <p:cNvSpPr>
            <a:spLocks noGrp="1" noChangeArrowheads="1"/>
          </p:cNvSpPr>
          <p:nvPr>
            <p:ph type="title"/>
          </p:nvPr>
        </p:nvSpPr>
        <p:spPr>
          <a:xfrm>
            <a:off x="685800" y="15240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Purpose of Design (continued)</a:t>
            </a:r>
          </a:p>
        </p:txBody>
      </p:sp>
      <p:sp>
        <p:nvSpPr>
          <p:cNvPr id="6148" name="Rectangle 3"/>
          <p:cNvSpPr>
            <a:spLocks noGrp="1" noChangeArrowheads="1"/>
          </p:cNvSpPr>
          <p:nvPr>
            <p:ph type="body" idx="1"/>
          </p:nvPr>
        </p:nvSpPr>
        <p:spPr>
          <a:xfrm>
            <a:off x="304800" y="1371600"/>
            <a:ext cx="8534400" cy="5013325"/>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A designer must practice </a:t>
            </a:r>
            <a:r>
              <a:rPr lang="en-GB" sz="2400" u="sng" dirty="0" smtClean="0">
                <a:latin typeface="TH SarabunPSK" pitchFamily="34" charset="-34"/>
                <a:cs typeface="TH SarabunPSK" pitchFamily="34" charset="-34"/>
              </a:rPr>
              <a:t>diversification</a:t>
            </a:r>
            <a:r>
              <a:rPr lang="en-GB" sz="2400" dirty="0" smtClean="0">
                <a:latin typeface="TH SarabunPSK" pitchFamily="34" charset="-34"/>
                <a:cs typeface="TH SarabunPSK" pitchFamily="34" charset="-34"/>
              </a:rPr>
              <a:t> and </a:t>
            </a:r>
            <a:r>
              <a:rPr lang="en-GB" sz="2400" u="sng" dirty="0" smtClean="0">
                <a:latin typeface="TH SarabunPSK" pitchFamily="34" charset="-34"/>
                <a:cs typeface="TH SarabunPSK" pitchFamily="34" charset="-34"/>
              </a:rPr>
              <a:t>convergence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designer </a:t>
            </a:r>
            <a:r>
              <a:rPr lang="en-GB" u="sng" dirty="0" smtClean="0">
                <a:latin typeface="TH SarabunPSK" pitchFamily="34" charset="-34"/>
                <a:cs typeface="TH SarabunPSK" pitchFamily="34" charset="-34"/>
              </a:rPr>
              <a:t>selects</a:t>
            </a:r>
            <a:r>
              <a:rPr lang="en-GB" dirty="0" smtClean="0">
                <a:latin typeface="TH SarabunPSK" pitchFamily="34" charset="-34"/>
                <a:cs typeface="TH SarabunPSK" pitchFamily="34" charset="-34"/>
              </a:rPr>
              <a:t> from design components, component solutions, and knowledge available through catalogs, textbooks, and experience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designer then </a:t>
            </a:r>
            <a:r>
              <a:rPr lang="en-GB" u="sng" dirty="0" smtClean="0">
                <a:latin typeface="TH SarabunPSK" pitchFamily="34" charset="-34"/>
                <a:cs typeface="TH SarabunPSK" pitchFamily="34" charset="-34"/>
              </a:rPr>
              <a:t>chooses</a:t>
            </a:r>
            <a:r>
              <a:rPr lang="en-GB" dirty="0" smtClean="0">
                <a:latin typeface="TH SarabunPSK" pitchFamily="34" charset="-34"/>
                <a:cs typeface="TH SarabunPSK" pitchFamily="34" charset="-34"/>
              </a:rPr>
              <a:t> the elements from this collection that meet the requirements defined by requirements engineering and analysis modeling</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Convergence occurs as </a:t>
            </a:r>
            <a:r>
              <a:rPr lang="en-GB" u="sng" dirty="0" smtClean="0">
                <a:latin typeface="TH SarabunPSK" pitchFamily="34" charset="-34"/>
                <a:cs typeface="TH SarabunPSK" pitchFamily="34" charset="-34"/>
              </a:rPr>
              <a:t>alternatives</a:t>
            </a:r>
            <a:r>
              <a:rPr lang="en-GB" dirty="0" smtClean="0">
                <a:latin typeface="TH SarabunPSK" pitchFamily="34" charset="-34"/>
                <a:cs typeface="TH SarabunPSK" pitchFamily="34" charset="-34"/>
              </a:rPr>
              <a:t> are </a:t>
            </a:r>
            <a:r>
              <a:rPr lang="en-GB" u="sng" dirty="0" smtClean="0">
                <a:latin typeface="TH SarabunPSK" pitchFamily="34" charset="-34"/>
                <a:cs typeface="TH SarabunPSK" pitchFamily="34" charset="-34"/>
              </a:rPr>
              <a:t>considered</a:t>
            </a:r>
            <a:r>
              <a:rPr lang="en-GB" dirty="0" smtClean="0">
                <a:latin typeface="TH SarabunPSK" pitchFamily="34" charset="-34"/>
                <a:cs typeface="TH SarabunPSK" pitchFamily="34" charset="-34"/>
              </a:rPr>
              <a:t> and </a:t>
            </a:r>
            <a:r>
              <a:rPr lang="en-GB" u="sng" dirty="0" smtClean="0">
                <a:latin typeface="TH SarabunPSK" pitchFamily="34" charset="-34"/>
                <a:cs typeface="TH SarabunPSK" pitchFamily="34" charset="-34"/>
              </a:rPr>
              <a:t>rejected</a:t>
            </a:r>
            <a:r>
              <a:rPr lang="en-GB" dirty="0" smtClean="0">
                <a:latin typeface="TH SarabunPSK" pitchFamily="34" charset="-34"/>
                <a:cs typeface="TH SarabunPSK" pitchFamily="34" charset="-34"/>
              </a:rPr>
              <a:t> until one particular configuration of components is chosen</a:t>
            </a:r>
          </a:p>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Software design is an </a:t>
            </a:r>
            <a:r>
              <a:rPr lang="en-GB" sz="2400" u="sng" dirty="0" smtClean="0">
                <a:latin typeface="TH SarabunPSK" pitchFamily="34" charset="-34"/>
                <a:cs typeface="TH SarabunPSK" pitchFamily="34" charset="-34"/>
              </a:rPr>
              <a:t>iterative process</a:t>
            </a:r>
            <a:r>
              <a:rPr lang="en-GB" sz="2400" dirty="0" smtClean="0">
                <a:latin typeface="TH SarabunPSK" pitchFamily="34" charset="-34"/>
                <a:cs typeface="TH SarabunPSK" pitchFamily="34" charset="-34"/>
              </a:rPr>
              <a:t> through which requirements are translated into a blueprint for constructing the software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Design begins at a </a:t>
            </a:r>
            <a:r>
              <a:rPr lang="en-GB" u="sng" dirty="0" smtClean="0">
                <a:latin typeface="TH SarabunPSK" pitchFamily="34" charset="-34"/>
                <a:cs typeface="TH SarabunPSK" pitchFamily="34" charset="-34"/>
              </a:rPr>
              <a:t>high level</a:t>
            </a:r>
            <a:r>
              <a:rPr lang="en-GB" dirty="0" smtClean="0">
                <a:latin typeface="TH SarabunPSK" pitchFamily="34" charset="-34"/>
                <a:cs typeface="TH SarabunPSK" pitchFamily="34" charset="-34"/>
              </a:rPr>
              <a:t> of abstraction that can be directly traced back to the </a:t>
            </a:r>
            <a:r>
              <a:rPr lang="en-GB" u="sng" dirty="0" smtClean="0">
                <a:latin typeface="TH SarabunPSK" pitchFamily="34" charset="-34"/>
                <a:cs typeface="TH SarabunPSK" pitchFamily="34" charset="-34"/>
              </a:rPr>
              <a:t>data, functional, and behavioral</a:t>
            </a:r>
            <a:r>
              <a:rPr lang="en-GB" dirty="0" smtClean="0">
                <a:latin typeface="TH SarabunPSK" pitchFamily="34" charset="-34"/>
                <a:cs typeface="TH SarabunPSK" pitchFamily="34" charset="-34"/>
              </a:rPr>
              <a:t> requirements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As design iteration occurs, subsequent refinement leads to design representations at much </a:t>
            </a:r>
            <a:r>
              <a:rPr lang="en-GB" u="sng" dirty="0" smtClean="0">
                <a:latin typeface="TH SarabunPSK" pitchFamily="34" charset="-34"/>
                <a:cs typeface="TH SarabunPSK" pitchFamily="34" charset="-34"/>
              </a:rPr>
              <a:t>lower levels</a:t>
            </a:r>
            <a:r>
              <a:rPr lang="en-GB" dirty="0" smtClean="0">
                <a:latin typeface="TH SarabunPSK" pitchFamily="34" charset="-34"/>
                <a:cs typeface="TH SarabunPSK" pitchFamily="34" charset="-34"/>
              </a:rPr>
              <a:t> of abstraction</a:t>
            </a:r>
          </a:p>
          <a:p>
            <a:pPr marL="339725" indent="-339725" eaLnBrk="1" hangingPunct="1">
              <a:lnSpc>
                <a:spcPct val="90000"/>
              </a:lnSpc>
              <a:spcBef>
                <a:spcPts val="4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p>
          <a:p>
            <a:pPr marL="339725" indent="-339725" eaLnBrk="1" hangingPunct="1">
              <a:lnSpc>
                <a:spcPct val="90000"/>
              </a:lnSpc>
              <a:spcBef>
                <a:spcPts val="4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a:p>
            <a:pPr marL="339725" indent="-339725" eaLnBrk="1" hangingPunct="1">
              <a:lnSpc>
                <a:spcPct val="90000"/>
              </a:lnSpc>
              <a:spcBef>
                <a:spcPts val="50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dirty="0" smtClean="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ED9BAAD9-7190-47DC-B7C0-D0FD20DD2817}"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7</a:t>
            </a:fld>
            <a:endParaRPr lang="en-GB" sz="1400">
              <a:solidFill>
                <a:srgbClr val="000000"/>
              </a:solidFill>
            </a:endParaRPr>
          </a:p>
        </p:txBody>
      </p:sp>
      <p:sp>
        <p:nvSpPr>
          <p:cNvPr id="7171" name="Rectangle 2"/>
          <p:cNvSpPr>
            <a:spLocks noGrp="1" noChangeArrowheads="1"/>
          </p:cNvSpPr>
          <p:nvPr>
            <p:ph type="title"/>
          </p:nvPr>
        </p:nvSpPr>
        <p:spPr>
          <a:xfrm>
            <a:off x="762000" y="41275"/>
            <a:ext cx="7696200" cy="1366838"/>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From Analysis Model to </a:t>
            </a:r>
            <a:br>
              <a:rPr lang="en-GB" smtClean="0"/>
            </a:br>
            <a:r>
              <a:rPr lang="en-GB" smtClean="0"/>
              <a:t>Design Model</a:t>
            </a:r>
          </a:p>
        </p:txBody>
      </p:sp>
      <p:sp>
        <p:nvSpPr>
          <p:cNvPr id="7172" name="Rectangle 3"/>
          <p:cNvSpPr>
            <a:spLocks noGrp="1" noChangeArrowheads="1"/>
          </p:cNvSpPr>
          <p:nvPr>
            <p:ph type="body" idx="1"/>
          </p:nvPr>
        </p:nvSpPr>
        <p:spPr>
          <a:xfrm>
            <a:off x="685800" y="1981200"/>
            <a:ext cx="7772400" cy="4114800"/>
          </a:xfrm>
        </p:spPr>
        <p:txBody>
          <a:bodyPr/>
          <a:lstStyle/>
          <a:p>
            <a:pPr marL="339725" indent="-339725" eaLnBrk="1" hangingPunct="1">
              <a:lnSpc>
                <a:spcPct val="9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dirty="0" smtClean="0">
                <a:latin typeface="TH SarabunPSK" pitchFamily="34" charset="-34"/>
                <a:cs typeface="TH SarabunPSK" pitchFamily="34" charset="-34"/>
              </a:rPr>
              <a:t>Each element of the analysis model provides information that is necessary to create the </a:t>
            </a:r>
            <a:r>
              <a:rPr lang="en-GB" sz="2400" u="sng" dirty="0" smtClean="0">
                <a:latin typeface="TH SarabunPSK" pitchFamily="34" charset="-34"/>
                <a:cs typeface="TH SarabunPSK" pitchFamily="34" charset="-34"/>
              </a:rPr>
              <a:t>four</a:t>
            </a:r>
            <a:r>
              <a:rPr lang="en-GB" sz="2400" dirty="0" smtClean="0">
                <a:latin typeface="TH SarabunPSK" pitchFamily="34" charset="-34"/>
                <a:cs typeface="TH SarabunPSK" pitchFamily="34" charset="-34"/>
              </a:rPr>
              <a:t> design models</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a:t>
            </a:r>
            <a:r>
              <a:rPr lang="en-GB" u="sng" dirty="0" smtClean="0">
                <a:latin typeface="TH SarabunPSK" pitchFamily="34" charset="-34"/>
                <a:cs typeface="TH SarabunPSK" pitchFamily="34" charset="-34"/>
              </a:rPr>
              <a:t>data/class design</a:t>
            </a:r>
            <a:r>
              <a:rPr lang="en-GB" dirty="0" smtClean="0">
                <a:latin typeface="TH SarabunPSK" pitchFamily="34" charset="-34"/>
                <a:cs typeface="TH SarabunPSK" pitchFamily="34" charset="-34"/>
              </a:rPr>
              <a:t> transforms analysis classes into </a:t>
            </a:r>
            <a:r>
              <a:rPr lang="en-GB" u="sng" dirty="0" smtClean="0">
                <a:latin typeface="TH SarabunPSK" pitchFamily="34" charset="-34"/>
                <a:cs typeface="TH SarabunPSK" pitchFamily="34" charset="-34"/>
              </a:rPr>
              <a:t>design classes</a:t>
            </a:r>
            <a:r>
              <a:rPr lang="en-GB" dirty="0" smtClean="0">
                <a:latin typeface="TH SarabunPSK" pitchFamily="34" charset="-34"/>
                <a:cs typeface="TH SarabunPSK" pitchFamily="34" charset="-34"/>
              </a:rPr>
              <a:t> along with the </a:t>
            </a:r>
            <a:r>
              <a:rPr lang="en-GB" u="sng" dirty="0" smtClean="0">
                <a:latin typeface="TH SarabunPSK" pitchFamily="34" charset="-34"/>
                <a:cs typeface="TH SarabunPSK" pitchFamily="34" charset="-34"/>
              </a:rPr>
              <a:t>data structures</a:t>
            </a:r>
            <a:r>
              <a:rPr lang="en-GB" dirty="0" smtClean="0">
                <a:latin typeface="TH SarabunPSK" pitchFamily="34" charset="-34"/>
                <a:cs typeface="TH SarabunPSK" pitchFamily="34" charset="-34"/>
              </a:rPr>
              <a:t> required to implement the software</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a:t>
            </a:r>
            <a:r>
              <a:rPr lang="en-GB" u="sng" dirty="0" smtClean="0">
                <a:latin typeface="TH SarabunPSK" pitchFamily="34" charset="-34"/>
                <a:cs typeface="TH SarabunPSK" pitchFamily="34" charset="-34"/>
              </a:rPr>
              <a:t>architectural design</a:t>
            </a:r>
            <a:r>
              <a:rPr lang="en-GB" dirty="0" smtClean="0">
                <a:latin typeface="TH SarabunPSK" pitchFamily="34" charset="-34"/>
                <a:cs typeface="TH SarabunPSK" pitchFamily="34" charset="-34"/>
              </a:rPr>
              <a:t> defines the </a:t>
            </a:r>
            <a:r>
              <a:rPr lang="en-GB" u="sng" dirty="0" smtClean="0">
                <a:latin typeface="TH SarabunPSK" pitchFamily="34" charset="-34"/>
                <a:cs typeface="TH SarabunPSK" pitchFamily="34" charset="-34"/>
              </a:rPr>
              <a:t>relationship</a:t>
            </a:r>
            <a:r>
              <a:rPr lang="en-GB" dirty="0" smtClean="0">
                <a:latin typeface="TH SarabunPSK" pitchFamily="34" charset="-34"/>
                <a:cs typeface="TH SarabunPSK" pitchFamily="34" charset="-34"/>
              </a:rPr>
              <a:t> between major structural elements of the software; </a:t>
            </a:r>
            <a:r>
              <a:rPr lang="en-GB" u="sng" dirty="0" smtClean="0">
                <a:latin typeface="TH SarabunPSK" pitchFamily="34" charset="-34"/>
                <a:cs typeface="TH SarabunPSK" pitchFamily="34" charset="-34"/>
              </a:rPr>
              <a:t>architectural styles</a:t>
            </a:r>
            <a:r>
              <a:rPr lang="en-GB" dirty="0" smtClean="0">
                <a:latin typeface="TH SarabunPSK" pitchFamily="34" charset="-34"/>
                <a:cs typeface="TH SarabunPSK" pitchFamily="34" charset="-34"/>
              </a:rPr>
              <a:t> and </a:t>
            </a:r>
            <a:r>
              <a:rPr lang="en-GB" u="sng" dirty="0" smtClean="0">
                <a:latin typeface="TH SarabunPSK" pitchFamily="34" charset="-34"/>
                <a:cs typeface="TH SarabunPSK" pitchFamily="34" charset="-34"/>
              </a:rPr>
              <a:t>design patterns</a:t>
            </a:r>
            <a:r>
              <a:rPr lang="en-GB" dirty="0" smtClean="0">
                <a:latin typeface="TH SarabunPSK" pitchFamily="34" charset="-34"/>
                <a:cs typeface="TH SarabunPSK" pitchFamily="34" charset="-34"/>
              </a:rPr>
              <a:t> help achieve the requirements defined for the system</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a:t>
            </a:r>
            <a:r>
              <a:rPr lang="en-GB" u="sng" dirty="0" smtClean="0">
                <a:latin typeface="TH SarabunPSK" pitchFamily="34" charset="-34"/>
                <a:cs typeface="TH SarabunPSK" pitchFamily="34" charset="-34"/>
              </a:rPr>
              <a:t>interface design</a:t>
            </a:r>
            <a:r>
              <a:rPr lang="en-GB" dirty="0" smtClean="0">
                <a:latin typeface="TH SarabunPSK" pitchFamily="34" charset="-34"/>
                <a:cs typeface="TH SarabunPSK" pitchFamily="34" charset="-34"/>
              </a:rPr>
              <a:t> describes how the software </a:t>
            </a:r>
            <a:r>
              <a:rPr lang="en-GB" u="sng" dirty="0" smtClean="0">
                <a:latin typeface="TH SarabunPSK" pitchFamily="34" charset="-34"/>
                <a:cs typeface="TH SarabunPSK" pitchFamily="34" charset="-34"/>
              </a:rPr>
              <a:t>communicates</a:t>
            </a:r>
            <a:r>
              <a:rPr lang="en-GB" dirty="0" smtClean="0">
                <a:latin typeface="TH SarabunPSK" pitchFamily="34" charset="-34"/>
                <a:cs typeface="TH SarabunPSK" pitchFamily="34" charset="-34"/>
              </a:rPr>
              <a:t> with systems that </a:t>
            </a:r>
            <a:r>
              <a:rPr lang="en-GB" u="sng" dirty="0" smtClean="0">
                <a:latin typeface="TH SarabunPSK" pitchFamily="34" charset="-34"/>
                <a:cs typeface="TH SarabunPSK" pitchFamily="34" charset="-34"/>
              </a:rPr>
              <a:t>interoperate</a:t>
            </a:r>
            <a:r>
              <a:rPr lang="en-GB" dirty="0" smtClean="0">
                <a:latin typeface="TH SarabunPSK" pitchFamily="34" charset="-34"/>
                <a:cs typeface="TH SarabunPSK" pitchFamily="34" charset="-34"/>
              </a:rPr>
              <a:t> with it and with humans that use it</a:t>
            </a:r>
          </a:p>
          <a:p>
            <a:pPr marL="739775" lvl="1" indent="-282575"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smtClean="0">
                <a:latin typeface="TH SarabunPSK" pitchFamily="34" charset="-34"/>
                <a:cs typeface="TH SarabunPSK" pitchFamily="34" charset="-34"/>
              </a:rPr>
              <a:t>The </a:t>
            </a:r>
            <a:r>
              <a:rPr lang="en-GB" u="sng" dirty="0" smtClean="0">
                <a:latin typeface="TH SarabunPSK" pitchFamily="34" charset="-34"/>
                <a:cs typeface="TH SarabunPSK" pitchFamily="34" charset="-34"/>
              </a:rPr>
              <a:t>component-level design</a:t>
            </a:r>
            <a:r>
              <a:rPr lang="en-GB" dirty="0" smtClean="0">
                <a:latin typeface="TH SarabunPSK" pitchFamily="34" charset="-34"/>
                <a:cs typeface="TH SarabunPSK" pitchFamily="34" charset="-34"/>
              </a:rPr>
              <a:t> transforms structural elements of the software architecture into a </a:t>
            </a:r>
            <a:r>
              <a:rPr lang="en-GB" u="sng" dirty="0" smtClean="0">
                <a:latin typeface="TH SarabunPSK" pitchFamily="34" charset="-34"/>
                <a:cs typeface="TH SarabunPSK" pitchFamily="34" charset="-34"/>
              </a:rPr>
              <a:t>procedural description</a:t>
            </a:r>
            <a:r>
              <a:rPr lang="en-GB" dirty="0" smtClean="0">
                <a:latin typeface="TH SarabunPSK" pitchFamily="34" charset="-34"/>
                <a:cs typeface="TH SarabunPSK" pitchFamily="34" charset="-34"/>
              </a:rPr>
              <a:t> of software components</a:t>
            </a:r>
          </a:p>
          <a:p>
            <a:pPr marL="339725" indent="-339725" eaLnBrk="1" hangingPunct="1">
              <a:lnSpc>
                <a:spcPct val="90000"/>
              </a:lnSpc>
              <a:spcBef>
                <a:spcPts val="450"/>
              </a:spcBef>
              <a:buClrTx/>
              <a:buSzTx/>
              <a:buFontTx/>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1800" dirty="0" smtClean="0"/>
          </a:p>
        </p:txBody>
      </p:sp>
      <p:sp>
        <p:nvSpPr>
          <p:cNvPr id="7173" name="AutoShape 4"/>
          <p:cNvSpPr>
            <a:spLocks noChangeArrowheads="1"/>
          </p:cNvSpPr>
          <p:nvPr/>
        </p:nvSpPr>
        <p:spPr bwMode="auto">
          <a:xfrm>
            <a:off x="3429000" y="6248400"/>
            <a:ext cx="2057400" cy="354013"/>
          </a:xfrm>
          <a:prstGeom prst="roundRect">
            <a:avLst>
              <a:gd name="adj" fmla="val 431"/>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D0B16F89-3C9A-44CA-9E6B-F4EDBF9DCACE}"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8</a:t>
            </a:fld>
            <a:endParaRPr lang="en-GB" sz="1400">
              <a:solidFill>
                <a:srgbClr val="000000"/>
              </a:solidFill>
            </a:endParaRPr>
          </a:p>
        </p:txBody>
      </p:sp>
      <p:grpSp>
        <p:nvGrpSpPr>
          <p:cNvPr id="2" name="Group 2"/>
          <p:cNvGrpSpPr>
            <a:grpSpLocks/>
          </p:cNvGrpSpPr>
          <p:nvPr/>
        </p:nvGrpSpPr>
        <p:grpSpPr bwMode="auto">
          <a:xfrm>
            <a:off x="762000" y="41275"/>
            <a:ext cx="7694613" cy="1365250"/>
            <a:chOff x="480" y="26"/>
            <a:chExt cx="4847" cy="860"/>
          </a:xfrm>
        </p:grpSpPr>
        <p:sp>
          <p:nvSpPr>
            <p:cNvPr id="8208" name="AutoShape 3"/>
            <p:cNvSpPr>
              <a:spLocks noChangeArrowheads="1"/>
            </p:cNvSpPr>
            <p:nvPr/>
          </p:nvSpPr>
          <p:spPr bwMode="auto">
            <a:xfrm>
              <a:off x="480" y="96"/>
              <a:ext cx="4848" cy="720"/>
            </a:xfrm>
            <a:prstGeom prst="roundRect">
              <a:avLst>
                <a:gd name="adj" fmla="val 139"/>
              </a:avLst>
            </a:prstGeom>
            <a:noFill/>
            <a:ln w="9525">
              <a:noFill/>
              <a:round/>
              <a:headEnd/>
              <a:tailEnd/>
            </a:ln>
          </p:spPr>
          <p:txBody>
            <a:bodyPr wrap="none" anchor="ctr"/>
            <a:lstStyle/>
            <a:p>
              <a:endParaRPr lang="en-US"/>
            </a:p>
          </p:txBody>
        </p:sp>
        <p:sp>
          <p:nvSpPr>
            <p:cNvPr id="8209" name="Text Box 4"/>
            <p:cNvSpPr txBox="1">
              <a:spLocks noChangeArrowheads="1"/>
            </p:cNvSpPr>
            <p:nvPr/>
          </p:nvSpPr>
          <p:spPr bwMode="auto">
            <a:xfrm>
              <a:off x="480" y="26"/>
              <a:ext cx="4848" cy="861"/>
            </a:xfrm>
            <a:prstGeom prst="rect">
              <a:avLst/>
            </a:prstGeom>
            <a:noFill/>
            <a:ln w="9525">
              <a:noFill/>
              <a:round/>
              <a:headEnd/>
              <a:tailEnd/>
            </a:ln>
          </p:spPr>
          <p:txBody>
            <a:bodyPr lIns="90000" tIns="46800" rIns="90000" bIns="46800" anchor="ctr">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4400">
                  <a:solidFill>
                    <a:srgbClr val="000000"/>
                  </a:solidFill>
                </a:rPr>
                <a:t>From Analysis Model to </a:t>
              </a:r>
              <a:br>
                <a:rPr lang="en-GB" sz="4400">
                  <a:solidFill>
                    <a:srgbClr val="000000"/>
                  </a:solidFill>
                </a:rPr>
              </a:br>
              <a:r>
                <a:rPr lang="en-GB" sz="4400">
                  <a:solidFill>
                    <a:srgbClr val="000000"/>
                  </a:solidFill>
                </a:rPr>
                <a:t>Design Model (continued)</a:t>
              </a:r>
            </a:p>
          </p:txBody>
        </p:sp>
      </p:grpSp>
      <p:grpSp>
        <p:nvGrpSpPr>
          <p:cNvPr id="3" name="Group 5"/>
          <p:cNvGrpSpPr>
            <a:grpSpLocks/>
          </p:cNvGrpSpPr>
          <p:nvPr/>
        </p:nvGrpSpPr>
        <p:grpSpPr bwMode="auto">
          <a:xfrm>
            <a:off x="836613" y="1600200"/>
            <a:ext cx="7467600" cy="5029200"/>
            <a:chOff x="527" y="1008"/>
            <a:chExt cx="4704" cy="3168"/>
          </a:xfrm>
        </p:grpSpPr>
        <p:sp>
          <p:nvSpPr>
            <p:cNvPr id="8197" name="AutoShape 6"/>
            <p:cNvSpPr>
              <a:spLocks noChangeArrowheads="1"/>
            </p:cNvSpPr>
            <p:nvPr/>
          </p:nvSpPr>
          <p:spPr bwMode="auto">
            <a:xfrm>
              <a:off x="1651" y="3552"/>
              <a:ext cx="2398" cy="569"/>
            </a:xfrm>
            <a:prstGeom prst="roundRect">
              <a:avLst>
                <a:gd name="adj" fmla="val 17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Data/Class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a:solidFill>
                  <a:srgbClr val="000000"/>
                </a:solidFill>
              </a:endParaRP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(Class-based model, Behavioral model)</a:t>
              </a:r>
            </a:p>
          </p:txBody>
        </p:sp>
        <p:sp>
          <p:nvSpPr>
            <p:cNvPr id="8198" name="AutoShape 7"/>
            <p:cNvSpPr>
              <a:spLocks noChangeArrowheads="1"/>
            </p:cNvSpPr>
            <p:nvPr/>
          </p:nvSpPr>
          <p:spPr bwMode="auto">
            <a:xfrm>
              <a:off x="1560" y="2832"/>
              <a:ext cx="2581" cy="569"/>
            </a:xfrm>
            <a:prstGeom prst="roundRect">
              <a:avLst>
                <a:gd name="adj" fmla="val 171"/>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Architectural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a:solidFill>
                  <a:srgbClr val="000000"/>
                </a:solidFill>
              </a:endParaRP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(Class-based model, Flow-oriented model)</a:t>
              </a:r>
            </a:p>
          </p:txBody>
        </p:sp>
        <p:sp>
          <p:nvSpPr>
            <p:cNvPr id="8199" name="AutoShape 8"/>
            <p:cNvSpPr>
              <a:spLocks noChangeArrowheads="1"/>
            </p:cNvSpPr>
            <p:nvPr/>
          </p:nvSpPr>
          <p:spPr bwMode="auto">
            <a:xfrm>
              <a:off x="1487" y="1920"/>
              <a:ext cx="2726" cy="742"/>
            </a:xfrm>
            <a:prstGeom prst="roundRect">
              <a:avLst>
                <a:gd name="adj" fmla="val 130"/>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Interface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a:solidFill>
                  <a:srgbClr val="000000"/>
                </a:solidFill>
              </a:endParaRP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(Scenario-based model, Flow-oriented model</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Behavioral model)</a:t>
              </a:r>
            </a:p>
          </p:txBody>
        </p:sp>
        <p:sp>
          <p:nvSpPr>
            <p:cNvPr id="8200" name="AutoShape 9"/>
            <p:cNvSpPr>
              <a:spLocks noChangeArrowheads="1"/>
            </p:cNvSpPr>
            <p:nvPr/>
          </p:nvSpPr>
          <p:spPr bwMode="auto">
            <a:xfrm>
              <a:off x="1583" y="1074"/>
              <a:ext cx="2533" cy="742"/>
            </a:xfrm>
            <a:prstGeom prst="roundRect">
              <a:avLst>
                <a:gd name="adj" fmla="val 130"/>
              </a:avLst>
            </a:prstGeom>
            <a:noFill/>
            <a:ln w="9525">
              <a:noFill/>
              <a:round/>
              <a:headEnd/>
              <a:tailEnd/>
            </a:ln>
          </p:spPr>
          <p:txBody>
            <a:bodyPr wrap="none" lIns="90000" tIns="46800" rIns="90000" bIns="46800">
              <a:spAutoFit/>
            </a:bodyPr>
            <a:lstStyle/>
            <a:p>
              <a:pPr algn="ct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a:solidFill>
                    <a:srgbClr val="000000"/>
                  </a:solidFill>
                </a:rPr>
                <a:t>Component-level Design</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1800">
                <a:solidFill>
                  <a:srgbClr val="000000"/>
                </a:solidFill>
              </a:endParaRP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(Class-based model, Flow-oriented model</a:t>
              </a:r>
            </a:p>
            <a:p>
              <a:pPr algn="ct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Behavioral model)</a:t>
              </a:r>
            </a:p>
          </p:txBody>
        </p:sp>
        <p:sp>
          <p:nvSpPr>
            <p:cNvPr id="8201" name="Line 10"/>
            <p:cNvSpPr>
              <a:spLocks noChangeShapeType="1"/>
            </p:cNvSpPr>
            <p:nvPr/>
          </p:nvSpPr>
          <p:spPr bwMode="auto">
            <a:xfrm flipH="1">
              <a:off x="526" y="1008"/>
              <a:ext cx="1252" cy="3168"/>
            </a:xfrm>
            <a:prstGeom prst="line">
              <a:avLst/>
            </a:prstGeom>
            <a:noFill/>
            <a:ln w="28440">
              <a:solidFill>
                <a:srgbClr val="000000"/>
              </a:solidFill>
              <a:miter lim="800000"/>
              <a:headEnd/>
              <a:tailEnd/>
            </a:ln>
          </p:spPr>
          <p:txBody>
            <a:bodyPr/>
            <a:lstStyle/>
            <a:p>
              <a:endParaRPr lang="th-TH"/>
            </a:p>
          </p:txBody>
        </p:sp>
        <p:sp>
          <p:nvSpPr>
            <p:cNvPr id="8202" name="Line 11"/>
            <p:cNvSpPr>
              <a:spLocks noChangeShapeType="1"/>
            </p:cNvSpPr>
            <p:nvPr/>
          </p:nvSpPr>
          <p:spPr bwMode="auto">
            <a:xfrm>
              <a:off x="3984" y="1008"/>
              <a:ext cx="1248" cy="3168"/>
            </a:xfrm>
            <a:prstGeom prst="line">
              <a:avLst/>
            </a:prstGeom>
            <a:noFill/>
            <a:ln w="28440">
              <a:solidFill>
                <a:srgbClr val="000000"/>
              </a:solidFill>
              <a:miter lim="800000"/>
              <a:headEnd/>
              <a:tailEnd/>
            </a:ln>
          </p:spPr>
          <p:txBody>
            <a:bodyPr/>
            <a:lstStyle/>
            <a:p>
              <a:endParaRPr lang="th-TH"/>
            </a:p>
          </p:txBody>
        </p:sp>
        <p:sp>
          <p:nvSpPr>
            <p:cNvPr id="8203" name="Line 12"/>
            <p:cNvSpPr>
              <a:spLocks noChangeShapeType="1"/>
            </p:cNvSpPr>
            <p:nvPr/>
          </p:nvSpPr>
          <p:spPr bwMode="auto">
            <a:xfrm>
              <a:off x="528" y="4176"/>
              <a:ext cx="4704" cy="1"/>
            </a:xfrm>
            <a:prstGeom prst="line">
              <a:avLst/>
            </a:prstGeom>
            <a:noFill/>
            <a:ln w="28440">
              <a:solidFill>
                <a:srgbClr val="000000"/>
              </a:solidFill>
              <a:miter lim="800000"/>
              <a:headEnd/>
              <a:tailEnd/>
            </a:ln>
          </p:spPr>
          <p:txBody>
            <a:bodyPr/>
            <a:lstStyle/>
            <a:p>
              <a:endParaRPr lang="th-TH"/>
            </a:p>
          </p:txBody>
        </p:sp>
        <p:sp>
          <p:nvSpPr>
            <p:cNvPr id="8204" name="Line 13"/>
            <p:cNvSpPr>
              <a:spLocks noChangeShapeType="1"/>
            </p:cNvSpPr>
            <p:nvPr/>
          </p:nvSpPr>
          <p:spPr bwMode="auto">
            <a:xfrm>
              <a:off x="1776" y="1008"/>
              <a:ext cx="2208" cy="1"/>
            </a:xfrm>
            <a:prstGeom prst="line">
              <a:avLst/>
            </a:prstGeom>
            <a:noFill/>
            <a:ln w="28440">
              <a:solidFill>
                <a:srgbClr val="000000"/>
              </a:solidFill>
              <a:miter lim="800000"/>
              <a:headEnd/>
              <a:tailEnd/>
            </a:ln>
          </p:spPr>
          <p:txBody>
            <a:bodyPr/>
            <a:lstStyle/>
            <a:p>
              <a:endParaRPr lang="th-TH"/>
            </a:p>
          </p:txBody>
        </p:sp>
        <p:sp>
          <p:nvSpPr>
            <p:cNvPr id="8205" name="Line 14"/>
            <p:cNvSpPr>
              <a:spLocks noChangeShapeType="1"/>
            </p:cNvSpPr>
            <p:nvPr/>
          </p:nvSpPr>
          <p:spPr bwMode="auto">
            <a:xfrm>
              <a:off x="768" y="3504"/>
              <a:ext cx="4224" cy="1"/>
            </a:xfrm>
            <a:prstGeom prst="line">
              <a:avLst/>
            </a:prstGeom>
            <a:noFill/>
            <a:ln w="28440">
              <a:solidFill>
                <a:srgbClr val="000000"/>
              </a:solidFill>
              <a:miter lim="800000"/>
              <a:headEnd/>
              <a:tailEnd/>
            </a:ln>
          </p:spPr>
          <p:txBody>
            <a:bodyPr/>
            <a:lstStyle/>
            <a:p>
              <a:endParaRPr lang="th-TH"/>
            </a:p>
          </p:txBody>
        </p:sp>
        <p:sp>
          <p:nvSpPr>
            <p:cNvPr id="8206" name="Line 15"/>
            <p:cNvSpPr>
              <a:spLocks noChangeShapeType="1"/>
            </p:cNvSpPr>
            <p:nvPr/>
          </p:nvSpPr>
          <p:spPr bwMode="auto">
            <a:xfrm>
              <a:off x="1056" y="2784"/>
              <a:ext cx="3600" cy="1"/>
            </a:xfrm>
            <a:prstGeom prst="line">
              <a:avLst/>
            </a:prstGeom>
            <a:noFill/>
            <a:ln w="28440">
              <a:solidFill>
                <a:srgbClr val="000000"/>
              </a:solidFill>
              <a:miter lim="800000"/>
              <a:headEnd/>
              <a:tailEnd/>
            </a:ln>
          </p:spPr>
          <p:txBody>
            <a:bodyPr/>
            <a:lstStyle/>
            <a:p>
              <a:endParaRPr lang="th-TH"/>
            </a:p>
          </p:txBody>
        </p:sp>
        <p:sp>
          <p:nvSpPr>
            <p:cNvPr id="8207" name="Line 16"/>
            <p:cNvSpPr>
              <a:spLocks noChangeShapeType="1"/>
            </p:cNvSpPr>
            <p:nvPr/>
          </p:nvSpPr>
          <p:spPr bwMode="auto">
            <a:xfrm>
              <a:off x="1440" y="1872"/>
              <a:ext cx="2880" cy="1"/>
            </a:xfrm>
            <a:prstGeom prst="line">
              <a:avLst/>
            </a:prstGeom>
            <a:noFill/>
            <a:ln w="28440">
              <a:solidFill>
                <a:srgbClr val="000000"/>
              </a:solidFill>
              <a:miter lim="800000"/>
              <a:headEnd/>
              <a:tailEnd/>
            </a:ln>
          </p:spPr>
          <p:txBody>
            <a:bodyPr/>
            <a:lstStyle/>
            <a:p>
              <a:endParaRPr lang="th-TH"/>
            </a:p>
          </p:txBody>
        </p:sp>
      </p:gr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6553200" y="6248400"/>
            <a:ext cx="1905000" cy="296863"/>
          </a:xfrm>
          <a:prstGeom prst="rect">
            <a:avLst/>
          </a:prstGeom>
          <a:noFill/>
          <a:ln w="9525">
            <a:noFill/>
            <a:round/>
            <a:headEnd/>
            <a:tailEnd/>
          </a:ln>
        </p:spPr>
        <p:txBody>
          <a:bodyPr lIns="90000" tIns="46800" rIns="90000" bIns="46800">
            <a:spAutoFit/>
          </a:bodyPr>
          <a:lstStyle/>
          <a:p>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A17E2AFA-B779-403D-A31D-AECFC607DC34}" type="slidenum">
              <a:rPr lang="en-GB" sz="1400">
                <a:solidFill>
                  <a:srgbClr val="000000"/>
                </a:solidFill>
              </a:rPr>
              <a:pPr algn="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t>9</a:t>
            </a:fld>
            <a:endParaRPr lang="en-GB" sz="1400">
              <a:solidFill>
                <a:srgbClr val="000000"/>
              </a:solidFill>
            </a:endParaRPr>
          </a:p>
        </p:txBody>
      </p:sp>
      <p:sp>
        <p:nvSpPr>
          <p:cNvPr id="9219" name="Rectangle 2"/>
          <p:cNvSpPr>
            <a:spLocks noGrp="1" noChangeArrowheads="1"/>
          </p:cNvSpPr>
          <p:nvPr>
            <p:ph type="title"/>
          </p:nvPr>
        </p:nvSpPr>
        <p:spPr>
          <a:xfrm>
            <a:off x="685800" y="0"/>
            <a:ext cx="7772400" cy="1143000"/>
          </a:xfrm>
        </p:spPr>
        <p:txBody>
          <a:bodyPr/>
          <a:lstStyle/>
          <a:p>
            <a:pPr eaLnBrk="1" hangingPunct="1">
              <a:lnSpc>
                <a:spcPct val="95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Task Set for Software Design</a:t>
            </a:r>
          </a:p>
        </p:txBody>
      </p:sp>
      <p:sp>
        <p:nvSpPr>
          <p:cNvPr id="9220" name="Rectangle 3"/>
          <p:cNvSpPr>
            <a:spLocks noGrp="1" noChangeArrowheads="1"/>
          </p:cNvSpPr>
          <p:nvPr>
            <p:ph type="body" idx="1"/>
          </p:nvPr>
        </p:nvSpPr>
        <p:spPr>
          <a:xfrm>
            <a:off x="685800" y="1196752"/>
            <a:ext cx="7772400" cy="4271963"/>
          </a:xfrm>
        </p:spPr>
        <p:txBody>
          <a:bodyPr/>
          <a:lstStyle/>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Examine</a:t>
            </a:r>
            <a:r>
              <a:rPr lang="en-GB" sz="2400" dirty="0" smtClean="0">
                <a:latin typeface="TH SarabunPSK" pitchFamily="34" charset="-34"/>
                <a:cs typeface="TH SarabunPSK" pitchFamily="34" charset="-34"/>
              </a:rPr>
              <a:t> the information domain model and </a:t>
            </a:r>
            <a:r>
              <a:rPr lang="en-GB" sz="2400" u="sng" dirty="0" smtClean="0">
                <a:latin typeface="TH SarabunPSK" pitchFamily="34" charset="-34"/>
                <a:cs typeface="TH SarabunPSK" pitchFamily="34" charset="-34"/>
              </a:rPr>
              <a:t>design</a:t>
            </a:r>
            <a:r>
              <a:rPr lang="en-GB" sz="2400" dirty="0" smtClean="0">
                <a:latin typeface="TH SarabunPSK" pitchFamily="34" charset="-34"/>
                <a:cs typeface="TH SarabunPSK" pitchFamily="34" charset="-34"/>
              </a:rPr>
              <a:t> appropriate data structures for data objects and their attributes</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dirty="0" smtClean="0">
                <a:latin typeface="TH SarabunPSK" pitchFamily="34" charset="-34"/>
                <a:cs typeface="TH SarabunPSK" pitchFamily="34" charset="-34"/>
              </a:rPr>
              <a:t>Using the analysis model, </a:t>
            </a:r>
            <a:r>
              <a:rPr lang="en-GB" sz="2400" u="sng" dirty="0" smtClean="0">
                <a:latin typeface="TH SarabunPSK" pitchFamily="34" charset="-34"/>
                <a:cs typeface="TH SarabunPSK" pitchFamily="34" charset="-34"/>
              </a:rPr>
              <a:t>select</a:t>
            </a:r>
            <a:r>
              <a:rPr lang="en-GB" sz="2400" dirty="0" smtClean="0">
                <a:latin typeface="TH SarabunPSK" pitchFamily="34" charset="-34"/>
                <a:cs typeface="TH SarabunPSK" pitchFamily="34" charset="-34"/>
              </a:rPr>
              <a:t> an architectural style (and design patterns) that are appropriate for the software</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Partition</a:t>
            </a:r>
            <a:r>
              <a:rPr lang="en-GB" sz="2400" dirty="0" smtClean="0">
                <a:latin typeface="TH SarabunPSK" pitchFamily="34" charset="-34"/>
                <a:cs typeface="TH SarabunPSK" pitchFamily="34" charset="-34"/>
              </a:rPr>
              <a:t> the analysis model into design subsystems and </a:t>
            </a:r>
            <a:r>
              <a:rPr lang="en-GB" sz="2400" u="sng" dirty="0" smtClean="0">
                <a:latin typeface="TH SarabunPSK" pitchFamily="34" charset="-34"/>
                <a:cs typeface="TH SarabunPSK" pitchFamily="34" charset="-34"/>
              </a:rPr>
              <a:t>allocate</a:t>
            </a:r>
            <a:r>
              <a:rPr lang="en-GB" sz="2400" dirty="0" smtClean="0">
                <a:latin typeface="TH SarabunPSK" pitchFamily="34" charset="-34"/>
                <a:cs typeface="TH SarabunPSK" pitchFamily="34" charset="-34"/>
              </a:rPr>
              <a:t> these subsystems within the architecture</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Design the subsystem interfaces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Allocate analysis classes or functions to each subsystem</a:t>
            </a:r>
          </a:p>
          <a:p>
            <a:pPr marL="530225" indent="-530225" eaLnBrk="1" hangingPunct="1">
              <a:lnSpc>
                <a:spcPct val="90000"/>
              </a:lnSpc>
              <a:spcBef>
                <a:spcPts val="500"/>
              </a:spcBef>
              <a:buFont typeface="Times New Roman" pitchFamily="18" charset="0"/>
              <a:buAutoNum type="arabi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sz="2400" u="sng" dirty="0" smtClean="0">
                <a:latin typeface="TH SarabunPSK" pitchFamily="34" charset="-34"/>
                <a:cs typeface="TH SarabunPSK" pitchFamily="34" charset="-34"/>
              </a:rPr>
              <a:t>Create</a:t>
            </a:r>
            <a:r>
              <a:rPr lang="en-GB" sz="2400" dirty="0" smtClean="0">
                <a:latin typeface="TH SarabunPSK" pitchFamily="34" charset="-34"/>
                <a:cs typeface="TH SarabunPSK" pitchFamily="34" charset="-34"/>
              </a:rPr>
              <a:t> a set of design classes or components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Translate each analysis class description into a design class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Check each design class against design criteria; consider inheritance issues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Define methods associated with each design class</a:t>
            </a:r>
          </a:p>
          <a:p>
            <a:pPr marL="914400" lvl="1" indent="-457200" eaLnBrk="1" hangingPunct="1">
              <a:lnSpc>
                <a:spcPct val="90000"/>
              </a:lnSpc>
              <a:spcBef>
                <a:spcPts val="450"/>
              </a:spcBef>
              <a:buFont typeface="Times New Roman" pitchFamily="18" charset="0"/>
              <a:buAutoNum type="alphaLcParenR"/>
              <a:tabLst>
                <a:tab pos="644525" algn="l"/>
                <a:tab pos="1101725" algn="l"/>
                <a:tab pos="1558925" algn="l"/>
                <a:tab pos="2016125" algn="l"/>
                <a:tab pos="2473325" algn="l"/>
                <a:tab pos="2930525" algn="l"/>
                <a:tab pos="3387725" algn="l"/>
                <a:tab pos="3844925" algn="l"/>
                <a:tab pos="4302125" algn="l"/>
                <a:tab pos="4759325" algn="l"/>
                <a:tab pos="5216525" algn="l"/>
                <a:tab pos="5673725" algn="l"/>
                <a:tab pos="6130925" algn="l"/>
                <a:tab pos="6588125" algn="l"/>
                <a:tab pos="7045325" algn="l"/>
                <a:tab pos="7502525" algn="l"/>
                <a:tab pos="7959725" algn="l"/>
                <a:tab pos="8416925" algn="l"/>
                <a:tab pos="8874125" algn="l"/>
                <a:tab pos="9331325" algn="l"/>
              </a:tabLst>
            </a:pPr>
            <a:r>
              <a:rPr lang="en-GB" dirty="0" smtClean="0">
                <a:latin typeface="TH SarabunPSK" pitchFamily="34" charset="-34"/>
                <a:cs typeface="TH SarabunPSK" pitchFamily="34" charset="-34"/>
              </a:rPr>
              <a:t>Evaluate and select design patterns for a design class or subsystem</a:t>
            </a:r>
          </a:p>
        </p:txBody>
      </p:sp>
      <p:sp>
        <p:nvSpPr>
          <p:cNvPr id="9221" name="AutoShape 4"/>
          <p:cNvSpPr>
            <a:spLocks noChangeArrowheads="1"/>
          </p:cNvSpPr>
          <p:nvPr/>
        </p:nvSpPr>
        <p:spPr bwMode="auto">
          <a:xfrm>
            <a:off x="3429000" y="6400800"/>
            <a:ext cx="2057400" cy="354013"/>
          </a:xfrm>
          <a:prstGeom prst="roundRect">
            <a:avLst>
              <a:gd name="adj" fmla="val 431"/>
            </a:avLst>
          </a:prstGeom>
          <a:noFill/>
          <a:ln w="9525">
            <a:noFill/>
            <a:round/>
            <a:headEnd/>
            <a:tailEnd/>
          </a:ln>
        </p:spPr>
        <p:txBody>
          <a:bodyPr wrap="none" lIns="90000" tIns="46800" rIns="90000" bIns="46800">
            <a:spAutoFit/>
          </a:bodyPr>
          <a:lstStyle/>
          <a:p>
            <a:pPr eaLnBrk="1" hangingPunct="1">
              <a:lnSpc>
                <a:spcPct val="95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a:solidFill>
                  <a:srgbClr val="000000"/>
                </a:solidFill>
              </a:rPr>
              <a:t>(More on next slide)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rigami [Showee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ไหลเวียน">
  <a:themeElements>
    <a:clrScheme name="ไหลเวียน">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ไหลเวียน">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ไหลเวียน">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ไหลเวียน">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ไหลเวียน">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12026</TotalTime>
  <Words>2307</Words>
  <Application>Microsoft Office PowerPoint</Application>
  <PresentationFormat>On-screen Show (4:3)</PresentationFormat>
  <Paragraphs>258</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Origami [Showeet.com]</vt:lpstr>
      <vt:lpstr>ไหลเวียน</vt:lpstr>
      <vt:lpstr>CHAPTER 10 วิศวกรรมการออกแบบ           (Design Engineering)     </vt:lpstr>
      <vt:lpstr>  Design Engineering     </vt:lpstr>
      <vt:lpstr>Introduction</vt:lpstr>
      <vt:lpstr>Five Notable Design Quotes</vt:lpstr>
      <vt:lpstr>Purpose of Design</vt:lpstr>
      <vt:lpstr>Purpose of Design (continued)</vt:lpstr>
      <vt:lpstr>From Analysis Model to  Design Model</vt:lpstr>
      <vt:lpstr>Slide 8</vt:lpstr>
      <vt:lpstr>Task Set for Software Design</vt:lpstr>
      <vt:lpstr>Task Set for Software Design (continued)</vt:lpstr>
      <vt:lpstr>Design Quality</vt:lpstr>
      <vt:lpstr>Quality's Role</vt:lpstr>
      <vt:lpstr>Goals of a Good Design</vt:lpstr>
      <vt:lpstr>Design Quality Guidelines</vt:lpstr>
      <vt:lpstr>Quality Guidelines (continued)</vt:lpstr>
      <vt:lpstr>Design Concepts</vt:lpstr>
      <vt:lpstr>Design Concepts</vt:lpstr>
      <vt:lpstr>Design Concepts (continued)</vt:lpstr>
      <vt:lpstr>Design Concepts (continued)</vt:lpstr>
      <vt:lpstr>Types of Design Classes</vt:lpstr>
      <vt:lpstr>Characteristics of a Well-Formed Design Class</vt:lpstr>
      <vt:lpstr>The Design Model</vt:lpstr>
      <vt:lpstr>Dimensions of the Design Model</vt:lpstr>
      <vt:lpstr>Introduction</vt:lpstr>
      <vt:lpstr>Introduction (continued)</vt:lpstr>
      <vt:lpstr>Design Elements</vt:lpstr>
      <vt:lpstr>Pattern-based Software Design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Old Style</dc:title>
  <dc:creator>showeet.com</dc:creator>
  <cp:lastModifiedBy>Computer</cp:lastModifiedBy>
  <cp:revision>260</cp:revision>
  <dcterms:created xsi:type="dcterms:W3CDTF">2012-01-16T12:17:13Z</dcterms:created>
  <dcterms:modified xsi:type="dcterms:W3CDTF">2014-03-06T04:22:51Z</dcterms:modified>
  <cp:category>Templates</cp:category>
</cp:coreProperties>
</file>