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  <p:sldMasterId id="2147483803" r:id="rId2"/>
  </p:sldMasterIdLst>
  <p:notesMasterIdLst>
    <p:notesMasterId r:id="rId39"/>
  </p:notesMasterIdLst>
  <p:handoutMasterIdLst>
    <p:handoutMasterId r:id="rId40"/>
  </p:handoutMasterIdLst>
  <p:sldIdLst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H SarabunPSK" pitchFamily="34" charset="-34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H SarabunPSK" pitchFamily="34" charset="-34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H SarabunPSK" pitchFamily="34" charset="-34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H SarabunPSK" pitchFamily="34" charset="-34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H SarabunPSK" pitchFamily="34" charset="-34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TH SarabunPSK" pitchFamily="34" charset="-34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TH SarabunPSK" pitchFamily="34" charset="-34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TH SarabunPSK" pitchFamily="34" charset="-34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TH SarabunPSK" pitchFamily="34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6AC"/>
    <a:srgbClr val="00204F"/>
    <a:srgbClr val="41140B"/>
    <a:srgbClr val="DAD7C6"/>
    <a:srgbClr val="9E1306"/>
    <a:srgbClr val="C6AEA2"/>
    <a:srgbClr val="9E100E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2" autoAdjust="0"/>
    <p:restoredTop sz="67823" autoAdjust="0"/>
  </p:normalViewPr>
  <p:slideViewPr>
    <p:cSldViewPr>
      <p:cViewPr>
        <p:scale>
          <a:sx n="40" d="100"/>
          <a:sy n="40" d="100"/>
        </p:scale>
        <p:origin x="-2118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496" y="-9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841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750" y="0"/>
            <a:ext cx="294584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D957B81B-0F90-43E4-9B0E-62730DB09761}" type="datetimeFigureOut">
              <a:rPr lang="th-TH"/>
              <a:pPr>
                <a:defRPr/>
              </a:pPr>
              <a:t>07/03/57</a:t>
            </a:fld>
            <a:endParaRPr lang="th-TH" dirty="0"/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009"/>
            <a:ext cx="2945841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 dirty="0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750" y="9428009"/>
            <a:ext cx="294584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E85E9DC4-B41D-4293-935C-0A0D1F7FD4FA}" type="slidenum">
              <a:rPr lang="en-US"/>
              <a:pPr>
                <a:defRPr/>
              </a:pPr>
              <a:t>‹#›</a:t>
            </a:fld>
            <a:endParaRPr lang="th-TH" dirty="0"/>
          </a:p>
        </p:txBody>
      </p:sp>
    </p:spTree>
    <p:extLst>
      <p:ext uri="{BB962C8B-B14F-4D97-AF65-F5344CB8AC3E}">
        <p14:creationId xmlns="" xmlns:p14="http://schemas.microsoft.com/office/powerpoint/2010/main" val="2739594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41" cy="496332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750" y="0"/>
            <a:ext cx="2945840" cy="496332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5987E3A-40FE-4F81-9D31-DB7284668FA9}" type="datetimeFigureOut">
              <a:rPr lang="en-US"/>
              <a:pPr>
                <a:defRPr/>
              </a:pPr>
              <a:t>3/7/2014</a:t>
            </a:fld>
            <a:endParaRPr lang="en-US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1" tIns="45501" rIns="91001" bIns="45501" rtlCol="0" anchor="ctr"/>
          <a:lstStyle/>
          <a:p>
            <a:pPr lvl="0"/>
            <a:endParaRPr lang="en-US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310" y="4715153"/>
            <a:ext cx="5438140" cy="4466987"/>
          </a:xfrm>
          <a:prstGeom prst="rect">
            <a:avLst/>
          </a:prstGeom>
        </p:spPr>
        <p:txBody>
          <a:bodyPr vert="horz" lIns="91001" tIns="45501" rIns="91001" bIns="45501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009"/>
            <a:ext cx="2945841" cy="496332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© Copyright Showeet.com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750" y="9428009"/>
            <a:ext cx="2945840" cy="496332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91E6C4D-8FA7-4EF3-85D0-8F94452F5C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480354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h-TH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tilisateur\Documents\Perso\sho8\Origami\fond1_origami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Connecteur droit 7"/>
          <p:cNvCxnSpPr/>
          <p:nvPr userDrawn="1"/>
        </p:nvCxnSpPr>
        <p:spPr>
          <a:xfrm>
            <a:off x="179388" y="2528888"/>
            <a:ext cx="4392612" cy="0"/>
          </a:xfrm>
          <a:prstGeom prst="line">
            <a:avLst/>
          </a:prstGeom>
          <a:ln w="28575">
            <a:solidFill>
              <a:srgbClr val="0086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512" y="878855"/>
            <a:ext cx="4392488" cy="1470025"/>
          </a:xfrm>
        </p:spPr>
        <p:txBody>
          <a:bodyPr lIns="0" rIns="0" anchor="b">
            <a:normAutofit/>
          </a:bodyPr>
          <a:lstStyle>
            <a:lvl1pPr>
              <a:defRPr sz="3200" b="1" cap="all" baseline="0">
                <a:solidFill>
                  <a:srgbClr val="0086A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19200" y="2708275"/>
            <a:ext cx="2133600" cy="365125"/>
          </a:xfrm>
        </p:spPr>
        <p:txBody>
          <a:bodyPr/>
          <a:lstStyle>
            <a:lvl1pPr algn="ctr">
              <a:defRPr sz="1400">
                <a:solidFill>
                  <a:srgbClr val="00204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BED93DF-7009-4AB9-8D5E-FED047D511AE}" type="datetimeFigureOut">
              <a:rPr lang="fr-FR"/>
              <a:pPr>
                <a:defRPr/>
              </a:pPr>
              <a:t>07/03/2014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964B1-EE9E-495E-815B-867E97E90C9A}" type="datetimeFigureOut">
              <a:rPr lang="fr-FR"/>
              <a:pPr>
                <a:defRPr/>
              </a:pPr>
              <a:t>07/03/2014</a:t>
            </a:fld>
            <a:endParaRPr lang="fr-FR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Your footer here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107A2-D00C-4FFB-B75A-07E3D3DE8AD5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h-TH" noProof="0" dirty="0" smtClean="0"/>
              <a:t>คลิกไอคอนเพื่อเพิ่มรูปภาพ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A7F0-DAF5-42AF-9F02-1C701AC7B717}" type="datetimeFigureOut">
              <a:rPr lang="fr-FR"/>
              <a:pPr>
                <a:defRPr/>
              </a:pPr>
              <a:t>07/03/2014</a:t>
            </a:fld>
            <a:endParaRPr lang="fr-FR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Your footer here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DE546-CD72-4F2A-AC1C-EAAC60F99782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2249A-44B4-41F5-9E5D-A58C464B3995}" type="datetimeFigureOut">
              <a:rPr lang="fr-FR"/>
              <a:pPr>
                <a:defRPr/>
              </a:pPr>
              <a:t>07/03/2014</a:t>
            </a:fld>
            <a:endParaRPr lang="fr-FR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Your footer here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9A8D9-9A78-4F2A-B173-1746F91A8971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BFD49-E8A5-42BD-9579-8337F4D28340}" type="datetimeFigureOut">
              <a:rPr lang="fr-FR"/>
              <a:pPr>
                <a:defRPr/>
              </a:pPr>
              <a:t>07/03/2014</a:t>
            </a:fld>
            <a:endParaRPr lang="fr-FR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Your footer here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3DFC3-8490-40DC-8AB4-2FD66D052646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tilisateur\Documents\Perso\sho8\Origami\fond1_origami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Connecteur droit 7"/>
          <p:cNvCxnSpPr/>
          <p:nvPr userDrawn="1"/>
        </p:nvCxnSpPr>
        <p:spPr>
          <a:xfrm>
            <a:off x="179388" y="2528888"/>
            <a:ext cx="4392612" cy="0"/>
          </a:xfrm>
          <a:prstGeom prst="line">
            <a:avLst/>
          </a:prstGeom>
          <a:ln w="28575">
            <a:solidFill>
              <a:srgbClr val="0086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512" y="878855"/>
            <a:ext cx="4392488" cy="1470025"/>
          </a:xfrm>
        </p:spPr>
        <p:txBody>
          <a:bodyPr>
            <a:normAutofit/>
          </a:bodyPr>
          <a:lstStyle>
            <a:lvl1pPr>
              <a:defRPr sz="3200" b="1" cap="all" baseline="0">
                <a:solidFill>
                  <a:srgbClr val="0086A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19200" y="2708275"/>
            <a:ext cx="2133600" cy="365125"/>
          </a:xfrm>
        </p:spPr>
        <p:txBody>
          <a:bodyPr/>
          <a:lstStyle>
            <a:lvl1pPr algn="ctr">
              <a:defRPr sz="1400">
                <a:solidFill>
                  <a:srgbClr val="00204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997C2BF-5BA2-4E1A-8E30-4E73E96DF5A5}" type="datetimeFigureOut">
              <a:rPr lang="fr-FR"/>
              <a:pPr>
                <a:defRPr/>
              </a:pPr>
              <a:t>07/03/2014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tilisateur\Documents\Perso\sho8\Origami\fond2_origami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cteur droit 7"/>
          <p:cNvCxnSpPr/>
          <p:nvPr userDrawn="1"/>
        </p:nvCxnSpPr>
        <p:spPr>
          <a:xfrm>
            <a:off x="3635375" y="6308725"/>
            <a:ext cx="5040313" cy="0"/>
          </a:xfrm>
          <a:prstGeom prst="line">
            <a:avLst/>
          </a:prstGeom>
          <a:ln w="28575">
            <a:solidFill>
              <a:srgbClr val="0086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pied de page 4"/>
          <p:cNvSpPr txBox="1">
            <a:spLocks/>
          </p:cNvSpPr>
          <p:nvPr userDrawn="1"/>
        </p:nvSpPr>
        <p:spPr>
          <a:xfrm>
            <a:off x="7812088" y="6356350"/>
            <a:ext cx="376237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3968" y="274638"/>
            <a:ext cx="4402832" cy="1143000"/>
          </a:xfrm>
        </p:spPr>
        <p:txBody>
          <a:bodyPr>
            <a:noAutofit/>
          </a:bodyPr>
          <a:lstStyle>
            <a:lvl1pPr algn="r">
              <a:defRPr sz="2800" cap="all" baseline="0">
                <a:solidFill>
                  <a:srgbClr val="0086A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35896" y="1988840"/>
            <a:ext cx="5050904" cy="4137323"/>
          </a:xfrm>
        </p:spPr>
        <p:txBody>
          <a:bodyPr lIns="0" rIns="0">
            <a:normAutofit/>
          </a:bodyPr>
          <a:lstStyle>
            <a:lvl1pPr algn="r">
              <a:defRPr sz="2400">
                <a:solidFill>
                  <a:srgbClr val="00204F"/>
                </a:solidFill>
                <a:latin typeface="Arial" pitchFamily="34" charset="0"/>
                <a:cs typeface="Arial" pitchFamily="34" charset="0"/>
              </a:defRPr>
            </a:lvl1pPr>
            <a:lvl2pPr algn="r">
              <a:defRPr sz="2000">
                <a:solidFill>
                  <a:srgbClr val="00204F"/>
                </a:solidFill>
                <a:latin typeface="Arial" pitchFamily="34" charset="0"/>
                <a:cs typeface="Arial" pitchFamily="34" charset="0"/>
              </a:defRPr>
            </a:lvl2pPr>
            <a:lvl3pPr algn="r">
              <a:defRPr sz="1800">
                <a:solidFill>
                  <a:srgbClr val="00204F"/>
                </a:solidFill>
                <a:latin typeface="Arial" pitchFamily="34" charset="0"/>
                <a:cs typeface="Arial" pitchFamily="34" charset="0"/>
              </a:defRPr>
            </a:lvl3pPr>
            <a:lvl4pPr algn="r">
              <a:defRPr sz="1600">
                <a:solidFill>
                  <a:srgbClr val="00204F"/>
                </a:solidFill>
                <a:latin typeface="Arial" pitchFamily="34" charset="0"/>
                <a:cs typeface="Arial" pitchFamily="34" charset="0"/>
              </a:defRPr>
            </a:lvl4pPr>
            <a:lvl5pPr algn="r">
              <a:defRPr sz="1600">
                <a:solidFill>
                  <a:srgbClr val="00204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50038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 dirty="0"/>
              <a:t>Your footer here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8027988" y="6356350"/>
            <a:ext cx="658812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D8F4269-1ED8-4C5A-A986-2DA02BB8C614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2D636-B673-4DFA-BE10-3C0961B0ACAA}" type="datetimeFigureOut">
              <a:rPr lang="fr-FR"/>
              <a:pPr>
                <a:defRPr/>
              </a:pPr>
              <a:t>07/03/2014</a:t>
            </a:fld>
            <a:endParaRPr lang="fr-FR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Your footer here</a:t>
            </a: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44928-0311-4F81-8B16-E3517A55AA4D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50C02-E7EA-4A16-BDF4-7CD8D517A023}" type="datetimeFigureOut">
              <a:rPr lang="fr-FR"/>
              <a:pPr>
                <a:defRPr/>
              </a:pPr>
              <a:t>07/03/2014</a:t>
            </a:fld>
            <a:endParaRPr lang="fr-FR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Your footer here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CF2D2-7C84-424F-B005-CA6CE78A6D36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7C29F-54E2-4283-A055-4956365BE170}" type="datetimeFigureOut">
              <a:rPr lang="fr-FR"/>
              <a:pPr>
                <a:defRPr/>
              </a:pPr>
              <a:t>07/03/2014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423DD-6710-468B-9E69-18003F0D43BC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014AD-5831-4D13-BC2E-4FDC1334C17B}" type="datetimeFigureOut">
              <a:rPr lang="fr-FR"/>
              <a:pPr>
                <a:defRPr/>
              </a:pPr>
              <a:t>07/03/2014</a:t>
            </a:fld>
            <a:endParaRPr lang="fr-FR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Your footer here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47175-D381-4FA6-87B4-9C316F3A415B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AC1B9-AEE0-4722-B566-54A1D0D74408}" type="datetimeFigureOut">
              <a:rPr lang="fr-FR"/>
              <a:pPr>
                <a:defRPr/>
              </a:pPr>
              <a:t>07/03/2014</a:t>
            </a:fld>
            <a:endParaRPr lang="fr-FR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Your footer here</a:t>
            </a: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8A0EE-CE46-4DFA-BABF-988EFEC0E1D6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93355-A7B3-49D4-9498-B4D8647EE378}" type="datetimeFigureOut">
              <a:rPr lang="fr-FR"/>
              <a:pPr>
                <a:defRPr/>
              </a:pPr>
              <a:t>07/03/2014</a:t>
            </a:fld>
            <a:endParaRPr lang="fr-FR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Your footer here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DE462-B4A3-4906-AC96-C98F442D33BF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5C938-8A77-4BDC-A7E3-58B4CD9AF70F}" type="datetimeFigureOut">
              <a:rPr lang="fr-FR"/>
              <a:pPr>
                <a:defRPr/>
              </a:pPr>
              <a:t>07/03/2014</a:t>
            </a:fld>
            <a:endParaRPr lang="fr-FR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Your footer here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D30A8-C847-4082-8B13-494793006947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fr-FR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52B181-C552-437B-837D-5F68604077A1}" type="datetimeFigureOut">
              <a:rPr lang="fr-FR"/>
              <a:pPr>
                <a:defRPr/>
              </a:pPr>
              <a:t>07/03/2014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Your footer here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9D6A75-14C9-41EC-A338-C1AAB027D213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8396288" y="5799138"/>
            <a:ext cx="1839912" cy="27781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052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  <a:endParaRPr lang="en-US" smtClean="0"/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F8A19B68-0F7A-413A-82CC-7BBE6B46D935}" type="datetimeFigureOut">
              <a:rPr lang="fr-FR"/>
              <a:pPr>
                <a:defRPr/>
              </a:pPr>
              <a:t>07/03/2014</a:t>
            </a:fld>
            <a:endParaRPr lang="fr-FR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Your footer here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B1C58518-6ED4-42E3-8567-262410C0540C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  <p:grpSp>
        <p:nvGrpSpPr>
          <p:cNvPr id="2057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</p:grpSp>
      <p:sp>
        <p:nvSpPr>
          <p:cNvPr id="14" name="Rectangle 6"/>
          <p:cNvSpPr/>
          <p:nvPr userDrawn="1"/>
        </p:nvSpPr>
        <p:spPr>
          <a:xfrm rot="5400000">
            <a:off x="8396288" y="5799138"/>
            <a:ext cx="1839912" cy="27781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62" r:id="rId2"/>
    <p:sldLayoutId id="2147483873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74" r:id="rId9"/>
    <p:sldLayoutId id="2147483868" r:id="rId10"/>
    <p:sldLayoutId id="2147483869" r:id="rId11"/>
    <p:sldLayoutId id="214748387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5"/>
          <p:cNvSpPr>
            <a:spLocks noGrp="1"/>
          </p:cNvSpPr>
          <p:nvPr>
            <p:ph type="ctrTitle"/>
          </p:nvPr>
        </p:nvSpPr>
        <p:spPr>
          <a:xfrm>
            <a:off x="178593" y="4608512"/>
            <a:ext cx="6697663" cy="620688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cap="none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CHAPTER </a:t>
            </a:r>
            <a:r>
              <a:rPr lang="en-US" sz="3600" cap="none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9 </a:t>
            </a:r>
            <a:r>
              <a:rPr lang="th-TH" sz="3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วิศวกรรมความต้องการ</a:t>
            </a:r>
            <a:r>
              <a:rPr lang="th-TH" sz="3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	        </a:t>
            </a:r>
            <a:r>
              <a:rPr lang="th-TH" sz="3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3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REquirement </a:t>
            </a:r>
            <a:r>
              <a:rPr lang="en-US" sz="3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Engineering</a:t>
            </a:r>
            <a:r>
              <a:rPr lang="th-TH" sz="3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br>
              <a:rPr lang="th-TH" sz="3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	แบบจำลองการวิเคราะห์</a:t>
            </a:r>
            <a:br>
              <a:rPr lang="th-TH" sz="3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	(</a:t>
            </a:r>
            <a:r>
              <a:rPr lang="en-GB" sz="3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Analysis model</a:t>
            </a:r>
            <a:r>
              <a:rPr lang="th-TH" sz="3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sz="3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en-US" sz="3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3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cap="none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3600" cap="none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en-US" sz="3600" cap="none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3600" cap="none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endParaRPr lang="fr-FR" sz="3600" cap="none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219" name="Espace réservé de la date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cs typeface="Angsana New" pitchFamily="18" charset="-34"/>
              </a:rPr>
              <a:t>Nitinan Mata</a:t>
            </a:r>
            <a:endParaRPr lang="fr-FR" dirty="0" smtClean="0">
              <a:cs typeface="Angsana New" pitchFamily="18" charset="-34"/>
            </a:endParaRPr>
          </a:p>
        </p:txBody>
      </p:sp>
      <p:pic>
        <p:nvPicPr>
          <p:cNvPr id="9220" name="Picture 4" descr="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4437063"/>
            <a:ext cx="161607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วิศวกรรมความต้องการ</a:t>
            </a:r>
          </a:p>
        </p:txBody>
      </p:sp>
      <p:sp>
        <p:nvSpPr>
          <p:cNvPr id="2631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mtClean="0">
                <a:latin typeface="Browallia New" pitchFamily="34" charset="-34"/>
                <a:cs typeface="Browallia New" pitchFamily="34" charset="-34"/>
              </a:rPr>
              <a:t>เป้าหมายของวิศวกรรมความต้องการ ก็คือ การสร้างและบำรุงเอกสารข้อกำหนดความต้องการ ทั้งทางด้านระบบและด้านซอฟต์แวร์ ให้เป็นเอกสารที่มีคุณภาพที่สุด</a:t>
            </a:r>
          </a:p>
          <a:p>
            <a:endParaRPr lang="th-TH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งานย่อยของงานวิศวกรรมความต้องการ	</a:t>
            </a:r>
          </a:p>
        </p:txBody>
      </p:sp>
      <p:sp>
        <p:nvSpPr>
          <p:cNvPr id="264195" name="Rectangle 3"/>
          <p:cNvSpPr>
            <a:spLocks noGrp="1"/>
          </p:cNvSpPr>
          <p:nvPr>
            <p:ph type="body" idx="1"/>
          </p:nvPr>
        </p:nvSpPr>
        <p:spPr>
          <a:xfrm>
            <a:off x="612775" y="1803400"/>
            <a:ext cx="8153400" cy="5054600"/>
          </a:xfrm>
        </p:spPr>
        <p:txBody>
          <a:bodyPr/>
          <a:lstStyle/>
          <a:p>
            <a:r>
              <a:rPr lang="th-TH" smtClean="0">
                <a:latin typeface="Browallia New" pitchFamily="34" charset="-34"/>
                <a:cs typeface="Browallia New" pitchFamily="34" charset="-34"/>
              </a:rPr>
              <a:t>งานย่อยในกระบวนการด้านวิศวกรรมความต้องการ แบ่งเป็น 7 ด้าน ได้แก่ การเริ่มต้นวิเคราะห์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(Inception)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 การเจาะลึกความต้องการ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(Elicitation) 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การขยายรายละเอียด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(Elaboration)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 การเจรจาต่อรอง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(Negotiation)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 การจัดทำข้อกำหนด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(Specification)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 และการจัดการความต้องการ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(Requirement Management)</a:t>
            </a:r>
          </a:p>
          <a:p>
            <a:r>
              <a:rPr lang="th-TH" smtClean="0">
                <a:latin typeface="Browallia New" pitchFamily="34" charset="-34"/>
                <a:cs typeface="Browallia New" pitchFamily="34" charset="-34"/>
              </a:rPr>
              <a:t>งานบางอย่างสามารถทำไปพร้อมๆ กันแบบขนานได้ และทุกงานต้องปรับให้เข้ากับความจำเป็นของโครงการ เพื่อให้บรรลุถึงสิ่งที่ลูกค้าต้องการอย่างแท้จริง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งานย่อยของงานวิศวกรรมความต้องการ	</a:t>
            </a:r>
          </a:p>
        </p:txBody>
      </p:sp>
      <p:sp>
        <p:nvSpPr>
          <p:cNvPr id="2652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mtClean="0">
                <a:latin typeface="Browallia New" pitchFamily="34" charset="-34"/>
                <a:cs typeface="Browallia New" pitchFamily="34" charset="-34"/>
              </a:rPr>
              <a:t>การเริ่มต้นวิเคราะห์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 (Inception)</a:t>
            </a:r>
            <a:endParaRPr lang="th-TH" smtClean="0">
              <a:latin typeface="Browallia New" pitchFamily="34" charset="-34"/>
              <a:cs typeface="Browallia New" pitchFamily="34" charset="-34"/>
            </a:endParaRPr>
          </a:p>
          <a:p>
            <a:pPr>
              <a:buFont typeface="Wingdings" pitchFamily="2" charset="2"/>
              <a:buNone/>
            </a:pPr>
            <a:r>
              <a:rPr lang="th-TH" smtClean="0">
                <a:latin typeface="Browallia New" pitchFamily="34" charset="-34"/>
                <a:cs typeface="Browallia New" pitchFamily="34" charset="-34"/>
              </a:rPr>
              <a:t>	วิศวกรซอฟต์แวร์จะตั้งคำถามเปิด เพื่อทำความเข้าใจพื้นฐานในปัญหา และทางแก้ปัญหา รวมถึงการจัดสร้างการสื่อสารที่มีประสิทธิภาพกับบุคลากรที่ต้องการทางแก้ปัญหา และสร้างความร่วมมือระหว่างลูกค้ากับผู้พัฒนาระบบ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งานย่อยของงานวิศวกรรมความต้องการ	</a:t>
            </a:r>
          </a:p>
        </p:txBody>
      </p:sp>
      <p:sp>
        <p:nvSpPr>
          <p:cNvPr id="2662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mtClean="0">
                <a:latin typeface="Browallia New" pitchFamily="34" charset="-34"/>
                <a:cs typeface="Browallia New" pitchFamily="34" charset="-34"/>
              </a:rPr>
              <a:t>การเจาะลึกความต้องการ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(Elicitation)</a:t>
            </a:r>
          </a:p>
          <a:p>
            <a:pPr>
              <a:buFont typeface="Wingdings" pitchFamily="2" charset="2"/>
              <a:buNone/>
            </a:pPr>
            <a:r>
              <a:rPr lang="en-US" smtClean="0">
                <a:latin typeface="Browallia New" pitchFamily="34" charset="-34"/>
                <a:cs typeface="Browallia New" pitchFamily="34" charset="-34"/>
              </a:rPr>
              <a:t>	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ถามความต้องการของลูกค้า และผู้ใช้งานระบบ ว่าต้องการอะไร เป้าหมายของระบบคืออะไร ปัญหาที่พบในการทำงานนี้คือ</a:t>
            </a:r>
          </a:p>
          <a:p>
            <a:pPr>
              <a:buFont typeface="Wingdings" pitchFamily="2" charset="2"/>
              <a:buNone/>
            </a:pPr>
            <a:r>
              <a:rPr lang="th-TH" smtClean="0">
                <a:latin typeface="Browallia New" pitchFamily="34" charset="-34"/>
                <a:cs typeface="Browallia New" pitchFamily="34" charset="-34"/>
              </a:rPr>
              <a:t>	-  ปัญหาของการหาขอบเขตระบบ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(Problem of Scope)</a:t>
            </a:r>
            <a:endParaRPr lang="th-TH" smtClean="0">
              <a:latin typeface="Browallia New" pitchFamily="34" charset="-34"/>
              <a:cs typeface="Browallia New" pitchFamily="34" charset="-34"/>
            </a:endParaRPr>
          </a:p>
          <a:p>
            <a:pPr>
              <a:buFont typeface="Wingdings" pitchFamily="2" charset="2"/>
              <a:buNone/>
            </a:pPr>
            <a:r>
              <a:rPr lang="th-TH" smtClean="0">
                <a:latin typeface="Browallia New" pitchFamily="34" charset="-34"/>
                <a:cs typeface="Browallia New" pitchFamily="34" charset="-34"/>
              </a:rPr>
              <a:t>	-  ปัญหาของการทำความเข้าใจ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(Problem of Understanding)</a:t>
            </a:r>
            <a:endParaRPr lang="th-TH" smtClean="0">
              <a:latin typeface="Browallia New" pitchFamily="34" charset="-34"/>
              <a:cs typeface="Browallia New" pitchFamily="34" charset="-34"/>
            </a:endParaRPr>
          </a:p>
          <a:p>
            <a:pPr>
              <a:buFont typeface="Wingdings" pitchFamily="2" charset="2"/>
              <a:buNone/>
            </a:pPr>
            <a:r>
              <a:rPr lang="th-TH" smtClean="0">
                <a:latin typeface="Browallia New" pitchFamily="34" charset="-34"/>
                <a:cs typeface="Browallia New" pitchFamily="34" charset="-34"/>
              </a:rPr>
              <a:t>	-  ปัญหาการไม่คงทน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(Problem of volatility)</a:t>
            </a:r>
            <a:endParaRPr lang="th-TH" smtClean="0">
              <a:latin typeface="Browallia New" pitchFamily="34" charset="-34"/>
              <a:cs typeface="Browallia New" pitchFamily="34" charset="-34"/>
            </a:endParaRPr>
          </a:p>
          <a:p>
            <a:pPr>
              <a:buFont typeface="Wingdings" pitchFamily="2" charset="2"/>
              <a:buNone/>
            </a:pPr>
            <a:endParaRPr lang="th-TH" smtClean="0">
              <a:latin typeface="Browallia New" pitchFamily="34" charset="-34"/>
              <a:cs typeface="Browallia New" pitchFamily="34" charset="-3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เทคนิคการเก็บรวบรวมความต้องการ</a:t>
            </a:r>
          </a:p>
        </p:txBody>
      </p:sp>
      <p:sp>
        <p:nvSpPr>
          <p:cNvPr id="2723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h-TH" smtClean="0">
                <a:latin typeface="Browallia New" pitchFamily="34" charset="-34"/>
                <a:cs typeface="Browallia New" pitchFamily="34" charset="-34"/>
              </a:rPr>
              <a:t>เทคนิคที่ใช้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h-TH" smtClean="0">
                <a:latin typeface="Browallia New" pitchFamily="34" charset="-34"/>
                <a:cs typeface="Browallia New" pitchFamily="34" charset="-34"/>
              </a:rPr>
              <a:t>1. การสัมภาษณ์ (Interview) นิยมใช้มากที่สุด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h-TH" smtClean="0">
                <a:latin typeface="Browallia New" pitchFamily="34" charset="-34"/>
                <a:cs typeface="Browallia New" pitchFamily="34" charset="-34"/>
              </a:rPr>
              <a:t>2. การแสดงลำดับเหตุการณ์ (Scenario) เตรียมคำถามตามลำดับงานของผู้ใช้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h-TH" smtClean="0">
                <a:latin typeface="Browallia New" pitchFamily="34" charset="-34"/>
                <a:cs typeface="Browallia New" pitchFamily="34" charset="-34"/>
              </a:rPr>
              <a:t>3. สร้างต้นแบบ (Prototype) เช่น ออกแบบจอภาพบนกระดาษ เพื่อทดสอบการยอมรับความต้องการในเบื้องต้น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h-TH" smtClean="0">
                <a:latin typeface="Browallia New" pitchFamily="34" charset="-34"/>
                <a:cs typeface="Browallia New" pitchFamily="34" charset="-34"/>
              </a:rPr>
              <a:t>4. การประชุม (Meeting) เป็นการเรียกกลุ่มบุคคลที่เกี่ยวข้องมาประชุม เพื่อขอความคิดเห็นและความต้องการ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h-TH" smtClean="0">
                <a:latin typeface="Browallia New" pitchFamily="34" charset="-34"/>
                <a:cs typeface="Browallia New" pitchFamily="34" charset="-34"/>
              </a:rPr>
              <a:t>5. การสังเกต (Observation) โดยตรวจสอบสภาพแวดล้อมการท างานของผู้ใช้ เป็นวิธีที่ดีแต่ค่าใช้จ่ายสูง</a:t>
            </a:r>
            <a:r>
              <a:rPr lang="th-TH" sz="2100" smtClean="0">
                <a:latin typeface="Browallia New" pitchFamily="34" charset="-34"/>
                <a:cs typeface="Browallia New" pitchFamily="34" charset="-34"/>
              </a:rPr>
              <a:t> </a:t>
            </a:r>
          </a:p>
          <a:p>
            <a:pPr>
              <a:lnSpc>
                <a:spcPct val="80000"/>
              </a:lnSpc>
            </a:pPr>
            <a:endParaRPr lang="th-TH" sz="2100" smtClean="0">
              <a:latin typeface="Browallia New" pitchFamily="34" charset="-34"/>
              <a:cs typeface="Browallia New" pitchFamily="34" charset="-3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งานย่อยของงานวิศวกรรมความต้องการ	</a:t>
            </a:r>
          </a:p>
        </p:txBody>
      </p:sp>
      <p:sp>
        <p:nvSpPr>
          <p:cNvPr id="267267" name="Rectangle 3"/>
          <p:cNvSpPr>
            <a:spLocks noGrp="1"/>
          </p:cNvSpPr>
          <p:nvPr>
            <p:ph type="body" idx="1"/>
          </p:nvPr>
        </p:nvSpPr>
        <p:spPr>
          <a:xfrm>
            <a:off x="612775" y="1803400"/>
            <a:ext cx="8153400" cy="4775200"/>
          </a:xfrm>
        </p:spPr>
        <p:txBody>
          <a:bodyPr/>
          <a:lstStyle/>
          <a:p>
            <a:r>
              <a:rPr lang="th-TH" smtClean="0">
                <a:latin typeface="Browallia New" pitchFamily="34" charset="-34"/>
                <a:cs typeface="Browallia New" pitchFamily="34" charset="-34"/>
              </a:rPr>
              <a:t>การขยายความรายละเอียด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(Elaboration)</a:t>
            </a:r>
          </a:p>
          <a:p>
            <a:pPr>
              <a:buFont typeface="Wingdings" pitchFamily="2" charset="2"/>
              <a:buNone/>
            </a:pPr>
            <a:r>
              <a:rPr lang="en-US" smtClean="0">
                <a:latin typeface="Browallia New" pitchFamily="34" charset="-34"/>
                <a:cs typeface="Browallia New" pitchFamily="34" charset="-34"/>
              </a:rPr>
              <a:t>	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งานขั้นนี้คือการนำสารสนเทศที่ได้จากลูกค้า มาขยายและแจกแจงรายละเอียดเพิ่มเติม กิจกรรมนี้มุ่งจะพัฒนาแบบจำลองทางเทคนิคที่ละเอียดของหน้าที่การทำงาน รวมถึงลักษณะและข้อจำกัดของซอฟต์แวร์</a:t>
            </a:r>
          </a:p>
          <a:p>
            <a:pPr>
              <a:buFont typeface="Wingdings" pitchFamily="2" charset="2"/>
              <a:buNone/>
            </a:pPr>
            <a:r>
              <a:rPr lang="th-TH" smtClean="0">
                <a:latin typeface="Browallia New" pitchFamily="34" charset="-34"/>
                <a:cs typeface="Browallia New" pitchFamily="34" charset="-34"/>
              </a:rPr>
              <a:t>		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>
                <a:latin typeface="Browallia New" pitchFamily="34" charset="-34"/>
                <a:cs typeface="Browallia New" pitchFamily="34" charset="-34"/>
              </a:rPr>
              <a:t>การขยายความรายละเอียด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(Elaboration)</a:t>
            </a:r>
            <a:endParaRPr lang="th-TH" smtClean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73411" name="Rectangle 3"/>
          <p:cNvSpPr>
            <a:spLocks noGrp="1"/>
          </p:cNvSpPr>
          <p:nvPr>
            <p:ph type="body" idx="1"/>
          </p:nvPr>
        </p:nvSpPr>
        <p:spPr>
          <a:xfrm>
            <a:off x="381001" y="1803401"/>
            <a:ext cx="8385175" cy="432223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h-TH" smtClean="0"/>
              <a:t>กระบวนการ</a:t>
            </a:r>
          </a:p>
          <a:p>
            <a:pPr>
              <a:lnSpc>
                <a:spcPct val="90000"/>
              </a:lnSpc>
            </a:pPr>
            <a:r>
              <a:rPr lang="th-TH" smtClean="0">
                <a:latin typeface="Browallia New" pitchFamily="34" charset="-34"/>
                <a:cs typeface="Browallia New" pitchFamily="34" charset="-34"/>
              </a:rPr>
              <a:t>การแบ่งกลุ่มความต้องการ (Requirement Classification) เป็น functional , non-functional , product &amp; process หรืออาจแบ่งกลุ่มตามลำดับความสำคัญ ตามขอบเขต หรือตามการเปลี่ยนแปลงความต้องการ</a:t>
            </a:r>
          </a:p>
          <a:p>
            <a:pPr>
              <a:lnSpc>
                <a:spcPct val="90000"/>
              </a:lnSpc>
            </a:pPr>
            <a:r>
              <a:rPr lang="th-TH" smtClean="0">
                <a:latin typeface="Browallia New" pitchFamily="34" charset="-34"/>
                <a:cs typeface="Browallia New" pitchFamily="34" charset="-34"/>
              </a:rPr>
              <a:t>การสร้างแบบจำลองความต้องการ (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Requirement Modeling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) เป็นแบบจำลองแนวคิด เพื่อจำลองความต้องการ ให้เห็นภาพรวมความต้องการทีมงานเข้าใจความต้องการได้ตรงกัน ชี้ให้เห็นข้อผิดพลาดและแก้ไขข้อผิดพลาดนั้น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>
                <a:latin typeface="Browallia New" pitchFamily="34" charset="-34"/>
                <a:cs typeface="Browallia New" pitchFamily="34" charset="-34"/>
              </a:rPr>
              <a:t>การขยายความรายละเอียด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(Elaboration)</a:t>
            </a:r>
            <a:endParaRPr lang="th-TH" smtClean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744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mtClean="0">
                <a:latin typeface="Browallia New" pitchFamily="34" charset="-34"/>
                <a:cs typeface="Browallia New" pitchFamily="34" charset="-34"/>
              </a:rPr>
              <a:t>การออกแบบสถาปัตยกรรม (</a:t>
            </a:r>
            <a:r>
              <a:rPr lang="th-TH" b="1" smtClean="0">
                <a:latin typeface="Browallia New" pitchFamily="34" charset="-34"/>
                <a:cs typeface="Browallia New" pitchFamily="34" charset="-34"/>
              </a:rPr>
              <a:t>Architectural Design) 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แสดงให้ผู้ใช้มองเห็นถึง คอมโพเน้นท์ ที่ใช้สนับสนุน และรองรับความต้องการส่วนใดของผู้ใช้</a:t>
            </a:r>
          </a:p>
          <a:p>
            <a:r>
              <a:rPr lang="th-TH" smtClean="0">
                <a:latin typeface="Browallia New" pitchFamily="34" charset="-34"/>
                <a:cs typeface="Browallia New" pitchFamily="34" charset="-34"/>
              </a:rPr>
              <a:t>การจัดสรรความต้องการ (</a:t>
            </a:r>
            <a:r>
              <a:rPr lang="th-TH" b="1" smtClean="0">
                <a:latin typeface="Browallia New" pitchFamily="34" charset="-34"/>
                <a:cs typeface="Browallia New" pitchFamily="34" charset="-34"/>
              </a:rPr>
              <a:t>Requirement Allocation)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จัดสรรความต้องการให้เข้ากับองค์ประกอบแต่ละส่วนของซอฟต์แวร์ เพื่อนำไปวิเคราะห์ ในระดับรายละเอียดเพิ่มมากขึ้น</a:t>
            </a:r>
          </a:p>
          <a:p>
            <a:endParaRPr lang="th-TH" smtClean="0">
              <a:latin typeface="Browallia New" pitchFamily="34" charset="-34"/>
              <a:cs typeface="Browallia New" pitchFamily="34" charset="-34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งานย่อยของงานวิศวกรรมความต้องการ	</a:t>
            </a:r>
          </a:p>
        </p:txBody>
      </p:sp>
      <p:sp>
        <p:nvSpPr>
          <p:cNvPr id="2682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mtClean="0">
                <a:latin typeface="Browallia New" pitchFamily="34" charset="-34"/>
                <a:cs typeface="Browallia New" pitchFamily="34" charset="-34"/>
              </a:rPr>
              <a:t>การเจรจาต่อรอง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(Negotiation)</a:t>
            </a:r>
            <a:endParaRPr lang="th-TH" smtClean="0">
              <a:latin typeface="Browallia New" pitchFamily="34" charset="-34"/>
              <a:cs typeface="Browallia New" pitchFamily="34" charset="-34"/>
            </a:endParaRPr>
          </a:p>
          <a:p>
            <a:pPr>
              <a:buFont typeface="Wingdings" pitchFamily="2" charset="2"/>
              <a:buNone/>
            </a:pPr>
            <a:r>
              <a:rPr lang="th-TH" smtClean="0">
                <a:latin typeface="Browallia New" pitchFamily="34" charset="-34"/>
                <a:cs typeface="Browallia New" pitchFamily="34" charset="-34"/>
              </a:rPr>
              <a:t>	ลูกค้ามักต่อรองขอมากกว่าที่ระบบจะทำสำเร็จ นักวิศวกรความต้องการต้องประสานความขัดแย้งเหล่านี้ผ่านกระบวนการเจรจาต่อรองกับลูกค้า และปรับเปลี่ยนความต้องการบางส่วน เพื่อให้ทุกฝ่ายบรรลุความพอใจ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งานย่อยของงานวิศวกรรมความต้องการ	</a:t>
            </a:r>
          </a:p>
        </p:txBody>
      </p:sp>
      <p:sp>
        <p:nvSpPr>
          <p:cNvPr id="2693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mtClean="0">
                <a:latin typeface="Browallia New" pitchFamily="34" charset="-34"/>
                <a:cs typeface="Browallia New" pitchFamily="34" charset="-34"/>
              </a:rPr>
              <a:t>การจัดทำข้อกำหนด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(Specification)</a:t>
            </a:r>
            <a:endParaRPr lang="th-TH" smtClean="0">
              <a:latin typeface="Browallia New" pitchFamily="34" charset="-34"/>
              <a:cs typeface="Browallia New" pitchFamily="34" charset="-34"/>
            </a:endParaRPr>
          </a:p>
          <a:p>
            <a:pPr>
              <a:buFont typeface="Wingdings" pitchFamily="2" charset="2"/>
              <a:buNone/>
            </a:pPr>
            <a:r>
              <a:rPr lang="th-TH" smtClean="0">
                <a:latin typeface="Browallia New" pitchFamily="34" charset="-34"/>
                <a:cs typeface="Browallia New" pitchFamily="34" charset="-34"/>
              </a:rPr>
              <a:t>	จัดทำเอกสาร เป็นการรวบรวมข้อกำหนด เป็นต้นแบบของโปรแกรม  การจัดทำข้อกำหนด ที่บ่งบอกถึงคุณลักษณะของซอฟต์แวร์ โดยเอกสารเหล่านี้จะต้องสามารถตรวจสอบ ประเมินค่า และยอมรับได้ จำเป็นต้องมีความยืดหยุ่น โดยเฉพาะสำหรับระบบขนาดใหญ่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500" b="1" smtClean="0">
                <a:latin typeface="Browallia New" pitchFamily="34" charset="-34"/>
                <a:cs typeface="Browallia New" pitchFamily="34" charset="-34"/>
              </a:rPr>
              <a:t>ความต้องการ </a:t>
            </a:r>
            <a:r>
              <a:rPr lang="en-US" sz="4500" b="1" smtClean="0">
                <a:latin typeface="Browallia New" pitchFamily="34" charset="-34"/>
                <a:cs typeface="Browallia New" pitchFamily="34" charset="-34"/>
              </a:rPr>
              <a:t>(Requirement) </a:t>
            </a:r>
            <a:endParaRPr lang="th-TH" sz="4500" b="1" smtClean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05475" name="Rectangle 3"/>
          <p:cNvSpPr>
            <a:spLocks noGrp="1"/>
          </p:cNvSpPr>
          <p:nvPr>
            <p:ph type="body" idx="1"/>
          </p:nvPr>
        </p:nvSpPr>
        <p:spPr>
          <a:xfrm>
            <a:off x="381001" y="1803400"/>
            <a:ext cx="8385175" cy="4775200"/>
          </a:xfrm>
        </p:spPr>
        <p:txBody>
          <a:bodyPr/>
          <a:lstStyle/>
          <a:p>
            <a:r>
              <a:rPr lang="th-TH" smtClean="0">
                <a:latin typeface="Browallia New" pitchFamily="34" charset="-34"/>
                <a:cs typeface="Browallia New" pitchFamily="34" charset="-34"/>
              </a:rPr>
              <a:t>ความต้องการ ถือเป็นวัตถุดิบสำคัญในการผลิตซอฟต์แวร์ เพื่อสร้างข้อกำหนดความต้องการของลูกค้า เพื่อให้ซอฟต์แวร์ที่ถูกพัฒนาขึ้นตรงกับความต้องการที่แท้จริง </a:t>
            </a:r>
          </a:p>
          <a:p>
            <a:pPr>
              <a:buFont typeface="Wingdings" pitchFamily="2" charset="2"/>
              <a:buNone/>
            </a:pPr>
            <a:r>
              <a:rPr lang="th-TH" smtClean="0">
                <a:latin typeface="Browallia New" pitchFamily="34" charset="-34"/>
                <a:cs typeface="Browallia New" pitchFamily="34" charset="-34"/>
              </a:rPr>
              <a:t>		จำแนกความต้องการด้านซอฟต์แวร์ได้เป็น </a:t>
            </a:r>
            <a:r>
              <a:rPr lang="th-TH" b="1" smtClean="0">
                <a:latin typeface="Browallia New" pitchFamily="34" charset="-34"/>
                <a:cs typeface="Browallia New" pitchFamily="34" charset="-34"/>
              </a:rPr>
              <a:t>2 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ระดับ คือ </a:t>
            </a:r>
          </a:p>
          <a:p>
            <a:pPr>
              <a:buFont typeface="Wingdings" pitchFamily="2" charset="2"/>
              <a:buNone/>
            </a:pPr>
            <a:r>
              <a:rPr lang="th-TH" smtClean="0">
                <a:latin typeface="Browallia New" pitchFamily="34" charset="-34"/>
                <a:cs typeface="Browallia New" pitchFamily="34" charset="-34"/>
              </a:rPr>
              <a:t>	1. ความต้องการของผู้ใช้ (</a:t>
            </a:r>
            <a:r>
              <a:rPr lang="th-TH" b="1" smtClean="0">
                <a:latin typeface="Browallia New" pitchFamily="34" charset="-34"/>
                <a:cs typeface="Browallia New" pitchFamily="34" charset="-34"/>
              </a:rPr>
              <a:t>User Requirement) </a:t>
            </a:r>
            <a:endParaRPr lang="th-TH" smtClean="0">
              <a:latin typeface="Browallia New" pitchFamily="34" charset="-34"/>
              <a:cs typeface="Browallia New" pitchFamily="34" charset="-34"/>
            </a:endParaRPr>
          </a:p>
          <a:p>
            <a:pPr>
              <a:buFont typeface="Wingdings" pitchFamily="2" charset="2"/>
              <a:buNone/>
            </a:pPr>
            <a:r>
              <a:rPr lang="th-TH" smtClean="0">
                <a:latin typeface="Browallia New" pitchFamily="34" charset="-34"/>
                <a:cs typeface="Browallia New" pitchFamily="34" charset="-34"/>
              </a:rPr>
              <a:t>	แสดงถึงความคาดหวัง ในบริการ หรือการทำงานที่ได้จากระบบและเงื่อนไขที่ระบบจะต้องทำตาม ถือเป็นความต้องการในระดับสูงสุด</a:t>
            </a:r>
            <a:endParaRPr lang="th-TH" sz="2800" smtClean="0">
              <a:latin typeface="Browallia New" pitchFamily="34" charset="-34"/>
              <a:cs typeface="Browall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>
                <a:latin typeface="Browallia New" pitchFamily="34" charset="-34"/>
                <a:cs typeface="Browallia New" pitchFamily="34" charset="-34"/>
              </a:rPr>
              <a:t>การจัดทำข้อกำหนด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(Specification)</a:t>
            </a:r>
            <a:endParaRPr lang="th-TH" smtClean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75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h-TH" smtClean="0">
                <a:latin typeface="Browallia New" pitchFamily="34" charset="-34"/>
                <a:cs typeface="Browallia New" pitchFamily="34" charset="-34"/>
              </a:rPr>
              <a:t>เอกสารที่เกี่ยวข้อง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h-TH" smtClean="0">
                <a:latin typeface="Browallia New" pitchFamily="34" charset="-34"/>
                <a:cs typeface="Browallia New" pitchFamily="34" charset="-34"/>
              </a:rPr>
              <a:t>1. เอกสารนิยามระบบ เป็นเอกสารที่ถูกจัดทำขึ้นจากมุมมองของผู้ใช้ โดยแสดงถึงรายการความต้องการด้านระบบ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h-TH" smtClean="0">
                <a:latin typeface="Browallia New" pitchFamily="34" charset="-34"/>
                <a:cs typeface="Browallia New" pitchFamily="34" charset="-34"/>
              </a:rPr>
              <a:t>2. เอกสารข้อกำหนดความต้องการด้านระบบ ดำเนินงานโดยวิศวกรระบบ มักถูกจัดทำก่อนข้อ 3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h-TH" smtClean="0">
                <a:latin typeface="Browallia New" pitchFamily="34" charset="-34"/>
                <a:cs typeface="Browallia New" pitchFamily="34" charset="-34"/>
              </a:rPr>
              <a:t>3. เอกสารข้อกำหนดความต้องการด้านซอฟต์แวร์ ระบุถึงหน้าที่ของซอฟต์แวร์ ซึ่งเป็นข้อตกลงขั้นพื้นฐานของทีมงานกับผู้ใช้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th-TH" smtClean="0">
              <a:latin typeface="Browallia New" pitchFamily="34" charset="-34"/>
              <a:cs typeface="Browallia New" pitchFamily="34" charset="-34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งานย่อยของงานวิศวกรรมความต้องการ	</a:t>
            </a:r>
          </a:p>
        </p:txBody>
      </p:sp>
      <p:sp>
        <p:nvSpPr>
          <p:cNvPr id="270339" name="Rectangle 3"/>
          <p:cNvSpPr>
            <a:spLocks noGrp="1"/>
          </p:cNvSpPr>
          <p:nvPr>
            <p:ph type="body" idx="1"/>
          </p:nvPr>
        </p:nvSpPr>
        <p:spPr>
          <a:xfrm>
            <a:off x="612775" y="1803400"/>
            <a:ext cx="8153400" cy="4775200"/>
          </a:xfrm>
        </p:spPr>
        <p:txBody>
          <a:bodyPr/>
          <a:lstStyle/>
          <a:p>
            <a:r>
              <a:rPr lang="th-TH" smtClean="0">
                <a:latin typeface="Browallia New" pitchFamily="34" charset="-34"/>
                <a:cs typeface="Browallia New" pitchFamily="34" charset="-34"/>
              </a:rPr>
              <a:t>การตรวจรับ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(Validation)</a:t>
            </a:r>
          </a:p>
          <a:p>
            <a:pPr>
              <a:buFont typeface="Wingdings" pitchFamily="2" charset="2"/>
              <a:buNone/>
            </a:pPr>
            <a:r>
              <a:rPr lang="en-US" smtClean="0">
                <a:latin typeface="Browallia New" pitchFamily="34" charset="-34"/>
                <a:cs typeface="Browallia New" pitchFamily="34" charset="-34"/>
              </a:rPr>
              <a:t>	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ผลิตผลงานที่เป็นผลลัพธ์ของวิศวกรรมความต้องการ จะถูกประเมินในแง่คุณภาพระหว่างขั้นตอนการตรวจรับ เป็นการทบทวนข้อกำหนด เพื่อให้มั่นใจว่าทุกๆ ความต้องการได้ระบุไว้อย่างไม่คลุมเครือ </a:t>
            </a:r>
          </a:p>
          <a:p>
            <a:pPr>
              <a:buFont typeface="Wingdings" pitchFamily="2" charset="2"/>
              <a:buNone/>
            </a:pPr>
            <a:r>
              <a:rPr lang="th-TH" smtClean="0">
                <a:latin typeface="Browallia New" pitchFamily="34" charset="-34"/>
                <a:cs typeface="Browallia New" pitchFamily="34" charset="-34"/>
              </a:rPr>
              <a:t>	โดยทีมทบทวนประกอบด้วย นักวิศวกรซอฟต์แวร์ ลูกค้าผู้ใช้งาน และผู้มีส่วนได้ส่วนเสียในธุรกิจอื่นๆ ทำหน้าที่ตรวจสอบข้อกำหนด เพื่อมองหาข้อผิดพลาดในเนื้อหาหรือการตีความ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>
                <a:latin typeface="Browallia New" pitchFamily="34" charset="-34"/>
                <a:cs typeface="Browallia New" pitchFamily="34" charset="-34"/>
              </a:rPr>
              <a:t>การตรวจรับ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(Validation)</a:t>
            </a:r>
            <a:endParaRPr lang="th-TH" smtClean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764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th-TH" smtClean="0">
                <a:latin typeface="Browallia New" pitchFamily="34" charset="-34"/>
                <a:cs typeface="Browallia New" pitchFamily="34" charset="-34"/>
              </a:rPr>
              <a:t>ลักษณะที่ดีของความต้องการ</a:t>
            </a:r>
          </a:p>
          <a:p>
            <a:pPr>
              <a:buFont typeface="Wingdings" pitchFamily="2" charset="2"/>
              <a:buNone/>
            </a:pPr>
            <a:r>
              <a:rPr lang="th-TH" smtClean="0">
                <a:latin typeface="Browallia New" pitchFamily="34" charset="-34"/>
                <a:cs typeface="Browallia New" pitchFamily="34" charset="-34"/>
              </a:rPr>
              <a:t>1. มีความเที่ยงตรง (</a:t>
            </a:r>
            <a:r>
              <a:rPr lang="th-TH" b="1" smtClean="0">
                <a:latin typeface="Browallia New" pitchFamily="34" charset="-34"/>
                <a:cs typeface="Browallia New" pitchFamily="34" charset="-34"/>
              </a:rPr>
              <a:t>validity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) </a:t>
            </a:r>
          </a:p>
          <a:p>
            <a:pPr>
              <a:buFont typeface="Wingdings" pitchFamily="2" charset="2"/>
              <a:buNone/>
            </a:pPr>
            <a:r>
              <a:rPr lang="th-TH" smtClean="0">
                <a:latin typeface="Browallia New" pitchFamily="34" charset="-34"/>
                <a:cs typeface="Browallia New" pitchFamily="34" charset="-34"/>
              </a:rPr>
              <a:t>2. มีความสอดคล้อง (</a:t>
            </a:r>
            <a:r>
              <a:rPr lang="th-TH" b="1" smtClean="0">
                <a:latin typeface="Browallia New" pitchFamily="34" charset="-34"/>
                <a:cs typeface="Browallia New" pitchFamily="34" charset="-34"/>
              </a:rPr>
              <a:t>consistency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)</a:t>
            </a:r>
          </a:p>
          <a:p>
            <a:pPr>
              <a:buFont typeface="Wingdings" pitchFamily="2" charset="2"/>
              <a:buNone/>
            </a:pPr>
            <a:r>
              <a:rPr lang="th-TH" smtClean="0">
                <a:latin typeface="Browallia New" pitchFamily="34" charset="-34"/>
                <a:cs typeface="Browallia New" pitchFamily="34" charset="-34"/>
              </a:rPr>
              <a:t>3. มีความครบถ้วนสมบูรณ์ (</a:t>
            </a:r>
            <a:r>
              <a:rPr lang="th-TH" b="1" smtClean="0">
                <a:latin typeface="Browallia New" pitchFamily="34" charset="-34"/>
                <a:cs typeface="Browallia New" pitchFamily="34" charset="-34"/>
              </a:rPr>
              <a:t>completeness)</a:t>
            </a:r>
            <a:endParaRPr lang="th-TH" smtClean="0">
              <a:latin typeface="Browallia New" pitchFamily="34" charset="-34"/>
              <a:cs typeface="Browallia New" pitchFamily="34" charset="-34"/>
            </a:endParaRPr>
          </a:p>
          <a:p>
            <a:pPr>
              <a:buFont typeface="Wingdings" pitchFamily="2" charset="2"/>
              <a:buNone/>
            </a:pPr>
            <a:r>
              <a:rPr lang="th-TH" smtClean="0">
                <a:latin typeface="Browallia New" pitchFamily="34" charset="-34"/>
                <a:cs typeface="Browallia New" pitchFamily="34" charset="-34"/>
              </a:rPr>
              <a:t>4. มีความเป็นไปได้ (</a:t>
            </a:r>
            <a:r>
              <a:rPr lang="th-TH" b="1" smtClean="0">
                <a:latin typeface="Browallia New" pitchFamily="34" charset="-34"/>
                <a:cs typeface="Browallia New" pitchFamily="34" charset="-34"/>
              </a:rPr>
              <a:t>feasibility)</a:t>
            </a:r>
            <a:endParaRPr lang="th-TH" smtClean="0">
              <a:latin typeface="Browallia New" pitchFamily="34" charset="-34"/>
              <a:cs typeface="Browallia New" pitchFamily="34" charset="-34"/>
            </a:endParaRPr>
          </a:p>
          <a:p>
            <a:pPr>
              <a:buFont typeface="Wingdings" pitchFamily="2" charset="2"/>
              <a:buNone/>
            </a:pPr>
            <a:r>
              <a:rPr lang="th-TH" smtClean="0">
                <a:latin typeface="Browallia New" pitchFamily="34" charset="-34"/>
                <a:cs typeface="Browallia New" pitchFamily="34" charset="-34"/>
              </a:rPr>
              <a:t>5. สามารถพิสูจน์ได้ ( </a:t>
            </a:r>
            <a:r>
              <a:rPr lang="th-TH" b="1" smtClean="0">
                <a:latin typeface="Browallia New" pitchFamily="34" charset="-34"/>
                <a:cs typeface="Browallia New" pitchFamily="34" charset="-34"/>
              </a:rPr>
              <a:t>verifiability)</a:t>
            </a:r>
            <a:endParaRPr lang="th-TH" smtClean="0">
              <a:latin typeface="Browallia New" pitchFamily="34" charset="-34"/>
              <a:cs typeface="Browallia New" pitchFamily="34" charset="-34"/>
            </a:endParaRPr>
          </a:p>
          <a:p>
            <a:pPr>
              <a:buFont typeface="Wingdings" pitchFamily="2" charset="2"/>
              <a:buNone/>
            </a:pPr>
            <a:endParaRPr lang="th-TH" smtClean="0">
              <a:latin typeface="Browallia New" pitchFamily="34" charset="-34"/>
              <a:cs typeface="Browallia New" pitchFamily="34" charset="-34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>
                <a:latin typeface="Browallia New" pitchFamily="34" charset="-34"/>
                <a:cs typeface="Browallia New" pitchFamily="34" charset="-34"/>
              </a:rPr>
              <a:t>การตรวจรับ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(Validation)</a:t>
            </a:r>
            <a:endParaRPr lang="th-TH" smtClean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77507" name="Rectangle 3"/>
          <p:cNvSpPr>
            <a:spLocks noGrp="1"/>
          </p:cNvSpPr>
          <p:nvPr>
            <p:ph type="body" idx="1"/>
          </p:nvPr>
        </p:nvSpPr>
        <p:spPr>
          <a:xfrm>
            <a:off x="612775" y="1803400"/>
            <a:ext cx="8153400" cy="4876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h-TH" smtClean="0">
                <a:latin typeface="Browallia New" pitchFamily="34" charset="-34"/>
                <a:cs typeface="Browallia New" pitchFamily="34" charset="-34"/>
              </a:rPr>
              <a:t>เทคนิคการตรวจสอบ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h-TH" smtClean="0">
                <a:latin typeface="Browallia New" pitchFamily="34" charset="-34"/>
                <a:cs typeface="Browallia New" pitchFamily="34" charset="-34"/>
              </a:rPr>
              <a:t>1. การทบทวนความต้องการ (requirement review) โดยมีการตรวจสอบเอกสารอย่างละเอียด เพื่อหาข้อผิดพลาดตามลักษณะต่างๆ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h-TH" smtClean="0">
                <a:latin typeface="Browallia New" pitchFamily="34" charset="-34"/>
                <a:cs typeface="Browallia New" pitchFamily="34" charset="-34"/>
              </a:rPr>
              <a:t>2. การจัดทำต้นแบบ (prototyping) ของระบบและสาธิตให้ผู้ใช้ดู เป็นเทคนิคที่ใช้เงินทุนสูง แต่ได้ผลลัพธ์ที่ดี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h-TH" smtClean="0">
                <a:latin typeface="Browallia New" pitchFamily="34" charset="-34"/>
                <a:cs typeface="Browallia New" pitchFamily="34" charset="-34"/>
              </a:rPr>
              <a:t>3. การสร้างแบบทดสอบ (test-case generation) โดยนำแบบทดสอบนั้นไปออกแบบหรือพัฒนาระบบขึ้นใช้ ถ้าทำได้ยาก ควรพิจารณาความต้องการนั้นใหม่ มักใช้กับการพัฒนาซอฟต์แวร์แบบ Extreme Programming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งานย่อยของงานวิศวกรรมความต้องการ	</a:t>
            </a:r>
          </a:p>
        </p:txBody>
      </p:sp>
      <p:sp>
        <p:nvSpPr>
          <p:cNvPr id="2713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mtClean="0">
                <a:latin typeface="Browallia New" pitchFamily="34" charset="-34"/>
                <a:cs typeface="Browallia New" pitchFamily="34" charset="-34"/>
              </a:rPr>
              <a:t>การจัดการความต้องการ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(Requirement Management)</a:t>
            </a:r>
          </a:p>
          <a:p>
            <a:pPr>
              <a:buFont typeface="Wingdings" pitchFamily="2" charset="2"/>
              <a:buNone/>
            </a:pPr>
            <a:r>
              <a:rPr lang="en-US" smtClean="0">
                <a:latin typeface="Browallia New" pitchFamily="34" charset="-34"/>
                <a:cs typeface="Browallia New" pitchFamily="34" charset="-34"/>
              </a:rPr>
              <a:t>	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ความต้องการในระบบมักเปลี่ยนแปลงไปตลอดช่วงชีวิตของระบบ การจัดการความต้องการเป็นชุดของกิจกรรมที่ช่วยให้ทีมงานกำหนดกลไกในการควบคุมและติดตามความสำเร็จและการเปลี่ยนแปลงความต้องการ ณ เวลาใดเวลาหนึ่งขณะที่โครงการดำเนินไป</a:t>
            </a:r>
          </a:p>
          <a:p>
            <a:pPr>
              <a:buFont typeface="Wingdings" pitchFamily="2" charset="2"/>
              <a:buNone/>
            </a:pPr>
            <a:endParaRPr lang="th-TH" smtClean="0">
              <a:latin typeface="Browallia New" pitchFamily="34" charset="-34"/>
              <a:cs typeface="Browallia New" pitchFamily="34" charset="-34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800" smtClean="0">
                <a:latin typeface="Browallia New" pitchFamily="34" charset="-34"/>
                <a:cs typeface="Browallia New" pitchFamily="34" charset="-34"/>
              </a:rPr>
              <a:t>การจัดการความต้องการ </a:t>
            </a:r>
            <a:r>
              <a:rPr lang="en-US" sz="3800" smtClean="0">
                <a:latin typeface="Browallia New" pitchFamily="34" charset="-34"/>
                <a:cs typeface="Browallia New" pitchFamily="34" charset="-34"/>
              </a:rPr>
              <a:t>(Requirement Management)</a:t>
            </a:r>
            <a:endParaRPr lang="th-TH" sz="3800" smtClean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785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th-TH" smtClean="0">
                <a:latin typeface="Browallia New" pitchFamily="34" charset="-34"/>
                <a:cs typeface="Browallia New" pitchFamily="34" charset="-34"/>
              </a:rPr>
              <a:t>สาเหตุของการเปลี่ยนแปลงความต้องการ</a:t>
            </a:r>
          </a:p>
          <a:p>
            <a:pPr>
              <a:buFont typeface="Wingdings" pitchFamily="2" charset="2"/>
              <a:buNone/>
            </a:pPr>
            <a:r>
              <a:rPr lang="th-TH" smtClean="0">
                <a:latin typeface="Browallia New" pitchFamily="34" charset="-34"/>
                <a:cs typeface="Browallia New" pitchFamily="34" charset="-34"/>
              </a:rPr>
              <a:t>1. มีผู้ใช้หลายกลุ่มซึ่งมีความต้องการต่างกัน จึงมีความขัดแย้งกัน จำเป็นต้องมีการปรับสมดุลความต้องการใหม่ </a:t>
            </a:r>
          </a:p>
          <a:p>
            <a:pPr>
              <a:buFont typeface="Wingdings" pitchFamily="2" charset="2"/>
              <a:buNone/>
            </a:pPr>
            <a:r>
              <a:rPr lang="th-TH" smtClean="0">
                <a:latin typeface="Browallia New" pitchFamily="34" charset="-34"/>
                <a:cs typeface="Browallia New" pitchFamily="34" charset="-34"/>
              </a:rPr>
              <a:t>2. เกิดความขัดแย้งระหว่างผู้ใช้ที่จ่ายเงินลงทุน กับผู้ใช้ที่เป็นผู้ใช้ระบบโดยตรง</a:t>
            </a:r>
          </a:p>
          <a:p>
            <a:pPr>
              <a:buFont typeface="Wingdings" pitchFamily="2" charset="2"/>
              <a:buNone/>
            </a:pPr>
            <a:r>
              <a:rPr lang="th-TH" smtClean="0">
                <a:latin typeface="Browallia New" pitchFamily="34" charset="-34"/>
                <a:cs typeface="Browallia New" pitchFamily="34" charset="-34"/>
              </a:rPr>
              <a:t>3. มีการเปลี่ยนสภาพแวดล้อมทางธุรกิจและเทคโนโลยีภายหลังมีการติดตั้งใช้ระบบงาน</a:t>
            </a:r>
          </a:p>
          <a:p>
            <a:pPr>
              <a:buFont typeface="Wingdings" pitchFamily="2" charset="2"/>
              <a:buNone/>
            </a:pPr>
            <a:endParaRPr lang="th-TH" smtClean="0">
              <a:latin typeface="Browallia New" pitchFamily="34" charset="-34"/>
              <a:cs typeface="Browallia New" pitchFamily="34" charset="-34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800" smtClean="0">
                <a:latin typeface="Browallia New" pitchFamily="34" charset="-34"/>
                <a:cs typeface="Browallia New" pitchFamily="34" charset="-34"/>
              </a:rPr>
              <a:t>การจัดการความต้องการ </a:t>
            </a:r>
            <a:r>
              <a:rPr lang="en-US" sz="3800" smtClean="0">
                <a:latin typeface="Browallia New" pitchFamily="34" charset="-34"/>
                <a:cs typeface="Browallia New" pitchFamily="34" charset="-34"/>
              </a:rPr>
              <a:t>(Requirement Management)</a:t>
            </a:r>
            <a:endParaRPr lang="th-TH" sz="3800" smtClean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79555" name="Rectangle 3"/>
          <p:cNvSpPr>
            <a:spLocks noGrp="1"/>
          </p:cNvSpPr>
          <p:nvPr>
            <p:ph type="body" idx="1"/>
          </p:nvPr>
        </p:nvSpPr>
        <p:spPr>
          <a:xfrm>
            <a:off x="612775" y="1803400"/>
            <a:ext cx="8153400" cy="4876800"/>
          </a:xfrm>
        </p:spPr>
        <p:txBody>
          <a:bodyPr/>
          <a:lstStyle/>
          <a:p>
            <a:r>
              <a:rPr lang="th-TH" smtClean="0">
                <a:latin typeface="Browallia New" pitchFamily="34" charset="-34"/>
                <a:cs typeface="Browallia New" pitchFamily="34" charset="-34"/>
              </a:rPr>
              <a:t>กระบวนการ </a:t>
            </a:r>
          </a:p>
          <a:p>
            <a:pPr>
              <a:buFont typeface="Wingdings" pitchFamily="2" charset="2"/>
              <a:buNone/>
            </a:pPr>
            <a:r>
              <a:rPr lang="th-TH" smtClean="0">
                <a:latin typeface="Browallia New" pitchFamily="34" charset="-34"/>
                <a:cs typeface="Browallia New" pitchFamily="34" charset="-34"/>
              </a:rPr>
              <a:t>	1. จำแนกความต้องการที่เปลี่ยนแปลงและความต้องการที่ไม่เปลี่ยนแปลง </a:t>
            </a:r>
          </a:p>
          <a:p>
            <a:pPr>
              <a:buFont typeface="Wingdings" pitchFamily="2" charset="2"/>
              <a:buNone/>
            </a:pPr>
            <a:r>
              <a:rPr lang="th-TH" smtClean="0">
                <a:latin typeface="Browallia New" pitchFamily="34" charset="-34"/>
                <a:cs typeface="Browallia New" pitchFamily="34" charset="-34"/>
              </a:rPr>
              <a:t>	2. วางแผนการจัดการความต้องการ โดยระบุความเป็นเอกลักษณ์ให้กับทุกความต้องการ กำหนดกิจกรรมการประเมินผล กำหนดความสัมพันธ์ของความต้องการแต่ละรายการและใช้ Case Tool เข้าช่วยจัดการความต้องการ</a:t>
            </a:r>
          </a:p>
          <a:p>
            <a:pPr>
              <a:buFont typeface="Wingdings" pitchFamily="2" charset="2"/>
              <a:buNone/>
            </a:pPr>
            <a:r>
              <a:rPr lang="th-TH" smtClean="0">
                <a:latin typeface="Browallia New" pitchFamily="34" charset="-34"/>
                <a:cs typeface="Browallia New" pitchFamily="34" charset="-34"/>
              </a:rPr>
              <a:t>	3. จัดการกับการเปลี่ยนแปลงความต้องการ เพื่อให้การเปลี่ยนแปลงทั้งหมดที่เกิดขึ้นมีความสอดคล้องกัน โดยอาศัยหลักการจัดการโครงแบบของระบบ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b="1" smtClean="0">
                <a:latin typeface="Browallia New" pitchFamily="34" charset="-34"/>
                <a:cs typeface="Browallia New" pitchFamily="34" charset="-34"/>
              </a:rPr>
              <a:t>แบบจำลองการวิเคราะห์  </a:t>
            </a:r>
            <a:r>
              <a:rPr lang="en-US" sz="3600" b="1" smtClean="0">
                <a:latin typeface="Browallia New" pitchFamily="34" charset="-34"/>
                <a:cs typeface="Browallia New" pitchFamily="34" charset="-34"/>
              </a:rPr>
              <a:t>(Analysis Model)</a:t>
            </a:r>
            <a:endParaRPr lang="th-TH" sz="3600" b="1" smtClean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805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th-TH" smtClean="0">
                <a:latin typeface="Browallia New" pitchFamily="34" charset="-34"/>
                <a:cs typeface="Browallia New" pitchFamily="34" charset="-34"/>
              </a:rPr>
              <a:t>	</a:t>
            </a:r>
            <a:r>
              <a:rPr lang="th-TH" sz="3300" smtClean="0">
                <a:latin typeface="Browallia New" pitchFamily="34" charset="-34"/>
                <a:cs typeface="Browallia New" pitchFamily="34" charset="-34"/>
              </a:rPr>
              <a:t>	แบบจำลอง คือ สัญลักษณ์ที่ใช้จำลองข้อเท็จจริงต่างๆ ที่เกิดขึ้นในระบบ เป็นแผนภาพที่แสดงให้เห็นในแต่ละมุมมอง แบบจำลองการวิเคราะห์ คือ แบบจำลองที่เขียนขึ้นจากข้อกำหนดความต้องการของระบบ สะท้อนให้เห็นถึงหน้าที่การทำงานของระบบด้านต่างๆ และจะถูกนำไปใช้ในระยะการออกแบบต่อไป</a:t>
            </a:r>
          </a:p>
          <a:p>
            <a:pPr>
              <a:buFont typeface="Wingdings" pitchFamily="2" charset="2"/>
              <a:buNone/>
            </a:pPr>
            <a:endParaRPr lang="th-TH" sz="3300" smtClean="0">
              <a:latin typeface="Browallia New" pitchFamily="34" charset="-34"/>
              <a:cs typeface="Browallia New" pitchFamily="34" charset="-34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b="1" smtClean="0">
                <a:latin typeface="Browallia New" pitchFamily="34" charset="-34"/>
                <a:cs typeface="Browallia New" pitchFamily="34" charset="-34"/>
              </a:rPr>
              <a:t>แบบจำลองการวิเคราะห์  </a:t>
            </a:r>
            <a:r>
              <a:rPr lang="en-US" sz="3600" b="1" smtClean="0">
                <a:latin typeface="Browallia New" pitchFamily="34" charset="-34"/>
                <a:cs typeface="Browallia New" pitchFamily="34" charset="-34"/>
              </a:rPr>
              <a:t>(Analysis Model)</a:t>
            </a:r>
            <a:endParaRPr lang="th-TH" sz="3600" b="1" smtClean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816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th-TH" smtClean="0">
                <a:latin typeface="Browallia New" pitchFamily="34" charset="-34"/>
                <a:cs typeface="Browallia New" pitchFamily="34" charset="-34"/>
              </a:rPr>
              <a:t>ประเภท </a:t>
            </a:r>
          </a:p>
          <a:p>
            <a:r>
              <a:rPr lang="th-TH" smtClean="0">
                <a:latin typeface="Browallia New" pitchFamily="34" charset="-34"/>
                <a:cs typeface="Browallia New" pitchFamily="34" charset="-34"/>
              </a:rPr>
              <a:t>แบบจำลองตามแนวทางเชิงโครงสร้าง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(Structured Analysis)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 – </a:t>
            </a:r>
            <a:r>
              <a:rPr lang="th-TH" b="1" smtClean="0">
                <a:latin typeface="Browallia New" pitchFamily="34" charset="-34"/>
                <a:cs typeface="Browallia New" pitchFamily="34" charset="-34"/>
              </a:rPr>
              <a:t>Process Model(DFD) + Data Model (ER) </a:t>
            </a:r>
            <a:endParaRPr lang="th-TH" smtClean="0">
              <a:latin typeface="Browallia New" pitchFamily="34" charset="-34"/>
              <a:cs typeface="Browallia New" pitchFamily="34" charset="-34"/>
            </a:endParaRPr>
          </a:p>
          <a:p>
            <a:r>
              <a:rPr lang="th-TH" smtClean="0">
                <a:latin typeface="Browallia New" pitchFamily="34" charset="-34"/>
                <a:cs typeface="Browallia New" pitchFamily="34" charset="-34"/>
              </a:rPr>
              <a:t>แบบจำลองตามแนวทางเชิงวัตถุ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(Object Oriented Analysis)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 – </a:t>
            </a:r>
            <a:r>
              <a:rPr lang="th-TH" b="1" smtClean="0">
                <a:latin typeface="Browallia New" pitchFamily="34" charset="-34"/>
                <a:cs typeface="Browallia New" pitchFamily="34" charset="-34"/>
              </a:rPr>
              <a:t>UML </a:t>
            </a:r>
            <a:r>
              <a:rPr lang="en-US" b="1" smtClean="0">
                <a:latin typeface="Browallia New" pitchFamily="34" charset="-34"/>
                <a:cs typeface="Browallia New" pitchFamily="34" charset="-34"/>
              </a:rPr>
              <a:t>(Unified Modeling Language)</a:t>
            </a:r>
            <a:endParaRPr lang="th-TH" smtClean="0">
              <a:latin typeface="Browallia New" pitchFamily="34" charset="-34"/>
              <a:cs typeface="Browallia New" pitchFamily="34" charset="-34"/>
            </a:endParaRPr>
          </a:p>
          <a:p>
            <a:endParaRPr lang="th-TH" smtClean="0">
              <a:latin typeface="Browallia New" pitchFamily="34" charset="-34"/>
              <a:cs typeface="Browallia New" pitchFamily="34" charset="-34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>
                <a:latin typeface="Browallia New" pitchFamily="34" charset="-34"/>
                <a:cs typeface="Browallia New" pitchFamily="34" charset="-34"/>
              </a:rPr>
              <a:t>แบบจำลองเชิงโครงสร้าง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(Structured Analysis)</a:t>
            </a:r>
            <a:endParaRPr lang="th-TH" smtClean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82627" name="Rectangle 3"/>
          <p:cNvSpPr>
            <a:spLocks noGrp="1"/>
          </p:cNvSpPr>
          <p:nvPr>
            <p:ph type="body" idx="1"/>
          </p:nvPr>
        </p:nvSpPr>
        <p:spPr>
          <a:xfrm>
            <a:off x="304800" y="1803400"/>
            <a:ext cx="8610600" cy="5054600"/>
          </a:xfrm>
        </p:spPr>
        <p:txBody>
          <a:bodyPr/>
          <a:lstStyle/>
          <a:p>
            <a:r>
              <a:rPr lang="th-TH" smtClean="0">
                <a:latin typeface="Browallia New" pitchFamily="34" charset="-34"/>
                <a:cs typeface="Browallia New" pitchFamily="34" charset="-34"/>
              </a:rPr>
              <a:t>พิจารณาข้อมูล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(Data)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 และกระบวนการ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(Process)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 ที่เปลี่ยนรูปข้อมูล วัตถุข้อมูลถูกจำลองในลักษณะที่กำหนด แอตทริบิวส์และความสัมพันธ์ กระบวนการที่จัดการกับข้อมูลถูกจำลองในลักษณะที่แสดงว่าสามารถเปลี่ยนข้อมูลที่เป็นเป็นวัตถข้อมูลผ่านระบบได้อย่างไร</a:t>
            </a:r>
          </a:p>
          <a:p>
            <a:r>
              <a:rPr lang="th-TH" smtClean="0">
                <a:latin typeface="Browallia New" pitchFamily="34" charset="-34"/>
                <a:cs typeface="Browallia New" pitchFamily="34" charset="-34"/>
              </a:rPr>
              <a:t>แบ่งออกเป็น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2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 ชนิด คือ </a:t>
            </a:r>
          </a:p>
          <a:p>
            <a:pPr lvl="1"/>
            <a:r>
              <a:rPr lang="th-TH" smtClean="0">
                <a:latin typeface="Browallia New" pitchFamily="34" charset="-34"/>
                <a:cs typeface="Browallia New" pitchFamily="34" charset="-34"/>
              </a:rPr>
              <a:t>แบบจำลองกระบวนการ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(Process Model)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  จำลองขั้นตอนการทำงานของระบบ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- DFD</a:t>
            </a:r>
            <a:endParaRPr lang="th-TH" smtClean="0">
              <a:latin typeface="Browallia New" pitchFamily="34" charset="-34"/>
              <a:cs typeface="Browallia New" pitchFamily="34" charset="-34"/>
            </a:endParaRPr>
          </a:p>
          <a:p>
            <a:pPr lvl="1"/>
            <a:r>
              <a:rPr lang="th-TH" smtClean="0">
                <a:latin typeface="Browallia New" pitchFamily="34" charset="-34"/>
                <a:cs typeface="Browallia New" pitchFamily="34" charset="-34"/>
              </a:rPr>
              <a:t>แบบจำลองข้อมูล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(Data Model) 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จำลองโครงสร้างข้อมูลทั้งหมดในระบบ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- ERD</a:t>
            </a:r>
            <a:endParaRPr lang="th-TH" smtClean="0">
              <a:latin typeface="Browallia New" pitchFamily="34" charset="-34"/>
              <a:cs typeface="Browallia New" pitchFamily="34" charset="-3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500" b="1" smtClean="0">
                <a:latin typeface="Browallia New" pitchFamily="34" charset="-34"/>
                <a:cs typeface="Browallia New" pitchFamily="34" charset="-34"/>
              </a:rPr>
              <a:t>ความต้องการ </a:t>
            </a:r>
            <a:r>
              <a:rPr lang="en-US" sz="4500" b="1" smtClean="0">
                <a:latin typeface="Browallia New" pitchFamily="34" charset="-34"/>
                <a:cs typeface="Browallia New" pitchFamily="34" charset="-34"/>
              </a:rPr>
              <a:t>(Requirement)</a:t>
            </a:r>
            <a:endParaRPr lang="th-TH" sz="4500" b="1" smtClean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560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h-TH" smtClean="0">
                <a:latin typeface="Browallia New" pitchFamily="34" charset="-34"/>
                <a:cs typeface="Browallia New" pitchFamily="34" charset="-34"/>
              </a:rPr>
              <a:t>2. ความต้องการด้านระบบ (</a:t>
            </a:r>
            <a:r>
              <a:rPr lang="th-TH" b="1" smtClean="0">
                <a:latin typeface="Browallia New" pitchFamily="34" charset="-34"/>
                <a:cs typeface="Browallia New" pitchFamily="34" charset="-34"/>
              </a:rPr>
              <a:t>System Requirement) </a:t>
            </a:r>
            <a:endParaRPr lang="th-TH" smtClean="0">
              <a:latin typeface="Browallia New" pitchFamily="34" charset="-34"/>
              <a:cs typeface="Browallia New" pitchFamily="34" charset="-34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h-TH" smtClean="0">
                <a:latin typeface="Browallia New" pitchFamily="34" charset="-34"/>
                <a:cs typeface="Browallia New" pitchFamily="34" charset="-34"/>
              </a:rPr>
              <a:t>	เป็นการกำหนดการทำงาน ฟังก์ชัน และบริการต่างๆ ของระบบในระดับรายละเอียด และจัดทำเป็นข้อกำหนดหน้าที่ของระบบ (</a:t>
            </a:r>
            <a:r>
              <a:rPr lang="th-TH" b="1" smtClean="0">
                <a:latin typeface="Browallia New" pitchFamily="34" charset="-34"/>
                <a:cs typeface="Browallia New" pitchFamily="34" charset="-34"/>
              </a:rPr>
              <a:t>Functional Specification)</a:t>
            </a:r>
            <a:endParaRPr lang="th-TH" smtClean="0">
              <a:latin typeface="Browallia New" pitchFamily="34" charset="-34"/>
              <a:cs typeface="Browallia New" pitchFamily="34" charset="-34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h-TH" smtClean="0">
                <a:latin typeface="Browallia New" pitchFamily="34" charset="-34"/>
                <a:cs typeface="Browallia New" pitchFamily="34" charset="-34"/>
              </a:rPr>
              <a:t>	ความต้องการด้านซอฟต์แวร์ มีความสัมพันธ์อย่างมากกับความต้องการ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h-TH" smtClean="0">
                <a:latin typeface="Browallia New" pitchFamily="34" charset="-34"/>
                <a:cs typeface="Browallia New" pitchFamily="34" charset="-34"/>
              </a:rPr>
              <a:t>ของระบบ เพราะเป็นการรวบรวมคุณสมบัติ ด้านเทคนิคของซอฟต์แวร์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h-TH" smtClean="0">
                <a:latin typeface="Browallia New" pitchFamily="34" charset="-34"/>
                <a:cs typeface="Browallia New" pitchFamily="34" charset="-34"/>
              </a:rPr>
              <a:t>ที่แสดงถึงคำสั่งและบริการที่ซอฟต์แวร์สามารถทำได้ภายใต้ระบบหนึ่งๆ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th-TH" smtClean="0">
              <a:latin typeface="Browallia New" pitchFamily="34" charset="-34"/>
              <a:cs typeface="Browall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>
                <a:latin typeface="Browallia New" pitchFamily="34" charset="-34"/>
                <a:cs typeface="Browallia New" pitchFamily="34" charset="-34"/>
              </a:rPr>
              <a:t>แบบจำลองกระบวนการ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(Process Model)</a:t>
            </a:r>
            <a:endParaRPr lang="th-TH" smtClean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84675" name="Rectangle 3"/>
          <p:cNvSpPr>
            <a:spLocks noGrp="1"/>
          </p:cNvSpPr>
          <p:nvPr>
            <p:ph type="body" idx="1"/>
          </p:nvPr>
        </p:nvSpPr>
        <p:spPr>
          <a:xfrm>
            <a:off x="304801" y="1803400"/>
            <a:ext cx="8461375" cy="5054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h-TH" sz="2500" smtClean="0">
                <a:latin typeface="Browallia New" pitchFamily="34" charset="-34"/>
                <a:cs typeface="Browallia New" pitchFamily="34" charset="-34"/>
              </a:rPr>
              <a:t>แผนภาพกระแสข้อมูล </a:t>
            </a:r>
            <a:r>
              <a:rPr lang="en-US" sz="2500" smtClean="0">
                <a:latin typeface="Browallia New" pitchFamily="34" charset="-34"/>
                <a:cs typeface="Browallia New" pitchFamily="34" charset="-34"/>
              </a:rPr>
              <a:t>(Data Flow Diagram)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500" smtClean="0">
                <a:latin typeface="Browallia New" pitchFamily="34" charset="-34"/>
                <a:cs typeface="Browallia New" pitchFamily="34" charset="-34"/>
              </a:rPr>
              <a:t>		</a:t>
            </a:r>
            <a:r>
              <a:rPr lang="th-TH" sz="2500" smtClean="0">
                <a:latin typeface="Browallia New" pitchFamily="34" charset="-34"/>
                <a:cs typeface="Browallia New" pitchFamily="34" charset="-34"/>
              </a:rPr>
              <a:t>แผนภาพที่แสดงถึงทิศทางการไหลของข้อมูลที่มีอยู่ในระบบ จากกระบวนการทำงานหนึ่งไปอีกกระบวนการหนึ่ง หรือไปยังส่วนอื่นที่เกี่ยวข้อง เช่น แหล่งจัดเก็บข้อมูล (</a:t>
            </a:r>
            <a:r>
              <a:rPr lang="en-US" sz="2500" smtClean="0">
                <a:latin typeface="Browallia New" pitchFamily="34" charset="-34"/>
                <a:cs typeface="Browallia New" pitchFamily="34" charset="-34"/>
              </a:rPr>
              <a:t>Data Store) </a:t>
            </a:r>
            <a:r>
              <a:rPr lang="th-TH" sz="2500" smtClean="0">
                <a:latin typeface="Browallia New" pitchFamily="34" charset="-34"/>
                <a:cs typeface="Browallia New" pitchFamily="34" charset="-34"/>
              </a:rPr>
              <a:t>ผู้ที่เกี่ยวข้องที่อยู่นอกระบบ </a:t>
            </a:r>
            <a:r>
              <a:rPr lang="en-US" sz="2500" smtClean="0">
                <a:latin typeface="Browallia New" pitchFamily="34" charset="-34"/>
                <a:cs typeface="Browallia New" pitchFamily="34" charset="-34"/>
              </a:rPr>
              <a:t>(External Agent)</a:t>
            </a:r>
            <a:endParaRPr lang="th-TH" sz="2500" smtClean="0">
              <a:latin typeface="Browallia New" pitchFamily="34" charset="-34"/>
              <a:cs typeface="Browallia New" pitchFamily="34" charset="-34"/>
            </a:endParaRPr>
          </a:p>
          <a:p>
            <a:pPr>
              <a:lnSpc>
                <a:spcPct val="90000"/>
              </a:lnSpc>
            </a:pPr>
            <a:r>
              <a:rPr lang="th-TH" sz="2500" smtClean="0">
                <a:latin typeface="Browallia New" pitchFamily="34" charset="-34"/>
                <a:cs typeface="Browallia New" pitchFamily="34" charset="-34"/>
              </a:rPr>
              <a:t>ประเภทของแผนภาพกระแสข้อมูล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h-TH" sz="2500" smtClean="0">
                <a:latin typeface="Browallia New" pitchFamily="34" charset="-34"/>
                <a:cs typeface="Browallia New" pitchFamily="34" charset="-34"/>
              </a:rPr>
              <a:t>		- แผนภาพกระแสข้อมูล เชิงตรรกะ (</a:t>
            </a:r>
            <a:r>
              <a:rPr lang="en-US" sz="2500" smtClean="0">
                <a:latin typeface="Browallia New" pitchFamily="34" charset="-34"/>
                <a:cs typeface="Browallia New" pitchFamily="34" charset="-34"/>
              </a:rPr>
              <a:t>Logical DFD</a:t>
            </a:r>
            <a:r>
              <a:rPr lang="th-TH" sz="2500" smtClean="0">
                <a:latin typeface="Browallia New" pitchFamily="34" charset="-34"/>
                <a:cs typeface="Browallia New" pitchFamily="34" charset="-34"/>
              </a:rPr>
              <a:t>) </a:t>
            </a:r>
            <a:r>
              <a:rPr lang="en-US" sz="2500" smtClean="0">
                <a:latin typeface="Browallia New" pitchFamily="34" charset="-34"/>
                <a:cs typeface="Browallia New" pitchFamily="34" charset="-34"/>
              </a:rPr>
              <a:t>– </a:t>
            </a:r>
            <a:r>
              <a:rPr lang="th-TH" sz="2500" smtClean="0">
                <a:latin typeface="Browallia New" pitchFamily="34" charset="-34"/>
                <a:cs typeface="Browallia New" pitchFamily="34" charset="-34"/>
              </a:rPr>
              <a:t>แสดงกระบวนการของระบบในระดับแนวคิด </a:t>
            </a:r>
            <a:r>
              <a:rPr lang="en-US" sz="2500" smtClean="0">
                <a:latin typeface="Browallia New" pitchFamily="34" charset="-34"/>
                <a:cs typeface="Browallia New" pitchFamily="34" charset="-34"/>
              </a:rPr>
              <a:t>(Conceptual) </a:t>
            </a:r>
            <a:r>
              <a:rPr lang="th-TH" sz="2500" smtClean="0">
                <a:latin typeface="Browallia New" pitchFamily="34" charset="-34"/>
                <a:cs typeface="Browallia New" pitchFamily="34" charset="-34"/>
              </a:rPr>
              <a:t>เท่านั้น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h-TH" sz="2500" smtClean="0">
                <a:latin typeface="Browallia New" pitchFamily="34" charset="-34"/>
                <a:cs typeface="Browallia New" pitchFamily="34" charset="-34"/>
              </a:rPr>
              <a:t>		- แผนภาพกระแสข้อมูล เชิงกายภาพ (</a:t>
            </a:r>
            <a:r>
              <a:rPr lang="en-US" sz="2500" smtClean="0">
                <a:latin typeface="Browallia New" pitchFamily="34" charset="-34"/>
                <a:cs typeface="Browallia New" pitchFamily="34" charset="-34"/>
              </a:rPr>
              <a:t>Physical DFD</a:t>
            </a:r>
            <a:r>
              <a:rPr lang="th-TH" sz="2500" smtClean="0">
                <a:latin typeface="Browallia New" pitchFamily="34" charset="-34"/>
                <a:cs typeface="Browallia New" pitchFamily="34" charset="-34"/>
              </a:rPr>
              <a:t>) – แสดงรายละเอียดภายในกระบวนการ เช่น ชื่อกระบวนการ วิธีการทำงาน แหล่งกำเนิด และปลายทาง เป็นต้น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/>
          </p:cNvSpPr>
          <p:nvPr>
            <p:ph type="title"/>
          </p:nvPr>
        </p:nvSpPr>
        <p:spPr>
          <a:xfrm>
            <a:off x="533400" y="156634"/>
            <a:ext cx="8153400" cy="1341967"/>
          </a:xfrm>
        </p:spPr>
        <p:txBody>
          <a:bodyPr/>
          <a:lstStyle/>
          <a:p>
            <a:r>
              <a:rPr lang="en-US" smtClean="0">
                <a:latin typeface="Browallia New" pitchFamily="34" charset="-34"/>
                <a:cs typeface="Browallia New" pitchFamily="34" charset="-34"/>
              </a:rPr>
              <a:t>Context Diagram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	</a:t>
            </a:r>
          </a:p>
        </p:txBody>
      </p:sp>
      <p:sp>
        <p:nvSpPr>
          <p:cNvPr id="287747" name="Rectangle 3"/>
          <p:cNvSpPr>
            <a:spLocks noGrp="1"/>
          </p:cNvSpPr>
          <p:nvPr>
            <p:ph type="body" idx="1"/>
          </p:nvPr>
        </p:nvSpPr>
        <p:spPr>
          <a:xfrm>
            <a:off x="381000" y="1803401"/>
            <a:ext cx="3276600" cy="4322233"/>
          </a:xfrm>
        </p:spPr>
        <p:txBody>
          <a:bodyPr/>
          <a:lstStyle/>
          <a:p>
            <a:r>
              <a:rPr lang="th-TH" smtClean="0">
                <a:latin typeface="Browallia New" pitchFamily="34" charset="-34"/>
                <a:cs typeface="Browallia New" pitchFamily="34" charset="-34"/>
              </a:rPr>
              <a:t>แผนภาพกระแสข้อมูลระดับบนสุดที่แสดงภาพรวมการทำงานของระบบที่มีความสัมพันธ์กับสภาพแวดล้อมนอกระบบ</a:t>
            </a:r>
          </a:p>
        </p:txBody>
      </p:sp>
      <p:pic>
        <p:nvPicPr>
          <p:cNvPr id="287749" name="Picture 5" descr="pic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500" y="1"/>
            <a:ext cx="5524500" cy="6642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/>
          </p:cNvSpPr>
          <p:nvPr>
            <p:ph type="title"/>
          </p:nvPr>
        </p:nvSpPr>
        <p:spPr>
          <a:xfrm>
            <a:off x="609600" y="177801"/>
            <a:ext cx="8153400" cy="1341967"/>
          </a:xfrm>
        </p:spPr>
        <p:txBody>
          <a:bodyPr/>
          <a:lstStyle/>
          <a:p>
            <a:r>
              <a:rPr lang="th-TH" smtClean="0"/>
              <a:t>ตัวอย่าง </a:t>
            </a:r>
            <a:r>
              <a:rPr lang="en-US" smtClean="0"/>
              <a:t>DFD</a:t>
            </a:r>
            <a:endParaRPr lang="th-TH" smtClean="0"/>
          </a:p>
        </p:txBody>
      </p:sp>
      <p:sp>
        <p:nvSpPr>
          <p:cNvPr id="2867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smtClean="0"/>
          </a:p>
        </p:txBody>
      </p:sp>
      <p:pic>
        <p:nvPicPr>
          <p:cNvPr id="286727" name="Picture 7" descr="pic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76200"/>
            <a:ext cx="5276850" cy="673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ตัวอย่าง </a:t>
            </a:r>
            <a:r>
              <a:rPr lang="en-US" smtClean="0"/>
              <a:t>DFD</a:t>
            </a:r>
            <a:endParaRPr lang="th-TH" smtClean="0"/>
          </a:p>
        </p:txBody>
      </p:sp>
      <p:sp>
        <p:nvSpPr>
          <p:cNvPr id="2887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smtClean="0"/>
          </a:p>
        </p:txBody>
      </p:sp>
      <p:pic>
        <p:nvPicPr>
          <p:cNvPr id="288772" name="Picture 4" descr="pic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79401"/>
            <a:ext cx="5391150" cy="6159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>
                <a:latin typeface="Browallia New" pitchFamily="34" charset="-34"/>
                <a:cs typeface="Browallia New" pitchFamily="34" charset="-34"/>
              </a:rPr>
              <a:t>แบบจำลองข้อมูล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(Data Model)</a:t>
            </a:r>
            <a:endParaRPr lang="th-TH" smtClean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85699" name="Rectangle 3"/>
          <p:cNvSpPr>
            <a:spLocks noGrp="1"/>
          </p:cNvSpPr>
          <p:nvPr>
            <p:ph type="body" idx="1"/>
          </p:nvPr>
        </p:nvSpPr>
        <p:spPr>
          <a:xfrm>
            <a:off x="457200" y="1803401"/>
            <a:ext cx="8534400" cy="4322233"/>
          </a:xfrm>
        </p:spPr>
        <p:txBody>
          <a:bodyPr/>
          <a:lstStyle/>
          <a:p>
            <a:r>
              <a:rPr lang="th-TH" smtClean="0">
                <a:latin typeface="Browallia New" pitchFamily="34" charset="-34"/>
                <a:cs typeface="Browallia New" pitchFamily="34" charset="-34"/>
              </a:rPr>
              <a:t>แผนภาพแสดงความสัมพันธ์ของข้อมูล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(Entity Relationship Diagram : ERD)</a:t>
            </a:r>
          </a:p>
          <a:p>
            <a:pPr>
              <a:buFont typeface="Wingdings" pitchFamily="2" charset="2"/>
              <a:buNone/>
            </a:pPr>
            <a:r>
              <a:rPr lang="th-TH" smtClean="0">
                <a:latin typeface="Browallia New" pitchFamily="34" charset="-34"/>
                <a:cs typeface="Browallia New" pitchFamily="34" charset="-34"/>
              </a:rPr>
              <a:t>		เป็นแผนภาพสำหรับจำลองข้อมูล ซึ่งจะประกอบด้วย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Entity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 และความสัมพันธ์ของข้อมูล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(Relationship)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 ที่เกิดขึ้นทั้งหมดในระบบ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smtClean="0"/>
          </a:p>
        </p:txBody>
      </p:sp>
      <p:sp>
        <p:nvSpPr>
          <p:cNvPr id="2897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smtClean="0"/>
          </a:p>
        </p:txBody>
      </p:sp>
      <p:pic>
        <p:nvPicPr>
          <p:cNvPr id="2897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1" y="482601"/>
            <a:ext cx="8221663" cy="5930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>
                <a:latin typeface="Browallia New" pitchFamily="34" charset="-34"/>
                <a:cs typeface="Browallia New" pitchFamily="34" charset="-34"/>
              </a:rPr>
              <a:t>แบบจำลองเชิงวัตถุ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(Object Oriented Analysis)</a:t>
            </a:r>
            <a:endParaRPr lang="th-TH" smtClean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836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mtClean="0">
                <a:latin typeface="Browallia New" pitchFamily="34" charset="-34"/>
                <a:cs typeface="Browallia New" pitchFamily="34" charset="-34"/>
              </a:rPr>
              <a:t>มุ่งที่นิยามของคลาสและลักษณะที่คลาสทำงานร่วมกัน แทนที่เราจะมองปัญหาในลักษณะอินพุต โพรเซส เอาท์พุตแบบดั้งเดิม ซึ่งเป็นลักษณะของกระแสข้อมูล เราจะมองปัญหาในแง่ของโครงสร้างข้อมูลตามลำดับชั้น </a:t>
            </a:r>
          </a:p>
          <a:p>
            <a:r>
              <a:rPr lang="th-TH" smtClean="0">
                <a:latin typeface="Browallia New" pitchFamily="34" charset="-34"/>
                <a:cs typeface="Browallia New" pitchFamily="34" charset="-34"/>
              </a:rPr>
              <a:t>แบบจำลองเชิงวัตถุ 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UML (Unified Modeling Language) 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มี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9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 แผนภาพ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ประเภทของความต้องการด้านซอฟต์แวร์</a:t>
            </a:r>
          </a:p>
        </p:txBody>
      </p:sp>
      <p:sp>
        <p:nvSpPr>
          <p:cNvPr id="2570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3300" smtClean="0">
                <a:latin typeface="Browallia New" pitchFamily="34" charset="-34"/>
                <a:cs typeface="Browallia New" pitchFamily="34" charset="-34"/>
              </a:rPr>
              <a:t>ความต้องการด้านซอฟต์แวร์ แบ่งออกเป็น 3 ประเภท ได้แก่</a:t>
            </a:r>
          </a:p>
          <a:p>
            <a:pPr lvl="1"/>
            <a:r>
              <a:rPr lang="th-TH" sz="3000" smtClean="0">
                <a:latin typeface="Browallia New" pitchFamily="34" charset="-34"/>
                <a:cs typeface="Browallia New" pitchFamily="34" charset="-34"/>
              </a:rPr>
              <a:t>ความต้องการที่เป็นหน้าที่หลัก </a:t>
            </a:r>
            <a:r>
              <a:rPr lang="en-US" sz="3000" smtClean="0">
                <a:latin typeface="Browallia New" pitchFamily="34" charset="-34"/>
                <a:cs typeface="Browallia New" pitchFamily="34" charset="-34"/>
              </a:rPr>
              <a:t>(Functional Requirement)</a:t>
            </a:r>
          </a:p>
          <a:p>
            <a:pPr lvl="1"/>
            <a:r>
              <a:rPr lang="th-TH" sz="3000" smtClean="0">
                <a:latin typeface="Browallia New" pitchFamily="34" charset="-34"/>
                <a:cs typeface="Browallia New" pitchFamily="34" charset="-34"/>
              </a:rPr>
              <a:t>ความต้องการที่ไม่ใช่หน้าที่หลัก </a:t>
            </a:r>
            <a:r>
              <a:rPr lang="en-US" sz="3000" smtClean="0">
                <a:latin typeface="Browallia New" pitchFamily="34" charset="-34"/>
                <a:cs typeface="Browallia New" pitchFamily="34" charset="-34"/>
              </a:rPr>
              <a:t>(Non- Functional Requirement)</a:t>
            </a:r>
          </a:p>
          <a:p>
            <a:pPr lvl="1"/>
            <a:r>
              <a:rPr lang="th-TH" sz="3000" smtClean="0">
                <a:latin typeface="Browallia New" pitchFamily="34" charset="-34"/>
                <a:cs typeface="Browallia New" pitchFamily="34" charset="-34"/>
              </a:rPr>
              <a:t>ความต้องการด้านธุรกิจ </a:t>
            </a:r>
            <a:r>
              <a:rPr lang="en-US" sz="3000" smtClean="0">
                <a:latin typeface="Browallia New" pitchFamily="34" charset="-34"/>
                <a:cs typeface="Browallia New" pitchFamily="34" charset="-34"/>
              </a:rPr>
              <a:t>(Domain Requirement)</a:t>
            </a:r>
            <a:endParaRPr lang="th-TH" sz="3000" smtClean="0">
              <a:latin typeface="Browallia New" pitchFamily="34" charset="-34"/>
              <a:cs typeface="Browall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ประเภทของความต้องการด้านซอฟต์แวร์</a:t>
            </a:r>
          </a:p>
        </p:txBody>
      </p:sp>
      <p:sp>
        <p:nvSpPr>
          <p:cNvPr id="2580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h-TH" b="1" smtClean="0">
                <a:latin typeface="Browallia New" pitchFamily="34" charset="-34"/>
                <a:cs typeface="Browallia New" pitchFamily="34" charset="-34"/>
              </a:rPr>
              <a:t>1. Functional Requirement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h-TH" smtClean="0">
                <a:latin typeface="Browallia New" pitchFamily="34" charset="-34"/>
                <a:cs typeface="Browallia New" pitchFamily="34" charset="-34"/>
              </a:rPr>
              <a:t>	เป็นความต้องการที่เป็นหน้าที่หลัก ซึ่งทำหน้าที่ใดๆ ตามที่กำหนดไว้ในส่วนการทำงานหรือบริการที่ซอฟต์แวร์นั้นควรมี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h-TH" b="1" smtClean="0">
                <a:latin typeface="Browallia New" pitchFamily="34" charset="-34"/>
                <a:cs typeface="Browallia New" pitchFamily="34" charset="-34"/>
              </a:rPr>
              <a:t>2. Non-Functional Requirement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h-TH" b="1" smtClean="0">
                <a:latin typeface="Browallia New" pitchFamily="34" charset="-34"/>
                <a:cs typeface="Browallia New" pitchFamily="34" charset="-34"/>
              </a:rPr>
              <a:t>	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เป็นความต้องการที่ไม่เกี่ยวข้องโดยตรงกับหน้าที่ หรือฟังก์ชันหลักของระบบ เช่น ความต้องการด้านผลิตภัณฑ์ ความต้องการขององค์กร และความต้องการจากปัจจัยภายนอก เช่น การทำงานร่วมกัน ด้านกฎหมาย และด้านจริยธรรม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th-TH" smtClean="0">
              <a:latin typeface="Browallia New" pitchFamily="34" charset="-34"/>
              <a:cs typeface="Browall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ประเภทของความต้องการด้านซอฟต์แวร์</a:t>
            </a:r>
          </a:p>
        </p:txBody>
      </p:sp>
      <p:sp>
        <p:nvSpPr>
          <p:cNvPr id="2590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th-TH" b="1" smtClean="0">
                <a:latin typeface="Browallia New" pitchFamily="34" charset="-34"/>
                <a:cs typeface="Browallia New" pitchFamily="34" charset="-34"/>
              </a:rPr>
              <a:t>3. Domain Requirement </a:t>
            </a:r>
          </a:p>
          <a:p>
            <a:pPr>
              <a:buFont typeface="Wingdings" pitchFamily="2" charset="2"/>
              <a:buNone/>
            </a:pPr>
            <a:r>
              <a:rPr lang="th-TH" b="1" smtClean="0">
                <a:latin typeface="Browallia New" pitchFamily="34" charset="-34"/>
                <a:cs typeface="Browallia New" pitchFamily="34" charset="-34"/>
              </a:rPr>
              <a:t>	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เป็นความต้องการที่เกี่ยวข้องกับงานหลักของระบบธุรกิจ ที่ต้องการซอฟต์แวร์มาสนับสนุนโดยเฉพาะ ซึ่งอาจเป็นเงื่อนไขของฟังก์ชันใดๆ หรือเงื่อนไขที่ใช้คำนวณหาผลลัพธ์ใดๆ ของระบบ</a:t>
            </a:r>
          </a:p>
          <a:p>
            <a:endParaRPr lang="th-TH" smtClean="0">
              <a:latin typeface="Browallia New" pitchFamily="34" charset="-34"/>
              <a:cs typeface="Browall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เอกสารความต้องการด้านซอฟต์แวร์	</a:t>
            </a:r>
          </a:p>
        </p:txBody>
      </p:sp>
      <p:sp>
        <p:nvSpPr>
          <p:cNvPr id="260099" name="Rectangle 3"/>
          <p:cNvSpPr>
            <a:spLocks noGrp="1"/>
          </p:cNvSpPr>
          <p:nvPr>
            <p:ph type="body" idx="1"/>
          </p:nvPr>
        </p:nvSpPr>
        <p:spPr>
          <a:xfrm>
            <a:off x="612775" y="1803400"/>
            <a:ext cx="81534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h-TH" smtClean="0">
                <a:latin typeface="Browallia New" pitchFamily="34" charset="-34"/>
                <a:cs typeface="Browallia New" pitchFamily="34" charset="-34"/>
              </a:rPr>
              <a:t>เอกสารความต้องการด้านซอฟต์แวร์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(Software Requirement Document)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 เรียกได้อีกอย่างหนึ่งว่า “ข้อกำหนดความต้องการซอฟต์แวร์”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(Software Requirement Specification : SRS)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  เป็นเอกสารข้อกำหนดความต้องการอย่างเป็นทางการ ที่จะบอกให้ทีมพัฒนาซอฟต์แวร์ทราบว่าต้องพัฒนาอะไรบ้าง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h-TH" smtClean="0">
                <a:latin typeface="Browallia New" pitchFamily="34" charset="-34"/>
                <a:cs typeface="Browallia New" pitchFamily="34" charset="-34"/>
              </a:rPr>
              <a:t>		รายละเอียดในเอกสารนั้น ขึ้นอยู่กับชนิดของระบบที่จะทำการพัฒนา และกระบวนการที่ใช้ เพื่อความเข้าใจตรงกันของผู้ที่เกี่ยวข้อง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IEEE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 ได้กำหนดโครงสร้างของเอกสารไว้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เอกสารความต้องการด้านซอฟต์แวร์	</a:t>
            </a:r>
          </a:p>
        </p:txBody>
      </p:sp>
      <p:sp>
        <p:nvSpPr>
          <p:cNvPr id="2611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th-TH" b="1" smtClean="0">
                <a:latin typeface="Browallia New" pitchFamily="34" charset="-34"/>
                <a:cs typeface="Browallia New" pitchFamily="34" charset="-34"/>
              </a:rPr>
              <a:t>IEEE 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ได้กำหนดโครงสร้างของเอกสาร ดังนี้ </a:t>
            </a:r>
          </a:p>
          <a:p>
            <a:pPr lvl="1">
              <a:buFont typeface="Wingdings 2" pitchFamily="18" charset="2"/>
              <a:buNone/>
            </a:pPr>
            <a:r>
              <a:rPr lang="th-TH" sz="3000" b="1" smtClean="0">
                <a:latin typeface="Browallia New" pitchFamily="34" charset="-34"/>
                <a:cs typeface="Browallia New" pitchFamily="34" charset="-34"/>
              </a:rPr>
              <a:t>1.</a:t>
            </a:r>
            <a:r>
              <a:rPr lang="th-TH" sz="3000" smtClean="0">
                <a:latin typeface="Browallia New" pitchFamily="34" charset="-34"/>
                <a:cs typeface="Browallia New" pitchFamily="34" charset="-34"/>
              </a:rPr>
              <a:t>บทนำ </a:t>
            </a:r>
            <a:r>
              <a:rPr lang="th-TH" sz="3000" b="1" smtClean="0">
                <a:latin typeface="Browallia New" pitchFamily="34" charset="-34"/>
                <a:cs typeface="Browallia New" pitchFamily="34" charset="-34"/>
              </a:rPr>
              <a:t>–</a:t>
            </a:r>
            <a:r>
              <a:rPr lang="th-TH" sz="3000" smtClean="0">
                <a:latin typeface="Browallia New" pitchFamily="34" charset="-34"/>
                <a:cs typeface="Browallia New" pitchFamily="34" charset="-34"/>
              </a:rPr>
              <a:t>วัตถุประสงค์ </a:t>
            </a:r>
            <a:r>
              <a:rPr lang="th-TH" sz="3000" b="1" smtClean="0">
                <a:latin typeface="Browallia New" pitchFamily="34" charset="-34"/>
                <a:cs typeface="Browallia New" pitchFamily="34" charset="-34"/>
              </a:rPr>
              <a:t>,</a:t>
            </a:r>
            <a:r>
              <a:rPr lang="th-TH" sz="3000" smtClean="0">
                <a:latin typeface="Browallia New" pitchFamily="34" charset="-34"/>
                <a:cs typeface="Browallia New" pitchFamily="34" charset="-34"/>
              </a:rPr>
              <a:t>ขอบเขต</a:t>
            </a:r>
            <a:r>
              <a:rPr lang="th-TH" sz="3000" b="1" smtClean="0">
                <a:latin typeface="Browallia New" pitchFamily="34" charset="-34"/>
                <a:cs typeface="Browallia New" pitchFamily="34" charset="-34"/>
              </a:rPr>
              <a:t>,</a:t>
            </a:r>
            <a:r>
              <a:rPr lang="th-TH" sz="3000" smtClean="0">
                <a:latin typeface="Browallia New" pitchFamily="34" charset="-34"/>
                <a:cs typeface="Browallia New" pitchFamily="34" charset="-34"/>
              </a:rPr>
              <a:t>นิยาม</a:t>
            </a:r>
            <a:r>
              <a:rPr lang="th-TH" sz="3000" b="1" smtClean="0">
                <a:latin typeface="Browallia New" pitchFamily="34" charset="-34"/>
                <a:cs typeface="Browallia New" pitchFamily="34" charset="-34"/>
              </a:rPr>
              <a:t>,</a:t>
            </a:r>
            <a:r>
              <a:rPr lang="th-TH" sz="3000" smtClean="0">
                <a:latin typeface="Browallia New" pitchFamily="34" charset="-34"/>
                <a:cs typeface="Browallia New" pitchFamily="34" charset="-34"/>
              </a:rPr>
              <a:t>สรุป </a:t>
            </a:r>
          </a:p>
          <a:p>
            <a:pPr lvl="1">
              <a:buFont typeface="Wingdings 2" pitchFamily="18" charset="2"/>
              <a:buNone/>
            </a:pPr>
            <a:r>
              <a:rPr lang="th-TH" sz="3000" b="1" smtClean="0">
                <a:latin typeface="Browallia New" pitchFamily="34" charset="-34"/>
                <a:cs typeface="Browallia New" pitchFamily="34" charset="-34"/>
              </a:rPr>
              <a:t>2. </a:t>
            </a:r>
            <a:r>
              <a:rPr lang="th-TH" sz="3000" smtClean="0">
                <a:latin typeface="Browallia New" pitchFamily="34" charset="-34"/>
                <a:cs typeface="Browallia New" pitchFamily="34" charset="-34"/>
              </a:rPr>
              <a:t>รายละเอียดทั่วไป </a:t>
            </a:r>
            <a:r>
              <a:rPr lang="th-TH" sz="3000" b="1" smtClean="0">
                <a:latin typeface="Browallia New" pitchFamily="34" charset="-34"/>
                <a:cs typeface="Browallia New" pitchFamily="34" charset="-34"/>
              </a:rPr>
              <a:t>–</a:t>
            </a:r>
            <a:r>
              <a:rPr lang="th-TH" sz="3000" smtClean="0">
                <a:latin typeface="Browallia New" pitchFamily="34" charset="-34"/>
                <a:cs typeface="Browallia New" pitchFamily="34" charset="-34"/>
              </a:rPr>
              <a:t>มุมมอง</a:t>
            </a:r>
            <a:r>
              <a:rPr lang="th-TH" sz="3000" b="1" smtClean="0">
                <a:latin typeface="Browallia New" pitchFamily="34" charset="-34"/>
                <a:cs typeface="Browallia New" pitchFamily="34" charset="-34"/>
              </a:rPr>
              <a:t>, </a:t>
            </a:r>
            <a:r>
              <a:rPr lang="th-TH" sz="3000" smtClean="0">
                <a:latin typeface="Browallia New" pitchFamily="34" charset="-34"/>
                <a:cs typeface="Browallia New" pitchFamily="34" charset="-34"/>
              </a:rPr>
              <a:t>ฟังก์ชัน</a:t>
            </a:r>
            <a:r>
              <a:rPr lang="th-TH" sz="3000" b="1" smtClean="0">
                <a:latin typeface="Browallia New" pitchFamily="34" charset="-34"/>
                <a:cs typeface="Browallia New" pitchFamily="34" charset="-34"/>
              </a:rPr>
              <a:t>, </a:t>
            </a:r>
            <a:r>
              <a:rPr lang="th-TH" sz="3000" smtClean="0">
                <a:latin typeface="Browallia New" pitchFamily="34" charset="-34"/>
                <a:cs typeface="Browallia New" pitchFamily="34" charset="-34"/>
              </a:rPr>
              <a:t>คุณสมบัติ </a:t>
            </a:r>
          </a:p>
          <a:p>
            <a:pPr lvl="1">
              <a:buFont typeface="Wingdings 2" pitchFamily="18" charset="2"/>
              <a:buNone/>
            </a:pPr>
            <a:r>
              <a:rPr lang="th-TH" sz="3000" b="1" smtClean="0">
                <a:latin typeface="Browallia New" pitchFamily="34" charset="-34"/>
                <a:cs typeface="Browallia New" pitchFamily="34" charset="-34"/>
              </a:rPr>
              <a:t>3.</a:t>
            </a:r>
            <a:r>
              <a:rPr lang="th-TH" sz="3000" smtClean="0">
                <a:latin typeface="Browallia New" pitchFamily="34" charset="-34"/>
                <a:cs typeface="Browallia New" pitchFamily="34" charset="-34"/>
              </a:rPr>
              <a:t>ข้อกำหนดความต้องการ </a:t>
            </a:r>
            <a:r>
              <a:rPr lang="th-TH" sz="3000" b="1" smtClean="0">
                <a:latin typeface="Browallia New" pitchFamily="34" charset="-34"/>
                <a:cs typeface="Browallia New" pitchFamily="34" charset="-34"/>
              </a:rPr>
              <a:t>–</a:t>
            </a:r>
            <a:r>
              <a:rPr lang="th-TH" sz="3000" smtClean="0">
                <a:latin typeface="Browallia New" pitchFamily="34" charset="-34"/>
                <a:cs typeface="Browallia New" pitchFamily="34" charset="-34"/>
              </a:rPr>
              <a:t>หน้าที่หลัก ไม่ใช่หน้าที่หลัก </a:t>
            </a:r>
          </a:p>
          <a:p>
            <a:pPr lvl="1">
              <a:buFont typeface="Wingdings 2" pitchFamily="18" charset="2"/>
              <a:buNone/>
            </a:pPr>
            <a:r>
              <a:rPr lang="th-TH" sz="3000" b="1" smtClean="0">
                <a:latin typeface="Browallia New" pitchFamily="34" charset="-34"/>
                <a:cs typeface="Browallia New" pitchFamily="34" charset="-34"/>
              </a:rPr>
              <a:t>4.</a:t>
            </a:r>
            <a:r>
              <a:rPr lang="th-TH" sz="3000" smtClean="0">
                <a:latin typeface="Browallia New" pitchFamily="34" charset="-34"/>
                <a:cs typeface="Browallia New" pitchFamily="34" charset="-34"/>
              </a:rPr>
              <a:t>ภาคผนวก </a:t>
            </a:r>
          </a:p>
          <a:p>
            <a:pPr lvl="1">
              <a:buFont typeface="Wingdings 2" pitchFamily="18" charset="2"/>
              <a:buNone/>
            </a:pPr>
            <a:r>
              <a:rPr lang="th-TH" sz="3000" b="1" smtClean="0">
                <a:latin typeface="Browallia New" pitchFamily="34" charset="-34"/>
                <a:cs typeface="Browallia New" pitchFamily="34" charset="-34"/>
              </a:rPr>
              <a:t>5.</a:t>
            </a:r>
            <a:r>
              <a:rPr lang="th-TH" sz="3000" smtClean="0">
                <a:latin typeface="Browallia New" pitchFamily="34" charset="-34"/>
                <a:cs typeface="Browallia New" pitchFamily="34" charset="-34"/>
              </a:rPr>
              <a:t>ดัชนี</a:t>
            </a:r>
          </a:p>
          <a:p>
            <a:pPr lvl="1">
              <a:buFont typeface="Wingdings 2" pitchFamily="18" charset="2"/>
              <a:buNone/>
            </a:pPr>
            <a:endParaRPr lang="th-TH" sz="3000" smtClean="0">
              <a:latin typeface="Browallia New" pitchFamily="34" charset="-34"/>
              <a:cs typeface="Browallia New" pitchFamily="34" charset="-3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วิศวกรรมความต้องการ</a:t>
            </a:r>
          </a:p>
        </p:txBody>
      </p:sp>
      <p:sp>
        <p:nvSpPr>
          <p:cNvPr id="262147" name="Rectangle 3"/>
          <p:cNvSpPr>
            <a:spLocks noGrp="1"/>
          </p:cNvSpPr>
          <p:nvPr>
            <p:ph type="body" idx="1"/>
          </p:nvPr>
        </p:nvSpPr>
        <p:spPr>
          <a:xfrm>
            <a:off x="304800" y="1803400"/>
            <a:ext cx="86868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h-TH" smtClean="0">
                <a:latin typeface="Browallia New" pitchFamily="34" charset="-34"/>
                <a:cs typeface="Browallia New" pitchFamily="34" charset="-34"/>
              </a:rPr>
              <a:t>   วิศวกรรมความต้องการ (Requirement Engineering) หมายถึง กระบวนการที่จะทำให้วิศวกรรมซอฟต์แวร์ เข้าใจและเข้าถึงความต้องการของลูกค้าได้อย่างแท้จริง ด้วยการสกัดความต้องการ ตรวจสอบ และนิยามความต้องการ เพื่อนำไปสร้างเป็นข้อกำหนดความต้องการด้านระบบหรือซอฟต์แวร์ ที่จะใช้เป็นจุดเริ่มต้นในการพัฒนาระบบในขั้นตอนต่อไป [Jawadekar, 2004] นอกจากนี้ วิศวกรรมความต้องการยังรวมไปถึงกระบวนการควบคุมการเปลี่ยนแปลงของความต้องการที่จะเกิดขึ้นด้วย เรียกว่า “การจัดการความต้องการ (Requirement Management)” ดังนั้น การวิศวกรรมความต้องการจึงช่วยให้ซอฟต์แวร์ที่ผลิตออกมา สามารถแก้ปัญหาหรือช่วยสนับสนุนการทำงานของลูกค้าได้อย่างถูกต้องตรงตามความต้องการที่แท้จริง      </a:t>
            </a:r>
            <a:r>
              <a:rPr lang="th-TH" sz="2500" smtClean="0">
                <a:latin typeface="Browallia New" pitchFamily="34" charset="-34"/>
                <a:cs typeface="Browallia New" pitchFamily="34" charset="-34"/>
              </a:rPr>
              <a:t>   </a:t>
            </a: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rigami [Showeet.com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ไหลเวียน">
  <a:themeElements>
    <a:clrScheme name="ไหลเวียน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ไหลเวียน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ไหลเวียน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ไหลเวียน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ไหลเวียน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12031</TotalTime>
  <Words>1233</Words>
  <Application>Microsoft Office PowerPoint</Application>
  <PresentationFormat>On-screen Show (4:3)</PresentationFormat>
  <Paragraphs>137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Origami [Showeet.com]</vt:lpstr>
      <vt:lpstr>ไหลเวียน</vt:lpstr>
      <vt:lpstr>CHAPTER 9 วิศวกรรมความต้องการ           (REquirement Engineering)    แบบจำลองการวิเคราะห์    (Analysis model)     </vt:lpstr>
      <vt:lpstr>ความต้องการ (Requirement) </vt:lpstr>
      <vt:lpstr>ความต้องการ (Requirement)</vt:lpstr>
      <vt:lpstr>ประเภทของความต้องการด้านซอฟต์แวร์</vt:lpstr>
      <vt:lpstr>ประเภทของความต้องการด้านซอฟต์แวร์</vt:lpstr>
      <vt:lpstr>ประเภทของความต้องการด้านซอฟต์แวร์</vt:lpstr>
      <vt:lpstr>เอกสารความต้องการด้านซอฟต์แวร์ </vt:lpstr>
      <vt:lpstr>เอกสารความต้องการด้านซอฟต์แวร์ </vt:lpstr>
      <vt:lpstr>วิศวกรรมความต้องการ</vt:lpstr>
      <vt:lpstr>วิศวกรรมความต้องการ</vt:lpstr>
      <vt:lpstr>งานย่อยของงานวิศวกรรมความต้องการ </vt:lpstr>
      <vt:lpstr>งานย่อยของงานวิศวกรรมความต้องการ </vt:lpstr>
      <vt:lpstr>งานย่อยของงานวิศวกรรมความต้องการ </vt:lpstr>
      <vt:lpstr>เทคนิคการเก็บรวบรวมความต้องการ</vt:lpstr>
      <vt:lpstr>งานย่อยของงานวิศวกรรมความต้องการ </vt:lpstr>
      <vt:lpstr>การขยายความรายละเอียด (Elaboration)</vt:lpstr>
      <vt:lpstr>การขยายความรายละเอียด (Elaboration)</vt:lpstr>
      <vt:lpstr>งานย่อยของงานวิศวกรรมความต้องการ </vt:lpstr>
      <vt:lpstr>งานย่อยของงานวิศวกรรมความต้องการ </vt:lpstr>
      <vt:lpstr>การจัดทำข้อกำหนด (Specification)</vt:lpstr>
      <vt:lpstr>งานย่อยของงานวิศวกรรมความต้องการ </vt:lpstr>
      <vt:lpstr>การตรวจรับ (Validation)</vt:lpstr>
      <vt:lpstr>การตรวจรับ (Validation)</vt:lpstr>
      <vt:lpstr>งานย่อยของงานวิศวกรรมความต้องการ </vt:lpstr>
      <vt:lpstr>การจัดการความต้องการ (Requirement Management)</vt:lpstr>
      <vt:lpstr>การจัดการความต้องการ (Requirement Management)</vt:lpstr>
      <vt:lpstr>แบบจำลองการวิเคราะห์  (Analysis Model)</vt:lpstr>
      <vt:lpstr>แบบจำลองการวิเคราะห์  (Analysis Model)</vt:lpstr>
      <vt:lpstr>แบบจำลองเชิงโครงสร้าง (Structured Analysis)</vt:lpstr>
      <vt:lpstr>แบบจำลองกระบวนการ (Process Model)</vt:lpstr>
      <vt:lpstr>Context Diagram </vt:lpstr>
      <vt:lpstr>ตัวอย่าง DFD</vt:lpstr>
      <vt:lpstr>ตัวอย่าง DFD</vt:lpstr>
      <vt:lpstr>แบบจำลองข้อมูล (Data Model)</vt:lpstr>
      <vt:lpstr>Slide 35</vt:lpstr>
      <vt:lpstr>แบบจำลองเชิงวัตถุ (Object Oriented Analysis)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- Old Style</dc:title>
  <dc:creator>showeet.com</dc:creator>
  <cp:lastModifiedBy>Computer</cp:lastModifiedBy>
  <cp:revision>263</cp:revision>
  <dcterms:created xsi:type="dcterms:W3CDTF">2012-01-16T12:17:13Z</dcterms:created>
  <dcterms:modified xsi:type="dcterms:W3CDTF">2014-03-07T02:32:03Z</dcterms:modified>
  <cp:category>Templates</cp:category>
</cp:coreProperties>
</file>