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3" r:id="rId2"/>
  </p:sldMasterIdLst>
  <p:notesMasterIdLst>
    <p:notesMasterId r:id="rId27"/>
  </p:notesMasterIdLst>
  <p:handoutMasterIdLst>
    <p:handoutMasterId r:id="rId28"/>
  </p:handoutMasterIdLst>
  <p:sldIdLst>
    <p:sldId id="275" r:id="rId3"/>
    <p:sldId id="272" r:id="rId4"/>
    <p:sldId id="284" r:id="rId5"/>
    <p:sldId id="297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91" r:id="rId14"/>
    <p:sldId id="292" r:id="rId15"/>
    <p:sldId id="293" r:id="rId16"/>
    <p:sldId id="294" r:id="rId17"/>
    <p:sldId id="295" r:id="rId18"/>
    <p:sldId id="296" r:id="rId19"/>
    <p:sldId id="283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AC"/>
    <a:srgbClr val="00204F"/>
    <a:srgbClr val="41140B"/>
    <a:srgbClr val="DAD7C6"/>
    <a:srgbClr val="9E1306"/>
    <a:srgbClr val="C6AEA2"/>
    <a:srgbClr val="9E10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65896" autoAdjust="0"/>
  </p:normalViewPr>
  <p:slideViewPr>
    <p:cSldViewPr>
      <p:cViewPr>
        <p:scale>
          <a:sx n="70" d="100"/>
          <a:sy n="70" d="100"/>
        </p:scale>
        <p:origin x="-124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160"/>
        <p:guide pos="313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957B81B-0F90-43E4-9B0E-62730DB09761}" type="datetimeFigureOut">
              <a:rPr lang="th-TH"/>
              <a:pPr>
                <a:defRPr/>
              </a:pPr>
              <a:t>17/02/57</a:t>
            </a:fld>
            <a:endParaRPr lang="th-TH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5E9DC4-B41D-4293-935C-0A0D1F7FD4FA}" type="slidenum">
              <a:rPr lang="en-US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395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87E3A-40FE-4F81-9D31-DB7284668FA9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E6C4D-8FA7-4EF3-85D0-8F94452F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0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ovebug.com/software-testing/software-product-quality-and-software-quality-triangl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White-Box Testing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 การทำ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ซึ่งพิจารณากลไก ภายในของระบบ หรือ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โดยจะมุ่งเน้นไปที่ 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โครงสร้างภายในของ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Code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จะเป็นผู้ที่ทำการพัฒนา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หรือเป็น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นั่นเอง 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เพราะจะเป็นคนที่ทราบดีว่า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เป็นอย่างไร และการเขียน 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Cases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จะเป็นไปตามแนวทางของการ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</a:t>
            </a: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dirty="0" smtClean="0">
                <a:latin typeface="Angsana New" pitchFamily="18" charset="-34"/>
              </a:rPr>
              <a:t>เป็นการทดสอบเพื่อดูโครงสร้างของโปรแกรม หรือทางเดินในโปรแกรม</a:t>
            </a:r>
          </a:p>
          <a:p>
            <a:pPr eaLnBrk="1" hangingPunct="1"/>
            <a:r>
              <a:rPr lang="th-TH" sz="1200" dirty="0" smtClean="0">
                <a:latin typeface="Angsana New" pitchFamily="18" charset="-34"/>
              </a:rPr>
              <a:t> ต้องสร้างชุดทดสอบเฉพาะสำหรับทดสอบในเงื่อนไขต่างๆ โดยชุดทดสอบจะต้องประกอบด้วยชุดที่สามารถประมวลผลอย่างปรกติและไม่ปรกติ</a:t>
            </a:r>
          </a:p>
          <a:p>
            <a:pPr eaLnBrk="1" hangingPunct="1"/>
            <a:r>
              <a:rPr lang="th-TH" sz="1200" dirty="0" smtClean="0">
                <a:latin typeface="Angsana New" pitchFamily="18" charset="-34"/>
              </a:rPr>
              <a:t>ต้องมีความรู้เรื่องของระบบว่ามีการออกแบบอย่างไร  ทำงานอย่างไร </a:t>
            </a:r>
          </a:p>
          <a:p>
            <a:pPr eaLnBrk="1" hangingPunct="1"/>
            <a:r>
              <a:rPr lang="en-US" sz="1200" dirty="0" smtClean="0">
                <a:latin typeface="Angsana New" pitchFamily="18" charset="-34"/>
              </a:rPr>
              <a:t> </a:t>
            </a:r>
            <a:r>
              <a:rPr lang="th-TH" sz="1200" dirty="0" smtClean="0">
                <a:latin typeface="Angsana New" pitchFamily="18" charset="-34"/>
              </a:rPr>
              <a:t>ต้องมีความรู้ในเรื่องของ </a:t>
            </a:r>
            <a:r>
              <a:rPr lang="en-US" sz="1200" dirty="0" smtClean="0">
                <a:latin typeface="Angsana New" pitchFamily="18" charset="-34"/>
              </a:rPr>
              <a:t>Programming</a:t>
            </a:r>
            <a:endParaRPr lang="th-TH" sz="1200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Blackbox Testing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ชื่อแปลความหมายว่าเป็นการ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กล่องดำ นั่นก็คือ 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โดยที่เราไม่ต้องรู้ส่วนของการ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Coding, Programming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หรือส่วนต่างๆ ที่อยู่ด้านหลังการทำงานของโปรแกรมหรือระบบนั้นๆ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จะสนใจเฉพาะสิ่งที่อยู่ตรงหน้าเท่านั้น เช่น ดูเฉพาะหน้าต่างของโปรแกรม หรือผลลัพธ์ที่ได้เท่านั้น ไม่สนว่าขั้นตอนข้างหลังจะมีกระบวนการอย่างไรบ้าง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คือ การทำ </a:t>
            </a:r>
            <a:r>
              <a:rPr lang="en-GB" dirty="0" smtClean="0"/>
              <a:t>Test </a:t>
            </a:r>
            <a:r>
              <a:rPr lang="th-TH" dirty="0" smtClean="0"/>
              <a:t>ที่ไม่สนใจกลไก ภายในของระบบ แต่มุ่งเน้นไปที่ </a:t>
            </a:r>
            <a:r>
              <a:rPr lang="en-GB" dirty="0" smtClean="0"/>
              <a:t>Output </a:t>
            </a:r>
            <a:r>
              <a:rPr lang="th-TH" dirty="0" smtClean="0"/>
              <a:t>ที่ออกมาหลัง จากการตอบสนองของระบบ โดยเกิดจากการ </a:t>
            </a:r>
            <a:r>
              <a:rPr lang="en-GB" dirty="0" smtClean="0"/>
              <a:t>Input </a:t>
            </a:r>
            <a:r>
              <a:rPr lang="th-TH" dirty="0" smtClean="0"/>
              <a:t>และ </a:t>
            </a:r>
          </a:p>
          <a:p>
            <a:r>
              <a:rPr lang="en-GB" dirty="0" smtClean="0"/>
              <a:t>Execution </a:t>
            </a:r>
            <a:r>
              <a:rPr lang="th-TH" dirty="0" smtClean="0"/>
              <a:t>แก่ระบบ และที่สำคัญ </a:t>
            </a:r>
            <a:r>
              <a:rPr lang="en-GB" dirty="0" smtClean="0"/>
              <a:t>Black-Box Testing </a:t>
            </a:r>
            <a:r>
              <a:rPr lang="th-TH" dirty="0" smtClean="0"/>
              <a:t>นั้นผู้ที่ทำการ </a:t>
            </a:r>
            <a:r>
              <a:rPr lang="en-GB" dirty="0" smtClean="0"/>
              <a:t>Test </a:t>
            </a:r>
            <a:r>
              <a:rPr lang="th-TH" dirty="0" smtClean="0"/>
              <a:t>หรือ </a:t>
            </a:r>
            <a:r>
              <a:rPr lang="en-GB" dirty="0" smtClean="0"/>
              <a:t>Tester </a:t>
            </a:r>
            <a:r>
              <a:rPr lang="th-TH" dirty="0" smtClean="0"/>
              <a:t>จะไม่ทำการเข้าถึง </a:t>
            </a:r>
            <a:r>
              <a:rPr lang="en-GB" dirty="0" smtClean="0"/>
              <a:t>Source Code </a:t>
            </a:r>
            <a:r>
              <a:rPr lang="th-TH" dirty="0" smtClean="0"/>
              <a:t>โดย </a:t>
            </a:r>
            <a:r>
              <a:rPr lang="en-GB" dirty="0" smtClean="0"/>
              <a:t>Tester </a:t>
            </a:r>
            <a:r>
              <a:rPr lang="th-TH" dirty="0" smtClean="0"/>
              <a:t>จะรู้แค่ว่าให้ </a:t>
            </a:r>
            <a:r>
              <a:rPr lang="en-GB" dirty="0" smtClean="0"/>
              <a:t>Input </a:t>
            </a:r>
            <a:r>
              <a:rPr lang="th-TH" dirty="0" smtClean="0"/>
              <a:t>แก่ระบบ </a:t>
            </a:r>
          </a:p>
          <a:p>
            <a:r>
              <a:rPr lang="th-TH" dirty="0" smtClean="0"/>
              <a:t>เพื่อที่จะได้รับ </a:t>
            </a:r>
            <a:r>
              <a:rPr lang="en-GB" dirty="0" smtClean="0"/>
              <a:t>Output </a:t>
            </a:r>
            <a:r>
              <a:rPr lang="th-TH" dirty="0" smtClean="0"/>
              <a:t>ออกมา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คือการที่เราเอาระบบย่อยๆแต่ละระบบเอามารวมเข้ากับระบบใหญ่ทีละระบบย่อยแล้วทดสอบทั้งระบบ แล้วก็นำระบบย่อยที่เหลือมารวมแล้วก็ทดสอบอีก ทำอย่างนี้ซ้ำไปเรื่อยๆจนครบทุกระบบย่อย ในการทดสอบนี้จะให้ความสำคัญกับการที่เราเอาแต่ละส่วนมารวมกันแล้วนั้นมันสามารถทำงานได้จริงหรือไม่ ซึ่งจะมีการทดสอบเป็น 4ลักษณะ คือ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แบบ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– down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จะเป็นการทดสอบในระดับบนสุดก่อนแล้วจึงทดสอบในระดับย่อยลงมา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เริ่มทดสอบจาก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A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ก่อน แล้วค่อยเพิ่ม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B,C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ตามลำดับต่อไปคือเพิ่ม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E,F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ทดสอบรวมกับ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A,B,C,D 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แบบ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Bottom-up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จะเป็นการทดสอบในระดับย่อยก่อนขึ้นไปสู่ระดับบน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เริ่มทดสอบจาก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E,F 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ก่อน แล้วค่อยเพิ่ม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B,C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ตามลำดับต่อไปคือเพิ่ม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Module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ทดสอบรวมกับ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E,F,B,C,D,A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 Testing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การใช้งานของระบบทั้งหมด โดยทำทุกอย่างให้เหมือนการใช้งานจริงทุกอย่าง โดยไม่จำเป็นต้องมีเครื่องหรือจำนวนเครื่องเหมือนที่จะมีจริง แต่ใช้การจำลองเครื่องขึ้นมาและสามารถใช้งานได้จริง ซึ่งเรียกว่า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Machine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โดยทั่วไปแล้ว จะการทำ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ที่ฝั่ง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หรือบริษัทที่พัฒนาโปรแกรมหรือระบบเอง โดยลูกค้า หรือ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จะยังไม่มีส่วนเกี่ยวข้องในการ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นี้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Testing :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เป็นการทดสอบการกู้ระบบ หากเกิดกรณีที่ระบบล้ม เพื่อทดสอบว่าระบบมีประสิทธิภาพในการกู้ข้อมูลและดำเนินระบบต่อไปได้น่าพอใจหรือไม่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Testing :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เป็นการทดสอบความปลอดภัยของระบบ ว่ามีเครื่องมือรักษาความปลอดภัยที่มีประสิทธิภาพเป็นที่น่าพึงพอใจหรือไม่จากสถานการณ์การลักลอบเรียกใช้ข้อมูล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Testing :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เป็นการทดสอบประสิทธิภาพการทำงานของระบบภายใต้ความกดดัน เช่นจะเกิดอะไรขึ้นเมื่อผู้ใช้ป้อนข้อมูลไม่ครบทุก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หรือจะเกิดอะไรขึ้นเมื่อมีการเข้าถึงข้อมูลในเวลาเดียวกันจากผู้ใช้หลายคน เป็นต้น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 :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เป็นการทดสอบประสิทธิภาพการทำงานของระบบภายใต้สภาพแวดล้อมของคอมพิวเตอร์ เช่นภายใต้ระบบปฎิบัติการคอมพิวเตอร์ที่แตกต่างกัน ภายใต้ระบบเครือข่ายคอมพิวเตอร์ที่แตกต่างกันว่าระบบมี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มากน้อยเพียงใด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 Testing :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 การทดสอบความสมบูรณ์ของระบบโดยผู้ใช้ และใช้ข้อมูลจริงในการทดสอบและภายใต้สถานการณ์ที่เกิดขึ้นจริง การทดสอบประเภทนี้ถือว่าเป็นการซ้อมติดตั้งระบบเพื่อใช้งานจริง เนื่องจากเป็นการทดสอบระบบอย่างสมจริงไม่ว่าจะเป็นสถานการณ์ ข้อมูล ขั้นตอนการดำเนินงาน เอกสารคู่มือ การฝึกอบรม การสนับสนุนการทำงาน รวมทั้งยังเป็นการแก้ปัญหาที่พบจากการทดสอบแบบ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 Testing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ด้วย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	การทดสอบซอฟต์แวร์ เป็นกระบวนการที่จะช่วยให้ซอฟต์แวร์ที่พัฒนาขึ้นมี ความถูกต้อง, ความสมบูรณ์, มีความปลอดภัย, และมีคุณภาพที่ดี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aseline="0" dirty="0" smtClean="0"/>
              <a:t> 	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การทดสอบ เป็นกระบวนการทดลองใช้ซอฟต์แวร์อย่างมีแนวทาง โดยใช้ความรู้ทางด้านเทคนิค เพื่อให้สามารถระบุหรือค้นหาความผิดพลาด (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error)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ของซอฟต์แวร์ที่อาจจะซ่อนอยู่ให้ปรากฏออกมา และสามารถระบุถึงแนวทางของการเกิดปัญหา พร้อมสมมุติฐานของความผิดพลาดที่อาจจะเกิดขึ้นได้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วัตถุประสงค์หลักของการทดสอบ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การทดสอบซอฟต์แวร์เป็นกระบวนการ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(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สั่งให้ทำงาน) โปรแกรมด้วยจุดมุ่งหมายเพื่อค้นหาข้อผิดพลาด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การทดสอบที่ดีจะต้องมีความเป็นไปได้สูงที่จะค้นพบข้อผิดพลาดใหม่ๆ และการทดสอบที่ประสบความสำเร็จจะต้องพบข้อผิดพลาด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การทดสอบซอฟต์แวร์เป็นเพียงเทคนิคหนึ่งในบรรดาเทคนิคปรับปรุงคุณภาพอีกมากมาย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เทคนิคปรับปรุงคุณภาพจะต้องมีพื้นฐานอยู่บนหลักการด้านคุณภาพที่สอดคล้องกัน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การประยุกต์ใช้เทคนิคปรับปรุงคุณภาพจะต้องเป็นไปตามกระบวนการที่ชัดเจน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เทคนิคปรับปรุงคุณภาพสามารถได้รับการสนับสนุนจากเครื่องมือหลายประเภท</a:t>
            </a:r>
          </a:p>
          <a:p>
            <a:endParaRPr lang="th-TH" sz="1200" b="0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แนวทางการทดสอบ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แนวทางการทดสอบ มีด้วยกันหลายวิธีการ แนวทางหนึ่งที่สามารถทำได้ดีคือ กระบวนการตั้งคำถามต่อซอฟต์แวร์ เพื่อดำเนินการทดสอบและประเมินตัวซอฟต์แวร์ ว่าสามารถตอบคำถามที่ตั้งไว้ได้อย่างถูกต้องหรือไม่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คำถาม มักหมายถึง เหตุการณ์หรือวิธีการที่จะกระทำกับตัวซอฟต์แวร์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คำตอบ มักหมายถึง ผลลัพธ์ที่พฤติกรรมของซอฟต์แวร์ต่อคำถามที่เกิดขึ้น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คุณภาพของซอฟต์แวร์ที่สามารถทดสอบได้ ได้แก่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GB" dirty="0" smtClean="0"/>
              <a:t>	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ความน่าเชื่อถือ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efficiency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ประสิทธิภาพ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portability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ความสามารถในการเคลื่อนย้าย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maintainability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ความสามารถในการดูแลรักษา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compatibility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ความสามารถเข้ากันได้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usability -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สามารถใช้ได้ง่ายเข้าใจได้ง่าย</a:t>
            </a: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Software Testing </a:t>
            </a:r>
            <a:r>
              <a:rPr lang="th-TH" dirty="0" smtClean="0"/>
              <a:t>มี 3 หลักการทดสอบ ที่เรียกว่า </a:t>
            </a:r>
            <a:r>
              <a:rPr lang="en-GB" dirty="0" smtClean="0"/>
              <a:t>Verification, Validation </a:t>
            </a:r>
            <a:r>
              <a:rPr lang="th-TH" dirty="0" smtClean="0"/>
              <a:t>และ </a:t>
            </a:r>
            <a:r>
              <a:rPr lang="en-GB" dirty="0" smtClean="0"/>
              <a:t>Defect Finding </a:t>
            </a:r>
            <a:r>
              <a:rPr lang="th-TH" dirty="0" smtClean="0"/>
              <a:t>โดยมีลักษณะดังนี้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 	Verification </a:t>
            </a:r>
            <a:r>
              <a:rPr lang="th-TH" dirty="0" smtClean="0"/>
              <a:t>คือ กระบวนการประเมินว่า </a:t>
            </a:r>
            <a:r>
              <a:rPr lang="en-GB" dirty="0" smtClean="0"/>
              <a:t>Software </a:t>
            </a:r>
            <a:r>
              <a:rPr lang="th-TH" dirty="0" smtClean="0"/>
              <a:t>มี  คุณสมบัติตรงตามข้อกำหนด (</a:t>
            </a:r>
            <a:r>
              <a:rPr lang="en-GB" dirty="0" smtClean="0"/>
              <a:t>Specification) </a:t>
            </a:r>
            <a:r>
              <a:rPr lang="th-TH" dirty="0" smtClean="0"/>
              <a:t>หรือไม่ </a:t>
            </a:r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> โดยจะตรวจสอบว่า </a:t>
            </a:r>
            <a:r>
              <a:rPr lang="en-GB" dirty="0" smtClean="0"/>
              <a:t>Software </a:t>
            </a:r>
            <a:r>
              <a:rPr lang="th-TH" dirty="0" smtClean="0"/>
              <a:t>ที่จะออกมานั้นเป็นไปตาม  ความต้องการหรือไม่ และจะทำในช่วงก่อนการเริ่มทำการพัฒนา </a:t>
            </a:r>
            <a:r>
              <a:rPr lang="en-GB" dirty="0" smtClean="0"/>
              <a:t>Software </a:t>
            </a:r>
            <a:r>
              <a:rPr lang="th-TH" dirty="0" smtClean="0"/>
              <a:t>โดยส่วนนี้จะประกอบไปด้วย </a:t>
            </a:r>
            <a:r>
              <a:rPr lang="en-GB" dirty="0" smtClean="0"/>
              <a:t>Testing </a:t>
            </a:r>
            <a:r>
              <a:rPr lang="en-GB" baseline="0" dirty="0" smtClean="0"/>
              <a:t> </a:t>
            </a:r>
            <a:r>
              <a:rPr lang="en-GB" dirty="0" smtClean="0"/>
              <a:t>and Reviews (</a:t>
            </a:r>
            <a:r>
              <a:rPr lang="th-TH" dirty="0" smtClean="0"/>
              <a:t>ซอฟต์แวร์ทำงานตามที่กำหนดไว้หรือไม่</a:t>
            </a:r>
            <a:r>
              <a:rPr lang="en-GB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 	Validation </a:t>
            </a:r>
            <a:r>
              <a:rPr lang="th-TH" dirty="0" smtClean="0"/>
              <a:t>คือ กระบวนการที่จะประเมินว่า </a:t>
            </a:r>
            <a:r>
              <a:rPr lang="en-GB" dirty="0" smtClean="0"/>
              <a:t>Software </a:t>
            </a:r>
            <a:r>
              <a:rPr lang="th-TH" dirty="0" smtClean="0"/>
              <a:t>มีคุณสมบัติตรงตามความต้องการทางธุรกิจ (</a:t>
            </a:r>
            <a:r>
              <a:rPr lang="en-GB" dirty="0" smtClean="0"/>
              <a:t>Business Requirements) </a:t>
            </a:r>
            <a:r>
              <a:rPr lang="th-TH" dirty="0" smtClean="0"/>
              <a:t>ซึ่งจะทำการ </a:t>
            </a:r>
            <a:r>
              <a:rPr lang="en-GB" dirty="0" smtClean="0"/>
              <a:t>Validation </a:t>
            </a:r>
            <a:r>
              <a:rPr lang="th-TH" dirty="0" smtClean="0"/>
              <a:t>หลังจากสิ้นสุดของการพัฒนา </a:t>
            </a:r>
            <a:r>
              <a:rPr lang="en-GB" dirty="0" smtClean="0"/>
              <a:t>Software (</a:t>
            </a:r>
            <a:r>
              <a:rPr lang="th-TH" dirty="0" smtClean="0"/>
              <a:t>ซอตฟ์แวร์สามารถทำงานได้ตามความต้องการของผู้ใช้หรือไม่</a:t>
            </a:r>
            <a:r>
              <a:rPr lang="en-GB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 	Defect </a:t>
            </a:r>
            <a:r>
              <a:rPr lang="th-TH" baseline="0" dirty="0" smtClean="0"/>
              <a:t>คือ การหาข้อบกพร่อง ระหว่างผลที่คาดหวัง (</a:t>
            </a:r>
            <a:r>
              <a:rPr lang="en-GB" baseline="0" dirty="0" smtClean="0"/>
              <a:t>Expected Result) </a:t>
            </a:r>
            <a:r>
              <a:rPr lang="th-TH" baseline="0" dirty="0" smtClean="0"/>
              <a:t>กับผลที่เกิดขึ้นจริง (</a:t>
            </a:r>
            <a:r>
              <a:rPr lang="en-GB" baseline="0" dirty="0" smtClean="0"/>
              <a:t>Actual Result) </a:t>
            </a:r>
            <a:r>
              <a:rPr lang="th-TH" baseline="0" dirty="0" smtClean="0"/>
              <a:t>ซึ่งการหาข้อบกพร่อง หรือ </a:t>
            </a:r>
            <a:r>
              <a:rPr lang="en-GB" baseline="0" dirty="0" smtClean="0"/>
              <a:t>Defect </a:t>
            </a:r>
            <a:r>
              <a:rPr lang="th-TH" baseline="0" dirty="0" smtClean="0"/>
              <a:t>สามารถทำได้ตั้งแต่ ช่วง </a:t>
            </a:r>
            <a:r>
              <a:rPr lang="en-GB" baseline="0" dirty="0" smtClean="0"/>
              <a:t>Design </a:t>
            </a:r>
            <a:r>
              <a:rPr lang="th-TH" baseline="0" dirty="0" smtClean="0"/>
              <a:t>หรือช่วง </a:t>
            </a:r>
            <a:r>
              <a:rPr lang="en-GB" baseline="0" dirty="0" smtClean="0"/>
              <a:t>Development (Coding)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>	</a:t>
            </a:r>
            <a:r>
              <a:rPr lang="en-GB" dirty="0" smtClean="0"/>
              <a:t>V&amp;V</a:t>
            </a:r>
            <a:r>
              <a:rPr lang="en-GB" baseline="0" dirty="0" smtClean="0"/>
              <a:t>  </a:t>
            </a:r>
            <a:r>
              <a:rPr lang="th-TH" baseline="0" dirty="0" smtClean="0"/>
              <a:t>คือกระบวนการตรวจสอบและยืนยันความถูกต้อง ของซอฟต์แวร์ เป็นกระบวนการที่ช่วยให้ผู่พัฒนาซอฟต์แวร์มีความมั่นใจว่าระบบที่พัฒนาขึ้นตรงตามกำหนดตกลงไว้กับผู้ใช้ และตรงตามความต้องการของผู้ใช้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r>
              <a:rPr lang="th-TH" baseline="0" dirty="0" smtClean="0"/>
              <a:t>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ถ้ายังคงจำ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Quality Triangle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ได้… หลายๆ คนคง สงสัย ว่า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Quality Triangle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คืออะไร? ตามไปอ่านจาก </a:t>
            </a:r>
            <a:r>
              <a:rPr lang="th-TH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มอง Software Product Quality ผ่าน สามเหลี่ยมด้านเท่า"/>
              </a:rPr>
              <a:t>มอง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มอง Software Product Quality ผ่าน สามเหลี่ยมด้านเท่า"/>
              </a:rPr>
              <a:t>Software Product Quality </a:t>
            </a:r>
            <a:r>
              <a:rPr lang="th-TH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มอง Software Product Quality ผ่าน สามเหลี่ยมด้านเท่า"/>
              </a:rPr>
              <a:t>ผ่าน สามเหลี่ยมด้านเท่า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ได้ครับ กลับเข้าเรื่องต่อ เราสามารถจับ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Quality Triangle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กับ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 and Validation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เข้าหากันได้ ดังภาพนี้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จาก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Quality Triangle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นั้น เราจะต้องทำการลด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Gap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ของแต่ละมุมลงในอัตราส่วนที่เท่าๆ กัน เพื่อให้ได้รูปสามเหลี่ยมด้านเท่าที่เล็กที่สุด นั่นก็หมายถึง 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เราสามารถพัฒนา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ได้ออกมาตรงตาม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และเป็นไปตาม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Specification 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ที่ถูกวิเคราะห์ และออกแบบ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ดังนั้น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Define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เข้ามาช่วยในการลด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Gap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ระหว่าง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Requirements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Specification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เข้ามาช่วยในการลด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Gap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ระหว่าง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Specification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เข้ามาช่วยในการลด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Gap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ระหว่าง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Requirements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 and Validation (V&amp;V)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เป็นกระบวนการในการตรวจสอบว่า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ถูกพัฒนาออกมาตรงกับ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หรือไม่? โดยเกี่ยวข้องโดยตรงกับทุกๆ คนที่อยู่ในทีมพัฒนา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มิใช่เพียงแค่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Tester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แต่เพียงผู้เดียว เพราะ</a:t>
            </a:r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คุณภาพจะต้องเกิดขึ้นในทุกๆ ขั้นตอนของการพัฒนา 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ยังคง ตอกและย้ำ ในเรื่องนี้ไปเรื่อย  )</a:t>
            </a: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1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การทำ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คือการทดสอบบางส่วนของโปรแกรมว่าตรงกับเงื่อนไขการเขียนโปรแกรมที่ได้ตั้งไว้รึเปล่า ซึ่งปกติจะใช้กันในโปรเจคใหญ่ที่มีการแบ่งงานกันชัดเจน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หลักการทำงานในโปรเจค คือเมื่อรับ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มาแล้ว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ออกแบบระบบเสร็จแล้ว ก็จะส่งระบบไปให้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พร้อมๆกัน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ทางฝั่ง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dev.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ก็จะนั่งเขียนโปรแกรมไปเป็นส่วนๆตามที่ออกแบบมา ด้วยเงื่อนไขที่ถูกกำหนดมาแล้ว เช่น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A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ต้องรับค่า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แล้วตอบค่า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กลับมา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aseline="0" dirty="0" smtClean="0"/>
              <a:t> 	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ทางฝั่ง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ก็จะนั่งเขียน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case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ซึ่งจากข้อกำหนด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A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มันต้องรับได้แค่ 3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ซึ่งคือ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ดังนั้นก็ต้องลองทดสอบหลายๆแบบ เป็นต้นว่า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ส่งตัวแปรไปเกิน 3 ตัวจะเกิดอะไรขึ้น ส่งไปไม่ถึง 3 ตัวจะเป็นยังไง ส่งไป 3 ตัวแต่ส่งตัวอื่นไปไม่ใช่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แล้วเป็นยังไง และสุดท้ายถ้าส่ง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ต้องได้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ถ้าส่งอันอื่นต้องไม่ได้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th-TH" baseline="0" dirty="0" smtClean="0"/>
              <a:t> 	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พอฝั่ง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dev.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เขียนโปรแกรมเสร็จก็ส่งให้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ทำ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แล้วส่ง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กลับไปว่า เกิด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ที่เคสไหนบ้าง (ตัวอย่าง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ก็เช่น ลองใส่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แต่ผลออกเป็น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ได้ ซึ่งผิด)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เพื่อให้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dev.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กลับไปแก้ จนกว่าจะผ่าน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case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จึงจะเป็นอันจบ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</a:t>
            </a:r>
          </a:p>
          <a:p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Integration testing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เป็นการรวบรวมส่วนต่างๆทีถูกพัฒนาโดย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หลายๆคน เข้าด้วยกัน และทดสอบระบบนั้นทำงานได้ตรง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ที่กำหนดไว้ แล้ว ทดสอบหาข้อบกพร่องจากการตอบสนองระหว่างชิ้นส่วนต่างๆ โดยทดสอบบนระบบที่ปิด บน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สำหรับ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เท่านั้น</a:t>
            </a:r>
          </a:p>
          <a:p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3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เป็นการเทสระบบทั้งระบบเหมือนกับ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Testing 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โดยที่สิ่งจะต่างกันคือ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Tester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บนระบบที่จะใช้ถูกงานจริงที่ประกอบร่างกันโดยสมบูรณ์แล้ว เช่น ระบบสามารถขอข้อมูล แล้ว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ข้อมูลที่ต้องการจากเครื่องต้นทางต้นทาง มาแสดงบนหน้าจออีกเครื่องนึง โดยที่ไปเก็บข้อมูลใน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อีกเครื่องนึง เป็นต้น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ED93DF-7009-4AB9-8D5E-FED047D511AE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4B1-EE9E-495E-815B-867E97E90C9A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7A2-D00C-4FFB-B75A-07E3D3DE8AD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A7F0-DAF5-42AF-9F02-1C701AC7B717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E546-CD72-4F2A-AC1C-EAAC60F9978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249A-44B4-41F5-9E5D-A58C464B3995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8D9-9A78-4F2A-B173-1746F91A897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FD49-E8A5-42BD-9579-8337F4D28340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C3-8490-40DC-8AB4-2FD66D0526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7C2BF-5BA2-4E1A-8E30-4E73E96DF5A5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 userDrawn="1"/>
        </p:nvCxnSpPr>
        <p:spPr>
          <a:xfrm>
            <a:off x="3635375" y="6308725"/>
            <a:ext cx="5040313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7812088" y="6356350"/>
            <a:ext cx="3762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38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27988" y="6356350"/>
            <a:ext cx="6588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F4269-1ED8-4C5A-A986-2DA02BB8C6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D636-B673-4DFA-BE10-3C0961B0ACAA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4928-0311-4F81-8B16-E3517A55AA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C02-E7EA-4A16-BDF4-7CD8D517A023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2D2-7C84-424F-B005-CA6CE78A6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C29F-54E2-4283-A055-4956365BE170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3DD-6710-468B-9E69-18003F0D43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14AD-5831-4D13-BC2E-4FDC1334C17B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175-D381-4FA6-87B4-9C316F3A41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C1B9-AEE0-4722-B566-54A1D0D74408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0EE-CE46-4DFA-BABF-988EFEC0E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3355-A7B3-49D4-9498-B4D8647EE378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462-B4A3-4906-AC96-C98F442D3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938-8A77-4BDC-A7E3-58B4CD9AF70F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30A8-C847-4082-8B13-4947930069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2B181-C552-437B-837D-5F68604077A1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6A75-14C9-41EC-A338-C1AAB027D2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8A19B68-0F7A-413A-82CC-7BBE6B46D935}" type="datetimeFigureOut">
              <a:rPr lang="fr-FR"/>
              <a:pPr>
                <a:defRPr/>
              </a:pPr>
              <a:t>17/02/2014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C58518-6ED4-42E3-8567-262410C054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73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4" r:id="rId9"/>
    <p:sldLayoutId id="2147483868" r:id="rId10"/>
    <p:sldLayoutId id="2147483869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5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6697663" cy="6206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CHAPTER 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 Software Testing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3600" cap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19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ngsana New" pitchFamily="18" charset="-34"/>
              </a:rPr>
              <a:t>Software Engineering</a:t>
            </a:r>
            <a:endParaRPr lang="fr-FR" dirty="0" smtClean="0">
              <a:cs typeface="Angsana New" pitchFamily="18" charset="-34"/>
            </a:endParaRPr>
          </a:p>
        </p:txBody>
      </p:sp>
      <p:pic>
        <p:nvPicPr>
          <p:cNvPr id="9220" name="Picture 4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37063"/>
            <a:ext cx="161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1151112" y="1916832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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ทดสอบว่าทุกเส้นทางในกระบวนการจะต้องทํางานได้อย่างถูกต้อง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 ทดสอบการตัดสินใจทางตรรกะทุกการตัดสินใจทั้งค่าที่เป็นจริงและค่าที่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เป็นเท็จ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 ทดสอบการทํางานภายในลูปทุกลูปตามจํานวนครั้งของการวนรอบ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 ทดสอบโครงสร้างข้อมูลภายในให้ถูกต้องก่อนจะส่งไปประมวลผลต่อ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ยังหน่วย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อื่น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70080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12474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H SarabunPSK" pitchFamily="34" charset="-34"/>
              </a:rPr>
              <a:t>White </a:t>
            </a:r>
            <a:r>
              <a:rPr lang="en-GB" sz="2400" b="1" dirty="0" smtClean="0">
                <a:latin typeface="TH SarabunPSK" pitchFamily="34" charset="-34"/>
              </a:rPr>
              <a:t>Box </a:t>
            </a:r>
            <a:r>
              <a:rPr lang="en-GB" sz="2400" b="1" dirty="0" smtClean="0">
                <a:latin typeface="TH SarabunPSK" pitchFamily="34" charset="-34"/>
              </a:rPr>
              <a:t>Testing </a:t>
            </a:r>
            <a:r>
              <a:rPr lang="th-TH" sz="2400" b="1" dirty="0" smtClean="0">
                <a:latin typeface="TH SarabunPSK" pitchFamily="34" charset="-34"/>
              </a:rPr>
              <a:t>หรือ </a:t>
            </a:r>
            <a:r>
              <a:rPr lang="en-GB" sz="2400" b="1" dirty="0" smtClean="0">
                <a:latin typeface="TH SarabunPSK" pitchFamily="34" charset="-34"/>
              </a:rPr>
              <a:t>Structural Testing</a:t>
            </a:r>
            <a:r>
              <a:rPr lang="en-GB" sz="2400" dirty="0" smtClean="0"/>
              <a:t> </a:t>
            </a:r>
            <a:endParaRPr lang="en-GB" sz="2400" b="1" dirty="0" smtClean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12474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White </a:t>
            </a:r>
            <a:r>
              <a:rPr lang="en-GB" sz="2400" b="1" dirty="0" smtClean="0">
                <a:latin typeface="TH SarabunPSK" pitchFamily="34" charset="-34"/>
              </a:rPr>
              <a:t>Box </a:t>
            </a:r>
            <a:r>
              <a:rPr lang="en-GB" sz="2400" b="1" dirty="0" smtClean="0">
                <a:latin typeface="TH SarabunPSK" pitchFamily="34" charset="-34"/>
              </a:rPr>
              <a:t>Testing </a:t>
            </a:r>
            <a:r>
              <a:rPr lang="th-TH" sz="2400" b="1" dirty="0" smtClean="0">
                <a:latin typeface="TH SarabunPSK" pitchFamily="34" charset="-34"/>
              </a:rPr>
              <a:t>หรือ </a:t>
            </a:r>
            <a:r>
              <a:rPr lang="en-GB" sz="2400" b="1" dirty="0" smtClean="0">
                <a:latin typeface="TH SarabunPSK" pitchFamily="34" charset="-34"/>
              </a:rPr>
              <a:t>Structural Testing</a:t>
            </a:r>
            <a:r>
              <a:rPr lang="en-GB" sz="2400" dirty="0" smtClean="0"/>
              <a:t> </a:t>
            </a:r>
            <a:endParaRPr lang="en-GB" sz="2400" b="1" dirty="0" smtClean="0">
              <a:latin typeface="TH SarabunPSK" pitchFamily="34" charset="-34"/>
            </a:endParaRPr>
          </a:p>
        </p:txBody>
      </p:sp>
      <p:pic>
        <p:nvPicPr>
          <p:cNvPr id="9" name="Picture 8" descr="1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7101036" cy="392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763000" cy="54467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ngsana New" pitchFamily="18" charset="-34"/>
              </a:rPr>
              <a:t>Equivalence partitioning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	</a:t>
            </a:r>
            <a:endParaRPr lang="en-US" sz="32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b="1" dirty="0" smtClean="0">
              <a:latin typeface="Angsana New" pitchFamily="18" charset="-34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68313" y="385763"/>
            <a:ext cx="82184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  <a:latin typeface="Angsana New" pitchFamily="18" charset="-34"/>
              </a:rPr>
              <a:t>Black Box Testing</a:t>
            </a:r>
            <a:endParaRPr lang="th-TH" sz="4400" b="1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22532" name="Footer Placeholder 8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848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เช่น ระบบธนาคารสามารถให้โอนเงินผ่าน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ATM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ขั้นต่ำคือ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100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และสูงสุดคือ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500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บาท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การทดสอบจะต้องกำหนดตัวแทนของกลุ่มของข้อมูลที่จะต้องนำมาทดสอบ ตัวอย่างเช่น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กรณีโอนเงิน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50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บาท 		(เป็นตัวแทนของกลุ่มที่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&lt; 100 )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กรณีโอนเงิน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200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บาท	 	(เป็นตัวแทนของกลุ่มที่อยู่ระหว่าง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			100 - 500 )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กรณีโอนเงิน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1000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บาท	 	(เป็นตัวแทนของกลุ่มที่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&gt; 500 )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***  </a:t>
            </a: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เพราะฉะนั้นจะได้ชุดของข้อมูลมาสามชุด และได้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data </a:t>
            </a: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มาทดสอบ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3 </a:t>
            </a: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ค่า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***</a:t>
            </a:r>
            <a:endParaRPr kumimoji="0" lang="th-TH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3038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ngsana New" pitchFamily="18" charset="-34"/>
              </a:rPr>
              <a:t>Boundary value analysis </a:t>
            </a:r>
          </a:p>
          <a:p>
            <a:pPr marL="742950" lvl="1" indent="-285750" eaLnBrk="1" hangingPunct="1"/>
            <a:r>
              <a:rPr lang="th-TH" sz="3200" dirty="0" smtClean="0">
                <a:latin typeface="Angsana New" pitchFamily="18" charset="-34"/>
              </a:rPr>
              <a:t>เช่น ระบบธนาคารสามารถให้โอนเงินผ่าน </a:t>
            </a:r>
            <a:r>
              <a:rPr lang="en-US" sz="3200" dirty="0" smtClean="0">
                <a:latin typeface="Angsana New" pitchFamily="18" charset="-34"/>
              </a:rPr>
              <a:t>ATM </a:t>
            </a:r>
            <a:r>
              <a:rPr lang="th-TH" sz="3200" dirty="0" smtClean="0">
                <a:latin typeface="Angsana New" pitchFamily="18" charset="-34"/>
              </a:rPr>
              <a:t>ขั้นต่ำคือ </a:t>
            </a:r>
            <a:r>
              <a:rPr lang="en-US" sz="3200" dirty="0" smtClean="0">
                <a:latin typeface="Angsana New" pitchFamily="18" charset="-34"/>
              </a:rPr>
              <a:t>100 </a:t>
            </a:r>
            <a:r>
              <a:rPr lang="th-TH" sz="3200" dirty="0" smtClean="0">
                <a:latin typeface="Angsana New" pitchFamily="18" charset="-34"/>
              </a:rPr>
              <a:t>และสูงสุดคือ </a:t>
            </a:r>
            <a:r>
              <a:rPr lang="en-US" sz="3200" dirty="0" smtClean="0">
                <a:latin typeface="Angsana New" pitchFamily="18" charset="-34"/>
              </a:rPr>
              <a:t>500 </a:t>
            </a:r>
            <a:r>
              <a:rPr lang="th-TH" sz="3200" dirty="0" smtClean="0">
                <a:latin typeface="Angsana New" pitchFamily="18" charset="-34"/>
              </a:rPr>
              <a:t>บาท</a:t>
            </a:r>
          </a:p>
          <a:p>
            <a:pPr marL="742950" lvl="1" indent="-285750" eaLnBrk="1" hangingPunct="1"/>
            <a:r>
              <a:rPr lang="th-TH" sz="3200" dirty="0" smtClean="0">
                <a:latin typeface="Angsana New" pitchFamily="18" charset="-34"/>
              </a:rPr>
              <a:t>การทดสอบจะต้องกำหนดขอบเขตของข้อมูลที่จะต้องนำมาทดสอบ</a:t>
            </a:r>
            <a:endParaRPr lang="en-US" sz="3200" dirty="0" smtClean="0">
              <a:latin typeface="Angsana New" pitchFamily="18" charset="-34"/>
            </a:endParaRPr>
          </a:p>
        </p:txBody>
      </p:sp>
      <p:sp>
        <p:nvSpPr>
          <p:cNvPr id="24579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385763"/>
            <a:ext cx="82184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  <a:latin typeface="Angsana New" pitchFamily="18" charset="-34"/>
              </a:rPr>
              <a:t>Black Box Testing</a:t>
            </a:r>
            <a:endParaRPr lang="th-TH" sz="4400" b="1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303837"/>
          </a:xfrm>
        </p:spPr>
        <p:txBody>
          <a:bodyPr/>
          <a:lstStyle/>
          <a:p>
            <a:pPr eaLnBrk="1" hangingPunct="1"/>
            <a:r>
              <a:rPr lang="th-TH" sz="3200" b="1" smtClean="0">
                <a:latin typeface="Angsana New" pitchFamily="18" charset="-34"/>
              </a:rPr>
              <a:t>ตัวอย่างเช่น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99 </a:t>
            </a:r>
            <a:r>
              <a:rPr lang="th-TH" sz="3200" b="1" smtClean="0">
                <a:latin typeface="Angsana New" pitchFamily="18" charset="-34"/>
              </a:rPr>
              <a:t>บาท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100 </a:t>
            </a:r>
            <a:r>
              <a:rPr lang="th-TH" sz="3200" b="1" smtClean="0">
                <a:latin typeface="Angsana New" pitchFamily="18" charset="-34"/>
              </a:rPr>
              <a:t>บาท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101 </a:t>
            </a:r>
            <a:r>
              <a:rPr lang="th-TH" sz="3200" b="1" smtClean="0">
                <a:latin typeface="Angsana New" pitchFamily="18" charset="-34"/>
              </a:rPr>
              <a:t>บาท</a:t>
            </a:r>
            <a:endParaRPr lang="en-US" sz="3200" b="1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499 </a:t>
            </a:r>
            <a:r>
              <a:rPr lang="th-TH" sz="3200" b="1" smtClean="0">
                <a:latin typeface="Angsana New" pitchFamily="18" charset="-34"/>
              </a:rPr>
              <a:t>บาท</a:t>
            </a:r>
            <a:endParaRPr lang="en-US" sz="3200" b="1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500 </a:t>
            </a:r>
            <a:r>
              <a:rPr lang="th-TH" sz="3200" b="1" smtClean="0">
                <a:latin typeface="Angsana New" pitchFamily="18" charset="-34"/>
              </a:rPr>
              <a:t>บาท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latin typeface="Angsana New" pitchFamily="18" charset="-34"/>
              </a:rPr>
              <a:t>		กรณีโอนเงิน </a:t>
            </a:r>
            <a:r>
              <a:rPr lang="en-US" sz="3200" b="1" smtClean="0">
                <a:latin typeface="Angsana New" pitchFamily="18" charset="-34"/>
              </a:rPr>
              <a:t>501 </a:t>
            </a:r>
            <a:r>
              <a:rPr lang="th-TH" sz="3200" b="1" smtClean="0">
                <a:latin typeface="Angsana New" pitchFamily="18" charset="-34"/>
              </a:rPr>
              <a:t>บาท</a:t>
            </a:r>
            <a:endParaRPr lang="en-US" sz="3200" b="1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b="1" smtClean="0">
              <a:latin typeface="Angsana New" pitchFamily="18" charset="-34"/>
            </a:endParaRPr>
          </a:p>
        </p:txBody>
      </p:sp>
      <p:sp>
        <p:nvSpPr>
          <p:cNvPr id="25603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68313" y="385763"/>
            <a:ext cx="82184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  <a:latin typeface="Angsana New" pitchFamily="18" charset="-34"/>
              </a:rPr>
              <a:t>Black Box Testing</a:t>
            </a:r>
            <a:endParaRPr lang="th-TH" sz="4400" b="1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h-TH" sz="4400" smtClean="0">
                <a:latin typeface="Angsana New" pitchFamily="18" charset="-34"/>
              </a:rPr>
              <a:t>ตัวอย่าง:: การทดสอบแบบกล่องดำ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607425" cy="494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3600" dirty="0" smtClean="0">
                <a:latin typeface="Angsana New" pitchFamily="18" charset="-34"/>
              </a:rPr>
              <a:t>หน้าจอการรับค่าข้อมูล</a:t>
            </a:r>
            <a:r>
              <a:rPr lang="en-US" sz="3600" dirty="0" smtClean="0">
                <a:latin typeface="Angsana New" pitchFamily="18" charset="-34"/>
              </a:rPr>
              <a:t> User </a:t>
            </a:r>
            <a:r>
              <a:rPr lang="th-TH" sz="3600" dirty="0" smtClean="0">
                <a:latin typeface="Angsana New" pitchFamily="18" charset="-34"/>
              </a:rPr>
              <a:t>และ</a:t>
            </a:r>
            <a:r>
              <a:rPr lang="en-US" sz="3600" dirty="0" smtClean="0">
                <a:latin typeface="Angsana New" pitchFamily="18" charset="-34"/>
              </a:rPr>
              <a:t> Password</a:t>
            </a:r>
            <a:r>
              <a:rPr lang="th-TH" sz="3600" dirty="0" smtClean="0">
                <a:latin typeface="Angsana New" pitchFamily="18" charset="-34"/>
              </a:rPr>
              <a:t> โดยลูกค้า</a:t>
            </a:r>
            <a:r>
              <a:rPr lang="th-TH" sz="3600" dirty="0" err="1" smtClean="0">
                <a:latin typeface="Angsana New" pitchFamily="18" charset="-34"/>
              </a:rPr>
              <a:t>ให้สเปค</a:t>
            </a:r>
            <a:r>
              <a:rPr lang="th-TH" sz="3600" dirty="0" smtClean="0">
                <a:latin typeface="Angsana New" pitchFamily="18" charset="-34"/>
              </a:rPr>
              <a:t>มาว่า </a:t>
            </a:r>
            <a:r>
              <a:rPr lang="en-US" sz="3600" dirty="0" smtClean="0">
                <a:latin typeface="Angsana New" pitchFamily="18" charset="-34"/>
              </a:rPr>
              <a:t>User </a:t>
            </a:r>
            <a:r>
              <a:rPr lang="th-TH" sz="3600" dirty="0" smtClean="0">
                <a:latin typeface="Angsana New" pitchFamily="18" charset="-34"/>
              </a:rPr>
              <a:t>ต้องเป็นชื่อภาษาอังกฤษไม่ต่ำกว่า </a:t>
            </a:r>
            <a:r>
              <a:rPr lang="en-US" sz="3600" dirty="0" smtClean="0">
                <a:latin typeface="Angsana New" pitchFamily="18" charset="-34"/>
              </a:rPr>
              <a:t>5 </a:t>
            </a:r>
            <a:r>
              <a:rPr lang="th-TH" sz="3600" dirty="0" smtClean="0">
                <a:latin typeface="Angsana New" pitchFamily="18" charset="-34"/>
              </a:rPr>
              <a:t>แต่ไม่เกิน</a:t>
            </a:r>
            <a:r>
              <a:rPr lang="en-US" sz="3600" dirty="0" smtClean="0">
                <a:latin typeface="Angsana New" pitchFamily="18" charset="-34"/>
              </a:rPr>
              <a:t> 8 </a:t>
            </a:r>
            <a:r>
              <a:rPr lang="th-TH" sz="3600" dirty="0" smtClean="0">
                <a:latin typeface="Angsana New" pitchFamily="18" charset="-34"/>
              </a:rPr>
              <a:t>ตัวอักษร และ</a:t>
            </a:r>
            <a:r>
              <a:rPr lang="en-US" sz="3600" dirty="0" smtClean="0">
                <a:latin typeface="Angsana New" pitchFamily="18" charset="-34"/>
              </a:rPr>
              <a:t> Password </a:t>
            </a:r>
            <a:r>
              <a:rPr lang="th-TH" sz="3600" dirty="0" smtClean="0">
                <a:latin typeface="Angsana New" pitchFamily="18" charset="-34"/>
              </a:rPr>
              <a:t>ก็เช่นกัน ควรจะมีการทดสอบอย่างไรเพื่อทำให้ไม่เกิดข้อผิดพลาดกับระบบ</a:t>
            </a:r>
            <a:endParaRPr lang="en-US" sz="3600" dirty="0" smtClean="0">
              <a:latin typeface="Angsana New" pitchFamily="18" charset="-34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27313" y="3727450"/>
            <a:ext cx="3889375" cy="2520950"/>
            <a:chOff x="2627784" y="3284984"/>
            <a:chExt cx="3888432" cy="2520280"/>
          </a:xfrm>
        </p:grpSpPr>
        <p:sp>
          <p:nvSpPr>
            <p:cNvPr id="4" name="Rectangle 3"/>
            <p:cNvSpPr/>
            <p:nvPr/>
          </p:nvSpPr>
          <p:spPr>
            <a:xfrm>
              <a:off x="2627784" y="3284984"/>
              <a:ext cx="3888432" cy="2520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 dirty="0"/>
            </a:p>
          </p:txBody>
        </p:sp>
        <p:sp>
          <p:nvSpPr>
            <p:cNvPr id="26630" name="TextBox 4"/>
            <p:cNvSpPr txBox="1">
              <a:spLocks noChangeArrowheads="1"/>
            </p:cNvSpPr>
            <p:nvPr/>
          </p:nvSpPr>
          <p:spPr bwMode="auto">
            <a:xfrm>
              <a:off x="3851450" y="3356403"/>
              <a:ext cx="1583941" cy="45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Log in</a:t>
              </a:r>
              <a:endParaRPr lang="th-TH" sz="24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95877" y="4724464"/>
              <a:ext cx="2088643" cy="3602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95877" y="4148354"/>
              <a:ext cx="2088643" cy="3602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/>
            </a:p>
          </p:txBody>
        </p:sp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2772211" y="4148354"/>
              <a:ext cx="1079239" cy="36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User:</a:t>
              </a:r>
              <a:endParaRPr lang="th-TH" sz="1800"/>
            </a:p>
          </p:txBody>
        </p:sp>
        <p:sp>
          <p:nvSpPr>
            <p:cNvPr id="26634" name="TextBox 8"/>
            <p:cNvSpPr txBox="1">
              <a:spLocks noChangeArrowheads="1"/>
            </p:cNvSpPr>
            <p:nvPr/>
          </p:nvSpPr>
          <p:spPr bwMode="auto">
            <a:xfrm>
              <a:off x="2772211" y="4724464"/>
              <a:ext cx="1368094" cy="36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Password:</a:t>
              </a:r>
              <a:endParaRPr lang="th-TH" sz="18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95877" y="5300573"/>
              <a:ext cx="936398" cy="36026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OK</a:t>
              </a:r>
              <a:endParaRPr lang="th-TH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76702" y="5300573"/>
              <a:ext cx="1007819" cy="36026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CANCLE</a:t>
              </a:r>
              <a:endParaRPr lang="th-TH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h-TH" sz="4400" smtClean="0">
                <a:latin typeface="Angsana New" pitchFamily="18" charset="-34"/>
              </a:rPr>
              <a:t>การออกแบบกรณีทดสอบ </a:t>
            </a:r>
            <a:r>
              <a:rPr lang="en-US" sz="4400" smtClean="0">
                <a:latin typeface="Angsana New" pitchFamily="18" charset="-34"/>
              </a:rPr>
              <a:t>(Test Case)</a:t>
            </a:r>
            <a:endParaRPr lang="th-TH" sz="4400" smtClean="0">
              <a:latin typeface="Angsana New" pitchFamily="18" charset="-34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6575" y="1447800"/>
            <a:ext cx="8607425" cy="4941888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ngsana New" pitchFamily="18" charset="-34"/>
              </a:rPr>
              <a:t>Input:</a:t>
            </a:r>
          </a:p>
          <a:p>
            <a:pPr marL="742950" lvl="1" indent="-285750" eaLnBrk="1" hangingPunct="1"/>
            <a:r>
              <a:rPr lang="en-US" sz="3600" smtClean="0">
                <a:latin typeface="Angsana New" pitchFamily="18" charset="-34"/>
              </a:rPr>
              <a:t>User</a:t>
            </a:r>
            <a:r>
              <a:rPr lang="th-TH" sz="3600" smtClean="0">
                <a:latin typeface="Angsana New" pitchFamily="18" charset="-34"/>
              </a:rPr>
              <a:t> และ</a:t>
            </a:r>
            <a:r>
              <a:rPr lang="en-US" sz="3600" smtClean="0">
                <a:latin typeface="Angsana New" pitchFamily="18" charset="-34"/>
              </a:rPr>
              <a:t> Password</a:t>
            </a:r>
          </a:p>
          <a:p>
            <a:pPr eaLnBrk="1" hangingPunct="1"/>
            <a:r>
              <a:rPr lang="en-US" sz="3600" smtClean="0">
                <a:latin typeface="Angsana New" pitchFamily="18" charset="-34"/>
              </a:rPr>
              <a:t>Condition</a:t>
            </a:r>
          </a:p>
          <a:p>
            <a:pPr marL="742950" lvl="1" indent="-285750" eaLnBrk="1" hangingPunct="1"/>
            <a:r>
              <a:rPr lang="en-US" sz="3600" smtClean="0">
                <a:latin typeface="Angsana New" pitchFamily="18" charset="-34"/>
              </a:rPr>
              <a:t>5&lt;= </a:t>
            </a:r>
            <a:r>
              <a:rPr lang="th-TH" sz="3600" smtClean="0">
                <a:latin typeface="Angsana New" pitchFamily="18" charset="-34"/>
              </a:rPr>
              <a:t>ความยาว </a:t>
            </a:r>
            <a:r>
              <a:rPr lang="en-US" sz="3600" smtClean="0">
                <a:latin typeface="Angsana New" pitchFamily="18" charset="-34"/>
              </a:rPr>
              <a:t>User&lt;=8</a:t>
            </a:r>
          </a:p>
          <a:p>
            <a:pPr marL="742950" lvl="1" indent="-285750" eaLnBrk="1" hangingPunct="1"/>
            <a:r>
              <a:rPr lang="en-US" sz="3600" smtClean="0">
                <a:latin typeface="Angsana New" pitchFamily="18" charset="-34"/>
              </a:rPr>
              <a:t>5&lt;= </a:t>
            </a:r>
            <a:r>
              <a:rPr lang="th-TH" sz="3600" smtClean="0">
                <a:latin typeface="Angsana New" pitchFamily="18" charset="-34"/>
              </a:rPr>
              <a:t>ความยาว </a:t>
            </a:r>
            <a:r>
              <a:rPr lang="en-US" sz="3600" smtClean="0">
                <a:latin typeface="Angsana New" pitchFamily="18" charset="-34"/>
              </a:rPr>
              <a:t>Password &lt;=8</a:t>
            </a:r>
          </a:p>
          <a:p>
            <a:pPr eaLnBrk="1" hangingPunct="1"/>
            <a:r>
              <a:rPr lang="en-US" sz="3600" smtClean="0">
                <a:latin typeface="Angsana New" pitchFamily="18" charset="-34"/>
              </a:rPr>
              <a:t>Output:</a:t>
            </a:r>
          </a:p>
          <a:p>
            <a:pPr marL="742950" lvl="1" indent="-285750" eaLnBrk="1" hangingPunct="1"/>
            <a:r>
              <a:rPr lang="en-US" sz="3600" smtClean="0">
                <a:latin typeface="Angsana New" pitchFamily="18" charset="-34"/>
              </a:rPr>
              <a:t>Pass,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h-TH" sz="4400" smtClean="0">
                <a:latin typeface="Angsana New" pitchFamily="18" charset="-34"/>
              </a:rPr>
              <a:t>การออกแบบกรณีทดสอบ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1000125"/>
            <a:ext cx="8607425" cy="4941888"/>
          </a:xfrm>
        </p:spPr>
        <p:txBody>
          <a:bodyPr/>
          <a:lstStyle/>
          <a:p>
            <a:pPr eaLnBrk="1" hangingPunct="1"/>
            <a:r>
              <a:rPr lang="th-TH" sz="3200" smtClean="0">
                <a:latin typeface="Angsana New" pitchFamily="18" charset="-34"/>
              </a:rPr>
              <a:t>ชุดทดสอบ </a:t>
            </a:r>
            <a:r>
              <a:rPr lang="en-US" sz="3200" smtClean="0">
                <a:latin typeface="Angsana New" pitchFamily="18" charset="-34"/>
              </a:rPr>
              <a:t>(Test case set)</a:t>
            </a:r>
          </a:p>
        </p:txBody>
      </p:sp>
      <p:graphicFrame>
        <p:nvGraphicFramePr>
          <p:cNvPr id="242758" name="Group 70"/>
          <p:cNvGraphicFramePr>
            <a:graphicFrameLocks noGrp="1"/>
          </p:cNvGraphicFramePr>
          <p:nvPr/>
        </p:nvGraphicFramePr>
        <p:xfrm>
          <a:off x="611188" y="1866900"/>
          <a:ext cx="7466012" cy="4023360"/>
        </p:xfrm>
        <a:graphic>
          <a:graphicData uri="http://schemas.openxmlformats.org/drawingml/2006/table">
            <a:tbl>
              <a:tblPr/>
              <a:tblGrid>
                <a:gridCol w="852487"/>
                <a:gridCol w="1050925"/>
                <a:gridCol w="1533525"/>
                <a:gridCol w="1438275"/>
                <a:gridCol w="1146175"/>
                <a:gridCol w="1444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Test ID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User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Password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Expected Result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Actual Results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Accepted Results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aaa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bbb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Fail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Fail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Pass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aaaaaaaa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bbbbbbbb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Pass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aa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bbb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Fail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aaa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bb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Fail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7D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6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EB"/>
                    </a:solidFill>
                  </a:tcPr>
                </a:tc>
              </a:tr>
            </a:tbl>
          </a:graphicData>
        </a:graphic>
      </p:graphicFrame>
      <p:sp>
        <p:nvSpPr>
          <p:cNvPr id="28734" name="TextBox 4"/>
          <p:cNvSpPr txBox="1">
            <a:spLocks noChangeArrowheads="1"/>
          </p:cNvSpPr>
          <p:nvPr/>
        </p:nvSpPr>
        <p:spPr bwMode="auto">
          <a:xfrm>
            <a:off x="7924800" y="259873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 </a:t>
            </a:r>
            <a:r>
              <a:rPr lang="en-US" sz="1800" b="1"/>
              <a:t>Test case</a:t>
            </a:r>
            <a:endParaRPr lang="th-TH" sz="1800" b="1"/>
          </a:p>
        </p:txBody>
      </p:sp>
      <p:sp>
        <p:nvSpPr>
          <p:cNvPr id="6" name="Left Arrow 5"/>
          <p:cNvSpPr/>
          <p:nvPr/>
        </p:nvSpPr>
        <p:spPr>
          <a:xfrm>
            <a:off x="7569200" y="2670175"/>
            <a:ext cx="431800" cy="28892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/>
          </a:p>
        </p:txBody>
      </p:sp>
      <p:sp>
        <p:nvSpPr>
          <p:cNvPr id="7" name="Rectangle 6"/>
          <p:cNvSpPr/>
          <p:nvPr/>
        </p:nvSpPr>
        <p:spPr>
          <a:xfrm>
            <a:off x="611188" y="2598738"/>
            <a:ext cx="6840537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70080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TH SarabunPSK" pitchFamily="34" charset="-34"/>
              </a:rPr>
              <a:t> </a:t>
            </a:r>
            <a:r>
              <a:rPr lang="th-TH" sz="2400" dirty="0" smtClean="0">
                <a:latin typeface="TH SarabunPSK" pitchFamily="34" charset="-34"/>
              </a:rPr>
              <a:t> 	คือ </a:t>
            </a:r>
            <a:r>
              <a:rPr lang="th-TH" sz="2400" dirty="0" smtClean="0">
                <a:latin typeface="TH SarabunPSK" pitchFamily="34" charset="-34"/>
              </a:rPr>
              <a:t>การ </a:t>
            </a:r>
            <a:r>
              <a:rPr lang="en-GB" sz="2400" dirty="0" smtClean="0">
                <a:latin typeface="TH SarabunPSK" pitchFamily="34" charset="-34"/>
              </a:rPr>
              <a:t>Test </a:t>
            </a:r>
            <a:r>
              <a:rPr lang="th-TH" sz="2400" dirty="0" smtClean="0">
                <a:latin typeface="TH SarabunPSK" pitchFamily="34" charset="-34"/>
              </a:rPr>
              <a:t>ที่มองข้ามต่อกลไกลภายในของระบบ หรือ ส่วนประกอบ และมุ่งเน้นไปที่ </a:t>
            </a:r>
            <a:r>
              <a:rPr lang="en-GB" sz="2400" dirty="0" smtClean="0">
                <a:latin typeface="TH SarabunPSK" pitchFamily="34" charset="-34"/>
              </a:rPr>
              <a:t>output </a:t>
            </a:r>
            <a:r>
              <a:rPr lang="th-TH" sz="2400" dirty="0" smtClean="0">
                <a:latin typeface="TH SarabunPSK" pitchFamily="34" charset="-34"/>
              </a:rPr>
              <a:t>ที่ออกมาหลังจากการตอบสนองของระบบอย่างเดียว โดยเลือก </a:t>
            </a:r>
            <a:r>
              <a:rPr lang="en-GB" sz="2400" dirty="0" smtClean="0">
                <a:latin typeface="TH SarabunPSK" pitchFamily="34" charset="-34"/>
              </a:rPr>
              <a:t>input </a:t>
            </a:r>
            <a:r>
              <a:rPr lang="th-TH" sz="2400" dirty="0" smtClean="0">
                <a:latin typeface="TH SarabunPSK" pitchFamily="34" charset="-34"/>
              </a:rPr>
              <a:t>และ</a:t>
            </a:r>
            <a:r>
              <a:rPr lang="en-GB" sz="2400" dirty="0" smtClean="0">
                <a:latin typeface="TH SarabunPSK" pitchFamily="34" charset="-34"/>
              </a:rPr>
              <a:t>execution condition</a:t>
            </a:r>
            <a:endParaRPr lang="th-TH" sz="24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12474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H SarabunPSK" pitchFamily="34" charset="-34"/>
              </a:rPr>
              <a:t>Black </a:t>
            </a:r>
            <a:r>
              <a:rPr lang="en-GB" sz="2400" b="1" dirty="0" smtClean="0">
                <a:latin typeface="TH SarabunPSK" pitchFamily="34" charset="-34"/>
              </a:rPr>
              <a:t>Box </a:t>
            </a:r>
            <a:r>
              <a:rPr lang="en-GB" sz="2400" b="1" dirty="0" smtClean="0">
                <a:latin typeface="TH SarabunPSK" pitchFamily="34" charset="-34"/>
              </a:rPr>
              <a:t>Testing </a:t>
            </a:r>
            <a:r>
              <a:rPr lang="th-TH" sz="2400" b="1" dirty="0" smtClean="0">
                <a:latin typeface="TH SarabunPSK" pitchFamily="34" charset="-34"/>
              </a:rPr>
              <a:t>หรือ </a:t>
            </a:r>
            <a:r>
              <a:rPr lang="en-GB" sz="2400" b="1" dirty="0" smtClean="0">
                <a:latin typeface="TH SarabunPSK" pitchFamily="34" charset="-34"/>
              </a:rPr>
              <a:t>Functional Testing</a:t>
            </a:r>
            <a:r>
              <a:rPr lang="en-GB" sz="2400" dirty="0" smtClean="0"/>
              <a:t> </a:t>
            </a:r>
            <a:endParaRPr lang="en-GB" sz="2400" b="1" dirty="0" smtClean="0">
              <a:latin typeface="TH SarabunPSK" pitchFamily="34" charset="-34"/>
            </a:endParaRPr>
          </a:p>
        </p:txBody>
      </p:sp>
      <p:pic>
        <p:nvPicPr>
          <p:cNvPr id="9" name="Picture 8" descr="black_box_testing-300x1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12976"/>
            <a:ext cx="3672408" cy="182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การทดสอบ</a:t>
            </a:r>
            <a:r>
              <a:rPr lang="th-TH" sz="2400" b="1" dirty="0" smtClean="0">
                <a:latin typeface="TH SarabunPSK" pitchFamily="34" charset="-34"/>
              </a:rPr>
              <a:t>ระดับรวมหน่วย</a:t>
            </a:r>
            <a:r>
              <a:rPr lang="th-TH" sz="2400" b="1" dirty="0" smtClean="0">
                <a:latin typeface="TH SarabunPSK" pitchFamily="34" charset="-34"/>
              </a:rPr>
              <a:t>มีอยู่ </a:t>
            </a:r>
            <a:r>
              <a:rPr lang="th-TH" sz="2400" b="1" dirty="0" smtClean="0">
                <a:latin typeface="TH SarabunPSK" pitchFamily="34" charset="-34"/>
              </a:rPr>
              <a:t>4 </a:t>
            </a:r>
            <a:r>
              <a:rPr lang="th-TH" sz="2400" b="1" dirty="0" smtClean="0">
                <a:latin typeface="TH SarabunPSK" pitchFamily="34" charset="-34"/>
              </a:rPr>
              <a:t>วิธีด้วยกัน</a:t>
            </a:r>
          </a:p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Top Down</a:t>
            </a:r>
            <a:endParaRPr lang="en-GB" sz="2400" b="1" dirty="0" smtClean="0">
              <a:latin typeface="TH SarabunPSK" pitchFamily="34" charset="-34"/>
            </a:endParaRPr>
          </a:p>
          <a:p>
            <a:r>
              <a:rPr lang="en-GB" sz="2400" b="1" dirty="0" smtClean="0">
                <a:latin typeface="TH SarabunPSK" pitchFamily="34" charset="-34"/>
              </a:rPr>
              <a:t> Bottom Up</a:t>
            </a:r>
          </a:p>
          <a:p>
            <a:r>
              <a:rPr lang="en-GB" sz="2400" b="1" dirty="0" smtClean="0">
                <a:latin typeface="TH SarabunPSK" pitchFamily="34" charset="-34"/>
              </a:rPr>
              <a:t> </a:t>
            </a:r>
            <a:r>
              <a:rPr lang="en-GB" sz="2400" b="1" dirty="0" smtClean="0">
                <a:latin typeface="TH SarabunPSK" pitchFamily="34" charset="-34"/>
              </a:rPr>
              <a:t>Regression</a:t>
            </a:r>
            <a:endParaRPr lang="en-GB" sz="2400" b="1" dirty="0" smtClean="0">
              <a:latin typeface="TH SarabunPSK" pitchFamily="34" charset="-34"/>
            </a:endParaRPr>
          </a:p>
          <a:p>
            <a:r>
              <a:rPr lang="en-GB" sz="2400" b="1" dirty="0" smtClean="0">
                <a:latin typeface="TH SarabunPSK" pitchFamily="34" charset="-34"/>
              </a:rPr>
              <a:t> </a:t>
            </a:r>
            <a:r>
              <a:rPr lang="en-GB" sz="2400" b="1" dirty="0" smtClean="0">
                <a:latin typeface="TH SarabunPSK" pitchFamily="34" charset="-34"/>
              </a:rPr>
              <a:t>Validation</a:t>
            </a:r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Software Testing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-software-testing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6"/>
            <a:ext cx="4786828" cy="3316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7664" y="508518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TH SarabunPSK" pitchFamily="34" charset="-34"/>
              </a:rPr>
              <a:t> 	การ</a:t>
            </a:r>
            <a:r>
              <a:rPr lang="th-TH" sz="2400" dirty="0" smtClean="0">
                <a:latin typeface="TH SarabunPSK" pitchFamily="34" charset="-34"/>
              </a:rPr>
              <a:t>ทดสอบซอฟท์แวร์ (</a:t>
            </a:r>
            <a:r>
              <a:rPr lang="en-GB" sz="2400" dirty="0" smtClean="0">
                <a:latin typeface="TH SarabunPSK" pitchFamily="34" charset="-34"/>
              </a:rPr>
              <a:t>Software Testing) </a:t>
            </a:r>
            <a:r>
              <a:rPr lang="th-TH" sz="2400" dirty="0" smtClean="0">
                <a:latin typeface="TH SarabunPSK" pitchFamily="34" charset="-34"/>
              </a:rPr>
              <a:t>คือ กิจกรรมที่จัดทํา</a:t>
            </a:r>
            <a:r>
              <a:rPr lang="th-TH" sz="2400" dirty="0" smtClean="0">
                <a:latin typeface="TH SarabunPSK" pitchFamily="34" charset="-34"/>
              </a:rPr>
              <a:t>ขึ้นเพื่อ</a:t>
            </a:r>
            <a:r>
              <a:rPr lang="th-TH" sz="2400" dirty="0" smtClean="0">
                <a:latin typeface="TH SarabunPSK" pitchFamily="34" charset="-34"/>
              </a:rPr>
              <a:t>ปรับปรุงคุณภาพของซอฟท์แวร์ โดยตรวจหาข้อผิดพลาดและปัญหา</a:t>
            </a:r>
            <a:r>
              <a:rPr lang="th-TH" sz="2400" dirty="0" smtClean="0">
                <a:latin typeface="TH SarabunPSK" pitchFamily="34" charset="-34"/>
              </a:rPr>
              <a:t>ที่เกิดขึ้น </a:t>
            </a:r>
            <a:r>
              <a:rPr lang="th-TH" sz="2400" dirty="0" smtClean="0">
                <a:latin typeface="TH SarabunPSK" pitchFamily="34" charset="-34"/>
              </a:rPr>
              <a:t>แล้วทําการแก้ไขข้อผิดพลาดนั้น</a:t>
            </a:r>
            <a:endParaRPr lang="th-TH" sz="2400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Top Down</a:t>
            </a: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  <p:pic>
        <p:nvPicPr>
          <p:cNvPr id="9" name="Picture 8" descr="Image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420888"/>
            <a:ext cx="6180778" cy="263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</a:t>
            </a:r>
            <a:r>
              <a:rPr lang="en-GB" sz="2400" b="1" dirty="0" smtClean="0">
                <a:latin typeface="TH SarabunPSK" pitchFamily="34" charset="-34"/>
              </a:rPr>
              <a:t>Bottom Up</a:t>
            </a:r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  <p:pic>
        <p:nvPicPr>
          <p:cNvPr id="11" name="Picture 10" descr="Image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76872"/>
            <a:ext cx="5820296" cy="260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การ</a:t>
            </a:r>
            <a:r>
              <a:rPr lang="th-TH" sz="2400" b="1" dirty="0" smtClean="0">
                <a:latin typeface="TH SarabunPSK" pitchFamily="34" charset="-34"/>
              </a:rPr>
              <a:t>ทดสอบระบบมีอ</a:t>
            </a:r>
            <a:r>
              <a:rPr lang="th-TH" sz="2400" b="1" dirty="0" smtClean="0">
                <a:latin typeface="TH SarabunPSK" pitchFamily="34" charset="-34"/>
              </a:rPr>
              <a:t>ยู่ </a:t>
            </a:r>
            <a:r>
              <a:rPr lang="th-TH" sz="2400" b="1" dirty="0" smtClean="0">
                <a:latin typeface="TH SarabunPSK" pitchFamily="34" charset="-34"/>
              </a:rPr>
              <a:t>6 </a:t>
            </a:r>
            <a:r>
              <a:rPr lang="th-TH" sz="2400" b="1" dirty="0" smtClean="0">
                <a:latin typeface="TH SarabunPSK" pitchFamily="34" charset="-34"/>
              </a:rPr>
              <a:t>วิธีด้วยกัน</a:t>
            </a:r>
          </a:p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</a:t>
            </a:r>
            <a:r>
              <a:rPr lang="en-GB" sz="2400" b="1" dirty="0" smtClean="0">
                <a:latin typeface="TH SarabunPSK" pitchFamily="34" charset="-34"/>
              </a:rPr>
              <a:t>Alpha </a:t>
            </a:r>
            <a:r>
              <a:rPr lang="en-GB" sz="2400" b="1" dirty="0" smtClean="0">
                <a:latin typeface="TH SarabunPSK" pitchFamily="34" charset="-34"/>
              </a:rPr>
              <a:t>Testing</a:t>
            </a:r>
          </a:p>
          <a:p>
            <a:r>
              <a:rPr lang="en-GB" sz="2400" b="1" dirty="0" smtClean="0">
                <a:latin typeface="TH SarabunPSK" pitchFamily="34" charset="-34"/>
              </a:rPr>
              <a:t> 	Performance</a:t>
            </a:r>
            <a:endParaRPr lang="en-GB" sz="2400" b="1" dirty="0" smtClean="0">
              <a:latin typeface="TH SarabunPSK" pitchFamily="34" charset="-34"/>
            </a:endParaRPr>
          </a:p>
          <a:p>
            <a:r>
              <a:rPr lang="en-GB" sz="2400" b="1" dirty="0" smtClean="0">
                <a:latin typeface="TH SarabunPSK" pitchFamily="34" charset="-34"/>
              </a:rPr>
              <a:t> 	Recovery</a:t>
            </a:r>
          </a:p>
          <a:p>
            <a:r>
              <a:rPr lang="en-GB" sz="2400" b="1" dirty="0" smtClean="0">
                <a:latin typeface="TH SarabunPSK" pitchFamily="34" charset="-34"/>
              </a:rPr>
              <a:t> 	Stress</a:t>
            </a:r>
          </a:p>
          <a:p>
            <a:r>
              <a:rPr lang="en-GB" sz="2400" b="1" dirty="0" smtClean="0">
                <a:latin typeface="TH SarabunPSK" pitchFamily="34" charset="-34"/>
              </a:rPr>
              <a:t> 	Security</a:t>
            </a:r>
          </a:p>
          <a:p>
            <a:r>
              <a:rPr lang="en-GB" sz="2400" b="1" dirty="0" smtClean="0">
                <a:latin typeface="TH SarabunPSK" pitchFamily="34" charset="-34"/>
              </a:rPr>
              <a:t> </a:t>
            </a:r>
            <a:r>
              <a:rPr lang="en-GB" sz="2400" b="1" dirty="0" smtClean="0">
                <a:latin typeface="TH SarabunPSK" pitchFamily="34" charset="-34"/>
              </a:rPr>
              <a:t>Beta </a:t>
            </a:r>
            <a:r>
              <a:rPr lang="en-GB" sz="2400" b="1" dirty="0" smtClean="0">
                <a:latin typeface="TH SarabunPSK" pitchFamily="34" charset="-34"/>
              </a:rPr>
              <a:t>Testing</a:t>
            </a:r>
            <a:r>
              <a:rPr lang="en-GB" sz="2400" dirty="0" smtClean="0">
                <a:latin typeface="TH SarabunPSK" pitchFamily="34" charset="-34"/>
              </a:rPr>
              <a:t> </a:t>
            </a:r>
            <a:r>
              <a:rPr lang="th-TH" sz="2400" b="1" dirty="0" smtClean="0">
                <a:latin typeface="TH SarabunPSK" pitchFamily="34" charset="-34"/>
              </a:rPr>
              <a:t>หรือ </a:t>
            </a:r>
            <a:r>
              <a:rPr lang="en-GB" sz="2400" b="1" dirty="0" smtClean="0">
                <a:latin typeface="TH SarabunPSK" pitchFamily="34" charset="-34"/>
              </a:rPr>
              <a:t>Pilot Testing</a:t>
            </a: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Alpha Testing</a:t>
            </a:r>
          </a:p>
          <a:p>
            <a:r>
              <a:rPr lang="en-GB" sz="2400" b="1" dirty="0" smtClean="0">
                <a:latin typeface="TH SarabunPSK" pitchFamily="34" charset="-34"/>
              </a:rPr>
              <a:t> 	Performance</a:t>
            </a:r>
          </a:p>
          <a:p>
            <a:r>
              <a:rPr lang="en-GB" sz="2400" b="1" dirty="0" smtClean="0">
                <a:latin typeface="TH SarabunPSK" pitchFamily="34" charset="-34"/>
              </a:rPr>
              <a:t> 	Recovery</a:t>
            </a:r>
          </a:p>
          <a:p>
            <a:r>
              <a:rPr lang="en-GB" sz="2400" b="1" dirty="0" smtClean="0">
                <a:latin typeface="TH SarabunPSK" pitchFamily="34" charset="-34"/>
              </a:rPr>
              <a:t> 	Stress</a:t>
            </a:r>
          </a:p>
          <a:p>
            <a:r>
              <a:rPr lang="en-GB" sz="2400" b="1" dirty="0" smtClean="0">
                <a:latin typeface="TH SarabunPSK" pitchFamily="34" charset="-34"/>
              </a:rPr>
              <a:t> 	Security</a:t>
            </a: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H SarabunPSK" pitchFamily="34" charset="-34"/>
              </a:rPr>
              <a:t> Beta Testing</a:t>
            </a:r>
            <a:r>
              <a:rPr lang="en-GB" sz="2400" dirty="0" smtClean="0">
                <a:latin typeface="TH SarabunPSK" pitchFamily="34" charset="-34"/>
              </a:rPr>
              <a:t> </a:t>
            </a:r>
            <a:r>
              <a:rPr lang="th-TH" sz="2400" b="1" dirty="0" smtClean="0">
                <a:latin typeface="TH SarabunPSK" pitchFamily="34" charset="-34"/>
              </a:rPr>
              <a:t>หรือ </a:t>
            </a:r>
            <a:r>
              <a:rPr lang="en-GB" sz="2400" b="1" dirty="0" smtClean="0">
                <a:latin typeface="TH SarabunPSK" pitchFamily="34" charset="-34"/>
              </a:rPr>
              <a:t>Pilot Testing</a:t>
            </a: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en-GB" sz="2400" b="1" dirty="0" smtClean="0">
              <a:latin typeface="TH SarabunPSK" pitchFamily="34" charset="-34"/>
            </a:endParaRPr>
          </a:p>
          <a:p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Software Testing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oftware-verification-and-valid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4750" y="1841500"/>
            <a:ext cx="67945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 &amp; V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uality-triangle-v-and-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7704856" cy="457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Level of testing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646262"/>
            <a:ext cx="6768752" cy="459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732240" y="5570076"/>
            <a:ext cx="1368152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H SarabunPSK" pitchFamily="34" charset="-34"/>
              </a:rPr>
              <a:t>Unit Test</a:t>
            </a:r>
            <a:endParaRPr lang="th-TH" sz="2800" b="1" dirty="0">
              <a:latin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4437112"/>
            <a:ext cx="2664296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H SarabunPSK" pitchFamily="34" charset="-34"/>
              </a:rPr>
              <a:t>Integration Testing</a:t>
            </a:r>
            <a:endParaRPr lang="th-TH" sz="2800" b="1" dirty="0">
              <a:latin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3140968"/>
            <a:ext cx="201622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H SarabunPSK" pitchFamily="34" charset="-34"/>
              </a:rPr>
              <a:t>System Testing</a:t>
            </a:r>
            <a:endParaRPr lang="th-TH" sz="28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Level of testing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TH SarabunPSK" pitchFamily="34" charset="-34"/>
              </a:rPr>
              <a:t> 	</a:t>
            </a:r>
            <a:r>
              <a:rPr lang="th-TH" sz="2000" b="1" dirty="0" smtClean="0">
                <a:latin typeface="TH SarabunPSK" pitchFamily="34" charset="-34"/>
              </a:rPr>
              <a:t>การ</a:t>
            </a:r>
            <a:r>
              <a:rPr lang="th-TH" sz="2000" b="1" dirty="0" smtClean="0">
                <a:latin typeface="TH SarabunPSK" pitchFamily="34" charset="-34"/>
              </a:rPr>
              <a:t>ทดสอบระดับหน่วย (</a:t>
            </a:r>
            <a:r>
              <a:rPr lang="en-GB" sz="2000" b="1" dirty="0" smtClean="0">
                <a:latin typeface="TH SarabunPSK" pitchFamily="34" charset="-34"/>
              </a:rPr>
              <a:t>Unit Test) </a:t>
            </a:r>
            <a:r>
              <a:rPr lang="th-TH" sz="2000" dirty="0" smtClean="0">
                <a:latin typeface="TH SarabunPSK" pitchFamily="34" charset="-34"/>
              </a:rPr>
              <a:t>เป็น</a:t>
            </a:r>
            <a:r>
              <a:rPr lang="th-TH" sz="2000" dirty="0" smtClean="0">
                <a:latin typeface="TH SarabunPSK" pitchFamily="34" charset="-34"/>
              </a:rPr>
              <a:t>การทดสอบหน่วยย่อยที่สุด</a:t>
            </a:r>
            <a:r>
              <a:rPr lang="th-TH" sz="2000" dirty="0" smtClean="0">
                <a:latin typeface="TH SarabunPSK" pitchFamily="34" charset="-34"/>
              </a:rPr>
              <a:t>ของซอฟท์แวร์ </a:t>
            </a:r>
            <a:br>
              <a:rPr lang="th-TH" sz="2000" dirty="0" smtClean="0">
                <a:latin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</a:rPr>
              <a:t>เพื่อ</a:t>
            </a:r>
            <a:r>
              <a:rPr lang="th-TH" sz="2000" dirty="0" smtClean="0">
                <a:latin typeface="TH SarabunPSK" pitchFamily="34" charset="-34"/>
              </a:rPr>
              <a:t>ประเมินการทํางานในด้านต่างๆของหน่วยย่อย ไม่ว่าจะ</a:t>
            </a:r>
            <a:r>
              <a:rPr lang="th-TH" sz="2000" dirty="0" smtClean="0">
                <a:latin typeface="TH SarabunPSK" pitchFamily="34" charset="-34"/>
              </a:rPr>
              <a:t>เป็นด้านโค</a:t>
            </a:r>
            <a:r>
              <a:rPr lang="th-TH" sz="2000" dirty="0" smtClean="0">
                <a:latin typeface="TH SarabunPSK" pitchFamily="34" charset="-34"/>
              </a:rPr>
              <a:t>รงสร้างหรือการควบคุมการ</a:t>
            </a:r>
            <a:r>
              <a:rPr lang="th-TH" sz="2000" dirty="0" smtClean="0">
                <a:latin typeface="TH SarabunPSK" pitchFamily="34" charset="-34"/>
              </a:rPr>
              <a:t>ทํางาน</a:t>
            </a:r>
          </a:p>
          <a:p>
            <a:pPr algn="thaiDist"/>
            <a:r>
              <a:rPr lang="th-TH" sz="2000" dirty="0" smtClean="0">
                <a:latin typeface="TH SarabunPSK" pitchFamily="34" charset="-34"/>
              </a:rPr>
              <a:t> 	</a:t>
            </a:r>
            <a:r>
              <a:rPr lang="th-TH" sz="2000" b="1" dirty="0" smtClean="0">
                <a:latin typeface="TH SarabunPSK" pitchFamily="34" charset="-34"/>
              </a:rPr>
              <a:t>การทดสอบระดับรวมหน่วย (</a:t>
            </a:r>
            <a:r>
              <a:rPr lang="en-GB" sz="2000" b="1" dirty="0" smtClean="0">
                <a:latin typeface="TH SarabunPSK" pitchFamily="34" charset="-34"/>
              </a:rPr>
              <a:t>Integration Testing) </a:t>
            </a:r>
            <a:r>
              <a:rPr lang="th-TH" sz="2000" dirty="0" smtClean="0">
                <a:latin typeface="TH SarabunPSK" pitchFamily="34" charset="-34"/>
              </a:rPr>
              <a:t>เป็น</a:t>
            </a:r>
            <a:r>
              <a:rPr lang="th-TH" sz="2000" dirty="0" smtClean="0">
                <a:latin typeface="TH SarabunPSK" pitchFamily="34" charset="-34"/>
              </a:rPr>
              <a:t>การทด</a:t>
            </a:r>
            <a:r>
              <a:rPr lang="th-TH" sz="2000" dirty="0" smtClean="0">
                <a:latin typeface="TH SarabunPSK" pitchFamily="34" charset="-34"/>
              </a:rPr>
              <a:t>สอบการ</a:t>
            </a:r>
            <a:r>
              <a:rPr lang="th-TH" sz="2000" dirty="0" smtClean="0">
                <a:latin typeface="TH SarabunPSK" pitchFamily="34" charset="-34"/>
              </a:rPr>
              <a:t>ทํางานของกลุ่มโปรแกรม แม้ว่าแต่ละโปรแกรมย่อยจะผ่านการ</a:t>
            </a:r>
            <a:r>
              <a:rPr lang="th-TH" sz="2000" dirty="0" smtClean="0">
                <a:latin typeface="TH SarabunPSK" pitchFamily="34" charset="-34"/>
              </a:rPr>
              <a:t>ทดสอบมาแล้ว</a:t>
            </a:r>
            <a:r>
              <a:rPr lang="th-TH" sz="2000" dirty="0" smtClean="0">
                <a:latin typeface="TH SarabunPSK" pitchFamily="34" charset="-34"/>
              </a:rPr>
              <a:t>ก็ตาม</a:t>
            </a:r>
            <a:endParaRPr lang="th-TH" sz="2000" dirty="0" smtClean="0">
              <a:latin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</a:rPr>
              <a:t> 	 </a:t>
            </a:r>
            <a:r>
              <a:rPr lang="th-TH" sz="2000" b="1" dirty="0" smtClean="0">
                <a:latin typeface="TH SarabunPSK" pitchFamily="34" charset="-34"/>
              </a:rPr>
              <a:t>การทดสอบระบบ (</a:t>
            </a:r>
            <a:r>
              <a:rPr lang="en-GB" sz="2000" b="1" dirty="0" smtClean="0">
                <a:latin typeface="TH SarabunPSK" pitchFamily="34" charset="-34"/>
              </a:rPr>
              <a:t>System Testing) </a:t>
            </a:r>
            <a:r>
              <a:rPr lang="th-TH" sz="2000" dirty="0" smtClean="0">
                <a:latin typeface="TH SarabunPSK" pitchFamily="34" charset="-34"/>
              </a:rPr>
              <a:t>คือ การทดสอบระบบ</a:t>
            </a:r>
            <a:r>
              <a:rPr lang="th-TH" sz="2000" dirty="0" smtClean="0">
                <a:latin typeface="TH SarabunPSK" pitchFamily="34" charset="-34"/>
              </a:rPr>
              <a:t>ร่วมกับองค์ประกอบ</a:t>
            </a:r>
            <a:r>
              <a:rPr lang="th-TH" sz="2000" dirty="0" smtClean="0">
                <a:latin typeface="TH SarabunPSK" pitchFamily="34" charset="-34"/>
              </a:rPr>
              <a:t>อื่นของระบบ</a:t>
            </a:r>
            <a:endParaRPr lang="th-TH" sz="2000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pic>
        <p:nvPicPr>
          <p:cNvPr id="7" name="Picture 6" descr="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" y="2181225"/>
            <a:ext cx="81534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การทดสอบระดับหน่วยมีอยู่ 2 วิธีด้วยกัน</a:t>
            </a:r>
          </a:p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White </a:t>
            </a:r>
            <a:r>
              <a:rPr lang="en-GB" sz="2400" b="1" dirty="0" smtClean="0">
                <a:latin typeface="TH SarabunPSK" pitchFamily="34" charset="-34"/>
              </a:rPr>
              <a:t>Box Testing</a:t>
            </a:r>
          </a:p>
          <a:p>
            <a:r>
              <a:rPr lang="en-GB" sz="2400" b="1" dirty="0" smtClean="0">
                <a:latin typeface="TH SarabunPSK" pitchFamily="34" charset="-34"/>
              </a:rPr>
              <a:t> Black Box Testing</a:t>
            </a:r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วิธีการทดสอบระบบ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43608" y="148478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</a:rPr>
              <a:t>การทดสอบระดับหน่วยมีอยู่ 2 วิธีด้วยกัน</a:t>
            </a:r>
          </a:p>
          <a:p>
            <a:r>
              <a:rPr lang="th-TH" sz="2400" b="1" dirty="0" smtClean="0">
                <a:latin typeface="TH SarabunPSK" pitchFamily="34" charset="-34"/>
              </a:rPr>
              <a:t></a:t>
            </a:r>
            <a:r>
              <a:rPr lang="en-GB" sz="2400" b="1" dirty="0" smtClean="0">
                <a:latin typeface="TH SarabunPSK" pitchFamily="34" charset="-34"/>
              </a:rPr>
              <a:t> White </a:t>
            </a:r>
            <a:r>
              <a:rPr lang="en-GB" sz="2400" b="1" dirty="0" smtClean="0">
                <a:latin typeface="TH SarabunPSK" pitchFamily="34" charset="-34"/>
              </a:rPr>
              <a:t>Box Testing</a:t>
            </a:r>
          </a:p>
          <a:p>
            <a:r>
              <a:rPr lang="en-GB" sz="2400" b="1" dirty="0" smtClean="0">
                <a:latin typeface="TH SarabunPSK" pitchFamily="34" charset="-34"/>
              </a:rPr>
              <a:t> Black Box Testing</a:t>
            </a:r>
            <a:endParaRPr lang="th-TH" sz="2400" b="1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789</Words>
  <Application>Microsoft Office PowerPoint</Application>
  <PresentationFormat>On-screen Show (4:3)</PresentationFormat>
  <Paragraphs>251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Origami [Showeet.com]</vt:lpstr>
      <vt:lpstr>ไหลเวียน</vt:lpstr>
      <vt:lpstr>CHAPTER 7 Software Testing </vt:lpstr>
      <vt:lpstr>Software Testing</vt:lpstr>
      <vt:lpstr>Software Testing</vt:lpstr>
      <vt:lpstr>V &amp; V</vt:lpstr>
      <vt:lpstr>Level of testing</vt:lpstr>
      <vt:lpstr>Level of testing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  <vt:lpstr>Slide 12</vt:lpstr>
      <vt:lpstr>Slide 13</vt:lpstr>
      <vt:lpstr>Slide 14</vt:lpstr>
      <vt:lpstr>ตัวอย่าง:: การทดสอบแบบกล่องดำ</vt:lpstr>
      <vt:lpstr>การออกแบบกรณีทดสอบ (Test Case)</vt:lpstr>
      <vt:lpstr>การออกแบบกรณีทดสอบ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  <vt:lpstr>วิธีการทดสอบระบบ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Computer</cp:lastModifiedBy>
  <cp:revision>188</cp:revision>
  <dcterms:created xsi:type="dcterms:W3CDTF">2012-01-16T12:17:13Z</dcterms:created>
  <dcterms:modified xsi:type="dcterms:W3CDTF">2014-02-17T09:22:54Z</dcterms:modified>
  <cp:category>Templates</cp:category>
</cp:coreProperties>
</file>