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803" r:id="rId2"/>
  </p:sldMasterIdLst>
  <p:notesMasterIdLst>
    <p:notesMasterId r:id="rId30"/>
  </p:notesMasterIdLst>
  <p:handoutMasterIdLst>
    <p:handoutMasterId r:id="rId31"/>
  </p:handoutMasterIdLst>
  <p:sldIdLst>
    <p:sldId id="275" r:id="rId3"/>
    <p:sldId id="272" r:id="rId4"/>
    <p:sldId id="276" r:id="rId5"/>
    <p:sldId id="278" r:id="rId6"/>
    <p:sldId id="281" r:id="rId7"/>
    <p:sldId id="279" r:id="rId8"/>
    <p:sldId id="282" r:id="rId9"/>
    <p:sldId id="280" r:id="rId10"/>
    <p:sldId id="277" r:id="rId11"/>
    <p:sldId id="283" r:id="rId12"/>
    <p:sldId id="286" r:id="rId13"/>
    <p:sldId id="289" r:id="rId14"/>
    <p:sldId id="290" r:id="rId15"/>
    <p:sldId id="291" r:id="rId16"/>
    <p:sldId id="292" r:id="rId17"/>
    <p:sldId id="294" r:id="rId18"/>
    <p:sldId id="288" r:id="rId19"/>
    <p:sldId id="295" r:id="rId20"/>
    <p:sldId id="285" r:id="rId21"/>
    <p:sldId id="284" r:id="rId22"/>
    <p:sldId id="298" r:id="rId23"/>
    <p:sldId id="296" r:id="rId24"/>
    <p:sldId id="300" r:id="rId25"/>
    <p:sldId id="299" r:id="rId26"/>
    <p:sldId id="301" r:id="rId27"/>
    <p:sldId id="302" r:id="rId28"/>
    <p:sldId id="303" r:id="rId29"/>
  </p:sldIdLst>
  <p:sldSz cx="9144000" cy="6858000" type="screen4x3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H SarabunPSK" pitchFamily="34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H SarabunPSK" pitchFamily="34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H SarabunPSK" pitchFamily="34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H SarabunPSK" pitchFamily="34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H SarabunPSK" pitchFamily="34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H SarabunPSK" pitchFamily="34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H SarabunPSK" pitchFamily="34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H SarabunPSK" pitchFamily="34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H SarabunPSK" pitchFamily="34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AC"/>
    <a:srgbClr val="00204F"/>
    <a:srgbClr val="41140B"/>
    <a:srgbClr val="DAD7C6"/>
    <a:srgbClr val="9E1306"/>
    <a:srgbClr val="C6AEA2"/>
    <a:srgbClr val="9E100E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2" autoAdjust="0"/>
    <p:restoredTop sz="81503" autoAdjust="0"/>
  </p:normalViewPr>
  <p:slideViewPr>
    <p:cSldViewPr>
      <p:cViewPr>
        <p:scale>
          <a:sx n="60" d="100"/>
          <a:sy n="60" d="100"/>
        </p:scale>
        <p:origin x="-1518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496" y="-96"/>
      </p:cViewPr>
      <p:guideLst>
        <p:guide orient="horz" pos="313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983" cy="4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923" y="0"/>
            <a:ext cx="2971982" cy="4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D957B81B-0F90-43E4-9B0E-62730DB09761}" type="datetimeFigureOut">
              <a:rPr lang="th-TH"/>
              <a:pPr>
                <a:defRPr/>
              </a:pPr>
              <a:t>06/03/57</a:t>
            </a:fld>
            <a:endParaRPr lang="th-TH" dirty="0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6102"/>
            <a:ext cx="2971983" cy="4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923" y="9446102"/>
            <a:ext cx="2971982" cy="4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E85E9DC4-B41D-4293-935C-0A0D1F7FD4FA}" type="slidenum">
              <a:rPr lang="en-US"/>
              <a:pPr>
                <a:defRPr/>
              </a:pPr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739594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983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923" y="0"/>
            <a:ext cx="2971982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987E3A-40FE-4F81-9D31-DB7284668FA9}" type="datetimeFigureOut">
              <a:rPr lang="en-US"/>
              <a:pPr>
                <a:defRPr/>
              </a:pPr>
              <a:t>3/6/2014</a:t>
            </a:fld>
            <a:endParaRPr lang="en-U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6347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102"/>
            <a:ext cx="2971983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© Copyright Showeet.com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923" y="9446102"/>
            <a:ext cx="2971982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91E6C4D-8FA7-4EF3-85D0-8F94452F5C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8035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h.wikipedia.org/w/index.php?title=Henry_L._Gantt&amp;action=edit&amp;redlink=1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dirty="0" smtClean="0">
                <a:solidFill>
                  <a:srgbClr val="0033CC"/>
                </a:solidFill>
                <a:cs typeface="Angsana New" pitchFamily="18" charset="-34"/>
              </a:rPr>
              <a:t>ข้อเสีย</a:t>
            </a:r>
            <a:r>
              <a:rPr kumimoji="0" lang="th-TH" dirty="0" smtClean="0">
                <a:solidFill>
                  <a:srgbClr val="0033CC"/>
                </a:solidFill>
                <a:cs typeface="Angsana New" pitchFamily="18" charset="-34"/>
              </a:rPr>
              <a:t>ของ </a:t>
            </a:r>
            <a:r>
              <a:rPr kumimoji="0" lang="en-US" dirty="0" smtClean="0">
                <a:solidFill>
                  <a:srgbClr val="0033CC"/>
                </a:solidFill>
                <a:cs typeface="Angsana New" pitchFamily="18" charset="-34"/>
              </a:rPr>
              <a:t>Gantt Chart</a:t>
            </a:r>
            <a:r>
              <a:rPr kumimoji="0" lang="en-US" dirty="0" smtClean="0">
                <a:cs typeface="Angsana New" pitchFamily="18" charset="-34"/>
              </a:rPr>
              <a:t> </a:t>
            </a:r>
            <a:r>
              <a:rPr kumimoji="0" lang="th-TH" dirty="0" smtClean="0">
                <a:cs typeface="Angsana New" pitchFamily="18" charset="-34"/>
              </a:rPr>
              <a:t>คือ ไม่สามารถแสดงให้เห็นถึงความสัมพันธ์ของกิจกรรมต่างๆ และไม่สามารถบอกได้ว่าถ้ากิจกรรมที่เกิดขึ้นก่อนหน้าเกิดความล่าช้าแล้วจะมีผลกระทบกับกิจกรรมที่เกิดขึ้นทีหลังอย่างไร ดังนั้นโครงการขนาดใหญ่หรือโครงการในปัจจุบันจึงนิยมใช้</a:t>
            </a:r>
            <a:r>
              <a:rPr kumimoji="0" lang="th-TH" baseline="0" dirty="0" smtClean="0">
                <a:cs typeface="Angsana New" pitchFamily="18" charset="-34"/>
              </a:rPr>
              <a:t> เทคนิคอื่นมาร่วมด้วย เช่น </a:t>
            </a:r>
            <a:r>
              <a:rPr kumimoji="0" lang="en-US" baseline="0" dirty="0" smtClean="0">
                <a:cs typeface="Angsana New" pitchFamily="18" charset="-34"/>
              </a:rPr>
              <a:t>PERT/CPM</a:t>
            </a:r>
            <a:endParaRPr kumimoji="0" lang="th-TH" dirty="0" smtClean="0">
              <a:cs typeface="Angsana New" pitchFamily="18" charset="-34"/>
            </a:endParaRPr>
          </a:p>
          <a:p>
            <a:pPr eaLnBrk="1" hangingPunct="1">
              <a:spcBef>
                <a:spcPct val="0"/>
              </a:spcBef>
            </a:pPr>
            <a:endParaRPr lang="th-TH" baseline="0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PERT (Project Evaluation Review Technique) </a:t>
            </a:r>
            <a:r>
              <a:rPr lang="th-TH" baseline="0" dirty="0" smtClean="0"/>
              <a:t>เป็นเทคนิคในการวิเคราะห์หรือประเมินเวลาที่ต้องใช้ในแต่ละกิจกรรมของโครงการ </a:t>
            </a:r>
            <a:r>
              <a:rPr lang="en-US" baseline="0" dirty="0" smtClean="0"/>
              <a:t>CPM (Critical Path Method) </a:t>
            </a:r>
            <a:r>
              <a:rPr lang="th-TH" baseline="0" dirty="0" smtClean="0"/>
              <a:t>เป็นเทคนิคในการวิเคราะห็เส้นทางและกิจกรรมวิกฤติ </a:t>
            </a:r>
            <a:r>
              <a:rPr lang="en-US" baseline="0" dirty="0" smtClean="0"/>
              <a:t> </a:t>
            </a:r>
            <a:endParaRPr lang="th-TH" sz="1200" dirty="0" smtClean="0">
              <a:solidFill>
                <a:srgbClr val="0000CC"/>
              </a:solidFill>
              <a:latin typeface="Angsana New" pitchFamily="18" charset="-34"/>
              <a:cs typeface="KodchiangUPC" pitchFamily="18" charset="-34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dirty="0" smtClean="0">
                <a:cs typeface="Angsana New" pitchFamily="18" charset="-34"/>
              </a:rPr>
              <a:t>เป็นแผนภาพแสดงกิจกรรมของโครงการที่เชื่อมโยงกันในลักษณะของเครือข่าย (ข่ายงาน)  ทำให้ทราบว่าจะต้องดำเนินกิจกรรมใดให้เสร็จสิ้นก่อนกิจกรรมถัดไป </a:t>
            </a:r>
            <a:r>
              <a:rPr kumimoji="0" lang="th-TH" dirty="0" smtClean="0">
                <a:solidFill>
                  <a:srgbClr val="0033CC"/>
                </a:solidFill>
                <a:cs typeface="Angsana New" pitchFamily="18" charset="-34"/>
              </a:rPr>
              <a:t>โดยแต่ละกิจกรรมจะแทนด้วยเส้นลูกศร  และเชื่อมโยงกันด้วยวงกลม (เรียกว่า “โหนด”)  เพื่อบอกให้ทราบถึงจุดเริ่มต้นและจุดสิ้นสุดของแต่ละกิจกรรม</a:t>
            </a:r>
            <a:endParaRPr kumimoji="0" lang="en-US" dirty="0" smtClean="0">
              <a:solidFill>
                <a:srgbClr val="0033CC"/>
              </a:solidFill>
              <a:cs typeface="Angsana New" pitchFamily="18" charset="-34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h-TH" baseline="0" dirty="0" smtClean="0"/>
          </a:p>
          <a:p>
            <a:pPr eaLnBrk="1" hangingPunct="1">
              <a:spcBef>
                <a:spcPct val="0"/>
              </a:spcBef>
            </a:pPr>
            <a:endParaRPr lang="th-TH" baseline="0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12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1200" dirty="0" smtClean="0">
                <a:latin typeface="Angsana New" pitchFamily="18" charset="-34"/>
                <a:cs typeface="KodchiangUPC" pitchFamily="18" charset="-34"/>
              </a:rPr>
              <a:t>PERT เป็นแผนงานที่สามารถแสดงภาพรวม ของโครงการด้วยข่ายงาน (</a:t>
            </a:r>
            <a:r>
              <a:rPr lang="en-US" sz="1200" dirty="0" smtClean="0">
                <a:latin typeface="Angsana New" pitchFamily="18" charset="-34"/>
              </a:rPr>
              <a:t>Network</a:t>
            </a:r>
            <a:r>
              <a:rPr lang="th-TH" sz="1200" dirty="0" smtClean="0">
                <a:latin typeface="Angsana New" pitchFamily="18" charset="-34"/>
                <a:cs typeface="KodchiangUPC" pitchFamily="18" charset="-34"/>
              </a:rPr>
              <a:t>) โดยแสดงกิจกรรมต่าง ๆ ในโครงการ ลำดับการทำงาน และความสัมพันธ์ระหว่างกิจกรรมต่าง ๆ  โดยมีวัตถุประสงค์ดังนี้ 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th-TH" sz="1200" kern="1200" dirty="0" smtClean="0">
                <a:solidFill>
                  <a:srgbClr val="0000CC"/>
                </a:solidFill>
                <a:latin typeface="Angsana New" pitchFamily="18" charset="-34"/>
                <a:ea typeface="+mn-ea"/>
                <a:cs typeface="+mn-cs"/>
              </a:rPr>
              <a:t>วางแผนโครงการ ( </a:t>
            </a:r>
            <a:r>
              <a:rPr lang="en-US" sz="1200" kern="1200" dirty="0" smtClean="0">
                <a:solidFill>
                  <a:srgbClr val="0000CC"/>
                </a:solidFill>
                <a:latin typeface="Angsana New" pitchFamily="18" charset="-34"/>
                <a:ea typeface="+mn-ea"/>
                <a:cs typeface="+mn-cs"/>
              </a:rPr>
              <a:t>Project Planning </a:t>
            </a:r>
            <a:r>
              <a:rPr lang="th-TH" sz="1200" kern="1200" dirty="0" smtClean="0">
                <a:solidFill>
                  <a:srgbClr val="0000CC"/>
                </a:solidFill>
                <a:latin typeface="Angsana New" pitchFamily="18" charset="-34"/>
                <a:ea typeface="+mn-ea"/>
                <a:cs typeface="+mn-cs"/>
              </a:rPr>
              <a:t>)</a:t>
            </a:r>
            <a:r>
              <a:rPr lang="th-TH" sz="1200" kern="120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+mn-cs"/>
              </a:rPr>
              <a:t> โดยจะทำการคำนวณระยะเวลาการทำงาน และแสดงถึงกิจกรรมแต่ละกิจกรรม ว่าควรเริ่มเมื่อใด เสร็จเมื่อใด  และสามารถกำหนดได้ว่ากิจกรรมใดเป็นกิจกรรมสำคัญ ทำงานล่าช้าไม่ได้  หรือล่าช้าได้ไม่เกินเท่าใด  </a:t>
            </a:r>
          </a:p>
          <a:p>
            <a:pPr marL="514350" indent="-514350" algn="thaiDist">
              <a:buFont typeface="Wingdings" pitchFamily="2" charset="2"/>
              <a:buAutoNum type="arabicPeriod" startAt="2"/>
              <a:defRPr/>
            </a:pPr>
            <a:r>
              <a:rPr lang="th-TH" sz="1200" kern="1200" dirty="0" smtClean="0">
                <a:solidFill>
                  <a:srgbClr val="0000CC"/>
                </a:solidFill>
                <a:latin typeface="Angsana New" pitchFamily="18" charset="-34"/>
                <a:ea typeface="+mn-ea"/>
                <a:cs typeface="+mn-cs"/>
              </a:rPr>
              <a:t>ควบคุมโครงการ ( Project Control</a:t>
            </a:r>
            <a:r>
              <a:rPr lang="en-US" sz="1200" kern="1200" dirty="0" smtClean="0">
                <a:solidFill>
                  <a:srgbClr val="0000CC"/>
                </a:solidFill>
                <a:latin typeface="Angsana New" pitchFamily="18" charset="-34"/>
                <a:ea typeface="+mn-ea"/>
                <a:cs typeface="+mn-cs"/>
              </a:rPr>
              <a:t> </a:t>
            </a:r>
            <a:r>
              <a:rPr lang="th-TH" sz="1200" kern="1200" dirty="0" smtClean="0">
                <a:solidFill>
                  <a:srgbClr val="0000CC"/>
                </a:solidFill>
                <a:latin typeface="Angsana New" pitchFamily="18" charset="-34"/>
                <a:ea typeface="+mn-ea"/>
                <a:cs typeface="+mn-cs"/>
              </a:rPr>
              <a:t>)</a:t>
            </a:r>
            <a:r>
              <a:rPr lang="th-TH" sz="1200" kern="120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+mn-cs"/>
              </a:rPr>
              <a:t> สามารถควบคุมการทำงานตามแผนที่ได้วางไว้ และควบคุมการทำงานไม่ให้ล่าช้ากว่ากำหนด  </a:t>
            </a:r>
          </a:p>
          <a:p>
            <a:pPr marL="514350" indent="-514350" algn="thaiDist">
              <a:buFont typeface="Wingdings" pitchFamily="2" charset="2"/>
              <a:buAutoNum type="arabicPeriod" startAt="2"/>
              <a:defRPr/>
            </a:pPr>
            <a:r>
              <a:rPr lang="th-TH" sz="1200" kern="1200" dirty="0" smtClean="0">
                <a:solidFill>
                  <a:srgbClr val="0000CC"/>
                </a:solidFill>
                <a:latin typeface="Angsana New" pitchFamily="18" charset="-34"/>
                <a:ea typeface="+mn-ea"/>
                <a:cs typeface="+mn-cs"/>
              </a:rPr>
              <a:t>บริหารทรัพยากร ( Res</a:t>
            </a:r>
            <a:r>
              <a:rPr lang="en-US" sz="1200" kern="1200" dirty="0" smtClean="0">
                <a:solidFill>
                  <a:srgbClr val="0000CC"/>
                </a:solidFill>
                <a:latin typeface="Angsana New" pitchFamily="18" charset="-34"/>
                <a:ea typeface="+mn-ea"/>
                <a:cs typeface="+mn-cs"/>
              </a:rPr>
              <a:t>o</a:t>
            </a:r>
            <a:r>
              <a:rPr lang="th-TH" sz="1200" kern="1200" dirty="0" smtClean="0">
                <a:solidFill>
                  <a:srgbClr val="0000CC"/>
                </a:solidFill>
                <a:latin typeface="Angsana New" pitchFamily="18" charset="-34"/>
                <a:ea typeface="+mn-ea"/>
                <a:cs typeface="+mn-cs"/>
              </a:rPr>
              <a:t>u</a:t>
            </a:r>
            <a:r>
              <a:rPr lang="en-US" sz="1200" kern="1200" dirty="0" smtClean="0">
                <a:solidFill>
                  <a:srgbClr val="0000CC"/>
                </a:solidFill>
                <a:latin typeface="Angsana New" pitchFamily="18" charset="-34"/>
                <a:ea typeface="+mn-ea"/>
                <a:cs typeface="+mn-cs"/>
              </a:rPr>
              <a:t>res </a:t>
            </a:r>
            <a:r>
              <a:rPr lang="th-TH" sz="1200" kern="1200" dirty="0" smtClean="0">
                <a:solidFill>
                  <a:srgbClr val="0000CC"/>
                </a:solidFill>
                <a:latin typeface="Angsana New" pitchFamily="18" charset="-34"/>
                <a:ea typeface="+mn-ea"/>
                <a:cs typeface="+mn-cs"/>
              </a:rPr>
              <a:t>)</a:t>
            </a:r>
            <a:r>
              <a:rPr lang="th-TH" sz="1200" kern="120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+mn-cs"/>
              </a:rPr>
              <a:t> สามารถใช้ทรัพยากรต่าง ๆ เช่นเงินทุน บุคลากร เครื่องมือ อุปกรณ์ และอื่น ๆ ได้อย่างมีประสิทธิภาพ และประโยชน์เต็มที่ </a:t>
            </a:r>
          </a:p>
          <a:p>
            <a:pPr marL="514350" indent="-514350" algn="thaiDist">
              <a:buFont typeface="Wingdings" pitchFamily="2" charset="2"/>
              <a:buAutoNum type="arabicPeriod" startAt="2"/>
              <a:defRPr/>
            </a:pPr>
            <a:r>
              <a:rPr lang="th-TH" sz="1200" kern="1200" dirty="0" smtClean="0">
                <a:solidFill>
                  <a:srgbClr val="0000CC"/>
                </a:solidFill>
                <a:latin typeface="Angsana New" pitchFamily="18" charset="-34"/>
                <a:ea typeface="+mn-ea"/>
                <a:cs typeface="+mn-cs"/>
              </a:rPr>
              <a:t>บริหารโครงการ ( Project </a:t>
            </a:r>
            <a:r>
              <a:rPr lang="en-US" sz="1200" kern="1200" dirty="0" smtClean="0">
                <a:solidFill>
                  <a:srgbClr val="0000CC"/>
                </a:solidFill>
                <a:latin typeface="Angsana New" pitchFamily="18" charset="-34"/>
                <a:ea typeface="+mn-ea"/>
                <a:cs typeface="+mn-cs"/>
              </a:rPr>
              <a:t>Management </a:t>
            </a:r>
            <a:r>
              <a:rPr lang="th-TH" sz="1200" kern="1200" dirty="0" smtClean="0">
                <a:solidFill>
                  <a:srgbClr val="0000CC"/>
                </a:solidFill>
                <a:latin typeface="Angsana New" pitchFamily="18" charset="-34"/>
                <a:ea typeface="+mn-ea"/>
                <a:cs typeface="+mn-cs"/>
              </a:rPr>
              <a:t>)</a:t>
            </a:r>
            <a:r>
              <a:rPr lang="th-TH" sz="1200" kern="120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+mn-cs"/>
              </a:rPr>
              <a:t> งานที่ดำเนินการอยู่อาจจำเป็นต้องเร่ง เพื่อแล้วเสร็จกว่ากำหนด ก็สามารถทำได้ด้วยการเร่งกิจกรรมใดบ้าง เพื่อให้งานแล้วเสร็จในระยะเวลาที่เร็วขึ้น 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th-TH" sz="1200" kern="1200" dirty="0" smtClean="0">
              <a:solidFill>
                <a:schemeClr val="tx1"/>
              </a:solidFill>
              <a:latin typeface="Angsana New" pitchFamily="18" charset="-34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th-TH" baseline="0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th-TH" sz="1200" dirty="0" smtClean="0">
              <a:solidFill>
                <a:srgbClr val="0000CC"/>
              </a:solidFill>
              <a:latin typeface="Angsana New" pitchFamily="18" charset="-34"/>
              <a:cs typeface="KodchiangUPC" pitchFamily="18" charset="-34"/>
            </a:endParaRP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th-TH" sz="1200" dirty="0" smtClean="0">
                <a:solidFill>
                  <a:srgbClr val="0000CC"/>
                </a:solidFill>
                <a:latin typeface="Angsana New" pitchFamily="18" charset="-34"/>
                <a:cs typeface="KodchiangUPC" pitchFamily="18" charset="-34"/>
              </a:rPr>
              <a:t>คือจุดเชื่อม  node  ที่แสดงถึงเหตุการณ์ตั้งแต่เริ่มแรกโครงการจนจบโครงการ หรือแสดงจุดเริ่มต้นและจุดสิ้นสุดของกิจกรรม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th-TH" sz="1200" dirty="0" smtClean="0">
                <a:solidFill>
                  <a:srgbClr val="339966"/>
                </a:solidFill>
                <a:latin typeface="Angsana New" pitchFamily="18" charset="-34"/>
                <a:cs typeface="KodchiangUPC" pitchFamily="18" charset="-34"/>
              </a:rPr>
              <a:t>เส้นตรงที่เชื่อมระหว่างโหนด แสดงถึงกิจกรรม หรืองานที่ทำ หัวลูกศรคือจุดเสร็จสิ้นของกิจกรรมหรืองานนั้น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th-TH" sz="1200" dirty="0" smtClean="0">
                <a:solidFill>
                  <a:srgbClr val="FF0066"/>
                </a:solidFill>
                <a:latin typeface="Angsana New" pitchFamily="18" charset="-34"/>
                <a:cs typeface="KodchiangUPC" pitchFamily="18" charset="-34"/>
              </a:rPr>
              <a:t>เส้นประที่เชื่อมระหว่างโหนด แสดงถึงกิจกรรมหรืองานสมมุติ () เป็นกิจกรรมที่ไม่มีตัวตนในโครงการ แต่จำเป็นต้องใส่ไว้เพื่อให้ถูกต้องกับความเป็นจริง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1200" dirty="0" smtClean="0">
                <a:solidFill>
                  <a:srgbClr val="FF0066"/>
                </a:solidFill>
                <a:latin typeface="Angsana New" pitchFamily="18" charset="-34"/>
                <a:cs typeface="KodchiangUPC" pitchFamily="18" charset="-34"/>
              </a:rPr>
              <a:t>หรือกิจกรรมที่ใช้ในกรณีที่</a:t>
            </a:r>
            <a:r>
              <a:rPr lang="th-TH" sz="1200" baseline="0" dirty="0" smtClean="0">
                <a:solidFill>
                  <a:srgbClr val="FF0066"/>
                </a:solidFill>
                <a:latin typeface="Angsana New" pitchFamily="18" charset="-34"/>
                <a:cs typeface="KodchiangUPC" pitchFamily="18" charset="-34"/>
              </a:rPr>
              <a:t> </a:t>
            </a:r>
            <a:r>
              <a:rPr lang="en-US" sz="1200" baseline="0" dirty="0" smtClean="0">
                <a:solidFill>
                  <a:srgbClr val="FF0066"/>
                </a:solidFill>
                <a:latin typeface="Angsana New" pitchFamily="18" charset="-34"/>
                <a:cs typeface="KodchiangUPC" pitchFamily="18" charset="-34"/>
              </a:rPr>
              <a:t>1</a:t>
            </a:r>
            <a:r>
              <a:rPr lang="th-TH" sz="1200" baseline="0" dirty="0" smtClean="0">
                <a:solidFill>
                  <a:srgbClr val="FF0066"/>
                </a:solidFill>
                <a:latin typeface="Angsana New" pitchFamily="18" charset="-34"/>
                <a:cs typeface="KodchiangUPC" pitchFamily="18" charset="-34"/>
              </a:rPr>
              <a:t> งานมีจุดเริ่มต้นจากสองงานก่อนหน้า</a:t>
            </a:r>
            <a:endParaRPr lang="th-TH" sz="1200" dirty="0" smtClean="0">
              <a:solidFill>
                <a:srgbClr val="FF0066"/>
              </a:solidFill>
              <a:latin typeface="Angsana New" pitchFamily="18" charset="-34"/>
              <a:cs typeface="KodchiangUPC" pitchFamily="18" charset="-34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h-TH" sz="1200" kern="1200" dirty="0" smtClean="0">
              <a:solidFill>
                <a:schemeClr val="tx1"/>
              </a:solidFill>
              <a:latin typeface="Angsana New" pitchFamily="18" charset="-34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1200" kern="120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+mn-cs"/>
              </a:rPr>
              <a:t>หลักเกณฑ์การเขียน</a:t>
            </a:r>
          </a:p>
          <a:p>
            <a:pPr eaLnBrk="1" hangingPunct="1">
              <a:spcBef>
                <a:spcPct val="50000"/>
              </a:spcBef>
            </a:pPr>
            <a:r>
              <a:rPr lang="th-TH" sz="1200" dirty="0" smtClean="0"/>
              <a:t>1. กำหนดจุดเริ่มต้นและจุดสิ้นสุดของโครงการ  โดยจะต้องมีอย่างละจุดเท่านั้น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1200" dirty="0" smtClean="0"/>
              <a:t>2. กิจกรรม 1 กิจกรรมจะเขียนแทนด้วยลูกศร 1 เส้น  และบนลูกศรจะมีอักษรและตัวเลขกำกับ  โดยตัวอักษรจะแสดงรหัสของกิจกรรมและตัวเลขจะแทนเวลาที่ต้องทำในกิจกรรม3. -</a:t>
            </a:r>
            <a:r>
              <a:rPr lang="en-US" sz="1200" dirty="0" smtClean="0"/>
              <a:t>3. </a:t>
            </a:r>
            <a:r>
              <a:rPr lang="th-TH" sz="1200" dirty="0" smtClean="0"/>
              <a:t>กิจกรรมระหว่างโหนด </a:t>
            </a:r>
            <a:r>
              <a:rPr lang="en-US" sz="1200" dirty="0" smtClean="0"/>
              <a:t>(Node) </a:t>
            </a:r>
            <a:r>
              <a:rPr lang="th-TH" sz="1200" dirty="0" smtClean="0"/>
              <a:t>หรือเหตุการณ์ </a:t>
            </a:r>
            <a:r>
              <a:rPr lang="en-US" sz="1200" dirty="0" smtClean="0"/>
              <a:t>(Event)</a:t>
            </a:r>
            <a:r>
              <a:rPr lang="th-TH" sz="1200" dirty="0" smtClean="0"/>
              <a:t> จะเชื่อมด้วยลูกศรเดียวเท่านั้น</a:t>
            </a:r>
          </a:p>
          <a:p>
            <a:pPr eaLnBrk="1" hangingPunct="1">
              <a:spcBef>
                <a:spcPct val="50000"/>
              </a:spcBef>
            </a:pPr>
            <a:r>
              <a:rPr lang="th-TH" sz="1200" dirty="0" smtClean="0"/>
              <a:t>4. พยายามหลีกเลี่ยงลูกศรตัดกัน</a:t>
            </a:r>
          </a:p>
          <a:p>
            <a:pPr eaLnBrk="1" hangingPunct="1">
              <a:spcBef>
                <a:spcPct val="50000"/>
              </a:spcBef>
            </a:pPr>
            <a:r>
              <a:rPr lang="th-TH" sz="1200" dirty="0" smtClean="0"/>
              <a:t>5. กิจกรรมจะต้องเขียนเรียงไปตามลำดับ  ถ้ากิจกรรมหลังเป็นกิจกรรมที่มีความสัมพันธ์กับกิจกรรมก่อนหน้า  ต้องเริ่มต้นทำเมื่อกิจกรรมข้างหน้าทำเสร็จแล้วเท่านั้น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1200" dirty="0" smtClean="0"/>
              <a:t>6. กรณีที่มีสองกิจกรรมหรือมากกว่า  มีจุดเริ่มต้นเดียวกันจะต้องเขียนแบบขนาน</a:t>
            </a:r>
          </a:p>
          <a:p>
            <a:pPr eaLnBrk="1" hangingPunct="1">
              <a:spcBef>
                <a:spcPct val="50000"/>
              </a:spcBef>
            </a:pPr>
            <a:endParaRPr lang="th-TH" sz="12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h-TH" sz="1200" dirty="0" smtClean="0"/>
          </a:p>
          <a:p>
            <a:pPr eaLnBrk="1" hangingPunct="1">
              <a:spcBef>
                <a:spcPct val="50000"/>
              </a:spcBef>
            </a:pPr>
            <a:r>
              <a:rPr lang="th-TH" sz="1200" dirty="0" smtClean="0"/>
              <a:t>	</a:t>
            </a:r>
            <a:endParaRPr lang="th-TH" sz="1200" kern="1200" dirty="0" smtClean="0">
              <a:solidFill>
                <a:schemeClr val="tx1"/>
              </a:solidFill>
              <a:latin typeface="Angsana New" pitchFamily="18" charset="-34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th-TH" baseline="0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endParaRPr lang="th-TH" sz="12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h-TH" sz="1200" dirty="0" smtClean="0"/>
          </a:p>
          <a:p>
            <a:pPr eaLnBrk="1" hangingPunct="1">
              <a:spcBef>
                <a:spcPct val="50000"/>
              </a:spcBef>
            </a:pPr>
            <a:r>
              <a:rPr lang="th-TH" sz="1200" dirty="0" smtClean="0"/>
              <a:t>	</a:t>
            </a:r>
            <a:endParaRPr lang="th-TH" sz="1200" kern="1200" dirty="0" smtClean="0">
              <a:solidFill>
                <a:schemeClr val="tx1"/>
              </a:solidFill>
              <a:latin typeface="Angsana New" pitchFamily="18" charset="-34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th-TH" baseline="0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endParaRPr lang="th-TH" sz="12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h-TH" sz="1200" dirty="0" smtClean="0"/>
          </a:p>
          <a:p>
            <a:pPr eaLnBrk="1" hangingPunct="1">
              <a:spcBef>
                <a:spcPct val="50000"/>
              </a:spcBef>
            </a:pPr>
            <a:r>
              <a:rPr lang="th-TH" sz="1200" dirty="0" smtClean="0"/>
              <a:t>	</a:t>
            </a:r>
            <a:endParaRPr lang="th-TH" sz="1200" kern="1200" dirty="0" smtClean="0">
              <a:solidFill>
                <a:schemeClr val="tx1"/>
              </a:solidFill>
              <a:latin typeface="Angsana New" pitchFamily="18" charset="-34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th-TH" baseline="0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endParaRPr lang="th-TH" sz="12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h-TH" sz="1200" dirty="0" smtClean="0"/>
          </a:p>
          <a:p>
            <a:pPr eaLnBrk="1" hangingPunct="1">
              <a:spcBef>
                <a:spcPct val="50000"/>
              </a:spcBef>
            </a:pPr>
            <a:r>
              <a:rPr lang="th-TH" sz="1200" dirty="0" smtClean="0"/>
              <a:t>	</a:t>
            </a:r>
            <a:endParaRPr lang="th-TH" sz="1200" kern="1200" dirty="0" smtClean="0">
              <a:solidFill>
                <a:schemeClr val="tx1"/>
              </a:solidFill>
              <a:latin typeface="Angsana New" pitchFamily="18" charset="-34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th-TH" baseline="0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CPM (Critical Path Method) </a:t>
            </a:r>
            <a:r>
              <a:rPr lang="th-TH" baseline="0" dirty="0" smtClean="0"/>
              <a:t>เป็นเทคนิคในการวิเคราะห์เส้นทางหรือกิจกรรมวิกฤติ โดยแสดงเป็นแผนภาพเครือข่ายเช่นเดียวกัน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baseline="0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baseline="0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h-TH" dirty="0" smtClean="0"/>
              <a:t>โครงการต้องมีลักษณะสำคัญ</a:t>
            </a:r>
            <a:r>
              <a:rPr lang="th-TH" baseline="0" dirty="0" smtClean="0"/>
              <a:t> ได้แก่ วัตถุประสงค์ชัดเจน มีระยะเวลาเริ่มต้นและสิ้นสุด ประกอบไปด้วยกลุ่มของงาน ดำเนินงานภายใต้เงือนไขของเวลา ต้นทุนและคุณภาพของงาน</a:t>
            </a:r>
          </a:p>
          <a:p>
            <a:pPr eaLnBrk="1" hangingPunct="1">
              <a:spcBef>
                <a:spcPct val="0"/>
              </a:spcBef>
            </a:pPr>
            <a:r>
              <a:rPr lang="th-TH" baseline="0" dirty="0" smtClean="0"/>
              <a:t>นอกจากนี้โครงงานหรือโปรเจคยังมีลักษณะเป็นแบบชั่วคราว คือเกิดขึ้นและสิ้นสุดลงในช่วงเวลาเวลาหนึ่ง ซึ่งขึ้นอยู่กับการดำเนินงานและทรัพยากรให้มัประสิทธิภาพมากที่สุด นั่นคือการบริหารโครงการ</a:t>
            </a:r>
          </a:p>
          <a:p>
            <a:pPr eaLnBrk="1" hangingPunct="1">
              <a:spcBef>
                <a:spcPct val="0"/>
              </a:spcBef>
            </a:pPr>
            <a:endParaRPr lang="th-TH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การบริหารโครงการ (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</a:t>
            </a:r>
            <a:r>
              <a:rPr lang="th-TH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Management</a:t>
            </a:r>
            <a:r>
              <a:rPr lang="th-TH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เป็นขบวนการจัดการอย่างหนึ่งที่นำเอาความรู้, เครื่องมือ และเทคโนโลยีมาบริหารโครงการนั้น ๆ เพื่อตอบสนองความต้องการของเจ้าของโครงการที่จะได้ผลจากโครงการนั้น ๆ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h-T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h-TH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ทำไมต้องมีการบริหารโครงการ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ธุรกิจในปัจจุบันแข่งขันกันทางด้านต้นทุน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ต้องการทำงานให้ได้ดี ต้องรับผิดชอบต่อโครงการมากขึ้น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th-TH" baseline="0" dirty="0" smtClean="0"/>
          </a:p>
          <a:p>
            <a:pPr eaLnBrk="1" hangingPunct="1">
              <a:spcBef>
                <a:spcPct val="0"/>
              </a:spcBef>
            </a:pPr>
            <a:endParaRPr lang="th-TH" baseline="0" dirty="0" smtClean="0"/>
          </a:p>
          <a:p>
            <a:pPr eaLnBrk="1" hangingPunct="1">
              <a:spcBef>
                <a:spcPct val="0"/>
              </a:spcBef>
            </a:pPr>
            <a:r>
              <a:rPr lang="th-TH" baseline="0" dirty="0" smtClean="0"/>
              <a:t>สำหรับคำถามเกี่ยวกับระยะเวลา และราคา สามารถหาคำตอบได้จากการสร้างแผนงานของโครงการ (</a:t>
            </a:r>
            <a:r>
              <a:rPr lang="en-US" baseline="0" dirty="0" smtClean="0"/>
              <a:t>Project schedule</a:t>
            </a:r>
            <a:r>
              <a:rPr lang="th-TH" baseline="0" dirty="0" smtClean="0"/>
              <a:t>)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sz="1200" dirty="0" smtClean="0">
                <a:latin typeface="TH SarabunPSK" pitchFamily="34" charset="-34"/>
                <a:cs typeface="TH SarabunPSK" pitchFamily="34" charset="-34"/>
              </a:rPr>
              <a:t>มีการแสดงงานในลักษณะของ </a:t>
            </a:r>
            <a:r>
              <a:rPr lang="en-US" sz="1200" dirty="0" smtClean="0">
                <a:latin typeface="TH SarabunPSK" pitchFamily="34" charset="-34"/>
                <a:cs typeface="TH SarabunPSK" pitchFamily="34" charset="-34"/>
              </a:rPr>
              <a:t>Node </a:t>
            </a:r>
            <a:r>
              <a:rPr lang="th-TH" sz="1200" dirty="0" smtClean="0">
                <a:latin typeface="TH SarabunPSK" pitchFamily="34" charset="-34"/>
                <a:cs typeface="TH SarabunPSK" pitchFamily="34" charset="-34"/>
              </a:rPr>
              <a:t>และความเกี่ยวเนื่อง </a:t>
            </a:r>
            <a:r>
              <a:rPr lang="en-US" sz="1200" dirty="0" smtClean="0">
                <a:latin typeface="TH SarabunPSK" pitchFamily="34" charset="-34"/>
                <a:cs typeface="TH SarabunPSK" pitchFamily="34" charset="-34"/>
              </a:rPr>
              <a:t>(Dependency) </a:t>
            </a:r>
            <a:r>
              <a:rPr lang="th-TH" sz="1200" dirty="0" smtClean="0">
                <a:latin typeface="TH SarabunPSK" pitchFamily="34" charset="-34"/>
                <a:cs typeface="TH SarabunPSK" pitchFamily="34" charset="-34"/>
              </a:rPr>
              <a:t>ของงานแต่ละอันที่เกิดขึ้นอย่างชัดเจน</a:t>
            </a:r>
          </a:p>
          <a:p>
            <a:pPr eaLnBrk="1" hangingPunct="1"/>
            <a:r>
              <a:rPr lang="en-US" sz="1200" dirty="0" smtClean="0">
                <a:latin typeface="TH SarabunPSK" pitchFamily="34" charset="-34"/>
                <a:cs typeface="TH SarabunPSK" pitchFamily="34" charset="-34"/>
              </a:rPr>
              <a:t>PERT</a:t>
            </a:r>
            <a:r>
              <a:rPr lang="en-US" sz="1200" baseline="0" dirty="0" smtClean="0">
                <a:latin typeface="TH SarabunPSK" pitchFamily="34" charset="-34"/>
                <a:cs typeface="TH SarabunPSK" pitchFamily="34" charset="-34"/>
              </a:rPr>
              <a:t>/CPM </a:t>
            </a:r>
            <a:r>
              <a:rPr lang="th-TH" sz="1200" baseline="0" dirty="0" smtClean="0">
                <a:latin typeface="TH SarabunPSK" pitchFamily="34" charset="-34"/>
                <a:cs typeface="TH SarabunPSK" pitchFamily="34" charset="-34"/>
              </a:rPr>
              <a:t>รวมเป็นเทคนิคดียวกันเพราะมีวัตถุประสงค์เดียวกัน โดย</a:t>
            </a:r>
            <a:r>
              <a:rPr lang="th-TH" sz="1200" dirty="0" smtClean="0">
                <a:latin typeface="TH SarabunPSK" pitchFamily="34" charset="-34"/>
                <a:cs typeface="TH SarabunPSK" pitchFamily="34" charset="-34"/>
              </a:rPr>
              <a:t>จุดเด่นของ </a:t>
            </a:r>
            <a:r>
              <a:rPr lang="en-US" sz="1200" dirty="0" smtClean="0">
                <a:latin typeface="TH SarabunPSK" pitchFamily="34" charset="-34"/>
                <a:cs typeface="TH SarabunPSK" pitchFamily="34" charset="-34"/>
              </a:rPr>
              <a:t>PERT/CRM</a:t>
            </a:r>
            <a:r>
              <a:rPr lang="th-TH" sz="1200" dirty="0" smtClean="0">
                <a:latin typeface="TH SarabunPSK" pitchFamily="34" charset="-34"/>
                <a:cs typeface="TH SarabunPSK" pitchFamily="34" charset="-34"/>
              </a:rPr>
              <a:t> คือ การคำนวณหาเส้นทางวิกฤติในการดำเนินกิจกรรม ทำให้ผู้บริหารโครงการคำนวณหาเวลาได้หลายลักษณะ เช่น</a:t>
            </a:r>
          </a:p>
          <a:p>
            <a:pPr eaLnBrk="1" hangingPunct="1"/>
            <a:r>
              <a:rPr lang="th-TH" sz="1200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en-US" baseline="0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</a:t>
            </a:r>
            <a:r>
              <a:rPr lang="th-TH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เวลาเริ่มต้นเร็วที่สุด (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earliest start, ES)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th-TH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หมายถึง เวลาเร็วที่สุดที่กิจกรรมจะสามารถเริ่มต้นทำได้</a:t>
            </a:r>
          </a:p>
          <a:p>
            <a:r>
              <a:rPr lang="th-TH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</a:t>
            </a:r>
            <a:r>
              <a:rPr lang="th-TH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เวลาแล้วเสร็จเร็วที่สุด (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earliest finish, EF)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th-TH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หมายถึง เวลาเร็วที่สุดที่กิจกรรมสามารถทำเสร็จได้</a:t>
            </a:r>
          </a:p>
          <a:p>
            <a:r>
              <a:rPr lang="th-TH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</a:t>
            </a:r>
            <a:r>
              <a:rPr lang="th-TH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เวลาเริ่มต้นช้าที่สุด (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Latest start, LS)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th-TH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หมายถึง เวลาช้าที่สุดที่กิจกรรมจะสามารถเริ่มต้นได้ โดยไม่ทำให้เวลาแล้วเสร็จของโครงการล่าช้าไปกว่าที่วางแผนไว้</a:t>
            </a:r>
          </a:p>
          <a:p>
            <a:r>
              <a:rPr lang="th-TH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</a:t>
            </a:r>
            <a:r>
              <a:rPr lang="th-TH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</a:t>
            </a:r>
            <a:r>
              <a:rPr lang="th-TH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th-TH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เวลาแล้วเสร็จช้าที่สุด (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Latest finish, LF)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th-TH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หมายถึง เวลาช้าที่สุดที่กิจกรรมจะสามารถทำเสร็จได้ โดยไม่ทำให้เวลาแล้วเสร็จของโครงการล่าช้าไปกว่าที่วางแผนไว้ 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200" b="1" baseline="0" dirty="0" smtClean="0">
                <a:latin typeface="TH SarabunPSK" pitchFamily="34" charset="-34"/>
                <a:cs typeface="TH SarabunPSK" pitchFamily="34" charset="-34"/>
              </a:rPr>
              <a:t>            </a:t>
            </a:r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เวลาที่ล่าช้าได้ (</a:t>
            </a:r>
            <a:r>
              <a:rPr lang="en-US" sz="1200" b="1" dirty="0" smtClean="0">
                <a:latin typeface="TH SarabunPSK" pitchFamily="34" charset="-34"/>
                <a:cs typeface="TH SarabunPSK" pitchFamily="34" charset="-34"/>
              </a:rPr>
              <a:t>Slack time</a:t>
            </a:r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) หมายถึง </a:t>
            </a:r>
            <a:r>
              <a:rPr lang="th-TH" sz="1200" b="0" dirty="0" smtClean="0">
                <a:latin typeface="TH SarabunPSK" pitchFamily="34" charset="-34"/>
                <a:cs typeface="TH SarabunPSK" pitchFamily="34" charset="-34"/>
              </a:rPr>
              <a:t>ช่วงเวลาที่กิจกรรมหนึ่งๆ สามารถทำให้ล่าช้าได้ โดยไม่ทำให้โครงการของกิจกรรมนั้นเกิดความล่าช้าขึ้น สามารถหาได้จาก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LS - ES </a:t>
            </a:r>
            <a:r>
              <a:rPr lang="th-TH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หรือ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LF - EF </a:t>
            </a:r>
            <a:endParaRPr lang="th-TH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h-TH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h-TH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โดยที่ 	</a:t>
            </a:r>
            <a:r>
              <a:rPr lang="th-TH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เวลาที่เร็วสุดของแต่ละกิจกรรม (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Earliest</a:t>
            </a:r>
            <a:r>
              <a:rPr lang="th-TH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คำนวนจากซ้ายมาขวา</a:t>
            </a:r>
          </a:p>
          <a:p>
            <a:r>
              <a:rPr lang="th-TH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	 เวลาที่ช้าสุดของแต่ละกิจกรรม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(Time Latest) </a:t>
            </a:r>
            <a:r>
              <a:rPr lang="th-TH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คำนวนจากขวามาซ้าย </a:t>
            </a:r>
          </a:p>
          <a:p>
            <a:endParaRPr lang="th-TH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endParaRPr lang="en-US" baseline="0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baseline="0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baseline="0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baseline="0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baseline="0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baseline="0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baseline="0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th-TH" sz="2500" b="1" dirty="0" smtClean="0">
                <a:latin typeface="Browallia New" pitchFamily="34" charset="-34"/>
                <a:cs typeface="Browallia New" pitchFamily="34" charset="-34"/>
              </a:rPr>
              <a:t>โครงการทุกประเภท จะมีทั้งหมด 4 ระยะ ได้แก่</a:t>
            </a:r>
          </a:p>
          <a:p>
            <a:pPr lvl="1" eaLnBrk="1" hangingPunct="1">
              <a:lnSpc>
                <a:spcPct val="90000"/>
              </a:lnSpc>
            </a:pPr>
            <a:r>
              <a:rPr lang="th-TH" sz="2500" b="1" dirty="0" smtClean="0">
                <a:latin typeface="Browallia New" pitchFamily="34" charset="-34"/>
                <a:cs typeface="Browallia New" pitchFamily="34" charset="-34"/>
              </a:rPr>
              <a:t>ระยะเริ่มต้นโครงการ </a:t>
            </a:r>
            <a:r>
              <a:rPr lang="en-US" sz="2500" b="1" dirty="0" smtClean="0">
                <a:latin typeface="Browallia New" pitchFamily="34" charset="-34"/>
                <a:cs typeface="Browallia New" pitchFamily="34" charset="-34"/>
              </a:rPr>
              <a:t>(Project Initiation) </a:t>
            </a:r>
            <a:r>
              <a:rPr lang="th-TH" sz="2500" b="1" dirty="0" smtClean="0">
                <a:latin typeface="Browallia New" pitchFamily="34" charset="-34"/>
                <a:cs typeface="Browallia New" pitchFamily="34" charset="-34"/>
              </a:rPr>
              <a:t>ทีมงานรับผิดชอบต้องเริ่มต้นโครงการ</a:t>
            </a:r>
            <a:r>
              <a:rPr lang="th-TH" sz="2500" b="1" baseline="0" dirty="0" smtClean="0">
                <a:latin typeface="Browallia New" pitchFamily="34" charset="-34"/>
                <a:cs typeface="Browallia New" pitchFamily="34" charset="-34"/>
              </a:rPr>
              <a:t>ด้วยการกำหนดขอบเขต และขนาดของโครงการ รวมทั้งกำหนดกิจกรรมหรืองานที่ต้องทำในแต่ละขั้นตอนของการผลิดซอฟต์แวร์</a:t>
            </a:r>
          </a:p>
          <a:p>
            <a:pPr lvl="1" eaLnBrk="1" hangingPunct="1">
              <a:lnSpc>
                <a:spcPct val="90000"/>
              </a:lnSpc>
            </a:pPr>
            <a:endParaRPr lang="en-US" sz="2500" b="1" dirty="0" smtClean="0">
              <a:latin typeface="Browallia New" pitchFamily="34" charset="-34"/>
              <a:cs typeface="Browallia New" pitchFamily="34" charset="-34"/>
            </a:endParaRPr>
          </a:p>
          <a:p>
            <a:pPr lvl="1" eaLnBrk="1" hangingPunct="1">
              <a:lnSpc>
                <a:spcPct val="90000"/>
              </a:lnSpc>
            </a:pPr>
            <a:r>
              <a:rPr lang="th-TH" sz="2500" b="1" dirty="0" smtClean="0">
                <a:latin typeface="Browallia New" pitchFamily="34" charset="-34"/>
                <a:cs typeface="Browallia New" pitchFamily="34" charset="-34"/>
              </a:rPr>
              <a:t>ระยะวางแผนโครงการ </a:t>
            </a:r>
            <a:r>
              <a:rPr lang="en-US" sz="2500" b="1" dirty="0" smtClean="0">
                <a:latin typeface="Browallia New" pitchFamily="34" charset="-34"/>
                <a:cs typeface="Browallia New" pitchFamily="34" charset="-34"/>
              </a:rPr>
              <a:t>(Project Planning) </a:t>
            </a:r>
            <a:r>
              <a:rPr lang="th-TH" sz="2500" b="1" dirty="0" smtClean="0">
                <a:latin typeface="Browallia New" pitchFamily="34" charset="-34"/>
                <a:cs typeface="Browallia New" pitchFamily="34" charset="-34"/>
              </a:rPr>
              <a:t>ผู้บริหารโครงการต้องมีการกำหนดกิจกรรมในแต่ละขั้นตอนของการผลิตอย่างชัดเจน</a:t>
            </a:r>
            <a:r>
              <a:rPr lang="th-TH" sz="2500" b="1" baseline="0" dirty="0" smtClean="0">
                <a:latin typeface="Browallia New" pitchFamily="34" charset="-34"/>
                <a:cs typeface="Browallia New" pitchFamily="34" charset="-34"/>
              </a:rPr>
              <a:t> รวมถึงประมาณการใช้ทรัพยากรต่างๆ ไม่ว่าจะเป็นเวลา ต้นทุน และแรงงาน นอกจาดนี้ยังต้องจัดตารางเวลา ประเมินความเสี่ยง ตลอดจนกิจกรรมอื่นๆ</a:t>
            </a:r>
          </a:p>
          <a:p>
            <a:pPr lvl="1" eaLnBrk="1" hangingPunct="1">
              <a:lnSpc>
                <a:spcPct val="90000"/>
              </a:lnSpc>
            </a:pPr>
            <a:endParaRPr lang="en-US" sz="2500" b="1" dirty="0" smtClean="0">
              <a:latin typeface="Browallia New" pitchFamily="34" charset="-34"/>
              <a:cs typeface="Browallia New" pitchFamily="34" charset="-34"/>
            </a:endParaRPr>
          </a:p>
          <a:p>
            <a:pPr lvl="1" eaLnBrk="1" hangingPunct="1">
              <a:lnSpc>
                <a:spcPct val="90000"/>
              </a:lnSpc>
            </a:pPr>
            <a:r>
              <a:rPr lang="th-TH" sz="2500" b="1" dirty="0" smtClean="0">
                <a:latin typeface="Browallia New" pitchFamily="34" charset="-34"/>
                <a:cs typeface="Browallia New" pitchFamily="34" charset="-34"/>
              </a:rPr>
              <a:t>ระยะดำเนินโครงการ </a:t>
            </a:r>
            <a:r>
              <a:rPr lang="en-US" sz="2500" b="1" dirty="0" smtClean="0">
                <a:latin typeface="Browallia New" pitchFamily="34" charset="-34"/>
                <a:cs typeface="Browallia New" pitchFamily="34" charset="-34"/>
              </a:rPr>
              <a:t>(Project Execution) </a:t>
            </a:r>
            <a:r>
              <a:rPr lang="th-TH" sz="2500" b="1" dirty="0" smtClean="0">
                <a:latin typeface="Browallia New" pitchFamily="34" charset="-34"/>
                <a:cs typeface="Browallia New" pitchFamily="34" charset="-34"/>
              </a:rPr>
              <a:t>ทีมงานดำเนินกิจกรรมการผลิตซอฟต์แวร์ตามตารางที่จัดไว้ โดยผู้บริหารโครงการต้องติดตาม</a:t>
            </a:r>
            <a:r>
              <a:rPr lang="th-TH" sz="2500" b="1" baseline="0" dirty="0" smtClean="0">
                <a:latin typeface="Browallia New" pitchFamily="34" charset="-34"/>
                <a:cs typeface="Browallia New" pitchFamily="34" charset="-34"/>
              </a:rPr>
              <a:t> ดูแลสั่งการและควบคุมการทำงานของลูกทีมให้เป็นไปตามแผนที่กำหนด ในระหว่างการดำเนินงาน สิ่งที่ขาดไม่ได้เมื่อดำเนินงานในแต่ละกิจกรรมเสร็จสิ้น คือรายงานความคืบหน้าของโครงการให้ผู้มีอำนาจรับทราบ</a:t>
            </a:r>
          </a:p>
          <a:p>
            <a:pPr lvl="1" eaLnBrk="1" hangingPunct="1">
              <a:lnSpc>
                <a:spcPct val="90000"/>
              </a:lnSpc>
            </a:pPr>
            <a:endParaRPr lang="en-US" sz="2500" b="1" dirty="0" smtClean="0">
              <a:latin typeface="Browallia New" pitchFamily="34" charset="-34"/>
              <a:cs typeface="Browallia New" pitchFamily="34" charset="-34"/>
            </a:endParaRPr>
          </a:p>
          <a:p>
            <a:pPr lvl="1" eaLnBrk="1" hangingPunct="1">
              <a:lnSpc>
                <a:spcPct val="90000"/>
              </a:lnSpc>
            </a:pPr>
            <a:r>
              <a:rPr lang="th-TH" sz="2500" b="1" dirty="0" smtClean="0">
                <a:latin typeface="Browallia New" pitchFamily="34" charset="-34"/>
                <a:cs typeface="Browallia New" pitchFamily="34" charset="-34"/>
              </a:rPr>
              <a:t>ระยะปิดโครงการ </a:t>
            </a:r>
            <a:r>
              <a:rPr lang="en-US" sz="2500" b="1" dirty="0" smtClean="0">
                <a:latin typeface="Browallia New" pitchFamily="34" charset="-34"/>
                <a:cs typeface="Browallia New" pitchFamily="34" charset="-34"/>
              </a:rPr>
              <a:t>(Project Closing)</a:t>
            </a:r>
            <a:r>
              <a:rPr lang="en-US" sz="2500" b="1" baseline="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500" b="1" baseline="0" dirty="0" smtClean="0">
                <a:latin typeface="Browallia New" pitchFamily="34" charset="-34"/>
                <a:cs typeface="Browallia New" pitchFamily="34" charset="-34"/>
              </a:rPr>
              <a:t>เป็นระยะสุดท้ายของการบริหารโครงการ เป็นการดำเนินการหลังจากติดตั้งระบบซอฟต์แวร์เพื่อใช้งานเสร็จสิ้นแล้ว กล่าวคือระยะปิดโครงการจะดำเนินการในช่วงการบำรุงรักษาระบบ หรือ </a:t>
            </a:r>
            <a:r>
              <a:rPr lang="en-US" sz="2500" b="1" baseline="0" dirty="0" smtClean="0">
                <a:latin typeface="Browallia New" pitchFamily="34" charset="-34"/>
                <a:cs typeface="Browallia New" pitchFamily="34" charset="-34"/>
              </a:rPr>
              <a:t>Maintenance </a:t>
            </a:r>
            <a:r>
              <a:rPr lang="th-TH" sz="2500" b="1" baseline="0" dirty="0" smtClean="0">
                <a:latin typeface="Browallia New" pitchFamily="34" charset="-34"/>
                <a:cs typeface="Browallia New" pitchFamily="34" charset="-34"/>
              </a:rPr>
              <a:t>ของกระบวนการผลิตซอฟฟฃต์แวร์ การปิดโครงการมี </a:t>
            </a:r>
            <a:r>
              <a:rPr lang="en-US" sz="2500" b="1" baseline="0" dirty="0" smtClean="0">
                <a:latin typeface="Browallia New" pitchFamily="34" charset="-34"/>
                <a:cs typeface="Browallia New" pitchFamily="34" charset="-34"/>
              </a:rPr>
              <a:t>2 </a:t>
            </a:r>
            <a:r>
              <a:rPr lang="th-TH" sz="2500" b="1" baseline="0" dirty="0" smtClean="0">
                <a:latin typeface="Browallia New" pitchFamily="34" charset="-34"/>
                <a:cs typeface="Browallia New" pitchFamily="34" charset="-34"/>
              </a:rPr>
              <a:t>ลักษณะคือ</a:t>
            </a:r>
          </a:p>
          <a:p>
            <a:pPr lvl="1" eaLnBrk="1" hangingPunct="1">
              <a:lnSpc>
                <a:spcPct val="90000"/>
              </a:lnSpc>
            </a:pPr>
            <a:r>
              <a:rPr lang="th-TH" sz="2500" b="1" baseline="0" dirty="0" smtClean="0">
                <a:latin typeface="Browallia New" pitchFamily="34" charset="-34"/>
                <a:cs typeface="Browallia New" pitchFamily="34" charset="-34"/>
              </a:rPr>
              <a:t> 	</a:t>
            </a:r>
            <a:r>
              <a:rPr lang="en-US" sz="2500" b="1" baseline="0" dirty="0" smtClean="0">
                <a:latin typeface="Browallia New" pitchFamily="34" charset="-34"/>
                <a:cs typeface="Browallia New" pitchFamily="34" charset="-34"/>
              </a:rPr>
              <a:t>1</a:t>
            </a:r>
            <a:r>
              <a:rPr lang="th-TH" sz="2500" b="1" baseline="0" dirty="0" smtClean="0">
                <a:latin typeface="Browallia New" pitchFamily="34" charset="-34"/>
                <a:cs typeface="Browallia New" pitchFamily="34" charset="-34"/>
              </a:rPr>
              <a:t> การปิดโครงการด้วยความสำเร็จ</a:t>
            </a:r>
          </a:p>
          <a:p>
            <a:pPr lvl="1" eaLnBrk="1" hangingPunct="1">
              <a:lnSpc>
                <a:spcPct val="90000"/>
              </a:lnSpc>
            </a:pPr>
            <a:r>
              <a:rPr lang="th-TH" sz="2500" b="1" baseline="0" dirty="0" smtClean="0">
                <a:latin typeface="Browallia New" pitchFamily="34" charset="-34"/>
                <a:cs typeface="Browallia New" pitchFamily="34" charset="-34"/>
              </a:rPr>
              <a:t> 	</a:t>
            </a:r>
            <a:r>
              <a:rPr lang="en-US" sz="2500" b="1" baseline="0" dirty="0" smtClean="0">
                <a:latin typeface="Browallia New" pitchFamily="34" charset="-34"/>
                <a:cs typeface="Browallia New" pitchFamily="34" charset="-34"/>
              </a:rPr>
              <a:t>2 </a:t>
            </a:r>
            <a:r>
              <a:rPr lang="th-TH" sz="2500" b="1" baseline="0" dirty="0" smtClean="0">
                <a:latin typeface="Browallia New" pitchFamily="34" charset="-34"/>
                <a:cs typeface="Browallia New" pitchFamily="34" charset="-34"/>
              </a:rPr>
              <a:t>การปิดโครงการเนื่องจากความล้มเหลว</a:t>
            </a:r>
          </a:p>
          <a:p>
            <a:pPr lvl="1" eaLnBrk="1" hangingPunct="1">
              <a:lnSpc>
                <a:spcPct val="90000"/>
              </a:lnSpc>
            </a:pPr>
            <a:endParaRPr lang="th-TH" sz="2500" b="1" baseline="0" dirty="0" smtClean="0">
              <a:latin typeface="Browallia New" pitchFamily="34" charset="-34"/>
              <a:cs typeface="Browallia New" pitchFamily="34" charset="-34"/>
            </a:endParaRPr>
          </a:p>
          <a:p>
            <a:pPr lvl="1" eaLnBrk="1" hangingPunct="1">
              <a:lnSpc>
                <a:spcPct val="90000"/>
              </a:lnSpc>
            </a:pPr>
            <a:endParaRPr lang="th-TH" sz="2500" b="1" dirty="0" smtClean="0">
              <a:latin typeface="Browallia New" pitchFamily="34" charset="-34"/>
              <a:cs typeface="Browallia New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baseline="0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ต้นทุนของโครงการ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มาจาก 3 สิ่ง คือ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(Performance : 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ประสิทธิภาพในการทำงาน)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(Time : 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เวลา)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(Scope/objective : 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ขอบเขตหรือวัตถุประสงค์ของงาน)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th-TH" baseline="0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baseline="0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h-TH" baseline="0" dirty="0" smtClean="0"/>
              <a:t>ดูคำอธิบายในชีทหน้า </a:t>
            </a:r>
            <a:r>
              <a:rPr lang="en-US" baseline="0" dirty="0" smtClean="0"/>
              <a:t>5</a:t>
            </a:r>
          </a:p>
          <a:p>
            <a:pPr eaLnBrk="1" hangingPunct="1">
              <a:spcBef>
                <a:spcPct val="0"/>
              </a:spcBef>
            </a:pPr>
            <a:endParaRPr lang="th-TH" baseline="0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h-TH" sz="12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1200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1200" dirty="0" smtClean="0">
                <a:latin typeface="TH SarabunPSK" pitchFamily="34" charset="-34"/>
                <a:cs typeface="TH SarabunPSK" pitchFamily="34" charset="-34"/>
              </a:rPr>
              <a:t>. การเขียนข้อเสนอโครงการ (</a:t>
            </a:r>
            <a:r>
              <a:rPr lang="en-US" sz="1200" dirty="0" smtClean="0">
                <a:latin typeface="TH SarabunPSK" pitchFamily="34" charset="-34"/>
                <a:cs typeface="TH SarabunPSK" pitchFamily="34" charset="-34"/>
              </a:rPr>
              <a:t>Proposal Writing</a:t>
            </a:r>
            <a:r>
              <a:rPr lang="th-TH" sz="1200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h-TH" sz="1200" dirty="0" smtClean="0">
                <a:latin typeface="TH SarabunPSK" pitchFamily="34" charset="-34"/>
                <a:cs typeface="TH SarabunPSK" pitchFamily="34" charset="-34"/>
              </a:rPr>
              <a:t> 	ยื่นข้อเสนอให้กับเจ้าของโครงการ เพื่อขอรับการอนุมัติให้ดำเนินโครงการ การเขียนข้อเสนอจึงเป็นขั้นตอนสำคัญขั้นตอนหนึ่ง การประมูลหรือการขออนุมัติจะสำเร็จลุล่วงได้หรือไม่ขึ้นอยู่กับข้อมูลในข้อเสนอ ซึ่งภายในข้อเสนอโครงการประกอบด้วยวัตถุประสงค์ของโครงการ</a:t>
            </a:r>
            <a:r>
              <a:rPr lang="th-TH" sz="1200" baseline="0" dirty="0" smtClean="0">
                <a:latin typeface="TH SarabunPSK" pitchFamily="34" charset="-34"/>
                <a:cs typeface="TH SarabunPSK" pitchFamily="34" charset="-34"/>
              </a:rPr>
              <a:t> การประมาณการ ต้นทุน และตารางงาน วิธีการดำเนินงาน และ)ระโยชน์ที่ได้รับจากโครงการ</a:t>
            </a: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endParaRPr lang="th-TH" sz="1200" baseline="0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endParaRPr lang="en-US" sz="1200" dirty="0" smtClean="0"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baseline="0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1200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1200" dirty="0" smtClean="0">
                <a:latin typeface="TH SarabunPSK" pitchFamily="34" charset="-34"/>
                <a:cs typeface="TH SarabunPSK" pitchFamily="34" charset="-34"/>
              </a:rPr>
              <a:t>การวางแผนและการจัดตารางโครงงาน </a:t>
            </a:r>
            <a:r>
              <a:rPr lang="en-US" sz="1200" dirty="0" smtClean="0">
                <a:latin typeface="TH SarabunPSK" pitchFamily="34" charset="-34"/>
                <a:cs typeface="TH SarabunPSK" pitchFamily="34" charset="-34"/>
              </a:rPr>
              <a:t>Project Planning and Scheduling</a:t>
            </a: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1200" dirty="0" smtClean="0">
                <a:latin typeface="TH SarabunPSK" pitchFamily="34" charset="-34"/>
                <a:cs typeface="TH SarabunPSK" pitchFamily="34" charset="-34"/>
              </a:rPr>
              <a:t> 	</a:t>
            </a:r>
            <a:r>
              <a:rPr lang="th-TH" sz="1200" dirty="0" smtClean="0">
                <a:latin typeface="TH SarabunPSK" pitchFamily="34" charset="-34"/>
                <a:cs typeface="TH SarabunPSK" pitchFamily="34" charset="-34"/>
              </a:rPr>
              <a:t>การวางแผน คือ การกำหนดกิจกรรมหลัก กิจกรรมย่อย เป้าหมายของแต่ละกิจกรรม การส่งมอบงาน</a:t>
            </a: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h-TH" sz="1200" dirty="0" smtClean="0">
                <a:latin typeface="TH SarabunPSK" pitchFamily="34" charset="-34"/>
                <a:cs typeface="TH SarabunPSK" pitchFamily="34" charset="-34"/>
              </a:rPr>
              <a:t> 	ส่วนการจัดตารางงาน เป็นงานที่ผู้บริการโครงการต้องเริ่มจากการนำกิจกรรมหลักมาแต่เป็นกิจกรรมย่อย และกำหนดระยะเวลาแล้วเสร็จของแต่ละกิจกรรม</a:t>
            </a: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h-TH" sz="1200" dirty="0" smtClean="0">
                <a:latin typeface="TH SarabunPSK" pitchFamily="34" charset="-34"/>
                <a:cs typeface="TH SarabunPSK" pitchFamily="34" charset="-34"/>
              </a:rPr>
              <a:t> 	เทคนิคในการจัดตารางโครงงาน</a:t>
            </a:r>
            <a:r>
              <a:rPr lang="th-TH" sz="1200" baseline="0" dirty="0" smtClean="0">
                <a:latin typeface="TH SarabunPSK" pitchFamily="34" charset="-34"/>
                <a:cs typeface="TH SarabunPSK" pitchFamily="34" charset="-34"/>
              </a:rPr>
              <a:t> เพื่อช่วยให้สามารถจัดสรรทรัพยากรให้เหมาะสมกับกิจกรรมได้ง่ายขึ้นได้แก่ </a:t>
            </a:r>
            <a:endParaRPr lang="en-US" sz="1200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1200" dirty="0" smtClean="0">
                <a:latin typeface="TH SarabunPSK" pitchFamily="34" charset="-34"/>
                <a:cs typeface="TH SarabunPSK" pitchFamily="34" charset="-34"/>
              </a:rPr>
              <a:t> 	1. Gantt Chart</a:t>
            </a: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1200" dirty="0" smtClean="0">
                <a:latin typeface="TH SarabunPSK" pitchFamily="34" charset="-34"/>
                <a:cs typeface="TH SarabunPSK" pitchFamily="34" charset="-34"/>
              </a:rPr>
              <a:t> 	2. PERT/CPM</a:t>
            </a:r>
          </a:p>
          <a:p>
            <a:pPr eaLnBrk="1" hangingPunct="1">
              <a:spcBef>
                <a:spcPct val="0"/>
              </a:spcBef>
            </a:pPr>
            <a:endParaRPr lang="th-TH" baseline="0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แผนภูมิแกนต์ พัฒนาขึ้นในปี 1917 โดย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Henry L. Gantt (หน้านี้ไม่มี)"/>
              </a:rPr>
              <a:t>Henry L. Gantt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th-TH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เป็นผู้พัฒนาแผนภูมินี้ขึ้นมา เพื่อใช้ในการวางแผนเกี่ยวกับเวลา ใช้แก้ปัญหาเรื่องการจัดตารางการผลิต การควบคุมแผนงานและโครงการการบริหารเชิงวิทยาศาสตร์ เรียกว่า แผนภูมิแกนต์ ซึ่งมีลักษณะเป็นแถบหรือเส้น โดยใช้แกนนอนเป็นเส้นมาตราส่วนแสดงเวลา ส่วนแกนตั้งเป็นมาตราส่วนแสดงขั้นตอนของกิจกรรมหรืองาน หรืออัตรากำลังขององค์การ</a:t>
            </a:r>
          </a:p>
          <a:p>
            <a:pPr eaLnBrk="1" hangingPunct="1">
              <a:spcBef>
                <a:spcPct val="0"/>
              </a:spcBef>
            </a:pPr>
            <a:r>
              <a:rPr lang="th-TH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	แผนภูมิแสดงรายละเอียดในการวางแผนระยะเวลาที่ใช้ของงานแต่ละงานของโครงการ เราจะเห็นรายละเอียดว่าโครงการนี้มีงานย่อยๆอะไรบ้าง และแต่ละงานใช้เวลาเท่าไหร่ งานไหนมาก่อนมาหลัง ทำให้วางแผนในการทำงานง่าย</a:t>
            </a:r>
          </a:p>
          <a:p>
            <a:pPr eaLnBrk="1" hangingPunct="1">
              <a:spcBef>
                <a:spcPct val="0"/>
              </a:spcBef>
            </a:pPr>
            <a:endParaRPr lang="th-TH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th-TH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th-TH" sz="3600" dirty="0" smtClean="0">
                <a:latin typeface="AngsanaUPC" pitchFamily="18" charset="-34"/>
              </a:rPr>
              <a:t>จากผัง กิจกรรม A, C เริ่มพร้อมกัน</a:t>
            </a:r>
          </a:p>
          <a:p>
            <a:pPr lvl="1"/>
            <a:r>
              <a:rPr lang="th-TH" sz="3600" dirty="0" smtClean="0">
                <a:latin typeface="AngsanaUPC" pitchFamily="18" charset="-34"/>
              </a:rPr>
              <a:t>แต่กิจกรรม B เริ่มต่อเมื่อ กิจกรรม A เสร็จสิ้น</a:t>
            </a:r>
          </a:p>
          <a:p>
            <a:pPr lvl="1"/>
            <a:r>
              <a:rPr lang="th-TH" sz="3600" dirty="0" smtClean="0">
                <a:latin typeface="AngsanaUPC" pitchFamily="18" charset="-34"/>
              </a:rPr>
              <a:t>กิจกรรม D, E เริ่มพร้อมกันภายหลังกิจกรรม B เสร็จ</a:t>
            </a:r>
          </a:p>
          <a:p>
            <a:pPr lvl="1"/>
            <a:r>
              <a:rPr lang="th-TH" sz="3600" dirty="0" smtClean="0">
                <a:latin typeface="AngsanaUPC" pitchFamily="18" charset="-34"/>
              </a:rPr>
              <a:t>แท่งสีน้ำเงิน แสดงถึงกิจกรรมยังไม่แล้วเสร็จ</a:t>
            </a:r>
          </a:p>
          <a:p>
            <a:pPr lvl="1"/>
            <a:r>
              <a:rPr lang="th-TH" sz="3600" dirty="0" smtClean="0">
                <a:latin typeface="AngsanaUPC" pitchFamily="18" charset="-34"/>
              </a:rPr>
              <a:t>แท่งสีขาว แสดงว่ากิจกรรมแล้วเสร็จ</a:t>
            </a:r>
          </a:p>
          <a:p>
            <a:pPr lvl="1"/>
            <a:r>
              <a:rPr lang="th-TH" sz="3600" dirty="0" smtClean="0">
                <a:latin typeface="AngsanaUPC" pitchFamily="18" charset="-34"/>
              </a:rPr>
              <a:t>แท่งที่มีสีผสมกัน แสดงว่าบางส่วนของกิจกรรมดำเนินการแล้ว</a:t>
            </a:r>
          </a:p>
          <a:p>
            <a:pPr lvl="1"/>
            <a:r>
              <a:rPr lang="th-TH" sz="3600" dirty="0" smtClean="0">
                <a:latin typeface="AngsanaUPC" pitchFamily="18" charset="-34"/>
              </a:rPr>
              <a:t>Current Week เป็นตัวชี้ว่างานก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้าว</a:t>
            </a:r>
            <a:r>
              <a:rPr lang="th-TH" sz="3600" dirty="0" smtClean="0">
                <a:latin typeface="AngsanaUPC" pitchFamily="18" charset="-34"/>
              </a:rPr>
              <a:t>หน้าหรือ ล้าหลัง</a:t>
            </a:r>
          </a:p>
          <a:p>
            <a:pPr eaLnBrk="1" hangingPunct="1">
              <a:spcBef>
                <a:spcPct val="0"/>
              </a:spcBef>
            </a:pPr>
            <a:endParaRPr lang="th-TH" baseline="0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tilisateur\Documents\Perso\sho8\Origami\fond1_origami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necteur droit 7"/>
          <p:cNvCxnSpPr/>
          <p:nvPr userDrawn="1"/>
        </p:nvCxnSpPr>
        <p:spPr>
          <a:xfrm>
            <a:off x="179388" y="2528888"/>
            <a:ext cx="4392612" cy="0"/>
          </a:xfrm>
          <a:prstGeom prst="line">
            <a:avLst/>
          </a:prstGeom>
          <a:ln w="28575">
            <a:solidFill>
              <a:srgbClr val="008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878855"/>
            <a:ext cx="4392488" cy="1470025"/>
          </a:xfrm>
        </p:spPr>
        <p:txBody>
          <a:bodyPr lIns="0" rIns="0" anchor="b">
            <a:normAutofit/>
          </a:bodyPr>
          <a:lstStyle>
            <a:lvl1pPr>
              <a:defRPr sz="3200" b="1" cap="all" baseline="0">
                <a:solidFill>
                  <a:srgbClr val="0086A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19200" y="2708275"/>
            <a:ext cx="2133600" cy="365125"/>
          </a:xfrm>
        </p:spPr>
        <p:txBody>
          <a:bodyPr/>
          <a:lstStyle>
            <a:lvl1pPr algn="ctr">
              <a:defRPr sz="14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BED93DF-7009-4AB9-8D5E-FED047D511AE}" type="datetimeFigureOut">
              <a:rPr lang="fr-FR"/>
              <a:pPr>
                <a:defRPr/>
              </a:pPr>
              <a:t>06/03/2014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964B1-EE9E-495E-815B-867E97E90C9A}" type="datetimeFigureOut">
              <a:rPr lang="fr-FR"/>
              <a:pPr>
                <a:defRPr/>
              </a:pPr>
              <a:t>06/03/2014</a:t>
            </a:fld>
            <a:endParaRPr lang="fr-FR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107A2-D00C-4FFB-B75A-07E3D3DE8AD5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h-TH" noProof="0" dirty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A7F0-DAF5-42AF-9F02-1C701AC7B717}" type="datetimeFigureOut">
              <a:rPr lang="fr-FR"/>
              <a:pPr>
                <a:defRPr/>
              </a:pPr>
              <a:t>06/03/2014</a:t>
            </a:fld>
            <a:endParaRPr lang="fr-FR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DE546-CD72-4F2A-AC1C-EAAC60F99782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2249A-44B4-41F5-9E5D-A58C464B3995}" type="datetimeFigureOut">
              <a:rPr lang="fr-FR"/>
              <a:pPr>
                <a:defRPr/>
              </a:pPr>
              <a:t>06/03/2014</a:t>
            </a:fld>
            <a:endParaRPr lang="fr-FR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9A8D9-9A78-4F2A-B173-1746F91A8971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BFD49-E8A5-42BD-9579-8337F4D28340}" type="datetimeFigureOut">
              <a:rPr lang="fr-FR"/>
              <a:pPr>
                <a:defRPr/>
              </a:pPr>
              <a:t>06/03/2014</a:t>
            </a:fld>
            <a:endParaRPr lang="fr-FR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3DFC3-8490-40DC-8AB4-2FD66D05264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tilisateur\Documents\Perso\sho8\Origami\fond1_origami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necteur droit 7"/>
          <p:cNvCxnSpPr/>
          <p:nvPr userDrawn="1"/>
        </p:nvCxnSpPr>
        <p:spPr>
          <a:xfrm>
            <a:off x="179388" y="2528888"/>
            <a:ext cx="4392612" cy="0"/>
          </a:xfrm>
          <a:prstGeom prst="line">
            <a:avLst/>
          </a:prstGeom>
          <a:ln w="28575">
            <a:solidFill>
              <a:srgbClr val="008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878855"/>
            <a:ext cx="4392488" cy="1470025"/>
          </a:xfrm>
        </p:spPr>
        <p:txBody>
          <a:bodyPr>
            <a:normAutofit/>
          </a:bodyPr>
          <a:lstStyle>
            <a:lvl1pPr>
              <a:defRPr sz="3200" b="1" cap="all" baseline="0">
                <a:solidFill>
                  <a:srgbClr val="0086A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19200" y="2708275"/>
            <a:ext cx="2133600" cy="365125"/>
          </a:xfrm>
        </p:spPr>
        <p:txBody>
          <a:bodyPr/>
          <a:lstStyle>
            <a:lvl1pPr algn="ctr">
              <a:defRPr sz="14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997C2BF-5BA2-4E1A-8E30-4E73E96DF5A5}" type="datetimeFigureOut">
              <a:rPr lang="fr-FR"/>
              <a:pPr>
                <a:defRPr/>
              </a:pPr>
              <a:t>06/03/2014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tilisateur\Documents\Perso\sho8\Origami\fond2_origami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7"/>
          <p:cNvCxnSpPr/>
          <p:nvPr userDrawn="1"/>
        </p:nvCxnSpPr>
        <p:spPr>
          <a:xfrm>
            <a:off x="3635375" y="6308725"/>
            <a:ext cx="5040313" cy="0"/>
          </a:xfrm>
          <a:prstGeom prst="line">
            <a:avLst/>
          </a:prstGeom>
          <a:ln w="28575">
            <a:solidFill>
              <a:srgbClr val="008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pied de page 4"/>
          <p:cNvSpPr txBox="1">
            <a:spLocks/>
          </p:cNvSpPr>
          <p:nvPr userDrawn="1"/>
        </p:nvSpPr>
        <p:spPr>
          <a:xfrm>
            <a:off x="7812088" y="6356350"/>
            <a:ext cx="37623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402832" cy="1143000"/>
          </a:xfrm>
        </p:spPr>
        <p:txBody>
          <a:bodyPr>
            <a:noAutofit/>
          </a:bodyPr>
          <a:lstStyle>
            <a:lvl1pPr algn="r">
              <a:defRPr sz="2800" cap="all" baseline="0">
                <a:solidFill>
                  <a:srgbClr val="0086A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35896" y="1988840"/>
            <a:ext cx="5050904" cy="4137323"/>
          </a:xfrm>
        </p:spPr>
        <p:txBody>
          <a:bodyPr lIns="0" rIns="0">
            <a:normAutofit/>
          </a:bodyPr>
          <a:lstStyle>
            <a:lvl1pPr algn="r">
              <a:defRPr sz="24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1pPr>
            <a:lvl2pPr algn="r">
              <a:defRPr sz="20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2pPr>
            <a:lvl3pPr algn="r">
              <a:defRPr sz="18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3pPr>
            <a:lvl4pPr algn="r">
              <a:defRPr sz="16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4pPr>
            <a:lvl5pPr algn="r">
              <a:defRPr sz="16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50038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8027988" y="6356350"/>
            <a:ext cx="658812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D8F4269-1ED8-4C5A-A986-2DA02BB8C614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2D636-B673-4DFA-BE10-3C0961B0ACAA}" type="datetimeFigureOut">
              <a:rPr lang="fr-FR"/>
              <a:pPr>
                <a:defRPr/>
              </a:pPr>
              <a:t>06/03/2014</a:t>
            </a:fld>
            <a:endParaRPr lang="fr-FR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44928-0311-4F81-8B16-E3517A55AA4D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50C02-E7EA-4A16-BDF4-7CD8D517A023}" type="datetimeFigureOut">
              <a:rPr lang="fr-FR"/>
              <a:pPr>
                <a:defRPr/>
              </a:pPr>
              <a:t>06/03/2014</a:t>
            </a:fld>
            <a:endParaRPr lang="fr-FR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CF2D2-7C84-424F-B005-CA6CE78A6D3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7C29F-54E2-4283-A055-4956365BE170}" type="datetimeFigureOut">
              <a:rPr lang="fr-FR"/>
              <a:pPr>
                <a:defRPr/>
              </a:pPr>
              <a:t>06/03/2014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23DD-6710-468B-9E69-18003F0D43B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014AD-5831-4D13-BC2E-4FDC1334C17B}" type="datetimeFigureOut">
              <a:rPr lang="fr-FR"/>
              <a:pPr>
                <a:defRPr/>
              </a:pPr>
              <a:t>06/03/2014</a:t>
            </a:fld>
            <a:endParaRPr lang="fr-FR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47175-D381-4FA6-87B4-9C316F3A415B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AC1B9-AEE0-4722-B566-54A1D0D74408}" type="datetimeFigureOut">
              <a:rPr lang="fr-FR"/>
              <a:pPr>
                <a:defRPr/>
              </a:pPr>
              <a:t>06/03/2014</a:t>
            </a:fld>
            <a:endParaRPr lang="fr-FR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8A0EE-CE46-4DFA-BABF-988EFEC0E1D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3355-A7B3-49D4-9498-B4D8647EE378}" type="datetimeFigureOut">
              <a:rPr lang="fr-FR"/>
              <a:pPr>
                <a:defRPr/>
              </a:pPr>
              <a:t>06/03/2014</a:t>
            </a:fld>
            <a:endParaRPr lang="fr-FR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DE462-B4A3-4906-AC96-C98F442D33BF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5C938-8A77-4BDC-A7E3-58B4CD9AF70F}" type="datetimeFigureOut">
              <a:rPr lang="fr-FR"/>
              <a:pPr>
                <a:defRPr/>
              </a:pPr>
              <a:t>06/03/2014</a:t>
            </a:fld>
            <a:endParaRPr lang="fr-FR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D30A8-C847-4082-8B13-494793006947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r-FR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52B181-C552-437B-837D-5F68604077A1}" type="datetimeFigureOut">
              <a:rPr lang="fr-FR"/>
              <a:pPr>
                <a:defRPr/>
              </a:pPr>
              <a:t>06/03/2014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9D6A75-14C9-41EC-A338-C1AAB027D213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8396288" y="5799138"/>
            <a:ext cx="1839912" cy="27781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8A19B68-0F7A-413A-82CC-7BBE6B46D935}" type="datetimeFigureOut">
              <a:rPr lang="fr-FR"/>
              <a:pPr>
                <a:defRPr/>
              </a:pPr>
              <a:t>06/03/2014</a:t>
            </a:fld>
            <a:endParaRPr lang="fr-FR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1C58518-6ED4-42E3-8567-262410C0540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</p:grpSp>
      <p:sp>
        <p:nvSpPr>
          <p:cNvPr id="14" name="Rectangle 6"/>
          <p:cNvSpPr/>
          <p:nvPr userDrawn="1"/>
        </p:nvSpPr>
        <p:spPr>
          <a:xfrm rot="5400000">
            <a:off x="8396288" y="5799138"/>
            <a:ext cx="1839912" cy="27781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62" r:id="rId2"/>
    <p:sldLayoutId id="2147483873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74" r:id="rId9"/>
    <p:sldLayoutId id="2147483868" r:id="rId10"/>
    <p:sldLayoutId id="2147483869" r:id="rId11"/>
    <p:sldLayoutId id="214748387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5"/>
          <p:cNvSpPr>
            <a:spLocks noGrp="1"/>
          </p:cNvSpPr>
          <p:nvPr>
            <p:ph type="ctrTitle"/>
          </p:nvPr>
        </p:nvSpPr>
        <p:spPr>
          <a:xfrm>
            <a:off x="251520" y="1772816"/>
            <a:ext cx="6697663" cy="620688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cap="none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CHAPTER 5 Project Management</a:t>
            </a:r>
            <a:br>
              <a:rPr lang="en-US" sz="3600" cap="none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3600" cap="none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3600" cap="none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การบริหารโครงการ</a:t>
            </a:r>
            <a:r>
              <a:rPr lang="en-US" sz="3600" cap="none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br>
              <a:rPr lang="en-US" sz="3600" cap="none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fr-FR" sz="3600" cap="none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219" name="Espace réservé de la date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cs typeface="Angsana New" pitchFamily="18" charset="-34"/>
              </a:rPr>
              <a:t>Nitinan Mata</a:t>
            </a:r>
            <a:endParaRPr lang="fr-FR" dirty="0" smtClean="0">
              <a:cs typeface="Angsana New" pitchFamily="18" charset="-34"/>
            </a:endParaRPr>
          </a:p>
        </p:txBody>
      </p:sp>
      <p:pic>
        <p:nvPicPr>
          <p:cNvPr id="9220" name="Picture 4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4437063"/>
            <a:ext cx="16160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Project Management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contenu 4"/>
          <p:cNvSpPr txBox="1">
            <a:spLocks/>
          </p:cNvSpPr>
          <p:nvPr/>
        </p:nvSpPr>
        <p:spPr bwMode="auto">
          <a:xfrm>
            <a:off x="835968" y="1340768"/>
            <a:ext cx="7992888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70000"/>
              </a:lnSpc>
              <a:buFont typeface="Wingdings 2" pitchFamily="18" charset="2"/>
              <a:buNone/>
            </a:pPr>
            <a:r>
              <a:rPr lang="en-US" sz="3600" b="1" u="sng" dirty="0" smtClean="0">
                <a:latin typeface="TH SarabunPSK" pitchFamily="34" charset="-34"/>
                <a:cs typeface="TH SarabunPSK" pitchFamily="34" charset="-34"/>
              </a:rPr>
              <a:t>1. Gantt Chart</a:t>
            </a: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endParaRPr lang="en-US" sz="3200" dirty="0" smtClean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2412" y="1673697"/>
            <a:ext cx="76200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841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Project Management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/>
          </p:cNvSpPr>
          <p:nvPr/>
        </p:nvSpPr>
        <p:spPr bwMode="auto">
          <a:xfrm>
            <a:off x="626145" y="838349"/>
            <a:ext cx="815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PERT</a:t>
            </a:r>
            <a:endParaRPr lang="th-TH" sz="3600" b="1" u="sng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145" y="2132856"/>
            <a:ext cx="790629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167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Project Management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/>
          </p:cNvSpPr>
          <p:nvPr/>
        </p:nvSpPr>
        <p:spPr bwMode="auto">
          <a:xfrm>
            <a:off x="626145" y="838349"/>
            <a:ext cx="815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h-TH" sz="36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วัตถุประสงค์ของ </a:t>
            </a:r>
            <a:r>
              <a:rPr lang="en-US" sz="36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PERT</a:t>
            </a:r>
            <a:endParaRPr lang="th-TH" sz="3600" b="1" u="sng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23728" y="2276872"/>
            <a:ext cx="5622052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rabicPeriod"/>
            </a:pPr>
            <a:r>
              <a:rPr lang="th-TH" sz="3200" dirty="0" smtClean="0">
                <a:latin typeface="TH SarabunPSK" pitchFamily="34" charset="-34"/>
              </a:rPr>
              <a:t>วางแผน</a:t>
            </a:r>
            <a:r>
              <a:rPr lang="th-TH" sz="3200" dirty="0">
                <a:latin typeface="TH SarabunPSK" pitchFamily="34" charset="-34"/>
              </a:rPr>
              <a:t>โครงการ ( </a:t>
            </a:r>
            <a:r>
              <a:rPr lang="en-US" sz="3200" dirty="0">
                <a:latin typeface="TH SarabunPSK" pitchFamily="34" charset="-34"/>
              </a:rPr>
              <a:t>Project Planning </a:t>
            </a:r>
            <a:r>
              <a:rPr lang="th-TH" sz="3200" dirty="0" smtClean="0">
                <a:latin typeface="TH SarabunPSK" pitchFamily="34" charset="-34"/>
              </a:rPr>
              <a:t>)</a:t>
            </a:r>
          </a:p>
          <a:p>
            <a:pPr marL="514350" indent="-514350">
              <a:buAutoNum type="arabicPeriod"/>
            </a:pPr>
            <a:r>
              <a:rPr lang="th-TH" sz="3200" dirty="0">
                <a:latin typeface="TH SarabunPSK" pitchFamily="34" charset="-34"/>
              </a:rPr>
              <a:t>ควบคุมโครงการ ( Project Control</a:t>
            </a:r>
            <a:r>
              <a:rPr lang="en-US" sz="3200" dirty="0">
                <a:latin typeface="TH SarabunPSK" pitchFamily="34" charset="-34"/>
              </a:rPr>
              <a:t> </a:t>
            </a:r>
            <a:r>
              <a:rPr lang="th-TH" sz="3200" dirty="0" smtClean="0">
                <a:latin typeface="TH SarabunPSK" pitchFamily="34" charset="-34"/>
              </a:rPr>
              <a:t>)</a:t>
            </a:r>
          </a:p>
          <a:p>
            <a:pPr marL="514350" indent="-514350">
              <a:buAutoNum type="arabicPeriod"/>
            </a:pPr>
            <a:r>
              <a:rPr lang="th-TH" sz="3200" dirty="0">
                <a:latin typeface="TH SarabunPSK" pitchFamily="34" charset="-34"/>
              </a:rPr>
              <a:t>บริหารทรัพยากร ( Res</a:t>
            </a:r>
            <a:r>
              <a:rPr lang="en-US" sz="3200" dirty="0">
                <a:latin typeface="TH SarabunPSK" pitchFamily="34" charset="-34"/>
              </a:rPr>
              <a:t>o</a:t>
            </a:r>
            <a:r>
              <a:rPr lang="th-TH" sz="3200" dirty="0">
                <a:latin typeface="TH SarabunPSK" pitchFamily="34" charset="-34"/>
              </a:rPr>
              <a:t>u</a:t>
            </a:r>
            <a:r>
              <a:rPr lang="en-US" sz="3200" dirty="0">
                <a:latin typeface="TH SarabunPSK" pitchFamily="34" charset="-34"/>
              </a:rPr>
              <a:t>res </a:t>
            </a:r>
            <a:r>
              <a:rPr lang="th-TH" sz="3200" dirty="0" smtClean="0">
                <a:latin typeface="TH SarabunPSK" pitchFamily="34" charset="-34"/>
              </a:rPr>
              <a:t>)</a:t>
            </a:r>
          </a:p>
          <a:p>
            <a:pPr marL="514350" indent="-514350">
              <a:buAutoNum type="arabicPeriod"/>
            </a:pPr>
            <a:r>
              <a:rPr lang="th-TH" sz="3200" dirty="0">
                <a:latin typeface="TH SarabunPSK" pitchFamily="34" charset="-34"/>
              </a:rPr>
              <a:t>บริหารโครงการ ( Project </a:t>
            </a:r>
            <a:r>
              <a:rPr lang="en-US" sz="3200" dirty="0">
                <a:latin typeface="TH SarabunPSK" pitchFamily="34" charset="-34"/>
              </a:rPr>
              <a:t>Management </a:t>
            </a:r>
            <a:r>
              <a:rPr lang="th-TH" sz="3200" dirty="0">
                <a:latin typeface="TH SarabunPSK" pitchFamily="34" charset="-34"/>
              </a:rPr>
              <a:t>) </a:t>
            </a:r>
            <a:r>
              <a:rPr lang="th-TH" sz="3200" dirty="0" smtClean="0">
                <a:latin typeface="TH SarabunPSK" pitchFamily="34" charset="-34"/>
              </a:rPr>
              <a:t>  </a:t>
            </a:r>
            <a:endParaRPr lang="th-TH" sz="3200" dirty="0">
              <a:latin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516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Project Management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/>
          </p:cNvSpPr>
          <p:nvPr/>
        </p:nvSpPr>
        <p:spPr bwMode="auto">
          <a:xfrm>
            <a:off x="626145" y="838349"/>
            <a:ext cx="815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h-TH" sz="36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สัญลักษณ์ต่างๆที่ใช้ในการเขียน </a:t>
            </a:r>
            <a:r>
              <a:rPr lang="en-US" sz="36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PERT</a:t>
            </a:r>
            <a:endParaRPr lang="th-TH" sz="3600" b="1" u="sng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23728" y="2276872"/>
            <a:ext cx="7040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rabicPeriod"/>
            </a:pPr>
            <a:endParaRPr lang="th-TH" sz="3200" dirty="0">
              <a:latin typeface="TH SarabunPSK" pitchFamily="34" charset="-34"/>
            </a:endParaRPr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2153072" y="2295872"/>
            <a:ext cx="6096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>
              <a:cs typeface="KodchiangUPC" pitchFamily="18" charset="-34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838872" y="3819872"/>
            <a:ext cx="6096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h-TH" sz="2800">
                <a:latin typeface="Angsana New" pitchFamily="18" charset="-34"/>
                <a:cs typeface="KodchiangUPC" pitchFamily="18" charset="-34"/>
              </a:rPr>
              <a:t>2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1619672" y="3819872"/>
            <a:ext cx="6096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h-TH" sz="2800">
                <a:latin typeface="Angsana New" pitchFamily="18" charset="-34"/>
                <a:cs typeface="KodchiangUPC" pitchFamily="18" charset="-34"/>
              </a:rPr>
              <a:t>1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2838872" y="5343872"/>
            <a:ext cx="6096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h-TH" sz="2800" dirty="0">
                <a:latin typeface="Angsana New" pitchFamily="18" charset="-34"/>
                <a:cs typeface="KodchiangUPC" pitchFamily="18" charset="-34"/>
              </a:rPr>
              <a:t>4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619672" y="5343872"/>
            <a:ext cx="6096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h-TH" sz="2800">
                <a:latin typeface="Angsana New" pitchFamily="18" charset="-34"/>
                <a:cs typeface="KodchiangUPC" pitchFamily="18" charset="-34"/>
              </a:rPr>
              <a:t>3</a:t>
            </a: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2234208" y="5661248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2289597" y="3669060"/>
            <a:ext cx="412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Cordia New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Cordia New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Cordia New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Cordia New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Cordia New" pitchFamily="34" charset="-34"/>
              </a:defRPr>
            </a:lvl9pPr>
          </a:lstStyle>
          <a:p>
            <a:r>
              <a:rPr lang="en-US">
                <a:latin typeface="Angsana New" pitchFamily="18" charset="-34"/>
              </a:rPr>
              <a:t> A</a:t>
            </a:r>
            <a:endParaRPr lang="th-TH">
              <a:latin typeface="Angsana New" pitchFamily="18" charset="-34"/>
              <a:cs typeface="KodchiangUPC" pitchFamily="18" charset="-34"/>
            </a:endParaRP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2234208" y="4077072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3100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Project Management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/>
          </p:cNvSpPr>
          <p:nvPr/>
        </p:nvSpPr>
        <p:spPr bwMode="auto">
          <a:xfrm>
            <a:off x="626145" y="838349"/>
            <a:ext cx="815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h-TH" sz="36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ตัวอย่างการเขียน </a:t>
            </a:r>
            <a:r>
              <a:rPr lang="en-US" sz="36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PERT</a:t>
            </a:r>
            <a:endParaRPr lang="th-TH" sz="3600" b="1" u="sng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23728" y="2276872"/>
            <a:ext cx="7040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rabicPeriod"/>
            </a:pPr>
            <a:endParaRPr lang="th-TH" sz="3200" dirty="0">
              <a:latin typeface="TH SarabunPSK" pitchFamily="34" charset="-34"/>
            </a:endParaRPr>
          </a:p>
        </p:txBody>
      </p:sp>
      <p:grpSp>
        <p:nvGrpSpPr>
          <p:cNvPr id="16" name="Group 30"/>
          <p:cNvGrpSpPr>
            <a:grpSpLocks/>
          </p:cNvGrpSpPr>
          <p:nvPr/>
        </p:nvGrpSpPr>
        <p:grpSpPr bwMode="auto">
          <a:xfrm>
            <a:off x="323850" y="2286000"/>
            <a:ext cx="3706813" cy="2462213"/>
            <a:chOff x="228" y="1440"/>
            <a:chExt cx="2083" cy="1551"/>
          </a:xfrm>
        </p:grpSpPr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247" y="1440"/>
              <a:ext cx="2064" cy="155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Cordia New" pitchFamily="34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Cordia New" pitchFamily="34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Cordia New" pitchFamily="34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Cordia New" pitchFamily="34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Cordia New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Cordia New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Cordia New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Cordia New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Cordia New" pitchFamily="34" charset="-34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th-TH" dirty="0">
                  <a:latin typeface="TH SarabunPSK" pitchFamily="34" charset="-34"/>
                  <a:cs typeface="TH SarabunPSK" pitchFamily="34" charset="-34"/>
                </a:rPr>
                <a:t>งาน	     งานที่ต้องเสร็จก่อน</a:t>
              </a:r>
            </a:p>
            <a:p>
              <a:pPr>
                <a:spcBef>
                  <a:spcPct val="50000"/>
                </a:spcBef>
              </a:pPr>
              <a:r>
                <a:rPr lang="en-US" dirty="0" smtClean="0">
                  <a:latin typeface="TH SarabunPSK" pitchFamily="34" charset="-34"/>
                  <a:cs typeface="TH SarabunPSK" pitchFamily="34" charset="-34"/>
                </a:rPr>
                <a:t>A</a:t>
              </a:r>
              <a:r>
                <a:rPr lang="en-US" dirty="0">
                  <a:latin typeface="TH SarabunPSK" pitchFamily="34" charset="-34"/>
                  <a:cs typeface="TH SarabunPSK" pitchFamily="34" charset="-34"/>
                </a:rPr>
                <a:t>		-                         B		A                        C</a:t>
              </a:r>
              <a:r>
                <a:rPr lang="th-TH" dirty="0">
                  <a:latin typeface="TH SarabunPSK" pitchFamily="34" charset="-34"/>
                  <a:cs typeface="TH SarabunPSK" pitchFamily="34" charset="-34"/>
                </a:rPr>
                <a:t>		A	             D		B,C</a:t>
              </a:r>
            </a:p>
          </p:txBody>
        </p:sp>
        <p:sp>
          <p:nvSpPr>
            <p:cNvPr id="18" name="Line 4"/>
            <p:cNvSpPr>
              <a:spLocks noChangeShapeType="1"/>
            </p:cNvSpPr>
            <p:nvPr/>
          </p:nvSpPr>
          <p:spPr bwMode="auto">
            <a:xfrm>
              <a:off x="228" y="1776"/>
              <a:ext cx="20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xmlns="" val="161222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Project Management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/>
          </p:cNvSpPr>
          <p:nvPr/>
        </p:nvSpPr>
        <p:spPr bwMode="auto">
          <a:xfrm>
            <a:off x="626145" y="838349"/>
            <a:ext cx="815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h-TH" sz="36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ตัวอย่างการเขียน </a:t>
            </a:r>
            <a:r>
              <a:rPr lang="en-US" sz="36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PERT</a:t>
            </a:r>
            <a:endParaRPr lang="th-TH" sz="3600" b="1" u="sng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23728" y="2276872"/>
            <a:ext cx="7040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rabicPeriod"/>
            </a:pPr>
            <a:endParaRPr lang="th-TH" sz="3200" dirty="0">
              <a:latin typeface="TH SarabunPSK" pitchFamily="34" charset="-34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95288" y="2286000"/>
            <a:ext cx="3890962" cy="42783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Cordia New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Cordia New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Cordia New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Cordia New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Cordia New" pitchFamily="34" charset="-34"/>
              </a:defRPr>
            </a:lvl9pPr>
          </a:lstStyle>
          <a:p>
            <a:pPr>
              <a:spcBef>
                <a:spcPct val="50000"/>
              </a:spcBef>
            </a:pP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งาน	     งานที่ต้องเสร็จก่อน 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ct val="50000"/>
              </a:spcBef>
            </a:pP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A		-                      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 B		-                 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C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	A	         </a:t>
            </a:r>
          </a:p>
          <a:p>
            <a:pPr>
              <a:spcBef>
                <a:spcPct val="50000"/>
              </a:spcBef>
            </a:pP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D		B                </a:t>
            </a:r>
          </a:p>
          <a:p>
            <a:pPr>
              <a:spcBef>
                <a:spcPct val="50000"/>
              </a:spcBef>
            </a:pP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E		C,D            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95288" y="2861647"/>
            <a:ext cx="38909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8977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Project Management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23728" y="2276872"/>
            <a:ext cx="7040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rabicPeriod"/>
            </a:pPr>
            <a:endParaRPr lang="th-TH" sz="3200" dirty="0">
              <a:latin typeface="TH SarabunPSK" pitchFamily="34" charset="-34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12800" y="1977802"/>
            <a:ext cx="8384257" cy="353943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th-TH" sz="3200" b="1" dirty="0" smtClean="0">
                <a:latin typeface="TH SarabunPSK" pitchFamily="34" charset="-34"/>
              </a:rPr>
              <a:t>กิจกรรม</a:t>
            </a:r>
            <a:r>
              <a:rPr lang="en-US" sz="3200" b="1" dirty="0" smtClean="0">
                <a:latin typeface="TH SarabunPSK" pitchFamily="34" charset="-34"/>
              </a:rPr>
              <a:t>	</a:t>
            </a:r>
            <a:r>
              <a:rPr lang="en-US" sz="3200" b="1" dirty="0">
                <a:latin typeface="TH SarabunPSK" pitchFamily="34" charset="-34"/>
              </a:rPr>
              <a:t>	</a:t>
            </a:r>
            <a:r>
              <a:rPr lang="th-TH" sz="3200" b="1" dirty="0">
                <a:latin typeface="TH SarabunPSK" pitchFamily="34" charset="-34"/>
              </a:rPr>
              <a:t>กิจกรรมที่ต้องทำก่อน</a:t>
            </a:r>
            <a:r>
              <a:rPr lang="en-US" sz="3200" b="1" dirty="0">
                <a:latin typeface="TH SarabunPSK" pitchFamily="34" charset="-34"/>
              </a:rPr>
              <a:t>	</a:t>
            </a:r>
            <a:r>
              <a:rPr lang="th-TH" sz="3200" b="1" dirty="0">
                <a:latin typeface="TH SarabunPSK" pitchFamily="34" charset="-34"/>
              </a:rPr>
              <a:t>เวลาที่ใช้ </a:t>
            </a:r>
            <a:r>
              <a:rPr lang="en-US" sz="3200" b="1" dirty="0">
                <a:latin typeface="TH SarabunPSK" pitchFamily="34" charset="-34"/>
              </a:rPr>
              <a:t>(</a:t>
            </a:r>
            <a:r>
              <a:rPr lang="th-TH" sz="3200" b="1" dirty="0">
                <a:latin typeface="TH SarabunPSK" pitchFamily="34" charset="-34"/>
              </a:rPr>
              <a:t>วัน</a:t>
            </a:r>
            <a:r>
              <a:rPr lang="en-US" sz="3200" b="1" dirty="0">
                <a:latin typeface="TH SarabunPSK" pitchFamily="34" charset="-34"/>
              </a:rPr>
              <a:t>)</a:t>
            </a:r>
            <a:endParaRPr lang="en-US" sz="3200" dirty="0">
              <a:latin typeface="TH SarabunPSK" pitchFamily="34" charset="-34"/>
            </a:endParaRPr>
          </a:p>
          <a:p>
            <a:r>
              <a:rPr lang="en-US" sz="3200" b="1" dirty="0">
                <a:latin typeface="TH SarabunPSK" pitchFamily="34" charset="-34"/>
              </a:rPr>
              <a:t>    A		-				</a:t>
            </a:r>
            <a:r>
              <a:rPr lang="en-US" sz="3200" b="1" dirty="0" smtClean="0">
                <a:latin typeface="TH SarabunPSK" pitchFamily="34" charset="-34"/>
              </a:rPr>
              <a:t>3</a:t>
            </a:r>
            <a:endParaRPr lang="en-US" sz="3200" dirty="0">
              <a:latin typeface="TH SarabunPSK" pitchFamily="34" charset="-34"/>
            </a:endParaRPr>
          </a:p>
          <a:p>
            <a:r>
              <a:rPr lang="en-US" sz="3200" b="1" dirty="0">
                <a:latin typeface="TH SarabunPSK" pitchFamily="34" charset="-34"/>
              </a:rPr>
              <a:t>    B		</a:t>
            </a:r>
            <a:r>
              <a:rPr lang="en-US" sz="3200" b="1" dirty="0" smtClean="0">
                <a:latin typeface="TH SarabunPSK" pitchFamily="34" charset="-34"/>
              </a:rPr>
              <a:t>-</a:t>
            </a:r>
            <a:r>
              <a:rPr lang="en-US" sz="3200" b="1" dirty="0">
                <a:latin typeface="TH SarabunPSK" pitchFamily="34" charset="-34"/>
              </a:rPr>
              <a:t>				</a:t>
            </a:r>
            <a:r>
              <a:rPr lang="en-US" sz="3200" b="1" dirty="0" smtClean="0">
                <a:latin typeface="TH SarabunPSK" pitchFamily="34" charset="-34"/>
              </a:rPr>
              <a:t>1</a:t>
            </a:r>
            <a:endParaRPr lang="en-US" sz="3200" dirty="0">
              <a:latin typeface="TH SarabunPSK" pitchFamily="34" charset="-34"/>
            </a:endParaRPr>
          </a:p>
          <a:p>
            <a:r>
              <a:rPr lang="en-US" sz="3200" b="1" dirty="0">
                <a:latin typeface="TH SarabunPSK" pitchFamily="34" charset="-34"/>
              </a:rPr>
              <a:t>    C		</a:t>
            </a:r>
            <a:r>
              <a:rPr lang="en-US" sz="3200" b="1" dirty="0" smtClean="0">
                <a:latin typeface="TH SarabunPSK" pitchFamily="34" charset="-34"/>
              </a:rPr>
              <a:t>B</a:t>
            </a:r>
            <a:r>
              <a:rPr lang="en-US" sz="3200" b="1" dirty="0">
                <a:latin typeface="TH SarabunPSK" pitchFamily="34" charset="-34"/>
              </a:rPr>
              <a:t>				</a:t>
            </a:r>
            <a:r>
              <a:rPr lang="en-US" sz="3200" b="1" dirty="0" smtClean="0">
                <a:latin typeface="TH SarabunPSK" pitchFamily="34" charset="-34"/>
              </a:rPr>
              <a:t>4</a:t>
            </a:r>
            <a:endParaRPr lang="en-US" sz="3200" dirty="0">
              <a:latin typeface="TH SarabunPSK" pitchFamily="34" charset="-34"/>
            </a:endParaRPr>
          </a:p>
          <a:p>
            <a:r>
              <a:rPr lang="en-US" sz="3200" b="1" dirty="0">
                <a:latin typeface="TH SarabunPSK" pitchFamily="34" charset="-34"/>
              </a:rPr>
              <a:t>    D		</a:t>
            </a:r>
            <a:r>
              <a:rPr lang="en-US" sz="3200" b="1" dirty="0" smtClean="0">
                <a:latin typeface="TH SarabunPSK" pitchFamily="34" charset="-34"/>
              </a:rPr>
              <a:t>A,C</a:t>
            </a:r>
            <a:r>
              <a:rPr lang="en-US" sz="3200" b="1" dirty="0">
                <a:latin typeface="TH SarabunPSK" pitchFamily="34" charset="-34"/>
              </a:rPr>
              <a:t>				</a:t>
            </a:r>
            <a:r>
              <a:rPr lang="en-US" sz="3200" b="1" dirty="0" smtClean="0">
                <a:latin typeface="TH SarabunPSK" pitchFamily="34" charset="-34"/>
              </a:rPr>
              <a:t>5</a:t>
            </a:r>
            <a:endParaRPr lang="en-US" sz="3200" dirty="0">
              <a:latin typeface="TH SarabunPSK" pitchFamily="34" charset="-34"/>
            </a:endParaRPr>
          </a:p>
          <a:p>
            <a:r>
              <a:rPr lang="en-US" sz="3200" b="1" dirty="0">
                <a:latin typeface="TH SarabunPSK" pitchFamily="34" charset="-34"/>
              </a:rPr>
              <a:t>    E		</a:t>
            </a:r>
            <a:r>
              <a:rPr lang="en-US" sz="3200" b="1" dirty="0" smtClean="0">
                <a:latin typeface="TH SarabunPSK" pitchFamily="34" charset="-34"/>
              </a:rPr>
              <a:t>A</a:t>
            </a:r>
            <a:r>
              <a:rPr lang="en-US" sz="3200" b="1" dirty="0">
                <a:latin typeface="TH SarabunPSK" pitchFamily="34" charset="-34"/>
              </a:rPr>
              <a:t>				</a:t>
            </a:r>
            <a:r>
              <a:rPr lang="en-US" sz="3200" b="1" dirty="0" smtClean="0">
                <a:latin typeface="TH SarabunPSK" pitchFamily="34" charset="-34"/>
              </a:rPr>
              <a:t>7</a:t>
            </a:r>
            <a:endParaRPr lang="en-US" sz="3200" dirty="0">
              <a:latin typeface="TH SarabunPSK" pitchFamily="34" charset="-34"/>
            </a:endParaRPr>
          </a:p>
          <a:p>
            <a:r>
              <a:rPr lang="en-US" sz="3200" b="1" dirty="0">
                <a:latin typeface="TH SarabunPSK" pitchFamily="34" charset="-34"/>
              </a:rPr>
              <a:t>    F		</a:t>
            </a:r>
            <a:r>
              <a:rPr lang="en-US" sz="3200" b="1" dirty="0" smtClean="0">
                <a:latin typeface="TH SarabunPSK" pitchFamily="34" charset="-34"/>
              </a:rPr>
              <a:t>D,E</a:t>
            </a:r>
            <a:r>
              <a:rPr lang="en-US" sz="3200" b="1" dirty="0">
                <a:latin typeface="TH SarabunPSK" pitchFamily="34" charset="-34"/>
              </a:rPr>
              <a:t>				</a:t>
            </a:r>
            <a:r>
              <a:rPr lang="en-US" sz="3200" b="1" dirty="0" smtClean="0">
                <a:latin typeface="TH SarabunPSK" pitchFamily="34" charset="-34"/>
              </a:rPr>
              <a:t>6</a:t>
            </a:r>
            <a:endParaRPr lang="en-US" sz="3200" dirty="0">
              <a:latin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40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Project Management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/>
          </p:cNvSpPr>
          <p:nvPr/>
        </p:nvSpPr>
        <p:spPr bwMode="auto">
          <a:xfrm>
            <a:off x="626145" y="838349"/>
            <a:ext cx="815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CPM</a:t>
            </a:r>
            <a:endParaRPr lang="th-TH" sz="3600" b="1" u="sng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5723" y="2198676"/>
            <a:ext cx="7088685" cy="396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087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Project Management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162" y="1700808"/>
            <a:ext cx="7730223" cy="4824536"/>
          </a:xfrm>
        </p:spPr>
      </p:pic>
    </p:spTree>
    <p:extLst>
      <p:ext uri="{BB962C8B-B14F-4D97-AF65-F5344CB8AC3E}">
        <p14:creationId xmlns:p14="http://schemas.microsoft.com/office/powerpoint/2010/main" xmlns="" val="138554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Project Management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922" y="1916832"/>
            <a:ext cx="7803169" cy="4120160"/>
          </a:xfr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4311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Project Management</a:t>
            </a:r>
          </a:p>
        </p:txBody>
      </p:sp>
      <p:sp>
        <p:nvSpPr>
          <p:cNvPr id="10243" name="Espace réservé du contenu 4"/>
          <p:cNvSpPr>
            <a:spLocks noGrp="1"/>
          </p:cNvSpPr>
          <p:nvPr>
            <p:ph idx="1"/>
          </p:nvPr>
        </p:nvSpPr>
        <p:spPr>
          <a:xfrm>
            <a:off x="683568" y="1484313"/>
            <a:ext cx="7992888" cy="4137025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โครงงาน คือ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???</a:t>
            </a:r>
            <a:endParaRPr lang="th-TH" sz="3200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endParaRPr lang="th-TH" sz="3200" dirty="0">
              <a:latin typeface="TH SarabunPSK" pitchFamily="34" charset="-34"/>
              <a:cs typeface="TH SarabunPSK" pitchFamily="34" charset="-34"/>
            </a:endParaRP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การสร้างแผนงาน</a:t>
            </a: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	เมื่อผู้พัฒนาระบบและลูกค้าได้พบปะพูดคุยกันถึงรายละเอียดที่ลูกค้าต้องการ มักมีคำถามกลับมาเสมอว่า</a:t>
            </a: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	- คุณเข้าใจปัญหาและความต้องการของฉันไหม?</a:t>
            </a: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	- คุณสามารถสร้างระบบที่สามารถแก้ปัญหานี้ได้ใช่ไหม</a:t>
            </a: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	- คุณใช้ระยะเวลานานเท่าไร</a:t>
            </a: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	- คุณจะคิดราคาเท่าไร</a:t>
            </a:r>
            <a:endParaRPr lang="en-US" sz="32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Project Management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/>
          </p:cNvSpPr>
          <p:nvPr/>
        </p:nvSpPr>
        <p:spPr bwMode="auto">
          <a:xfrm>
            <a:off x="626145" y="1328514"/>
            <a:ext cx="815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PERT/CPM</a:t>
            </a:r>
            <a:endParaRPr lang="th-TH" sz="3600" b="1" u="sng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612775" y="2563589"/>
            <a:ext cx="81534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มีการแสดงงานในลักษณะของ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Node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และความเกี่ยวเนื่อง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(Dependency)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ของงานแต่ละอันที่เกิดขึ้นอย่างชัดเจน</a:t>
            </a:r>
          </a:p>
          <a:p>
            <a:pPr eaLnBrk="1" hangingPunct="1"/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จุดเด่นของ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PERT/CRM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คือ การคำนวณหาเส้นทางวิกฤติในการดำเนินกิจกรรม ทำให้ผู้บริหารโครงการคำนวณหาเวลาได้หลายลักษณะ เช่น เวลาที่เร็วที่สุดของแต่ละกิจกรรม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(Time Earliest : TE)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เวลาที่ช้าที่สุดของแต่ละกิจกรรม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(Time Latest : TL)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xmlns="" val="268931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Project Management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/>
          </p:cNvSpPr>
          <p:nvPr/>
        </p:nvSpPr>
        <p:spPr bwMode="auto">
          <a:xfrm>
            <a:off x="626145" y="1328514"/>
            <a:ext cx="815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PERT/CPM</a:t>
            </a:r>
            <a:endParaRPr lang="th-TH" sz="3600" b="1" u="sng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612775" y="2563589"/>
            <a:ext cx="81534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เวลา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เริ่มต้นเร็วที่สุด 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earliest start, ES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eaLnBrk="1" hangingPunct="1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เวลาแล้วเสร็จเร็วที่สุด 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earliest finish, EF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eaLnBrk="1" hangingPunct="1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เวลา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เริ่มต้นช้าที่สุด 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Latest start, LS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eaLnBrk="1" hangingPunct="1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เวลา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แล้วเสร็จช้าที่สุด 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Latest finish, LF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eaLnBrk="1" hangingPunct="1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เวลาที่ล่าช้าได้ (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Slack time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06695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Project Management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/>
          </p:cNvSpPr>
          <p:nvPr/>
        </p:nvSpPr>
        <p:spPr bwMode="auto">
          <a:xfrm>
            <a:off x="626145" y="1328514"/>
            <a:ext cx="815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CPM</a:t>
            </a:r>
            <a:endParaRPr lang="th-TH" sz="3600" b="1" u="sng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612775" y="2563589"/>
            <a:ext cx="81534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endParaRPr lang="th-TH" sz="32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95288" y="2286000"/>
            <a:ext cx="3890962" cy="42783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Cordia New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Cordia New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Cordia New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Cordia New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Cordia New" pitchFamily="34" charset="-34"/>
              </a:defRPr>
            </a:lvl9pPr>
          </a:lstStyle>
          <a:p>
            <a:pPr>
              <a:spcBef>
                <a:spcPct val="50000"/>
              </a:spcBef>
            </a:pP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งาน	     งานที่ต้องเสร็จก่อน 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ct val="50000"/>
              </a:spcBef>
            </a:pP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A		-                      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 B		-                 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C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	A	         </a:t>
            </a:r>
          </a:p>
          <a:p>
            <a:pPr>
              <a:spcBef>
                <a:spcPct val="50000"/>
              </a:spcBef>
            </a:pP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D		B                </a:t>
            </a:r>
          </a:p>
          <a:p>
            <a:pPr>
              <a:spcBef>
                <a:spcPct val="50000"/>
              </a:spcBef>
            </a:pP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E		C,D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76316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Project Management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/>
          </p:cNvSpPr>
          <p:nvPr/>
        </p:nvSpPr>
        <p:spPr bwMode="auto">
          <a:xfrm>
            <a:off x="612775" y="2563589"/>
            <a:ext cx="81534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endParaRPr lang="th-TH" sz="32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258888" y="1137220"/>
            <a:ext cx="6915025" cy="424731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th-TH" sz="3000" b="1" dirty="0" smtClean="0">
                <a:latin typeface="TH SarabunPSK" pitchFamily="34" charset="-34"/>
              </a:rPr>
              <a:t>งาน    งานที่ต้องเสร็จก่อน 	    ระยะเวลา(สัปดาห์)</a:t>
            </a:r>
            <a:r>
              <a:rPr lang="th-TH" sz="3000" dirty="0" smtClean="0">
                <a:latin typeface="TH SarabunPSK" pitchFamily="34" charset="-34"/>
              </a:rPr>
              <a:t>     </a:t>
            </a:r>
            <a:r>
              <a:rPr lang="en-US" sz="3000" dirty="0" smtClean="0">
                <a:latin typeface="TH SarabunPSK" pitchFamily="34" charset="-34"/>
              </a:rPr>
              <a:t/>
            </a:r>
            <a:br>
              <a:rPr lang="en-US" sz="3000" dirty="0" smtClean="0">
                <a:latin typeface="TH SarabunPSK" pitchFamily="34" charset="-34"/>
              </a:rPr>
            </a:br>
            <a:r>
              <a:rPr lang="en-US" sz="3000" dirty="0" smtClean="0">
                <a:latin typeface="TH SarabunPSK" pitchFamily="34" charset="-34"/>
              </a:rPr>
              <a:t>A	        	 -                             	2	                     B	        	 -                             	1                        C</a:t>
            </a:r>
            <a:r>
              <a:rPr lang="th-TH" sz="3000" dirty="0" smtClean="0">
                <a:latin typeface="TH SarabunPSK" pitchFamily="34" charset="-34"/>
              </a:rPr>
              <a:t>	        	-                        	1                       </a:t>
            </a:r>
            <a:br>
              <a:rPr lang="th-TH" sz="3000" dirty="0" smtClean="0">
                <a:latin typeface="TH SarabunPSK" pitchFamily="34" charset="-34"/>
              </a:rPr>
            </a:br>
            <a:r>
              <a:rPr lang="th-TH" sz="3000" dirty="0" smtClean="0">
                <a:latin typeface="TH SarabunPSK" pitchFamily="34" charset="-34"/>
              </a:rPr>
              <a:t>D                     A	                      3                       </a:t>
            </a:r>
            <a:br>
              <a:rPr lang="th-TH" sz="3000" dirty="0" smtClean="0">
                <a:latin typeface="TH SarabunPSK" pitchFamily="34" charset="-34"/>
              </a:rPr>
            </a:br>
            <a:r>
              <a:rPr lang="th-TH" sz="3000" dirty="0" smtClean="0">
                <a:latin typeface="TH SarabunPSK" pitchFamily="34" charset="-34"/>
              </a:rPr>
              <a:t>E                      B		          	3                        </a:t>
            </a:r>
            <a:br>
              <a:rPr lang="th-TH" sz="3000" dirty="0" smtClean="0">
                <a:latin typeface="TH SarabunPSK" pitchFamily="34" charset="-34"/>
              </a:rPr>
            </a:br>
            <a:r>
              <a:rPr lang="th-TH" sz="3000" dirty="0" smtClean="0">
                <a:latin typeface="TH SarabunPSK" pitchFamily="34" charset="-34"/>
              </a:rPr>
              <a:t>F                      C                              2                        G                      D                              3                        H                      F                               2</a:t>
            </a:r>
          </a:p>
        </p:txBody>
      </p:sp>
    </p:spTree>
    <p:extLst>
      <p:ext uri="{BB962C8B-B14F-4D97-AF65-F5344CB8AC3E}">
        <p14:creationId xmlns:p14="http://schemas.microsoft.com/office/powerpoint/2010/main" xmlns="" val="264216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Project Management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/>
          </p:cNvSpPr>
          <p:nvPr/>
        </p:nvSpPr>
        <p:spPr bwMode="auto">
          <a:xfrm>
            <a:off x="612775" y="2563589"/>
            <a:ext cx="81534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endParaRPr lang="th-TH" sz="3200" dirty="0" smtClean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903" y="1988607"/>
            <a:ext cx="6973274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900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Project Management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/>
          </p:cNvSpPr>
          <p:nvPr/>
        </p:nvSpPr>
        <p:spPr bwMode="auto">
          <a:xfrm>
            <a:off x="612775" y="2563589"/>
            <a:ext cx="81534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endParaRPr lang="th-TH" sz="32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3607" y="1582341"/>
            <a:ext cx="772256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itchFamily="34" charset="-34"/>
              </a:rPr>
              <a:t>จงเขียนโครงข่ายงานของโครงงาน ซึ่งประกอบด้วยงานและลำดับก่อนหลังดังนี้</a:t>
            </a:r>
            <a:endParaRPr lang="en-US" sz="2800" dirty="0">
              <a:latin typeface="TH SarabunPSK" pitchFamily="34" charset="-34"/>
            </a:endParaRPr>
          </a:p>
          <a:p>
            <a:pPr lvl="0"/>
            <a:r>
              <a:rPr lang="th-TH" sz="2800" dirty="0">
                <a:latin typeface="TH SarabunPSK" pitchFamily="34" charset="-34"/>
              </a:rPr>
              <a:t>งาน</a:t>
            </a:r>
            <a:r>
              <a:rPr lang="en-US" sz="2800" dirty="0">
                <a:latin typeface="TH SarabunPSK" pitchFamily="34" charset="-34"/>
              </a:rPr>
              <a:t> A </a:t>
            </a:r>
            <a:r>
              <a:rPr lang="th-TH" sz="2800" dirty="0">
                <a:latin typeface="TH SarabunPSK" pitchFamily="34" charset="-34"/>
              </a:rPr>
              <a:t>เป็นงานแรกของโครงงาน</a:t>
            </a:r>
            <a:endParaRPr lang="en-US" sz="2800" dirty="0">
              <a:latin typeface="TH SarabunPSK" pitchFamily="34" charset="-34"/>
            </a:endParaRPr>
          </a:p>
          <a:p>
            <a:pPr lvl="0"/>
            <a:r>
              <a:rPr lang="th-TH" sz="2800" dirty="0">
                <a:latin typeface="TH SarabunPSK" pitchFamily="34" charset="-34"/>
              </a:rPr>
              <a:t>งาน</a:t>
            </a:r>
            <a:r>
              <a:rPr lang="en-US" sz="2800" dirty="0">
                <a:latin typeface="TH SarabunPSK" pitchFamily="34" charset="-34"/>
              </a:rPr>
              <a:t> B , C , D </a:t>
            </a:r>
            <a:r>
              <a:rPr lang="th-TH" sz="2800" dirty="0">
                <a:latin typeface="TH SarabunPSK" pitchFamily="34" charset="-34"/>
              </a:rPr>
              <a:t>ต้องทำต่อจากงาน</a:t>
            </a:r>
            <a:r>
              <a:rPr lang="en-US" sz="2800" dirty="0">
                <a:latin typeface="TH SarabunPSK" pitchFamily="34" charset="-34"/>
              </a:rPr>
              <a:t> A</a:t>
            </a:r>
          </a:p>
          <a:p>
            <a:pPr lvl="0"/>
            <a:r>
              <a:rPr lang="th-TH" sz="2800" dirty="0">
                <a:latin typeface="TH SarabunPSK" pitchFamily="34" charset="-34"/>
              </a:rPr>
              <a:t>งาน</a:t>
            </a:r>
            <a:r>
              <a:rPr lang="en-US" sz="2800" dirty="0">
                <a:latin typeface="TH SarabunPSK" pitchFamily="34" charset="-34"/>
              </a:rPr>
              <a:t> E </a:t>
            </a:r>
            <a:r>
              <a:rPr lang="th-TH" sz="2800" dirty="0">
                <a:latin typeface="TH SarabunPSK" pitchFamily="34" charset="-34"/>
              </a:rPr>
              <a:t>ต้องทำต่อจากงาน</a:t>
            </a:r>
            <a:r>
              <a:rPr lang="en-US" sz="2800" dirty="0">
                <a:latin typeface="TH SarabunPSK" pitchFamily="34" charset="-34"/>
              </a:rPr>
              <a:t> B</a:t>
            </a:r>
          </a:p>
          <a:p>
            <a:pPr lvl="0"/>
            <a:r>
              <a:rPr lang="th-TH" sz="2800" dirty="0">
                <a:latin typeface="TH SarabunPSK" pitchFamily="34" charset="-34"/>
              </a:rPr>
              <a:t>งาน</a:t>
            </a:r>
            <a:r>
              <a:rPr lang="en-US" sz="2800" dirty="0">
                <a:latin typeface="TH SarabunPSK" pitchFamily="34" charset="-34"/>
              </a:rPr>
              <a:t> F </a:t>
            </a:r>
            <a:r>
              <a:rPr lang="th-TH" sz="2800" dirty="0">
                <a:latin typeface="TH SarabunPSK" pitchFamily="34" charset="-34"/>
              </a:rPr>
              <a:t>ทำหลังจากงาน</a:t>
            </a:r>
            <a:r>
              <a:rPr lang="en-US" sz="2800" dirty="0">
                <a:latin typeface="TH SarabunPSK" pitchFamily="34" charset="-34"/>
              </a:rPr>
              <a:t> C </a:t>
            </a:r>
            <a:r>
              <a:rPr lang="th-TH" sz="2800" dirty="0">
                <a:latin typeface="TH SarabunPSK" pitchFamily="34" charset="-34"/>
              </a:rPr>
              <a:t>เสร็จแล้ว</a:t>
            </a:r>
            <a:endParaRPr lang="en-US" sz="2800" dirty="0">
              <a:latin typeface="TH SarabunPSK" pitchFamily="34" charset="-34"/>
            </a:endParaRPr>
          </a:p>
          <a:p>
            <a:pPr lvl="0"/>
            <a:r>
              <a:rPr lang="th-TH" sz="2800" dirty="0">
                <a:latin typeface="TH SarabunPSK" pitchFamily="34" charset="-34"/>
              </a:rPr>
              <a:t>งาน</a:t>
            </a:r>
            <a:r>
              <a:rPr lang="en-US" sz="2800" dirty="0">
                <a:latin typeface="TH SarabunPSK" pitchFamily="34" charset="-34"/>
              </a:rPr>
              <a:t> G , H </a:t>
            </a:r>
            <a:r>
              <a:rPr lang="th-TH" sz="2800" dirty="0">
                <a:latin typeface="TH SarabunPSK" pitchFamily="34" charset="-34"/>
              </a:rPr>
              <a:t>ทำต่อจากงาน</a:t>
            </a:r>
            <a:r>
              <a:rPr lang="en-US" sz="2800" dirty="0">
                <a:latin typeface="TH SarabunPSK" pitchFamily="34" charset="-34"/>
              </a:rPr>
              <a:t> D</a:t>
            </a:r>
          </a:p>
          <a:p>
            <a:pPr lvl="0"/>
            <a:r>
              <a:rPr lang="th-TH" sz="2800" dirty="0">
                <a:latin typeface="TH SarabunPSK" pitchFamily="34" charset="-34"/>
              </a:rPr>
              <a:t>งาน</a:t>
            </a:r>
            <a:r>
              <a:rPr lang="en-US" sz="2800" dirty="0">
                <a:latin typeface="TH SarabunPSK" pitchFamily="34" charset="-34"/>
              </a:rPr>
              <a:t> I  , J , L </a:t>
            </a:r>
            <a:r>
              <a:rPr lang="th-TH" sz="2800" dirty="0">
                <a:latin typeface="TH SarabunPSK" pitchFamily="34" charset="-34"/>
              </a:rPr>
              <a:t>ทำได้เมื่องาน</a:t>
            </a:r>
            <a:r>
              <a:rPr lang="en-US" sz="2800" dirty="0">
                <a:latin typeface="TH SarabunPSK" pitchFamily="34" charset="-34"/>
              </a:rPr>
              <a:t> E </a:t>
            </a:r>
            <a:r>
              <a:rPr lang="th-TH" sz="2800" dirty="0">
                <a:latin typeface="TH SarabunPSK" pitchFamily="34" charset="-34"/>
              </a:rPr>
              <a:t>ทำเสร็จ</a:t>
            </a:r>
            <a:endParaRPr lang="en-US" sz="2800" dirty="0">
              <a:latin typeface="TH SarabunPSK" pitchFamily="34" charset="-34"/>
            </a:endParaRPr>
          </a:p>
          <a:p>
            <a:pPr lvl="0"/>
            <a:r>
              <a:rPr lang="th-TH" sz="2800" dirty="0">
                <a:latin typeface="TH SarabunPSK" pitchFamily="34" charset="-34"/>
              </a:rPr>
              <a:t>งาน</a:t>
            </a:r>
            <a:r>
              <a:rPr lang="en-US" sz="2800" dirty="0">
                <a:latin typeface="TH SarabunPSK" pitchFamily="34" charset="-34"/>
              </a:rPr>
              <a:t> F , G , I </a:t>
            </a:r>
            <a:r>
              <a:rPr lang="th-TH" sz="2800" dirty="0">
                <a:latin typeface="TH SarabunPSK" pitchFamily="34" charset="-34"/>
              </a:rPr>
              <a:t>ทำเสร็จก่อนจึงทำงาน</a:t>
            </a:r>
            <a:r>
              <a:rPr lang="en-US" sz="2800" dirty="0">
                <a:latin typeface="TH SarabunPSK" pitchFamily="34" charset="-34"/>
              </a:rPr>
              <a:t> K </a:t>
            </a:r>
            <a:r>
              <a:rPr lang="th-TH" sz="2800" dirty="0">
                <a:latin typeface="TH SarabunPSK" pitchFamily="34" charset="-34"/>
              </a:rPr>
              <a:t>ได้</a:t>
            </a:r>
            <a:endParaRPr lang="en-US" sz="2800" dirty="0">
              <a:latin typeface="TH SarabunPSK" pitchFamily="34" charset="-34"/>
            </a:endParaRPr>
          </a:p>
          <a:p>
            <a:pPr lvl="0"/>
            <a:r>
              <a:rPr lang="th-TH" sz="2800" dirty="0">
                <a:latin typeface="TH SarabunPSK" pitchFamily="34" charset="-34"/>
              </a:rPr>
              <a:t>งาน</a:t>
            </a:r>
            <a:r>
              <a:rPr lang="en-US" sz="2800" dirty="0">
                <a:latin typeface="TH SarabunPSK" pitchFamily="34" charset="-34"/>
              </a:rPr>
              <a:t> M , O </a:t>
            </a:r>
            <a:r>
              <a:rPr lang="th-TH" sz="2800" dirty="0">
                <a:latin typeface="TH SarabunPSK" pitchFamily="34" charset="-34"/>
              </a:rPr>
              <a:t>จะทำได้ก็ต่อเมื่องาน</a:t>
            </a:r>
            <a:r>
              <a:rPr lang="en-US" sz="2800" dirty="0">
                <a:latin typeface="TH SarabunPSK" pitchFamily="34" charset="-34"/>
              </a:rPr>
              <a:t> H </a:t>
            </a:r>
            <a:r>
              <a:rPr lang="th-TH" sz="2800" dirty="0">
                <a:latin typeface="TH SarabunPSK" pitchFamily="34" charset="-34"/>
              </a:rPr>
              <a:t>ทำเสร็จ</a:t>
            </a:r>
            <a:endParaRPr lang="en-US" sz="2800" dirty="0">
              <a:latin typeface="TH SarabunPSK" pitchFamily="34" charset="-34"/>
            </a:endParaRPr>
          </a:p>
          <a:p>
            <a:pPr lvl="0"/>
            <a:r>
              <a:rPr lang="th-TH" sz="2800" dirty="0">
                <a:latin typeface="TH SarabunPSK" pitchFamily="34" charset="-34"/>
              </a:rPr>
              <a:t>งาน</a:t>
            </a:r>
            <a:r>
              <a:rPr lang="en-US" sz="2800" dirty="0">
                <a:latin typeface="TH SarabunPSK" pitchFamily="34" charset="-34"/>
              </a:rPr>
              <a:t> N </a:t>
            </a:r>
            <a:r>
              <a:rPr lang="th-TH" sz="2800" dirty="0">
                <a:latin typeface="TH SarabunPSK" pitchFamily="34" charset="-34"/>
              </a:rPr>
              <a:t>จะทำได้ก็ต่อเมื่องาน</a:t>
            </a:r>
            <a:r>
              <a:rPr lang="en-US" sz="2800" dirty="0">
                <a:latin typeface="TH SarabunPSK" pitchFamily="34" charset="-34"/>
              </a:rPr>
              <a:t> J , K , M </a:t>
            </a:r>
            <a:r>
              <a:rPr lang="th-TH" sz="2800" dirty="0">
                <a:latin typeface="TH SarabunPSK" pitchFamily="34" charset="-34"/>
              </a:rPr>
              <a:t>ทำเสร็จ</a:t>
            </a:r>
            <a:endParaRPr lang="en-US" sz="2800" dirty="0">
              <a:latin typeface="TH SarabunPSK" pitchFamily="34" charset="-34"/>
            </a:endParaRPr>
          </a:p>
          <a:p>
            <a:pPr lvl="0"/>
            <a:r>
              <a:rPr lang="th-TH" sz="2800" dirty="0">
                <a:latin typeface="TH SarabunPSK" pitchFamily="34" charset="-34"/>
              </a:rPr>
              <a:t>งาน</a:t>
            </a:r>
            <a:r>
              <a:rPr lang="en-US" sz="2800" dirty="0">
                <a:latin typeface="TH SarabunPSK" pitchFamily="34" charset="-34"/>
              </a:rPr>
              <a:t> P </a:t>
            </a:r>
            <a:r>
              <a:rPr lang="th-TH" sz="2800" dirty="0">
                <a:latin typeface="TH SarabunPSK" pitchFamily="34" charset="-34"/>
              </a:rPr>
              <a:t>เป็นงานสุดท้ายของโครงงานและจะต้องทำต่อจากงาน</a:t>
            </a:r>
            <a:r>
              <a:rPr lang="en-US" sz="2800" dirty="0">
                <a:latin typeface="TH SarabunPSK" pitchFamily="34" charset="-34"/>
              </a:rPr>
              <a:t> L , N </a:t>
            </a:r>
            <a:r>
              <a:rPr lang="th-TH" sz="2800" dirty="0">
                <a:latin typeface="TH SarabunPSK" pitchFamily="34" charset="-34"/>
              </a:rPr>
              <a:t>และ</a:t>
            </a:r>
            <a:r>
              <a:rPr lang="en-US" sz="2800" dirty="0">
                <a:latin typeface="TH SarabunPSK" pitchFamily="34" charset="-34"/>
              </a:rPr>
              <a:t> O</a:t>
            </a:r>
          </a:p>
        </p:txBody>
      </p:sp>
    </p:spTree>
    <p:extLst>
      <p:ext uri="{BB962C8B-B14F-4D97-AF65-F5344CB8AC3E}">
        <p14:creationId xmlns:p14="http://schemas.microsoft.com/office/powerpoint/2010/main" xmlns="" val="347369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Project Management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/>
          </p:cNvSpPr>
          <p:nvPr/>
        </p:nvSpPr>
        <p:spPr bwMode="auto">
          <a:xfrm>
            <a:off x="612775" y="2563589"/>
            <a:ext cx="81534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endParaRPr lang="th-TH" sz="3200" dirty="0" smtClean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500063" y="1857375"/>
            <a:ext cx="8286750" cy="4857750"/>
            <a:chOff x="405" y="588"/>
            <a:chExt cx="5220" cy="3060"/>
          </a:xfrm>
        </p:grpSpPr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405" y="588"/>
              <a:ext cx="5220" cy="304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Cordia New" pitchFamily="34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Cordia New" pitchFamily="34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Cordia New" pitchFamily="34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Cordia New" pitchFamily="34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Cordia New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Cordia New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Cordia New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Cordia New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Cordia New" pitchFamily="34" charset="-34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th-TH" b="1" dirty="0">
                  <a:latin typeface="Angsana New" pitchFamily="18" charset="-34"/>
                  <a:cs typeface="Angsana New" pitchFamily="18" charset="-34"/>
                </a:rPr>
                <a:t>งาน     </a:t>
              </a:r>
              <a:r>
                <a:rPr lang="th-TH" b="1" dirty="0" smtClean="0">
                  <a:latin typeface="Angsana New" pitchFamily="18" charset="-34"/>
                  <a:cs typeface="Angsana New" pitchFamily="18" charset="-34"/>
                </a:rPr>
                <a:t>     งาน</a:t>
              </a:r>
              <a:r>
                <a:rPr lang="th-TH" b="1" dirty="0">
                  <a:latin typeface="Angsana New" pitchFamily="18" charset="-34"/>
                  <a:cs typeface="Angsana New" pitchFamily="18" charset="-34"/>
                </a:rPr>
                <a:t>ที่ต้องเสร็จก่อน      </a:t>
              </a:r>
              <a:r>
                <a:rPr lang="th-TH" b="1" dirty="0" smtClean="0">
                  <a:latin typeface="Angsana New" pitchFamily="18" charset="-34"/>
                  <a:cs typeface="Angsana New" pitchFamily="18" charset="-34"/>
                </a:rPr>
                <a:t>ระยะเวลา</a:t>
              </a:r>
              <a:r>
                <a:rPr lang="th-TH" b="1" dirty="0">
                  <a:latin typeface="Angsana New" pitchFamily="18" charset="-34"/>
                  <a:cs typeface="Angsana New" pitchFamily="18" charset="-34"/>
                </a:rPr>
                <a:t>(วัน)    </a:t>
              </a:r>
              <a:r>
                <a:rPr lang="th-TH" b="1" dirty="0" smtClean="0">
                  <a:latin typeface="Angsana New" pitchFamily="18" charset="-34"/>
                  <a:cs typeface="Angsana New" pitchFamily="18" charset="-34"/>
                </a:rPr>
                <a:t>ค่าใช้จ่าย</a:t>
              </a:r>
              <a:r>
                <a:rPr lang="th-TH" b="1" dirty="0">
                  <a:latin typeface="Angsana New" pitchFamily="18" charset="-34"/>
                  <a:cs typeface="Angsana New" pitchFamily="18" charset="-34"/>
                </a:rPr>
                <a:t>ในการเร่งงาน 1 วัน (บาท)</a:t>
              </a:r>
              <a:r>
                <a:rPr lang="th-TH" dirty="0">
                  <a:latin typeface="Angsana New" pitchFamily="18" charset="-34"/>
                  <a:cs typeface="Angsana New" pitchFamily="18" charset="-34"/>
                </a:rPr>
                <a:t>     			    ปกติ            เร่ง				         </a:t>
              </a:r>
              <a:r>
                <a:rPr lang="en-US" dirty="0">
                  <a:latin typeface="Angsana New" pitchFamily="18" charset="-34"/>
                  <a:cs typeface="Angsana New" pitchFamily="18" charset="-34"/>
                </a:rPr>
                <a:t>   A	         -                             7               6	               150                                                               B	         -                             8               6                     75                                               C</a:t>
              </a:r>
              <a:r>
                <a:rPr lang="th-TH" dirty="0">
                  <a:latin typeface="Angsana New" pitchFamily="18" charset="-34"/>
                  <a:cs typeface="Angsana New" pitchFamily="18" charset="-34"/>
                </a:rPr>
                <a:t>	         A                           9               7                   200                                                           D                     A	                       11             9                   125                                                         E                      B		        8              5                    115                                                 F                      B                           10             7                    100                                               G                     C                            13           11                   200                                                       H                     D,E                         13          12                   100                                                            </a:t>
              </a:r>
              <a:r>
                <a:rPr lang="en-US" dirty="0">
                  <a:latin typeface="Angsana New" pitchFamily="18" charset="-34"/>
                  <a:cs typeface="Angsana New" pitchFamily="18" charset="-34"/>
                </a:rPr>
                <a:t>I</a:t>
              </a:r>
              <a:r>
                <a:rPr lang="th-TH" dirty="0">
                  <a:latin typeface="Angsana New" pitchFamily="18" charset="-34"/>
                  <a:cs typeface="Angsana New" pitchFamily="18" charset="-34"/>
                </a:rPr>
                <a:t>                       F                            14           10                   125          </a:t>
              </a:r>
            </a:p>
          </p:txBody>
        </p:sp>
        <p:sp>
          <p:nvSpPr>
            <p:cNvPr id="10" name="Line 4"/>
            <p:cNvSpPr>
              <a:spLocks noChangeShapeType="1"/>
            </p:cNvSpPr>
            <p:nvPr/>
          </p:nvSpPr>
          <p:spPr bwMode="auto">
            <a:xfrm>
              <a:off x="1008" y="624"/>
              <a:ext cx="0" cy="3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2304" y="624"/>
              <a:ext cx="0" cy="3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2880" y="960"/>
              <a:ext cx="0" cy="2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3408" y="624"/>
              <a:ext cx="0" cy="3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446" y="866"/>
              <a:ext cx="5115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xmlns="" val="153322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/>
          </p:cNvSpPr>
          <p:nvPr/>
        </p:nvSpPr>
        <p:spPr bwMode="auto">
          <a:xfrm>
            <a:off x="612775" y="2563589"/>
            <a:ext cx="81534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endParaRPr lang="th-TH" sz="32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9752" y="2852936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The End</a:t>
            </a:r>
            <a:endParaRPr lang="th-TH" sz="4400" b="1" dirty="0"/>
          </a:p>
        </p:txBody>
      </p:sp>
    </p:spTree>
    <p:extLst>
      <p:ext uri="{BB962C8B-B14F-4D97-AF65-F5344CB8AC3E}">
        <p14:creationId xmlns:p14="http://schemas.microsoft.com/office/powerpoint/2010/main" xmlns="" val="153322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Project Management</a:t>
            </a:r>
          </a:p>
        </p:txBody>
      </p:sp>
      <p:sp>
        <p:nvSpPr>
          <p:cNvPr id="10243" name="Espace réservé du contenu 4"/>
          <p:cNvSpPr>
            <a:spLocks noGrp="1"/>
          </p:cNvSpPr>
          <p:nvPr>
            <p:ph idx="1"/>
          </p:nvPr>
        </p:nvSpPr>
        <p:spPr>
          <a:xfrm>
            <a:off x="683568" y="1484313"/>
            <a:ext cx="7992888" cy="4137025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วงจรชีวิตของโครงการหรือระยะเวลาในการบริหารโครงการ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โครงการทุกประเภท จะมีทั้งหมด 4 ระยะ ได้แก่</a:t>
            </a:r>
          </a:p>
          <a:p>
            <a:pPr lvl="1" eaLnBrk="1" hangingPunct="1">
              <a:lnSpc>
                <a:spcPct val="90000"/>
              </a:lnSpc>
            </a:pP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ระยะเริ่มต้นโครงการ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(Project Initiation)</a:t>
            </a:r>
          </a:p>
          <a:p>
            <a:pPr lvl="1" eaLnBrk="1" hangingPunct="1">
              <a:lnSpc>
                <a:spcPct val="90000"/>
              </a:lnSpc>
            </a:pP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ระยะวางแผนโครงการ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(Project Planning)</a:t>
            </a:r>
          </a:p>
          <a:p>
            <a:pPr lvl="1" eaLnBrk="1" hangingPunct="1">
              <a:lnSpc>
                <a:spcPct val="90000"/>
              </a:lnSpc>
            </a:pP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ระยะดำเนินโครงการ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(Project Execution)</a:t>
            </a:r>
          </a:p>
          <a:p>
            <a:pPr lvl="1" eaLnBrk="1" hangingPunct="1">
              <a:lnSpc>
                <a:spcPct val="90000"/>
              </a:lnSpc>
            </a:pP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ระยะปิดโครงการ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(Project Closing)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endParaRPr lang="th-TH" sz="3200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	</a:t>
            </a:r>
            <a:endParaRPr lang="en-US" sz="32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9099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Project Management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049" y="1429544"/>
            <a:ext cx="3146807" cy="3583632"/>
          </a:xfr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0784" y="1433718"/>
            <a:ext cx="3164576" cy="19731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4030" y="4797151"/>
            <a:ext cx="7000378" cy="1765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2228308"/>
            <a:ext cx="2967236" cy="235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431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77019"/>
            <a:ext cx="7772400" cy="914400"/>
          </a:xfrm>
        </p:spPr>
        <p:txBody>
          <a:bodyPr/>
          <a:lstStyle/>
          <a:p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An IT Project Methodology</a:t>
            </a:r>
          </a:p>
        </p:txBody>
      </p:sp>
      <p:pic>
        <p:nvPicPr>
          <p:cNvPr id="9" name="Picture 3" descr="c02f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229600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856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Project Management</a:t>
            </a:r>
          </a:p>
        </p:txBody>
      </p:sp>
      <p:sp>
        <p:nvSpPr>
          <p:cNvPr id="10243" name="Espace réservé du contenu 4"/>
          <p:cNvSpPr>
            <a:spLocks noGrp="1"/>
          </p:cNvSpPr>
          <p:nvPr>
            <p:ph idx="1"/>
          </p:nvPr>
        </p:nvSpPr>
        <p:spPr>
          <a:xfrm>
            <a:off x="683568" y="1484313"/>
            <a:ext cx="7992888" cy="4137025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ความยากในการบริหารโครงการผลิตซอฟต์แวร์</a:t>
            </a:r>
          </a:p>
          <a:p>
            <a:pPr marL="0" indent="0" algn="thaiDi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ซอฟต์แวร์เป็นผลิตภัณฑ์ที่จับต้องไม่ได้</a:t>
            </a:r>
          </a:p>
          <a:p>
            <a:pPr marL="0" indent="0" algn="thaiDi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กระบวนการในการผลิตซอฟต์แวร์ไม่มีมาตรฐานที่แน่นอน</a:t>
            </a:r>
          </a:p>
          <a:p>
            <a:pPr marL="0" indent="0" algn="thaiDi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. โครงการผลิตซอฟต์แวร์ขนาดใหญ่ย่อมมีลักษณะพิเศษแตกต่างกัน</a:t>
            </a:r>
          </a:p>
          <a:p>
            <a:pPr marL="0" indent="0" algn="thaiDi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ความต้องการในการผลิตซอฟต์แวร์เป็นวัตถุดิบที่ไม่สามารถจับต้องได้</a:t>
            </a:r>
            <a:endParaRPr lang="en-US" sz="36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9916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Project Management</a:t>
            </a:r>
          </a:p>
        </p:txBody>
      </p:sp>
      <p:sp>
        <p:nvSpPr>
          <p:cNvPr id="10243" name="Espace réservé du contenu 4"/>
          <p:cNvSpPr>
            <a:spLocks noGrp="1"/>
          </p:cNvSpPr>
          <p:nvPr>
            <p:ph idx="1"/>
          </p:nvPr>
        </p:nvSpPr>
        <p:spPr>
          <a:xfrm>
            <a:off x="683568" y="1484313"/>
            <a:ext cx="7992888" cy="4137025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กิจกรรมในการบริหารโครงการ</a:t>
            </a: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. การเขียนข้อเสนอโครงการ (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Proposal Writing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	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ยื่นข้อเสนอให้กับเจ้าของโครงการ เพื่อขอรับการอนุมัติให้ดำเนินโครงการ การเขียนข้อเสนอจึงเป็นขั้นตอนสำคัญขั้นตอนหนึ่ง การประมูลหรือการขออนุมัติจะสำเร็จลุล่วงได้หรือไม่ขึ้นอยู่กับข้อมูลในข้อเสนอ</a:t>
            </a:r>
            <a:endParaRPr lang="en-US" sz="32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3938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Project Management</a:t>
            </a:r>
          </a:p>
        </p:txBody>
      </p:sp>
      <p:sp>
        <p:nvSpPr>
          <p:cNvPr id="10243" name="Espace réservé du contenu 4"/>
          <p:cNvSpPr>
            <a:spLocks noGrp="1"/>
          </p:cNvSpPr>
          <p:nvPr>
            <p:ph idx="1"/>
          </p:nvPr>
        </p:nvSpPr>
        <p:spPr>
          <a:xfrm>
            <a:off x="395288" y="1484313"/>
            <a:ext cx="8353176" cy="4137025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	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การวางแผนและการจัดตารางโครงงาน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Project Planning and Scheduling</a:t>
            </a: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การวางแผน คือ การกำหนดกิจกรรมหลัก กิจกรรมย่อย เป้าหมายของแต่ละกิจกรรม การส่งมอบงาน</a:t>
            </a: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	ส่วนการจัดตารางงาน เป็นงานที่ผู้บริการโครงการต้องเริ่มจากการนำกิจกรรมหลักมาแต่เป็นกิจกรรมย่อย และกำหนดระยะเวลาแล้วเสร็จของแต่ละกิจกรรม</a:t>
            </a:r>
            <a:endParaRPr lang="en-US" sz="3200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	1. Gantt Chart</a:t>
            </a: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	2. PERT/CPM</a:t>
            </a: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endParaRPr lang="en-US" sz="32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325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Project Management</a:t>
            </a:r>
          </a:p>
        </p:txBody>
      </p:sp>
      <p:sp>
        <p:nvSpPr>
          <p:cNvPr id="10243" name="Espace réservé du contenu 4"/>
          <p:cNvSpPr>
            <a:spLocks noGrp="1"/>
          </p:cNvSpPr>
          <p:nvPr>
            <p:ph idx="1"/>
          </p:nvPr>
        </p:nvSpPr>
        <p:spPr>
          <a:xfrm>
            <a:off x="683568" y="1484313"/>
            <a:ext cx="7992888" cy="4137025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None/>
            </a:pPr>
            <a:r>
              <a:rPr lang="en-US" sz="3600" b="1" u="sng" dirty="0">
                <a:latin typeface="TH SarabunPSK" pitchFamily="34" charset="-34"/>
                <a:cs typeface="TH SarabunPSK" pitchFamily="34" charset="-34"/>
              </a:rPr>
              <a:t>1. Gantt Chart</a:t>
            </a: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endParaRPr lang="en-US" sz="32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th-TH" smtClean="0">
                <a:latin typeface="AngsanaUPC" pitchFamily="18" charset="-34"/>
              </a:rPr>
              <a:t>A</a:t>
            </a:r>
          </a:p>
          <a:p>
            <a:pPr>
              <a:buFont typeface="Monotype Sorts" pitchFamily="2" charset="2"/>
              <a:buNone/>
            </a:pPr>
            <a:r>
              <a:rPr lang="th-TH" smtClean="0">
                <a:latin typeface="AngsanaUPC" pitchFamily="18" charset="-34"/>
              </a:rPr>
              <a:t>B</a:t>
            </a:r>
          </a:p>
          <a:p>
            <a:pPr>
              <a:buFont typeface="Monotype Sorts" pitchFamily="2" charset="2"/>
              <a:buNone/>
            </a:pPr>
            <a:r>
              <a:rPr lang="th-TH" smtClean="0">
                <a:latin typeface="AngsanaUPC" pitchFamily="18" charset="-34"/>
              </a:rPr>
              <a:t>C</a:t>
            </a:r>
          </a:p>
          <a:p>
            <a:pPr>
              <a:buFont typeface="Monotype Sorts" pitchFamily="2" charset="2"/>
              <a:buNone/>
            </a:pPr>
            <a:r>
              <a:rPr lang="th-TH" smtClean="0">
                <a:latin typeface="AngsanaUPC" pitchFamily="18" charset="-34"/>
              </a:rPr>
              <a:t>D</a:t>
            </a:r>
          </a:p>
          <a:p>
            <a:pPr>
              <a:buFont typeface="Monotype Sorts" pitchFamily="2" charset="2"/>
              <a:buNone/>
            </a:pPr>
            <a:r>
              <a:rPr lang="th-TH" smtClean="0">
                <a:latin typeface="AngsanaUPC" pitchFamily="18" charset="-34"/>
              </a:rPr>
              <a:t>E</a:t>
            </a:r>
          </a:p>
          <a:p>
            <a:pPr>
              <a:buFont typeface="Monotype Sorts" pitchFamily="2" charset="2"/>
              <a:buNone/>
            </a:pPr>
            <a:r>
              <a:rPr lang="th-TH" smtClean="0">
                <a:latin typeface="AngsanaUPC" pitchFamily="18" charset="-34"/>
              </a:rPr>
              <a:t>F</a:t>
            </a:r>
          </a:p>
          <a:p>
            <a:pPr>
              <a:buFont typeface="Monotype Sorts" pitchFamily="2" charset="2"/>
              <a:buNone/>
            </a:pPr>
            <a:r>
              <a:rPr lang="th-TH" smtClean="0">
                <a:latin typeface="AngsanaUPC" pitchFamily="18" charset="-34"/>
              </a:rPr>
              <a:t>G</a:t>
            </a:r>
            <a:endParaRPr lang="th-TH" dirty="0">
              <a:latin typeface="AngsanaUPC" pitchFamily="18" charset="-34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1143000" y="1995488"/>
            <a:ext cx="0" cy="4164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157288" y="6172200"/>
            <a:ext cx="6450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149350" y="2216150"/>
            <a:ext cx="901700" cy="215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063750" y="2749550"/>
            <a:ext cx="1511300" cy="215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149350" y="3359150"/>
            <a:ext cx="1282700" cy="215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587750" y="3816350"/>
            <a:ext cx="1282700" cy="2921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587750" y="4349750"/>
            <a:ext cx="520700" cy="2921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264150" y="4806950"/>
            <a:ext cx="977900" cy="368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254750" y="5492750"/>
            <a:ext cx="1206500" cy="368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4654550" y="3816350"/>
            <a:ext cx="1587500" cy="292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4121150" y="4349750"/>
            <a:ext cx="1130300" cy="292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V="1">
            <a:off x="4267200" y="6008688"/>
            <a:ext cx="0" cy="176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3795713" y="6462713"/>
            <a:ext cx="12684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th-TH">
                <a:latin typeface="AngsanaUPC" pitchFamily="18" charset="-34"/>
              </a:rPr>
              <a:t>Current week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8159750" y="2444750"/>
            <a:ext cx="596900" cy="215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7681913" y="2728913"/>
            <a:ext cx="15160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th-TH"/>
              <a:t>Completed</a:t>
            </a: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8159750" y="3511550"/>
            <a:ext cx="596900" cy="292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7162800" y="3886200"/>
            <a:ext cx="17192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th-TH"/>
              <a:t>Incomplet</a:t>
            </a:r>
            <a:r>
              <a:rPr lang="en-US"/>
              <a:t>ed</a:t>
            </a:r>
            <a:endParaRPr lang="th-TH"/>
          </a:p>
        </p:txBody>
      </p:sp>
      <p:sp>
        <p:nvSpPr>
          <p:cNvPr id="25" name="AutoShape 21"/>
          <p:cNvSpPr>
            <a:spLocks noChangeArrowheads="1"/>
          </p:cNvSpPr>
          <p:nvPr/>
        </p:nvSpPr>
        <p:spPr bwMode="auto">
          <a:xfrm>
            <a:off x="3968750" y="6330950"/>
            <a:ext cx="596900" cy="139700"/>
          </a:xfrm>
          <a:prstGeom prst="triangle">
            <a:avLst>
              <a:gd name="adj" fmla="val 4998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17490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rigami [Showeet.com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ไหลเวียน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ไหลเวียน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ไหลเวียน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11550</TotalTime>
  <Words>1339</Words>
  <Application>Microsoft Office PowerPoint</Application>
  <PresentationFormat>On-screen Show (4:3)</PresentationFormat>
  <Paragraphs>274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Origami [Showeet.com]</vt:lpstr>
      <vt:lpstr>ไหลเวียน</vt:lpstr>
      <vt:lpstr>CHAPTER 5 Project Management (การบริหารโครงการ) </vt:lpstr>
      <vt:lpstr>Project Management</vt:lpstr>
      <vt:lpstr>Project Management</vt:lpstr>
      <vt:lpstr>Project Management</vt:lpstr>
      <vt:lpstr>An IT Project Methodology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- Old Style</dc:title>
  <dc:creator>showeet.com</dc:creator>
  <cp:lastModifiedBy>Computer</cp:lastModifiedBy>
  <cp:revision>196</cp:revision>
  <dcterms:created xsi:type="dcterms:W3CDTF">2012-01-16T12:17:13Z</dcterms:created>
  <dcterms:modified xsi:type="dcterms:W3CDTF">2014-03-06T03:08:12Z</dcterms:modified>
  <cp:category>Templates</cp:category>
</cp:coreProperties>
</file>