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3" r:id="rId2"/>
  </p:sldMasterIdLst>
  <p:notesMasterIdLst>
    <p:notesMasterId r:id="rId27"/>
  </p:notesMasterIdLst>
  <p:handoutMasterIdLst>
    <p:handoutMasterId r:id="rId28"/>
  </p:handoutMasterIdLst>
  <p:sldIdLst>
    <p:sldId id="275" r:id="rId3"/>
    <p:sldId id="272" r:id="rId4"/>
    <p:sldId id="276" r:id="rId5"/>
    <p:sldId id="277" r:id="rId6"/>
    <p:sldId id="280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8" r:id="rId26"/>
  </p:sldIdLst>
  <p:sldSz cx="9144000" cy="6858000" type="screen4x3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C"/>
    <a:srgbClr val="00204F"/>
    <a:srgbClr val="41140B"/>
    <a:srgbClr val="DAD7C6"/>
    <a:srgbClr val="9E1306"/>
    <a:srgbClr val="C6AEA2"/>
    <a:srgbClr val="9E10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59325" autoAdjust="0"/>
  </p:normalViewPr>
  <p:slideViewPr>
    <p:cSldViewPr>
      <p:cViewPr>
        <p:scale>
          <a:sx n="50" d="100"/>
          <a:sy n="50" d="100"/>
        </p:scale>
        <p:origin x="-204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188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957B81B-0F90-43E4-9B0E-62730DB09761}" type="datetimeFigureOut">
              <a:rPr lang="th-TH"/>
              <a:pPr>
                <a:defRPr/>
              </a:pPr>
              <a:t>18/12/56</a:t>
            </a:fld>
            <a:endParaRPr lang="th-TH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5E9DC4-B41D-4293-935C-0A0D1F7FD4FA}" type="slidenum">
              <a:rPr lang="en-US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959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87E3A-40FE-4F81-9D31-DB7284668FA9}" type="datetimeFigureOut">
              <a:rPr lang="en-US"/>
              <a:pPr>
                <a:defRPr/>
              </a:pPr>
              <a:t>12/18/2013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1E6C4D-8FA7-4EF3-85D0-8F94452F5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เน้นความพอใจให้ลูกค้า ลูกค้าชอบ มีการส่งมอบ </a:t>
            </a:r>
            <a:r>
              <a:rPr lang="en-US" sz="1200" dirty="0" smtClean="0">
                <a:latin typeface="TH SarabunPSK" pitchFamily="34" charset="-34"/>
              </a:rPr>
              <a:t>sw </a:t>
            </a:r>
            <a:r>
              <a:rPr lang="th-TH" sz="1200" dirty="0" smtClean="0">
                <a:latin typeface="TH SarabunPSK" pitchFamily="34" charset="-34"/>
              </a:rPr>
              <a:t>อย่างต่อเนื่อง เป้าหมายที่สำคัญที่สุดคือการสร้างความพึงพอใจให้กับลูกค้าด้วยการส่งมอบผลิตภัณฑ์ที่มีคุณภาพอย่างรวดเร็วและมีคุณภาพ</a:t>
            </a: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ยอมรับ </a:t>
            </a:r>
            <a:r>
              <a:rPr lang="en-US" sz="1200" dirty="0" smtClean="0">
                <a:latin typeface="TH SarabunPSK" pitchFamily="34" charset="-34"/>
              </a:rPr>
              <a:t>requirement </a:t>
            </a:r>
            <a:r>
              <a:rPr lang="th-TH" sz="1200" dirty="0" smtClean="0">
                <a:latin typeface="TH SarabunPSK" pitchFamily="34" charset="-34"/>
              </a:rPr>
              <a:t>ทีเปลี่ยนแปลง อันนี้ก็คือการต้อนรับการเปลี่ยนแปลงความต้องการแม้ว่าจะอยู่ในช่วงปลายของการพัฒนา</a:t>
            </a:r>
            <a:r>
              <a:rPr lang="th-TH" sz="1200" baseline="0" dirty="0" smtClean="0">
                <a:latin typeface="TH SarabunPSK" pitchFamily="34" charset="-34"/>
              </a:rPr>
              <a:t> เพื่อให้ได้มาซึ่งข้อได้เปรียบของการแข่งขันสำหรับลูกค้า</a:t>
            </a:r>
            <a:endParaRPr lang="th-TH" sz="120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มีการส่งมอบงานบ่อยๆ  ส่งมอบงานอย่างต่อเนื่อง จาก</a:t>
            </a:r>
            <a:r>
              <a:rPr lang="th-TH" sz="1200" baseline="0" dirty="0" smtClean="0">
                <a:latin typeface="TH SarabunPSK" pitchFamily="34" charset="-34"/>
              </a:rPr>
              <a:t> </a:t>
            </a:r>
            <a:r>
              <a:rPr lang="en-US" sz="1200" baseline="0" dirty="0" smtClean="0">
                <a:latin typeface="TH SarabunPSK" pitchFamily="34" charset="-34"/>
              </a:rPr>
              <a:t>2 – 3 </a:t>
            </a:r>
            <a:r>
              <a:rPr lang="th-TH" sz="1200" baseline="0" dirty="0" smtClean="0">
                <a:latin typeface="TH SarabunPSK" pitchFamily="34" charset="-34"/>
              </a:rPr>
              <a:t>เดือนต่อครั้ง เป็นทุกๆ </a:t>
            </a:r>
            <a:r>
              <a:rPr lang="en-US" sz="1200" baseline="0" dirty="0" smtClean="0">
                <a:latin typeface="TH SarabunPSK" pitchFamily="34" charset="-34"/>
              </a:rPr>
              <a:t>2 – 3 </a:t>
            </a:r>
            <a:r>
              <a:rPr lang="th-TH" sz="1200" baseline="0" dirty="0" smtClean="0">
                <a:latin typeface="TH SarabunPSK" pitchFamily="34" charset="-34"/>
              </a:rPr>
              <a:t>สัปดาห์ เพื่อมุ่งหวังลดช่วงเวลาของงานลง</a:t>
            </a:r>
            <a:endParaRPr lang="th-TH" sz="120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ลูกค้าและผู้พัฒนาต้องทำงานร่วมกัน ต้องเจอกันทุกวันจนโปรเจคเสร็จ </a:t>
            </a: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การทำงานต้องปล่อยให้ทีมงานมีอำนาจในการตัดสินใจเองได้ ปล่อยให้เค้าทำงานไว้ใจกัน และทีมงานก็ต้องมีความรับผิดชอบระดับหนึ่ง สร้างความกระตือรือร้นให้กับบุคคลในทีมงาน</a:t>
            </a:r>
            <a:r>
              <a:rPr lang="th-TH" sz="1200" baseline="0" dirty="0" smtClean="0">
                <a:latin typeface="TH SarabunPSK" pitchFamily="34" charset="-34"/>
              </a:rPr>
              <a:t> โดยอาจจะจัดสภาพแวดล้อมและให้ความสนับสนุนทีมงานตามที่ต้องการ เพื่อความมั่นใจว่าจะทำงานสำเร็จ</a:t>
            </a:r>
            <a:endParaRPr lang="th-TH" sz="120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การติดต่อกัน ต้องคุยกันซึ่งๆหน้า เป็นวิธีการที่มีแระสิทธิภาพและประสิทธิผลสูงสุด</a:t>
            </a:r>
            <a:r>
              <a:rPr lang="th-TH" sz="1200" baseline="0" dirty="0" smtClean="0">
                <a:latin typeface="TH SarabunPSK" pitchFamily="34" charset="-34"/>
              </a:rPr>
              <a:t> คือการแลกเปลี่ยนสนทนากันโดยตรง ห้ามใช้อี</a:t>
            </a:r>
            <a:r>
              <a:rPr lang="th-TH" sz="1200" baseline="0" dirty="0" err="1" smtClean="0">
                <a:latin typeface="TH SarabunPSK" pitchFamily="34" charset="-34"/>
              </a:rPr>
              <a:t>เมลหรือโทร</a:t>
            </a:r>
            <a:r>
              <a:rPr lang="th-TH" sz="1200" baseline="0" dirty="0" smtClean="0">
                <a:latin typeface="TH SarabunPSK" pitchFamily="34" charset="-34"/>
              </a:rPr>
              <a:t>คุยกันเด็ดขาด</a:t>
            </a:r>
            <a:endParaRPr lang="th-TH" sz="120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วัดความก้าวหน้าของโครงการด้วยซอฟต์แวร์ คือซอฟต์แวร์ที่ทำงานได้เป็นหลักประกันบ่งบอกถึงความก้าวหน้า</a:t>
            </a: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กระบวนการทำงานให้ทำไปเรื่อยๆ อย่าหวือหวา</a:t>
            </a:r>
            <a:r>
              <a:rPr lang="th-TH" sz="1200" baseline="0" dirty="0" smtClean="0">
                <a:latin typeface="TH SarabunPSK" pitchFamily="34" charset="-34"/>
              </a:rPr>
              <a:t> ค่อยๆทำ ส่งงานทีละนิด มันจะช่วยให้คุณภาพชีวิตของผู้พัฒนาดีขึ้น</a:t>
            </a:r>
            <a:endParaRPr lang="th-TH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ทีมงานต้องให้ความสนใจกับเทคนิคต่างๆ ก็มีการแชร์กัน</a:t>
            </a: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ความสามารถทางเทคนิคและการออกแบบที่ดีช่วยเพิ่มความคล่องตัว แต่ต้องเน้นความง่าย ออกแบบง่ายๆ พื้นๆ ไม่ซับซ้อน ทำให้ดูแลแก้ไขง่ายเมื่อพบความเปลี่ยนแปลง</a:t>
            </a:r>
          </a:p>
          <a:p>
            <a:pPr marL="457200" indent="-45720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สถาปัตยกรรม ความต้องการ และการออกแบบที่ดีที่สุด มาจากทีมที่บริหารตนเองได้ ทีมต้องมีความรับผิดชอบในกระบวนการของตนเอง</a:t>
            </a:r>
            <a:r>
              <a:rPr lang="th-TH" sz="1200" baseline="0" dirty="0" smtClean="0">
                <a:latin typeface="TH SarabunPSK" pitchFamily="34" charset="-34"/>
              </a:rPr>
              <a:t> ในช่วงเวลาที่เหมาะสม ทีมจะสะท้อนว่าทำอย่างไรถึงจะมีประสิทธิผลยิ่งขึ้น ต้อจากนั้นจึงต้องปรับพฤติกรรมเข้าหากัน</a:t>
            </a:r>
          </a:p>
          <a:p>
            <a:pPr marL="457200" indent="-45720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กระบวนการสร้างตัวต้นแบบขึ้นมาเพื่อที่จะให้ผู้ใช้งานระบบได้เห็นถึงรูปร่างลักษณะของระบบที่ตนเองต้องการ ทำให้ความต้องการของผู้ใช้งานชัดเจน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ลดข้อผิดพลาดที่อาจจะเกิดจากความต้องการไม่ชัดเจนได้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dirty="0" smtClean="0"/>
              <a:t>ประกอบด้วยโปรแกรมการทำงานที่รับข้อมูลเข้า มีกระบวนการคำนวณ การพิมพ์และการแสดงผลลัพธ์ </a:t>
            </a:r>
          </a:p>
          <a:p>
            <a:pPr marL="0" indent="0">
              <a:buFontTx/>
              <a:buNone/>
            </a:pPr>
            <a:endParaRPr lang="th-T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dirty="0" smtClean="0">
                <a:latin typeface="TH SarabunPSK" pitchFamily="34" charset="-34"/>
              </a:rPr>
              <a:t>Infrastructure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ในเทคโนโลยีสารสนเทศและบนอินเตอร์เน็ต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คือฮาร์ดแวร์ทางกายภาคที่ใช้เชื่อมต่อภายในเครื่องคอมพิวเตอร์และผู้ใช้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รวมถึงตัวกลางส่งผ่าน รวมถึงสายโทรศัพท์ สายโทรทัศน์เคเบิล และดาวเทียมกับเสาอากาศ และ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router, aggregator, repeater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และอุปกรณ์อื่นที่ควบคุมการส่งผ่านข้อมูล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รวมถึงซอฟต์แวร์ที่ส่ง รับ และจัดการสัญญาณที่ได้รับการส่งผ่านด้วย</a:t>
            </a:r>
            <a:endParaRPr lang="th-TH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>โมเดลของ</a:t>
            </a:r>
            <a:r>
              <a:rPr lang="en-US" sz="1200" dirty="0" smtClean="0">
                <a:latin typeface="TH SarabunPSK" pitchFamily="34" charset="-34"/>
              </a:rPr>
              <a:t>Agile </a:t>
            </a:r>
            <a:r>
              <a:rPr lang="th-TH" sz="1200" baseline="0" dirty="0" smtClean="0">
                <a:latin typeface="TH SarabunPSK" pitchFamily="34" charset="-34"/>
              </a:rPr>
              <a:t>จะเลือกนำหลักการตามที่อาจารย์บอกไปมาทำ โดยนำมาจัดการกับเอกสารและระบบเดิมที่มีอยู่</a:t>
            </a:r>
            <a:endParaRPr lang="th-TH" sz="120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>ใน </a:t>
            </a:r>
            <a:r>
              <a:rPr lang="en-US" sz="1200" dirty="0" smtClean="0">
                <a:latin typeface="TH SarabunPSK" pitchFamily="34" charset="-34"/>
              </a:rPr>
              <a:t>Agile </a:t>
            </a:r>
            <a:r>
              <a:rPr lang="th-TH" sz="1200" dirty="0" smtClean="0">
                <a:latin typeface="TH SarabunPSK" pitchFamily="34" charset="-34"/>
              </a:rPr>
              <a:t>ประกอบด้วย</a:t>
            </a:r>
          </a:p>
          <a:p>
            <a:r>
              <a:rPr lang="th-TH" sz="1200" dirty="0" smtClean="0">
                <a:latin typeface="TH SarabunPSK" pitchFamily="34" charset="-34"/>
              </a:rPr>
              <a:t>	</a:t>
            </a:r>
            <a:r>
              <a:rPr lang="en-US" sz="1200" dirty="0" smtClean="0">
                <a:latin typeface="TH SarabunPSK" pitchFamily="34" charset="-34"/>
              </a:rPr>
              <a:t>1. value </a:t>
            </a:r>
            <a:r>
              <a:rPr lang="th-TH" sz="1200" dirty="0" smtClean="0">
                <a:latin typeface="TH SarabunPSK" pitchFamily="34" charset="-34"/>
              </a:rPr>
              <a:t>ผลลัพธ์</a:t>
            </a:r>
          </a:p>
          <a:p>
            <a:r>
              <a:rPr lang="th-TH" sz="1200" dirty="0" smtClean="0">
                <a:latin typeface="TH SarabunPSK" pitchFamily="34" charset="-34"/>
              </a:rPr>
              <a:t> 	</a:t>
            </a:r>
            <a:r>
              <a:rPr lang="en-US" sz="1200" dirty="0" smtClean="0">
                <a:latin typeface="TH SarabunPSK" pitchFamily="34" charset="-34"/>
              </a:rPr>
              <a:t>2. principal </a:t>
            </a:r>
            <a:r>
              <a:rPr lang="th-TH" sz="1200" dirty="0" smtClean="0">
                <a:latin typeface="TH SarabunPSK" pitchFamily="34" charset="-34"/>
              </a:rPr>
              <a:t>หลักการ</a:t>
            </a:r>
            <a:endParaRPr lang="en-US" sz="1200" dirty="0" smtClean="0">
              <a:latin typeface="TH SarabunPSK" pitchFamily="34" charset="-34"/>
            </a:endParaRPr>
          </a:p>
          <a:p>
            <a:r>
              <a:rPr lang="en-US" sz="1200" dirty="0" smtClean="0">
                <a:latin typeface="TH SarabunPSK" pitchFamily="34" charset="-34"/>
              </a:rPr>
              <a:t> 	3. practices</a:t>
            </a:r>
            <a:r>
              <a:rPr lang="th-TH" sz="1200" dirty="0" smtClean="0">
                <a:latin typeface="TH SarabunPSK" pitchFamily="34" charset="-34"/>
              </a:rPr>
              <a:t> วิธีปฏิบัติ</a:t>
            </a:r>
          </a:p>
          <a:p>
            <a:r>
              <a:rPr lang="th-TH" sz="1200" dirty="0" smtClean="0">
                <a:latin typeface="TH SarabunPSK" pitchFamily="34" charset="-34"/>
              </a:rPr>
              <a:t>ทั้ง </a:t>
            </a:r>
            <a:r>
              <a:rPr lang="en-US" sz="1200" dirty="0" smtClean="0">
                <a:latin typeface="TH SarabunPSK" pitchFamily="34" charset="-34"/>
              </a:rPr>
              <a:t>3</a:t>
            </a:r>
            <a:r>
              <a:rPr lang="th-TH" sz="1200" dirty="0" smtClean="0">
                <a:latin typeface="TH SarabunPSK" pitchFamily="34" charset="-34"/>
              </a:rPr>
              <a:t> อย่างนี้เป็นส่วนหนึ่งในโมเดลที่สามารถนำมาพัฒนาซอฟต์แวร์ให้มีประสิทธิภาพและเกิด </a:t>
            </a:r>
            <a:r>
              <a:rPr lang="en-US" sz="1200" dirty="0" smtClean="0">
                <a:latin typeface="TH SarabunPSK" pitchFamily="34" charset="-34"/>
              </a:rPr>
              <a:t>Overhead </a:t>
            </a:r>
            <a:r>
              <a:rPr lang="th-TH" sz="1200" dirty="0" smtClean="0">
                <a:latin typeface="TH SarabunPSK" pitchFamily="34" charset="-34"/>
              </a:rPr>
              <a:t>น้อย</a:t>
            </a:r>
          </a:p>
          <a:p>
            <a:r>
              <a:rPr lang="en-US" sz="1200" dirty="0" smtClean="0">
                <a:latin typeface="TH SarabunPSK" pitchFamily="34" charset="-34"/>
              </a:rPr>
              <a:t>Overhead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ในความหมายทางคอมพิวเตอร์ หมายถึง ค่าใช้จ่ายสำหรับอุปกรณ์ที่จำเป็นต้องมีไว้ให้เพียงพอที่จะทำให้เครื่องคอมพิวเตอร์และซอฟต์แวร์ทำงานได้อย่างมีประสิทธิภาพ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ให้มองว่า </a:t>
            </a:r>
            <a:r>
              <a:rPr lang="en-US" sz="1200" dirty="0" smtClean="0">
                <a:latin typeface="TH SarabunPSK" pitchFamily="34" charset="-34"/>
              </a:rPr>
              <a:t>Agile </a:t>
            </a:r>
            <a:r>
              <a:rPr lang="th-TH" sz="1200" dirty="0" smtClean="0">
                <a:latin typeface="TH SarabunPSK" pitchFamily="34" charset="-34"/>
              </a:rPr>
              <a:t>เป็นส่วนขยายของกระบวนการพัฒนาซอฟต์แวร์แบบเดิมได้</a:t>
            </a:r>
          </a:p>
          <a:p>
            <a:r>
              <a:rPr lang="th-TH" sz="1200" baseline="0" dirty="0" smtClean="0">
                <a:latin typeface="TH SarabunPSK" pitchFamily="34" charset="-34"/>
              </a:rPr>
              <a:t> 	โดยนำ </a:t>
            </a:r>
            <a:r>
              <a:rPr lang="en-US" sz="1200" dirty="0" smtClean="0">
                <a:latin typeface="TH SarabunPSK" pitchFamily="34" charset="-34"/>
              </a:rPr>
              <a:t>Agile </a:t>
            </a:r>
            <a:r>
              <a:rPr lang="th-TH" sz="1200" dirty="0" smtClean="0">
                <a:latin typeface="TH SarabunPSK" pitchFamily="34" charset="-34"/>
              </a:rPr>
              <a:t>เข้าไปกำกับ</a:t>
            </a:r>
            <a:r>
              <a:rPr lang="th-TH" sz="1200" baseline="0" dirty="0" smtClean="0">
                <a:latin typeface="TH SarabunPSK" pitchFamily="34" charset="-34"/>
              </a:rPr>
              <a:t> ดูว่าของเดิมที่มีอยู่อันไหนสำคัญ สำคัญก็ทำ ไม่สำคัญก็ตัดทิ้ง</a:t>
            </a:r>
          </a:p>
          <a:p>
            <a:r>
              <a:rPr lang="th-TH" sz="1200" baseline="0" dirty="0" smtClean="0">
                <a:latin typeface="TH SarabunPSK" pitchFamily="34" charset="-34"/>
              </a:rPr>
              <a:t> 	นำ </a:t>
            </a:r>
            <a:r>
              <a:rPr lang="en-US" sz="1200" dirty="0" smtClean="0">
                <a:latin typeface="TH SarabunPSK" pitchFamily="34" charset="-34"/>
              </a:rPr>
              <a:t>Agile </a:t>
            </a:r>
            <a:r>
              <a:rPr lang="th-TH" sz="1200" dirty="0" smtClean="0">
                <a:latin typeface="TH SarabunPSK" pitchFamily="34" charset="-34"/>
              </a:rPr>
              <a:t>มาจัดลำดับความสำคัญ</a:t>
            </a:r>
            <a:r>
              <a:rPr lang="th-TH" sz="1200" baseline="0" dirty="0" smtClean="0">
                <a:latin typeface="TH SarabunPSK" pitchFamily="34" charset="-34"/>
              </a:rPr>
              <a:t> อันไหนสำคัญมาก สำคัญน้อย</a:t>
            </a:r>
            <a:endParaRPr lang="th-TH" sz="120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dirty="0" smtClean="0">
                <a:latin typeface="TH SarabunPSK" pitchFamily="34" charset="-34"/>
              </a:rPr>
              <a:t> 	- เน้นการติดต่อสื่อสาร เพราะการสื่อสารที่ดีช่วยให้ประสบความสำเร็จ</a:t>
            </a:r>
            <a:r>
              <a:rPr lang="th-TH" sz="1200" baseline="0" dirty="0" smtClean="0">
                <a:latin typeface="TH SarabunPSK" pitchFamily="34" charset="-34"/>
              </a:rPr>
              <a:t> ความต้องการที่เปลี่ยนแปลงและการออกแบบทางเทคนิคล้วนทำให้โครงการมีแนวโน้มที่จะผิดพลาด จึงต้องมีการพูดคุยกันตลอด ในระกว่างนี้เราต้องมีการแจ้งสิ่งต่างๆ เหล่านี้เข้าไป คือ โปรเจค</a:t>
            </a:r>
            <a:r>
              <a:rPr lang="th-TH" sz="1200" baseline="0" dirty="0" err="1" smtClean="0">
                <a:latin typeface="TH SarabunPSK" pitchFamily="34" charset="-34"/>
              </a:rPr>
              <a:t>เดดไลน์</a:t>
            </a:r>
            <a:r>
              <a:rPr lang="th-TH" sz="1200" baseline="0" dirty="0" smtClean="0">
                <a:latin typeface="TH SarabunPSK" pitchFamily="34" charset="-34"/>
              </a:rPr>
              <a:t>  คำศัพท์เฉพาะ และทัศนคติที่โปรแกรมเมอร์มีต่อเครื่องที่ไม่สามารถสื่อกับคนได้โดยตรง</a:t>
            </a:r>
            <a:endParaRPr lang="th-TH" sz="1200" dirty="0" smtClean="0">
              <a:latin typeface="TH SarabunPSK" pitchFamily="34" charset="-34"/>
            </a:endParaRPr>
          </a:p>
          <a:p>
            <a:r>
              <a:rPr lang="th-TH" sz="1200" dirty="0" smtClean="0">
                <a:latin typeface="TH SarabunPSK" pitchFamily="34" charset="-34"/>
              </a:rPr>
              <a:t>	- เน้นความง่ายไม่ซับซ้อน เมื่อเรากำลังทำงานในโครงการพัฒนาซอฟต์แวร์ความชอบแรกของเราคือการเป็นจมกับความซับซ้อนและ </a:t>
            </a:r>
            <a:r>
              <a:rPr lang="en-US" sz="1200" dirty="0" smtClean="0">
                <a:latin typeface="TH SarabunPSK" pitchFamily="34" charset="-34"/>
              </a:rPr>
              <a:t>bigness </a:t>
            </a:r>
            <a:r>
              <a:rPr lang="th-TH" sz="1200" dirty="0" smtClean="0">
                <a:latin typeface="TH SarabunPSK" pitchFamily="34" charset="-34"/>
              </a:rPr>
              <a:t>ของงาน แต่คุณไม่สามารถเรียกใช้จนกว่าคุณจะรู้วิธีการเดินหรือเดินจนกว่าคุณจะรู้วิธีการที่จะยืน ความเรียบง่ายในการการพัฒนาซอฟต์แวร์หมายความว่าเราจะเริ่มต้นด้วยสิ่งที่เป็นไปได้ง่าย</a:t>
            </a:r>
          </a:p>
          <a:p>
            <a:r>
              <a:rPr lang="th-TH" sz="1200" dirty="0" smtClean="0">
                <a:latin typeface="TH SarabunPSK" pitchFamily="34" charset="-34"/>
              </a:rPr>
              <a:t>ที่เราสามารถทำได้ความง่าย</a:t>
            </a:r>
            <a:r>
              <a:rPr lang="en-US" sz="1200" dirty="0" smtClean="0">
                <a:latin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</a:rPr>
              <a:t>เราจะรู้ว่าอะไรง่ายกว่าต้องเกิดจากการฝึกฝน</a:t>
            </a:r>
            <a:r>
              <a:rPr lang="th-TH" sz="1200" baseline="0" dirty="0" smtClean="0">
                <a:latin typeface="TH SarabunPSK" pitchFamily="34" charset="-34"/>
              </a:rPr>
              <a:t> และความช่วยเหลือจากหัวหน้าทีมในบางครั้ง สิ่งที่เรามองว่าง่ายในวันนี้อาจไม่เหมาะสมกับความต้องการที่เปลี่ยนแปลงในวันหน้าก็ได้ เพราะฉะนั้นให้ยึดถึงหลัก หรือเป้าหมายของโครงการ เป็นอันดับแรกเสมอด้วย</a:t>
            </a:r>
            <a:endParaRPr lang="th-TH" sz="1200" dirty="0" smtClean="0">
              <a:latin typeface="TH SarabunPSK" pitchFamily="34" charset="-34"/>
            </a:endParaRPr>
          </a:p>
          <a:p>
            <a:r>
              <a:rPr lang="th-TH" sz="1200" dirty="0" smtClean="0">
                <a:latin typeface="TH SarabunPSK" pitchFamily="34" charset="-34"/>
              </a:rPr>
              <a:t> 	- เน้น </a:t>
            </a:r>
            <a:r>
              <a:rPr lang="en-US" sz="1200" dirty="0" smtClean="0">
                <a:latin typeface="TH SarabunPSK" pitchFamily="34" charset="-34"/>
              </a:rPr>
              <a:t>feedback </a:t>
            </a:r>
            <a:r>
              <a:rPr lang="th-TH" sz="1200" dirty="0" smtClean="0">
                <a:latin typeface="TH SarabunPSK" pitchFamily="34" charset="-34"/>
              </a:rPr>
              <a:t>จากลูกค้า</a:t>
            </a:r>
          </a:p>
          <a:p>
            <a:r>
              <a:rPr lang="th-TH" sz="1200" dirty="0" smtClean="0">
                <a:latin typeface="TH SarabunPSK" pitchFamily="34" charset="-34"/>
              </a:rPr>
              <a:t> 	</a:t>
            </a:r>
            <a:r>
              <a:rPr lang="en-US" sz="1200" dirty="0" smtClean="0">
                <a:latin typeface="TH SarabunPSK" pitchFamily="34" charset="-34"/>
              </a:rPr>
              <a:t>- </a:t>
            </a:r>
            <a:r>
              <a:rPr lang="th-TH" sz="1200" dirty="0" smtClean="0">
                <a:latin typeface="TH SarabunPSK" pitchFamily="34" charset="-34"/>
              </a:rPr>
              <a:t>เน้นความกล้าตัดสินใจ</a:t>
            </a:r>
            <a:r>
              <a:rPr lang="en-US" sz="1200" dirty="0" smtClean="0">
                <a:latin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</a:rPr>
              <a:t>ค่าของความกล้าหาญที่จะทำอย่างไรกับระดับของความไว้วางใจและความสะดวกสบายที่จะต้องมีอยู่ในการพัฒนาทีม </a:t>
            </a:r>
            <a:endParaRPr lang="en-US" sz="1200" dirty="0" smtClean="0">
              <a:latin typeface="TH SarabunPSK" pitchFamily="34" charset="-34"/>
            </a:endParaRPr>
          </a:p>
          <a:p>
            <a:r>
              <a:rPr lang="th-TH" sz="1200" dirty="0" smtClean="0">
                <a:latin typeface="TH SarabunPSK" pitchFamily="34" charset="-34"/>
              </a:rPr>
              <a:t>มันหมายถึงการที่จะไม่กลัวของการเขียนโปรแกรมและเริ่มต้นอีกครั้งถ้าไม่ถูกต้อง มันหมายถึงความสามารถในการติดต่อ</a:t>
            </a:r>
            <a:r>
              <a:rPr lang="en-US" sz="1200" baseline="0" dirty="0" smtClean="0">
                <a:latin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</a:rPr>
              <a:t>และผลการทดสอบเกี่ยวกับงาน	</a:t>
            </a:r>
            <a:endParaRPr lang="en-US" sz="1200" dirty="0" smtClean="0">
              <a:latin typeface="TH SarabunPSK" pitchFamily="34" charset="-34"/>
            </a:endParaRPr>
          </a:p>
          <a:p>
            <a:r>
              <a:rPr lang="en-US" sz="1200" dirty="0" smtClean="0">
                <a:latin typeface="TH SarabunPSK" pitchFamily="34" charset="-34"/>
              </a:rPr>
              <a:t> 	</a:t>
            </a:r>
            <a:r>
              <a:rPr lang="th-TH" sz="1200" dirty="0" smtClean="0">
                <a:latin typeface="TH SarabunPSK" pitchFamily="34" charset="-34"/>
              </a:rPr>
              <a:t>ความกล้าหาญยังหมายถึงการตอบสนองต่อข้อเสนอแนะที่เป็นรูปธรรมตามเพื่อนร่วมทีมเมื่อพวกเขาเชื่อว่าพวกเขามีความง่ายวิธีที่ดีกว่าที่จะประสบความสำเร็จต่อเป้าหมาย</a:t>
            </a:r>
            <a:r>
              <a:rPr lang="th-TH" sz="1200" baseline="0" dirty="0" smtClean="0">
                <a:latin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</a:rPr>
              <a:t>ความกล้าหาญเป็นมีความเสี่ยงสูงและมีมูลค่าสูงรางวัลที่เอื้อให้เกิดการทดลองที่สามารถพาทีมไปสู่เป้าหมายมากขึ้นอย่างรวดเร็ว</a:t>
            </a:r>
          </a:p>
          <a:p>
            <a:r>
              <a:rPr lang="en-US" sz="1200" dirty="0" smtClean="0">
                <a:latin typeface="TH SarabunPSK" pitchFamily="34" charset="-34"/>
              </a:rPr>
              <a:t>	</a:t>
            </a:r>
            <a:r>
              <a:rPr lang="th-TH" sz="1200" dirty="0" smtClean="0">
                <a:latin typeface="TH SarabunPSK" pitchFamily="34" charset="-34"/>
              </a:rPr>
              <a:t>- เน้นความเคารพกันและกัน</a:t>
            </a: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th-TH" sz="1200" baseline="0" dirty="0" smtClean="0">
                <a:latin typeface="TH SarabunPSK" pitchFamily="34" charset="-34"/>
              </a:rPr>
              <a:t>เน้นเนื้อหาไม่เน้นเครื่องมือ หรือพวกไดอะแกรมที่ใช้ </a:t>
            </a:r>
            <a:r>
              <a:rPr lang="en-US" sz="1200" baseline="0" dirty="0" smtClean="0">
                <a:latin typeface="TH SarabunPSK" pitchFamily="34" charset="-34"/>
              </a:rPr>
              <a:t>UML</a:t>
            </a:r>
            <a:r>
              <a:rPr lang="th-TH" sz="1200" baseline="0" dirty="0" smtClean="0">
                <a:latin typeface="TH SarabunPSK" pitchFamily="34" charset="-34"/>
              </a:rPr>
              <a:t>เขียน ติดต่อกันอย่างเปิดเผยตรงไปตรงมา</a:t>
            </a:r>
          </a:p>
          <a:p>
            <a:pPr marL="457200" indent="-45720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th-TH" sz="1200" dirty="0" smtClean="0">
                <a:latin typeface="TH SarabunPSK" pitchFamily="34" charset="-34"/>
              </a:rPr>
              <a:t>จัดประชุมรวบรวม </a:t>
            </a:r>
            <a:r>
              <a:rPr lang="en-US" sz="1200" baseline="0" dirty="0" smtClean="0">
                <a:latin typeface="TH SarabunPSK" pitchFamily="34" charset="-34"/>
              </a:rPr>
              <a:t>Active stakeholder </a:t>
            </a:r>
            <a:r>
              <a:rPr lang="th-TH" sz="1200" baseline="0" dirty="0" smtClean="0">
                <a:latin typeface="TH SarabunPSK" pitchFamily="34" charset="-34"/>
              </a:rPr>
              <a:t>ผู้ใช้งานผู้มีส่วนได้ ส่วนเสียกับระบบ บางทีมีอาจมี </a:t>
            </a:r>
            <a:r>
              <a:rPr lang="en-US" sz="1200" baseline="0" dirty="0" smtClean="0">
                <a:latin typeface="TH SarabunPSK" pitchFamily="34" charset="-34"/>
              </a:rPr>
              <a:t>None stakeholder </a:t>
            </a:r>
            <a:r>
              <a:rPr lang="th-TH" sz="1200" baseline="0" dirty="0" smtClean="0">
                <a:latin typeface="TH SarabunPSK" pitchFamily="34" charset="-34"/>
              </a:rPr>
              <a:t>เข้ามาฟังได้ แต่ห้ามออกความคิดเห็น ห้ามถาม ห้ามติดต่อห้ามแสดงไอเดีย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คือชิ้นส่วนของงานที่เราทาระหว่างการพัฒนาระบบเช่น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code,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จดหมาย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ใบเชิญประชุม ถ้า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ใดถูกเลือกมาใช้ในการทำงาน เรียกว่า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"work products"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และถ้า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products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นี้ ถูกส่งมอบให้ลูกค้าเรียกว่า "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Deliverable“</a:t>
            </a: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ทำงานแทนกันและกันได้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เป็นกระบวนการที่พยายามดึงเอาลักษณะที่ดีที่สุดของกระบวนการดั้งเดิมออกมาแต่ปรับใช้ในลักษณะ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</a:p>
          <a:p>
            <a:pPr marL="0" indent="0">
              <a:buFontTx/>
              <a:buNone/>
            </a:pP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เป็นกระบวนการที่ใช้วิธีการเชิงวัตถุและภาษาเชิงวัตถุ ที่เป็นที่นิยมในหมู่ของวิศวกรซอฟต์แวร์ นำแบบจำลองเชิงวัตถุที่เรียกว่า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UML 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 modeling language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)มาใช้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กระบวนการนี้ให้ความสำคัญกับการสื่อสารกับลูกค้าเพื่อให้ได้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 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ให้ลูกค้าและทีมงานมองเห็นเป้าหมายได้ชัดเจนขึ้น</a:t>
            </a:r>
          </a:p>
          <a:p>
            <a:pPr marL="0" indent="0">
              <a:buFontTx/>
              <a:buNone/>
            </a:pP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สามารถทำความเข้าใจ ปรับเปลี่ยนได้ในอนาคต และนำกลับมาใช้งานใหม่ได้</a:t>
            </a:r>
          </a:p>
          <a:p>
            <a:pPr marL="0" indent="0">
              <a:buFontTx/>
              <a:buNone/>
            </a:pP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กิจกรรมประกอบด้วย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เฟส ต่อไปนี้</a:t>
            </a:r>
          </a:p>
          <a:p>
            <a:pPr marL="514350" indent="-514350">
              <a:buAutoNum type="arabicPeriod"/>
            </a:pPr>
            <a:r>
              <a:rPr lang="en-US" sz="1200" dirty="0" smtClean="0">
                <a:latin typeface="TH SarabunPSK" pitchFamily="34" charset="-34"/>
              </a:rPr>
              <a:t>Inception Phase</a:t>
            </a:r>
          </a:p>
          <a:p>
            <a:pPr marL="514350" indent="-514350">
              <a:buAutoNum type="arabicPeriod"/>
            </a:pPr>
            <a:r>
              <a:rPr lang="en-US" sz="1200" dirty="0" smtClean="0">
                <a:latin typeface="TH SarabunPSK" pitchFamily="34" charset="-34"/>
              </a:rPr>
              <a:t>Elaboration Phase</a:t>
            </a:r>
          </a:p>
          <a:p>
            <a:pPr marL="514350" indent="-514350">
              <a:buAutoNum type="arabicPeriod"/>
            </a:pPr>
            <a:r>
              <a:rPr lang="en-US" sz="1200" dirty="0" smtClean="0">
                <a:latin typeface="TH SarabunPSK" pitchFamily="34" charset="-34"/>
              </a:rPr>
              <a:t>Construction Phase</a:t>
            </a:r>
          </a:p>
          <a:p>
            <a:pPr marL="514350" indent="-514350">
              <a:buAutoNum type="arabicPeriod"/>
            </a:pPr>
            <a:r>
              <a:rPr lang="en-US" sz="1200" dirty="0" smtClean="0">
                <a:latin typeface="TH SarabunPSK" pitchFamily="34" charset="-34"/>
              </a:rPr>
              <a:t>Transition Phase</a:t>
            </a:r>
          </a:p>
          <a:p>
            <a:pPr marL="514350" indent="-514350">
              <a:buAutoNum type="arabicPeriod"/>
            </a:pPr>
            <a:r>
              <a:rPr lang="en-US" sz="1200" dirty="0" smtClean="0">
                <a:latin typeface="TH SarabunPSK" pitchFamily="34" charset="-34"/>
              </a:rPr>
              <a:t>Production Phase</a:t>
            </a:r>
          </a:p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200" b="1" dirty="0" smtClean="0">
                <a:latin typeface="TH SarabunPSK" pitchFamily="34" charset="-34"/>
              </a:rPr>
              <a:t>. Inception </a:t>
            </a:r>
            <a:r>
              <a:rPr lang="th-TH" sz="1200" b="1" dirty="0" smtClean="0">
                <a:latin typeface="TH SarabunPSK" pitchFamily="34" charset="-34"/>
              </a:rPr>
              <a:t>เป็นขั้นตอนแรกของกระบวนการพัฒนาระบบซอฟต์แวร์ </a:t>
            </a:r>
            <a:r>
              <a:rPr lang="en-US" sz="1200" b="1" dirty="0" smtClean="0">
                <a:latin typeface="TH SarabunPSK" pitchFamily="34" charset="-34"/>
              </a:rPr>
              <a:t>up </a:t>
            </a:r>
            <a:r>
              <a:rPr lang="th-TH" sz="1200" b="1" dirty="0" smtClean="0">
                <a:latin typeface="TH SarabunPSK" pitchFamily="34" charset="-34"/>
              </a:rPr>
              <a:t>เป็นการกำหนดเป้าหมายว่าจะต้องการะบบซอฟต์แวร์นี้ไปทำอะไร เริ่มเข้าสู่ขั้นตอนการวางแผนการสร้างระบบทั้งหมด เก็บความต้องการของผู้ที่มีส่วนได้ส่วนเสียกับระบบ  ต้องสื่อสารกับลูกค้า</a:t>
            </a:r>
            <a:r>
              <a:rPr lang="th-TH" sz="1200" b="1" baseline="0" dirty="0" smtClean="0">
                <a:latin typeface="TH SarabunPSK" pitchFamily="34" charset="-34"/>
              </a:rPr>
              <a:t> และดำเนินกิจกรรมการวางแผน ซึ่งการพูดคุยจะสามารถทำให้ได้</a:t>
            </a:r>
            <a:endParaRPr lang="th-TH" sz="1200" dirty="0" smtClean="0">
              <a:latin typeface="TH SarabunPSK" pitchFamily="34" charset="-34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TH SarabunPSK" pitchFamily="34" charset="-34"/>
              </a:rPr>
              <a:t>	</a:t>
            </a:r>
            <a:r>
              <a:rPr lang="th-TH" sz="1200" b="1" dirty="0" smtClean="0">
                <a:latin typeface="TH SarabunPSK" pitchFamily="34" charset="-34"/>
              </a:rPr>
              <a:t>- ความต้องการทางธุรกิจ หรือความต้องหารของลูกค้า</a:t>
            </a:r>
            <a:r>
              <a:rPr lang="en-US" sz="1200" dirty="0" smtClean="0">
                <a:latin typeface="TH SarabunPSK" pitchFamily="34" charset="-34"/>
              </a:rPr>
              <a:t/>
            </a:r>
            <a:br>
              <a:rPr lang="en-US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	</a:t>
            </a:r>
            <a:r>
              <a:rPr lang="en-US" sz="1200" b="1" dirty="0" smtClean="0">
                <a:latin typeface="TH SarabunPSK" pitchFamily="34" charset="-34"/>
              </a:rPr>
              <a:t>- </a:t>
            </a:r>
            <a:r>
              <a:rPr lang="th-TH" sz="1200" b="1" dirty="0" smtClean="0">
                <a:latin typeface="TH SarabunPSK" pitchFamily="34" charset="-34"/>
              </a:rPr>
              <a:t>การนำเสนอสถาปัตยกรรมอย่างคร่าวๆ</a:t>
            </a: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	</a:t>
            </a:r>
            <a:r>
              <a:rPr lang="th-TH" sz="1200" b="1" dirty="0" smtClean="0">
                <a:latin typeface="TH SarabunPSK" pitchFamily="34" charset="-34"/>
              </a:rPr>
              <a:t>- การวางแผนโครงการ </a:t>
            </a:r>
            <a:r>
              <a:rPr lang="th-TH" sz="1200" baseline="0" dirty="0" smtClean="0">
                <a:latin typeface="TH SarabunPSK" pitchFamily="34" charset="-34"/>
              </a:rPr>
              <a:t>การวางแผนต้องระบุทรัพยากรที่ต้องใช้ ประเมินความเสี่ยงหลักๆ ตารางเวลา และสร้างพื้นฐานสำหรับเฟสต่างๆ พัฒนาแบบค่อยเพิ่ม</a:t>
            </a:r>
            <a:endParaRPr lang="th-TH" sz="120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200" dirty="0" smtClean="0">
                <a:latin typeface="TH SarabunPSK" pitchFamily="34" charset="-34"/>
              </a:rPr>
              <a:t>Actor </a:t>
            </a:r>
            <a:r>
              <a:rPr lang="th-TH" sz="1200" dirty="0" smtClean="0">
                <a:latin typeface="TH SarabunPSK" pitchFamily="34" charset="-34"/>
              </a:rPr>
              <a:t>คือ</a:t>
            </a:r>
            <a:r>
              <a:rPr lang="th-TH" sz="1200" baseline="0" dirty="0" smtClean="0">
                <a:latin typeface="TH SarabunPSK" pitchFamily="34" charset="-34"/>
              </a:rPr>
              <a:t> บุคคล เครื่องจักรหรือระบบอื่นๆ ที่เข้ามามีปฏิสัมพันธ์กับระบบ</a:t>
            </a: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TH SarabunPSK" pitchFamily="34" charset="-34"/>
              </a:rPr>
              <a:t>Use case </a:t>
            </a:r>
            <a:r>
              <a:rPr lang="th-TH" sz="1200" baseline="0" dirty="0" smtClean="0">
                <a:latin typeface="TH SarabunPSK" pitchFamily="34" charset="-34"/>
              </a:rPr>
              <a:t>คือหน้าที่ที่ระบบต้องทำ เป็นสิ่งที่อยู่ในระบบ สามารถถูกแก้ไขเพิ่มเติมได้ในภายหลัง</a:t>
            </a: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TH SarabunPSK" pitchFamily="34" charset="-34"/>
              </a:rPr>
              <a:t>boundary</a:t>
            </a:r>
            <a:r>
              <a:rPr lang="th-TH" sz="1200" baseline="0" dirty="0" smtClean="0">
                <a:latin typeface="TH SarabunPSK" pitchFamily="34" charset="-34"/>
              </a:rPr>
              <a:t> คือขอบเขตระหว่างระบบกับผู้ที่เกี่ยวข้องกับระบบ</a:t>
            </a:r>
          </a:p>
          <a:p>
            <a:pPr marL="0" indent="0">
              <a:buFontTx/>
              <a:buNone/>
            </a:pPr>
            <a:r>
              <a:rPr lang="en-US" sz="1200" baseline="0" dirty="0" smtClean="0">
                <a:latin typeface="TH SarabunPSK" pitchFamily="34" charset="-34"/>
              </a:rPr>
              <a:t>Relationship </a:t>
            </a:r>
            <a:r>
              <a:rPr lang="th-TH" sz="1200" baseline="0" dirty="0" smtClean="0">
                <a:latin typeface="TH SarabunPSK" pitchFamily="34" charset="-34"/>
              </a:rPr>
              <a:t>คือ ความสัมพันธ์ของวัตถุ กิจกรรมที่เกิดขึ้นในระบบ</a:t>
            </a: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>ขั้นตอนนี้ต้องทบทวนการสร้างแผนงานอย่างละเอียดในตอนท้าย</a:t>
            </a:r>
            <a:r>
              <a:rPr lang="th-TH" sz="1200" baseline="0" dirty="0" smtClean="0">
                <a:latin typeface="TH SarabunPSK" pitchFamily="34" charset="-34"/>
              </a:rPr>
              <a:t> เพื่อให้มั่นใจในขอบเขตงาน ความเสี่ยง และกำหนดวันส่งมอบ ว่ายังทำได้ตามกำหนดหรือไม่</a:t>
            </a: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H SarabunPSK" pitchFamily="34" charset="-34"/>
              </a:rPr>
              <a:t>Construction </a:t>
            </a:r>
            <a:r>
              <a:rPr lang="th-TH" sz="1200" dirty="0" smtClean="0">
                <a:latin typeface="TH SarabunPSK" pitchFamily="34" charset="-34"/>
              </a:rPr>
              <a:t>แบบจำลองการวิเคราะห์และออกแบบต้องเสร็จสมบูรณ์ในเฟสนี้</a:t>
            </a:r>
            <a:r>
              <a:rPr lang="th-TH" sz="1200" baseline="0" dirty="0" smtClean="0">
                <a:latin typeface="TH SarabunPSK" pitchFamily="34" charset="-34"/>
              </a:rPr>
              <a:t>  </a:t>
            </a:r>
            <a:r>
              <a:rPr lang="th-TH" sz="1200" dirty="0" smtClean="0">
                <a:latin typeface="TH SarabunPSK" pitchFamily="34" charset="-34"/>
              </a:rPr>
              <a:t>การสร้างระบบขึ้นมาตามที่ได้วิเคราะห์ออกแบบไว้หรือจัดหาคอม</a:t>
            </a:r>
            <a:r>
              <a:rPr lang="th-TH" sz="1200" dirty="0" err="1" smtClean="0">
                <a:latin typeface="TH SarabunPSK" pitchFamily="34" charset="-34"/>
              </a:rPr>
              <a:t>โพแนนซ์</a:t>
            </a:r>
            <a:r>
              <a:rPr lang="th-TH" sz="1200" dirty="0" smtClean="0">
                <a:latin typeface="TH SarabunPSK" pitchFamily="34" charset="-34"/>
              </a:rPr>
              <a:t>ที่ทำงานตาม </a:t>
            </a:r>
            <a:r>
              <a:rPr lang="en-US" sz="1200" dirty="0" smtClean="0">
                <a:latin typeface="TH SarabunPSK" pitchFamily="34" charset="-34"/>
              </a:rPr>
              <a:t>use case </a:t>
            </a:r>
            <a:r>
              <a:rPr lang="th-TH" sz="1200" dirty="0" smtClean="0">
                <a:latin typeface="TH SarabunPSK" pitchFamily="34" charset="-34"/>
              </a:rPr>
              <a:t> โดยเน้นที่การเขียนโปรแกรมเชิงวัตถุ </a:t>
            </a:r>
            <a:r>
              <a:rPr lang="en-US" sz="1200" dirty="0" smtClean="0">
                <a:latin typeface="TH SarabunPSK" pitchFamily="34" charset="-34"/>
              </a:rPr>
              <a:t>Object Oriented Programing (OOP) </a:t>
            </a:r>
            <a:r>
              <a:rPr lang="th-TH" sz="1200" dirty="0" smtClean="0">
                <a:latin typeface="TH SarabunPSK" pitchFamily="34" charset="-34"/>
              </a:rPr>
              <a:t>พร้อมด้วยการทดสอบระบบในระดับหน่วยย่อย</a:t>
            </a:r>
            <a:r>
              <a:rPr lang="th-TH" sz="1200" baseline="0" dirty="0" smtClean="0">
                <a:latin typeface="TH SarabunPSK" pitchFamily="34" charset="-34"/>
              </a:rPr>
              <a:t> และอาจมีการประกอบคอม</a:t>
            </a:r>
            <a:r>
              <a:rPr lang="th-TH" sz="1200" baseline="0" dirty="0" err="1" smtClean="0">
                <a:latin typeface="TH SarabunPSK" pitchFamily="34" charset="-34"/>
              </a:rPr>
              <a:t>โพแนน</a:t>
            </a:r>
            <a:r>
              <a:rPr lang="th-TH" sz="1200" baseline="0" dirty="0" smtClean="0">
                <a:latin typeface="TH SarabunPSK" pitchFamily="34" charset="-34"/>
              </a:rPr>
              <a:t>ที่เขียนแยกเข้าหากันโดยการทดสอบต้องมีการสร้างชุดทดสอบ เพื่อให้เกิดการยอมรับในเฟสถัดไป</a:t>
            </a:r>
            <a:r>
              <a:rPr lang="th-TH" sz="1200" dirty="0" smtClean="0">
                <a:latin typeface="TH SarabunPSK" pitchFamily="34" charset="-34"/>
              </a:rPr>
              <a:t> ถือได้ว่าขั้นตอนนี้มักจะกินเวลาเป็นที่สุด (แล้วแต่ขนาดของระบบซอฟต์แวร์ที่จะพัฒนาด้วย) </a:t>
            </a:r>
          </a:p>
          <a:p>
            <a:pPr marL="0" indent="0">
              <a:buFontTx/>
              <a:buNone/>
            </a:pP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latin typeface="TH SarabunPSK" pitchFamily="34" charset="-34"/>
              </a:rPr>
              <a:t>เป็นระยะท้ายๆของกิจกรรมการก่อสร้าง และเริ่มต้นของกิจกรรมการใช้งาน</a:t>
            </a:r>
            <a:r>
              <a:rPr lang="th-TH" sz="1200" baseline="0" dirty="0" smtClean="0">
                <a:latin typeface="TH SarabunPSK" pitchFamily="34" charset="-34"/>
              </a:rPr>
              <a:t> ผู้ใช้จะรับซอฟต์แวร์เพื่อทดสอบ และรายงานจุบกพร่อง และจุดที่ควรเปลี่ยนแปลง</a:t>
            </a:r>
            <a:r>
              <a:rPr lang="th-TH" sz="1200" dirty="0" smtClean="0">
                <a:latin typeface="TH SarabunPSK" pitchFamily="34" charset="-34"/>
              </a:rPr>
              <a:t/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รวมไปถึงการจัดทำเอกสารการใช้งานให้กับผู้ใช้งานอีกด้วย</a:t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 	- จัดทำเอกสารคู่มือการใช้งาน</a:t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	- เตรียมสถานที่จะนำระบบไปใช้งานจริงๆ</a:t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	- อมรมผู้ใช้งาน</a:t>
            </a:r>
            <a:br>
              <a:rPr lang="th-TH" sz="1200" dirty="0" smtClean="0">
                <a:latin typeface="TH SarabunPSK" pitchFamily="34" charset="-34"/>
              </a:rPr>
            </a:br>
            <a:r>
              <a:rPr lang="th-TH" sz="1200" dirty="0" smtClean="0">
                <a:latin typeface="TH SarabunPSK" pitchFamily="34" charset="-34"/>
              </a:rPr>
              <a:t>	- ออกแบบผลิตภัณฑ์</a:t>
            </a:r>
          </a:p>
          <a:p>
            <a:pPr lvl="0"/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การทดสอบเพื่อการยอมรับระบบของผู้ใช้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(User Acceptance Test)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เป็นการทดสอบระบบที่ทำหลังจากที่ระบบได้พัฒนาเสร็จสมบูรณ์แล้ว โดยลูกค้าและผู้ใช้งานระบบเข้ามาร่วมในการทดสอบระบบการทดสอบเพื่อการยอมรับระบบของผู้ใช้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มีวัตถุประสงค์เพื่อแสดงความสามารถในการทำงานของระบบ ให้แน่ใจว่าระบบสามารถตอบสนองความต้องการและความคาดหวังของลูกค้าได้ </a:t>
            </a:r>
          </a:p>
          <a:p>
            <a:r>
              <a:rPr lang="en-US" dirty="0" smtClean="0"/>
              <a:t>Beta testing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คือ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การทดสอบความสมบูรณ์ของระบบโดยผู้ใช้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และใช้ข้อมูล</a:t>
            </a:r>
            <a:r>
              <a:rPr lang="th-TH" dirty="0" smtClean="0">
                <a:solidFill>
                  <a:schemeClr val="accent2"/>
                </a:solidFill>
              </a:rPr>
              <a:t>จริง</a:t>
            </a:r>
            <a:r>
              <a:rPr lang="en-US" dirty="0" err="1" smtClean="0">
                <a:solidFill>
                  <a:schemeClr val="accent2"/>
                </a:solidFill>
              </a:rPr>
              <a:t>ในการทดสอบ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และภายใต้สถานการณ์ที่เกิดขึ้นจริง</a:t>
            </a:r>
            <a:endParaRPr lang="th-TH" dirty="0" smtClean="0">
              <a:solidFill>
                <a:schemeClr val="accent2"/>
              </a:solidFill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เฟส ก่อสร้าง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เฟสส่งมอบ และเฟสการทำงาน อาจเกิดขึ้นในเวลาเดียวกัน เพราะกระบวนการไม่ได้เรียงลำดับขั้น แต่เกิดขึ้น</a:t>
            </a:r>
            <a:r>
              <a:rPr lang="th-TH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ซ้อนๆกัน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dirty="0" smtClean="0"/>
              <a:t>แนวคิดในการพัฒนาซอฟแวร์ที่คำนึงถึงความพึงพอใจของลูกค้าสูงสุด โดยอาศัยการประสานงานและร่วมมือระหว่างลูกค้าและกลุ่มผู้พัฒนาอย่างใกล้ชิด ร่วมทั้งอ้าแขนรับความต้องการที่เปลี่ยนแปลง เพื่อผลิตซอฟแวร์ที่ตรงความต้องการของลูกค้าอย่างแท้จริง</a:t>
            </a:r>
          </a:p>
          <a:p>
            <a:r>
              <a:rPr lang="th-TH" dirty="0" smtClean="0"/>
              <a:t>นิยามนี้พวกเราสร้างขึ้นมาเองตามความเข้าใจและจากประสบการณ์ อาจจะแตกต่างไปจากที่อื่นแต่อยู่บนพื้นฐานของ </a:t>
            </a:r>
            <a:r>
              <a:rPr lang="en-US" dirty="0" smtClean="0"/>
              <a:t>Agile Manifesto </a:t>
            </a:r>
            <a:r>
              <a:rPr lang="th-TH" dirty="0" smtClean="0"/>
              <a:t>ค่ะ</a:t>
            </a:r>
          </a:p>
          <a:p>
            <a:r>
              <a:rPr lang="en-US" dirty="0" smtClean="0"/>
              <a:t>Manifesto </a:t>
            </a:r>
            <a:r>
              <a:rPr lang="th-TH" dirty="0" smtClean="0"/>
              <a:t>เป็นคำศัพท์ที่คนไทยไม่ได้ใช้บ่อยนัก เอาเป็นว่ามันคือแนวคิดหลักของ </a:t>
            </a:r>
            <a:r>
              <a:rPr lang="en-US" b="1" dirty="0" smtClean="0"/>
              <a:t>Agile </a:t>
            </a:r>
            <a:r>
              <a:rPr lang="th-TH" b="1" dirty="0" smtClean="0"/>
              <a:t>ที่ให้ความสำคัญกับสิ่งเหล่านี้</a:t>
            </a:r>
          </a:p>
          <a:p>
            <a:r>
              <a:rPr lang="th-TH" b="1" dirty="0" smtClean="0"/>
              <a:t> 	การประสานงานและทำงานร่วมกันระหว่างบุคคลในกลุ่มนักพัฒนา</a:t>
            </a:r>
            <a:r>
              <a:rPr lang="th-TH" dirty="0" smtClean="0"/>
              <a:t> มากกว่า การใช้เครื่องมือหรือ </a:t>
            </a:r>
            <a:r>
              <a:rPr lang="en-US" dirty="0" smtClean="0"/>
              <a:t>Process </a:t>
            </a:r>
            <a:r>
              <a:rPr lang="th-TH" dirty="0" smtClean="0"/>
              <a:t>ในการสื่อสารภายในทีม</a:t>
            </a:r>
          </a:p>
          <a:p>
            <a:r>
              <a:rPr lang="th-TH" dirty="0" smtClean="0"/>
              <a:t>กล่าวง่ายๆคือเน้นการพูดคุยกันระหว่างนักพัฒนามากกว่าการใช้ </a:t>
            </a:r>
            <a:r>
              <a:rPr lang="en-US" dirty="0" smtClean="0"/>
              <a:t>Process </a:t>
            </a:r>
            <a:r>
              <a:rPr lang="th-TH" dirty="0" smtClean="0"/>
              <a:t>หรือเครื่องมือในการสื่อสาร ตัวอย่างเช่น การรายงาน </a:t>
            </a:r>
            <a:r>
              <a:rPr lang="en-US" dirty="0" smtClean="0"/>
              <a:t>Bug </a:t>
            </a:r>
            <a:r>
              <a:rPr lang="th-TH" dirty="0" smtClean="0"/>
              <a:t>ของ </a:t>
            </a:r>
            <a:r>
              <a:rPr lang="en-US" dirty="0" smtClean="0"/>
              <a:t>Tester </a:t>
            </a:r>
            <a:r>
              <a:rPr lang="th-TH" dirty="0" smtClean="0"/>
              <a:t>ไปยัง </a:t>
            </a:r>
            <a:r>
              <a:rPr lang="en-US" dirty="0" smtClean="0"/>
              <a:t>Developer </a:t>
            </a:r>
            <a:r>
              <a:rPr lang="th-TH" dirty="0" smtClean="0"/>
              <a:t>ควรมีการพูดคุยทำความเข้าใจถึงปัญหาที่เกิดระหว่าง </a:t>
            </a:r>
            <a:r>
              <a:rPr lang="en-US" dirty="0" smtClean="0"/>
              <a:t>Tester </a:t>
            </a:r>
            <a:r>
              <a:rPr lang="th-TH" dirty="0" smtClean="0"/>
              <a:t>และ </a:t>
            </a:r>
            <a:r>
              <a:rPr lang="en-US" dirty="0" smtClean="0"/>
              <a:t>Developer </a:t>
            </a:r>
            <a:r>
              <a:rPr lang="th-TH" dirty="0" smtClean="0"/>
              <a:t>ประกอบกับการใช้ </a:t>
            </a:r>
            <a:r>
              <a:rPr lang="en-US" dirty="0" smtClean="0"/>
              <a:t>Bug tracking tool </a:t>
            </a:r>
            <a:r>
              <a:rPr lang="th-TH" dirty="0" smtClean="0"/>
              <a:t>เพราะการพูดคุยจะทำให้ </a:t>
            </a:r>
            <a:r>
              <a:rPr lang="en-US" dirty="0" smtClean="0"/>
              <a:t>Developer </a:t>
            </a:r>
            <a:r>
              <a:rPr lang="th-TH" dirty="0" smtClean="0"/>
              <a:t>เข้าใจปัญหาได้อย่างรวดเร็วและสามารถแก้ไขได้อย่างถูกต้อง นอกจากนี้ยังเน้นความเป็นทีมและความรับผิดชอบส่วนบุคคลที่มีที่มีต่อทีม โดยทุกคนภายในทีมควรให้เกียรติซึ่งกันและกันและร่วมรับผิดชอบต่อโป</a:t>
            </a:r>
            <a:r>
              <a:rPr lang="th-TH" dirty="0" err="1" smtClean="0"/>
              <a:t>รเจก</a:t>
            </a:r>
            <a:endParaRPr lang="th-TH" dirty="0" smtClean="0"/>
          </a:p>
          <a:p>
            <a:r>
              <a:rPr lang="th-TH" dirty="0" smtClean="0"/>
              <a:t> 	</a:t>
            </a:r>
            <a:r>
              <a:rPr lang="th-TH" b="1" dirty="0" smtClean="0"/>
              <a:t>การสร้างซอฟแวร์ที่สามารถใช้งานได้</a:t>
            </a:r>
            <a:r>
              <a:rPr lang="th-TH" dirty="0" smtClean="0"/>
              <a:t> มากกว่า การผลิตเอกสารที่มากเกินความจำเป็น</a:t>
            </a:r>
          </a:p>
          <a:p>
            <a:r>
              <a:rPr lang="th-TH" dirty="0" smtClean="0"/>
              <a:t>ในการอธิบายการทำงานของซอฟแวร์</a:t>
            </a:r>
            <a:r>
              <a:rPr lang="th-TH" baseline="0" dirty="0" smtClean="0"/>
              <a:t> </a:t>
            </a:r>
            <a:r>
              <a:rPr lang="th-TH" dirty="0" smtClean="0"/>
              <a:t>ซอฟแวร์ที่สามารถใช้งานได้นับสิ่งที่สำคัญที่สุดเพราะเป็นสิ่งที่ลูกค้าต้องการ และยังเป็นเครื่องมือที่ดีที่สุดสำหรับการแสดงการใช้งานของซอฟแวร์ แต่การผลิตเอกสารประกอบซอฟแวร์ก็ยังเป็นสิ่งจำเป็นแต่เราควรเลือกเฉพาะเอกสารที่จำเป็นเพื่อลดระยะเวลาให้การผลิตและ </a:t>
            </a:r>
            <a:r>
              <a:rPr lang="en-US" dirty="0" smtClean="0"/>
              <a:t>maintain </a:t>
            </a:r>
            <a:r>
              <a:rPr lang="th-TH" dirty="0" smtClean="0"/>
              <a:t>เอกสารให้มีข้อมูลที่ถูกต้องและทันสมัยตลอดเวลา</a:t>
            </a:r>
          </a:p>
          <a:p>
            <a:r>
              <a:rPr lang="th-TH" dirty="0" smtClean="0"/>
              <a:t> 	</a:t>
            </a:r>
            <a:r>
              <a:rPr lang="th-TH" b="1" dirty="0" smtClean="0"/>
              <a:t>ความร่วมมือจากลูกค้า</a:t>
            </a:r>
            <a:r>
              <a:rPr lang="th-TH" dirty="0" smtClean="0"/>
              <a:t> มากกว่า สัญญาการผลิตซอฟแวร์</a:t>
            </a:r>
          </a:p>
          <a:p>
            <a:r>
              <a:rPr lang="th-TH" dirty="0" smtClean="0"/>
              <a:t>สัญญาที่ทำระหว่างบริษัทผลิตซอฟแวร์และลูกค้าเป็นการระบุความต้องการของลูกค้าโดยใช้ข้อมูลของสิ่งแวดล้อม ณ เวลาที่ทำสัญญา แต่การผลิตซอฟแวร์นั้นใช้เวลาและการเปลี่ยนแปลงเกิดขึ้นได้ตลอดเวลา ดังนั้นความร่วมมือจากลูกค้าเป็นสิ่งสำคัญที่จะทำให้ซอฟแวร์ที่ผลิตมีความถูกต้องตามความต้องการของลูกค้าในเวลาปัจจุบัน ถ้าหากขาดความร่วมมือจากลูกค้าซอฟแวร์ที่ผลิตขึ้นก็จะเป็นซอฟแวร์ที่ตอบสนองความต้องการในอดีต ณ เวลาที่ทำสัญญา แต่ไม่แน่ว่าจะใช้ได้เมื่อถึงกำหนดส่งซอฟแวร์จริง การให้ลูกค้ามีส่วนร่วมในการพัฒนาซอฟแวร์ยังมีผลทางด้านความสัมพันธ์และความไว้วางใจของลูกค้า เพราะลูกค้าจะได้รับรู้ถึงความคืบหน้าและปัญหาระหว่างการพัฒนาอย่างใกล้ชิด</a:t>
            </a:r>
          </a:p>
          <a:p>
            <a:r>
              <a:rPr lang="th-TH" dirty="0" smtClean="0"/>
              <a:t> 	</a:t>
            </a:r>
            <a:r>
              <a:rPr lang="th-TH" b="1" dirty="0" smtClean="0"/>
              <a:t>การตอบสนองต่อการเปลี่ยนแปลง</a:t>
            </a:r>
            <a:r>
              <a:rPr lang="th-TH" dirty="0" smtClean="0"/>
              <a:t> มากกว่า การดำเนินงานตามแผนงานที่ว่างไว้ล่วงหน้าซึ่งไม่คำนึงถึงการเปลี่ยนแปลง</a:t>
            </a:r>
          </a:p>
          <a:p>
            <a:r>
              <a:rPr lang="th-TH" dirty="0" smtClean="0"/>
              <a:t>เมื่อความต้องการเปลี่ยน นักพัฒนาควรจะยอมรับกับการเปลี่ยนแปลงและตอบสนองต่อการเปลี่ยนแปลง ไม่ควรยึดติดกับแผนงาน</a:t>
            </a:r>
            <a:r>
              <a:rPr lang="th-TH" dirty="0" err="1" smtClean="0"/>
              <a:t>ที่ว่าง</a:t>
            </a:r>
            <a:r>
              <a:rPr lang="th-TH" smtClean="0"/>
              <a:t>ไว้ล่วงหน้าในระยะเวลานาน เพราะการดำเนินการตามแผนงานจะส่งผลให้ซอฟแวร์ที่ผลิตไม่สามารถใช้งานได้ในที่สุด การเปลี่ยนแปลงที่เกิดขึ้นควรจะมีการถ่ายทอดภายในกลุ่มนักพัฒนาและลูกค้า เพื่อร่วมการตัดสินใจในการปรับเปลี่ยนแผนงานให้สอดคล้องต่อการเปลี่ยนแปลงและตอบสนองความต้องการของลูกค้า</a:t>
            </a:r>
          </a:p>
          <a:p>
            <a:endParaRPr lang="th-TH" dirty="0" smtClean="0"/>
          </a:p>
          <a:p>
            <a:r>
              <a:rPr lang="th-TH" dirty="0" smtClean="0"/>
              <a:t> 	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pPr marL="171450" indent="-171450">
              <a:buFontTx/>
              <a:buChar char="-"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th-TH" sz="1200" baseline="0" dirty="0" smtClean="0">
              <a:latin typeface="TH SarabunPSK" pitchFamily="34" charset="-34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th-TH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ทำไมโปรเจกต์ไม่เคยส่งได้ตรงเวลา</a:t>
            </a:r>
            <a:endParaRPr lang="th-TH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คยสงสัยไหมค่ะว่าทำไมเราถึงไม่เคยทำโปรเจกต์ได้ตรงเวลาและความต้องการของลูกค้าตอนที่ส่งงานไม่เหมือนกับที่เคยคุยกันไว้ ไม่ใช่เรื่องแปลกค่ะถ้าคุณเจอเรื่องราวแบบนี้ จริงๆแล้วมันเป็นธรรมชาติด้วยซ้ำที่ไม่มีอะไรแน่นอน ทุกอย่างเปลี่ยนแปลงตลอดเวลา เหมือนอย่างที่พระพุทธองค์ท่านกล่าวว่า ความแน่นอนคือความไม่แน่นอน อีกทั้งยังมีความคลาดเคลื่อนในการสื่อสารและตีความหมาย ในบางครั้งลูกค้าไม่สามารถถ่ายทอดความต้องการที่แท้จริงหรือนักพัฒนาขาดความเข้าใจทางธุรกิจอย่างแท้จริง ซึ่งล้วนแล้วแต่ส่งผลให้ซอฟแวร์ถูกผลิตบนพื้นฐานของความไม่ถูกต้อง แล้วเราจะทำยังไงกันดี</a:t>
            </a: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เรามาเริ่มกันที่พื้นฐานก่อนดีกว่า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ไม่ใช่โปรแกรมหรือขั้นตอนการพัฒนาซอฟแวร์ แต่เป็น</a:t>
            </a: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>หลักการทางวิศวกรรมซอฟต์แวร์ที่รวมเอาแนวทางพัฒนาเข้าไว้ด้วยกัน เพื่อมุ่งสร้างความพึงพอใจให้กับลูกค้าและสามารถส่งมอบซอฟต์แวร์ แบบค่อยเพิ่มให้กับลูกค้า</a:t>
            </a:r>
            <a:r>
              <a:rPr lang="th-TH" baseline="0" dirty="0" smtClean="0"/>
              <a:t> โดยใช้ทีมงานขนาดเล็กแต่กระตือรือร้น ใช้วิธีการแบบไม่เป็นทางการ และใช้วิธีการแบบเรียบง่าย ส่วนแนวทางการพัฒนาเน้น การส่งมอบมากกว่าการวิเคราะห์ ออกแบบ และการสื่อสารอย่างต่อเนื่องกับลูกค้า </a:t>
            </a:r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เป็นแนวคิดใหม่สำหรับการพัฒนาซอฟต์แวร์ ซึ่งเป็นส่วนหนึ่งของงานด้าน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Engineering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ที่พยายามที่จะแทรกตัวเข้าไปใน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แบบเดิม เพื่อให้งานสั้นลง และประหยัดเวลาและงบประมาณ </a:t>
            </a:r>
          </a:p>
          <a:p>
            <a:pPr eaLnBrk="1" hangingPunct="1">
              <a:spcBef>
                <a:spcPct val="0"/>
              </a:spcBef>
            </a:pPr>
            <a:endParaRPr lang="th-TH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วิธีการพัฒนาแบบ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ช่วยลดความเสี่ยงในการพัฒนาซอฟต์แวร์ในระยะสั้นในระหว่างการพัฒนาซอฟต์แวร์หนึ่งช่วงเวลาจะมีการทางานซ้ำซึ่งมีตั้งแต่ 1 ถึง 4 สัปดาห์การทำซ้ำแต่ละครั้ง คือ การทำหมดทั้งโครงงานซอฟต์แวร์ ประกอบด้วย การวางแผน การวิเคราะห์ความต้องการ การออกแบบ การเขียนโปรแกรม 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การทดสอบ และ การทำคู่มือ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การทำซ้าไม่สามารถรับรอง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ที่ออกสู่ตลาด แต่จุดมุ่งหมายคือการลดข้อบกพร่องเมื่อจบการทางานซ้ำ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การสิ้นสุดของการทำซ้าแต่ละครั้ง ทีมงานต้องทาการประเมินผล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อีกครั้ง</a:t>
            </a:r>
          </a:p>
          <a:p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วิธีการ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ให้ความสาคัญกับการสื่อสารต่อกันโดยตรงมากกว่าการบันทึกลงในเอกสาร ส่วนมากทีมงาน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ก่อตั้งสานักงานเดี่ยว 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ซึ่งอย่างน้อยประกอบด้วย โปรแกรมเมอร์ และลูกค้าของพวกเค้า (ลูกค้า กาหนด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พวกเขาอาจจะเป็นผู้จัดการ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นักวิเคราะห์ธุรกิจ หรือ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) </a:t>
            </a:r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สานักงานประกอบด้วย ผู้ทดสอบ นักออกแบบ</a:t>
            </a:r>
            <a:r>
              <a:rPr lang="th-T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ผู้เขียนทางเทคนิค และผู้จัดการ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วิธีการ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ยังเน้นการทางานของ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endParaRPr lang="th-T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ขณะที่วัดความก้าวหน้าพื้นฐาน ร่วมกับความพึงพอใจในการติดต่อสื่อสารต่อกันโดยตรง </a:t>
            </a:r>
          </a:p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นิยามของ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Software Development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วิวัฒนาการขึ้นประมาณกลางปี 1990 เพื่อเป็นการลดหรือต่อต้านวิธีการทำงานที่ใหญ่ (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Heavyweight Method)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ยุ่งยากในการจัดการ</a:t>
            </a:r>
          </a:p>
          <a:p>
            <a:pPr eaLnBrk="1" hangingPunct="1">
              <a:spcBef>
                <a:spcPct val="0"/>
              </a:spcBef>
            </a:pP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หากใช้หลักการของ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fall model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ในการพัฒนาซอฟแวร์ จะเป็นกระบวนที่ยุ่งยาก ช้า ประสิทธิภาพต่ำ และพบความไม่สอดคล้องกับงานด้านวิศวกรรม แต่ในส่วนของ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Software Development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สามารถที่จะย้อนกลับไปแก้ไขงานในส่วนที่ยังไม่สมบูรณ์ ซึ่งเรียกว่า งานอย่างเบา (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lightweight Method)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ได้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th-TH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ในปี 2001 สมาชิกของกลุ่ม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Snowbird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รัฐ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Utah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สหรัฐอเมริกา ได้เปลี่ยนปรัปปรุงชื่อให้เป็น "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Method"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หลังจากนั้นกลุ่มผู้พัฒนาและองค์กรที่ไม่หวังผลกำไรได้ช่วนกันสนับสนุนหลักการนี้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เน้นว่าใครถนัดอะไร และการพูดคุยสื่อสารกัน มากกว่า การยึดติดที่เครื่องมือ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และกระบวนการ เช่นเปลี่ยนให้โปรแกรมเมอร์ไปคุยกับลูกค้าแทน ลูกค้าบอก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อะไรมาก็ทำตามนั้นได้เลย 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th-TH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th-TH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นักวิเคราะห์และออกแบบระบบมีบทบาทในการศึกษาความต้องการใช้งานของผู้ใช้ ว่าต้องการให้สร้างหรือพัฒนาระบบไปในแนวทางไหนโดยทำหน้าที่รวบรวมข้อมูล ศึกษาปัญหา วิเคราะห์และออกแบบระบบใหม่ เพื่อตอบสนองความต้องการดังกล่าวให้มากที่สุด และนำสิ่งที่ออกแบบไว้ไปอธิบายให้กับโปรแกรมเมอร์หรือช่างเทคนิคที่เกี่ยวข้อง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ให้ทำงานโดยยึดที่ผลผลิตหรือ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เป็นหลัก เช่น เดิมเน้นเอกสารแต่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ไม่คานึงถึงมากนัก แต่จะให้ความสาคัญที่ว่าเรามี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s/w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หรือของส่งให้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ลูกค้าได้ตรงตามความต้องการหรือไม่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ให้ความสาคัญเรื่องของการติดต่อสื่อสาร เช่น เดิมมีสัญญาหรือ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กันแต่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ไม่สนใจ ให้มองที่ความสัมพันธ์ระหว่างผู้พัฒนาและลูกค้า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ยอมรับความเปลี่ยนแปลง เช่น เดิมต้องวางแผนให้ครบเป็นอย่างดี และทา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ตามแผน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Gantt chart)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ให้ได้ แต่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ไม่ต้องทำตามแผนแต่เน้นการ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สนองความเปลี่ยนแปลงที่เกิดขึ้นได้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ถ้าเรามีโปรเจคเก่าที่สามารถต่อเนื่องได้ ดังนั้นแสดงว่าเรามี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เดิมเพื่อมา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ตั้งต้นทาโปรเจคใหม่ เพราะฉะนั้นงานใหม่เราก็สามารถนา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 </a:t>
            </a:r>
            <a:r>
              <a:rPr lang="th-T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มาส่งมอบไปก่อนก็ได้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1. </a:t>
            </a:r>
            <a:r>
              <a:rPr lang="th-TH" dirty="0" smtClean="0"/>
              <a:t>ตอบสนองอย่างรวดเร็วและมีความยืดหยุ่นต่อการเปลี่ยนแปลง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2. </a:t>
            </a:r>
            <a:r>
              <a:rPr lang="th-TH" dirty="0" smtClean="0"/>
              <a:t>ทำให้การพัฒนาว่องไวเพราะ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จะต้องมีการพบปะสนทนากับผู้ใช้อยู่ตลอดเวลา และในขณะที่พบปะกันนั้นก็จะถือเป็นช่วงระยะเวลาของการส่งงานไปในตัวด้วย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th-TH" sz="1200" dirty="0" smtClean="0">
                <a:solidFill>
                  <a:srgbClr val="121212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มีการทำเรื่อยๆไม่ต้องหยุด แม้มีอะไรมากระทบก็ไม่เป็นไร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การส่งงานแต่ละครั้งของวิธีการพัฒนาแบบนี้ โดยส่วนใหญ่จะเป็นการพัฒนาเฉพาะส่วนย่อย ๆ แล้วค่อยทยอยส่งให้กับผู้ใช้ เมื่อผู้ใช้ได้ทดสอบหรือประเมินระบบแล้ว ถ้าต้องการปรับเปลี่ยนตรงส่วนใดก็สามารถทำได้โดยที่ไม่ต้องรื้อระบบใหม่ทั้งหมด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th-TH" sz="1200" dirty="0" smtClean="0">
                <a:solidFill>
                  <a:srgbClr val="121212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เมื่อมีการเปลี่ยนแปลง เราสามารถรองรับความเปลี่ยนแปลงนั้นได้อย่างรวดเร็ว ไม่ตายตัว</a:t>
            </a:r>
            <a:r>
              <a:rPr lang="en-US" sz="1200" dirty="0" smtClean="0">
                <a:solidFill>
                  <a:srgbClr val="121212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rgbClr val="121212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เพราะมีการส่งมอบงาน</a:t>
            </a:r>
            <a:r>
              <a:rPr lang="th-TH" sz="1200" baseline="0" dirty="0" smtClean="0">
                <a:solidFill>
                  <a:srgbClr val="121212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 และพูดคุยกับลูกค้าเป็นระยะ</a:t>
            </a: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  <a:p>
            <a:pPr eaLnBrk="1" hangingPunct="1">
              <a:spcBef>
                <a:spcPct val="0"/>
              </a:spcBef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baseline="0" dirty="0" smtClean="0"/>
          </a:p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EA6B-F323-44D7-9F97-243C4769AB09}" type="slidenum">
              <a:rPr lang="en-US" smtClean="0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ED93DF-7009-4AB9-8D5E-FED047D511AE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4B1-EE9E-495E-815B-867E97E90C9A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7A2-D00C-4FFB-B75A-07E3D3DE8AD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A7F0-DAF5-42AF-9F02-1C701AC7B717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E546-CD72-4F2A-AC1C-EAAC60F9978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249A-44B4-41F5-9E5D-A58C464B3995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A8D9-9A78-4F2A-B173-1746F91A897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FD49-E8A5-42BD-9579-8337F4D28340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DFC3-8490-40DC-8AB4-2FD66D0526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7"/>
          <p:cNvCxnSpPr/>
          <p:nvPr userDrawn="1"/>
        </p:nvCxnSpPr>
        <p:spPr>
          <a:xfrm>
            <a:off x="179388" y="2528888"/>
            <a:ext cx="4392612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78855"/>
            <a:ext cx="4392488" cy="1470025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275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7C2BF-5BA2-4E1A-8E30-4E73E96DF5A5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 userDrawn="1"/>
        </p:nvCxnSpPr>
        <p:spPr>
          <a:xfrm>
            <a:off x="3635375" y="6308725"/>
            <a:ext cx="5040313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7812088" y="6356350"/>
            <a:ext cx="3762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38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027988" y="6356350"/>
            <a:ext cx="658812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F4269-1ED8-4C5A-A986-2DA02BB8C6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D636-B673-4DFA-BE10-3C0961B0ACAA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4928-0311-4F81-8B16-E3517A55AA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0C02-E7EA-4A16-BDF4-7CD8D517A023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2D2-7C84-424F-B005-CA6CE78A6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C29F-54E2-4283-A055-4956365BE170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3DD-6710-468B-9E69-18003F0D43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14AD-5831-4D13-BC2E-4FDC1334C17B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7175-D381-4FA6-87B4-9C316F3A41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C1B9-AEE0-4722-B566-54A1D0D74408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A0EE-CE46-4DFA-BABF-988EFEC0E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3355-A7B3-49D4-9498-B4D8647EE378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462-B4A3-4906-AC96-C98F442D3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938-8A77-4BDC-A7E3-58B4CD9AF70F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30A8-C847-4082-8B13-4947930069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2B181-C552-437B-837D-5F68604077A1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D6A75-14C9-41EC-A338-C1AAB027D2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8A19B68-0F7A-413A-82CC-7BBE6B46D935}" type="datetimeFigureOut">
              <a:rPr lang="fr-FR"/>
              <a:pPr>
                <a:defRPr/>
              </a:pPr>
              <a:t>18/12/2013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Your footer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C58518-6ED4-42E3-8567-262410C0540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 userDrawn="1"/>
        </p:nvSpPr>
        <p:spPr>
          <a:xfrm rot="5400000">
            <a:off x="8396288" y="5799138"/>
            <a:ext cx="1839912" cy="2778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73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74" r:id="rId9"/>
    <p:sldLayoutId id="2147483868" r:id="rId10"/>
    <p:sldLayoutId id="2147483869" r:id="rId11"/>
    <p:sldLayoutId id="2147483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gilemanifesto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5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6697663" cy="6206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CHAPTER 4 Agile Model </a:t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กระบวนการอาไจล</a:t>
            </a:r>
            <a: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en-US" sz="3600" cap="none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fr-FR" sz="3600" cap="none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19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ngsana New" pitchFamily="18" charset="-34"/>
              </a:rPr>
              <a:t>Software Engineering</a:t>
            </a:r>
            <a:endParaRPr lang="fr-FR" dirty="0" smtClean="0">
              <a:cs typeface="Angsana New" pitchFamily="18" charset="-34"/>
            </a:endParaRPr>
          </a:p>
        </p:txBody>
      </p:sp>
      <p:pic>
        <p:nvPicPr>
          <p:cNvPr id="9220" name="Picture 4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37063"/>
            <a:ext cx="161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หลักการของ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เน้น</a:t>
            </a:r>
            <a:r>
              <a:rPr lang="th-TH" sz="3200" dirty="0">
                <a:latin typeface="TH SarabunPSK" pitchFamily="34" charset="-34"/>
              </a:rPr>
              <a:t>ความพอใจให้ลูกค้า ลูกค้าชอบ มีการส่งมอบ </a:t>
            </a:r>
            <a:r>
              <a:rPr lang="en-US" sz="3200" dirty="0">
                <a:latin typeface="TH SarabunPSK" pitchFamily="34" charset="-34"/>
              </a:rPr>
              <a:t>sw </a:t>
            </a:r>
            <a:r>
              <a:rPr lang="th-TH" sz="3200" dirty="0">
                <a:latin typeface="TH SarabunPSK" pitchFamily="34" charset="-34"/>
              </a:rPr>
              <a:t>อย่าง</a:t>
            </a:r>
            <a:r>
              <a:rPr lang="th-TH" sz="3200" dirty="0" smtClean="0">
                <a:latin typeface="TH SarabunPSK" pitchFamily="34" charset="-34"/>
              </a:rPr>
              <a:t>ต่อเนื่อง</a:t>
            </a:r>
          </a:p>
          <a:p>
            <a:pPr marL="457200" indent="-457200">
              <a:buFontTx/>
              <a:buChar char="-"/>
            </a:pPr>
            <a:r>
              <a:rPr lang="th-TH" sz="3200" dirty="0">
                <a:latin typeface="TH SarabunPSK" pitchFamily="34" charset="-34"/>
              </a:rPr>
              <a:t>ยอมรับ </a:t>
            </a:r>
            <a:r>
              <a:rPr lang="en-US" sz="3200" dirty="0">
                <a:latin typeface="TH SarabunPSK" pitchFamily="34" charset="-34"/>
              </a:rPr>
              <a:t>requirement </a:t>
            </a:r>
            <a:r>
              <a:rPr lang="th-TH" sz="3200" dirty="0">
                <a:latin typeface="TH SarabunPSK" pitchFamily="34" charset="-34"/>
              </a:rPr>
              <a:t>ที</a:t>
            </a:r>
            <a:r>
              <a:rPr lang="th-TH" sz="3200" dirty="0" smtClean="0">
                <a:latin typeface="TH SarabunPSK" pitchFamily="34" charset="-34"/>
              </a:rPr>
              <a:t>เปลี่ยนแปลง</a:t>
            </a:r>
          </a:p>
          <a:p>
            <a:pPr marL="457200" indent="-457200">
              <a:buFontTx/>
              <a:buChar char="-"/>
            </a:pPr>
            <a:r>
              <a:rPr lang="th-TH" sz="3200" dirty="0">
                <a:latin typeface="TH SarabunPSK" pitchFamily="34" charset="-34"/>
              </a:rPr>
              <a:t>มีการส่งมอบงานบ่อยๆ </a:t>
            </a:r>
            <a:endParaRPr lang="th-TH" sz="3200" dirty="0" smtClean="0">
              <a:latin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dirty="0">
                <a:latin typeface="TH SarabunPSK" pitchFamily="34" charset="-34"/>
              </a:rPr>
              <a:t>ลูกค้าและผู้พัฒนา</a:t>
            </a:r>
            <a:r>
              <a:rPr lang="th-TH" sz="3200" dirty="0" smtClean="0">
                <a:latin typeface="TH SarabunPSK" pitchFamily="34" charset="-34"/>
              </a:rPr>
              <a:t>ต้องทำงาน</a:t>
            </a:r>
            <a:r>
              <a:rPr lang="th-TH" sz="3200" dirty="0">
                <a:latin typeface="TH SarabunPSK" pitchFamily="34" charset="-34"/>
              </a:rPr>
              <a:t>ร่วมกัน </a:t>
            </a:r>
            <a:r>
              <a:rPr lang="th-TH" sz="3200" dirty="0" smtClean="0">
                <a:latin typeface="TH SarabunPSK" pitchFamily="34" charset="-34"/>
              </a:rPr>
              <a:t>ต้องเจอกันทุกวันจนโปรเจคเสร็จ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การทำงานต้องปล่อยให้ทีมงานมีอำนาจในการตัดสินใจเองได้ ปล่อยให้เค้าทำงานไว้ใจกัน และทีมงานก็ต้องมีความรับผิดชอบระดับหนึ่ง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การติดต่อกัน ต้องคุยกันซึ่งๆหน้า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วัดความก้าวหน้าของโครงการด้วยซอฟต์แวร์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กระบวนการทำงานให้ทำไปเรื่อยๆ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99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หลักการของ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ทีมงานต้องให้ความสนใจกับเทคนิคต่างๆ มีการแชร์กัน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ความสามารถทางเทคนิคและการออกแบบที่ดีช่วยเพิ่มความคล่องตัว</a:t>
            </a:r>
          </a:p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สถาปัตยกรรม ความต้องการ และการออกแบบที่ดีที่สุด มาจากทีมที่บริหารตนเองได้</a:t>
            </a:r>
          </a:p>
          <a:p>
            <a:pPr marL="457200" indent="-457200">
              <a:buFontTx/>
              <a:buChar char="-"/>
            </a:pPr>
            <a:endParaRPr lang="th-TH" sz="3200" dirty="0">
              <a:latin typeface="TH SarabunPSK" pitchFamily="34" charset="-34"/>
            </a:endParaRPr>
          </a:p>
          <a:p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</a:rPr>
              <a:t>หมายเหตุ</a:t>
            </a:r>
            <a:r>
              <a:rPr lang="th-TH" sz="3200" b="1" dirty="0" smtClean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การทำงานในขั้นแรก ก็อาจมีการส่งมอบของเป็น หน้าจอ, </a:t>
            </a:r>
            <a:r>
              <a:rPr lang="en-US" sz="3200" dirty="0" smtClean="0">
                <a:latin typeface="TH SarabunPSK" pitchFamily="34" charset="-34"/>
              </a:rPr>
              <a:t>Prototype, Infrastructure </a:t>
            </a:r>
            <a:r>
              <a:rPr lang="th-TH" sz="3200" dirty="0" smtClean="0">
                <a:latin typeface="TH SarabunPSK" pitchFamily="34" charset="-34"/>
              </a:rPr>
              <a:t>ขั้นแรกอาจมองว่าโปรเกรสของโปรแกรมเราเท่ากับ </a:t>
            </a:r>
            <a:r>
              <a:rPr lang="en-US" sz="3200" dirty="0" smtClean="0">
                <a:latin typeface="TH SarabunPSK" pitchFamily="34" charset="-34"/>
              </a:rPr>
              <a:t>0% </a:t>
            </a:r>
            <a:r>
              <a:rPr lang="th-TH" sz="3200" dirty="0" smtClean="0">
                <a:latin typeface="TH SarabunPSK" pitchFamily="34" charset="-34"/>
              </a:rPr>
              <a:t>เพราะ.............</a:t>
            </a:r>
            <a:endParaRPr lang="en-US" sz="3200" b="1" dirty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1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โมเดลของ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Modeling)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 smtClean="0">
                <a:latin typeface="TH SarabunPSK" pitchFamily="34" charset="-34"/>
              </a:rPr>
              <a:t>ใน </a:t>
            </a:r>
            <a:r>
              <a:rPr lang="en-US" sz="3200" dirty="0" smtClean="0">
                <a:latin typeface="TH SarabunPSK" pitchFamily="34" charset="-34"/>
              </a:rPr>
              <a:t>Agile </a:t>
            </a:r>
            <a:r>
              <a:rPr lang="th-TH" sz="3200" dirty="0" smtClean="0">
                <a:latin typeface="TH SarabunPSK" pitchFamily="34" charset="-34"/>
              </a:rPr>
              <a:t>ประกอบด้วย</a:t>
            </a:r>
          </a:p>
          <a:p>
            <a:r>
              <a:rPr lang="th-TH" sz="3200" dirty="0">
                <a:latin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</a:rPr>
              <a:t>1. value </a:t>
            </a:r>
            <a:r>
              <a:rPr lang="th-TH" sz="3200" dirty="0" smtClean="0">
                <a:latin typeface="TH SarabunPSK" pitchFamily="34" charset="-34"/>
              </a:rPr>
              <a:t>ผลลัพธ์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</a:rPr>
              <a:t>2. principal </a:t>
            </a:r>
            <a:r>
              <a:rPr lang="th-TH" sz="3200" dirty="0" smtClean="0">
                <a:latin typeface="TH SarabunPSK" pitchFamily="34" charset="-34"/>
              </a:rPr>
              <a:t>หลักการ</a:t>
            </a:r>
            <a:endParaRPr lang="en-US" sz="3200" dirty="0" smtClean="0">
              <a:latin typeface="TH SarabunPSK" pitchFamily="34" charset="-34"/>
            </a:endParaRPr>
          </a:p>
          <a:p>
            <a:r>
              <a:rPr lang="en-US" sz="3200" dirty="0">
                <a:latin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</a:rPr>
              <a:t>	3. practices</a:t>
            </a:r>
            <a:r>
              <a:rPr lang="th-TH" sz="3200" dirty="0" smtClean="0">
                <a:latin typeface="TH SarabunPSK" pitchFamily="34" charset="-34"/>
              </a:rPr>
              <a:t> วิธีปฏิบัติ</a:t>
            </a:r>
          </a:p>
          <a:p>
            <a:r>
              <a:rPr lang="th-TH" sz="3200" dirty="0" smtClean="0">
                <a:latin typeface="TH SarabunPSK" pitchFamily="34" charset="-34"/>
              </a:rPr>
              <a:t>ทั้ง </a:t>
            </a:r>
            <a:r>
              <a:rPr lang="en-US" sz="3200" dirty="0" smtClean="0">
                <a:latin typeface="TH SarabunPSK" pitchFamily="34" charset="-34"/>
              </a:rPr>
              <a:t>3</a:t>
            </a:r>
            <a:r>
              <a:rPr lang="th-TH" sz="3200" dirty="0" smtClean="0">
                <a:latin typeface="TH SarabunPSK" pitchFamily="34" charset="-34"/>
              </a:rPr>
              <a:t> อย่างนี้เป็นส่วนหนึ่งในโมเดลที่สามารถนำมาพัฒนาซอฟต์แวร์ให้มีประสิทธิภาพและเกิด </a:t>
            </a:r>
            <a:r>
              <a:rPr lang="en-US" sz="3200" dirty="0" smtClean="0">
                <a:latin typeface="TH SarabunPSK" pitchFamily="34" charset="-34"/>
              </a:rPr>
              <a:t>Overhead </a:t>
            </a:r>
            <a:r>
              <a:rPr lang="th-TH" sz="3200" dirty="0" smtClean="0">
                <a:latin typeface="TH SarabunPSK" pitchFamily="34" charset="-34"/>
              </a:rPr>
              <a:t>น้อย</a:t>
            </a:r>
            <a:endParaRPr lang="th-TH" sz="3200" dirty="0">
              <a:latin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23" y="4664214"/>
            <a:ext cx="6051459" cy="18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โมเดลของ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Modeling)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Agile Model Value (</a:t>
            </a:r>
            <a:r>
              <a:rPr lang="th-TH" sz="3200" dirty="0" smtClean="0">
                <a:latin typeface="TH SarabunPSK" pitchFamily="34" charset="-34"/>
              </a:rPr>
              <a:t>ผลลัพธ์</a:t>
            </a:r>
            <a:r>
              <a:rPr lang="en-US" sz="3200" dirty="0" smtClean="0">
                <a:latin typeface="TH SarabunPSK" pitchFamily="34" charset="-34"/>
              </a:rPr>
              <a:t>)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เน้นการติดต่อสื่อสาร (</a:t>
            </a:r>
            <a:r>
              <a:rPr lang="en-US" sz="3200" dirty="0" smtClean="0">
                <a:latin typeface="TH SarabunPSK" pitchFamily="34" charset="-34"/>
              </a:rPr>
              <a:t>communication</a:t>
            </a:r>
            <a:r>
              <a:rPr lang="th-TH" sz="3200" dirty="0" smtClean="0">
                <a:latin typeface="TH SarabunPSK" pitchFamily="34" charset="-34"/>
              </a:rPr>
              <a:t>)</a:t>
            </a:r>
          </a:p>
          <a:p>
            <a:r>
              <a:rPr lang="th-TH" sz="3200" dirty="0">
                <a:latin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</a:rPr>
              <a:t>- เน้นความง่ายไม่ซับซ้อน (</a:t>
            </a:r>
            <a:r>
              <a:rPr lang="en-US" sz="3200" dirty="0" smtClean="0">
                <a:latin typeface="TH SarabunPSK" pitchFamily="34" charset="-34"/>
              </a:rPr>
              <a:t>simplicity</a:t>
            </a:r>
            <a:r>
              <a:rPr lang="th-TH" sz="3200" dirty="0" smtClean="0">
                <a:latin typeface="TH SarabunPSK" pitchFamily="34" charset="-34"/>
              </a:rPr>
              <a:t>)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เน้น </a:t>
            </a:r>
            <a:r>
              <a:rPr lang="en-US" sz="3200" dirty="0" smtClean="0">
                <a:latin typeface="TH SarabunPSK" pitchFamily="34" charset="-34"/>
              </a:rPr>
              <a:t>feedback </a:t>
            </a:r>
            <a:r>
              <a:rPr lang="th-TH" sz="3200" dirty="0" smtClean="0">
                <a:latin typeface="TH SarabunPSK" pitchFamily="34" charset="-34"/>
              </a:rPr>
              <a:t>จากลูกค้า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</a:rPr>
              <a:t>- </a:t>
            </a:r>
            <a:r>
              <a:rPr lang="th-TH" sz="3200" dirty="0" smtClean="0">
                <a:latin typeface="TH SarabunPSK" pitchFamily="34" charset="-34"/>
              </a:rPr>
              <a:t>เน้นความกล้าตัดสินใจ </a:t>
            </a:r>
            <a:r>
              <a:rPr lang="en-US" sz="3200" dirty="0" smtClean="0">
                <a:latin typeface="TH SarabunPSK" pitchFamily="34" charset="-34"/>
              </a:rPr>
              <a:t>(courage)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</a:rPr>
              <a:t>- เน้นความเคารพกันและกัน</a:t>
            </a:r>
          </a:p>
        </p:txBody>
      </p:sp>
    </p:spTree>
    <p:extLst>
      <p:ext uri="{BB962C8B-B14F-4D97-AF65-F5344CB8AC3E}">
        <p14:creationId xmlns:p14="http://schemas.microsoft.com/office/powerpoint/2010/main" val="14637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โมเดลของ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Modeling)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</a:rPr>
              <a:t>2. Agile Model core principal (</a:t>
            </a:r>
            <a:r>
              <a:rPr lang="th-TH" sz="3200" dirty="0" smtClean="0">
                <a:latin typeface="TH SarabunPSK" pitchFamily="34" charset="-34"/>
              </a:rPr>
              <a:t>หลักการ</a:t>
            </a:r>
            <a:r>
              <a:rPr lang="en-US" sz="3200" dirty="0" smtClean="0">
                <a:latin typeface="TH SarabunPSK" pitchFamily="34" charset="-34"/>
              </a:rPr>
              <a:t>)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</a:rPr>
              <a:t>- อยู่บนความเหมาะสมที่พอดี</a:t>
            </a:r>
          </a:p>
          <a:p>
            <a:r>
              <a:rPr lang="th-TH" sz="3200" dirty="0" smtClean="0">
                <a:latin typeface="TH SarabunPSK" pitchFamily="34" charset="-34"/>
              </a:rPr>
              <a:t> 	- รับ </a:t>
            </a:r>
            <a:r>
              <a:rPr lang="en-US" sz="3200" dirty="0">
                <a:latin typeface="TH SarabunPSK" pitchFamily="34" charset="-34"/>
              </a:rPr>
              <a:t>requirement </a:t>
            </a:r>
            <a:r>
              <a:rPr lang="th-TH" sz="3200" dirty="0">
                <a:latin typeface="TH SarabunPSK" pitchFamily="34" charset="-34"/>
              </a:rPr>
              <a:t>พร้อมเปลี่ยนแปลงได้ตลอดเวลา</a:t>
            </a:r>
          </a:p>
          <a:p>
            <a:r>
              <a:rPr lang="th-TH" sz="3200" dirty="0" smtClean="0">
                <a:latin typeface="TH SarabunPSK" pitchFamily="34" charset="-34"/>
              </a:rPr>
              <a:t>	- เน้น</a:t>
            </a:r>
            <a:r>
              <a:rPr lang="th-TH" sz="3200" dirty="0">
                <a:latin typeface="TH SarabunPSK" pitchFamily="34" charset="-34"/>
              </a:rPr>
              <a:t>ปัจจุบันเป็นหลัก</a:t>
            </a:r>
          </a:p>
          <a:p>
            <a:r>
              <a:rPr lang="th-TH" sz="3200" dirty="0" smtClean="0">
                <a:latin typeface="TH SarabunPSK" pitchFamily="34" charset="-34"/>
              </a:rPr>
              <a:t> 	- ทำ </a:t>
            </a:r>
            <a:r>
              <a:rPr lang="en-US" sz="3200" dirty="0">
                <a:latin typeface="TH SarabunPSK" pitchFamily="34" charset="-34"/>
              </a:rPr>
              <a:t>model </a:t>
            </a:r>
            <a:r>
              <a:rPr lang="th-TH" sz="3200" dirty="0">
                <a:latin typeface="TH SarabunPSK" pitchFamily="34" charset="-34"/>
              </a:rPr>
              <a:t>ตาม</a:t>
            </a:r>
            <a:r>
              <a:rPr lang="th-TH" sz="3200" dirty="0" smtClean="0">
                <a:latin typeface="TH SarabunPSK" pitchFamily="34" charset="-34"/>
              </a:rPr>
              <a:t>ความจำเป็น</a:t>
            </a:r>
            <a:r>
              <a:rPr lang="th-TH" sz="3200" dirty="0">
                <a:latin typeface="TH SarabunPSK" pitchFamily="34" charset="-34"/>
              </a:rPr>
              <a:t>เท่านั้น</a:t>
            </a:r>
          </a:p>
          <a:p>
            <a:r>
              <a:rPr lang="th-TH" sz="3200" dirty="0" smtClean="0">
                <a:latin typeface="TH SarabunPSK" pitchFamily="34" charset="-34"/>
              </a:rPr>
              <a:t> 	- พยายาม</a:t>
            </a:r>
            <a:r>
              <a:rPr lang="th-TH" sz="3200" dirty="0">
                <a:latin typeface="TH SarabunPSK" pitchFamily="34" charset="-34"/>
              </a:rPr>
              <a:t>ใช้ </a:t>
            </a:r>
            <a:r>
              <a:rPr lang="en-US" sz="3200" dirty="0">
                <a:latin typeface="TH SarabunPSK" pitchFamily="34" charset="-34"/>
              </a:rPr>
              <a:t>multiple model </a:t>
            </a:r>
            <a:r>
              <a:rPr lang="th-TH" sz="3200" dirty="0">
                <a:latin typeface="TH SarabunPSK" pitchFamily="34" charset="-34"/>
              </a:rPr>
              <a:t>มองหลายๆมุมมอง</a:t>
            </a:r>
          </a:p>
          <a:p>
            <a:r>
              <a:rPr lang="th-TH" sz="3200" dirty="0" smtClean="0">
                <a:latin typeface="TH SarabunPSK" pitchFamily="34" charset="-34"/>
              </a:rPr>
              <a:t> 	</a:t>
            </a:r>
            <a:r>
              <a:rPr lang="en-US" sz="3200" dirty="0" smtClean="0">
                <a:latin typeface="TH SarabunPSK" pitchFamily="34" charset="-34"/>
              </a:rPr>
              <a:t>- </a:t>
            </a:r>
            <a:r>
              <a:rPr lang="th-TH" sz="3200" dirty="0" smtClean="0">
                <a:latin typeface="TH SarabunPSK" pitchFamily="34" charset="-34"/>
              </a:rPr>
              <a:t>มี</a:t>
            </a:r>
            <a:r>
              <a:rPr lang="th-TH" sz="3200" dirty="0">
                <a:latin typeface="TH SarabunPSK" pitchFamily="34" charset="-34"/>
              </a:rPr>
              <a:t>การตอบกลับเร็ว</a:t>
            </a:r>
          </a:p>
          <a:p>
            <a:r>
              <a:rPr lang="en-US" sz="3200" dirty="0" smtClean="0">
                <a:latin typeface="TH SarabunPSK" pitchFamily="34" charset="-34"/>
              </a:rPr>
              <a:t> 	- SW </a:t>
            </a:r>
            <a:r>
              <a:rPr lang="th-TH" sz="3200" dirty="0">
                <a:latin typeface="TH SarabunPSK" pitchFamily="34" charset="-34"/>
              </a:rPr>
              <a:t>ถือเป็นจุดมุ่งหมายหลัก</a:t>
            </a:r>
          </a:p>
          <a:p>
            <a:r>
              <a:rPr lang="en-US" sz="3200" dirty="0" smtClean="0">
                <a:latin typeface="TH SarabunPSK" pitchFamily="34" charset="-34"/>
              </a:rPr>
              <a:t> 	- </a:t>
            </a:r>
            <a:r>
              <a:rPr lang="th-TH" sz="3200" dirty="0" smtClean="0">
                <a:latin typeface="TH SarabunPSK" pitchFamily="34" charset="-34"/>
              </a:rPr>
              <a:t>ให้</a:t>
            </a:r>
            <a:r>
              <a:rPr lang="th-TH" sz="3200" dirty="0">
                <a:latin typeface="TH SarabunPSK" pitchFamily="34" charset="-34"/>
              </a:rPr>
              <a:t>แบกสัมภาระเบาๆ</a:t>
            </a:r>
            <a:endParaRPr lang="th-TH" sz="3200" dirty="0" smtClean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28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โมเดลของ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Modeling)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</a:rPr>
              <a:t>3. Agile Model core practices (</a:t>
            </a:r>
            <a:r>
              <a:rPr lang="th-TH" sz="3200" dirty="0" smtClean="0">
                <a:latin typeface="TH SarabunPSK" pitchFamily="34" charset="-34"/>
              </a:rPr>
              <a:t>แนวทางปฏิบัติ/ลงมือทำ</a:t>
            </a:r>
            <a:r>
              <a:rPr lang="en-US" sz="3200" dirty="0" smtClean="0">
                <a:latin typeface="TH SarabunPSK" pitchFamily="34" charset="-34"/>
              </a:rPr>
              <a:t>)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จัดประชุมรวบรวม </a:t>
            </a:r>
            <a:r>
              <a:rPr lang="en-US" sz="3200" dirty="0">
                <a:latin typeface="TH SarabunPSK" pitchFamily="34" charset="-34"/>
              </a:rPr>
              <a:t>Active stakeholder 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นำ </a:t>
            </a:r>
            <a:r>
              <a:rPr lang="en-US" sz="3200" dirty="0">
                <a:latin typeface="TH SarabunPSK" pitchFamily="34" charset="-34"/>
              </a:rPr>
              <a:t>Artifact </a:t>
            </a:r>
            <a:r>
              <a:rPr lang="th-TH" sz="3200" dirty="0">
                <a:latin typeface="TH SarabunPSK" pitchFamily="34" charset="-34"/>
              </a:rPr>
              <a:t>มาใช้ให้ถก</a:t>
            </a:r>
            <a:r>
              <a:rPr lang="th-TH" sz="3200" dirty="0" smtClean="0">
                <a:latin typeface="TH SarabunPSK" pitchFamily="34" charset="-34"/>
              </a:rPr>
              <a:t>ต้อง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ทุกคนในทีมต้องเป็นเจ้าของงาน</a:t>
            </a:r>
          </a:p>
          <a:p>
            <a:r>
              <a:rPr lang="th-TH" sz="3200" dirty="0">
                <a:latin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</a:rPr>
              <a:t>- พยายามใช้โมเดลแบบคู่ขนาน จะได้เห็นความแตกต่าง</a:t>
            </a:r>
          </a:p>
          <a:p>
            <a:r>
              <a:rPr lang="th-TH" sz="3200" dirty="0">
                <a:latin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</a:rPr>
              <a:t>- พยายามวาดรูปให้ง่ายไม่ซับซ้อน ทำเนื้อหาให้ง่าย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</a:rPr>
              <a:t>- </a:t>
            </a:r>
            <a:r>
              <a:rPr lang="th-TH" sz="3200" dirty="0" smtClean="0">
                <a:latin typeface="TH SarabunPSK" pitchFamily="34" charset="-34"/>
              </a:rPr>
              <a:t>ใช้โมเดลแบบเล็กก่อนแล้วค่อยขยาย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</a:rPr>
              <a:t>- </a:t>
            </a:r>
            <a:r>
              <a:rPr lang="th-TH" sz="3200" dirty="0" smtClean="0">
                <a:latin typeface="TH SarabunPSK" pitchFamily="34" charset="-34"/>
              </a:rPr>
              <a:t>พิสูจน์โมเดลด้วยกา</a:t>
            </a:r>
            <a:r>
              <a:rPr lang="th-TH" sz="3200" dirty="0">
                <a:latin typeface="TH SarabunPSK" pitchFamily="34" charset="-34"/>
              </a:rPr>
              <a:t>ร</a:t>
            </a:r>
            <a:r>
              <a:rPr lang="th-TH" sz="3200" dirty="0" smtClean="0">
                <a:latin typeface="TH SarabunPSK" pitchFamily="34" charset="-34"/>
              </a:rPr>
              <a:t>ทดลองเขียน </a:t>
            </a:r>
            <a:r>
              <a:rPr lang="en-US" sz="3200" dirty="0" smtClean="0">
                <a:latin typeface="TH SarabunPSK" pitchFamily="34" charset="-34"/>
              </a:rPr>
              <a:t>Code</a:t>
            </a:r>
            <a:endParaRPr lang="th-TH" sz="3200" dirty="0" smtClean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97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methodology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</a:rPr>
              <a:t>1. Agile UP (Unified Process)</a:t>
            </a:r>
          </a:p>
          <a:p>
            <a:r>
              <a:rPr lang="en-US" sz="3200" dirty="0" smtClean="0">
                <a:latin typeface="TH SarabunPSK" pitchFamily="34" charset="-34"/>
              </a:rPr>
              <a:t>2. XP (</a:t>
            </a:r>
            <a:r>
              <a:rPr lang="en-US" sz="3200" dirty="0" err="1" smtClean="0">
                <a:latin typeface="TH SarabunPSK" pitchFamily="34" charset="-34"/>
              </a:rPr>
              <a:t>eXtream</a:t>
            </a:r>
            <a:r>
              <a:rPr lang="en-US" sz="3200" dirty="0" smtClean="0">
                <a:latin typeface="TH SarabunPSK" pitchFamily="34" charset="-34"/>
              </a:rPr>
              <a:t> Programming)</a:t>
            </a:r>
          </a:p>
          <a:p>
            <a:r>
              <a:rPr lang="en-US" sz="3200" dirty="0" smtClean="0">
                <a:latin typeface="TH SarabunPSK" pitchFamily="34" charset="-34"/>
              </a:rPr>
              <a:t>3. FDD (Feature Driven Development)</a:t>
            </a:r>
          </a:p>
          <a:p>
            <a:r>
              <a:rPr lang="en-US" sz="3200" dirty="0" smtClean="0">
                <a:latin typeface="TH SarabunPSK" pitchFamily="34" charset="-34"/>
              </a:rPr>
              <a:t>4. Scrum </a:t>
            </a:r>
            <a:endParaRPr lang="th-TH" sz="3200" dirty="0" smtClean="0">
              <a:latin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79329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</a:rPr>
              <a:t>กิจกรรมกรอบงานประกอบด้วย</a:t>
            </a:r>
            <a:r>
              <a:rPr lang="th-TH" sz="3200" dirty="0">
                <a:latin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</a:rPr>
              <a:t>5 phase </a:t>
            </a:r>
            <a:r>
              <a:rPr lang="th-TH" sz="3200" dirty="0" smtClean="0">
                <a:latin typeface="TH SarabunPSK" pitchFamily="34" charset="-34"/>
              </a:rPr>
              <a:t>และโยงเข้ากับกิจกรรมทั่วไป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12" y="2492896"/>
            <a:ext cx="5734050" cy="3362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509922"/>
            <a:ext cx="3176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Inception Phase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Elaboration Phase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Construction Phase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Transition Phase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H SarabunPSK" pitchFamily="34" charset="-34"/>
              </a:rPr>
              <a:t>Production Phase</a:t>
            </a:r>
          </a:p>
          <a:p>
            <a:pPr marL="514350" indent="-514350">
              <a:buAutoNum type="arabicPeriod"/>
            </a:pPr>
            <a:endParaRPr lang="th-TH" sz="3200" dirty="0" smtClean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1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296551"/>
            <a:ext cx="82024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itchFamily="34" charset="-34"/>
              </a:rPr>
              <a:t>1. Inception </a:t>
            </a:r>
            <a:r>
              <a:rPr lang="th-TH" sz="2800" dirty="0">
                <a:latin typeface="TH SarabunPSK" pitchFamily="34" charset="-34"/>
              </a:rPr>
              <a:t>เป็นขั้นตอนแรกของกระบวนการพัฒนาระบบซอฟต์แวร์ </a:t>
            </a:r>
            <a:r>
              <a:rPr lang="en-US" sz="2800" dirty="0" smtClean="0">
                <a:latin typeface="TH SarabunPSK" pitchFamily="34" charset="-34"/>
              </a:rPr>
              <a:t>up </a:t>
            </a:r>
            <a:r>
              <a:rPr lang="th-TH" sz="2800" dirty="0">
                <a:latin typeface="TH SarabunPSK" pitchFamily="34" charset="-34"/>
              </a:rPr>
              <a:t>เป็นการกำหนดเป้าหมายว่าจะต้องการะบบซอฟต์แวร์นี้ไปทำอะไร เริ่มเข้าสู่ขั้นตอนการวางแผนการสร้างระบบทั้งหมด เก็บความต้องการของผู้ที่มีส่วนได้ส่วนเสียกับ</a:t>
            </a:r>
            <a:r>
              <a:rPr lang="th-TH" sz="2800" dirty="0" smtClean="0">
                <a:latin typeface="TH SarabunPSK" pitchFamily="34" charset="-34"/>
              </a:rPr>
              <a:t>ระบบ</a:t>
            </a:r>
            <a:r>
              <a:rPr lang="th-TH" sz="3200" dirty="0">
                <a:latin typeface="TH SarabunPSK" pitchFamily="34" charset="-34"/>
              </a:rPr>
              <a:t/>
            </a:r>
            <a:br>
              <a:rPr lang="th-TH" sz="3200" dirty="0">
                <a:latin typeface="TH SarabunPSK" pitchFamily="34" charset="-34"/>
              </a:rPr>
            </a:br>
            <a:endParaRPr lang="th-TH" sz="3200" dirty="0" smtClean="0">
              <a:latin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509922"/>
            <a:ext cx="317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th-TH" sz="3200" dirty="0" smtClean="0">
              <a:latin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20" y="2800399"/>
            <a:ext cx="6230466" cy="38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279525"/>
            <a:ext cx="8202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itchFamily="34" charset="-34"/>
              </a:rPr>
              <a:t>2</a:t>
            </a:r>
            <a:r>
              <a:rPr lang="en-US" sz="2800" dirty="0" smtClean="0">
                <a:latin typeface="TH SarabunPSK" pitchFamily="34" charset="-34"/>
              </a:rPr>
              <a:t>. </a:t>
            </a:r>
            <a:r>
              <a:rPr lang="en-US" sz="2800" dirty="0">
                <a:latin typeface="TH SarabunPSK" pitchFamily="34" charset="-34"/>
              </a:rPr>
              <a:t> Elaboration </a:t>
            </a:r>
            <a:r>
              <a:rPr lang="th-TH" sz="2800" dirty="0">
                <a:latin typeface="TH SarabunPSK" pitchFamily="34" charset="-34"/>
              </a:rPr>
              <a:t>เป็นขั้นตอนการวิเคราะห์ออกแบบระบบซอฟต์แวร์ ทั้งนั้นทั้งนี้จะเห็นได้ว่า </a:t>
            </a:r>
            <a:r>
              <a:rPr lang="en-US" sz="2800" dirty="0">
                <a:latin typeface="TH SarabunPSK" pitchFamily="34" charset="-34"/>
              </a:rPr>
              <a:t>Requirement </a:t>
            </a:r>
            <a:r>
              <a:rPr lang="th-TH" sz="2800" dirty="0">
                <a:latin typeface="TH SarabunPSK" pitchFamily="34" charset="-34"/>
              </a:rPr>
              <a:t>ยังมีรูปคลื่นเกือบจะเต็มช่องอยู่ในขั้นตอนนี้จึงมีความสำคัญเพราะจะต้องนำความต้องการมาใช้ในการวิเคราะห์ออกแบบระบบซอฟต์แวร์ตามที่ลูกค้าต้องการ โดยใช้การวิเคราะห์ออกแบบเชิงวัตถุ (</a:t>
            </a:r>
            <a:r>
              <a:rPr lang="en-US" sz="2800" dirty="0">
                <a:latin typeface="TH SarabunPSK" pitchFamily="34" charset="-34"/>
              </a:rPr>
              <a:t>OOAD) </a:t>
            </a:r>
            <a:r>
              <a:rPr lang="th-TH" sz="2800" dirty="0">
                <a:latin typeface="TH SarabunPSK" pitchFamily="34" charset="-34"/>
              </a:rPr>
              <a:t>การใช้ </a:t>
            </a:r>
            <a:r>
              <a:rPr lang="en-US" sz="2800" dirty="0">
                <a:latin typeface="TH SarabunPSK" pitchFamily="34" charset="-34"/>
              </a:rPr>
              <a:t>UML </a:t>
            </a:r>
            <a:r>
              <a:rPr lang="th-TH" sz="2800" dirty="0">
                <a:latin typeface="TH SarabunPSK" pitchFamily="34" charset="-34"/>
              </a:rPr>
              <a:t>เช่น </a:t>
            </a:r>
            <a:r>
              <a:rPr lang="en-US" sz="2800" dirty="0">
                <a:latin typeface="TH SarabunPSK" pitchFamily="34" charset="-34"/>
              </a:rPr>
              <a:t>Use </a:t>
            </a:r>
            <a:r>
              <a:rPr lang="en-US" sz="2800" dirty="0" smtClean="0">
                <a:latin typeface="TH SarabunPSK" pitchFamily="34" charset="-34"/>
              </a:rPr>
              <a:t>case</a:t>
            </a:r>
            <a:endParaRPr lang="th-TH" sz="3200" dirty="0" smtClean="0">
              <a:latin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09" y="3562704"/>
            <a:ext cx="4421795" cy="29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Software Process</a:t>
            </a:r>
          </a:p>
        </p:txBody>
      </p:sp>
      <p:sp>
        <p:nvSpPr>
          <p:cNvPr id="10243" name="Espace réservé du contenu 4"/>
          <p:cNvSpPr>
            <a:spLocks noGrp="1"/>
          </p:cNvSpPr>
          <p:nvPr>
            <p:ph idx="1"/>
          </p:nvPr>
        </p:nvSpPr>
        <p:spPr>
          <a:xfrm>
            <a:off x="683568" y="1484313"/>
            <a:ext cx="7992888" cy="41370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	แนวคิดใหม่ที่เกิดในระหว่างกระบวนการพัฒนาระบบอยู่นั้น ความต้องการของซอฟต์แวร์มักปรับเปลี่ยนอยู่เสมอ ดังนั้นแบบจำลองแบบน้ำตกที่มองว่าการกำหนดความต้องการของระบบเป็นจุดเริ่มต้นการทำงาน การพัฒนาซอฟต์แวร์ในลำดับถัดไปอาจทำไม่ได้ เนื่องจากความต้องการที่เปลี่ยนแปลงไป อีกทั้งปักญหาที่เกิดจากการสื่อสารที่ไม่ครบถ้วนหรือปัจจัยภายนอก เช่น เทคโนโลยีที่เปลี่ยนไป ปัจจัยทางธุรกิจ</a:t>
            </a: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	ดังนั้นกระบวนการพัฒนาซอฟต์แวร์หรือวงจรซอฟต์แวร์ที่ดีควรมีแนวคิดของการเปลี่ยนแปลงความต้องการ มาเป็นส่วนหนึ่งของการกำหรดขั้นตอนกระบวนการในการพัฒนาซอฟต์แวร์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8034" y="1617226"/>
            <a:ext cx="820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</a:rPr>
              <a:t>Inception Phase : Use case Library</a:t>
            </a:r>
            <a:endParaRPr lang="th-TH" sz="3200" dirty="0" smtClean="0">
              <a:latin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509922"/>
            <a:ext cx="317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th-TH" sz="3200" dirty="0" smtClean="0">
              <a:latin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5805"/>
            <a:ext cx="6480719" cy="4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279525"/>
            <a:ext cx="8202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itchFamily="34" charset="-34"/>
              </a:rPr>
              <a:t>3</a:t>
            </a:r>
            <a:r>
              <a:rPr lang="en-US" sz="2800" dirty="0" smtClean="0">
                <a:latin typeface="TH SarabunPSK" pitchFamily="34" charset="-34"/>
              </a:rPr>
              <a:t>. </a:t>
            </a:r>
            <a:r>
              <a:rPr lang="en-US" sz="3200" dirty="0">
                <a:latin typeface="TH SarabunPSK" pitchFamily="34" charset="-34"/>
              </a:rPr>
              <a:t>Construction </a:t>
            </a:r>
            <a:r>
              <a:rPr lang="th-TH" sz="3200" dirty="0">
                <a:latin typeface="TH SarabunPSK" pitchFamily="34" charset="-34"/>
              </a:rPr>
              <a:t>กา</a:t>
            </a:r>
            <a:r>
              <a:rPr lang="th-TH" sz="3200" dirty="0" smtClean="0">
                <a:latin typeface="TH SarabunPSK" pitchFamily="34" charset="-34"/>
              </a:rPr>
              <a:t>รสร้างระบ</a:t>
            </a:r>
            <a:r>
              <a:rPr lang="th-TH" sz="3200" dirty="0">
                <a:latin typeface="TH SarabunPSK" pitchFamily="34" charset="-34"/>
              </a:rPr>
              <a:t>บขึ้นมาตามที่ได้วิเคราะห์ออกแบบไว้ โดยเน้นที่การเขียนโปรแกรมเชิงวัตถุ </a:t>
            </a:r>
            <a:r>
              <a:rPr lang="en-US" sz="3200" dirty="0">
                <a:latin typeface="TH SarabunPSK" pitchFamily="34" charset="-34"/>
              </a:rPr>
              <a:t>Object Oriented Programing (OOP) </a:t>
            </a:r>
            <a:r>
              <a:rPr lang="th-TH" sz="3200" dirty="0">
                <a:latin typeface="TH SarabunPSK" pitchFamily="34" charset="-34"/>
              </a:rPr>
              <a:t>พร้อมด้วยการทดสอบระบบ ถือได้ว่าขั้นตอนนี้มักจะกินเวลาเป็นที่สุด (แล้วแต่ขนาดของระบบซอฟต์แวร์ที่จะพัฒนาด้วย)</a:t>
            </a:r>
            <a:endParaRPr lang="th-TH" sz="3200" dirty="0" smtClean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9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279525"/>
            <a:ext cx="8202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itchFamily="34" charset="-34"/>
              </a:rPr>
              <a:t>4</a:t>
            </a:r>
            <a:r>
              <a:rPr lang="en-US" sz="2800" dirty="0" smtClean="0">
                <a:latin typeface="TH SarabunPSK" pitchFamily="34" charset="-34"/>
              </a:rPr>
              <a:t>. </a:t>
            </a:r>
            <a:r>
              <a:rPr lang="en-US" sz="3200" dirty="0">
                <a:latin typeface="TH SarabunPSK" pitchFamily="34" charset="-34"/>
              </a:rPr>
              <a:t>Transition </a:t>
            </a:r>
            <a:r>
              <a:rPr lang="th-TH" sz="3200" dirty="0">
                <a:latin typeface="TH SarabunPSK" pitchFamily="34" charset="-34"/>
              </a:rPr>
              <a:t>การส่งมอบระบบให้กับลูกค้า การจัดทำ </a:t>
            </a:r>
            <a:r>
              <a:rPr lang="en-US" sz="3200" dirty="0">
                <a:latin typeface="TH SarabunPSK" pitchFamily="34" charset="-34"/>
              </a:rPr>
              <a:t>Acceptance testing , beta testing </a:t>
            </a:r>
            <a:r>
              <a:rPr lang="th-TH" sz="3200" dirty="0">
                <a:latin typeface="TH SarabunPSK" pitchFamily="34" charset="-34"/>
              </a:rPr>
              <a:t>รวมไปถึงการจัดทำเอกสารการใช้งานให้กับผู้ใช้งานอีกด้วย</a:t>
            </a:r>
            <a:br>
              <a:rPr lang="th-TH" sz="3200" dirty="0">
                <a:latin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</a:rPr>
              <a:t> 	- </a:t>
            </a:r>
            <a:r>
              <a:rPr lang="th-TH" sz="3200" dirty="0">
                <a:latin typeface="TH SarabunPSK" pitchFamily="34" charset="-34"/>
              </a:rPr>
              <a:t>จัดทำเอกสารคู่มือการใช้งาน</a:t>
            </a:r>
            <a:br>
              <a:rPr lang="th-TH" sz="3200" dirty="0">
                <a:latin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</a:rPr>
              <a:t>	- </a:t>
            </a:r>
            <a:r>
              <a:rPr lang="th-TH" sz="3200" dirty="0">
                <a:latin typeface="TH SarabunPSK" pitchFamily="34" charset="-34"/>
              </a:rPr>
              <a:t>เตรียมสถานที่จะนำระบบไปใช้งานจริงๆ</a:t>
            </a:r>
            <a:br>
              <a:rPr lang="th-TH" sz="3200" dirty="0">
                <a:latin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</a:rPr>
              <a:t>	- อบรม</a:t>
            </a:r>
            <a:r>
              <a:rPr lang="th-TH" sz="3200" dirty="0">
                <a:latin typeface="TH SarabunPSK" pitchFamily="34" charset="-34"/>
              </a:rPr>
              <a:t>ผู้ใช้งาน</a:t>
            </a:r>
            <a:br>
              <a:rPr lang="th-TH" sz="3200" dirty="0">
                <a:latin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</a:rPr>
              <a:t>	- </a:t>
            </a:r>
            <a:r>
              <a:rPr lang="th-TH" sz="3200" dirty="0">
                <a:latin typeface="TH SarabunPSK" pitchFamily="34" charset="-34"/>
              </a:rPr>
              <a:t>ออกแบบผลิตภัณฑ์</a:t>
            </a:r>
            <a:endParaRPr lang="th-TH" sz="3200" dirty="0" smtClean="0"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5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</a:rPr>
              <a:t>Agile UP (Unified Process)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279525"/>
            <a:ext cx="8202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itchFamily="34" charset="-34"/>
              </a:rPr>
              <a:t>5</a:t>
            </a:r>
            <a:r>
              <a:rPr lang="en-US" sz="2800" dirty="0" smtClean="0">
                <a:latin typeface="TH SarabunPSK" pitchFamily="34" charset="-34"/>
              </a:rPr>
              <a:t>. </a:t>
            </a:r>
            <a:r>
              <a:rPr lang="en-US" sz="3200" dirty="0" smtClean="0">
                <a:latin typeface="TH SarabunPSK" pitchFamily="34" charset="-34"/>
              </a:rPr>
              <a:t>Production Phase </a:t>
            </a:r>
            <a:r>
              <a:rPr lang="th-TH" sz="3200" dirty="0" smtClean="0">
                <a:latin typeface="TH SarabunPSK" pitchFamily="34" charset="-34"/>
              </a:rPr>
              <a:t>ระยะการทำงานจะเป็นกิจกรรมการใช้งานทั่วไป เฝ้าดูการใช้งาน และรายงานจุดบกพร่องของโครงการ </a:t>
            </a:r>
          </a:p>
        </p:txBody>
      </p:sp>
    </p:spTree>
    <p:extLst>
      <p:ext uri="{BB962C8B-B14F-4D97-AF65-F5344CB8AC3E}">
        <p14:creationId xmlns:p14="http://schemas.microsoft.com/office/powerpoint/2010/main" val="834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395288" y="1628800"/>
            <a:ext cx="82091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Agile Manifesto (</a:t>
            </a:r>
            <a:r>
              <a:rPr lang="en-US" b="1" dirty="0">
                <a:hlinkClick r:id="rId4" tooltip="Agile Manifesto"/>
              </a:rPr>
              <a:t>English version</a:t>
            </a:r>
            <a:r>
              <a:rPr lang="en-US" b="1" dirty="0" smtClean="0"/>
              <a:t>)</a:t>
            </a:r>
            <a:endParaRPr lang="th-TH" b="1" dirty="0" smtClean="0"/>
          </a:p>
          <a:p>
            <a:r>
              <a:rPr lang="th-TH" sz="3200" dirty="0" smtClean="0">
                <a:latin typeface="TH SarabunPSK" pitchFamily="34" charset="-34"/>
              </a:rPr>
              <a:t> 	</a:t>
            </a:r>
            <a:r>
              <a:rPr lang="en-US" sz="3200" dirty="0" smtClean="0">
                <a:latin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</a:rPr>
              <a:t>ประสานงานและทำงานร่วมกันระหว่างบุคคลในกลุ่มนักพัฒนา </a:t>
            </a:r>
            <a:r>
              <a:rPr lang="th-TH" sz="3200" dirty="0">
                <a:latin typeface="TH SarabunPSK" pitchFamily="34" charset="-34"/>
              </a:rPr>
              <a:t>มากกว่า การใช้เครื่องมือหรือ </a:t>
            </a:r>
            <a:r>
              <a:rPr lang="en-US" sz="3200" dirty="0">
                <a:latin typeface="TH SarabunPSK" pitchFamily="34" charset="-34"/>
              </a:rPr>
              <a:t>Process </a:t>
            </a:r>
            <a:r>
              <a:rPr lang="th-TH" sz="3200" dirty="0">
                <a:latin typeface="TH SarabunPSK" pitchFamily="34" charset="-34"/>
              </a:rPr>
              <a:t>ในการสื่อสารภายใน</a:t>
            </a:r>
            <a:r>
              <a:rPr lang="th-TH" sz="3200" dirty="0" smtClean="0">
                <a:latin typeface="TH SarabunPSK" pitchFamily="34" charset="-34"/>
              </a:rPr>
              <a:t>ทีม</a:t>
            </a:r>
            <a:endParaRPr lang="en-US" sz="3200" dirty="0" smtClean="0">
              <a:latin typeface="TH SarabunPSK" pitchFamily="34" charset="-34"/>
            </a:endParaRPr>
          </a:p>
          <a:p>
            <a:r>
              <a:rPr lang="en-US" sz="3200" dirty="0">
                <a:latin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</a:rPr>
              <a:t>- </a:t>
            </a:r>
            <a:r>
              <a:rPr lang="th-TH" sz="3200" b="1" dirty="0"/>
              <a:t>การสร้างซอฟแวร์ที่สามารถใช้งานได้</a:t>
            </a:r>
            <a:r>
              <a:rPr lang="th-TH" sz="3200" dirty="0"/>
              <a:t> มากกว่า การผลิตเอกสารที่มากเกินความจำเป็นในการอธิบายการทำงานของ</a:t>
            </a:r>
            <a:r>
              <a:rPr lang="th-TH" sz="3200" dirty="0" smtClean="0"/>
              <a:t>ซอฟแวร์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</a:t>
            </a:r>
            <a:r>
              <a:rPr lang="th-TH" sz="3200" b="1" dirty="0"/>
              <a:t>ความร่วมมือจากลูกค้า</a:t>
            </a:r>
            <a:r>
              <a:rPr lang="th-TH" sz="3200" dirty="0"/>
              <a:t> มากกว่า สัญญาการผลิต</a:t>
            </a:r>
            <a:r>
              <a:rPr lang="th-TH" sz="3200" dirty="0" smtClean="0"/>
              <a:t>ซอฟแวร์</a:t>
            </a:r>
          </a:p>
          <a:p>
            <a:r>
              <a:rPr lang="th-TH" sz="3200" dirty="0">
                <a:latin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</a:rPr>
              <a:t>	- </a:t>
            </a:r>
            <a:r>
              <a:rPr lang="th-TH" sz="3200" b="1" dirty="0"/>
              <a:t>การตอบสนองต่อการเปลี่ยนแปลง</a:t>
            </a:r>
            <a:r>
              <a:rPr lang="th-TH" sz="3200" dirty="0"/>
              <a:t> มากกว่า การดำเนินงานตามแผนงานที่ว่างไว้ล่วงหน้าซึ่งไม่คำนึงถึงการเปลี่ยนแปลง</a:t>
            </a:r>
            <a:endParaRPr lang="th-TH" sz="3200" dirty="0" smtClean="0">
              <a:latin typeface="TH SarabunPSK" pitchFamily="34" charset="-34"/>
            </a:endParaRPr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Software Process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creenshot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1124744"/>
            <a:ext cx="4752528" cy="532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98072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	แนวคิด</a:t>
            </a:r>
            <a:r>
              <a:rPr lang="th-TH" sz="2400" dirty="0"/>
              <a:t>ในการพัฒนาซอฟแวร์ที่คำนึงถึงความพึงพอใจของลูกค้าสูงสุด โดยอาศัยการประสานงานและร่วมมือระหว่างลูกค้าและกลุ่มผู้พัฒนาอย่างใกล้ชิด ร่วมทั้งอ้าแขนรับความต้องการที่เปลี่ยนแปลง เพื่อผลิตซอฟแวร์ที่ตรงความต้องการของลูกค้าอย่างแท้จริง</a:t>
            </a:r>
          </a:p>
        </p:txBody>
      </p:sp>
      <p:pic>
        <p:nvPicPr>
          <p:cNvPr id="11" name="Picture 10" descr="agile-method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060847"/>
            <a:ext cx="6984776" cy="465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 team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eneral-agile-picture-copyr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268760"/>
            <a:ext cx="820891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3568" y="155679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/>
              <a:t>ผลิตผล </a:t>
            </a:r>
            <a:r>
              <a:rPr lang="en-GB" sz="3200" dirty="0" smtClean="0"/>
              <a:t>:</a:t>
            </a:r>
            <a:r>
              <a:rPr lang="th-TH" sz="3200" dirty="0" smtClean="0"/>
              <a:t> </a:t>
            </a:r>
          </a:p>
          <a:p>
            <a:pPr algn="thaiDist"/>
            <a:r>
              <a:rPr lang="th-TH" sz="3200" dirty="0"/>
              <a:t> </a:t>
            </a:r>
            <a:r>
              <a:rPr lang="th-TH" sz="3200" dirty="0" smtClean="0"/>
              <a:t>	ซอฟต์แวร์รุ่นต่างๆ ที่ทำงานได้จริงโดยส่งมอบรุ่นที่เพิ่มขึ้นตามกำหนดเวลาที่ตกลงไว้ </a:t>
            </a:r>
          </a:p>
          <a:p>
            <a:pPr algn="thaiDist"/>
            <a:endParaRPr lang="th-TH" sz="3200" dirty="0"/>
          </a:p>
          <a:p>
            <a:pPr algn="thaiDist"/>
            <a:r>
              <a:rPr lang="th-TH" sz="3200" dirty="0" smtClean="0"/>
              <a:t>การตรวจสอบ </a:t>
            </a:r>
            <a:r>
              <a:rPr lang="en-GB" sz="3200" dirty="0" smtClean="0"/>
              <a:t>: </a:t>
            </a:r>
          </a:p>
          <a:p>
            <a:pPr algn="thaiDist"/>
            <a:r>
              <a:rPr lang="en-GB" sz="3200" dirty="0"/>
              <a:t> </a:t>
            </a:r>
            <a:r>
              <a:rPr lang="en-GB" sz="3200" dirty="0" smtClean="0"/>
              <a:t>	</a:t>
            </a:r>
            <a:r>
              <a:rPr lang="th-TH" sz="3200" dirty="0" smtClean="0"/>
              <a:t>ทีมงานมองเห็นพ้องต้องกันว่า กระบวนการทำมาแล้วได้ผล และผลิตซอฟต์แวร์รุ่นต่างๆ ส่งมอบได้เป็นที่พอใจของลูกค้า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ประวัติ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ero_defects_ag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268760"/>
            <a:ext cx="6139732" cy="2183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3318570"/>
            <a:ext cx="8316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SarabunPSK" pitchFamily="34" charset="-34"/>
              </a:rPr>
              <a:t> 	วิวัฒนาการ</a:t>
            </a:r>
            <a:r>
              <a:rPr lang="th-TH" sz="3200" dirty="0">
                <a:latin typeface="TH SarabunPSK" pitchFamily="34" charset="-34"/>
              </a:rPr>
              <a:t>ขึ้นประมาณกลางปี 1990 เพื่อเป็นการลดหรือต่อต้านวิธีการทำงานที่ใหญ่ (</a:t>
            </a:r>
            <a:r>
              <a:rPr lang="en-GB" sz="3200" dirty="0">
                <a:latin typeface="TH SarabunPSK" pitchFamily="34" charset="-34"/>
              </a:rPr>
              <a:t>Heavyweight Method</a:t>
            </a:r>
            <a:r>
              <a:rPr lang="en-GB" sz="3200" dirty="0" smtClean="0">
                <a:latin typeface="TH SarabunPSK" pitchFamily="34" charset="-34"/>
              </a:rPr>
              <a:t>)</a:t>
            </a:r>
            <a:endParaRPr lang="en-GB" sz="3200" dirty="0">
              <a:latin typeface="TH SarabunPSK" pitchFamily="34" charset="-34"/>
            </a:endParaRPr>
          </a:p>
          <a:p>
            <a:pPr algn="thaiDist"/>
            <a:r>
              <a:rPr lang="th-TH" sz="3200" dirty="0" smtClean="0">
                <a:latin typeface="TH SarabunPSK" pitchFamily="34" charset="-34"/>
              </a:rPr>
              <a:t> 	วิธีการ</a:t>
            </a:r>
            <a:r>
              <a:rPr lang="th-TH" sz="3200" dirty="0">
                <a:latin typeface="TH SarabunPSK" pitchFamily="34" charset="-34"/>
              </a:rPr>
              <a:t>ที่คล้ายกับ </a:t>
            </a:r>
            <a:r>
              <a:rPr lang="en-US" sz="3200" dirty="0">
                <a:latin typeface="TH SarabunPSK" pitchFamily="34" charset="-34"/>
              </a:rPr>
              <a:t>Agile </a:t>
            </a:r>
            <a:r>
              <a:rPr lang="th-TH" sz="3200" dirty="0">
                <a:latin typeface="TH SarabunPSK" pitchFamily="34" charset="-34"/>
              </a:rPr>
              <a:t>ที่สร้างก่อนปี </a:t>
            </a:r>
            <a:r>
              <a:rPr lang="en-US" sz="3200" dirty="0">
                <a:latin typeface="TH SarabunPSK" pitchFamily="34" charset="-34"/>
              </a:rPr>
              <a:t>2000</a:t>
            </a:r>
            <a:r>
              <a:rPr lang="th-TH" sz="3200" dirty="0">
                <a:latin typeface="TH SarabunPSK" pitchFamily="34" charset="-34"/>
              </a:rPr>
              <a:t> ประกอบด้วย </a:t>
            </a:r>
            <a:r>
              <a:rPr lang="en-US" sz="3200" dirty="0" smtClean="0">
                <a:latin typeface="TH SarabunPSK" pitchFamily="34" charset="-34"/>
              </a:rPr>
              <a:t>Scrum(1986</a:t>
            </a:r>
            <a:r>
              <a:rPr lang="en-US" sz="3200" dirty="0">
                <a:latin typeface="TH SarabunPSK" pitchFamily="34" charset="-34"/>
              </a:rPr>
              <a:t>) , Crystal Clear, Extreme Programming (1996</a:t>
            </a:r>
            <a:r>
              <a:rPr lang="en-US" sz="3200" dirty="0" smtClean="0">
                <a:latin typeface="TH SarabunPSK" pitchFamily="34" charset="-34"/>
              </a:rPr>
              <a:t>), </a:t>
            </a:r>
            <a:r>
              <a:rPr lang="en-US" sz="3200" dirty="0">
                <a:latin typeface="TH SarabunPSK" pitchFamily="34" charset="-34"/>
              </a:rPr>
              <a:t>Adaptive </a:t>
            </a:r>
            <a:r>
              <a:rPr lang="en-US" sz="3200" dirty="0" smtClean="0">
                <a:latin typeface="TH SarabunPSK" pitchFamily="34" charset="-34"/>
              </a:rPr>
              <a:t>Software Development</a:t>
            </a:r>
            <a:r>
              <a:rPr lang="en-US" sz="3200" dirty="0">
                <a:latin typeface="TH SarabunPSK" pitchFamily="34" charset="-34"/>
              </a:rPr>
              <a:t>, Feature </a:t>
            </a:r>
            <a:r>
              <a:rPr lang="en-US" sz="3200" dirty="0" smtClean="0">
                <a:latin typeface="TH SarabunPSK" pitchFamily="34" charset="-34"/>
              </a:rPr>
              <a:t>Driven Development, </a:t>
            </a:r>
            <a:r>
              <a:rPr lang="th-TH" sz="3200" dirty="0" smtClean="0">
                <a:latin typeface="TH SarabunPSK" pitchFamily="34" charset="-34"/>
              </a:rPr>
              <a:t>และ </a:t>
            </a:r>
            <a:r>
              <a:rPr lang="en-US" sz="3200" dirty="0">
                <a:latin typeface="TH SarabunPSK" pitchFamily="34" charset="-34"/>
              </a:rPr>
              <a:t>DSDM ( 1995)</a:t>
            </a:r>
          </a:p>
          <a:p>
            <a:r>
              <a:rPr lang="en-GB" sz="3200" dirty="0" smtClean="0">
                <a:latin typeface="TH SarabunPSK" pitchFamily="34" charset="-34"/>
              </a:rPr>
              <a:t> </a:t>
            </a:r>
            <a:endParaRPr lang="th-TH" sz="3200" dirty="0"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1412776"/>
          <a:ext cx="8064895" cy="4703024"/>
        </p:xfrm>
        <a:graphic>
          <a:graphicData uri="http://schemas.openxmlformats.org/drawingml/2006/table">
            <a:tbl>
              <a:tblPr/>
              <a:tblGrid>
                <a:gridCol w="8064895"/>
              </a:tblGrid>
              <a:tr h="4703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เน้นว่าใครถนัดอะไร และการพูดคุยสื่อสารกัน มากกว่า การยึดติดที่เครื่องมือ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และกระบวนการ </a:t>
                      </a:r>
                      <a:r>
                        <a:rPr lang="en-US" sz="2800" baseline="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 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ให้ทำงาน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โดยยึดที่ผลผลิตหรือ 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software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เป็นหลัก </a:t>
                      </a:r>
                      <a:endParaRPr lang="en-US" sz="2800" dirty="0" smtClean="0">
                        <a:solidFill>
                          <a:srgbClr val="121212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ให้ความสาคัญเรื่องของการติดต่อสื่อสาร </a:t>
                      </a:r>
                      <a:endParaRPr lang="en-US" sz="2800" dirty="0" smtClean="0">
                        <a:solidFill>
                          <a:srgbClr val="121212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ยอมรับความ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เปลี่ยนแปลง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555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149080"/>
            <a:ext cx="6480720" cy="203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title"/>
          </p:nvPr>
        </p:nvSpPr>
        <p:spPr>
          <a:xfrm>
            <a:off x="1403350" y="-26988"/>
            <a:ext cx="8229600" cy="1143001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Agile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4584-16CD-45BC-A821-FCB7C8BBEF0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45" name="Picture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63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1412776"/>
          <a:ext cx="8064895" cy="4320480"/>
        </p:xfrm>
        <a:graphic>
          <a:graphicData uri="http://schemas.openxmlformats.org/drawingml/2006/table">
            <a:tbl>
              <a:tblPr/>
              <a:tblGrid>
                <a:gridCol w="8064895"/>
              </a:tblGrid>
              <a:tr h="43204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Agile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เป็นแนวคิดใหม่สาหรับการพัฒนาซอฟต์แวร์ ที่พยายามที่จะแทรกตัวเข้า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ไปใน 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methodology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แบบเดิม เพื่อให้งานสั้นลงเป็นหลักการในการพัฒนา </a:t>
                      </a: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software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แบบ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ใหม่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เน้น...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· Rapid and flexible response to change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· 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ทำให้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การพัฒนาว่องไว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·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การทำเรื่อยๆ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ไม่ต้องหยุด แม้มีอะไรมากระทบก็ไม่เป็นไร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·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เมื่อมีการเปลี่ยนแปลง เราสามารถรองรับความเปลี่ยนแปลงนั้นได้อย่าง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   </a:t>
                      </a:r>
                      <a:r>
                        <a:rPr lang="th-TH" sz="2800" dirty="0" smtClean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รวดเร็ว </a:t>
                      </a:r>
                      <a:r>
                        <a:rPr lang="th-TH" sz="2800" dirty="0">
                          <a:solidFill>
                            <a:srgbClr val="121212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ไม่ตายตัว</a:t>
                      </a:r>
                      <a:endParaRPr lang="en-US" sz="2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2265</Words>
  <Application>Microsoft Office PowerPoint</Application>
  <PresentationFormat>นำเสนอทางหน้าจอ (4:3)</PresentationFormat>
  <Paragraphs>396</Paragraphs>
  <Slides>24</Slides>
  <Notes>24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6" baseType="lpstr">
      <vt:lpstr>Origami [Showeet.com]</vt:lpstr>
      <vt:lpstr>ไหลเวียน</vt:lpstr>
      <vt:lpstr>CHAPTER 4 Agile Model  (กระบวนการอาไจล) </vt:lpstr>
      <vt:lpstr>Software Process</vt:lpstr>
      <vt:lpstr>Software Process</vt:lpstr>
      <vt:lpstr>Agile</vt:lpstr>
      <vt:lpstr>Agile team</vt:lpstr>
      <vt:lpstr>Agile</vt:lpstr>
      <vt:lpstr>ประวัติ Agile</vt:lpstr>
      <vt:lpstr>วัตถุประสงค์ของ Agile</vt:lpstr>
      <vt:lpstr>วัตถุประสงค์ของ Agile</vt:lpstr>
      <vt:lpstr>หลักการของ Agile</vt:lpstr>
      <vt:lpstr>หลักการของ Agile</vt:lpstr>
      <vt:lpstr>โมเดลของ Agile (Agile Modeling)</vt:lpstr>
      <vt:lpstr>โมเดลของ Agile (Agile Modeling)</vt:lpstr>
      <vt:lpstr>โมเดลของ Agile (Agile Modeling)</vt:lpstr>
      <vt:lpstr>โมเดลของ Agile (Agile Modeling)</vt:lpstr>
      <vt:lpstr>Agile methodology</vt:lpstr>
      <vt:lpstr>Agile UP (Unified Process)</vt:lpstr>
      <vt:lpstr>Agile UP (Unified Process)</vt:lpstr>
      <vt:lpstr>Agile UP (Unified Process)</vt:lpstr>
      <vt:lpstr>Agile UP (Unified Process)</vt:lpstr>
      <vt:lpstr>Agile UP (Unified Process)</vt:lpstr>
      <vt:lpstr>Agile UP (Unified Process)</vt:lpstr>
      <vt:lpstr>Agile UP (Unified Process)</vt:lpstr>
      <vt:lpstr>สรุป Agile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Windows User</cp:lastModifiedBy>
  <cp:revision>152</cp:revision>
  <dcterms:created xsi:type="dcterms:W3CDTF">2012-01-16T12:17:13Z</dcterms:created>
  <dcterms:modified xsi:type="dcterms:W3CDTF">2013-12-17T18:49:52Z</dcterms:modified>
  <cp:category>Templates</cp:category>
</cp:coreProperties>
</file>