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275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364"/>
    <a:srgbClr val="FFC000"/>
    <a:srgbClr val="3B3838"/>
    <a:srgbClr val="DA6946"/>
    <a:srgbClr val="D45242"/>
    <a:srgbClr val="009245"/>
    <a:srgbClr val="FBE5D6"/>
    <a:srgbClr val="F2F8EE"/>
    <a:srgbClr val="E575B5"/>
    <a:srgbClr val="9D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947;p36"/>
          <p:cNvSpPr txBox="1">
            <a:spLocks noGrp="1"/>
          </p:cNvSpPr>
          <p:nvPr>
            <p:ph type="subTitle" idx="1"/>
          </p:nvPr>
        </p:nvSpPr>
        <p:spPr>
          <a:xfrm>
            <a:off x="-571247" y="1325142"/>
            <a:ext cx="7665066" cy="28137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บทที่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ระบบพิกัดฉาก และสมการเส้นตรง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C761CA6C-4A08-54F7-A576-E416947ABCC9}"/>
              </a:ext>
            </a:extLst>
          </p:cNvPr>
          <p:cNvSpPr/>
          <p:nvPr/>
        </p:nvSpPr>
        <p:spPr>
          <a:xfrm>
            <a:off x="458613" y="5919537"/>
            <a:ext cx="4604276" cy="6641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EA6FAE2-47C1-BFC4-8AB4-AE5431540DD2}"/>
              </a:ext>
            </a:extLst>
          </p:cNvPr>
          <p:cNvSpPr txBox="1"/>
          <p:nvPr/>
        </p:nvSpPr>
        <p:spPr>
          <a:xfrm>
            <a:off x="183376" y="5866887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D0D3CC3-26AA-4EB9-F890-FC3D20467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r="6032"/>
          <a:stretch/>
        </p:blipFill>
        <p:spPr>
          <a:xfrm>
            <a:off x="1443791" y="820778"/>
            <a:ext cx="7469130" cy="286343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DE90A70-F810-4B9B-1562-98303EA726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905"/>
          <a:stretch/>
        </p:blipFill>
        <p:spPr>
          <a:xfrm>
            <a:off x="1305406" y="3855735"/>
            <a:ext cx="7875395" cy="105314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AEF4C7F-E5E9-93CE-56DB-166927B11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17" y="4000861"/>
            <a:ext cx="1267002" cy="342948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37B6414-BA29-5F22-4206-605B0AD2790F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133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42DBFBE-E10F-F177-C234-5E1BEB734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19" r="25934"/>
          <a:stretch/>
        </p:blipFill>
        <p:spPr>
          <a:xfrm>
            <a:off x="1151383" y="1068404"/>
            <a:ext cx="5505899" cy="4836878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E2317CF-BF71-62F7-59F0-A56B4D4403F7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9316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67253AF-25FC-ACDB-B511-D246C766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86" y="974584"/>
            <a:ext cx="9329978" cy="4368941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3716CFE-7009-4A82-20D7-B8DE28CECB54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8746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F694A35-0FAE-1CD2-20EA-BD0685579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64" y="900376"/>
            <a:ext cx="9219832" cy="143359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76B5CE-7C16-2E3D-2F0A-0ACF9A395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69" y="2418873"/>
            <a:ext cx="6094514" cy="2372779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21FD3A0-D7DF-6C39-F076-B7B025031290}"/>
              </a:ext>
            </a:extLst>
          </p:cNvPr>
          <p:cNvSpPr txBox="1"/>
          <p:nvPr/>
        </p:nvSpPr>
        <p:spPr>
          <a:xfrm>
            <a:off x="2704699" y="5091764"/>
            <a:ext cx="19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ภาพประกอบ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E2E9960-98F0-E6E5-EC1B-DCC2F2BF5AF9}"/>
              </a:ext>
            </a:extLst>
          </p:cNvPr>
          <p:cNvSpPr txBox="1"/>
          <p:nvPr/>
        </p:nvSpPr>
        <p:spPr>
          <a:xfrm>
            <a:off x="6302947" y="5060238"/>
            <a:ext cx="19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ภาพประกอบ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7108370-7D67-22A2-FC74-87A6259564DD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057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3C332C5-2D96-618E-EFB7-66A51D941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78" y="1124052"/>
            <a:ext cx="8388559" cy="272605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6E4A785-6459-677E-E683-8847317D5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46" y="1645344"/>
            <a:ext cx="314369" cy="3524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B24CB40-569B-5E05-9D2D-C15B503B5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83" y="1165099"/>
            <a:ext cx="304843" cy="34294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0BD23B0-BDF7-0BC1-EBDC-3FE0A70AB5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4404" r="3468" b="11479"/>
          <a:stretch/>
        </p:blipFill>
        <p:spPr>
          <a:xfrm>
            <a:off x="1636295" y="3933958"/>
            <a:ext cx="8701238" cy="1758943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DE77EBE-788F-5ABD-D400-ACF37D3A54DE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332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3943196-9C44-955D-D546-163C6AFD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44" y="881894"/>
            <a:ext cx="7528739" cy="473136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FDFDE46-C56B-CD17-0259-ED3609F0D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02" y="930019"/>
            <a:ext cx="1315142" cy="454497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A8705CB-133F-40B5-A1FF-7A922C8BC3E4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868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C789171-4CD9-4352-CEEE-035640825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5" b="19033"/>
          <a:stretch/>
        </p:blipFill>
        <p:spPr>
          <a:xfrm>
            <a:off x="1127228" y="856644"/>
            <a:ext cx="8786045" cy="182880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0C40A52-24B2-6559-64F2-3B94510F6E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65"/>
          <a:stretch/>
        </p:blipFill>
        <p:spPr>
          <a:xfrm>
            <a:off x="2469104" y="2693343"/>
            <a:ext cx="6139062" cy="2706430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4BABCED-56AB-4F37-BF81-C7B7D5432A41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0784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2A61A62-329C-3E30-CC0B-344969E7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31" y="926488"/>
            <a:ext cx="8549922" cy="263420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C2693BD-CFCF-A376-497D-003125788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1"/>
          <a:stretch/>
        </p:blipFill>
        <p:spPr>
          <a:xfrm>
            <a:off x="1917107" y="3557957"/>
            <a:ext cx="8215522" cy="2120949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8807467-2D66-0919-BC17-FD66C74E371C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0992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783182E-21AA-D60E-210D-D640B6C0A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15" y="809283"/>
            <a:ext cx="9244399" cy="167403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F1A019D-6B19-B496-D347-A7344EA84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08" y="2918966"/>
            <a:ext cx="9650750" cy="2410343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E4B6E40-FCD2-5E6F-2562-9E9E23C9DDDD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32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459AA93-A4ED-8E80-77E0-EB8F5182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0"/>
          <a:stretch/>
        </p:blipFill>
        <p:spPr>
          <a:xfrm>
            <a:off x="1327462" y="989006"/>
            <a:ext cx="9241074" cy="435759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16DE9CA-922C-0EB1-CB29-24C5E0FD4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71" y="1159714"/>
            <a:ext cx="1229175" cy="418830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1E6424B-E050-560C-AE4F-FE9716009AC8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3271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499225" y="1506220"/>
            <a:ext cx="3744595" cy="584835"/>
            <a:chOff x="10257" y="2368"/>
            <a:chExt cx="5897" cy="921"/>
          </a:xfrm>
        </p:grpSpPr>
        <p:sp>
          <p:nvSpPr>
            <p:cNvPr id="2" name="矩形: 圆角 1"/>
            <p:cNvSpPr/>
            <p:nvPr/>
          </p:nvSpPr>
          <p:spPr>
            <a:xfrm>
              <a:off x="11502" y="2417"/>
              <a:ext cx="4652" cy="737"/>
            </a:xfrm>
            <a:prstGeom prst="roundRect">
              <a:avLst>
                <a:gd name="adj" fmla="val 45829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Google Shape;1017;p37">
              <a:hlinkClick r:id="" action="ppaction://noaction"/>
            </p:cNvPr>
            <p:cNvSpPr/>
            <p:nvPr/>
          </p:nvSpPr>
          <p:spPr>
            <a:xfrm>
              <a:off x="12446" y="2610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800" b="1" dirty="0">
                  <a:solidFill>
                    <a:schemeClr val="bg1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ระบบพิกัดฉาก </a:t>
              </a:r>
              <a:endParaRPr sz="3200" b="1" dirty="0">
                <a:solidFill>
                  <a:schemeClr val="bg1"/>
                </a:solidFill>
                <a:latin typeface="Angsana New" panose="02020603050405020304" pitchFamily="18" charset="-34"/>
                <a:ea typeface="Kanit SemiBold" panose="020B0A00000000000000" pitchFamily="34" charset="-122"/>
                <a:cs typeface="Angsana New" panose="02020603050405020304" pitchFamily="18" charset="-34"/>
                <a:sym typeface="Catamaran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0299" y="2969"/>
              <a:ext cx="1008" cy="1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257" y="2368"/>
              <a:ext cx="1278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5.1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25895" y="2933893"/>
            <a:ext cx="3759200" cy="612140"/>
            <a:chOff x="10257" y="3383"/>
            <a:chExt cx="5920" cy="964"/>
          </a:xfrm>
        </p:grpSpPr>
        <p:sp>
          <p:nvSpPr>
            <p:cNvPr id="38" name="矩形: 圆角 37"/>
            <p:cNvSpPr/>
            <p:nvPr/>
          </p:nvSpPr>
          <p:spPr>
            <a:xfrm>
              <a:off x="11525" y="3497"/>
              <a:ext cx="4652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Google Shape;1018;p37">
              <a:hlinkClick r:id="" action="ppaction://noaction"/>
            </p:cNvPr>
            <p:cNvSpPr/>
            <p:nvPr/>
          </p:nvSpPr>
          <p:spPr>
            <a:xfrm>
              <a:off x="12424" y="3383"/>
              <a:ext cx="2835" cy="919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800" b="1" dirty="0">
                  <a:solidFill>
                    <a:schemeClr val="bg1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สมการเส้นตรง </a:t>
              </a:r>
              <a:endParaRPr sz="3200" b="1" dirty="0">
                <a:solidFill>
                  <a:schemeClr val="bg1"/>
                </a:solidFill>
                <a:latin typeface="Angsana New" panose="02020603050405020304" pitchFamily="18" charset="-34"/>
                <a:ea typeface="Kanit SemiBold" panose="020B0A00000000000000" pitchFamily="34" charset="-122"/>
                <a:cs typeface="Angsana New" panose="02020603050405020304" pitchFamily="18" charset="-34"/>
                <a:sym typeface="Catamaran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299" y="4052"/>
              <a:ext cx="1008" cy="193"/>
            </a:xfrm>
            <a:prstGeom prst="rect">
              <a:avLst/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257" y="3426"/>
              <a:ext cx="1531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5.2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37233" y="4312745"/>
            <a:ext cx="3823970" cy="584835"/>
            <a:chOff x="10235" y="4531"/>
            <a:chExt cx="6439" cy="921"/>
          </a:xfrm>
        </p:grpSpPr>
        <p:sp>
          <p:nvSpPr>
            <p:cNvPr id="39" name="矩形: 圆角 38"/>
            <p:cNvSpPr/>
            <p:nvPr/>
          </p:nvSpPr>
          <p:spPr>
            <a:xfrm>
              <a:off x="11537" y="4571"/>
              <a:ext cx="5137" cy="737"/>
            </a:xfrm>
            <a:prstGeom prst="roundRect">
              <a:avLst>
                <a:gd name="adj" fmla="val 45829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64" name="Google Shape;1019;p37">
              <a:hlinkClick r:id="" action="ppaction://noaction"/>
            </p:cNvPr>
            <p:cNvSpPr/>
            <p:nvPr/>
          </p:nvSpPr>
          <p:spPr>
            <a:xfrm>
              <a:off x="11711" y="4691"/>
              <a:ext cx="4652" cy="61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h-TH" sz="2400" b="1" dirty="0">
                  <a:solidFill>
                    <a:schemeClr val="bg1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ระยะห่างระหว่างเส้นตรงกับจุด</a:t>
              </a:r>
              <a:endParaRPr lang="en-US" sz="24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299" y="5135"/>
              <a:ext cx="1008" cy="193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235" y="4531"/>
              <a:ext cx="1476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5.3</a:t>
              </a:r>
            </a:p>
          </p:txBody>
        </p:sp>
      </p:grpSp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วงรี 31">
            <a:extLst>
              <a:ext uri="{FF2B5EF4-FFF2-40B4-BE49-F238E27FC236}">
                <a16:creationId xmlns:a16="http://schemas.microsoft.com/office/drawing/2014/main" id="{70E90342-2154-EAEF-DF9B-B08C7A7D2D05}"/>
              </a:ext>
            </a:extLst>
          </p:cNvPr>
          <p:cNvSpPr/>
          <p:nvPr/>
        </p:nvSpPr>
        <p:spPr>
          <a:xfrm>
            <a:off x="1252219" y="1583690"/>
            <a:ext cx="3253339" cy="33126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2C23D390-C2EB-1B44-2C17-586724308482}"/>
              </a:ext>
            </a:extLst>
          </p:cNvPr>
          <p:cNvSpPr txBox="1"/>
          <p:nvPr/>
        </p:nvSpPr>
        <p:spPr>
          <a:xfrm>
            <a:off x="1906905" y="2840954"/>
            <a:ext cx="3150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เนื้อหาสำคัญ</a:t>
            </a:r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5" name="ลูกศร: ขวา 34">
            <a:extLst>
              <a:ext uri="{FF2B5EF4-FFF2-40B4-BE49-F238E27FC236}">
                <a16:creationId xmlns:a16="http://schemas.microsoft.com/office/drawing/2014/main" id="{F810F1CF-CDD4-8703-BC79-D7597E5A4695}"/>
              </a:ext>
            </a:extLst>
          </p:cNvPr>
          <p:cNvSpPr/>
          <p:nvPr/>
        </p:nvSpPr>
        <p:spPr>
          <a:xfrm rot="20582547">
            <a:off x="4749719" y="1857118"/>
            <a:ext cx="1288850" cy="7694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ลูกศร: ขวา 41">
            <a:extLst>
              <a:ext uri="{FF2B5EF4-FFF2-40B4-BE49-F238E27FC236}">
                <a16:creationId xmlns:a16="http://schemas.microsoft.com/office/drawing/2014/main" id="{D9A366CA-92BE-BE62-F8C5-2F650DA099FA}"/>
              </a:ext>
            </a:extLst>
          </p:cNvPr>
          <p:cNvSpPr/>
          <p:nvPr/>
        </p:nvSpPr>
        <p:spPr>
          <a:xfrm>
            <a:off x="4802354" y="2797787"/>
            <a:ext cx="1288850" cy="7694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ลูกศร: ขวา 42">
            <a:extLst>
              <a:ext uri="{FF2B5EF4-FFF2-40B4-BE49-F238E27FC236}">
                <a16:creationId xmlns:a16="http://schemas.microsoft.com/office/drawing/2014/main" id="{25E112D6-6EB3-3932-EC0B-B23110536382}"/>
              </a:ext>
            </a:extLst>
          </p:cNvPr>
          <p:cNvSpPr/>
          <p:nvPr/>
        </p:nvSpPr>
        <p:spPr>
          <a:xfrm rot="1140952">
            <a:off x="4694328" y="3896407"/>
            <a:ext cx="1288850" cy="7694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2C77FD4-CE35-B896-0902-F5ADFBEA2A7E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7">
            <a:extLst>
              <a:ext uri="{FF2B5EF4-FFF2-40B4-BE49-F238E27FC236}">
                <a16:creationId xmlns:a16="http://schemas.microsoft.com/office/drawing/2014/main" id="{57AC725C-B6AD-6D8C-D317-B005EAA188B8}"/>
              </a:ext>
            </a:extLst>
          </p:cNvPr>
          <p:cNvGrpSpPr/>
          <p:nvPr/>
        </p:nvGrpSpPr>
        <p:grpSpPr>
          <a:xfrm>
            <a:off x="952867" y="874086"/>
            <a:ext cx="3759200" cy="612140"/>
            <a:chOff x="10257" y="3383"/>
            <a:chExt cx="5920" cy="964"/>
          </a:xfrm>
        </p:grpSpPr>
        <p:sp>
          <p:nvSpPr>
            <p:cNvPr id="3" name="矩形: 圆角 37">
              <a:extLst>
                <a:ext uri="{FF2B5EF4-FFF2-40B4-BE49-F238E27FC236}">
                  <a16:creationId xmlns:a16="http://schemas.microsoft.com/office/drawing/2014/main" id="{0C7233DC-C769-06B1-07C6-A30EB90D860B}"/>
                </a:ext>
              </a:extLst>
            </p:cNvPr>
            <p:cNvSpPr/>
            <p:nvPr/>
          </p:nvSpPr>
          <p:spPr>
            <a:xfrm>
              <a:off x="11525" y="3497"/>
              <a:ext cx="4652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Google Shape;1018;p37">
              <a:hlinkClick r:id="" action="ppaction://noaction"/>
              <a:extLst>
                <a:ext uri="{FF2B5EF4-FFF2-40B4-BE49-F238E27FC236}">
                  <a16:creationId xmlns:a16="http://schemas.microsoft.com/office/drawing/2014/main" id="{F75A2187-8D33-EAF8-8815-CB8F96196BFD}"/>
                </a:ext>
              </a:extLst>
            </p:cNvPr>
            <p:cNvSpPr/>
            <p:nvPr/>
          </p:nvSpPr>
          <p:spPr>
            <a:xfrm>
              <a:off x="12424" y="3383"/>
              <a:ext cx="2835" cy="919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800" b="1" dirty="0">
                  <a:solidFill>
                    <a:schemeClr val="bg1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สมการเส้นตรง </a:t>
              </a:r>
              <a:endParaRPr sz="3200" b="1" dirty="0">
                <a:solidFill>
                  <a:schemeClr val="bg1"/>
                </a:solidFill>
                <a:latin typeface="Angsana New" panose="02020603050405020304" pitchFamily="18" charset="-34"/>
                <a:ea typeface="Kanit SemiBold" panose="020B0A00000000000000" pitchFamily="34" charset="-122"/>
                <a:cs typeface="Angsana New" panose="02020603050405020304" pitchFamily="18" charset="-34"/>
                <a:sym typeface="Catamaran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F7C9CE8-B2C0-AA1E-EBE7-E92A26F01A7E}"/>
                </a:ext>
              </a:extLst>
            </p:cNvPr>
            <p:cNvSpPr/>
            <p:nvPr/>
          </p:nvSpPr>
          <p:spPr>
            <a:xfrm>
              <a:off x="10299" y="4052"/>
              <a:ext cx="1008" cy="193"/>
            </a:xfrm>
            <a:prstGeom prst="rect">
              <a:avLst/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" name="文本框 14">
              <a:extLst>
                <a:ext uri="{FF2B5EF4-FFF2-40B4-BE49-F238E27FC236}">
                  <a16:creationId xmlns:a16="http://schemas.microsoft.com/office/drawing/2014/main" id="{F8E68313-6C7E-D636-8D45-B9C7F4501609}"/>
                </a:ext>
              </a:extLst>
            </p:cNvPr>
            <p:cNvSpPr txBox="1"/>
            <p:nvPr/>
          </p:nvSpPr>
          <p:spPr>
            <a:xfrm>
              <a:off x="10257" y="3426"/>
              <a:ext cx="1531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5.2</a:t>
              </a:r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6CF858C-E2E9-32A9-A280-92C443A7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17" y="1605244"/>
            <a:ext cx="8927449" cy="232850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1B6D534-FBFC-C501-6F95-AAF2D6266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57"/>
          <a:stretch/>
        </p:blipFill>
        <p:spPr>
          <a:xfrm>
            <a:off x="1619617" y="4158788"/>
            <a:ext cx="8727541" cy="149252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DB20A2A-4D7D-AE39-ADED-51FE5988A431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945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0051CE1-48DF-F71F-9984-C5125720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6"/>
          <a:stretch/>
        </p:blipFill>
        <p:spPr>
          <a:xfrm>
            <a:off x="1528223" y="981777"/>
            <a:ext cx="8397673" cy="268545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F29E1EC-5F06-009E-2E9B-06124E49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88" y="1029902"/>
            <a:ext cx="1240576" cy="4906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DEDFAA7-9DA0-EC69-DEEF-DF8963C5A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87" y="3486750"/>
            <a:ext cx="8172877" cy="2105526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D18118E-D276-C74D-5030-59407D2CC3B8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764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7BAD23B-0DFC-E76D-A5DB-DB1AC9C4B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9" b="35294"/>
          <a:stretch/>
        </p:blipFill>
        <p:spPr>
          <a:xfrm>
            <a:off x="957173" y="1001028"/>
            <a:ext cx="5780512" cy="4071486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4AA0770-9BED-452A-E5EA-4EA6C7BF15BB}"/>
              </a:ext>
            </a:extLst>
          </p:cNvPr>
          <p:cNvSpPr txBox="1"/>
          <p:nvPr/>
        </p:nvSpPr>
        <p:spPr>
          <a:xfrm>
            <a:off x="3847429" y="4119787"/>
            <a:ext cx="19731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ภาพประกอบ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89428DD-9FDB-8D25-5BBE-B85D19DBB068}"/>
              </a:ext>
            </a:extLst>
          </p:cNvPr>
          <p:cNvSpPr txBox="1"/>
          <p:nvPr/>
        </p:nvSpPr>
        <p:spPr>
          <a:xfrm>
            <a:off x="3465096" y="4615922"/>
            <a:ext cx="4208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3D78D03-45A0-E098-A8DF-4E3A7DBD5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1" t="65123" r="31447"/>
          <a:stretch/>
        </p:blipFill>
        <p:spPr>
          <a:xfrm>
            <a:off x="6952915" y="1337912"/>
            <a:ext cx="3494694" cy="2391878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8D20D8E5-6796-8389-5225-855803F69087}"/>
              </a:ext>
            </a:extLst>
          </p:cNvPr>
          <p:cNvSpPr/>
          <p:nvPr/>
        </p:nvSpPr>
        <p:spPr>
          <a:xfrm>
            <a:off x="10662840" y="3284622"/>
            <a:ext cx="221381" cy="216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C058FBD-1A67-CAB7-8498-BD024019A7E8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315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C13E647-5D07-EF1F-3716-56709697A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16" y="908099"/>
            <a:ext cx="6338853" cy="4566506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487CDFE-3410-4745-8DBF-824AB301D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16" y="1017114"/>
            <a:ext cx="1466207" cy="404781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C621CD0-31B9-730B-EC95-824EC96E8150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721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465C93C-F636-828B-C159-7EDDA77A2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39" y="1325153"/>
            <a:ext cx="8753944" cy="189605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1F56B0F-004D-59A1-524D-DBF207E3F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42"/>
          <a:stretch/>
        </p:blipFill>
        <p:spPr>
          <a:xfrm>
            <a:off x="1246522" y="3615849"/>
            <a:ext cx="9466577" cy="97540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86CD803-9A4D-8311-4FC8-6235EF58D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1" r="28215" b="71399"/>
          <a:stretch/>
        </p:blipFill>
        <p:spPr>
          <a:xfrm>
            <a:off x="1246522" y="4494999"/>
            <a:ext cx="7125694" cy="452387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7D98F44-23FB-81F1-2C1D-74F0F18ABA20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455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1D7024E-CD75-FC62-E5DC-EB057B835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/>
          <a:stretch/>
        </p:blipFill>
        <p:spPr>
          <a:xfrm>
            <a:off x="1454288" y="797129"/>
            <a:ext cx="8536735" cy="181308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9528B00-9281-BBA2-6A51-6688E6A0A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01" b="82789"/>
          <a:stretch/>
        </p:blipFill>
        <p:spPr>
          <a:xfrm>
            <a:off x="1175156" y="2744915"/>
            <a:ext cx="8412259" cy="41825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9B03A65-38AE-1C45-D84D-91FC2FC9E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2" t="18819" r="36613"/>
          <a:stretch/>
        </p:blipFill>
        <p:spPr>
          <a:xfrm>
            <a:off x="1597793" y="3108671"/>
            <a:ext cx="4957010" cy="319760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98D625C-AF39-BFF4-3314-E0321BE2D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43" y="2698418"/>
            <a:ext cx="1345675" cy="418250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9384BAD-7FB0-9236-33A1-21E74E54A1F0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581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A01C483-F104-C214-361D-1C8B6E2E0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-1"/>
          <a:stretch/>
        </p:blipFill>
        <p:spPr>
          <a:xfrm>
            <a:off x="1626653" y="802680"/>
            <a:ext cx="8460755" cy="142065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0E98325-E38E-BE09-C15D-08902CBC74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/>
          <a:stretch/>
        </p:blipFill>
        <p:spPr>
          <a:xfrm>
            <a:off x="1443641" y="2202357"/>
            <a:ext cx="8547382" cy="163214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A1443CB-894C-28E1-A9E6-B1C7B400CC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 b="81985"/>
          <a:stretch/>
        </p:blipFill>
        <p:spPr>
          <a:xfrm>
            <a:off x="1588004" y="3901120"/>
            <a:ext cx="8380423" cy="37174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A453F31-61D4-06A9-877B-FE93ABB7E3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6" r="52674"/>
          <a:stretch/>
        </p:blipFill>
        <p:spPr>
          <a:xfrm>
            <a:off x="1674778" y="4272860"/>
            <a:ext cx="3821939" cy="201048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64BD026-0BC0-B459-AEDC-5609B5B0F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43" y="3876157"/>
            <a:ext cx="1229885" cy="427407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96AACA9-0114-79B2-396A-17AEB86BAA34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832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37E85C7-2F50-9B55-9620-662BC3FC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95" y="999209"/>
            <a:ext cx="9091238" cy="411180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4AD5537-EF4D-C983-CCE5-D49A905E9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40" y="1221931"/>
            <a:ext cx="1362265" cy="371527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D671ED8-A5DD-700B-3FEA-D9A97696402B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313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B291473-D566-DDC8-4DFD-9B6032346373}"/>
              </a:ext>
            </a:extLst>
          </p:cNvPr>
          <p:cNvSpPr/>
          <p:nvPr/>
        </p:nvSpPr>
        <p:spPr>
          <a:xfrm>
            <a:off x="1597794" y="875899"/>
            <a:ext cx="8335478" cy="4737359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D947113-CFCC-2D18-00B0-F66A84CDE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" b="6661"/>
          <a:stretch/>
        </p:blipFill>
        <p:spPr>
          <a:xfrm>
            <a:off x="1997317" y="1058779"/>
            <a:ext cx="7310070" cy="4379496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8362C89-E75D-0710-B8E7-06E9C66E0211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897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9">
            <a:extLst>
              <a:ext uri="{FF2B5EF4-FFF2-40B4-BE49-F238E27FC236}">
                <a16:creationId xmlns:a16="http://schemas.microsoft.com/office/drawing/2014/main" id="{2BEEB535-B1FD-5C5A-ABA0-098589AB7461}"/>
              </a:ext>
            </a:extLst>
          </p:cNvPr>
          <p:cNvGrpSpPr/>
          <p:nvPr/>
        </p:nvGrpSpPr>
        <p:grpSpPr>
          <a:xfrm>
            <a:off x="944955" y="972779"/>
            <a:ext cx="3823970" cy="584835"/>
            <a:chOff x="10235" y="4531"/>
            <a:chExt cx="6439" cy="921"/>
          </a:xfrm>
        </p:grpSpPr>
        <p:sp>
          <p:nvSpPr>
            <p:cNvPr id="3" name="矩形: 圆角 38">
              <a:extLst>
                <a:ext uri="{FF2B5EF4-FFF2-40B4-BE49-F238E27FC236}">
                  <a16:creationId xmlns:a16="http://schemas.microsoft.com/office/drawing/2014/main" id="{9AF06C15-C89B-777B-6A80-03AE3A84B71B}"/>
                </a:ext>
              </a:extLst>
            </p:cNvPr>
            <p:cNvSpPr/>
            <p:nvPr/>
          </p:nvSpPr>
          <p:spPr>
            <a:xfrm>
              <a:off x="11537" y="4571"/>
              <a:ext cx="5137" cy="737"/>
            </a:xfrm>
            <a:prstGeom prst="roundRect">
              <a:avLst>
                <a:gd name="adj" fmla="val 45829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Google Shape;1019;p37">
              <a:hlinkClick r:id="" action="ppaction://noaction"/>
              <a:extLst>
                <a:ext uri="{FF2B5EF4-FFF2-40B4-BE49-F238E27FC236}">
                  <a16:creationId xmlns:a16="http://schemas.microsoft.com/office/drawing/2014/main" id="{D63B7930-7175-E112-86FA-90DDC91CF1E7}"/>
                </a:ext>
              </a:extLst>
            </p:cNvPr>
            <p:cNvSpPr/>
            <p:nvPr/>
          </p:nvSpPr>
          <p:spPr>
            <a:xfrm>
              <a:off x="11711" y="4691"/>
              <a:ext cx="4652" cy="61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h-TH" sz="2400" b="1" dirty="0">
                  <a:solidFill>
                    <a:schemeClr val="bg1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ระยะห่างระหว่างเส้นตรงกับจุด</a:t>
              </a:r>
              <a:endParaRPr lang="en-US" sz="24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5" name="矩形 6">
              <a:extLst>
                <a:ext uri="{FF2B5EF4-FFF2-40B4-BE49-F238E27FC236}">
                  <a16:creationId xmlns:a16="http://schemas.microsoft.com/office/drawing/2014/main" id="{E1B8A437-B4DC-A4FC-58F3-B9B92584972C}"/>
                </a:ext>
              </a:extLst>
            </p:cNvPr>
            <p:cNvSpPr/>
            <p:nvPr/>
          </p:nvSpPr>
          <p:spPr>
            <a:xfrm>
              <a:off x="10299" y="5135"/>
              <a:ext cx="1008" cy="193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" name="文本框 15">
              <a:extLst>
                <a:ext uri="{FF2B5EF4-FFF2-40B4-BE49-F238E27FC236}">
                  <a16:creationId xmlns:a16="http://schemas.microsoft.com/office/drawing/2014/main" id="{3AA96175-EBA2-9D11-9DAA-EB107F08971D}"/>
                </a:ext>
              </a:extLst>
            </p:cNvPr>
            <p:cNvSpPr txBox="1"/>
            <p:nvPr/>
          </p:nvSpPr>
          <p:spPr>
            <a:xfrm>
              <a:off x="10235" y="4531"/>
              <a:ext cx="1476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5.3</a:t>
              </a:r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DAEFDA8-4CB1-A137-3ADF-FA0FCC6AF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90" y="1542374"/>
            <a:ext cx="8856543" cy="3944067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DC9BE3B-2A7D-963F-6085-89D1ADF8A59B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885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D98926F8-4352-57D0-6327-D34A0CB71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86" y="1511040"/>
            <a:ext cx="9107670" cy="4187115"/>
          </a:xfrm>
          <a:prstGeom prst="rect">
            <a:avLst/>
          </a:prstGeom>
        </p:spPr>
      </p:pic>
      <p:grpSp>
        <p:nvGrpSpPr>
          <p:cNvPr id="19" name="组合 5">
            <a:extLst>
              <a:ext uri="{FF2B5EF4-FFF2-40B4-BE49-F238E27FC236}">
                <a16:creationId xmlns:a16="http://schemas.microsoft.com/office/drawing/2014/main" id="{5F679E5B-739B-45DA-608F-F1CF881481A1}"/>
              </a:ext>
            </a:extLst>
          </p:cNvPr>
          <p:cNvGrpSpPr/>
          <p:nvPr/>
        </p:nvGrpSpPr>
        <p:grpSpPr>
          <a:xfrm>
            <a:off x="810694" y="927033"/>
            <a:ext cx="3744595" cy="584835"/>
            <a:chOff x="10257" y="2368"/>
            <a:chExt cx="5897" cy="921"/>
          </a:xfrm>
        </p:grpSpPr>
        <p:sp>
          <p:nvSpPr>
            <p:cNvPr id="20" name="矩形: 圆角 1">
              <a:extLst>
                <a:ext uri="{FF2B5EF4-FFF2-40B4-BE49-F238E27FC236}">
                  <a16:creationId xmlns:a16="http://schemas.microsoft.com/office/drawing/2014/main" id="{1C2D67DC-ECD9-0FB2-0A5A-4C5BEF1BA4C9}"/>
                </a:ext>
              </a:extLst>
            </p:cNvPr>
            <p:cNvSpPr/>
            <p:nvPr/>
          </p:nvSpPr>
          <p:spPr>
            <a:xfrm>
              <a:off x="11502" y="2417"/>
              <a:ext cx="4652" cy="737"/>
            </a:xfrm>
            <a:prstGeom prst="roundRect">
              <a:avLst>
                <a:gd name="adj" fmla="val 45829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Google Shape;1017;p37">
              <a:hlinkClick r:id="" action="ppaction://noaction"/>
              <a:extLst>
                <a:ext uri="{FF2B5EF4-FFF2-40B4-BE49-F238E27FC236}">
                  <a16:creationId xmlns:a16="http://schemas.microsoft.com/office/drawing/2014/main" id="{02927347-2447-11E9-375B-59CE230F24FC}"/>
                </a:ext>
              </a:extLst>
            </p:cNvPr>
            <p:cNvSpPr/>
            <p:nvPr/>
          </p:nvSpPr>
          <p:spPr>
            <a:xfrm>
              <a:off x="12446" y="2610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800" b="1" dirty="0">
                  <a:solidFill>
                    <a:schemeClr val="bg1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ระบบพิกัดฉาก </a:t>
              </a:r>
              <a:endParaRPr sz="3200" b="1" dirty="0">
                <a:solidFill>
                  <a:schemeClr val="bg1"/>
                </a:solidFill>
                <a:latin typeface="Angsana New" panose="02020603050405020304" pitchFamily="18" charset="-34"/>
                <a:ea typeface="Kanit SemiBold" panose="020B0A00000000000000" pitchFamily="34" charset="-122"/>
                <a:cs typeface="Angsana New" panose="02020603050405020304" pitchFamily="18" charset="-34"/>
                <a:sym typeface="Catamaran"/>
              </a:endParaRPr>
            </a:p>
          </p:txBody>
        </p:sp>
        <p:sp>
          <p:nvSpPr>
            <p:cNvPr id="22" name="矩形 2">
              <a:extLst>
                <a:ext uri="{FF2B5EF4-FFF2-40B4-BE49-F238E27FC236}">
                  <a16:creationId xmlns:a16="http://schemas.microsoft.com/office/drawing/2014/main" id="{FB83EBB2-386A-E1DD-3A67-326A7AA56F1F}"/>
                </a:ext>
              </a:extLst>
            </p:cNvPr>
            <p:cNvSpPr/>
            <p:nvPr/>
          </p:nvSpPr>
          <p:spPr>
            <a:xfrm>
              <a:off x="10299" y="2969"/>
              <a:ext cx="1008" cy="1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" name="文本框 3">
              <a:extLst>
                <a:ext uri="{FF2B5EF4-FFF2-40B4-BE49-F238E27FC236}">
                  <a16:creationId xmlns:a16="http://schemas.microsoft.com/office/drawing/2014/main" id="{2943EEF4-B6FE-5318-C3FB-4B653EA9F242}"/>
                </a:ext>
              </a:extLst>
            </p:cNvPr>
            <p:cNvSpPr txBox="1"/>
            <p:nvPr/>
          </p:nvSpPr>
          <p:spPr>
            <a:xfrm>
              <a:off x="10257" y="2368"/>
              <a:ext cx="1278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5.1</a:t>
              </a:r>
            </a:p>
          </p:txBody>
        </p:sp>
      </p:grp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CC0550D-9FFC-AAFC-9F8C-4DD515D4E038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690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5F08411-DFEC-E256-5739-3DA0581A9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" b="31002"/>
          <a:stretch/>
        </p:blipFill>
        <p:spPr>
          <a:xfrm>
            <a:off x="1886746" y="1024705"/>
            <a:ext cx="7922156" cy="414406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CF6E910-9072-71F8-713B-DB40CF8C9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1" t="70126" r="38884" b="18308"/>
          <a:stretch/>
        </p:blipFill>
        <p:spPr>
          <a:xfrm>
            <a:off x="7157436" y="4379495"/>
            <a:ext cx="2392021" cy="78927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8DDB24B-E22F-18B7-439D-BA1F92D1E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5" t="82961" r="45972" b="6841"/>
          <a:stretch/>
        </p:blipFill>
        <p:spPr>
          <a:xfrm>
            <a:off x="9032104" y="4323471"/>
            <a:ext cx="1757820" cy="70607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A5FFEC1-9C0E-33CD-295B-9E462D9B1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92637" r="846" b="-127"/>
          <a:stretch/>
        </p:blipFill>
        <p:spPr>
          <a:xfrm>
            <a:off x="3509821" y="5168765"/>
            <a:ext cx="6737683" cy="45238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1C20543-1518-BF03-71DE-F3625E3DC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60" y="1024705"/>
            <a:ext cx="1301461" cy="382783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A4CC819-6FB8-1503-75EB-8465F75191CD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917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EBDD0D7-0238-07FB-96E2-193AAC43B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26" y="753021"/>
            <a:ext cx="8128684" cy="229049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376835A-EEAB-75A8-A0AE-F31ED5B9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74"/>
          <a:stretch/>
        </p:blipFill>
        <p:spPr>
          <a:xfrm>
            <a:off x="1628451" y="2902018"/>
            <a:ext cx="8591550" cy="279613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EF3894F-CB24-2CFA-0B85-ED0AD4342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03" y="3043520"/>
            <a:ext cx="1336810" cy="395766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F2816CB-5E94-971D-76EE-9CFB723A89BA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491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EE5244B-9DA0-A389-55CF-1A22BE1D3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6" b="1840"/>
          <a:stretch/>
        </p:blipFill>
        <p:spPr>
          <a:xfrm>
            <a:off x="1569287" y="889473"/>
            <a:ext cx="8666616" cy="360570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C0430BA-CADE-8244-CA07-F388250CD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3" b="16784"/>
          <a:stretch/>
        </p:blipFill>
        <p:spPr>
          <a:xfrm>
            <a:off x="3103303" y="4609002"/>
            <a:ext cx="6319832" cy="1035008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692F842-4439-5D01-EE24-5AC68FB59E8C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318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33425" y="2305168"/>
            <a:ext cx="4680000" cy="1060331"/>
            <a:chOff x="733425" y="2305168"/>
            <a:chExt cx="4680000" cy="1060331"/>
          </a:xfrm>
        </p:grpSpPr>
        <p:sp>
          <p:nvSpPr>
            <p:cNvPr id="7" name="文本框 6"/>
            <p:cNvSpPr txBox="1"/>
            <p:nvPr/>
          </p:nvSpPr>
          <p:spPr>
            <a:xfrm>
              <a:off x="733425" y="2305347"/>
              <a:ext cx="4457700" cy="1014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en-GB" sz="6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</a:rPr>
                <a:t>THANKS</a:t>
              </a:r>
              <a:r>
                <a:rPr lang="en-GB" altLang="zh-CN" sz="6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</a:rPr>
                <a:t> </a:t>
              </a:r>
              <a:endParaRPr lang="zh-CN" altLang="en-US" sz="600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33425" y="2305168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33425" y="3365499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707782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1B7FF56-B760-BC26-CB73-E3B3FAFD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55" y="748637"/>
            <a:ext cx="8497490" cy="413119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8668951-7419-0495-03FE-1FCA42A735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2" b="32735"/>
          <a:stretch/>
        </p:blipFill>
        <p:spPr>
          <a:xfrm>
            <a:off x="2030136" y="4841327"/>
            <a:ext cx="7527751" cy="874353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8928EA0-C626-AF7A-EA06-4C8B514D5324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192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DB8F05B-C192-8EA5-8542-C9CB726D7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" b="20615"/>
          <a:stretch/>
        </p:blipFill>
        <p:spPr>
          <a:xfrm>
            <a:off x="1994806" y="866275"/>
            <a:ext cx="6600556" cy="465073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1BDD322-B442-6E67-D585-50B2CA5E1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1" t="81242" r="20130" b="1866"/>
          <a:stretch/>
        </p:blipFill>
        <p:spPr>
          <a:xfrm>
            <a:off x="3318879" y="5480099"/>
            <a:ext cx="3144061" cy="826176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97F4D8F-3AB0-F452-5848-2CB9B070193C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681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EC87274-FF30-01DC-3E87-1C3A0C70D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03" y="903462"/>
            <a:ext cx="8233560" cy="266255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1D7D0B7-6A64-6825-B341-371578105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75" y="3650911"/>
            <a:ext cx="7913650" cy="171130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6C11E47-071B-023F-FA03-7BAA28EC6F60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902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0240CF0-B168-EA86-1E3E-1E881C0E1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95" y="849916"/>
            <a:ext cx="9066717" cy="1479731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AF13A27-C83A-418E-1AA8-1CBA05AA2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94" y="2414545"/>
            <a:ext cx="6115855" cy="2330710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9BC06F12-C6A2-76E2-D7AD-D0A2AEDFE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95" y="2448317"/>
            <a:ext cx="1442650" cy="420012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AA9D19E-5109-1D8A-77A9-2AFF4B42F8C9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491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88DE40C-4CD0-59F0-8D49-F9E3188BC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23" y="1096939"/>
            <a:ext cx="5611008" cy="4601217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89787C1-C787-809D-2DC6-A9C69A37B96F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056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A16A49E-D5B8-351C-1668-50BFC2EBB243}"/>
              </a:ext>
            </a:extLst>
          </p:cNvPr>
          <p:cNvSpPr/>
          <p:nvPr/>
        </p:nvSpPr>
        <p:spPr>
          <a:xfrm>
            <a:off x="6878663" y="5698157"/>
            <a:ext cx="4604276" cy="69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A908C51-47F7-AF6B-2A19-EB6B10DD0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89" y="1109534"/>
            <a:ext cx="9801022" cy="424835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E1ECCD2-EC54-7319-8FB7-212D09B91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82" y="2656195"/>
            <a:ext cx="1686160" cy="390580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BA4CBBD-C704-876C-B4F0-9255052172D3}"/>
              </a:ext>
            </a:extLst>
          </p:cNvPr>
          <p:cNvSpPr txBox="1"/>
          <p:nvPr/>
        </p:nvSpPr>
        <p:spPr>
          <a:xfrm>
            <a:off x="6603426" y="5669282"/>
            <a:ext cx="51547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อาจารย์วิชญาพร 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ะนัน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สาขาคณิตศาสตร์    มหาวิทยาลัยราชภัฏบุรีรัมย์</a:t>
            </a:r>
            <a:endParaRPr lang="en-U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417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3">
      <a:majorFont>
        <a:latin typeface="Kanit Bold"/>
        <a:ea typeface=""/>
        <a:cs typeface="Kanit Bold"/>
      </a:majorFont>
      <a:minorFont>
        <a:latin typeface="Kanit Light"/>
        <a:ea typeface=""/>
        <a:cs typeface="Kanit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398</Words>
  <Application>Microsoft Office PowerPoint</Application>
  <PresentationFormat>แบบจอกว้าง</PresentationFormat>
  <Paragraphs>85</Paragraphs>
  <Slides>33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1" baseType="lpstr">
      <vt:lpstr>Angsana New</vt:lpstr>
      <vt:lpstr>Arial</vt:lpstr>
      <vt:lpstr>Arial Narrow</vt:lpstr>
      <vt:lpstr>Kanit Bold</vt:lpstr>
      <vt:lpstr>Kanit Light</vt:lpstr>
      <vt:lpstr>Kanit SemiBold</vt:lpstr>
      <vt:lpstr>TH SarabunPSK</vt:lpstr>
      <vt:lpstr>Office 主题​​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 无</dc:creator>
  <cp:lastModifiedBy>ภัทราพร ปุ้มสระเกตุ</cp:lastModifiedBy>
  <cp:revision>11</cp:revision>
  <dcterms:created xsi:type="dcterms:W3CDTF">2021-06-03T21:14:00Z</dcterms:created>
  <dcterms:modified xsi:type="dcterms:W3CDTF">2022-09-13T13:00:02Z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9B99D3FDDC244095964FD91E87753BB7</vt:lpwstr>
  </property>
  <property fmtid="{D5CDD505-2E9C-101B-9397-08002B2CF9AE}" pid="3" name="KSOProductBuildVer">
    <vt:lpwstr>2052-11.1.0.10577</vt:lpwstr>
  </property>
</Properties>
</file>