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75" r:id="rId3"/>
    <p:sldId id="332" r:id="rId4"/>
    <p:sldId id="333" r:id="rId5"/>
    <p:sldId id="314" r:id="rId6"/>
    <p:sldId id="313" r:id="rId7"/>
    <p:sldId id="319" r:id="rId8"/>
    <p:sldId id="331" r:id="rId9"/>
    <p:sldId id="330" r:id="rId10"/>
    <p:sldId id="317" r:id="rId11"/>
    <p:sldId id="296" r:id="rId12"/>
    <p:sldId id="307" r:id="rId13"/>
    <p:sldId id="308" r:id="rId14"/>
    <p:sldId id="309" r:id="rId15"/>
    <p:sldId id="305" r:id="rId16"/>
    <p:sldId id="310" r:id="rId17"/>
    <p:sldId id="306" r:id="rId18"/>
    <p:sldId id="311" r:id="rId19"/>
    <p:sldId id="322" r:id="rId20"/>
    <p:sldId id="325" r:id="rId21"/>
    <p:sldId id="324" r:id="rId22"/>
    <p:sldId id="323" r:id="rId23"/>
    <p:sldId id="326" r:id="rId24"/>
    <p:sldId id="334" r:id="rId25"/>
    <p:sldId id="329" r:id="rId26"/>
    <p:sldId id="335" r:id="rId27"/>
    <p:sldId id="328" r:id="rId28"/>
    <p:sldId id="312" r:id="rId29"/>
  </p:sldIdLst>
  <p:sldSz cx="12192000" cy="6858000"/>
  <p:notesSz cx="6799263" cy="9929813"/>
  <p:embeddedFontLst>
    <p:embeddedFont>
      <p:font typeface="AngsanaUPC" panose="02020603050405020304" pitchFamily="18" charset="-34"/>
      <p:regular r:id="rId30"/>
      <p:bold r:id="rId31"/>
      <p:italic r:id="rId32"/>
      <p:boldItalic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ngsana New" panose="02020603050405020304" pitchFamily="18" charset="-34"/>
      <p:regular r:id="rId44"/>
      <p:bold r:id="rId45"/>
      <p:italic r:id="rId46"/>
      <p:boldItalic r:id="rId47"/>
    </p:embeddedFont>
    <p:embeddedFont>
      <p:font typeface="TH SarabunPSK" panose="020B0500040200020003" pitchFamily="34" charset="-34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2FF"/>
    <a:srgbClr val="00A1DA"/>
    <a:srgbClr val="0000FF"/>
    <a:srgbClr val="D18975"/>
    <a:srgbClr val="B4563C"/>
    <a:srgbClr val="FFCC00"/>
    <a:srgbClr val="0BE56E"/>
    <a:srgbClr val="009900"/>
    <a:srgbClr val="FC10C9"/>
    <a:srgbClr val="FA1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A1A9C-28D5-4D40-AA32-174B1218DFF3}" type="doc">
      <dgm:prSet loTypeId="urn:microsoft.com/office/officeart/2005/8/layout/chevron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A69CDA5-C194-4A79-A1C9-0A686E100EFE}">
      <dgm:prSet phldrT="[ข้อความ]" custT="1"/>
      <dgm:spPr/>
      <dgm:t>
        <a:bodyPr/>
        <a:lstStyle/>
        <a:p>
          <a:r>
            <a: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1</a:t>
          </a:r>
        </a:p>
      </dgm:t>
    </dgm:pt>
    <dgm:pt modelId="{2765902B-FCC0-4366-B4B9-358E8C7BEE81}" type="parTrans" cxnId="{76F902AA-B77F-4D25-80A1-DA8161996A8E}">
      <dgm:prSet/>
      <dgm:spPr/>
      <dgm:t>
        <a:bodyPr/>
        <a:lstStyle/>
        <a:p>
          <a:endParaRPr lang="th-TH"/>
        </a:p>
      </dgm:t>
    </dgm:pt>
    <dgm:pt modelId="{721D5D2E-C727-475B-AF91-2AD742491F8B}" type="sibTrans" cxnId="{76F902AA-B77F-4D25-80A1-DA8161996A8E}">
      <dgm:prSet/>
      <dgm:spPr/>
      <dgm:t>
        <a:bodyPr/>
        <a:lstStyle/>
        <a:p>
          <a:endParaRPr lang="th-TH"/>
        </a:p>
      </dgm:t>
    </dgm:pt>
    <dgm:pt modelId="{524F2A05-B0A6-4383-A23E-106B8023B9B4}">
      <dgm:prSet phldrT="[ข้อความ]" custT="1"/>
      <dgm:spPr/>
      <dgm:t>
        <a:bodyPr/>
        <a:lstStyle/>
        <a:p>
          <a:r>
            <a:rPr lang="th-TH" sz="3200" b="1" dirty="0">
              <a:latin typeface="Angsana New" pitchFamily="18" charset="-34"/>
              <a:cs typeface="Angsana New" pitchFamily="18" charset="-34"/>
            </a:rPr>
            <a:t>กลุ่มอาการฉุกเฉินที่ต้องช่วยเหลือเบื้องต้นและส่งต่อทันที</a:t>
          </a:r>
        </a:p>
      </dgm:t>
    </dgm:pt>
    <dgm:pt modelId="{6F4FCDC9-F6D2-42A6-BB45-1647FAFA468B}" type="parTrans" cxnId="{14CF5213-11D5-4BE1-9C70-D3491F075D05}">
      <dgm:prSet/>
      <dgm:spPr/>
      <dgm:t>
        <a:bodyPr/>
        <a:lstStyle/>
        <a:p>
          <a:endParaRPr lang="th-TH"/>
        </a:p>
      </dgm:t>
    </dgm:pt>
    <dgm:pt modelId="{3EEF02B8-BEAD-4E77-B1D4-BF3328837FFB}" type="sibTrans" cxnId="{14CF5213-11D5-4BE1-9C70-D3491F075D05}">
      <dgm:prSet/>
      <dgm:spPr/>
      <dgm:t>
        <a:bodyPr/>
        <a:lstStyle/>
        <a:p>
          <a:endParaRPr lang="th-TH"/>
        </a:p>
      </dgm:t>
    </dgm:pt>
    <dgm:pt modelId="{170CBC4D-FF1E-47CA-AB07-31367C40BDA2}">
      <dgm:prSet phldrT="[ข้อความ]" custT="1"/>
      <dgm:spPr/>
      <dgm:t>
        <a:bodyPr/>
        <a:lstStyle/>
        <a:p>
          <a:r>
            <a: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2</a:t>
          </a:r>
        </a:p>
      </dgm:t>
    </dgm:pt>
    <dgm:pt modelId="{C1307793-3330-4C55-BE61-70FEDD85A5E8}" type="parTrans" cxnId="{0DDE54AF-2734-4DBA-ADC3-C794E247EE7B}">
      <dgm:prSet/>
      <dgm:spPr/>
      <dgm:t>
        <a:bodyPr/>
        <a:lstStyle/>
        <a:p>
          <a:endParaRPr lang="th-TH"/>
        </a:p>
      </dgm:t>
    </dgm:pt>
    <dgm:pt modelId="{40070BFB-2AB7-4251-8B3C-100B04E5F9CE}" type="sibTrans" cxnId="{0DDE54AF-2734-4DBA-ADC3-C794E247EE7B}">
      <dgm:prSet/>
      <dgm:spPr/>
      <dgm:t>
        <a:bodyPr/>
        <a:lstStyle/>
        <a:p>
          <a:endParaRPr lang="th-TH"/>
        </a:p>
      </dgm:t>
    </dgm:pt>
    <dgm:pt modelId="{E33063BE-ED71-459C-AE02-B89C43F39ACD}">
      <dgm:prSet phldrT="[ข้อความ]" custT="1"/>
      <dgm:spPr/>
      <dgm:t>
        <a:bodyPr/>
        <a:lstStyle/>
        <a:p>
          <a:r>
            <a:rPr lang="th-TH" sz="3200" b="1" dirty="0">
              <a:latin typeface="Angsana New" pitchFamily="18" charset="-34"/>
              <a:cs typeface="Angsana New" pitchFamily="18" charset="-34"/>
            </a:rPr>
            <a:t>กลุ่มอาการที่ต้องได้รับการวินิจฉัยเพิ่มเติม</a:t>
          </a:r>
        </a:p>
      </dgm:t>
    </dgm:pt>
    <dgm:pt modelId="{C7285D0C-C746-4702-A18D-2FF9C2C100C1}" type="parTrans" cxnId="{810CBC74-289A-466E-9E2E-19662D7CD99E}">
      <dgm:prSet/>
      <dgm:spPr/>
      <dgm:t>
        <a:bodyPr/>
        <a:lstStyle/>
        <a:p>
          <a:endParaRPr lang="th-TH"/>
        </a:p>
      </dgm:t>
    </dgm:pt>
    <dgm:pt modelId="{CB126FE0-0E1E-419C-98B1-FD179ECA977E}" type="sibTrans" cxnId="{810CBC74-289A-466E-9E2E-19662D7CD99E}">
      <dgm:prSet/>
      <dgm:spPr/>
      <dgm:t>
        <a:bodyPr/>
        <a:lstStyle/>
        <a:p>
          <a:endParaRPr lang="th-TH"/>
        </a:p>
      </dgm:t>
    </dgm:pt>
    <dgm:pt modelId="{979E8E68-01E7-4BA5-B8D7-969B1B23289E}">
      <dgm:prSet phldrT="[ข้อความ]" custT="1"/>
      <dgm:spPr/>
      <dgm:t>
        <a:bodyPr/>
        <a:lstStyle/>
        <a:p>
          <a:r>
            <a: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3</a:t>
          </a:r>
        </a:p>
      </dgm:t>
    </dgm:pt>
    <dgm:pt modelId="{4ABD7E3E-A5AF-4FC3-A33C-1E8F98A9D512}" type="parTrans" cxnId="{ED729CCC-5A69-4159-AFCF-F230D5F74CD2}">
      <dgm:prSet/>
      <dgm:spPr/>
      <dgm:t>
        <a:bodyPr/>
        <a:lstStyle/>
        <a:p>
          <a:endParaRPr lang="th-TH"/>
        </a:p>
      </dgm:t>
    </dgm:pt>
    <dgm:pt modelId="{5347C36B-AE5C-482B-AF1B-B99C52772ADC}" type="sibTrans" cxnId="{ED729CCC-5A69-4159-AFCF-F230D5F74CD2}">
      <dgm:prSet/>
      <dgm:spPr/>
      <dgm:t>
        <a:bodyPr/>
        <a:lstStyle/>
        <a:p>
          <a:endParaRPr lang="th-TH"/>
        </a:p>
      </dgm:t>
    </dgm:pt>
    <dgm:pt modelId="{FBC67D5A-F4D5-4610-8034-8C888DA2498F}">
      <dgm:prSet phldrT="[ข้อความ]" custT="1"/>
      <dgm:spPr/>
      <dgm:t>
        <a:bodyPr/>
        <a:lstStyle/>
        <a:p>
          <a:r>
            <a:rPr lang="th-TH" sz="3200" b="1" dirty="0">
              <a:latin typeface="Angsana New" pitchFamily="18" charset="-34"/>
              <a:cs typeface="Angsana New" pitchFamily="18" charset="-34"/>
            </a:rPr>
            <a:t>กลุ่มอาการที่ต้องวินิจฉัยแยกโรคและให้การรักษาเบื้องต้น</a:t>
          </a:r>
        </a:p>
      </dgm:t>
    </dgm:pt>
    <dgm:pt modelId="{EC472891-5C77-4F29-8A56-2A8DD5F04234}" type="parTrans" cxnId="{AFD48142-DAC3-4797-B501-97781F3AB095}">
      <dgm:prSet/>
      <dgm:spPr/>
      <dgm:t>
        <a:bodyPr/>
        <a:lstStyle/>
        <a:p>
          <a:endParaRPr lang="th-TH"/>
        </a:p>
      </dgm:t>
    </dgm:pt>
    <dgm:pt modelId="{BA3F7968-BA61-442A-8A04-4735A1F7681F}" type="sibTrans" cxnId="{AFD48142-DAC3-4797-B501-97781F3AB095}">
      <dgm:prSet/>
      <dgm:spPr/>
      <dgm:t>
        <a:bodyPr/>
        <a:lstStyle/>
        <a:p>
          <a:endParaRPr lang="th-TH"/>
        </a:p>
      </dgm:t>
    </dgm:pt>
    <dgm:pt modelId="{6C0571B8-049C-445C-AC6B-02AF274DB3E6}" type="pres">
      <dgm:prSet presAssocID="{1DEA1A9C-28D5-4D40-AA32-174B1218DF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94D477D-67EC-42DB-BC0F-7CF42FA41F99}" type="pres">
      <dgm:prSet presAssocID="{3A69CDA5-C194-4A79-A1C9-0A686E100EFE}" presName="composite" presStyleCnt="0"/>
      <dgm:spPr/>
    </dgm:pt>
    <dgm:pt modelId="{949C60EE-8503-4867-A760-17757798E0CF}" type="pres">
      <dgm:prSet presAssocID="{3A69CDA5-C194-4A79-A1C9-0A686E100E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FE982A-499D-418E-A781-D7CDE8AD17FE}" type="pres">
      <dgm:prSet presAssocID="{3A69CDA5-C194-4A79-A1C9-0A686E100E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65229A-BDF7-46DE-ADCA-B0C381F5D4B3}" type="pres">
      <dgm:prSet presAssocID="{721D5D2E-C727-475B-AF91-2AD742491F8B}" presName="sp" presStyleCnt="0"/>
      <dgm:spPr/>
    </dgm:pt>
    <dgm:pt modelId="{CEAE3769-7F95-48A2-A835-71BFEDA30DD4}" type="pres">
      <dgm:prSet presAssocID="{170CBC4D-FF1E-47CA-AB07-31367C40BDA2}" presName="composite" presStyleCnt="0"/>
      <dgm:spPr/>
    </dgm:pt>
    <dgm:pt modelId="{DBF58576-BED0-4352-BEEC-C26390075C6D}" type="pres">
      <dgm:prSet presAssocID="{170CBC4D-FF1E-47CA-AB07-31367C40BDA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001921-08DB-4379-9903-A65CAAA0501A}" type="pres">
      <dgm:prSet presAssocID="{170CBC4D-FF1E-47CA-AB07-31367C40BDA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79CD9B-46B0-4BDE-B377-5EA80DE99E3F}" type="pres">
      <dgm:prSet presAssocID="{40070BFB-2AB7-4251-8B3C-100B04E5F9CE}" presName="sp" presStyleCnt="0"/>
      <dgm:spPr/>
    </dgm:pt>
    <dgm:pt modelId="{3CA44FC0-9DB6-4084-A03E-553DD3855BF5}" type="pres">
      <dgm:prSet presAssocID="{979E8E68-01E7-4BA5-B8D7-969B1B23289E}" presName="composite" presStyleCnt="0"/>
      <dgm:spPr/>
    </dgm:pt>
    <dgm:pt modelId="{6E3764D0-AB53-401C-AD12-89BD5BAC2E7A}" type="pres">
      <dgm:prSet presAssocID="{979E8E68-01E7-4BA5-B8D7-969B1B2328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1276DA-F4CD-4C3A-A08B-E78420AF19CF}" type="pres">
      <dgm:prSet presAssocID="{979E8E68-01E7-4BA5-B8D7-969B1B2328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D729CCC-5A69-4159-AFCF-F230D5F74CD2}" srcId="{1DEA1A9C-28D5-4D40-AA32-174B1218DFF3}" destId="{979E8E68-01E7-4BA5-B8D7-969B1B23289E}" srcOrd="2" destOrd="0" parTransId="{4ABD7E3E-A5AF-4FC3-A33C-1E8F98A9D512}" sibTransId="{5347C36B-AE5C-482B-AF1B-B99C52772ADC}"/>
    <dgm:cxn modelId="{76F902AA-B77F-4D25-80A1-DA8161996A8E}" srcId="{1DEA1A9C-28D5-4D40-AA32-174B1218DFF3}" destId="{3A69CDA5-C194-4A79-A1C9-0A686E100EFE}" srcOrd="0" destOrd="0" parTransId="{2765902B-FCC0-4366-B4B9-358E8C7BEE81}" sibTransId="{721D5D2E-C727-475B-AF91-2AD742491F8B}"/>
    <dgm:cxn modelId="{810CBC74-289A-466E-9E2E-19662D7CD99E}" srcId="{170CBC4D-FF1E-47CA-AB07-31367C40BDA2}" destId="{E33063BE-ED71-459C-AE02-B89C43F39ACD}" srcOrd="0" destOrd="0" parTransId="{C7285D0C-C746-4702-A18D-2FF9C2C100C1}" sibTransId="{CB126FE0-0E1E-419C-98B1-FD179ECA977E}"/>
    <dgm:cxn modelId="{14CF5213-11D5-4BE1-9C70-D3491F075D05}" srcId="{3A69CDA5-C194-4A79-A1C9-0A686E100EFE}" destId="{524F2A05-B0A6-4383-A23E-106B8023B9B4}" srcOrd="0" destOrd="0" parTransId="{6F4FCDC9-F6D2-42A6-BB45-1647FAFA468B}" sibTransId="{3EEF02B8-BEAD-4E77-B1D4-BF3328837FFB}"/>
    <dgm:cxn modelId="{E3BC32BE-0E8A-4B6B-B008-5775F7A98FAE}" type="presOf" srcId="{1DEA1A9C-28D5-4D40-AA32-174B1218DFF3}" destId="{6C0571B8-049C-445C-AC6B-02AF274DB3E6}" srcOrd="0" destOrd="0" presId="urn:microsoft.com/office/officeart/2005/8/layout/chevron2"/>
    <dgm:cxn modelId="{0DDE54AF-2734-4DBA-ADC3-C794E247EE7B}" srcId="{1DEA1A9C-28D5-4D40-AA32-174B1218DFF3}" destId="{170CBC4D-FF1E-47CA-AB07-31367C40BDA2}" srcOrd="1" destOrd="0" parTransId="{C1307793-3330-4C55-BE61-70FEDD85A5E8}" sibTransId="{40070BFB-2AB7-4251-8B3C-100B04E5F9CE}"/>
    <dgm:cxn modelId="{8AAA0AD0-C199-43D2-BB24-5D1585DB2882}" type="presOf" srcId="{170CBC4D-FF1E-47CA-AB07-31367C40BDA2}" destId="{DBF58576-BED0-4352-BEEC-C26390075C6D}" srcOrd="0" destOrd="0" presId="urn:microsoft.com/office/officeart/2005/8/layout/chevron2"/>
    <dgm:cxn modelId="{D2FDC305-844F-4EA5-A2FC-9936B07617BD}" type="presOf" srcId="{FBC67D5A-F4D5-4610-8034-8C888DA2498F}" destId="{681276DA-F4CD-4C3A-A08B-E78420AF19CF}" srcOrd="0" destOrd="0" presId="urn:microsoft.com/office/officeart/2005/8/layout/chevron2"/>
    <dgm:cxn modelId="{E55FDA93-B4F4-46AB-BE7F-41BF981A3123}" type="presOf" srcId="{E33063BE-ED71-459C-AE02-B89C43F39ACD}" destId="{6E001921-08DB-4379-9903-A65CAAA0501A}" srcOrd="0" destOrd="0" presId="urn:microsoft.com/office/officeart/2005/8/layout/chevron2"/>
    <dgm:cxn modelId="{261AD7DE-BB31-443A-8555-83406ADD24C4}" type="presOf" srcId="{524F2A05-B0A6-4383-A23E-106B8023B9B4}" destId="{6BFE982A-499D-418E-A781-D7CDE8AD17FE}" srcOrd="0" destOrd="0" presId="urn:microsoft.com/office/officeart/2005/8/layout/chevron2"/>
    <dgm:cxn modelId="{D77B79F9-37B2-4CB9-AEDE-B9373136BE39}" type="presOf" srcId="{3A69CDA5-C194-4A79-A1C9-0A686E100EFE}" destId="{949C60EE-8503-4867-A760-17757798E0CF}" srcOrd="0" destOrd="0" presId="urn:microsoft.com/office/officeart/2005/8/layout/chevron2"/>
    <dgm:cxn modelId="{AFD48142-DAC3-4797-B501-97781F3AB095}" srcId="{979E8E68-01E7-4BA5-B8D7-969B1B23289E}" destId="{FBC67D5A-F4D5-4610-8034-8C888DA2498F}" srcOrd="0" destOrd="0" parTransId="{EC472891-5C77-4F29-8A56-2A8DD5F04234}" sibTransId="{BA3F7968-BA61-442A-8A04-4735A1F7681F}"/>
    <dgm:cxn modelId="{1422AB62-92FF-45B0-9344-117145557AD2}" type="presOf" srcId="{979E8E68-01E7-4BA5-B8D7-969B1B23289E}" destId="{6E3764D0-AB53-401C-AD12-89BD5BAC2E7A}" srcOrd="0" destOrd="0" presId="urn:microsoft.com/office/officeart/2005/8/layout/chevron2"/>
    <dgm:cxn modelId="{BF125DF7-260D-4CA6-897D-A4083C5113A0}" type="presParOf" srcId="{6C0571B8-049C-445C-AC6B-02AF274DB3E6}" destId="{694D477D-67EC-42DB-BC0F-7CF42FA41F99}" srcOrd="0" destOrd="0" presId="urn:microsoft.com/office/officeart/2005/8/layout/chevron2"/>
    <dgm:cxn modelId="{ABBC40E5-F299-46BB-8560-853242949A1C}" type="presParOf" srcId="{694D477D-67EC-42DB-BC0F-7CF42FA41F99}" destId="{949C60EE-8503-4867-A760-17757798E0CF}" srcOrd="0" destOrd="0" presId="urn:microsoft.com/office/officeart/2005/8/layout/chevron2"/>
    <dgm:cxn modelId="{C23AA472-D503-4864-890C-28E42014CA8F}" type="presParOf" srcId="{694D477D-67EC-42DB-BC0F-7CF42FA41F99}" destId="{6BFE982A-499D-418E-A781-D7CDE8AD17FE}" srcOrd="1" destOrd="0" presId="urn:microsoft.com/office/officeart/2005/8/layout/chevron2"/>
    <dgm:cxn modelId="{9C897BDA-41BA-4A92-A158-C33640867A6F}" type="presParOf" srcId="{6C0571B8-049C-445C-AC6B-02AF274DB3E6}" destId="{AA65229A-BDF7-46DE-ADCA-B0C381F5D4B3}" srcOrd="1" destOrd="0" presId="urn:microsoft.com/office/officeart/2005/8/layout/chevron2"/>
    <dgm:cxn modelId="{B33E94A3-8D46-441C-95BE-77394FC2E2BC}" type="presParOf" srcId="{6C0571B8-049C-445C-AC6B-02AF274DB3E6}" destId="{CEAE3769-7F95-48A2-A835-71BFEDA30DD4}" srcOrd="2" destOrd="0" presId="urn:microsoft.com/office/officeart/2005/8/layout/chevron2"/>
    <dgm:cxn modelId="{2BE8DC23-097B-44E0-8C55-FA64798B4F8B}" type="presParOf" srcId="{CEAE3769-7F95-48A2-A835-71BFEDA30DD4}" destId="{DBF58576-BED0-4352-BEEC-C26390075C6D}" srcOrd="0" destOrd="0" presId="urn:microsoft.com/office/officeart/2005/8/layout/chevron2"/>
    <dgm:cxn modelId="{75EC9CB9-DFB5-40FC-8E5E-E5BD28C68D9B}" type="presParOf" srcId="{CEAE3769-7F95-48A2-A835-71BFEDA30DD4}" destId="{6E001921-08DB-4379-9903-A65CAAA0501A}" srcOrd="1" destOrd="0" presId="urn:microsoft.com/office/officeart/2005/8/layout/chevron2"/>
    <dgm:cxn modelId="{1AE3EADB-AD82-49C3-9324-248637F64301}" type="presParOf" srcId="{6C0571B8-049C-445C-AC6B-02AF274DB3E6}" destId="{1079CD9B-46B0-4BDE-B377-5EA80DE99E3F}" srcOrd="3" destOrd="0" presId="urn:microsoft.com/office/officeart/2005/8/layout/chevron2"/>
    <dgm:cxn modelId="{44217ED1-BCCD-46DC-B67A-B33824F18A99}" type="presParOf" srcId="{6C0571B8-049C-445C-AC6B-02AF274DB3E6}" destId="{3CA44FC0-9DB6-4084-A03E-553DD3855BF5}" srcOrd="4" destOrd="0" presId="urn:microsoft.com/office/officeart/2005/8/layout/chevron2"/>
    <dgm:cxn modelId="{0B5C3F60-B5F0-4914-93C8-E6EE1DB3044E}" type="presParOf" srcId="{3CA44FC0-9DB6-4084-A03E-553DD3855BF5}" destId="{6E3764D0-AB53-401C-AD12-89BD5BAC2E7A}" srcOrd="0" destOrd="0" presId="urn:microsoft.com/office/officeart/2005/8/layout/chevron2"/>
    <dgm:cxn modelId="{940E9391-6794-41EF-93FF-26864E3434FB}" type="presParOf" srcId="{3CA44FC0-9DB6-4084-A03E-553DD3855BF5}" destId="{681276DA-F4CD-4C3A-A08B-E78420AF19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C60EE-8503-4867-A760-17757798E0CF}">
      <dsp:nvSpPr>
        <dsp:cNvPr id="0" name=""/>
        <dsp:cNvSpPr/>
      </dsp:nvSpPr>
      <dsp:spPr>
        <a:xfrm rot="5400000">
          <a:off x="-252217" y="255337"/>
          <a:ext cx="1681448" cy="117701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1</a:t>
          </a:r>
        </a:p>
      </dsp:txBody>
      <dsp:txXfrm rot="-5400000">
        <a:off x="0" y="591627"/>
        <a:ext cx="1177014" cy="504434"/>
      </dsp:txXfrm>
    </dsp:sp>
    <dsp:sp modelId="{6BFE982A-499D-418E-A781-D7CDE8AD17FE}">
      <dsp:nvSpPr>
        <dsp:cNvPr id="0" name=""/>
        <dsp:cNvSpPr/>
      </dsp:nvSpPr>
      <dsp:spPr>
        <a:xfrm rot="5400000">
          <a:off x="4115604" y="-2935470"/>
          <a:ext cx="1093516" cy="6970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>
              <a:latin typeface="Angsana New" pitchFamily="18" charset="-34"/>
              <a:cs typeface="Angsana New" pitchFamily="18" charset="-34"/>
            </a:rPr>
            <a:t>กลุ่มอาการฉุกเฉินที่ต้องช่วยเหลือเบื้องต้นและส่งต่อทันที</a:t>
          </a:r>
        </a:p>
      </dsp:txBody>
      <dsp:txXfrm rot="-5400000">
        <a:off x="1177014" y="56501"/>
        <a:ext cx="6917316" cy="986754"/>
      </dsp:txXfrm>
    </dsp:sp>
    <dsp:sp modelId="{DBF58576-BED0-4352-BEEC-C26390075C6D}">
      <dsp:nvSpPr>
        <dsp:cNvPr id="0" name=""/>
        <dsp:cNvSpPr/>
      </dsp:nvSpPr>
      <dsp:spPr>
        <a:xfrm rot="5400000">
          <a:off x="-252217" y="1743680"/>
          <a:ext cx="1681448" cy="1177014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2</a:t>
          </a:r>
        </a:p>
      </dsp:txBody>
      <dsp:txXfrm rot="-5400000">
        <a:off x="0" y="2079970"/>
        <a:ext cx="1177014" cy="504434"/>
      </dsp:txXfrm>
    </dsp:sp>
    <dsp:sp modelId="{6E001921-08DB-4379-9903-A65CAAA0501A}">
      <dsp:nvSpPr>
        <dsp:cNvPr id="0" name=""/>
        <dsp:cNvSpPr/>
      </dsp:nvSpPr>
      <dsp:spPr>
        <a:xfrm rot="5400000">
          <a:off x="4115892" y="-1447414"/>
          <a:ext cx="1092941" cy="6970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>
              <a:latin typeface="Angsana New" pitchFamily="18" charset="-34"/>
              <a:cs typeface="Angsana New" pitchFamily="18" charset="-34"/>
            </a:rPr>
            <a:t>กลุ่มอาการที่ต้องได้รับการวินิจฉัยเพิ่มเติม</a:t>
          </a:r>
        </a:p>
      </dsp:txBody>
      <dsp:txXfrm rot="-5400000">
        <a:off x="1177015" y="1544816"/>
        <a:ext cx="6917344" cy="986235"/>
      </dsp:txXfrm>
    </dsp:sp>
    <dsp:sp modelId="{6E3764D0-AB53-401C-AD12-89BD5BAC2E7A}">
      <dsp:nvSpPr>
        <dsp:cNvPr id="0" name=""/>
        <dsp:cNvSpPr/>
      </dsp:nvSpPr>
      <dsp:spPr>
        <a:xfrm rot="5400000">
          <a:off x="-252217" y="3232023"/>
          <a:ext cx="1681448" cy="1177014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3</a:t>
          </a:r>
        </a:p>
      </dsp:txBody>
      <dsp:txXfrm rot="-5400000">
        <a:off x="0" y="3568313"/>
        <a:ext cx="1177014" cy="504434"/>
      </dsp:txXfrm>
    </dsp:sp>
    <dsp:sp modelId="{681276DA-F4CD-4C3A-A08B-E78420AF19CF}">
      <dsp:nvSpPr>
        <dsp:cNvPr id="0" name=""/>
        <dsp:cNvSpPr/>
      </dsp:nvSpPr>
      <dsp:spPr>
        <a:xfrm rot="5400000">
          <a:off x="4115892" y="40927"/>
          <a:ext cx="1092941" cy="6970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>
              <a:latin typeface="Angsana New" pitchFamily="18" charset="-34"/>
              <a:cs typeface="Angsana New" pitchFamily="18" charset="-34"/>
            </a:rPr>
            <a:t>กลุ่มอาการที่ต้องวินิจฉัยแยกโรคและให้การรักษาเบื้องต้น</a:t>
          </a:r>
        </a:p>
      </dsp:txBody>
      <dsp:txXfrm rot="-5400000">
        <a:off x="1177015" y="3033158"/>
        <a:ext cx="6917344" cy="98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7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9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4E6E-CCA9-4A08-AA29-D5766447CFE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463DA-6AC4-4608-B620-46147CB76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6"/>
          <a:stretch/>
        </p:blipFill>
        <p:spPr bwMode="auto">
          <a:xfrm>
            <a:off x="0" y="6014"/>
            <a:ext cx="12192000" cy="685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3643" y="5758160"/>
            <a:ext cx="5339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Lect.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Thawaree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Saengngam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B.N.S., NP., M.N.S. (Family Nurse Practitioner), Ph.D.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College of Nursing and Health, Western University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443" y="250925"/>
            <a:ext cx="54280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NS3217</a:t>
            </a:r>
          </a:p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การรักษาโรคเบื้องต้น </a:t>
            </a:r>
          </a:p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Primary Medical Care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6546" y="3769692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การปฐมพยาบาลและการดูแลผู้ป่วยในภาวะฉุกเฉิน</a:t>
            </a:r>
          </a:p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การส่งต่อและการรับผู้ป่วยเพื่อการรักษาต่อเนื่อง</a:t>
            </a:r>
          </a:p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ตามขอบเขตของกฎหมาย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9833" y="3077158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00465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74417" y="468418"/>
            <a:ext cx="7999039" cy="687511"/>
          </a:xfrm>
          <a:solidFill>
            <a:srgbClr val="D18975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การควบคุมคุณภาพและมาตรฐานการปฏิบัติ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13" y="5760164"/>
            <a:ext cx="4237087" cy="11034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598"/>
            <a:ext cx="12254022" cy="1225402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11255" y="1563467"/>
            <a:ext cx="10515600" cy="4943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ต้องมีเครือข่ายที่สามารถปรึกษา หรือส่งต่อเมื่อเกินขอบเขตความรับผิดชอบ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มีแนวปฏิบัติทางคลินิกที่ชัดเจน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Clinical Practice Guideline)</a:t>
            </a: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มีการบันทึก และทำรายงานเพื่อการตรวจสอบ และควบคุมคุณภาพ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สภาการพยาบาล จะต้องจัดทำเนียบทะเบียนผู้ได้รับประกาศนียบัตรการพยาบาลเฉพาะทาง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เวชปฏิบัติทั่วไป (การรักษาโรคเบื้องต้น) ที่เป็นปัจจุบันทุก 6 เดือน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สภาการพยาบาล แต่งตั้งคณะกรรมการควบคุมคุณภาพติดตามประเมินผลการปฏิบัติงานอย่างสม่ำเสมอ</a:t>
            </a: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755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95544" y="2849410"/>
            <a:ext cx="259307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การจำแนก</a:t>
            </a:r>
          </a:p>
          <a:p>
            <a:pPr algn="ctr"/>
            <a:r>
              <a:rPr lang="th-TH" sz="3600" b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ผู้ป่วย / ผู้รับบริการ </a:t>
            </a:r>
          </a:p>
        </p:txBody>
      </p:sp>
      <p:graphicFrame>
        <p:nvGraphicFramePr>
          <p:cNvPr id="14" name="ไดอะแกรม 13"/>
          <p:cNvGraphicFramePr/>
          <p:nvPr/>
        </p:nvGraphicFramePr>
        <p:xfrm>
          <a:off x="3084395" y="1228304"/>
          <a:ext cx="8147712" cy="466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54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3206" y="1759875"/>
            <a:ext cx="11041039" cy="45243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เป็นกลุ่มอาการฉุกเฉินที่ต้องได้รับการดูแลรักษาพยาบาลเบื้องต้นตามความเหมาะสมก่อนการส่งต่อ</a:t>
            </a:r>
            <a:b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 38 อาการ ดังนี้</a:t>
            </a:r>
          </a:p>
          <a:p>
            <a:pPr marL="514350" indent="-514350" algn="thaiDist">
              <a:buAutoNum type="arabicPeriod"/>
            </a:pP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การหยุดหายใจและระบบไหลเวียนโลหิตไม่ทำงาน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Cardiopulmonary arrest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 algn="thaiDist">
              <a:buAutoNum type="arabicPeriod"/>
            </a:pP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การหมดสติ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Unconscious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7. โรคหลอดเลือดสมอง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Stroke, </a:t>
            </a:r>
            <a:r>
              <a:rPr lang="en-US" sz="3200" spc="-1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Cerebrovascular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disease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 algn="thaiDist">
              <a:buAutoNum type="arabicPeriod"/>
            </a:pPr>
            <a:r>
              <a:rPr lang="th-TH" sz="3200" spc="-1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ภาวะช็อค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Shock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	8. จมน้ำ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Drowning and Near drowning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 algn="thaiDist">
              <a:buAutoNum type="arabicPeriod"/>
            </a:pP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ชัก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Seizure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		9. ตกเลือดรุนแรง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Massive blood loss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 algn="thaiDist">
              <a:buAutoNum type="arabicPeriod"/>
            </a:pP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การแพ้อย่างรุนแรง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Anaphylaxis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10. ไฟ</a:t>
            </a:r>
            <a:r>
              <a:rPr lang="th-TH" sz="3200" spc="-1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ฟ้าช๊อต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Electrical injury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 algn="thaiDist">
              <a:buAutoNum type="arabicPeriod"/>
            </a:pP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เป็นลม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Syncope / Fainting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11. ฟ้าผ่า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Lighting injury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 algn="thaiDist">
              <a:buAutoNum type="arabicPeriod"/>
            </a:pP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                       12. ตกจากที่สูง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Falling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238252" y="788595"/>
            <a:ext cx="7506260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spc="-1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กลุ่มอาการฉุกเฉินที่ต้องช่วยเหลือเบื้องต้นและส่งต่อทันที</a:t>
            </a:r>
          </a:p>
        </p:txBody>
      </p:sp>
    </p:spTree>
    <p:extLst>
      <p:ext uri="{BB962C8B-B14F-4D97-AF65-F5344CB8AC3E}">
        <p14:creationId xmlns:p14="http://schemas.microsoft.com/office/powerpoint/2010/main" val="131454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3206" y="1486915"/>
            <a:ext cx="11041039" cy="50167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เป็นกลุ่มอาการฉุกเฉินที่ต้องได้รับการดูแลรักษาพยาบาลเบื้องต้นตามความเหมาะสมก่อนการส่งต่อ</a:t>
            </a:r>
            <a:b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 38 อาการ ดังนี้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13. กระดูกหัก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Fracture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				</a:t>
            </a:r>
            <a:r>
              <a:rPr lang="th-TH" sz="3200" spc="-15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19. การบาดเจ็บที่ศีรษะ (</a:t>
            </a:r>
            <a:r>
              <a:rPr lang="en-US" sz="3200" spc="-15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Head injury</a:t>
            </a:r>
            <a:r>
              <a:rPr lang="th-TH" sz="3200" spc="-15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(ถ้ามีอาการรุนแรง)</a:t>
            </a:r>
            <a:endParaRPr lang="th-TH" sz="3200" spc="-1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14. ภาวะฉุกเฉินทางตา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Eye emergency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20. การบาดเจ็บทรวงอก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Chest injury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200" spc="-15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15. ภาวะฉุกเฉินทางหู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Ear emergency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21. การบาดเจ็บช่องท้อง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Abdominal injury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16. ภาวะฉุกเฉินทางคอ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Throat emergency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22. การบาดเจ็บที่ไขสันหลัง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Spinal injury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17. ภาวะฉุกเฉินทางจมูก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Nose emergency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23. แผลไหม้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Burn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(ถ้ามีอาการรุนแรง)	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18. ซิปติดหนังหุ้มปลายอวัยวะเพศ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Zipper injury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 24. อุบัติภัยหมู่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Mass casualty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			25. ได้รับสารพิษ หรือ ยาเกินขนาด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                                                        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Toxic substance / Drug overdose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238252" y="693059"/>
            <a:ext cx="7806500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spc="-1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กลุ่มอาการฉุกเฉินที่ต้องช่วยเหลือเบื้องต้นและส่งต่อทันที (ต่อ)</a:t>
            </a:r>
          </a:p>
        </p:txBody>
      </p:sp>
    </p:spTree>
    <p:extLst>
      <p:ext uri="{BB962C8B-B14F-4D97-AF65-F5344CB8AC3E}">
        <p14:creationId xmlns:p14="http://schemas.microsoft.com/office/powerpoint/2010/main" val="131454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3206" y="1391379"/>
            <a:ext cx="11041039" cy="5509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เป็นกลุ่มอาการฉุกเฉินที่ต้องได้รับการดูแลรักษาพยาบาลเบื้องต้นตามความเหมาะสมก่อนการส่งต่อ</a:t>
            </a:r>
            <a:b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 38 อาการ ดังนี้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26. คันกัด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Human bite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				32. ได้รับสารพิษจากแมงกะพรุน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Jellyfish dermatitis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27. งูกัด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Snake bite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				33. พยายามฆ่าตัวตาย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Suicide attempt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28. สัตว์กัด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Animal bite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		34. ถูกข่มขืน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Rape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(ถ้ามีอาการรุนแรง)</a:t>
            </a:r>
          </a:p>
          <a:p>
            <a:pPr algn="thaiDist"/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29. 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ผึ้ง ต่อ แตนต่อย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Bee/Wasp/hornet sting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35. คลุ้มคลั่ง อาละวาด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Violence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30. แมงป่อง ตะขาบ แมงมุมกัด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Scorpion sting / 	36. 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เจ็บหน้าอกจากกล้ามเนื้อหัวใจขาดเลือดและ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</a:t>
            </a:r>
          </a:p>
          <a:p>
            <a:pPr algn="thaiDist"/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Centipede and spider bite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			      กล้ามเนื้อหัวใจตายเฉียบพลัน	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31. เม่นทะเลตำ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Sea urchins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			37. ภาวะป่วยจากความร้อน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Heat stroke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			38. ภาวะฉุกเฉินทางสูตินรีเวช 						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238252" y="706707"/>
            <a:ext cx="7806500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spc="-1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กลุ่มอาการฉุกเฉินที่ต้องช่วยเหลือเบื้องต้นและส่งต่อทันที (ต่อ)</a:t>
            </a:r>
          </a:p>
        </p:txBody>
      </p:sp>
    </p:spTree>
    <p:extLst>
      <p:ext uri="{BB962C8B-B14F-4D97-AF65-F5344CB8AC3E}">
        <p14:creationId xmlns:p14="http://schemas.microsoft.com/office/powerpoint/2010/main" val="131454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2134" y="1759875"/>
            <a:ext cx="11618794" cy="40318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เป็นกลุ่มอาการที่ควรได้รับการวินิจฉัยเพิ่มเติม ซึ่งต้องปรึกษาแพทย์ในเวลาที่กำหนด คือ 1 – 7 วัน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ดังนี้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มีไข้เกิน 7 วัน			7. ตามัว				13. เลือดออกทางช่องคลอด/</a:t>
            </a:r>
            <a:r>
              <a:rPr lang="th-TH" sz="3200" spc="-1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ปจด.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ผิดปกติ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ไข้หนาวสั่น			8. หูอื้อ หูตึง			14. คอพอก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ดีซ่าน				9. กลืนลำบาก			15. มีก้อนในที่ต่างๆ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บวม				10. อาเจียนเป็นเลือด		16. มีจุดแดง จ้ำเขียว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 ท้องมาน			11. ไอเป็นเลือด			17. แขนขาเกร็ง/อ่อนแรง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6.น้ำหนักลด/เพิ่มอย่างรวดเร็ว	12. ปัสสาวะ/ อุจจาระเป็นเลือด	18. มือสั่น   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879708" y="788595"/>
            <a:ext cx="6237008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spc="-1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กลุ่มอาการที่ต้องได้รับการวินิจฉัยเพิ่มเติม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131454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2134" y="1759875"/>
            <a:ext cx="11618794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เป็นกลุ่มอาการที่ควรได้รับการวินิจฉัยเพิ่มเติม ซึ่งต้องปรึกษาแพทย์ในเวลาที่กำหนด คือ 1 – 7 วัน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ดังนี้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19. กล้ามเนื้ออ่อนแรง		22. ปากเบี้ยว			24. หนองไหลจากท่อปัสสาวะ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20. หนังตาตก			23. ข้ออักเสบ (บวม/แดง/ร้อน)	25. หูดหงอนไก่ (</a:t>
            </a:r>
            <a:r>
              <a:rPr lang="en-US" sz="3200" spc="-1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Condyloma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21. ข้อมือตก / ข้อเท้าตก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879708" y="788595"/>
            <a:ext cx="6237008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spc="-1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กลุ่มอาการที่ต้องได้รับการวินิจฉัยเพิ่มเติม</a:t>
            </a:r>
          </a:p>
        </p:txBody>
      </p:sp>
      <p:pic>
        <p:nvPicPr>
          <p:cNvPr id="1026" name="Picture 2" descr="Image result for ส่งโรค การ์ตู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708" y="4314420"/>
            <a:ext cx="2470244" cy="2278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54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3206" y="1759875"/>
            <a:ext cx="11041039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อาการในระบบทางเดินหายใจ ได้แก่			3. อาการในระบบทางเดินอาหาร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- ไข้หวัด คัดจมูก/น้ำมูกไหล ไอ หอบ เสียงแหบ		     - ปวดฟัน ปวดท้อง เบื่ออาหาร ท้องเดินฯ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อาการทางหู คอ จมูก ได้แก่				</a:t>
            </a:r>
            <a:r>
              <a:rPr lang="th-TH" sz="3200" spc="-27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อาการทางโลหิตวิทยา/ระบบหัวใจและหลอดเลือด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- ตามัว คันตา ตาแดง/ตาแฉะ ปวดตา/เคืองตา		   - จุดแดง / จ้ำเขียว / ซีด / เจ็บหน้าอก / ใจสั่น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- เจ็บคอ เจ็บหู/หูอื้อ/หูตึง				5. อาการในระบบสืบพันธุ์/ทางเดินปัสสาวะ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				     - ปัสสาวะบ่อย /ขัดเบา/ตกขาว 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238252" y="788595"/>
            <a:ext cx="7506260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spc="-1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กลุ่มอาการที่ต้องวินิจฉัยแยกโรคและให้การรักษาโรคเบื้องต้น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131454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3206" y="1759875"/>
            <a:ext cx="11041039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6. อาการทางผิวหนัง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	     - ผื่น / ตุ่ม / อาการคัน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7. อาการทางระบบประสาท/กล้ามเนื้อ/กระดูก/ข้อ ได้แก่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	     - ชา ชัก/มือเท้าเกร็ง/ปวดศีรษะ/ปวดข้อ/ปวดกล้ามเนื้อ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8. อาการในระบบอื่นๆ ได้แก่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	      - อาการไข้ / อ่อนเพลีย / บวม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4034" name="Picture 2" descr="Image result for ส่งต่อผู้ป่ว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8105" flipH="1">
            <a:off x="8351869" y="4376375"/>
            <a:ext cx="2543175" cy="18002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38252" y="788595"/>
            <a:ext cx="7506260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spc="-1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กลุ่มอาการที่ต้องวินิจฉัยแยกโรคและให้การรักษาโรคเบื้องต้น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131454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4102" y="1339745"/>
            <a:ext cx="11618794" cy="45243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1. รวบรวมข้อมูลวิเคราะห์เพื่อวินิจฉัยปัญหาสุขภาพ และปัญหาทางการพยาบาลของผู้รับบริการของครอบครัว และชุมชนได้ทุกระดับ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2. กำหนดแผนเพื่อจัดบริการพยาบาล วางแผนงาน กำหนดระบบและกระบวนการดำเนินงานนิเทศและประเมินผลงาน รวมทั้งการบริหารงานบุคคลในสายงานพยาบาล ตลอดจนการบริหารทรัพยากรในการดำเนินการพยาบาล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3. ให้บริการพยาบาลทั่วไปและการพยาบาลเฉพาะโรคได้ทุกระดับปัญหา และทุกระดับความรุนแรงของโรค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4. สังเกต บันทึก สรุป รายงานอาการเปลี่ยนแปลงและปฏิกิริยาของผู้ป่วย ต่อการรักษาพยาบาลตลอดจนความก้าวหน้าของการรักษาพยาบาล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877330" y="337917"/>
            <a:ext cx="10772338" cy="707886"/>
          </a:xfrm>
          <a:prstGeom prst="rect">
            <a:avLst/>
          </a:prstGeom>
          <a:solidFill>
            <a:srgbClr val="00A1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บทบาทหน้าที่ความรับผิดชอบของพยาบาลวิชาชีพในการรักษาพยาบาลเบื้องต้น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31000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t="34524" r="22144" b="36037"/>
          <a:stretch/>
        </p:blipFill>
        <p:spPr bwMode="auto">
          <a:xfrm>
            <a:off x="2913219" y="277072"/>
            <a:ext cx="6365562" cy="17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กล่องข้อความ 1"/>
          <p:cNvSpPr txBox="1"/>
          <p:nvPr/>
        </p:nvSpPr>
        <p:spPr>
          <a:xfrm>
            <a:off x="4908177" y="2001714"/>
            <a:ext cx="194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cs typeface="+mj-cs"/>
              </a:rPr>
              <a:t>พ.ศ. ๒๕๖๔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1706" y="3034213"/>
            <a:ext cx="119902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“การรักษาโรคเบื้องต้น” หมายความว่า กระบวนการประเมินภาวะสุขภาพทั้งการซัก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ตรวจร่างกาย การวินิจฉัยแยกโรค การรักษาโรคและการบาดเจ็บ การป้องกันโรค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 การ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ปฐมพยาบาล เพื่อการแก้ปัญหา ความเจ็บป่วย บรรเทาความรุนแรง หรืออาการของโรค เพื่อให้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พ้น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ภาวะการ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เจ็บป่วยหรือภาวะวิกฤต</a:t>
            </a:r>
          </a:p>
        </p:txBody>
      </p:sp>
    </p:spTree>
    <p:extLst>
      <p:ext uri="{BB962C8B-B14F-4D97-AF65-F5344CB8AC3E}">
        <p14:creationId xmlns:p14="http://schemas.microsoft.com/office/powerpoint/2010/main" val="268958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4102" y="1618440"/>
            <a:ext cx="11618794" cy="39703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5. ให้การผดุงครรภ์ตามสาขาการผดุงครรภ์แผนปัจจุบัน ชั้น 1</a:t>
            </a:r>
          </a:p>
          <a:p>
            <a:pPr algn="thaiDist"/>
            <a:r>
              <a:rPr lang="th-TH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6. ตัดสินแก้ปัญหาทางการพยาบาล</a:t>
            </a:r>
          </a:p>
          <a:p>
            <a:pPr algn="thaiDist"/>
            <a:r>
              <a:rPr lang="th-TH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7. ให้คำแนะนำเพื่อให้เกิดผลดีแก่การพยาบาลและ/หรือ แก่สุขภาพร่างกายและจิตใจของผู้รับบริการได้ทุกระดับและให้ความรู้เกี่ยวกับปัญหา พยาธิสภาพการดำเนินของโรค ตลอดจนแผนการรักษาพยาบาล</a:t>
            </a:r>
          </a:p>
          <a:p>
            <a:pPr algn="thaiDist"/>
            <a:r>
              <a:rPr lang="th-TH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8. ตรวจร่างกาย วินิจฉัยโรคขั้นต้นให้การพยาบาลกลุ่มอาการต่าง ๆ ทั้งทางด้านอายุรก</a:t>
            </a:r>
            <a:r>
              <a:rPr lang="th-TH" sz="3600" spc="-1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รรม</a:t>
            </a:r>
            <a:r>
              <a:rPr lang="th-TH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และศัลยกรรม ตามขอบเขตของระเบียบกระทรวงสาธารณสุข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877330" y="337917"/>
            <a:ext cx="10772338" cy="707886"/>
          </a:xfrm>
          <a:prstGeom prst="rect">
            <a:avLst/>
          </a:prstGeom>
          <a:solidFill>
            <a:srgbClr val="00A1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บทบาทหน้าที่ความรับผิดชอบของพยาบาลวิชาชีพในการรักษาพยาบาลเบื้องต้น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353144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4102" y="1339745"/>
            <a:ext cx="11618794" cy="40318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9. วางแผนและดำเนินการส่งเสริมสุขภาพในตำแหน่งหัวหน้าทีม ร่วมกับวิชาชีพอื่นในด้านการส่งเสริมสุขภาพชุมชน การอนามัยครอบครัว อนามัยโรงเรียน การสุขศึกษา การวางแผนครอบครัว การโภชนาการและการบริการด้านสุขภาพจิต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10. วางแผนและมอบหมายงานให้ผู้อยู่ในความรับผิดชอบ และดำเนินการป้องกันโรคโดยให้คำแนะนำ แก่ผู้ป่วยและประชาชนโดยทั่วไป การให้ภูมิคุ้มกันโรค การเฝ้าระวังโรค ตลอดจนการร่วมมือในการป้องกันและการควบคุมการแพร่กระจายเชื้อโรคในโรงพยาบาล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11. ประสานงานและดำเนินการฟื้นฟูสมรรถภาพให้การควบคุมดูแล เกี่ยวกับความปลอดภัยการป้องกัน หรือยับยั้งภาวะทุพลภาพ และพิจารณามอบหมายให้ผู้ใต้บังคับบัญชาปฏิบัติ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877330" y="337917"/>
            <a:ext cx="10772338" cy="707886"/>
          </a:xfrm>
          <a:prstGeom prst="rect">
            <a:avLst/>
          </a:prstGeom>
          <a:solidFill>
            <a:srgbClr val="00A1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บทบาทหน้าที่ความรับผิดชอบของพยาบาลวิชาชีพในการรักษาพยาบาลเบื้องต้น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31305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4102" y="1578273"/>
            <a:ext cx="11618794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12. ให้การนิเทศแก่เจ้าหน้าที่ พยาบาลในความรับผิดชอบ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13. วิเคราะห์ปัญหาและให้ข้อเสนอแนะแนวทางแก้ปัญหาด้านบริการพยาบาลได้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14. จัดระเบียบงาน แบ่งงาน และมอบหมายหน้าที่ให้แก่ผู้ปฏิบัติงาน ภายใต้ความรับผิดชอบได้อย่างเหมาะสม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15. ประเมินผลการปฏิบัติงานของเจ้าหน้าที่ภายใต้ความรับผิดชอบ รวมทั้งประเมินผลงานของตนเองได้ตามหลักวิทยาศาสตร์</a:t>
            </a:r>
          </a:p>
          <a:p>
            <a:pPr algn="thaiDist"/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16. วางแผนป้องกันอุบัติเหตุและให้ความปลอดภัยแก่ผู้ป่วย และผู้ปฏิบัติงานในหน่วยงานรับผิดชอบ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877330" y="413437"/>
            <a:ext cx="10772338" cy="707886"/>
          </a:xfrm>
          <a:prstGeom prst="rect">
            <a:avLst/>
          </a:prstGeom>
          <a:solidFill>
            <a:srgbClr val="00A1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บทบาทหน้าที่ความรับผิดชอบของพยาบาลวิชาชีพในการรักษาพยาบาลเบื้องต้น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132359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6603" y="1879771"/>
            <a:ext cx="11618794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17. ร่วมวางแผนและกำหนดดำเนินการในงานสาธารณสุขมูลฐานกับบุคคลและหน่วยงานอื่นได้</a:t>
            </a:r>
          </a:p>
          <a:p>
            <a:pPr algn="thaiDist"/>
            <a:r>
              <a:rPr lang="th-TH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18. วางแผนการให้การศึกษาและอบรมฟื้นฟูด้านวิชาการ และดำเนินการสอนแก่เจ้าหน้าที่และนักศึกษาทั้งภายในและภายนอกหน่วยงานได้</a:t>
            </a:r>
          </a:p>
          <a:p>
            <a:pPr algn="thaiDist"/>
            <a:r>
              <a:rPr lang="en-US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19. จัดทำคู่มือและอุปกรณ์การสอน เพื่อช่วยส่งเสริมสุขภาพและปฏิบัติงานด้านการพยาบาล</a:t>
            </a:r>
          </a:p>
          <a:p>
            <a:pPr algn="thaiDist"/>
            <a:r>
              <a:rPr lang="en-US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20. สนับสนุนและประสานงานกับหน่วยงานต่าง ๆ เช่น งานสังคมสงเคราะห์งานชันสูตร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877330" y="625402"/>
            <a:ext cx="10772338" cy="707886"/>
          </a:xfrm>
          <a:prstGeom prst="rect">
            <a:avLst/>
          </a:prstGeom>
          <a:solidFill>
            <a:srgbClr val="00A1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บทบาทหน้าที่ความรับผิดชอบของพยาบาลวิชาชีพในการรักษาพยาบาลเบื้องต้น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2606105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2043" y="185351"/>
            <a:ext cx="10095471" cy="1110685"/>
          </a:xfrm>
          <a:solidFill>
            <a:srgbClr val="FFCC00"/>
          </a:solidFill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หัตถการที่อยู่ในขอบเขตของวิชาชีพการพยาบาลและผดุงครรภ์ ชั้นหนึ่ง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ที่สามารถปฏิบัติได้ ดังต่อไปนี้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13" y="5760164"/>
            <a:ext cx="4237087" cy="11034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598"/>
            <a:ext cx="12254022" cy="1225402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91978" y="1622949"/>
            <a:ext cx="10859046" cy="4871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การทำแผล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ตกแต่งบาดแผล         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การเย็บแผล  การเย็บแผลขนาดลึกไม่เกินชั้นเนื้อเยื่อ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ไขมันใต้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ผิวหนัง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subcutaneous tissue)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และไม่อยู่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ในตำแหน่ง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ซึ่งเป็นอันตรายต่อ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อวัยวะสำคัญ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ร่างกายโดย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ใช้ยาระงับความรู้สึกเฉพาะที่ 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ตัดไหม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ในตำแหน่ง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ที่ไม่เป็นอันตราย    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ผ่าฝีในตำแหน่งซึ่งไม่เป็นอันตรายต่ออวัยวะสำคัญของร่างกาย      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การผ่าเอาสิ่งแปลกปลอมที่อยู่ในตำแหน่งซึ่งไม่เป็นอันตรายต่ออวัยวะสำคัญของร่างกายออก โดยฉีดยาระงับความรู้สึกทางผิวหนัง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การถอดเล็บ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7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การจี้หูด หรือตาปลา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836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2043" y="185351"/>
            <a:ext cx="10095471" cy="1110685"/>
          </a:xfrm>
          <a:solidFill>
            <a:srgbClr val="FFCC00"/>
          </a:solidFill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หัตถการที่อยู่ในขอบเขตของวิชาชีพการพยาบาลและผดุงครรภ์ ชั้นหนึ่ง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ที่สามารถปฏิบัติได้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 (ต่อ)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13" y="5760164"/>
            <a:ext cx="4237087" cy="11034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598"/>
            <a:ext cx="12254022" cy="1225402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91978" y="1622949"/>
            <a:ext cx="10515600" cy="4943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การให้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ออกซิเจน		9.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สารน้ำทาง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หลอด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เลือดดำ 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การให้ยา ทางปาก ทางผิวหนัง ทางหลอด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เลือดดำ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หรือช่องทางอื่น ๆ ตามแผนการรักษาของผู้ประกอบวิชาชีพเวชกรรม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 การให้เลือด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Blood Transfusion)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ตามแผนการรักษาของผู้ประกอบ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วิชาชีพเวช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กรรม 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การเปิดทางเดินหายใจให้โล่งด้วยการดูดเสมหะ การเคาะ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ปอด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13. การช่วยฟื้นคืนชีพ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Cardio pulmonary resuscitation)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เพื่อแก้ไขปัญหา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วิกฤติของผู้ป่วย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14. การเช็ดตา ล้าง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Eye irrigation)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หยอดตา ป้ายตา ปิดตา หรือการล้างจมูก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15. การสอดใส่สายยางลงไปในกระเพาะอาหาร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Nasogastric tube)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อาหารให้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 หรือล้างกระเพาะอาหารในรายที่กินสารพิษ หรือตามแผนการรักษาของผู้ประกอบวิชาชีพเวชกรรม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519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2043" y="185351"/>
            <a:ext cx="10095471" cy="1110685"/>
          </a:xfrm>
          <a:solidFill>
            <a:srgbClr val="FFCC00"/>
          </a:solidFill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หัตถการที่อยู่ในขอบเขตของวิชาชีพการพยาบาลและผดุงครรภ์ ชั้นหนึ่ง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ที่สามารถปฏิบัติได้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 (ต่อ)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13" y="5760164"/>
            <a:ext cx="4237087" cy="11034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598"/>
            <a:ext cx="12254022" cy="1225402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45767" y="1905337"/>
            <a:ext cx="10515600" cy="4562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การสวนปัสสาวะ หรือการเปลี่ยนสายสวนปัสสาวะ ในรายที่ไม่มีความผิดปกติ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ของระบบทางเดินปัสสาวะ 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การสวนทางทวารหนัก ในรายที่ไม่มีข้อบ่งชี้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อันตราย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การดาม หรือการใส่เฝือก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ชั่วคราว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19.การตรวจคัดกรองมะเร็งเต้านม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การเจาะเก็บตัวอย่างเลือดจากหลอด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เลือดดำส่วน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ปลายหรือปลายนิ้ว หรือสารคัดหลั่ง 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21.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Pap smear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1299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32238" y="284206"/>
            <a:ext cx="9452919" cy="705986"/>
          </a:xfrm>
          <a:solidFill>
            <a:srgbClr val="FFCC00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หัตถการต่อไปนี้ จะต้องผ่านการอบรมตามหลักสูตร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13" y="5760164"/>
            <a:ext cx="4237087" cy="11034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598"/>
            <a:ext cx="12254022" cy="1225402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00897" y="1573438"/>
            <a:ext cx="10515600" cy="4122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การใส่และถอดห่วง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IUD)             </a:t>
            </a: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การฝังและถอดยาคุมกำเนิด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Norplant)</a:t>
            </a: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การผ่าตัดตาปลา                     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การเลาะก้อนใต้ผิวหนัง บริเวณที่ไม่เป็นอันตราย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การตรวจคัดกรองมะเร็งปากมดลูกด้วยวิธี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VIA (Visual Inspection Using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Asetic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Acid)                                          </a:t>
            </a: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การจี้ปากมดลูกด้วยความเย็น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Cryotherapy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860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3206" y="1759875"/>
            <a:ext cx="11327642" cy="31085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spc="-1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วราภรณ์</a:t>
            </a: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บุญเชียง และวิลาวัณย์ เตือนราษฎร์. (2557</a:t>
            </a:r>
            <a:r>
              <a:rPr lang="th-TH" sz="2800" b="1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). การรักษาพยาบาลโรคเบื้องต้น. </a:t>
            </a: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(พิมพ์ครั้งที่ 3). เชียงใหม่</a:t>
            </a:r>
            <a:r>
              <a:rPr lang="en-US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มหาวิทยาลัยเชียงใหม่.</a:t>
            </a:r>
          </a:p>
          <a:p>
            <a:pPr algn="thaiDist"/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วิทยา ศรีดามา. (2552). </a:t>
            </a:r>
            <a:r>
              <a:rPr lang="th-TH" sz="2800" b="1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การสัมภาษณ์และตรวจร่างกาย. </a:t>
            </a: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(พิมพ์ครั้งที่ 12). กรุงเทพฯ</a:t>
            </a:r>
            <a:r>
              <a:rPr lang="en-US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endParaRPr lang="th-TH" sz="2800" spc="-1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จุฬาลงกรณ์มหาวิทยาลัยสภาการพยาบาล. (2551</a:t>
            </a:r>
            <a:r>
              <a:rPr lang="th-TH" sz="2800" b="1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). ข้อกำหนดการรักษาโรคเบื้องต้นและการให้ภูมิคุ้มกันโรค สำหรับผู้ประกอบวิชาชีพการพยาบาลชั้นหนึ่ง  ผู้ประกอบ	วิชาชีพการพยาบาลและการผดุงครรภ์</a:t>
            </a:r>
            <a:r>
              <a:rPr lang="th-TH" sz="2800" b="1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ชั้นหนึ่ง. </a:t>
            </a:r>
            <a: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พิมพ์ครั้งที่ 4). กรุงเทพฯ</a:t>
            </a:r>
            <a:r>
              <a:rPr lang="en-US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พี.เอ.</a:t>
            </a:r>
            <a:r>
              <a:rPr lang="th-TH" sz="2800" spc="-1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ลีฟ</a:t>
            </a: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วิ่ง.</a:t>
            </a:r>
          </a:p>
          <a:p>
            <a:pPr algn="thaiDist"/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เอกสารประกอบการสอน </a:t>
            </a:r>
            <a:r>
              <a:rPr lang="th-TH" sz="2800" b="1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รายวิชาการรักษาโรคเบื้องต้น เภสัชวิทยาและภาวะฉุกเฉิน. </a:t>
            </a: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ปีการศึกษา 2559. หลักสูตร</a:t>
            </a:r>
            <a:b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spc="-1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พยาบาลศา</a:t>
            </a:r>
            <a:r>
              <a:rPr lang="th-TH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สตรมหาบัณฑิต สาขาวิชาการพยาบาลเวชปฏิบัติชุมชน คณะสาธารณสุขศาสตร์ มหาวิทยาลัยมหิดล. </a:t>
            </a:r>
          </a:p>
        </p:txBody>
      </p:sp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3" name="Picture 4" descr="ผลการค้นหารูปภาพสำหรับ วิทยาลัยพยาบาลและสุขภาพ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68212" b="28398"/>
          <a:stretch/>
        </p:blipFill>
        <p:spPr bwMode="auto">
          <a:xfrm>
            <a:off x="52912" y="23331"/>
            <a:ext cx="864096" cy="11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0250" y="884130"/>
            <a:ext cx="259305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spc="-1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เอกสารอ้างอิง</a:t>
            </a:r>
          </a:p>
        </p:txBody>
      </p:sp>
    </p:spTree>
    <p:extLst>
      <p:ext uri="{BB962C8B-B14F-4D97-AF65-F5344CB8AC3E}">
        <p14:creationId xmlns:p14="http://schemas.microsoft.com/office/powerpoint/2010/main" val="131454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8224" y="452378"/>
            <a:ext cx="114120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“การเจ็บป่วยฉุกเฉิน” หมายความว่า การได้รับบาดเจ็บหรือการเจ็บป่วยกะทันหัน ซึ่ง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เป็นภยันตราย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ดำรงชีวิต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หรือกา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รทำงาน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อวัยวะสำคัญ จำเป็นต้อง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ได้รับการประเมิน 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จัดการและการบำบัดรักษา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อย่างทันท่วงที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</a:p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ช่วยเหลือและการดูแลรักษาทันที 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หมายความรวมถึง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การปฐมพยาบาล การปฏิบัติและการเคลื่อนย้ายผู้ป่วยฉุกเฉินและวิกฤต ตั้งแต่จุดเกิด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 หรือ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จุดแรกพบผู้ป่วย จนกระทั่งผู้ป่วยได้รับการรักษาที่ถูกวิธีจากผู้ประกอบวิชาชีพเวชกรรม เพื่อ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ป้องกันการ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 หรืออาการรุนแรงขึ้นจากการบาดเจ็บ หรืออาการป่วยนั้น</a:t>
            </a:r>
          </a:p>
        </p:txBody>
      </p:sp>
    </p:spTree>
    <p:extLst>
      <p:ext uri="{BB962C8B-B14F-4D97-AF65-F5344CB8AC3E}">
        <p14:creationId xmlns:p14="http://schemas.microsoft.com/office/powerpoint/2010/main" val="30340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5835" y="331354"/>
            <a:ext cx="114053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“การเจ็บป่วยวิกฤต” หมายความว่า การเจ็บป่วยที่มีความรุนแรงถึงหรือที่มีผลต่อ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ชีวิตหรือ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รทำงาน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อวัยวะสำคัญ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ถึงขั้นที่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อาจทำให้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ผู้ป่วยถึงแก่ชีวิตหรือพิการได้ 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การปฐมพยาบาล” หมายความว่า การให้ความช่วยเหลือแก่ผู้ที่บาดเจ็บหรือเจ็บป่วย โดย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ดูแลเพื่อ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บรรเทาอาการหรือป้องกันมิให้ภาวะนั้นเลวลง หรือเพื่อส่งเสริมการฟื้นหาย ก่อนได้รับการ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ช่วยเหลือจาก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ผู้ประกอบวิชาชีพเวชกรรม 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การสร้างเสริมภูมิคุ้มกันโรค” หมายความว่า กระบวนการ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ที่ทำให้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ร่างกายสร้าง หรือเกิด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ภูมิคุ้มกันหรือ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มีภูมิต้านทานต่อโรคที่ต้องการ โดยการให้วัคซีน</a:t>
            </a:r>
          </a:p>
        </p:txBody>
      </p:sp>
    </p:spTree>
    <p:extLst>
      <p:ext uri="{BB962C8B-B14F-4D97-AF65-F5344CB8AC3E}">
        <p14:creationId xmlns:p14="http://schemas.microsoft.com/office/powerpoint/2010/main" val="294095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 flipH="1">
            <a:off x="8011236" y="5773003"/>
            <a:ext cx="4180764" cy="1084996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มุมฉาก 6"/>
          <p:cNvSpPr/>
          <p:nvPr/>
        </p:nvSpPr>
        <p:spPr>
          <a:xfrm>
            <a:off x="0" y="5650173"/>
            <a:ext cx="12192000" cy="1207826"/>
          </a:xfrm>
          <a:prstGeom prst="rtTriangle">
            <a:avLst/>
          </a:prstGeom>
          <a:solidFill>
            <a:srgbClr val="FC10C9"/>
          </a:solidFill>
          <a:ln>
            <a:solidFill>
              <a:srgbClr val="FC1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4225403" y="1832340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........................................................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16436" y="616764"/>
            <a:ext cx="8759129" cy="92333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54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แนวคิดหลักการในการรักษาพยาบาลเบื้องต้น </a:t>
            </a:r>
            <a:endParaRPr lang="en-US" sz="5400" dirty="0">
              <a:effectLst/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93124" y="2771759"/>
            <a:ext cx="11392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สามารถตรวจ ประเมินสภาพ วินิจฉัยแยกโรคว่าอยู่ในกลุ่มใด แล้วให้การรักษาดูแลช่วยเหลือที่เหมาะสม ตามข้อกำหนดการรักษาโรคเบื้องต้น การให้ภูมิคุ้มกันโรคและการวางแผนครอบครัว </a:t>
            </a:r>
            <a:endParaRPr lang="en-US" sz="3600" b="1" dirty="0">
              <a:effectLst/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373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5339" y="142042"/>
            <a:ext cx="7275989" cy="687511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วัตถุประสงค์ของการรักษาพยาบาลเบื้องต้น</a:t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13" y="5760164"/>
            <a:ext cx="4237087" cy="11034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598"/>
            <a:ext cx="12254022" cy="1225402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11255" y="1217477"/>
            <a:ext cx="10515600" cy="4943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ซักประวัติผู้ป่วยและบันทึกข้อมูลที่สำคัญเกี่ยวกับการเจ็บป่วยได้อย่างถูกต้อง และเพื่อช่วยในการวินิจฉัยโรค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ประเมินสภาวะสุขภาพอนามัยของผู้ป่วยได้อย่างละเอียดจาการตรวจร่างกายโดยวิธีการต่างๆ ประกอบในการตรวจร่างกายตามความจำเป็น เช่น การสังเกต การฟังด้วยหูฟัง การคล า และการเคาะ เป็นต้น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การเก็บสิ่งส่งตรวจสำหรับส่งตรวจทางห้องปฏิบัติการอย่างถูกต้อง เหมาะสม เพื่อประกอบการวินิจฉัยโรค และสามารถแปลผลการตรวจได้ถูกต้อง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สามารถใช้ข้อมูล 1-3 ประกอบการวินิจฉัยโรคได้อย่างถูกต้อง 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ตัดสินใจให้การรักษาพยาบาลเบื้องต้นกับผู้ป่วยในรายที่มีปัญหาไม่ซับซ้อน หรือฉุกเฉินภายในขอบเขตของกฎหมายและระเบียบกระทรวงสาธารณสุขกำหนดได้อย่างถูกต้อง 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ดำเนินการส่งต่อผู้ป่วยไปรับการรักษาต่อได้อย่างถูกต้องและเหมาะสม</a:t>
            </a:r>
          </a:p>
          <a:p>
            <a:pPr marL="0" indent="0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071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7427" y="418604"/>
            <a:ext cx="9531277" cy="687511"/>
          </a:xfrm>
          <a:solidFill>
            <a:srgbClr val="0BE56E"/>
          </a:solidFill>
        </p:spPr>
        <p:txBody>
          <a:bodyPr>
            <a:no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คุณสมบัติของพยาบาลที่รับผิดชอบในการตรวจรักษาโรคเบื้องต้น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13" y="5760164"/>
            <a:ext cx="4237087" cy="11034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598"/>
            <a:ext cx="12254022" cy="1225402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5266" y="1653962"/>
            <a:ext cx="10515600" cy="4100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ได้รับใบอนุญาตเป็นผู้ประกอบวิชาชีพการพยาบาลและการผดุงครรภ์ ชั้นหนึ่ง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มีประสบการณ์ในการปฏิบัติการพยาบาล ไม่น้อยกว่า 2 ปี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ผ่านการฝึกอบรมในหลักสูตรการพยาบาลเฉพาะทางสาขาเวชปฏิบัติทั่วไป (การรักษาโรคเบื้องต้น) และได้รับประกาศนียบัตร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ขึ้นทะเบียนเป็นผู้ผ่านการอบรมหลักสูตรการพยาบาลเฉพาะทางสาขาเวชปฏิบัติทั่วไป (การรักษาโรคเบื้องต้น) กับสภาการพยาบาล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มีการเพิ่มพูนความรู้และทักษะในการรักษาโรคเบื้องต้นให้ทันสมัยอยู่เสมอ</a:t>
            </a:r>
          </a:p>
        </p:txBody>
      </p:sp>
    </p:spTree>
    <p:extLst>
      <p:ext uri="{BB962C8B-B14F-4D97-AF65-F5344CB8AC3E}">
        <p14:creationId xmlns:p14="http://schemas.microsoft.com/office/powerpoint/2010/main" val="216173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96063" y="233793"/>
            <a:ext cx="7043353" cy="1143000"/>
          </a:xfrm>
          <a:solidFill>
            <a:srgbClr val="15C2FF"/>
          </a:solidFill>
        </p:spPr>
        <p:txBody>
          <a:bodyPr/>
          <a:lstStyle/>
          <a:p>
            <a:pPr algn="ctr"/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ขอบเขตของการรักษาโรคเบื้องต้น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11200" y="1742990"/>
            <a:ext cx="11040076" cy="4525963"/>
          </a:xfrm>
        </p:spPr>
        <p:txBody>
          <a:bodyPr>
            <a:normAutofit lnSpcReduction="10000"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สามารถตรวจ ประเมินสภาพ วินิจฉัยแยกโรคว่า อยู่ในกลุ่มใด แล้วให้การรักษาดูแลช่วยเหลือที่เหมาะสม ตามข้อกำหนดการรักษาโรคเบื้องต้น การให้ภูมิคุ้มกันโรคและการวางแผนครอบครัว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กลุ่มอาการ / ความเจ็บป่วยฉุกเฉินที่ต้องรีบช่วยเหลือ และส่งต่อไปรับบริการที่เหมาะสม 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กลุ่มอาการ / ความเจ็บป่วยที่อาจเป็นความเจ็บป่วยที่ร้ายแรงต้องการการส่งต่อเพื่อรับการรักษา 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กลุ่มอาการ / ความเจ็บป่วย โรคที่พบบ่อยที่ให้การบรรเทาอาการ / ให้การรักษาได้</a:t>
            </a:r>
          </a:p>
          <a:p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418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04635" y="158436"/>
            <a:ext cx="5754130" cy="1143000"/>
          </a:xfrm>
          <a:solidFill>
            <a:srgbClr val="15C2FF"/>
          </a:solidFill>
        </p:spPr>
        <p:txBody>
          <a:bodyPr/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ขอบเขตของการรักษาโรคเบื้องต้น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9900" y="1520569"/>
            <a:ext cx="11023600" cy="4525963"/>
          </a:xfrm>
        </p:spPr>
        <p:txBody>
          <a:bodyPr/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ให้การดูแลช่วยเหลือ ส่งต่อ การรักษาโรค และอาการที่พบบ่อยและทำหัตถการที่กำหนด</a:t>
            </a:r>
          </a:p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ให้ยาเพื่อบรรเทาอาการ / รักษาโรคตามแนวทางที่กำหนดไว้</a:t>
            </a:r>
          </a:p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ให้ภูมิคุ้มกันโรคพื้นฐานและให้บริการวางแผนครอบครัว</a:t>
            </a:r>
          </a:p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ติดตามผล การให้การช่วยเหลือ รักษา</a:t>
            </a:r>
          </a:p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รับดูแลผู้ป่วยต่อ เพื่อให้การดูแลที่ต่อเนื่อง</a:t>
            </a:r>
          </a:p>
          <a:p>
            <a:endParaRPr lang="th-TH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122" name="Picture 2" descr="ในภาพอาจจะมี หนึ่งคนขึ้นไป และ ผู้คนกำลังนั่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7" b="25608"/>
          <a:stretch/>
        </p:blipFill>
        <p:spPr bwMode="auto">
          <a:xfrm>
            <a:off x="7289800" y="3299544"/>
            <a:ext cx="4203700" cy="26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0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946</Words>
  <Application>Microsoft Office PowerPoint</Application>
  <PresentationFormat>แบบจอกว้าง</PresentationFormat>
  <Paragraphs>180</Paragraphs>
  <Slides>28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36" baseType="lpstr">
      <vt:lpstr>Arial</vt:lpstr>
      <vt:lpstr>AngsanaUPC</vt:lpstr>
      <vt:lpstr>Cordia New</vt:lpstr>
      <vt:lpstr>Calibri Light</vt:lpstr>
      <vt:lpstr>Calibri</vt:lpstr>
      <vt:lpstr>Angsana New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วัตถุประสงค์ของการรักษาพยาบาลเบื้องต้น </vt:lpstr>
      <vt:lpstr>คุณสมบัติของพยาบาลที่รับผิดชอบในการตรวจรักษาโรคเบื้องต้น</vt:lpstr>
      <vt:lpstr>ขอบเขตของการรักษาโรคเบื้องต้น</vt:lpstr>
      <vt:lpstr>ขอบเขตของการรักษาโรคเบื้องต้น</vt:lpstr>
      <vt:lpstr> การควบคุมคุณภาพและมาตรฐานการปฏิบัติ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หัตถการที่อยู่ในขอบเขตของวิชาชีพการพยาบาลและผดุงครรภ์ ชั้นหนึ่ง  ที่สามารถปฏิบัติได้ ดังต่อไปนี้ </vt:lpstr>
      <vt:lpstr> หัตถการที่อยู่ในขอบเขตของวิชาชีพการพยาบาลและผดุงครรภ์ ชั้นหนึ่ง  ที่สามารถปฏิบัติได้ ดังต่อไปนี้ (ต่อ) </vt:lpstr>
      <vt:lpstr> หัตถการที่อยู่ในขอบเขตของวิชาชีพการพยาบาลและผดุงครรภ์ ชั้นหนึ่ง  ที่สามารถปฏิบัติได้ ดังต่อไปนี้ (ต่อ) </vt:lpstr>
      <vt:lpstr>หัตถการต่อไปนี้ จะต้องผ่านการอบรมตามหลักสูตร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Mizzaiim Hirannukhrao</dc:creator>
  <cp:lastModifiedBy>HOME PC</cp:lastModifiedBy>
  <cp:revision>148</cp:revision>
  <cp:lastPrinted>2018-01-03T04:18:53Z</cp:lastPrinted>
  <dcterms:created xsi:type="dcterms:W3CDTF">2017-12-14T06:16:41Z</dcterms:created>
  <dcterms:modified xsi:type="dcterms:W3CDTF">2024-03-14T05:29:27Z</dcterms:modified>
</cp:coreProperties>
</file>