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156"/>
  </p:notesMasterIdLst>
  <p:handoutMasterIdLst>
    <p:handoutMasterId r:id="rId157"/>
  </p:handoutMasterIdLst>
  <p:sldIdLst>
    <p:sldId id="256" r:id="rId4"/>
    <p:sldId id="293" r:id="rId5"/>
    <p:sldId id="261" r:id="rId6"/>
    <p:sldId id="294" r:id="rId7"/>
    <p:sldId id="292" r:id="rId8"/>
    <p:sldId id="266" r:id="rId9"/>
    <p:sldId id="295" r:id="rId10"/>
    <p:sldId id="296" r:id="rId11"/>
    <p:sldId id="279" r:id="rId12"/>
    <p:sldId id="302" r:id="rId13"/>
    <p:sldId id="301" r:id="rId14"/>
    <p:sldId id="300" r:id="rId15"/>
    <p:sldId id="299" r:id="rId16"/>
    <p:sldId id="298" r:id="rId17"/>
    <p:sldId id="303" r:id="rId18"/>
    <p:sldId id="309" r:id="rId19"/>
    <p:sldId id="308" r:id="rId20"/>
    <p:sldId id="307" r:id="rId21"/>
    <p:sldId id="306" r:id="rId22"/>
    <p:sldId id="305" r:id="rId23"/>
    <p:sldId id="304" r:id="rId24"/>
    <p:sldId id="310" r:id="rId25"/>
    <p:sldId id="264" r:id="rId26"/>
    <p:sldId id="323" r:id="rId27"/>
    <p:sldId id="328" r:id="rId28"/>
    <p:sldId id="324" r:id="rId29"/>
    <p:sldId id="325" r:id="rId30"/>
    <p:sldId id="326" r:id="rId31"/>
    <p:sldId id="329" r:id="rId32"/>
    <p:sldId id="311" r:id="rId33"/>
    <p:sldId id="312" r:id="rId34"/>
    <p:sldId id="330" r:id="rId35"/>
    <p:sldId id="334" r:id="rId36"/>
    <p:sldId id="344" r:id="rId37"/>
    <p:sldId id="538" r:id="rId38"/>
    <p:sldId id="542" r:id="rId39"/>
    <p:sldId id="552" r:id="rId40"/>
    <p:sldId id="541" r:id="rId41"/>
    <p:sldId id="550" r:id="rId42"/>
    <p:sldId id="551" r:id="rId43"/>
    <p:sldId id="554" r:id="rId44"/>
    <p:sldId id="553" r:id="rId45"/>
    <p:sldId id="546" r:id="rId46"/>
    <p:sldId id="558" r:id="rId47"/>
    <p:sldId id="557" r:id="rId48"/>
    <p:sldId id="545" r:id="rId49"/>
    <p:sldId id="562" r:id="rId50"/>
    <p:sldId id="560" r:id="rId51"/>
    <p:sldId id="564" r:id="rId52"/>
    <p:sldId id="563" r:id="rId53"/>
    <p:sldId id="559" r:id="rId54"/>
    <p:sldId id="544" r:id="rId55"/>
    <p:sldId id="543" r:id="rId56"/>
    <p:sldId id="539" r:id="rId57"/>
    <p:sldId id="547" r:id="rId58"/>
    <p:sldId id="548" r:id="rId59"/>
    <p:sldId id="350" r:id="rId60"/>
    <p:sldId id="352" r:id="rId61"/>
    <p:sldId id="353" r:id="rId62"/>
    <p:sldId id="354" r:id="rId63"/>
    <p:sldId id="356" r:id="rId64"/>
    <p:sldId id="357" r:id="rId65"/>
    <p:sldId id="383" r:id="rId66"/>
    <p:sldId id="384" r:id="rId67"/>
    <p:sldId id="385" r:id="rId68"/>
    <p:sldId id="386" r:id="rId69"/>
    <p:sldId id="388" r:id="rId70"/>
    <p:sldId id="361" r:id="rId71"/>
    <p:sldId id="365" r:id="rId72"/>
    <p:sldId id="367" r:id="rId73"/>
    <p:sldId id="368" r:id="rId74"/>
    <p:sldId id="369" r:id="rId75"/>
    <p:sldId id="370" r:id="rId76"/>
    <p:sldId id="372" r:id="rId77"/>
    <p:sldId id="373" r:id="rId78"/>
    <p:sldId id="374" r:id="rId79"/>
    <p:sldId id="375" r:id="rId80"/>
    <p:sldId id="377" r:id="rId81"/>
    <p:sldId id="378" r:id="rId82"/>
    <p:sldId id="379" r:id="rId83"/>
    <p:sldId id="381" r:id="rId84"/>
    <p:sldId id="382" r:id="rId85"/>
    <p:sldId id="389" r:id="rId86"/>
    <p:sldId id="391" r:id="rId87"/>
    <p:sldId id="392" r:id="rId88"/>
    <p:sldId id="395" r:id="rId89"/>
    <p:sldId id="396" r:id="rId90"/>
    <p:sldId id="398" r:id="rId91"/>
    <p:sldId id="399" r:id="rId92"/>
    <p:sldId id="400" r:id="rId93"/>
    <p:sldId id="566" r:id="rId94"/>
    <p:sldId id="402" r:id="rId95"/>
    <p:sldId id="403" r:id="rId96"/>
    <p:sldId id="405" r:id="rId97"/>
    <p:sldId id="406" r:id="rId98"/>
    <p:sldId id="408" r:id="rId99"/>
    <p:sldId id="409" r:id="rId100"/>
    <p:sldId id="411" r:id="rId101"/>
    <p:sldId id="412" r:id="rId102"/>
    <p:sldId id="414" r:id="rId103"/>
    <p:sldId id="415" r:id="rId104"/>
    <p:sldId id="416" r:id="rId105"/>
    <p:sldId id="417" r:id="rId106"/>
    <p:sldId id="418" r:id="rId107"/>
    <p:sldId id="419" r:id="rId108"/>
    <p:sldId id="420" r:id="rId109"/>
    <p:sldId id="421" r:id="rId110"/>
    <p:sldId id="422" r:id="rId111"/>
    <p:sldId id="423" r:id="rId112"/>
    <p:sldId id="424" r:id="rId113"/>
    <p:sldId id="425" r:id="rId114"/>
    <p:sldId id="426" r:id="rId115"/>
    <p:sldId id="427" r:id="rId116"/>
    <p:sldId id="428" r:id="rId117"/>
    <p:sldId id="429" r:id="rId118"/>
    <p:sldId id="430" r:id="rId119"/>
    <p:sldId id="530" r:id="rId120"/>
    <p:sldId id="534" r:id="rId121"/>
    <p:sldId id="533" r:id="rId122"/>
    <p:sldId id="532" r:id="rId123"/>
    <p:sldId id="531" r:id="rId124"/>
    <p:sldId id="317" r:id="rId125"/>
    <p:sldId id="318" r:id="rId126"/>
    <p:sldId id="437" r:id="rId127"/>
    <p:sldId id="436" r:id="rId128"/>
    <p:sldId id="435" r:id="rId129"/>
    <p:sldId id="434" r:id="rId130"/>
    <p:sldId id="433" r:id="rId131"/>
    <p:sldId id="432" r:id="rId132"/>
    <p:sldId id="319" r:id="rId133"/>
    <p:sldId id="561" r:id="rId134"/>
    <p:sldId id="320" r:id="rId135"/>
    <p:sldId id="321" r:id="rId136"/>
    <p:sldId id="322" r:id="rId137"/>
    <p:sldId id="438" r:id="rId138"/>
    <p:sldId id="439" r:id="rId139"/>
    <p:sldId id="440" r:id="rId140"/>
    <p:sldId id="441" r:id="rId141"/>
    <p:sldId id="442" r:id="rId142"/>
    <p:sldId id="443" r:id="rId143"/>
    <p:sldId id="444" r:id="rId144"/>
    <p:sldId id="449" r:id="rId145"/>
    <p:sldId id="517" r:id="rId146"/>
    <p:sldId id="518" r:id="rId147"/>
    <p:sldId id="519" r:id="rId148"/>
    <p:sldId id="520" r:id="rId149"/>
    <p:sldId id="521" r:id="rId150"/>
    <p:sldId id="529" r:id="rId151"/>
    <p:sldId id="528" r:id="rId152"/>
    <p:sldId id="527" r:id="rId153"/>
    <p:sldId id="526" r:id="rId154"/>
    <p:sldId id="446" r:id="rId155"/>
  </p:sldIdLst>
  <p:sldSz cx="9144000" cy="5143500" type="screen16x9"/>
  <p:notesSz cx="6858000" cy="99456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660066"/>
    <a:srgbClr val="CC66FF"/>
    <a:srgbClr val="FFFF99"/>
    <a:srgbClr val="FD2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72" autoAdjust="0"/>
    <p:restoredTop sz="89734" autoAdjust="0"/>
  </p:normalViewPr>
  <p:slideViewPr>
    <p:cSldViewPr>
      <p:cViewPr varScale="1">
        <p:scale>
          <a:sx n="101" d="100"/>
          <a:sy n="101" d="100"/>
        </p:scale>
        <p:origin x="475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-3192" y="-72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63" Type="http://schemas.openxmlformats.org/officeDocument/2006/relationships/slide" Target="slides/slide60.xml"/><Relationship Id="rId84" Type="http://schemas.openxmlformats.org/officeDocument/2006/relationships/slide" Target="slides/slide81.xml"/><Relationship Id="rId138" Type="http://schemas.openxmlformats.org/officeDocument/2006/relationships/slide" Target="slides/slide135.xml"/><Relationship Id="rId159" Type="http://schemas.openxmlformats.org/officeDocument/2006/relationships/viewProps" Target="viewProps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53" Type="http://schemas.openxmlformats.org/officeDocument/2006/relationships/slide" Target="slides/slide50.xml"/><Relationship Id="rId74" Type="http://schemas.openxmlformats.org/officeDocument/2006/relationships/slide" Target="slides/slide71.xml"/><Relationship Id="rId128" Type="http://schemas.openxmlformats.org/officeDocument/2006/relationships/slide" Target="slides/slide125.xml"/><Relationship Id="rId149" Type="http://schemas.openxmlformats.org/officeDocument/2006/relationships/slide" Target="slides/slide146.xml"/><Relationship Id="rId5" Type="http://schemas.openxmlformats.org/officeDocument/2006/relationships/slide" Target="slides/slide2.xml"/><Relationship Id="rId95" Type="http://schemas.openxmlformats.org/officeDocument/2006/relationships/slide" Target="slides/slide92.xml"/><Relationship Id="rId160" Type="http://schemas.openxmlformats.org/officeDocument/2006/relationships/theme" Target="theme/theme1.xml"/><Relationship Id="rId22" Type="http://schemas.openxmlformats.org/officeDocument/2006/relationships/slide" Target="slides/slide19.xml"/><Relationship Id="rId43" Type="http://schemas.openxmlformats.org/officeDocument/2006/relationships/slide" Target="slides/slide40.xml"/><Relationship Id="rId64" Type="http://schemas.openxmlformats.org/officeDocument/2006/relationships/slide" Target="slides/slide61.xml"/><Relationship Id="rId118" Type="http://schemas.openxmlformats.org/officeDocument/2006/relationships/slide" Target="slides/slide115.xml"/><Relationship Id="rId139" Type="http://schemas.openxmlformats.org/officeDocument/2006/relationships/slide" Target="slides/slide136.xml"/><Relationship Id="rId85" Type="http://schemas.openxmlformats.org/officeDocument/2006/relationships/slide" Target="slides/slide82.xml"/><Relationship Id="rId150" Type="http://schemas.openxmlformats.org/officeDocument/2006/relationships/slide" Target="slides/slide147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59" Type="http://schemas.openxmlformats.org/officeDocument/2006/relationships/slide" Target="slides/slide56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54" Type="http://schemas.openxmlformats.org/officeDocument/2006/relationships/slide" Target="slides/slide51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6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49" Type="http://schemas.openxmlformats.org/officeDocument/2006/relationships/slide" Target="slides/slide46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44" Type="http://schemas.openxmlformats.org/officeDocument/2006/relationships/slide" Target="slides/slide41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51" Type="http://schemas.openxmlformats.org/officeDocument/2006/relationships/slide" Target="slides/slide148.xml"/><Relationship Id="rId156" Type="http://schemas.openxmlformats.org/officeDocument/2006/relationships/notesMaster" Target="notesMasters/notesMaster1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157" Type="http://schemas.openxmlformats.org/officeDocument/2006/relationships/handoutMaster" Target="handoutMasters/handoutMaster1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52" Type="http://schemas.openxmlformats.org/officeDocument/2006/relationships/slide" Target="slides/slide14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slide" Target="slides/slide14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22.xml"/><Relationship Id="rId46" Type="http://schemas.openxmlformats.org/officeDocument/2006/relationships/slide" Target="slides/slide43.xml"/><Relationship Id="rId67" Type="http://schemas.openxmlformats.org/officeDocument/2006/relationships/slide" Target="slides/slide64.xml"/><Relationship Id="rId116" Type="http://schemas.openxmlformats.org/officeDocument/2006/relationships/slide" Target="slides/slide113.xml"/><Relationship Id="rId137" Type="http://schemas.openxmlformats.org/officeDocument/2006/relationships/slide" Target="slides/slide134.xml"/><Relationship Id="rId15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62" Type="http://schemas.openxmlformats.org/officeDocument/2006/relationships/slide" Target="slides/slide59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53" Type="http://schemas.openxmlformats.org/officeDocument/2006/relationships/slide" Target="slides/slide150.xml"/><Relationship Id="rId15" Type="http://schemas.openxmlformats.org/officeDocument/2006/relationships/slide" Target="slides/slide12.xml"/><Relationship Id="rId36" Type="http://schemas.openxmlformats.org/officeDocument/2006/relationships/slide" Target="slides/slide33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52" Type="http://schemas.openxmlformats.org/officeDocument/2006/relationships/slide" Target="slides/slide49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43" Type="http://schemas.openxmlformats.org/officeDocument/2006/relationships/slide" Target="slides/slide140.xml"/><Relationship Id="rId148" Type="http://schemas.openxmlformats.org/officeDocument/2006/relationships/slide" Target="slides/slide145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26" Type="http://schemas.openxmlformats.org/officeDocument/2006/relationships/slide" Target="slides/slide23.xml"/><Relationship Id="rId47" Type="http://schemas.openxmlformats.org/officeDocument/2006/relationships/slide" Target="slides/slide44.xml"/><Relationship Id="rId68" Type="http://schemas.openxmlformats.org/officeDocument/2006/relationships/slide" Target="slides/slide65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54" Type="http://schemas.openxmlformats.org/officeDocument/2006/relationships/slide" Target="slides/slide151.xml"/><Relationship Id="rId16" Type="http://schemas.openxmlformats.org/officeDocument/2006/relationships/slide" Target="slides/slide13.xml"/><Relationship Id="rId37" Type="http://schemas.openxmlformats.org/officeDocument/2006/relationships/slide" Target="slides/slide34.xml"/><Relationship Id="rId58" Type="http://schemas.openxmlformats.org/officeDocument/2006/relationships/slide" Target="slides/slide55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44" Type="http://schemas.openxmlformats.org/officeDocument/2006/relationships/slide" Target="slides/slide141.xml"/><Relationship Id="rId90" Type="http://schemas.openxmlformats.org/officeDocument/2006/relationships/slide" Target="slides/slide87.xml"/><Relationship Id="rId27" Type="http://schemas.openxmlformats.org/officeDocument/2006/relationships/slide" Target="slides/slide24.xml"/><Relationship Id="rId48" Type="http://schemas.openxmlformats.org/officeDocument/2006/relationships/slide" Target="slides/slide45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34" Type="http://schemas.openxmlformats.org/officeDocument/2006/relationships/slide" Target="slides/slide131.xml"/><Relationship Id="rId80" Type="http://schemas.openxmlformats.org/officeDocument/2006/relationships/slide" Target="slides/slide77.xml"/><Relationship Id="rId155" Type="http://schemas.openxmlformats.org/officeDocument/2006/relationships/slide" Target="slides/slide15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A95BE-7815-4232-B456-6DB6AD43B9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E9EF093-2FA9-463B-A620-1EFA4F0C28DA}">
      <dgm:prSet phldrT="[ข้อความ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ผู้ร่วมครัวเรือน ได้แก่ สามี ภรรยาและบุตร นอกจากนี้นักสังคมวิทยา นักจิตวิทยาต่างก็ให้ความหมายของครอบครัว ในลักษณะที่แตกต่างกัน</a:t>
          </a:r>
        </a:p>
      </dgm:t>
    </dgm:pt>
    <dgm:pt modelId="{0052363E-C89D-4965-9EF8-992572414F43}" type="parTrans" cxnId="{B783D83F-F8F0-4E64-9490-6880150B59B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9E63C3F-2BCA-475A-91D9-925CAD8B5B9B}" type="sibTrans" cxnId="{B783D83F-F8F0-4E64-9490-6880150B59B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1C66DE1-61E2-4A92-82FA-0FFB9F715A18}">
      <dgm:prSet phldrT="[ข้อความ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รูปแบบของการที่บุคคล 2 คน หรือกลุ่มบุคคลสร้างแบบ </a:t>
          </a:r>
          <a:r>
            <a:rPr lang="th-TH" sz="2000" b="1" dirty="0">
              <a:solidFill>
                <a:schemeClr val="tx1"/>
              </a:solidFill>
            </a:rPr>
            <a:t>(</a:t>
          </a:r>
          <a:r>
            <a:rPr lang="en-US" sz="2000" b="1" dirty="0">
              <a:solidFill>
                <a:schemeClr val="tx1"/>
              </a:solidFill>
            </a:rPr>
            <a:t>pattern)  </a:t>
          </a:r>
          <a:r>
            <a:rPr lang="th-TH" sz="2400" b="1" dirty="0">
              <a:solidFill>
                <a:schemeClr val="tx1"/>
              </a:solidFill>
            </a:rPr>
            <a:t>หรือโครงสร้าง </a:t>
          </a:r>
          <a:r>
            <a:rPr lang="th-TH" sz="2000" b="1" dirty="0">
              <a:solidFill>
                <a:schemeClr val="tx1"/>
              </a:solidFill>
            </a:rPr>
            <a:t>(</a:t>
          </a:r>
          <a:r>
            <a:rPr lang="en-US" sz="2000" b="1" dirty="0">
              <a:solidFill>
                <a:schemeClr val="tx1"/>
              </a:solidFill>
            </a:rPr>
            <a:t>structure) </a:t>
          </a:r>
          <a:r>
            <a:rPr lang="th-TH" sz="2400" b="1" dirty="0">
              <a:solidFill>
                <a:schemeClr val="tx1"/>
              </a:solidFill>
            </a:rPr>
            <a:t>ของการอยู่ร่วมกัน</a:t>
          </a:r>
        </a:p>
      </dgm:t>
    </dgm:pt>
    <dgm:pt modelId="{16F152AC-3E2E-4576-A463-4044776C446D}" type="parTrans" cxnId="{EA92AD59-0FBA-405B-8CBC-4E1A70A319B3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568CBC2-3A20-4BBF-B98E-E0DBE57E6F14}" type="sibTrans" cxnId="{EA92AD59-0FBA-405B-8CBC-4E1A70A319B3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2B42D55-2DD1-4E94-ABF9-184D6C36B803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200" b="1" dirty="0">
              <a:solidFill>
                <a:schemeClr val="tx1"/>
              </a:solidFill>
            </a:rPr>
            <a:t>สถาบันทางสังคมแห่งแรกที่มนุษย์ สร้างขึ้นจากความสัมพันธ์ที่มีต่อกัน เพื่อเป็นตัวแทนของสถาบันสังคมภายนอกที่จะปลูกฝังความเชื่อ ค่านิยม และทัศนคติกับสมาชิกรุ่นใหม่ของสังคมที่มีชีวิตอุบัติขึ้นในครอบครัว</a:t>
          </a:r>
        </a:p>
      </dgm:t>
    </dgm:pt>
    <dgm:pt modelId="{D469B1EE-699C-4058-99B1-66937728A9A2}" type="parTrans" cxnId="{8091370F-2035-4390-98AD-6F7CBDE0893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25D0D32-073F-40A1-9573-0D6740AD593E}" type="sibTrans" cxnId="{8091370F-2035-4390-98AD-6F7CBDE0893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43F8A89-A89C-4E86-AC94-1C42B602BFBC}" type="pres">
      <dgm:prSet presAssocID="{80FA95BE-7815-4232-B456-6DB6AD43B9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07EB153-5353-4701-B754-E067F8A32525}" type="pres">
      <dgm:prSet presAssocID="{2E9EF093-2FA9-463B-A620-1EFA4F0C28DA}" presName="parentLin" presStyleCnt="0"/>
      <dgm:spPr/>
    </dgm:pt>
    <dgm:pt modelId="{974D954B-732A-49B3-B373-B8A7BA0E1DFA}" type="pres">
      <dgm:prSet presAssocID="{2E9EF093-2FA9-463B-A620-1EFA4F0C28DA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34398EA-C11C-4AF7-A1FD-15E94A498F77}" type="pres">
      <dgm:prSet presAssocID="{2E9EF093-2FA9-463B-A620-1EFA4F0C28DA}" presName="parentText" presStyleLbl="node1" presStyleIdx="0" presStyleCnt="3" custScaleX="141609" custScaleY="299257" custLinFactNeighborX="-30387" custLinFactNeighborY="-1524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95D4B8-F343-45BA-AACE-073CAA187CE5}" type="pres">
      <dgm:prSet presAssocID="{2E9EF093-2FA9-463B-A620-1EFA4F0C28DA}" presName="negativeSpace" presStyleCnt="0"/>
      <dgm:spPr/>
    </dgm:pt>
    <dgm:pt modelId="{698C5D7D-FA88-4F64-B15B-9D40004A4FC3}" type="pres">
      <dgm:prSet presAssocID="{2E9EF093-2FA9-463B-A620-1EFA4F0C28DA}" presName="childText" presStyleLbl="conFgAcc1" presStyleIdx="0" presStyleCnt="3" custLinFactY="-21845" custLinFactNeighborX="1569" custLinFactNeighborY="-100000">
        <dgm:presLayoutVars>
          <dgm:bulletEnabled val="1"/>
        </dgm:presLayoutVars>
      </dgm:prSet>
      <dgm:spPr/>
    </dgm:pt>
    <dgm:pt modelId="{C9EAD14A-C5EE-4F5E-BF23-F6D4783BCDB1}" type="pres">
      <dgm:prSet presAssocID="{F9E63C3F-2BCA-475A-91D9-925CAD8B5B9B}" presName="spaceBetweenRectangles" presStyleCnt="0"/>
      <dgm:spPr/>
    </dgm:pt>
    <dgm:pt modelId="{0EB05B74-8679-435D-9180-269778269BD2}" type="pres">
      <dgm:prSet presAssocID="{41C66DE1-61E2-4A92-82FA-0FFB9F715A18}" presName="parentLin" presStyleCnt="0"/>
      <dgm:spPr/>
    </dgm:pt>
    <dgm:pt modelId="{5CED907F-D0EE-47CD-B88A-BA4E03AD4F31}" type="pres">
      <dgm:prSet presAssocID="{41C66DE1-61E2-4A92-82FA-0FFB9F715A18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5937E51-F6E4-4C3D-8654-D5CF8B4BCAE3}" type="pres">
      <dgm:prSet presAssocID="{41C66DE1-61E2-4A92-82FA-0FFB9F715A18}" presName="parentText" presStyleLbl="node1" presStyleIdx="1" presStyleCnt="3" custScaleX="142997" custScaleY="312756" custLinFactNeighborX="-4906" custLinFactNeighborY="743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C7E035-B71E-4D8E-8EEC-6D3744B5386C}" type="pres">
      <dgm:prSet presAssocID="{41C66DE1-61E2-4A92-82FA-0FFB9F715A18}" presName="negativeSpace" presStyleCnt="0"/>
      <dgm:spPr/>
    </dgm:pt>
    <dgm:pt modelId="{701D3B50-6580-4329-804F-2D98B767B76D}" type="pres">
      <dgm:prSet presAssocID="{41C66DE1-61E2-4A92-82FA-0FFB9F715A18}" presName="childText" presStyleLbl="conFgAcc1" presStyleIdx="1" presStyleCnt="3" custLinFactY="-12490" custLinFactNeighborY="-100000">
        <dgm:presLayoutVars>
          <dgm:bulletEnabled val="1"/>
        </dgm:presLayoutVars>
      </dgm:prSet>
      <dgm:spPr/>
    </dgm:pt>
    <dgm:pt modelId="{BD093619-15A2-47E6-90F3-D4D564817FD3}" type="pres">
      <dgm:prSet presAssocID="{E568CBC2-3A20-4BBF-B98E-E0DBE57E6F14}" presName="spaceBetweenRectangles" presStyleCnt="0"/>
      <dgm:spPr/>
    </dgm:pt>
    <dgm:pt modelId="{E6D5CCD6-F37C-41C3-9BD2-E54AA4C04382}" type="pres">
      <dgm:prSet presAssocID="{42B42D55-2DD1-4E94-ABF9-184D6C36B803}" presName="parentLin" presStyleCnt="0"/>
      <dgm:spPr/>
    </dgm:pt>
    <dgm:pt modelId="{DCF0D3B5-D69A-4291-964D-5351B88732D1}" type="pres">
      <dgm:prSet presAssocID="{42B42D55-2DD1-4E94-ABF9-184D6C36B803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8C616387-74F4-4AB2-BC90-F69CE1991020}" type="pres">
      <dgm:prSet presAssocID="{42B42D55-2DD1-4E94-ABF9-184D6C36B803}" presName="parentText" presStyleLbl="node1" presStyleIdx="2" presStyleCnt="3" custScaleX="128370" custScaleY="44546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9FB931-37E8-4CAD-92FA-CB479C021D56}" type="pres">
      <dgm:prSet presAssocID="{42B42D55-2DD1-4E94-ABF9-184D6C36B803}" presName="negativeSpace" presStyleCnt="0"/>
      <dgm:spPr/>
    </dgm:pt>
    <dgm:pt modelId="{8651EB2E-7139-4B3F-927F-D6AEAEB8E509}" type="pres">
      <dgm:prSet presAssocID="{42B42D55-2DD1-4E94-ABF9-184D6C36B8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6883F2-D7EA-42FC-A6A7-FAD99BCE116E}" type="presOf" srcId="{2E9EF093-2FA9-463B-A620-1EFA4F0C28DA}" destId="{974D954B-732A-49B3-B373-B8A7BA0E1DFA}" srcOrd="0" destOrd="0" presId="urn:microsoft.com/office/officeart/2005/8/layout/list1"/>
    <dgm:cxn modelId="{42DC0DD3-FD12-4E54-980F-E350CEDBAE71}" type="presOf" srcId="{2E9EF093-2FA9-463B-A620-1EFA4F0C28DA}" destId="{734398EA-C11C-4AF7-A1FD-15E94A498F77}" srcOrd="1" destOrd="0" presId="urn:microsoft.com/office/officeart/2005/8/layout/list1"/>
    <dgm:cxn modelId="{22F35778-016C-48F0-B508-4D4B849C038E}" type="presOf" srcId="{42B42D55-2DD1-4E94-ABF9-184D6C36B803}" destId="{8C616387-74F4-4AB2-BC90-F69CE1991020}" srcOrd="1" destOrd="0" presId="urn:microsoft.com/office/officeart/2005/8/layout/list1"/>
    <dgm:cxn modelId="{2F6731CC-6C88-4BE0-849C-65A2636D8EC6}" type="presOf" srcId="{80FA95BE-7815-4232-B456-6DB6AD43B986}" destId="{443F8A89-A89C-4E86-AC94-1C42B602BFBC}" srcOrd="0" destOrd="0" presId="urn:microsoft.com/office/officeart/2005/8/layout/list1"/>
    <dgm:cxn modelId="{0746EA22-60AF-4B0A-B6E9-2C4C90CCAB7D}" type="presOf" srcId="{41C66DE1-61E2-4A92-82FA-0FFB9F715A18}" destId="{75937E51-F6E4-4C3D-8654-D5CF8B4BCAE3}" srcOrd="1" destOrd="0" presId="urn:microsoft.com/office/officeart/2005/8/layout/list1"/>
    <dgm:cxn modelId="{B783D83F-F8F0-4E64-9490-6880150B59B4}" srcId="{80FA95BE-7815-4232-B456-6DB6AD43B986}" destId="{2E9EF093-2FA9-463B-A620-1EFA4F0C28DA}" srcOrd="0" destOrd="0" parTransId="{0052363E-C89D-4965-9EF8-992572414F43}" sibTransId="{F9E63C3F-2BCA-475A-91D9-925CAD8B5B9B}"/>
    <dgm:cxn modelId="{6B4DA488-0EB8-41F3-B309-A7EF174CCF06}" type="presOf" srcId="{42B42D55-2DD1-4E94-ABF9-184D6C36B803}" destId="{DCF0D3B5-D69A-4291-964D-5351B88732D1}" srcOrd="0" destOrd="0" presId="urn:microsoft.com/office/officeart/2005/8/layout/list1"/>
    <dgm:cxn modelId="{BE2F75E0-A7F7-467B-9D90-FCD355CB54B4}" type="presOf" srcId="{41C66DE1-61E2-4A92-82FA-0FFB9F715A18}" destId="{5CED907F-D0EE-47CD-B88A-BA4E03AD4F31}" srcOrd="0" destOrd="0" presId="urn:microsoft.com/office/officeart/2005/8/layout/list1"/>
    <dgm:cxn modelId="{EA92AD59-0FBA-405B-8CBC-4E1A70A319B3}" srcId="{80FA95BE-7815-4232-B456-6DB6AD43B986}" destId="{41C66DE1-61E2-4A92-82FA-0FFB9F715A18}" srcOrd="1" destOrd="0" parTransId="{16F152AC-3E2E-4576-A463-4044776C446D}" sibTransId="{E568CBC2-3A20-4BBF-B98E-E0DBE57E6F14}"/>
    <dgm:cxn modelId="{8091370F-2035-4390-98AD-6F7CBDE0893A}" srcId="{80FA95BE-7815-4232-B456-6DB6AD43B986}" destId="{42B42D55-2DD1-4E94-ABF9-184D6C36B803}" srcOrd="2" destOrd="0" parTransId="{D469B1EE-699C-4058-99B1-66937728A9A2}" sibTransId="{C25D0D32-073F-40A1-9573-0D6740AD593E}"/>
    <dgm:cxn modelId="{43810A5A-79BA-4991-BBBD-F7491F051C6E}" type="presParOf" srcId="{443F8A89-A89C-4E86-AC94-1C42B602BFBC}" destId="{C07EB153-5353-4701-B754-E067F8A32525}" srcOrd="0" destOrd="0" presId="urn:microsoft.com/office/officeart/2005/8/layout/list1"/>
    <dgm:cxn modelId="{79AC3E3C-B545-493B-848E-FF41A3A29811}" type="presParOf" srcId="{C07EB153-5353-4701-B754-E067F8A32525}" destId="{974D954B-732A-49B3-B373-B8A7BA0E1DFA}" srcOrd="0" destOrd="0" presId="urn:microsoft.com/office/officeart/2005/8/layout/list1"/>
    <dgm:cxn modelId="{7470148C-11FB-4C92-80ED-EC55C2A1172B}" type="presParOf" srcId="{C07EB153-5353-4701-B754-E067F8A32525}" destId="{734398EA-C11C-4AF7-A1FD-15E94A498F77}" srcOrd="1" destOrd="0" presId="urn:microsoft.com/office/officeart/2005/8/layout/list1"/>
    <dgm:cxn modelId="{2F69BCAB-EC0D-4A75-AF9F-310461AA64E3}" type="presParOf" srcId="{443F8A89-A89C-4E86-AC94-1C42B602BFBC}" destId="{8C95D4B8-F343-45BA-AACE-073CAA187CE5}" srcOrd="1" destOrd="0" presId="urn:microsoft.com/office/officeart/2005/8/layout/list1"/>
    <dgm:cxn modelId="{1E330D62-A71C-4D83-BD8F-68F447759A9B}" type="presParOf" srcId="{443F8A89-A89C-4E86-AC94-1C42B602BFBC}" destId="{698C5D7D-FA88-4F64-B15B-9D40004A4FC3}" srcOrd="2" destOrd="0" presId="urn:microsoft.com/office/officeart/2005/8/layout/list1"/>
    <dgm:cxn modelId="{93A17E32-9254-44DA-9F35-D8BD66872212}" type="presParOf" srcId="{443F8A89-A89C-4E86-AC94-1C42B602BFBC}" destId="{C9EAD14A-C5EE-4F5E-BF23-F6D4783BCDB1}" srcOrd="3" destOrd="0" presId="urn:microsoft.com/office/officeart/2005/8/layout/list1"/>
    <dgm:cxn modelId="{0C8A89A2-7287-4ABC-B08C-07B789518E07}" type="presParOf" srcId="{443F8A89-A89C-4E86-AC94-1C42B602BFBC}" destId="{0EB05B74-8679-435D-9180-269778269BD2}" srcOrd="4" destOrd="0" presId="urn:microsoft.com/office/officeart/2005/8/layout/list1"/>
    <dgm:cxn modelId="{00CA923C-5204-40EE-91B7-A313C3036C91}" type="presParOf" srcId="{0EB05B74-8679-435D-9180-269778269BD2}" destId="{5CED907F-D0EE-47CD-B88A-BA4E03AD4F31}" srcOrd="0" destOrd="0" presId="urn:microsoft.com/office/officeart/2005/8/layout/list1"/>
    <dgm:cxn modelId="{E3D7FA1B-3146-41E2-B5EB-9B4D3AD83E18}" type="presParOf" srcId="{0EB05B74-8679-435D-9180-269778269BD2}" destId="{75937E51-F6E4-4C3D-8654-D5CF8B4BCAE3}" srcOrd="1" destOrd="0" presId="urn:microsoft.com/office/officeart/2005/8/layout/list1"/>
    <dgm:cxn modelId="{38078414-0D68-4946-A7D0-A4A7707C5A6C}" type="presParOf" srcId="{443F8A89-A89C-4E86-AC94-1C42B602BFBC}" destId="{B4C7E035-B71E-4D8E-8EEC-6D3744B5386C}" srcOrd="5" destOrd="0" presId="urn:microsoft.com/office/officeart/2005/8/layout/list1"/>
    <dgm:cxn modelId="{235D6336-F14F-491B-B3D8-CCA3F39AA942}" type="presParOf" srcId="{443F8A89-A89C-4E86-AC94-1C42B602BFBC}" destId="{701D3B50-6580-4329-804F-2D98B767B76D}" srcOrd="6" destOrd="0" presId="urn:microsoft.com/office/officeart/2005/8/layout/list1"/>
    <dgm:cxn modelId="{1F41E499-C894-469D-B937-F15D01304DC2}" type="presParOf" srcId="{443F8A89-A89C-4E86-AC94-1C42B602BFBC}" destId="{BD093619-15A2-47E6-90F3-D4D564817FD3}" srcOrd="7" destOrd="0" presId="urn:microsoft.com/office/officeart/2005/8/layout/list1"/>
    <dgm:cxn modelId="{0282E520-FB0F-4A7F-81BF-B2A9707E259A}" type="presParOf" srcId="{443F8A89-A89C-4E86-AC94-1C42B602BFBC}" destId="{E6D5CCD6-F37C-41C3-9BD2-E54AA4C04382}" srcOrd="8" destOrd="0" presId="urn:microsoft.com/office/officeart/2005/8/layout/list1"/>
    <dgm:cxn modelId="{7025769F-23F1-4A63-BACF-A98B353F520F}" type="presParOf" srcId="{E6D5CCD6-F37C-41C3-9BD2-E54AA4C04382}" destId="{DCF0D3B5-D69A-4291-964D-5351B88732D1}" srcOrd="0" destOrd="0" presId="urn:microsoft.com/office/officeart/2005/8/layout/list1"/>
    <dgm:cxn modelId="{64016BA6-4633-4904-A5E2-40ACF4227C32}" type="presParOf" srcId="{E6D5CCD6-F37C-41C3-9BD2-E54AA4C04382}" destId="{8C616387-74F4-4AB2-BC90-F69CE1991020}" srcOrd="1" destOrd="0" presId="urn:microsoft.com/office/officeart/2005/8/layout/list1"/>
    <dgm:cxn modelId="{D0483666-41A3-418F-B333-EE0D99476C01}" type="presParOf" srcId="{443F8A89-A89C-4E86-AC94-1C42B602BFBC}" destId="{E59FB931-37E8-4CAD-92FA-CB479C021D56}" srcOrd="9" destOrd="0" presId="urn:microsoft.com/office/officeart/2005/8/layout/list1"/>
    <dgm:cxn modelId="{F6959CB9-A333-44B7-8B46-23BFD4FA1045}" type="presParOf" srcId="{443F8A89-A89C-4E86-AC94-1C42B602BFBC}" destId="{8651EB2E-7139-4B3F-927F-D6AEAEB8E5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A95BE-7815-4232-B456-6DB6AD43B9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2E9EF093-2FA9-463B-A620-1EFA4F0C28DA}">
      <dgm:prSet phldrT="[ข้อความ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th-TH" sz="2400" b="1" dirty="0">
              <a:solidFill>
                <a:schemeClr val="tx1"/>
              </a:solidFill>
            </a:rPr>
            <a:t>กลุ่มบุคคลที่เกี่ยวพันกันทางสายโลหิต เช่น สามีภรรยามีบุตร บุตรเกิดจากอสุจิของบิดาผสมกับไข่ที่สุกของมารดา ฉะนั้น บิดามารดาและบุตรซึ่งเกี่ยวพันกันทางสายโลหิต</a:t>
          </a:r>
        </a:p>
      </dgm:t>
    </dgm:pt>
    <dgm:pt modelId="{0052363E-C89D-4965-9EF8-992572414F43}" type="parTrans" cxnId="{B783D83F-F8F0-4E64-9490-6880150B59B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F9E63C3F-2BCA-475A-91D9-925CAD8B5B9B}" type="sibTrans" cxnId="{B783D83F-F8F0-4E64-9490-6880150B59B4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1C66DE1-61E2-4A92-82FA-0FFB9F715A18}">
      <dgm:prSet phldrT="[ข้อความ]" custT="1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th-TH" sz="2400" b="1" dirty="0">
            <a:solidFill>
              <a:schemeClr val="tx1"/>
            </a:solidFill>
          </a:endParaRPr>
        </a:p>
        <a:p>
          <a:r>
            <a:rPr lang="th-TH" sz="2400" b="1" dirty="0">
              <a:solidFill>
                <a:schemeClr val="tx1"/>
              </a:solidFill>
            </a:rPr>
            <a:t>ชายและหญิงที่จดทะเบียนสมรสกันมีบุตร บุคคลเหล่านี้จะเป็นครอบครัวเดียวกันตามกฎหมาย บิดามารดาและบุตรมีหน้าที่ที่ต้องปฏิบัติต่อกันกฎหมาย บุตรมีสิทธิได้รับมรดกจากบิดามารดา</a:t>
          </a:r>
        </a:p>
      </dgm:t>
    </dgm:pt>
    <dgm:pt modelId="{16F152AC-3E2E-4576-A463-4044776C446D}" type="parTrans" cxnId="{EA92AD59-0FBA-405B-8CBC-4E1A70A319B3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E568CBC2-3A20-4BBF-B98E-E0DBE57E6F14}" type="sibTrans" cxnId="{EA92AD59-0FBA-405B-8CBC-4E1A70A319B3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2B42D55-2DD1-4E94-ABF9-184D6C36B803}">
      <dgm:prSet phldrT="[ข้อความ]" custT="1"/>
      <dgm:spPr>
        <a:solidFill>
          <a:srgbClr val="92D050"/>
        </a:solidFill>
      </dgm:spPr>
      <dgm:t>
        <a:bodyPr/>
        <a:lstStyle/>
        <a:p>
          <a:endParaRPr lang="th-TH" sz="2200" b="1" dirty="0">
            <a:solidFill>
              <a:schemeClr val="tx1"/>
            </a:solidFill>
          </a:endParaRPr>
        </a:p>
        <a:p>
          <a:r>
            <a:rPr lang="th-TH" sz="2200" b="1" dirty="0">
              <a:solidFill>
                <a:schemeClr val="tx1"/>
              </a:solidFill>
            </a:rPr>
            <a:t>คนที่ใช้จ่ายร่วมกันจากเงินงบเดียวกัน ถึงแม้สมรสแล้วจะแยกบ้านออกไปอยู่ต่างหากแต่ยังคงมีพันธะทางศีลธรรมที่ต้องส่งเสียเงินทองให้ใช้จ่ายซึ่งเป็นการใช้จ่ายจากเงินงบเดียวกัน จัดว่าเป็นครอบครัวเดียวกัน</a:t>
          </a:r>
        </a:p>
      </dgm:t>
    </dgm:pt>
    <dgm:pt modelId="{D469B1EE-699C-4058-99B1-66937728A9A2}" type="parTrans" cxnId="{8091370F-2035-4390-98AD-6F7CBDE0893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C25D0D32-073F-40A1-9573-0D6740AD593E}" type="sibTrans" cxnId="{8091370F-2035-4390-98AD-6F7CBDE0893A}">
      <dgm:prSet/>
      <dgm:spPr/>
      <dgm:t>
        <a:bodyPr/>
        <a:lstStyle/>
        <a:p>
          <a:endParaRPr lang="th-TH">
            <a:solidFill>
              <a:schemeClr val="tx1"/>
            </a:solidFill>
          </a:endParaRPr>
        </a:p>
      </dgm:t>
    </dgm:pt>
    <dgm:pt modelId="{443F8A89-A89C-4E86-AC94-1C42B602BFBC}" type="pres">
      <dgm:prSet presAssocID="{80FA95BE-7815-4232-B456-6DB6AD43B98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C07EB153-5353-4701-B754-E067F8A32525}" type="pres">
      <dgm:prSet presAssocID="{2E9EF093-2FA9-463B-A620-1EFA4F0C28DA}" presName="parentLin" presStyleCnt="0"/>
      <dgm:spPr/>
    </dgm:pt>
    <dgm:pt modelId="{974D954B-732A-49B3-B373-B8A7BA0E1DFA}" type="pres">
      <dgm:prSet presAssocID="{2E9EF093-2FA9-463B-A620-1EFA4F0C28DA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34398EA-C11C-4AF7-A1FD-15E94A498F77}" type="pres">
      <dgm:prSet presAssocID="{2E9EF093-2FA9-463B-A620-1EFA4F0C28DA}" presName="parentText" presStyleLbl="node1" presStyleIdx="0" presStyleCnt="3" custScaleX="141609" custScaleY="432532" custLinFactNeighborX="-30387" custLinFactNeighborY="-15245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C95D4B8-F343-45BA-AACE-073CAA187CE5}" type="pres">
      <dgm:prSet presAssocID="{2E9EF093-2FA9-463B-A620-1EFA4F0C28DA}" presName="negativeSpace" presStyleCnt="0"/>
      <dgm:spPr/>
    </dgm:pt>
    <dgm:pt modelId="{698C5D7D-FA88-4F64-B15B-9D40004A4FC3}" type="pres">
      <dgm:prSet presAssocID="{2E9EF093-2FA9-463B-A620-1EFA4F0C28DA}" presName="childText" presStyleLbl="conFgAcc1" presStyleIdx="0" presStyleCnt="3" custLinFactY="-21845" custLinFactNeighborX="1569" custLinFactNeighborY="-100000">
        <dgm:presLayoutVars>
          <dgm:bulletEnabled val="1"/>
        </dgm:presLayoutVars>
      </dgm:prSet>
      <dgm:spPr/>
    </dgm:pt>
    <dgm:pt modelId="{C9EAD14A-C5EE-4F5E-BF23-F6D4783BCDB1}" type="pres">
      <dgm:prSet presAssocID="{F9E63C3F-2BCA-475A-91D9-925CAD8B5B9B}" presName="spaceBetweenRectangles" presStyleCnt="0"/>
      <dgm:spPr/>
    </dgm:pt>
    <dgm:pt modelId="{0EB05B74-8679-435D-9180-269778269BD2}" type="pres">
      <dgm:prSet presAssocID="{41C66DE1-61E2-4A92-82FA-0FFB9F715A18}" presName="parentLin" presStyleCnt="0"/>
      <dgm:spPr/>
    </dgm:pt>
    <dgm:pt modelId="{5CED907F-D0EE-47CD-B88A-BA4E03AD4F31}" type="pres">
      <dgm:prSet presAssocID="{41C66DE1-61E2-4A92-82FA-0FFB9F715A18}" presName="parentLeftMargin" presStyleLbl="node1" presStyleIdx="0" presStyleCnt="3"/>
      <dgm:spPr/>
      <dgm:t>
        <a:bodyPr/>
        <a:lstStyle/>
        <a:p>
          <a:endParaRPr lang="th-TH"/>
        </a:p>
      </dgm:t>
    </dgm:pt>
    <dgm:pt modelId="{75937E51-F6E4-4C3D-8654-D5CF8B4BCAE3}" type="pres">
      <dgm:prSet presAssocID="{41C66DE1-61E2-4A92-82FA-0FFB9F715A18}" presName="parentText" presStyleLbl="node1" presStyleIdx="1" presStyleCnt="3" custScaleX="142997" custScaleY="478194" custLinFactNeighborX="-4906" custLinFactNeighborY="7433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4C7E035-B71E-4D8E-8EEC-6D3744B5386C}" type="pres">
      <dgm:prSet presAssocID="{41C66DE1-61E2-4A92-82FA-0FFB9F715A18}" presName="negativeSpace" presStyleCnt="0"/>
      <dgm:spPr/>
    </dgm:pt>
    <dgm:pt modelId="{701D3B50-6580-4329-804F-2D98B767B76D}" type="pres">
      <dgm:prSet presAssocID="{41C66DE1-61E2-4A92-82FA-0FFB9F715A18}" presName="childText" presStyleLbl="conFgAcc1" presStyleIdx="1" presStyleCnt="3" custLinFactY="-12490" custLinFactNeighborY="-100000">
        <dgm:presLayoutVars>
          <dgm:bulletEnabled val="1"/>
        </dgm:presLayoutVars>
      </dgm:prSet>
      <dgm:spPr/>
    </dgm:pt>
    <dgm:pt modelId="{BD093619-15A2-47E6-90F3-D4D564817FD3}" type="pres">
      <dgm:prSet presAssocID="{E568CBC2-3A20-4BBF-B98E-E0DBE57E6F14}" presName="spaceBetweenRectangles" presStyleCnt="0"/>
      <dgm:spPr/>
    </dgm:pt>
    <dgm:pt modelId="{E6D5CCD6-F37C-41C3-9BD2-E54AA4C04382}" type="pres">
      <dgm:prSet presAssocID="{42B42D55-2DD1-4E94-ABF9-184D6C36B803}" presName="parentLin" presStyleCnt="0"/>
      <dgm:spPr/>
    </dgm:pt>
    <dgm:pt modelId="{DCF0D3B5-D69A-4291-964D-5351B88732D1}" type="pres">
      <dgm:prSet presAssocID="{42B42D55-2DD1-4E94-ABF9-184D6C36B803}" presName="parentLeftMargin" presStyleLbl="node1" presStyleIdx="1" presStyleCnt="3"/>
      <dgm:spPr/>
      <dgm:t>
        <a:bodyPr/>
        <a:lstStyle/>
        <a:p>
          <a:endParaRPr lang="th-TH"/>
        </a:p>
      </dgm:t>
    </dgm:pt>
    <dgm:pt modelId="{8C616387-74F4-4AB2-BC90-F69CE1991020}" type="pres">
      <dgm:prSet presAssocID="{42B42D55-2DD1-4E94-ABF9-184D6C36B803}" presName="parentText" presStyleLbl="node1" presStyleIdx="2" presStyleCnt="3" custScaleX="154964" custScaleY="445468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59FB931-37E8-4CAD-92FA-CB479C021D56}" type="pres">
      <dgm:prSet presAssocID="{42B42D55-2DD1-4E94-ABF9-184D6C36B803}" presName="negativeSpace" presStyleCnt="0"/>
      <dgm:spPr/>
    </dgm:pt>
    <dgm:pt modelId="{8651EB2E-7139-4B3F-927F-D6AEAEB8E509}" type="pres">
      <dgm:prSet presAssocID="{42B42D55-2DD1-4E94-ABF9-184D6C36B80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696883F2-D7EA-42FC-A6A7-FAD99BCE116E}" type="presOf" srcId="{2E9EF093-2FA9-463B-A620-1EFA4F0C28DA}" destId="{974D954B-732A-49B3-B373-B8A7BA0E1DFA}" srcOrd="0" destOrd="0" presId="urn:microsoft.com/office/officeart/2005/8/layout/list1"/>
    <dgm:cxn modelId="{42DC0DD3-FD12-4E54-980F-E350CEDBAE71}" type="presOf" srcId="{2E9EF093-2FA9-463B-A620-1EFA4F0C28DA}" destId="{734398EA-C11C-4AF7-A1FD-15E94A498F77}" srcOrd="1" destOrd="0" presId="urn:microsoft.com/office/officeart/2005/8/layout/list1"/>
    <dgm:cxn modelId="{22F35778-016C-48F0-B508-4D4B849C038E}" type="presOf" srcId="{42B42D55-2DD1-4E94-ABF9-184D6C36B803}" destId="{8C616387-74F4-4AB2-BC90-F69CE1991020}" srcOrd="1" destOrd="0" presId="urn:microsoft.com/office/officeart/2005/8/layout/list1"/>
    <dgm:cxn modelId="{2F6731CC-6C88-4BE0-849C-65A2636D8EC6}" type="presOf" srcId="{80FA95BE-7815-4232-B456-6DB6AD43B986}" destId="{443F8A89-A89C-4E86-AC94-1C42B602BFBC}" srcOrd="0" destOrd="0" presId="urn:microsoft.com/office/officeart/2005/8/layout/list1"/>
    <dgm:cxn modelId="{0746EA22-60AF-4B0A-B6E9-2C4C90CCAB7D}" type="presOf" srcId="{41C66DE1-61E2-4A92-82FA-0FFB9F715A18}" destId="{75937E51-F6E4-4C3D-8654-D5CF8B4BCAE3}" srcOrd="1" destOrd="0" presId="urn:microsoft.com/office/officeart/2005/8/layout/list1"/>
    <dgm:cxn modelId="{B783D83F-F8F0-4E64-9490-6880150B59B4}" srcId="{80FA95BE-7815-4232-B456-6DB6AD43B986}" destId="{2E9EF093-2FA9-463B-A620-1EFA4F0C28DA}" srcOrd="0" destOrd="0" parTransId="{0052363E-C89D-4965-9EF8-992572414F43}" sibTransId="{F9E63C3F-2BCA-475A-91D9-925CAD8B5B9B}"/>
    <dgm:cxn modelId="{6B4DA488-0EB8-41F3-B309-A7EF174CCF06}" type="presOf" srcId="{42B42D55-2DD1-4E94-ABF9-184D6C36B803}" destId="{DCF0D3B5-D69A-4291-964D-5351B88732D1}" srcOrd="0" destOrd="0" presId="urn:microsoft.com/office/officeart/2005/8/layout/list1"/>
    <dgm:cxn modelId="{BE2F75E0-A7F7-467B-9D90-FCD355CB54B4}" type="presOf" srcId="{41C66DE1-61E2-4A92-82FA-0FFB9F715A18}" destId="{5CED907F-D0EE-47CD-B88A-BA4E03AD4F31}" srcOrd="0" destOrd="0" presId="urn:microsoft.com/office/officeart/2005/8/layout/list1"/>
    <dgm:cxn modelId="{EA92AD59-0FBA-405B-8CBC-4E1A70A319B3}" srcId="{80FA95BE-7815-4232-B456-6DB6AD43B986}" destId="{41C66DE1-61E2-4A92-82FA-0FFB9F715A18}" srcOrd="1" destOrd="0" parTransId="{16F152AC-3E2E-4576-A463-4044776C446D}" sibTransId="{E568CBC2-3A20-4BBF-B98E-E0DBE57E6F14}"/>
    <dgm:cxn modelId="{8091370F-2035-4390-98AD-6F7CBDE0893A}" srcId="{80FA95BE-7815-4232-B456-6DB6AD43B986}" destId="{42B42D55-2DD1-4E94-ABF9-184D6C36B803}" srcOrd="2" destOrd="0" parTransId="{D469B1EE-699C-4058-99B1-66937728A9A2}" sibTransId="{C25D0D32-073F-40A1-9573-0D6740AD593E}"/>
    <dgm:cxn modelId="{43810A5A-79BA-4991-BBBD-F7491F051C6E}" type="presParOf" srcId="{443F8A89-A89C-4E86-AC94-1C42B602BFBC}" destId="{C07EB153-5353-4701-B754-E067F8A32525}" srcOrd="0" destOrd="0" presId="urn:microsoft.com/office/officeart/2005/8/layout/list1"/>
    <dgm:cxn modelId="{79AC3E3C-B545-493B-848E-FF41A3A29811}" type="presParOf" srcId="{C07EB153-5353-4701-B754-E067F8A32525}" destId="{974D954B-732A-49B3-B373-B8A7BA0E1DFA}" srcOrd="0" destOrd="0" presId="urn:microsoft.com/office/officeart/2005/8/layout/list1"/>
    <dgm:cxn modelId="{7470148C-11FB-4C92-80ED-EC55C2A1172B}" type="presParOf" srcId="{C07EB153-5353-4701-B754-E067F8A32525}" destId="{734398EA-C11C-4AF7-A1FD-15E94A498F77}" srcOrd="1" destOrd="0" presId="urn:microsoft.com/office/officeart/2005/8/layout/list1"/>
    <dgm:cxn modelId="{2F69BCAB-EC0D-4A75-AF9F-310461AA64E3}" type="presParOf" srcId="{443F8A89-A89C-4E86-AC94-1C42B602BFBC}" destId="{8C95D4B8-F343-45BA-AACE-073CAA187CE5}" srcOrd="1" destOrd="0" presId="urn:microsoft.com/office/officeart/2005/8/layout/list1"/>
    <dgm:cxn modelId="{1E330D62-A71C-4D83-BD8F-68F447759A9B}" type="presParOf" srcId="{443F8A89-A89C-4E86-AC94-1C42B602BFBC}" destId="{698C5D7D-FA88-4F64-B15B-9D40004A4FC3}" srcOrd="2" destOrd="0" presId="urn:microsoft.com/office/officeart/2005/8/layout/list1"/>
    <dgm:cxn modelId="{93A17E32-9254-44DA-9F35-D8BD66872212}" type="presParOf" srcId="{443F8A89-A89C-4E86-AC94-1C42B602BFBC}" destId="{C9EAD14A-C5EE-4F5E-BF23-F6D4783BCDB1}" srcOrd="3" destOrd="0" presId="urn:microsoft.com/office/officeart/2005/8/layout/list1"/>
    <dgm:cxn modelId="{0C8A89A2-7287-4ABC-B08C-07B789518E07}" type="presParOf" srcId="{443F8A89-A89C-4E86-AC94-1C42B602BFBC}" destId="{0EB05B74-8679-435D-9180-269778269BD2}" srcOrd="4" destOrd="0" presId="urn:microsoft.com/office/officeart/2005/8/layout/list1"/>
    <dgm:cxn modelId="{00CA923C-5204-40EE-91B7-A313C3036C91}" type="presParOf" srcId="{0EB05B74-8679-435D-9180-269778269BD2}" destId="{5CED907F-D0EE-47CD-B88A-BA4E03AD4F31}" srcOrd="0" destOrd="0" presId="urn:microsoft.com/office/officeart/2005/8/layout/list1"/>
    <dgm:cxn modelId="{E3D7FA1B-3146-41E2-B5EB-9B4D3AD83E18}" type="presParOf" srcId="{0EB05B74-8679-435D-9180-269778269BD2}" destId="{75937E51-F6E4-4C3D-8654-D5CF8B4BCAE3}" srcOrd="1" destOrd="0" presId="urn:microsoft.com/office/officeart/2005/8/layout/list1"/>
    <dgm:cxn modelId="{38078414-0D68-4946-A7D0-A4A7707C5A6C}" type="presParOf" srcId="{443F8A89-A89C-4E86-AC94-1C42B602BFBC}" destId="{B4C7E035-B71E-4D8E-8EEC-6D3744B5386C}" srcOrd="5" destOrd="0" presId="urn:microsoft.com/office/officeart/2005/8/layout/list1"/>
    <dgm:cxn modelId="{235D6336-F14F-491B-B3D8-CCA3F39AA942}" type="presParOf" srcId="{443F8A89-A89C-4E86-AC94-1C42B602BFBC}" destId="{701D3B50-6580-4329-804F-2D98B767B76D}" srcOrd="6" destOrd="0" presId="urn:microsoft.com/office/officeart/2005/8/layout/list1"/>
    <dgm:cxn modelId="{1F41E499-C894-469D-B937-F15D01304DC2}" type="presParOf" srcId="{443F8A89-A89C-4E86-AC94-1C42B602BFBC}" destId="{BD093619-15A2-47E6-90F3-D4D564817FD3}" srcOrd="7" destOrd="0" presId="urn:microsoft.com/office/officeart/2005/8/layout/list1"/>
    <dgm:cxn modelId="{0282E520-FB0F-4A7F-81BF-B2A9707E259A}" type="presParOf" srcId="{443F8A89-A89C-4E86-AC94-1C42B602BFBC}" destId="{E6D5CCD6-F37C-41C3-9BD2-E54AA4C04382}" srcOrd="8" destOrd="0" presId="urn:microsoft.com/office/officeart/2005/8/layout/list1"/>
    <dgm:cxn modelId="{7025769F-23F1-4A63-BACF-A98B353F520F}" type="presParOf" srcId="{E6D5CCD6-F37C-41C3-9BD2-E54AA4C04382}" destId="{DCF0D3B5-D69A-4291-964D-5351B88732D1}" srcOrd="0" destOrd="0" presId="urn:microsoft.com/office/officeart/2005/8/layout/list1"/>
    <dgm:cxn modelId="{64016BA6-4633-4904-A5E2-40ACF4227C32}" type="presParOf" srcId="{E6D5CCD6-F37C-41C3-9BD2-E54AA4C04382}" destId="{8C616387-74F4-4AB2-BC90-F69CE1991020}" srcOrd="1" destOrd="0" presId="urn:microsoft.com/office/officeart/2005/8/layout/list1"/>
    <dgm:cxn modelId="{D0483666-41A3-418F-B333-EE0D99476C01}" type="presParOf" srcId="{443F8A89-A89C-4E86-AC94-1C42B602BFBC}" destId="{E59FB931-37E8-4CAD-92FA-CB479C021D56}" srcOrd="9" destOrd="0" presId="urn:microsoft.com/office/officeart/2005/8/layout/list1"/>
    <dgm:cxn modelId="{F6959CB9-A333-44B7-8B46-23BFD4FA1045}" type="presParOf" srcId="{443F8A89-A89C-4E86-AC94-1C42B602BFBC}" destId="{8651EB2E-7139-4B3F-927F-D6AEAEB8E509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B5AAEA-BD97-463C-8D22-530949A21B2D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A24F9B2C-184B-4DB5-B86A-EDD16E59AFB0}">
      <dgm:prSet phldrT="[ข้อความ]" custT="1"/>
      <dgm:spPr>
        <a:solidFill>
          <a:srgbClr val="92D050"/>
        </a:solidFill>
      </dgm:spPr>
      <dgm:t>
        <a:bodyPr/>
        <a:lstStyle/>
        <a:p>
          <a:r>
            <a:rPr lang="th-TH" sz="2200" dirty="0">
              <a:solidFill>
                <a:schemeClr val="tx1"/>
              </a:solidFill>
            </a:rPr>
            <a:t>กลุ่มคนที่อาศัยอยู่ในบ้านเดียวกันอาจเกี่ยวหรือไม่เกี่ยวพันทางสายโลหิตหรือทางกฎหมายแต่มีปฏิสัมพันธ์กัน ให้ความรักและเอาใจใส่ต่อกัน มีความปรารถนาดีต่อกัน เช่น ลูกของลูกจ้างอยู่ในบ้านเดียวกัน เจ้าของบ้านให้ความรักดูแลเอาใจใส่ ก็นับว่าเด็กนั้นเป็นครอบครัวในแง่ทางสังคม ความสัมพันธ์นั้นอาจจะแน่นแฟ้นมั่นคง หรือ       ร้าวรานแต่ไม่ถึงกับแตกแยกก็ยังนับว่าเป็นครอบครัวอยู่</a:t>
          </a:r>
        </a:p>
      </dgm:t>
    </dgm:pt>
    <dgm:pt modelId="{C40DD2A1-A086-4325-B6AF-91BAEEFA88FF}" type="parTrans" cxnId="{0D3FCD3E-3F84-4390-8FB3-239BD3EBB5D3}">
      <dgm:prSet/>
      <dgm:spPr/>
      <dgm:t>
        <a:bodyPr/>
        <a:lstStyle/>
        <a:p>
          <a:endParaRPr lang="th-TH"/>
        </a:p>
      </dgm:t>
    </dgm:pt>
    <dgm:pt modelId="{6FE8C1C0-792E-40F4-896C-AE3D88BA86E1}" type="sibTrans" cxnId="{0D3FCD3E-3F84-4390-8FB3-239BD3EBB5D3}">
      <dgm:prSet/>
      <dgm:spPr/>
      <dgm:t>
        <a:bodyPr/>
        <a:lstStyle/>
        <a:p>
          <a:endParaRPr lang="th-TH"/>
        </a:p>
      </dgm:t>
    </dgm:pt>
    <dgm:pt modelId="{B62CFF88-E2F6-43AD-A2DF-2EB3867B8DDE}">
      <dgm:prSet phldrT="[ข้อความ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th-TH" sz="2200" dirty="0">
              <a:solidFill>
                <a:schemeClr val="tx1"/>
              </a:solidFill>
            </a:rPr>
            <a:t>เมื่อพิจารณาความหมายของครอบครัวตามนัยของอนามัยครอบครัว จึงมีความหมายในแง่ทางสังคม เพราะในเรื่องการดูแลสุขภาพของสมาชิกในครอบครัว หัวหน้าครอบครัวหรือเจ้าบ้าน จะต้องดูแลสุขภาพของสมาชิกในครอบครัวทุกคนไม่ว่าจะมีความเกี่ยวพันกันทางสายโลหิต ทางกฎหมาย หรือไม่มีความสัมพันธ์ทางสายโลหิตก็ตาม</a:t>
          </a:r>
        </a:p>
      </dgm:t>
    </dgm:pt>
    <dgm:pt modelId="{4F91820B-8BEA-4AA3-9F48-48CCA856975D}" type="parTrans" cxnId="{5C53679B-3F91-48D7-B0C9-F516F6371EBD}">
      <dgm:prSet/>
      <dgm:spPr/>
      <dgm:t>
        <a:bodyPr/>
        <a:lstStyle/>
        <a:p>
          <a:endParaRPr lang="th-TH"/>
        </a:p>
      </dgm:t>
    </dgm:pt>
    <dgm:pt modelId="{51B98D31-B2AF-485D-96C1-5C8DD7E8C1FB}" type="sibTrans" cxnId="{5C53679B-3F91-48D7-B0C9-F516F6371EBD}">
      <dgm:prSet/>
      <dgm:spPr/>
      <dgm:t>
        <a:bodyPr/>
        <a:lstStyle/>
        <a:p>
          <a:endParaRPr lang="th-TH"/>
        </a:p>
      </dgm:t>
    </dgm:pt>
    <dgm:pt modelId="{0CDD6F62-C491-4ABF-BC17-7823404794F4}" type="pres">
      <dgm:prSet presAssocID="{7BB5AAEA-BD97-463C-8D22-530949A21B2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933EFF12-54F1-4A11-A777-D629A62DBAC3}" type="pres">
      <dgm:prSet presAssocID="{A24F9B2C-184B-4DB5-B86A-EDD16E59AFB0}" presName="parentLin" presStyleCnt="0"/>
      <dgm:spPr/>
    </dgm:pt>
    <dgm:pt modelId="{2E5C7ABB-2DDC-4A49-9A5F-B711E75EEA97}" type="pres">
      <dgm:prSet presAssocID="{A24F9B2C-184B-4DB5-B86A-EDD16E59AFB0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C70984B1-B8EB-417D-9D9A-FC1267973256}" type="pres">
      <dgm:prSet presAssocID="{A24F9B2C-184B-4DB5-B86A-EDD16E59AFB0}" presName="parentText" presStyleLbl="node1" presStyleIdx="0" presStyleCnt="2" custScaleX="142997" custScaleY="32376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609E77B-0BEA-46BF-92D4-1CC6D212068E}" type="pres">
      <dgm:prSet presAssocID="{A24F9B2C-184B-4DB5-B86A-EDD16E59AFB0}" presName="negativeSpace" presStyleCnt="0"/>
      <dgm:spPr/>
    </dgm:pt>
    <dgm:pt modelId="{8972E948-914E-4EB0-A535-854C22325A4C}" type="pres">
      <dgm:prSet presAssocID="{A24F9B2C-184B-4DB5-B86A-EDD16E59AFB0}" presName="childText" presStyleLbl="conFgAcc1" presStyleIdx="0" presStyleCnt="2">
        <dgm:presLayoutVars>
          <dgm:bulletEnabled val="1"/>
        </dgm:presLayoutVars>
      </dgm:prSet>
      <dgm:spPr/>
    </dgm:pt>
    <dgm:pt modelId="{087A9412-8B25-4316-A325-10F46FB53C13}" type="pres">
      <dgm:prSet presAssocID="{6FE8C1C0-792E-40F4-896C-AE3D88BA86E1}" presName="spaceBetweenRectangles" presStyleCnt="0"/>
      <dgm:spPr/>
    </dgm:pt>
    <dgm:pt modelId="{D0A37FB1-213C-417A-AD13-9F575E4ADD0C}" type="pres">
      <dgm:prSet presAssocID="{B62CFF88-E2F6-43AD-A2DF-2EB3867B8DDE}" presName="parentLin" presStyleCnt="0"/>
      <dgm:spPr/>
    </dgm:pt>
    <dgm:pt modelId="{668CBCC9-4B2F-44BF-A53E-6A95D5259821}" type="pres">
      <dgm:prSet presAssocID="{B62CFF88-E2F6-43AD-A2DF-2EB3867B8DDE}" presName="parentLeftMargin" presStyleLbl="node1" presStyleIdx="0" presStyleCnt="2"/>
      <dgm:spPr/>
      <dgm:t>
        <a:bodyPr/>
        <a:lstStyle/>
        <a:p>
          <a:endParaRPr lang="th-TH"/>
        </a:p>
      </dgm:t>
    </dgm:pt>
    <dgm:pt modelId="{036A7B61-D4BE-4DEF-9822-876291DDD9C6}" type="pres">
      <dgm:prSet presAssocID="{B62CFF88-E2F6-43AD-A2DF-2EB3867B8DDE}" presName="parentText" presStyleLbl="node1" presStyleIdx="1" presStyleCnt="2" custScaleX="142857" custScaleY="313260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F7F475D-C50D-4CA2-92ED-54655433FD17}" type="pres">
      <dgm:prSet presAssocID="{B62CFF88-E2F6-43AD-A2DF-2EB3867B8DDE}" presName="negativeSpace" presStyleCnt="0"/>
      <dgm:spPr/>
    </dgm:pt>
    <dgm:pt modelId="{FDC98C36-E46D-4310-8516-9A876B365BA7}" type="pres">
      <dgm:prSet presAssocID="{B62CFF88-E2F6-43AD-A2DF-2EB3867B8DDE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FA99C2-1A8E-4D6D-87FA-3003D6820456}" type="presOf" srcId="{B62CFF88-E2F6-43AD-A2DF-2EB3867B8DDE}" destId="{668CBCC9-4B2F-44BF-A53E-6A95D5259821}" srcOrd="0" destOrd="0" presId="urn:microsoft.com/office/officeart/2005/8/layout/list1"/>
    <dgm:cxn modelId="{C5D1C164-ADF1-45FC-86EC-141FD3593096}" type="presOf" srcId="{A24F9B2C-184B-4DB5-B86A-EDD16E59AFB0}" destId="{C70984B1-B8EB-417D-9D9A-FC1267973256}" srcOrd="1" destOrd="0" presId="urn:microsoft.com/office/officeart/2005/8/layout/list1"/>
    <dgm:cxn modelId="{A78A65B6-0056-4FAA-8FC8-74DEF0702E2B}" type="presOf" srcId="{A24F9B2C-184B-4DB5-B86A-EDD16E59AFB0}" destId="{2E5C7ABB-2DDC-4A49-9A5F-B711E75EEA97}" srcOrd="0" destOrd="0" presId="urn:microsoft.com/office/officeart/2005/8/layout/list1"/>
    <dgm:cxn modelId="{0D3FCD3E-3F84-4390-8FB3-239BD3EBB5D3}" srcId="{7BB5AAEA-BD97-463C-8D22-530949A21B2D}" destId="{A24F9B2C-184B-4DB5-B86A-EDD16E59AFB0}" srcOrd="0" destOrd="0" parTransId="{C40DD2A1-A086-4325-B6AF-91BAEEFA88FF}" sibTransId="{6FE8C1C0-792E-40F4-896C-AE3D88BA86E1}"/>
    <dgm:cxn modelId="{5C53679B-3F91-48D7-B0C9-F516F6371EBD}" srcId="{7BB5AAEA-BD97-463C-8D22-530949A21B2D}" destId="{B62CFF88-E2F6-43AD-A2DF-2EB3867B8DDE}" srcOrd="1" destOrd="0" parTransId="{4F91820B-8BEA-4AA3-9F48-48CCA856975D}" sibTransId="{51B98D31-B2AF-485D-96C1-5C8DD7E8C1FB}"/>
    <dgm:cxn modelId="{6AE7ED48-003D-4219-B8A0-A46A1F832CD9}" type="presOf" srcId="{7BB5AAEA-BD97-463C-8D22-530949A21B2D}" destId="{0CDD6F62-C491-4ABF-BC17-7823404794F4}" srcOrd="0" destOrd="0" presId="urn:microsoft.com/office/officeart/2005/8/layout/list1"/>
    <dgm:cxn modelId="{D5788FCC-E4D8-4DAF-BD6E-3EADE1D19096}" type="presOf" srcId="{B62CFF88-E2F6-43AD-A2DF-2EB3867B8DDE}" destId="{036A7B61-D4BE-4DEF-9822-876291DDD9C6}" srcOrd="1" destOrd="0" presId="urn:microsoft.com/office/officeart/2005/8/layout/list1"/>
    <dgm:cxn modelId="{7312E690-9D2A-4918-A918-9111B226B4D3}" type="presParOf" srcId="{0CDD6F62-C491-4ABF-BC17-7823404794F4}" destId="{933EFF12-54F1-4A11-A777-D629A62DBAC3}" srcOrd="0" destOrd="0" presId="urn:microsoft.com/office/officeart/2005/8/layout/list1"/>
    <dgm:cxn modelId="{F5DBCCA9-D0BC-4A10-9A82-3C34EA251651}" type="presParOf" srcId="{933EFF12-54F1-4A11-A777-D629A62DBAC3}" destId="{2E5C7ABB-2DDC-4A49-9A5F-B711E75EEA97}" srcOrd="0" destOrd="0" presId="urn:microsoft.com/office/officeart/2005/8/layout/list1"/>
    <dgm:cxn modelId="{E934EE7D-BC30-4825-B27E-C6DEDCAB0449}" type="presParOf" srcId="{933EFF12-54F1-4A11-A777-D629A62DBAC3}" destId="{C70984B1-B8EB-417D-9D9A-FC1267973256}" srcOrd="1" destOrd="0" presId="urn:microsoft.com/office/officeart/2005/8/layout/list1"/>
    <dgm:cxn modelId="{08564782-66B2-44BF-94A9-94AB1CD2E155}" type="presParOf" srcId="{0CDD6F62-C491-4ABF-BC17-7823404794F4}" destId="{D609E77B-0BEA-46BF-92D4-1CC6D212068E}" srcOrd="1" destOrd="0" presId="urn:microsoft.com/office/officeart/2005/8/layout/list1"/>
    <dgm:cxn modelId="{2AD82BB1-5E9C-4A9F-8DC0-96E0A8203AC2}" type="presParOf" srcId="{0CDD6F62-C491-4ABF-BC17-7823404794F4}" destId="{8972E948-914E-4EB0-A535-854C22325A4C}" srcOrd="2" destOrd="0" presId="urn:microsoft.com/office/officeart/2005/8/layout/list1"/>
    <dgm:cxn modelId="{DA317A09-05D1-4E3C-A6CA-3C803A9972E5}" type="presParOf" srcId="{0CDD6F62-C491-4ABF-BC17-7823404794F4}" destId="{087A9412-8B25-4316-A325-10F46FB53C13}" srcOrd="3" destOrd="0" presId="urn:microsoft.com/office/officeart/2005/8/layout/list1"/>
    <dgm:cxn modelId="{DB47040A-85E9-46E4-A4EA-30FDFBC74EA8}" type="presParOf" srcId="{0CDD6F62-C491-4ABF-BC17-7823404794F4}" destId="{D0A37FB1-213C-417A-AD13-9F575E4ADD0C}" srcOrd="4" destOrd="0" presId="urn:microsoft.com/office/officeart/2005/8/layout/list1"/>
    <dgm:cxn modelId="{DC6B3DFD-3E24-4798-85B1-8A89AE20BF4C}" type="presParOf" srcId="{D0A37FB1-213C-417A-AD13-9F575E4ADD0C}" destId="{668CBCC9-4B2F-44BF-A53E-6A95D5259821}" srcOrd="0" destOrd="0" presId="urn:microsoft.com/office/officeart/2005/8/layout/list1"/>
    <dgm:cxn modelId="{EA64731C-3D44-4BA6-BFC6-1B30CA193F0B}" type="presParOf" srcId="{D0A37FB1-213C-417A-AD13-9F575E4ADD0C}" destId="{036A7B61-D4BE-4DEF-9822-876291DDD9C6}" srcOrd="1" destOrd="0" presId="urn:microsoft.com/office/officeart/2005/8/layout/list1"/>
    <dgm:cxn modelId="{998A4DBC-5752-40F7-A74E-0E47BD18B43E}" type="presParOf" srcId="{0CDD6F62-C491-4ABF-BC17-7823404794F4}" destId="{AF7F475D-C50D-4CA2-92ED-54655433FD17}" srcOrd="5" destOrd="0" presId="urn:microsoft.com/office/officeart/2005/8/layout/list1"/>
    <dgm:cxn modelId="{B59FE4A8-345C-483D-9C38-0B91185CE2DB}" type="presParOf" srcId="{0CDD6F62-C491-4ABF-BC17-7823404794F4}" destId="{FDC98C36-E46D-4310-8516-9A876B365BA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B97660-2558-42A8-8E4F-14D68337DC1A}" type="doc">
      <dgm:prSet loTypeId="urn:microsoft.com/office/officeart/2005/8/layout/process1" loCatId="process" qsTypeId="urn:microsoft.com/office/officeart/2005/8/quickstyle/simple5" qsCatId="simple" csTypeId="urn:microsoft.com/office/officeart/2005/8/colors/accent1_2" csCatId="accent1" phldr="1"/>
      <dgm:spPr/>
    </dgm:pt>
    <dgm:pt modelId="{F6E6130F-B796-47DA-AF17-4B36F4208625}">
      <dgm:prSet phldrT="[ข้อความ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algn="l"/>
          <a:r>
            <a:rPr lang="en-US" sz="40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Input</a:t>
          </a:r>
        </a:p>
        <a:p>
          <a:pPr algn="l"/>
          <a:r>
            <a:rPr lang="th-TH" sz="28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ปัจจัยภายใน ภายนอกครอบครัว</a:t>
          </a:r>
          <a:endParaRPr lang="en-US" sz="2800" b="1" dirty="0">
            <a:solidFill>
              <a:schemeClr val="tx1"/>
            </a:solidFill>
            <a:latin typeface="FreesiaUPC" pitchFamily="34" charset="-34"/>
            <a:cs typeface="FreesiaUPC" pitchFamily="34" charset="-34"/>
          </a:endParaRPr>
        </a:p>
        <a:p>
          <a:pPr algn="ctr"/>
          <a:endParaRPr lang="th-TH" sz="1200" b="1" dirty="0">
            <a:solidFill>
              <a:schemeClr val="tx1"/>
            </a:solidFill>
            <a:latin typeface="FreesiaUPC" pitchFamily="34" charset="-34"/>
            <a:cs typeface="FreesiaUPC" pitchFamily="34" charset="-34"/>
          </a:endParaRPr>
        </a:p>
      </dgm:t>
    </dgm:pt>
    <dgm:pt modelId="{8C53C477-0E4F-4A22-B808-56F2A2D40559}" type="parTrans" cxnId="{ABBFAC0E-9FF0-416C-8723-F5AEE77CA947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294805C4-A5ED-426E-92E8-BA04A2977ECC}" type="sibTrans" cxnId="{ABBFAC0E-9FF0-416C-8723-F5AEE77CA947}">
      <dgm:prSet custT="1"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F16BD784-148C-4E0E-8A57-AD8C4AC30DCA}">
      <dgm:prSet phldrT="[ข้อความ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marL="0" indent="0" algn="l"/>
          <a:r>
            <a:rPr lang="en-US" sz="44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Process</a:t>
          </a:r>
        </a:p>
        <a:p>
          <a:pPr marL="0" indent="0" algn="l"/>
          <a:r>
            <a:rPr lang="th-TH" sz="32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หน้าที่ของสมาชิก</a:t>
          </a:r>
        </a:p>
      </dgm:t>
    </dgm:pt>
    <dgm:pt modelId="{695718C9-4608-4518-82F9-59949510AB61}" type="parTrans" cxnId="{FFEAEB94-DA56-4C6A-B34F-52CF765B0909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1796F58A-7934-433B-AD91-C697F24FC236}" type="sibTrans" cxnId="{FFEAEB94-DA56-4C6A-B34F-52CF765B0909}">
      <dgm:prSet custT="1"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C2887CC1-9CED-4C50-A165-9F25964211EA}">
      <dgm:prSet phldrT="[ข้อความ]"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en-US" sz="36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Output</a:t>
          </a:r>
        </a:p>
        <a:p>
          <a:r>
            <a:rPr lang="th-TH" sz="24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ครอบครัวรักษาสมดุลปรับตัวได้ดี</a:t>
          </a:r>
        </a:p>
        <a:p>
          <a:r>
            <a:rPr lang="th-TH" sz="2000" b="1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- สมาชิกมีพัฒนาการตามศักยภาพสูงสุด</a:t>
          </a:r>
        </a:p>
      </dgm:t>
    </dgm:pt>
    <dgm:pt modelId="{BC269661-1C5C-466B-BC15-110FF5EFC533}" type="parTrans" cxnId="{915FFA1A-58E5-402E-8AD5-DDF6E55CECD8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29AA92CC-6B8F-4829-9C3F-6BAC0CC07351}" type="sibTrans" cxnId="{915FFA1A-58E5-402E-8AD5-DDF6E55CECD8}">
      <dgm:prSet/>
      <dgm:spPr/>
      <dgm:t>
        <a:bodyPr/>
        <a:lstStyle/>
        <a:p>
          <a:endParaRPr lang="th-TH" sz="1800" b="1">
            <a:latin typeface="Angsana New" pitchFamily="18" charset="-34"/>
            <a:cs typeface="Angsana New" pitchFamily="18" charset="-34"/>
          </a:endParaRPr>
        </a:p>
      </dgm:t>
    </dgm:pt>
    <dgm:pt modelId="{91649089-0C76-436C-ACFF-A5A7AC5E9B5B}" type="pres">
      <dgm:prSet presAssocID="{D5B97660-2558-42A8-8E4F-14D68337DC1A}" presName="Name0" presStyleCnt="0">
        <dgm:presLayoutVars>
          <dgm:dir/>
          <dgm:resizeHandles val="exact"/>
        </dgm:presLayoutVars>
      </dgm:prSet>
      <dgm:spPr/>
    </dgm:pt>
    <dgm:pt modelId="{EFCF1BB9-6324-4EEB-8C76-C7B35A200544}" type="pres">
      <dgm:prSet presAssocID="{F6E6130F-B796-47DA-AF17-4B36F42086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EC408C-0A28-457C-A1DD-E2229ADEF4B1}" type="pres">
      <dgm:prSet presAssocID="{294805C4-A5ED-426E-92E8-BA04A2977ECC}" presName="sibTrans" presStyleLbl="sibTrans2D1" presStyleIdx="0" presStyleCnt="2"/>
      <dgm:spPr/>
      <dgm:t>
        <a:bodyPr/>
        <a:lstStyle/>
        <a:p>
          <a:endParaRPr lang="th-TH"/>
        </a:p>
      </dgm:t>
    </dgm:pt>
    <dgm:pt modelId="{0C94B23C-6E3F-4EA7-9F41-5D34CD637EFF}" type="pres">
      <dgm:prSet presAssocID="{294805C4-A5ED-426E-92E8-BA04A2977ECC}" presName="connectorText" presStyleLbl="sibTrans2D1" presStyleIdx="0" presStyleCnt="2"/>
      <dgm:spPr/>
      <dgm:t>
        <a:bodyPr/>
        <a:lstStyle/>
        <a:p>
          <a:endParaRPr lang="th-TH"/>
        </a:p>
      </dgm:t>
    </dgm:pt>
    <dgm:pt modelId="{140B1E32-D057-453A-A1B6-17019EABF47C}" type="pres">
      <dgm:prSet presAssocID="{F16BD784-148C-4E0E-8A57-AD8C4AC30DCA}" presName="node" presStyleLbl="node1" presStyleIdx="1" presStyleCnt="3" custLinFactNeighborX="2128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BB99FE7-1FC5-484F-B052-5B1417C269A5}" type="pres">
      <dgm:prSet presAssocID="{1796F58A-7934-433B-AD91-C697F24FC236}" presName="sibTrans" presStyleLbl="sibTrans2D1" presStyleIdx="1" presStyleCnt="2"/>
      <dgm:spPr/>
      <dgm:t>
        <a:bodyPr/>
        <a:lstStyle/>
        <a:p>
          <a:endParaRPr lang="th-TH"/>
        </a:p>
      </dgm:t>
    </dgm:pt>
    <dgm:pt modelId="{793838ED-7F1D-4D2D-BA27-9D78C2629975}" type="pres">
      <dgm:prSet presAssocID="{1796F58A-7934-433B-AD91-C697F24FC236}" presName="connectorText" presStyleLbl="sibTrans2D1" presStyleIdx="1" presStyleCnt="2"/>
      <dgm:spPr/>
      <dgm:t>
        <a:bodyPr/>
        <a:lstStyle/>
        <a:p>
          <a:endParaRPr lang="th-TH"/>
        </a:p>
      </dgm:t>
    </dgm:pt>
    <dgm:pt modelId="{C30C666E-3D13-4211-BD3B-F6558EEE66B8}" type="pres">
      <dgm:prSet presAssocID="{C2887CC1-9CED-4C50-A165-9F25964211E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A7B7A02-F8BE-4871-A265-A60ABEB17CA0}" type="presOf" srcId="{F6E6130F-B796-47DA-AF17-4B36F4208625}" destId="{EFCF1BB9-6324-4EEB-8C76-C7B35A200544}" srcOrd="0" destOrd="0" presId="urn:microsoft.com/office/officeart/2005/8/layout/process1"/>
    <dgm:cxn modelId="{ABBFAC0E-9FF0-416C-8723-F5AEE77CA947}" srcId="{D5B97660-2558-42A8-8E4F-14D68337DC1A}" destId="{F6E6130F-B796-47DA-AF17-4B36F4208625}" srcOrd="0" destOrd="0" parTransId="{8C53C477-0E4F-4A22-B808-56F2A2D40559}" sibTransId="{294805C4-A5ED-426E-92E8-BA04A2977ECC}"/>
    <dgm:cxn modelId="{E80E6E0D-EC9D-4C57-B94E-613D67DCD534}" type="presOf" srcId="{1796F58A-7934-433B-AD91-C697F24FC236}" destId="{793838ED-7F1D-4D2D-BA27-9D78C2629975}" srcOrd="1" destOrd="0" presId="urn:microsoft.com/office/officeart/2005/8/layout/process1"/>
    <dgm:cxn modelId="{CAFEC10C-6047-4173-A3D8-8656D51AE36C}" type="presOf" srcId="{C2887CC1-9CED-4C50-A165-9F25964211EA}" destId="{C30C666E-3D13-4211-BD3B-F6558EEE66B8}" srcOrd="0" destOrd="0" presId="urn:microsoft.com/office/officeart/2005/8/layout/process1"/>
    <dgm:cxn modelId="{BB4F7ACE-55A4-486B-ADFA-2C9818EF1803}" type="presOf" srcId="{294805C4-A5ED-426E-92E8-BA04A2977ECC}" destId="{0C94B23C-6E3F-4EA7-9F41-5D34CD637EFF}" srcOrd="1" destOrd="0" presId="urn:microsoft.com/office/officeart/2005/8/layout/process1"/>
    <dgm:cxn modelId="{DE0A7E81-4F4D-471B-BFD3-C8CEE07EB9B0}" type="presOf" srcId="{294805C4-A5ED-426E-92E8-BA04A2977ECC}" destId="{7AEC408C-0A28-457C-A1DD-E2229ADEF4B1}" srcOrd="0" destOrd="0" presId="urn:microsoft.com/office/officeart/2005/8/layout/process1"/>
    <dgm:cxn modelId="{38B82EE3-D29C-4215-BAB9-AEA1B809CE6B}" type="presOf" srcId="{F16BD784-148C-4E0E-8A57-AD8C4AC30DCA}" destId="{140B1E32-D057-453A-A1B6-17019EABF47C}" srcOrd="0" destOrd="0" presId="urn:microsoft.com/office/officeart/2005/8/layout/process1"/>
    <dgm:cxn modelId="{915FFA1A-58E5-402E-8AD5-DDF6E55CECD8}" srcId="{D5B97660-2558-42A8-8E4F-14D68337DC1A}" destId="{C2887CC1-9CED-4C50-A165-9F25964211EA}" srcOrd="2" destOrd="0" parTransId="{BC269661-1C5C-466B-BC15-110FF5EFC533}" sibTransId="{29AA92CC-6B8F-4829-9C3F-6BAC0CC07351}"/>
    <dgm:cxn modelId="{FFEAEB94-DA56-4C6A-B34F-52CF765B0909}" srcId="{D5B97660-2558-42A8-8E4F-14D68337DC1A}" destId="{F16BD784-148C-4E0E-8A57-AD8C4AC30DCA}" srcOrd="1" destOrd="0" parTransId="{695718C9-4608-4518-82F9-59949510AB61}" sibTransId="{1796F58A-7934-433B-AD91-C697F24FC236}"/>
    <dgm:cxn modelId="{A6586332-FFDF-486A-8F05-05649285D0FB}" type="presOf" srcId="{D5B97660-2558-42A8-8E4F-14D68337DC1A}" destId="{91649089-0C76-436C-ACFF-A5A7AC5E9B5B}" srcOrd="0" destOrd="0" presId="urn:microsoft.com/office/officeart/2005/8/layout/process1"/>
    <dgm:cxn modelId="{BCEF834C-B7CF-498E-8F18-085783A4B186}" type="presOf" srcId="{1796F58A-7934-433B-AD91-C697F24FC236}" destId="{0BB99FE7-1FC5-484F-B052-5B1417C269A5}" srcOrd="0" destOrd="0" presId="urn:microsoft.com/office/officeart/2005/8/layout/process1"/>
    <dgm:cxn modelId="{D7AB8331-173B-47A8-90E8-65BD2C4CC470}" type="presParOf" srcId="{91649089-0C76-436C-ACFF-A5A7AC5E9B5B}" destId="{EFCF1BB9-6324-4EEB-8C76-C7B35A200544}" srcOrd="0" destOrd="0" presId="urn:microsoft.com/office/officeart/2005/8/layout/process1"/>
    <dgm:cxn modelId="{FC53BB7B-81AC-446D-A872-6186C90EDBFB}" type="presParOf" srcId="{91649089-0C76-436C-ACFF-A5A7AC5E9B5B}" destId="{7AEC408C-0A28-457C-A1DD-E2229ADEF4B1}" srcOrd="1" destOrd="0" presId="urn:microsoft.com/office/officeart/2005/8/layout/process1"/>
    <dgm:cxn modelId="{F14B259A-66FE-4203-B995-0C7E6C02164F}" type="presParOf" srcId="{7AEC408C-0A28-457C-A1DD-E2229ADEF4B1}" destId="{0C94B23C-6E3F-4EA7-9F41-5D34CD637EFF}" srcOrd="0" destOrd="0" presId="urn:microsoft.com/office/officeart/2005/8/layout/process1"/>
    <dgm:cxn modelId="{5A4246FD-F43B-44E8-96CA-6A73106BD659}" type="presParOf" srcId="{91649089-0C76-436C-ACFF-A5A7AC5E9B5B}" destId="{140B1E32-D057-453A-A1B6-17019EABF47C}" srcOrd="2" destOrd="0" presId="urn:microsoft.com/office/officeart/2005/8/layout/process1"/>
    <dgm:cxn modelId="{26B59334-4496-467E-8095-443C7697A032}" type="presParOf" srcId="{91649089-0C76-436C-ACFF-A5A7AC5E9B5B}" destId="{0BB99FE7-1FC5-484F-B052-5B1417C269A5}" srcOrd="3" destOrd="0" presId="urn:microsoft.com/office/officeart/2005/8/layout/process1"/>
    <dgm:cxn modelId="{CB8354F5-6B6F-4A1C-83BA-9E4A3F61E563}" type="presParOf" srcId="{0BB99FE7-1FC5-484F-B052-5B1417C269A5}" destId="{793838ED-7F1D-4D2D-BA27-9D78C2629975}" srcOrd="0" destOrd="0" presId="urn:microsoft.com/office/officeart/2005/8/layout/process1"/>
    <dgm:cxn modelId="{64A6C2D5-4C19-481F-AD60-E461FB8F64F4}" type="presParOf" srcId="{91649089-0C76-436C-ACFF-A5A7AC5E9B5B}" destId="{C30C666E-3D13-4211-BD3B-F6558EEE66B8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5D7D-FA88-4F64-B15B-9D40004A4FC3}">
      <dsp:nvSpPr>
        <dsp:cNvPr id="0" name=""/>
        <dsp:cNvSpPr/>
      </dsp:nvSpPr>
      <dsp:spPr>
        <a:xfrm>
          <a:off x="0" y="772846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398EA-C11C-4AF7-A1FD-15E94A498F77}">
      <dsp:nvSpPr>
        <dsp:cNvPr id="0" name=""/>
        <dsp:cNvSpPr/>
      </dsp:nvSpPr>
      <dsp:spPr>
        <a:xfrm>
          <a:off x="203684" y="33910"/>
          <a:ext cx="5800793" cy="971747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</a:rPr>
            <a:t>ผู้ร่วมครัวเรือน ได้แก่ สามี ภรรยาและบุตร นอกจากนี้นักสังคมวิทยา นักจิตวิทยาต่างก็ให้ความหมายของครอบครัว ในลักษณะที่แตกต่างกัน</a:t>
          </a:r>
        </a:p>
      </dsp:txBody>
      <dsp:txXfrm>
        <a:off x="251121" y="81347"/>
        <a:ext cx="5705919" cy="876873"/>
      </dsp:txXfrm>
    </dsp:sp>
    <dsp:sp modelId="{701D3B50-6580-4329-804F-2D98B767B76D}">
      <dsp:nvSpPr>
        <dsp:cNvPr id="0" name=""/>
        <dsp:cNvSpPr/>
      </dsp:nvSpPr>
      <dsp:spPr>
        <a:xfrm>
          <a:off x="0" y="1988600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37E51-F6E4-4C3D-8654-D5CF8B4BCAE3}">
      <dsp:nvSpPr>
        <dsp:cNvPr id="0" name=""/>
        <dsp:cNvSpPr/>
      </dsp:nvSpPr>
      <dsp:spPr>
        <a:xfrm>
          <a:off x="275693" y="1253537"/>
          <a:ext cx="5804020" cy="101558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</a:rPr>
            <a:t>รูปแบบของการที่บุคคล 2 คน หรือกลุ่มบุคคลสร้างแบบ </a:t>
          </a:r>
          <a:r>
            <a:rPr lang="th-TH" sz="2000" b="1" kern="1200" dirty="0">
              <a:solidFill>
                <a:schemeClr val="tx1"/>
              </a:solidFill>
            </a:rPr>
            <a:t>(</a:t>
          </a:r>
          <a:r>
            <a:rPr lang="en-US" sz="2000" b="1" kern="1200" dirty="0">
              <a:solidFill>
                <a:schemeClr val="tx1"/>
              </a:solidFill>
            </a:rPr>
            <a:t>pattern)  </a:t>
          </a:r>
          <a:r>
            <a:rPr lang="th-TH" sz="2400" b="1" kern="1200" dirty="0">
              <a:solidFill>
                <a:schemeClr val="tx1"/>
              </a:solidFill>
            </a:rPr>
            <a:t>หรือโครงสร้าง </a:t>
          </a:r>
          <a:r>
            <a:rPr lang="th-TH" sz="2000" b="1" kern="1200" dirty="0">
              <a:solidFill>
                <a:schemeClr val="tx1"/>
              </a:solidFill>
            </a:rPr>
            <a:t>(</a:t>
          </a:r>
          <a:r>
            <a:rPr lang="en-US" sz="2000" b="1" kern="1200" dirty="0">
              <a:solidFill>
                <a:schemeClr val="tx1"/>
              </a:solidFill>
            </a:rPr>
            <a:t>structure) </a:t>
          </a:r>
          <a:r>
            <a:rPr lang="th-TH" sz="2400" b="1" kern="1200" dirty="0">
              <a:solidFill>
                <a:schemeClr val="tx1"/>
              </a:solidFill>
            </a:rPr>
            <a:t>ของการอยู่ร่วมกัน</a:t>
          </a:r>
        </a:p>
      </dsp:txBody>
      <dsp:txXfrm>
        <a:off x="325270" y="1303114"/>
        <a:ext cx="5704866" cy="916427"/>
      </dsp:txXfrm>
    </dsp:sp>
    <dsp:sp modelId="{8651EB2E-7139-4B3F-927F-D6AEAEB8E509}">
      <dsp:nvSpPr>
        <dsp:cNvPr id="0" name=""/>
        <dsp:cNvSpPr/>
      </dsp:nvSpPr>
      <dsp:spPr>
        <a:xfrm>
          <a:off x="0" y="3703386"/>
          <a:ext cx="6096000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16387-74F4-4AB2-BC90-F69CE1991020}">
      <dsp:nvSpPr>
        <dsp:cNvPr id="0" name=""/>
        <dsp:cNvSpPr/>
      </dsp:nvSpPr>
      <dsp:spPr>
        <a:xfrm>
          <a:off x="304502" y="2419222"/>
          <a:ext cx="5472455" cy="1446523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tx1"/>
              </a:solidFill>
            </a:rPr>
            <a:t>สถาบันทางสังคมแห่งแรกที่มนุษย์ สร้างขึ้นจากความสัมพันธ์ที่มีต่อกัน เพื่อเป็นตัวแทนของสถาบันสังคมภายนอกที่จะปลูกฝังความเชื่อ ค่านิยม และทัศนคติกับสมาชิกรุ่นใหม่ของสังคมที่มีชีวิตอุบัติขึ้นในครอบครัว</a:t>
          </a:r>
        </a:p>
      </dsp:txBody>
      <dsp:txXfrm>
        <a:off x="375115" y="2489835"/>
        <a:ext cx="5331229" cy="13052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8C5D7D-FA88-4F64-B15B-9D40004A4FC3}">
      <dsp:nvSpPr>
        <dsp:cNvPr id="0" name=""/>
        <dsp:cNvSpPr/>
      </dsp:nvSpPr>
      <dsp:spPr>
        <a:xfrm>
          <a:off x="0" y="959058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4398EA-C11C-4AF7-A1FD-15E94A498F77}">
      <dsp:nvSpPr>
        <dsp:cNvPr id="0" name=""/>
        <dsp:cNvSpPr/>
      </dsp:nvSpPr>
      <dsp:spPr>
        <a:xfrm>
          <a:off x="203684" y="388"/>
          <a:ext cx="5800793" cy="114915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</a:rPr>
            <a:t>กลุ่มบุคคลที่เกี่ยวพันกันทางสายโลหิต เช่น สามีภรรยามีบุตร บุตรเกิดจากอสุจิของบิดาผสมกับไข่ที่สุกของมารดา ฉะนั้น บิดามารดาและบุตรซึ่งเกี่ยวพันกันทางสายโลหิต</a:t>
          </a:r>
        </a:p>
      </dsp:txBody>
      <dsp:txXfrm>
        <a:off x="259781" y="56485"/>
        <a:ext cx="5688599" cy="1036957"/>
      </dsp:txXfrm>
    </dsp:sp>
    <dsp:sp modelId="{701D3B50-6580-4329-804F-2D98B767B76D}">
      <dsp:nvSpPr>
        <dsp:cNvPr id="0" name=""/>
        <dsp:cNvSpPr/>
      </dsp:nvSpPr>
      <dsp:spPr>
        <a:xfrm>
          <a:off x="0" y="2393301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37E51-F6E4-4C3D-8654-D5CF8B4BCAE3}">
      <dsp:nvSpPr>
        <dsp:cNvPr id="0" name=""/>
        <dsp:cNvSpPr/>
      </dsp:nvSpPr>
      <dsp:spPr>
        <a:xfrm>
          <a:off x="275693" y="1352350"/>
          <a:ext cx="5804020" cy="1270465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400" b="1" kern="1200" dirty="0">
            <a:solidFill>
              <a:schemeClr val="tx1"/>
            </a:solidFill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</a:rPr>
            <a:t>ชายและหญิงที่จดทะเบียนสมรสกันมีบุตร บุคคลเหล่านี้จะเป็นครอบครัวเดียวกันตามกฎหมาย บิดามารดาและบุตรมีหน้าที่ที่ต้องปฏิบัติต่อกันกฎหมาย บุตรมีสิทธิได้รับมรดกจากบิดามารดา</a:t>
          </a:r>
        </a:p>
      </dsp:txBody>
      <dsp:txXfrm>
        <a:off x="337712" y="1414369"/>
        <a:ext cx="5679982" cy="1146427"/>
      </dsp:txXfrm>
    </dsp:sp>
    <dsp:sp modelId="{8651EB2E-7139-4B3F-927F-D6AEAEB8E509}">
      <dsp:nvSpPr>
        <dsp:cNvPr id="0" name=""/>
        <dsp:cNvSpPr/>
      </dsp:nvSpPr>
      <dsp:spPr>
        <a:xfrm>
          <a:off x="0" y="3796308"/>
          <a:ext cx="6096000" cy="22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16387-74F4-4AB2-BC90-F69CE1991020}">
      <dsp:nvSpPr>
        <dsp:cNvPr id="0" name=""/>
        <dsp:cNvSpPr/>
      </dsp:nvSpPr>
      <dsp:spPr>
        <a:xfrm>
          <a:off x="268485" y="2745628"/>
          <a:ext cx="5824791" cy="1183519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2200" b="1" kern="1200" dirty="0">
            <a:solidFill>
              <a:schemeClr val="tx1"/>
            </a:solidFill>
          </a:endParaRP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chemeClr val="tx1"/>
              </a:solidFill>
            </a:rPr>
            <a:t>คนที่ใช้จ่ายร่วมกันจากเงินงบเดียวกัน ถึงแม้สมรสแล้วจะแยกบ้านออกไปอยู่ต่างหากแต่ยังคงมีพันธะทางศีลธรรมที่ต้องส่งเสียเงินทองให้ใช้จ่ายซึ่งเป็นการใช้จ่ายจากเงินงบเดียวกัน จัดว่าเป็นครอบครัวเดียวกัน</a:t>
          </a:r>
        </a:p>
      </dsp:txBody>
      <dsp:txXfrm>
        <a:off x="326260" y="2803403"/>
        <a:ext cx="5709241" cy="10679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72E948-914E-4EB0-A535-854C22325A4C}">
      <dsp:nvSpPr>
        <dsp:cNvPr id="0" name=""/>
        <dsp:cNvSpPr/>
      </dsp:nvSpPr>
      <dsp:spPr>
        <a:xfrm>
          <a:off x="0" y="1557701"/>
          <a:ext cx="72293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984B1-B8EB-417D-9D9A-FC1267973256}">
      <dsp:nvSpPr>
        <dsp:cNvPr id="0" name=""/>
        <dsp:cNvSpPr/>
      </dsp:nvSpPr>
      <dsp:spPr>
        <a:xfrm>
          <a:off x="343816" y="103039"/>
          <a:ext cx="6883069" cy="1720341"/>
        </a:xfrm>
        <a:prstGeom prst="round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276" tIns="0" rIns="19127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>
              <a:solidFill>
                <a:schemeClr val="tx1"/>
              </a:solidFill>
            </a:rPr>
            <a:t>กลุ่มคนที่อาศัยอยู่ในบ้านเดียวกันอาจเกี่ยวหรือไม่เกี่ยวพันทางสายโลหิตหรือทางกฎหมายแต่มีปฏิสัมพันธ์กัน ให้ความรักและเอาใจใส่ต่อกัน มีความปรารถนาดีต่อกัน เช่น ลูกของลูกจ้างอยู่ในบ้านเดียวกัน เจ้าของบ้านให้ความรักดูแลเอาใจใส่ ก็นับว่าเด็กนั้นเป็นครอบครัวในแง่ทางสังคม ความสัมพันธ์นั้นอาจจะแน่นแฟ้นมั่นคง หรือ       ร้าวรานแต่ไม่ถึงกับแตกแยกก็ยังนับว่าเป็นครอบครัวอยู่</a:t>
          </a:r>
        </a:p>
      </dsp:txBody>
      <dsp:txXfrm>
        <a:off x="427796" y="187019"/>
        <a:ext cx="6715109" cy="1552381"/>
      </dsp:txXfrm>
    </dsp:sp>
    <dsp:sp modelId="{FDC98C36-E46D-4310-8516-9A876B365BA7}">
      <dsp:nvSpPr>
        <dsp:cNvPr id="0" name=""/>
        <dsp:cNvSpPr/>
      </dsp:nvSpPr>
      <dsp:spPr>
        <a:xfrm>
          <a:off x="0" y="3507360"/>
          <a:ext cx="722933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6A7B61-D4BE-4DEF-9822-876291DDD9C6}">
      <dsp:nvSpPr>
        <dsp:cNvPr id="0" name=""/>
        <dsp:cNvSpPr/>
      </dsp:nvSpPr>
      <dsp:spPr>
        <a:xfrm>
          <a:off x="344169" y="2108501"/>
          <a:ext cx="6883390" cy="1664538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1276" tIns="0" rIns="191276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kern="1200" dirty="0">
              <a:solidFill>
                <a:schemeClr val="tx1"/>
              </a:solidFill>
            </a:rPr>
            <a:t>เมื่อพิจารณาความหมายของครอบครัวตามนัยของอนามัยครอบครัว จึงมีความหมายในแง่ทางสังคม เพราะในเรื่องการดูแลสุขภาพของสมาชิกในครอบครัว หัวหน้าครอบครัวหรือเจ้าบ้าน จะต้องดูแลสุขภาพของสมาชิกในครอบครัวทุกคนไม่ว่าจะมีความเกี่ยวพันกันทางสายโลหิต ทางกฎหมาย หรือไม่มีความสัมพันธ์ทางสายโลหิตก็ตาม</a:t>
          </a:r>
        </a:p>
      </dsp:txBody>
      <dsp:txXfrm>
        <a:off x="425425" y="2189757"/>
        <a:ext cx="6720878" cy="15020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CF1BB9-6324-4EEB-8C76-C7B35A200544}">
      <dsp:nvSpPr>
        <dsp:cNvPr id="0" name=""/>
        <dsp:cNvSpPr/>
      </dsp:nvSpPr>
      <dsp:spPr>
        <a:xfrm>
          <a:off x="11216" y="0"/>
          <a:ext cx="2154336" cy="25138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Input</a:t>
          </a:r>
        </a:p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ปัจจัยภายใน ภายนอกครอบครัว</a:t>
          </a:r>
          <a:endParaRPr lang="en-US" sz="2800" b="1" kern="1200" dirty="0">
            <a:solidFill>
              <a:schemeClr val="tx1"/>
            </a:solidFill>
            <a:latin typeface="FreesiaUPC" pitchFamily="34" charset="-34"/>
            <a:cs typeface="FreesiaUPC" pitchFamily="34" charset="-34"/>
          </a:endParaRPr>
        </a:p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200" b="1" kern="1200" dirty="0">
            <a:solidFill>
              <a:schemeClr val="tx1"/>
            </a:solidFill>
            <a:latin typeface="FreesiaUPC" pitchFamily="34" charset="-34"/>
            <a:cs typeface="FreesiaUPC" pitchFamily="34" charset="-34"/>
          </a:endParaRPr>
        </a:p>
      </dsp:txBody>
      <dsp:txXfrm>
        <a:off x="74314" y="63098"/>
        <a:ext cx="2028140" cy="2387647"/>
      </dsp:txXfrm>
    </dsp:sp>
    <dsp:sp modelId="{7AEC408C-0A28-457C-A1DD-E2229ADEF4B1}">
      <dsp:nvSpPr>
        <dsp:cNvPr id="0" name=""/>
        <dsp:cNvSpPr/>
      </dsp:nvSpPr>
      <dsp:spPr>
        <a:xfrm>
          <a:off x="2385570" y="989784"/>
          <a:ext cx="466438" cy="534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latin typeface="Angsana New" pitchFamily="18" charset="-34"/>
            <a:cs typeface="Angsana New" pitchFamily="18" charset="-34"/>
          </a:endParaRPr>
        </a:p>
      </dsp:txBody>
      <dsp:txXfrm>
        <a:off x="2385570" y="1096639"/>
        <a:ext cx="326507" cy="320565"/>
      </dsp:txXfrm>
    </dsp:sp>
    <dsp:sp modelId="{140B1E32-D057-453A-A1B6-17019EABF47C}">
      <dsp:nvSpPr>
        <dsp:cNvPr id="0" name=""/>
        <dsp:cNvSpPr/>
      </dsp:nvSpPr>
      <dsp:spPr>
        <a:xfrm>
          <a:off x="3045625" y="0"/>
          <a:ext cx="2154336" cy="25138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Process</a:t>
          </a:r>
        </a:p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หน้าที่ของสมาชิก</a:t>
          </a:r>
        </a:p>
      </dsp:txBody>
      <dsp:txXfrm>
        <a:off x="3108723" y="63098"/>
        <a:ext cx="2028140" cy="2387647"/>
      </dsp:txXfrm>
    </dsp:sp>
    <dsp:sp modelId="{0BB99FE7-1FC5-484F-B052-5B1417C269A5}">
      <dsp:nvSpPr>
        <dsp:cNvPr id="0" name=""/>
        <dsp:cNvSpPr/>
      </dsp:nvSpPr>
      <dsp:spPr>
        <a:xfrm>
          <a:off x="5410811" y="989784"/>
          <a:ext cx="447000" cy="5342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800" b="1" kern="1200">
            <a:latin typeface="Angsana New" pitchFamily="18" charset="-34"/>
            <a:cs typeface="Angsana New" pitchFamily="18" charset="-34"/>
          </a:endParaRPr>
        </a:p>
      </dsp:txBody>
      <dsp:txXfrm>
        <a:off x="5410811" y="1096639"/>
        <a:ext cx="312900" cy="320565"/>
      </dsp:txXfrm>
    </dsp:sp>
    <dsp:sp modelId="{C30C666E-3D13-4211-BD3B-F6558EEE66B8}">
      <dsp:nvSpPr>
        <dsp:cNvPr id="0" name=""/>
        <dsp:cNvSpPr/>
      </dsp:nvSpPr>
      <dsp:spPr>
        <a:xfrm>
          <a:off x="6043359" y="0"/>
          <a:ext cx="2154336" cy="251384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Output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ครอบครัวรักษาสมดุลปรับตัวได้ดี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chemeClr val="tx1"/>
              </a:solidFill>
              <a:latin typeface="FreesiaUPC" pitchFamily="34" charset="-34"/>
              <a:cs typeface="FreesiaUPC" pitchFamily="34" charset="-34"/>
            </a:rPr>
            <a:t>- สมาชิกมีพัฒนาการตามศักยภาพสูงสุด</a:t>
          </a:r>
        </a:p>
      </dsp:txBody>
      <dsp:txXfrm>
        <a:off x="6106457" y="63098"/>
        <a:ext cx="2028140" cy="2387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0D974-0561-4F94-B707-428AB29B216A}" type="datetimeFigureOut">
              <a:rPr lang="ko-KR" altLang="en-US" smtClean="0"/>
              <a:t>2023-02-21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1FE7E-1921-4EFD-A381-47CA5A5D26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5666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0B810-6FB8-4958-ACEA-EED1FE35CBDF}" type="datetimeFigureOut">
              <a:rPr lang="ko-KR" altLang="en-US" smtClean="0"/>
              <a:t>2023-02-21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C2A06-9CFC-4017-A78E-791E0662E3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648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48992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5036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512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1253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3765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2142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6995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53719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35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22555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36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0027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37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9640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5892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38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164985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39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7474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68534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554322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13550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55305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>
                <a:solidFill>
                  <a:prstClr val="black"/>
                </a:solidFill>
              </a:rPr>
              <a:pPr/>
              <a:t>44</a:t>
            </a:fld>
            <a:endParaRPr lang="th-T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15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46966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30638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3998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54780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5672182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0284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236198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537983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65092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2947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7601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731446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698124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60085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396528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6731664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152409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4496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748201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482190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6573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688342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72943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42422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8900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21967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23090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6210394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66228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6640847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9832737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7534619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52481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2131685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447004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26371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894372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98317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79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846914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3032154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515825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81200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343546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9495039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067789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4794974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28997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0695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55131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89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9567214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31085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953127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612358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0679339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5302484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105405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4521686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197460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575901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99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4432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100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1681154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101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2999727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0E9680-CF59-4662-BFCF-68E00E9EECC7}" type="slidenum">
              <a:rPr lang="th-TH" smtClean="0"/>
              <a:pPr/>
              <a:t>102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433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2C2A06-9CFC-4017-A78E-791E0662E31D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98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91830"/>
            <a:ext cx="9144000" cy="56844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Your Presentation Name Here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856846"/>
            <a:ext cx="9144000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1026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70538"/>
            <a:ext cx="3024336" cy="224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83568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2699792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716016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732240" y="1131590"/>
            <a:ext cx="1728192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167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3075806"/>
            <a:ext cx="2808312" cy="1368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36" y="925101"/>
            <a:ext cx="3168352" cy="38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62184" y="1061419"/>
            <a:ext cx="1827251" cy="282254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253349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80" y="1497141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75552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644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49617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564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7288872" y="1635289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7341551-4697-41C7-A352-EF717005841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4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xmlns="" id="{704696FB-5704-44BE-A7C4-3766EFA77A6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4">
            <a:extLst>
              <a:ext uri="{FF2B5EF4-FFF2-40B4-BE49-F238E27FC236}">
                <a16:creationId xmlns:a16="http://schemas.microsoft.com/office/drawing/2014/main" xmlns="" id="{112562F3-7C1E-4A0C-96A9-C0EE72521397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6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80200"/>
            <a:ext cx="3600400" cy="358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932040" y="1408807"/>
            <a:ext cx="3312368" cy="23258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xmlns="" id="{3697A31B-4C32-45F0-9980-3B5F2D5511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8" name="Picture 2" descr="E:\002-KIMS BUSINESS\007-02-Fullslidesppt-Contents\20161216\Stethoscope as symbol of medicine PowerPoint Templates\main-item-01.png">
            <a:extLst>
              <a:ext uri="{FF2B5EF4-FFF2-40B4-BE49-F238E27FC236}">
                <a16:creationId xmlns:a16="http://schemas.microsoft.com/office/drawing/2014/main" xmlns="" id="{2B3A4CC3-A1A4-42DB-A940-EBD20187FA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xmlns="" id="{1A83409A-F47A-4922-AEBE-AE222BBF71BF}"/>
              </a:ext>
            </a:extLst>
          </p:cNvPr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23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939902"/>
            <a:ext cx="29523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06" y="3947522"/>
            <a:ext cx="776169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539552" y="3723878"/>
            <a:ext cx="8064896" cy="100811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552" y="0"/>
            <a:ext cx="8064896" cy="336383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09822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2843808" y="0"/>
            <a:ext cx="3456384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6461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75733" y="0"/>
            <a:ext cx="2286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6858000" y="698778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575733" y="2578606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289428" y="699542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2579370"/>
            <a:ext cx="2286000" cy="187220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8838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547664" y="406569"/>
            <a:ext cx="500404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STYLE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6" y="329620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2931790"/>
            <a:ext cx="9144000" cy="22117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strike="sngStrike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0592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051720" y="0"/>
            <a:ext cx="2286000" cy="27877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572000" y="2571750"/>
            <a:ext cx="4572000" cy="25717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pic>
        <p:nvPicPr>
          <p:cNvPr id="7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98" y="1561376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66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370378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987824" y="0"/>
            <a:ext cx="3168352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63838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93990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013222"/>
            <a:ext cx="2016224" cy="149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BB5DF-891D-4835-881A-8ED88369C0C5}" type="datetimeFigureOut">
              <a:rPr lang="th-TH" smtClean="0"/>
              <a:pPr/>
              <a:t>21/02/66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9C78-9A44-4BED-AE6B-07C8C04CD89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14803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74320"/>
            <a:ext cx="7520940" cy="41148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825471"/>
            <a:ext cx="7520940" cy="26848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9140000">
            <a:off x="201168" y="4402836"/>
            <a:ext cx="2176272" cy="150876"/>
          </a:xfrm>
          <a:prstGeom prst="rect">
            <a:avLst/>
          </a:prstGeom>
        </p:spPr>
        <p:txBody>
          <a:bodyPr/>
          <a:lstStyle/>
          <a:p>
            <a:fld id="{6494F28A-6F0A-4800-98AF-1C671F6CA190}" type="datetimeFigureOut">
              <a:rPr lang="th-TH" smtClean="0"/>
              <a:t>21/02/66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17514" y="4713842"/>
            <a:ext cx="4724400" cy="205740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1038" y="4628117"/>
            <a:ext cx="502920" cy="377190"/>
          </a:xfrm>
          <a:prstGeom prst="ellipse">
            <a:avLst/>
          </a:prstGeom>
        </p:spPr>
        <p:txBody>
          <a:bodyPr/>
          <a:lstStyle/>
          <a:p>
            <a:fld id="{50B28405-A95E-4F95-B928-690DE4D3CEE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74678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419872" y="1893198"/>
            <a:ext cx="5724128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07904" y="2139702"/>
            <a:ext cx="543609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07904" y="2715766"/>
            <a:ext cx="5436096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824" y="1745754"/>
            <a:ext cx="2231488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1902008"/>
            <a:ext cx="467544" cy="136815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111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638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2915816" y="0"/>
            <a:ext cx="6228184" cy="51435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87013D31-6B1B-457D-A2E1-324A15BA2C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504" y="2715766"/>
            <a:ext cx="2808312" cy="208848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84997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0"/>
            <a:ext cx="5940152" cy="514350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123478"/>
            <a:ext cx="55446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7027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836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6032" y="0"/>
            <a:ext cx="1841728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51720" y="123478"/>
            <a:ext cx="691276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00" y="3867894"/>
            <a:ext cx="1265664" cy="939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666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23478"/>
            <a:ext cx="734481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73" y="123478"/>
            <a:ext cx="983526" cy="72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-6032" y="817270"/>
            <a:ext cx="7674376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723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  <p:sldLayoutId id="2147483666" r:id="rId3"/>
    <p:sldLayoutId id="2147483667" r:id="rId4"/>
    <p:sldLayoutId id="2147483661" r:id="rId5"/>
    <p:sldLayoutId id="2147483660" r:id="rId6"/>
    <p:sldLayoutId id="2147483664" r:id="rId7"/>
    <p:sldLayoutId id="2147483677" r:id="rId8"/>
    <p:sldLayoutId id="2147483678" r:id="rId9"/>
    <p:sldLayoutId id="2147483669" r:id="rId10"/>
    <p:sldLayoutId id="2147483670" r:id="rId11"/>
    <p:sldLayoutId id="2147483679" r:id="rId12"/>
    <p:sldLayoutId id="2147483672" r:id="rId13"/>
    <p:sldLayoutId id="2147483673" r:id="rId14"/>
    <p:sldLayoutId id="2147483674" r:id="rId15"/>
    <p:sldLayoutId id="2147483675" r:id="rId16"/>
    <p:sldLayoutId id="2147483680" r:id="rId17"/>
    <p:sldLayoutId id="2147483656" r:id="rId18"/>
    <p:sldLayoutId id="2147483682" r:id="rId19"/>
    <p:sldLayoutId id="2147483683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81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9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9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9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9.xml"/></Relationships>
</file>

<file path=ppt/slides/_rels/slide1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8.xml"/></Relationships>
</file>

<file path=ppt/slides/_rels/slide13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9.xml"/></Relationships>
</file>

<file path=ppt/slides/_rels/slide1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9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22193" y="2919503"/>
            <a:ext cx="9144000" cy="568445"/>
          </a:xfrm>
        </p:spPr>
        <p:txBody>
          <a:bodyPr/>
          <a:lstStyle/>
          <a:p>
            <a:r>
              <a:rPr lang="th-TH" altLang="ko-KR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.....</a:t>
            </a:r>
            <a:r>
              <a:rPr lang="th-TH" altLang="ko-KR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งานอนามัยครอบครัว..........</a:t>
            </a:r>
            <a:endParaRPr lang="en-US" altLang="ko-KR" sz="6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3487948"/>
            <a:ext cx="9144000" cy="432048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US" altLang="ko-KR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th-TH" altLang="ko-KR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รหัสวิชา</a:t>
            </a:r>
            <a:r>
              <a:rPr lang="en-US" altLang="ko-KR" sz="2400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 NS 3216)</a:t>
            </a:r>
            <a:endParaRPr lang="en-US" altLang="ko-KR" sz="2400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7904" y="4464308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ชื่ออาจารย์ผู้สอน    อ.ดร.ถาวรี</a:t>
            </a:r>
            <a:r>
              <a:rPr lang="th-TH" altLang="ko-KR" sz="32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ย์</a:t>
            </a:r>
            <a:r>
              <a:rPr lang="th-TH" altLang="ko-KR" sz="32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แสงงาม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53"/>
            <a:ext cx="3419872" cy="256286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048" y="69085"/>
            <a:ext cx="4030616" cy="2418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84054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ชนิดของครอบครัว (ต่อ)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323528" y="9681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จำแนกตามโครงสร้างของครอบครัวโดยพิจารณาประเภทของสมาชิก ได้แก่</a:t>
            </a:r>
          </a:p>
          <a:p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1.2 ครอบครัวขยาย (</a:t>
            </a:r>
            <a:r>
              <a:rPr lang="en-US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Extended family) </a:t>
            </a:r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ครอบครัวที่ประกอบด้วย ครอบครัวรวมญาติทั้งด้านสามีหรือภรรยาที่ร่วมอยู่ในครอบครัว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71750"/>
            <a:ext cx="2286000" cy="19431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368640"/>
            <a:ext cx="3539588" cy="23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554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newPic_8561_jpg_58030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2769" y="1160293"/>
            <a:ext cx="5994666" cy="3959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97180" y="1235104"/>
            <a:ext cx="351039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ครอบครัวที่มีภาวะวิกฤต</a:t>
            </a:r>
          </a:p>
        </p:txBody>
      </p:sp>
    </p:spTree>
    <p:extLst>
      <p:ext uri="{BB962C8B-B14F-4D97-AF65-F5344CB8AC3E}">
        <p14:creationId xmlns:p14="http://schemas.microsoft.com/office/powerpoint/2010/main" val="298127910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125" y="146076"/>
            <a:ext cx="4499146" cy="2993977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670621" y="818090"/>
            <a:ext cx="3757364" cy="161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251520" y="818091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9268" y="89138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1070519"/>
            <a:ext cx="351039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ครอบครัวที่มีภาวะวิกฤต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51520" y="1807666"/>
            <a:ext cx="5832648" cy="31854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700" b="1" dirty="0" err="1">
                <a:latin typeface="FreesiaUPC" pitchFamily="34" charset="-34"/>
                <a:cs typeface="FreesiaUPC" pitchFamily="34" charset="-34"/>
              </a:rPr>
              <a:t>Caplan</a:t>
            </a:r>
            <a:r>
              <a:rPr lang="en-US" sz="2700" b="1" dirty="0">
                <a:latin typeface="FreesiaUPC" pitchFamily="34" charset="-34"/>
                <a:cs typeface="FreesiaUPC" pitchFamily="34" charset="-34"/>
              </a:rPr>
              <a:t> : </a:t>
            </a: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ภาวะวิกฤตเป็นภาวะสูญเสียความสมดุลทางอารมณ์ เมื่อบุคคลต้องเผชิญปัญหาหรือสถานการณ์ที่เป็นอันตรายก่อให้เกิดปัญหารุนแรง ที่เขาไม่สามารถหลีกเลี่ยง </a:t>
            </a:r>
          </a:p>
          <a:p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สาเหตุ </a:t>
            </a:r>
          </a:p>
          <a:p>
            <a:pPr>
              <a:buFont typeface="Wingdings" pitchFamily="2" charset="2"/>
              <a:buChar char="q"/>
            </a:pPr>
            <a:r>
              <a:rPr lang="th-TH" sz="24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การเจ็บป่วย อุบัติเหตุ การสูญเสียอวัยวะ </a:t>
            </a:r>
          </a:p>
          <a:p>
            <a:pPr>
              <a:buFont typeface="Wingdings" pitchFamily="2" charset="2"/>
              <a:buChar char="q"/>
            </a:pPr>
            <a:r>
              <a:rPr lang="th-TH" sz="24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สิ่งแวดล้อม/ไฟไหม้บ้าน น้ำท่วม </a:t>
            </a:r>
          </a:p>
          <a:p>
            <a:pPr>
              <a:buFont typeface="Wingdings" pitchFamily="2" charset="2"/>
              <a:buChar char="q"/>
            </a:pPr>
            <a:r>
              <a:rPr lang="th-TH" sz="24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ภาวะจิตใจและสังคม/การสูญเสียสมาชิกครอบครัว, </a:t>
            </a:r>
          </a:p>
          <a:p>
            <a:pPr>
              <a:buFont typeface="Wingdings" pitchFamily="2" charset="2"/>
              <a:buChar char="q"/>
            </a:pPr>
            <a:r>
              <a:rPr lang="th-TH" sz="24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4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การหย่าร้าง การติดคุก ถูกออกจากงาน </a:t>
            </a:r>
          </a:p>
        </p:txBody>
      </p:sp>
    </p:spTree>
    <p:extLst>
      <p:ext uri="{BB962C8B-B14F-4D97-AF65-F5344CB8AC3E}">
        <p14:creationId xmlns:p14="http://schemas.microsoft.com/office/powerpoint/2010/main" val="276936786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newPic_8561_jpg_580308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1035714"/>
            <a:ext cx="5994666" cy="39596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670" y="1136005"/>
            <a:ext cx="4536504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การดูแลครอบครัวที่มีภาวะวิกฤต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251520" y="1986550"/>
            <a:ext cx="6291318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การปรับตัวกับกระบวนการเศร้าโศก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การปรับบทบาทในครอบครัว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การปรึกษาหารือกันในครอบครัว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ประสานงานขอความช่วยเหลือจากแหล่งประโยชน์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การใช้แหล่งสนับสนุนทางสังคม ญาติพี่น้อง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ให้คำปรึกษา ช่วยเหลือทางสุขภาพ </a:t>
            </a:r>
          </a:p>
        </p:txBody>
      </p:sp>
    </p:spTree>
    <p:extLst>
      <p:ext uri="{BB962C8B-B14F-4D97-AF65-F5344CB8AC3E}">
        <p14:creationId xmlns:p14="http://schemas.microsoft.com/office/powerpoint/2010/main" val="415906819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19872" y="1635646"/>
            <a:ext cx="5544616" cy="576064"/>
          </a:xfrm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ความหมายการพยาบาลครอบครัว</a:t>
            </a:r>
          </a:p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การพยาบาลครอบครัว เป็นการบริการสุขภาพครอบครัว ที่ใช้ศาสตร์ทางการพยาบาลและศาสตร์อื่นที่เกี่ยวข้อง รวมทั้งศิลปะการพยาบาล มาใช้ในการส่งเสริมสุขภาพครอบครัว และช่วยให้ครอบครัวสามารถเผชิญภาวะวิกฤต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ที่เกี่ยวข้องกับสุขภาพได้ โดยมุ่งเน้นให้ครอบครัวสามารถดารงภาวะสุขภาพได้อย่างเหมาะสม ( รุจา ภู่ไพบูลย์ , 2561 )</a:t>
            </a:r>
          </a:p>
        </p:txBody>
      </p:sp>
    </p:spTree>
    <p:extLst>
      <p:ext uri="{BB962C8B-B14F-4D97-AF65-F5344CB8AC3E}">
        <p14:creationId xmlns:p14="http://schemas.microsoft.com/office/powerpoint/2010/main" val="337260169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776864" cy="576064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บทบาทหน้าที่ของพยาบาลในการให้การพยาบาลครอบครัว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779912" y="915566"/>
            <a:ext cx="4680520" cy="3970318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โดยใช้กระบวนการพยาบาลที่ประกอบด้วย การประเมินครอบครัว วิเคราะห์ปัญหาหรือความต้องการทางด้านสุขภาพของครอบครัว วางแผนการดูแลสุขภาพครอบครัว ปฏิบัติการพยาบาลตามแผน และประเมินผลการพยาบาลครอบครัว โดยให้ความสำคัญกับแนวคิด ครอบครัวเป็นศูนย์กลางของการดูแล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Family-Centered Care)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0" y="1491630"/>
            <a:ext cx="31724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8575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987574"/>
            <a:ext cx="79208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สริมสร้างมุมมองหรือทัศนคติของความเป็นหุ้นส่วนร่วมกันระหว่างครอบครัวกับบุคลากรสุขภาพในการดูแลสุขภาพ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เสริมสร้างการมีส่วนร่วมของครอบครัว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ค้นหาและดึงศักยภาพเพิ่มความเข้มแข็งหรือความสามารถในการพึ่งตนเองทางในการดูแลสุขภาพของสมาชิกในครอบครัว ที่เชื่อมโยงหรือสอดคล้องกับบริบทหรือวิถีชีวิต เงื่อนไขหรือข้อจากัดของครอบครัว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ีกทั้งปรับหรือประยุกต์ใช้เทคโนโลยีหรือภูมิปัญญาท้องถิ่น/พื้นบ้านในการสร้างเสริมสุขภาวะของ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169537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51470"/>
            <a:ext cx="6120680" cy="720080"/>
          </a:xfrm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79512" y="941988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ผู้ให้บริการ (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Care provider/Providing Direct care )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เครื่องหมายบั้ง 4"/>
          <p:cNvSpPr/>
          <p:nvPr/>
        </p:nvSpPr>
        <p:spPr>
          <a:xfrm flipH="1">
            <a:off x="735863" y="1558075"/>
            <a:ext cx="2088232" cy="608049"/>
          </a:xfrm>
          <a:prstGeom prst="chevron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</a:p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ภาวะสุขภาพ</a:t>
            </a:r>
          </a:p>
        </p:txBody>
      </p:sp>
      <p:sp>
        <p:nvSpPr>
          <p:cNvPr id="6" name="เครื่องหมายบั้ง 5"/>
          <p:cNvSpPr/>
          <p:nvPr/>
        </p:nvSpPr>
        <p:spPr>
          <a:xfrm flipH="1">
            <a:off x="3239852" y="1558075"/>
            <a:ext cx="5220580" cy="608049"/>
          </a:xfrm>
          <a:prstGeom prst="chevron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การเจ็บป่วยและปัจจัย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ที่เกี่ยวข้องกับภาวะสุขภาพของผู้ป่วยและครอบครัว</a:t>
            </a:r>
          </a:p>
        </p:txBody>
      </p:sp>
      <p:sp>
        <p:nvSpPr>
          <p:cNvPr id="7" name="เครื่องหมายบั้ง 6"/>
          <p:cNvSpPr/>
          <p:nvPr/>
        </p:nvSpPr>
        <p:spPr>
          <a:xfrm flipH="1">
            <a:off x="735863" y="2431695"/>
            <a:ext cx="2088232" cy="59456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การวางแผนการดูแล</a:t>
            </a:r>
          </a:p>
        </p:txBody>
      </p:sp>
      <p:sp>
        <p:nvSpPr>
          <p:cNvPr id="8" name="เครื่องหมายบั้ง 7"/>
          <p:cNvSpPr/>
          <p:nvPr/>
        </p:nvSpPr>
        <p:spPr>
          <a:xfrm flipH="1">
            <a:off x="3234753" y="2431695"/>
            <a:ext cx="5220580" cy="594564"/>
          </a:xfrm>
          <a:prstGeom prst="chevron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การพยาบาลทั้งระยะสั้นและระยะยาว</a:t>
            </a:r>
          </a:p>
        </p:txBody>
      </p:sp>
      <p:sp>
        <p:nvSpPr>
          <p:cNvPr id="9" name="เครื่องหมายบั้ง 8"/>
          <p:cNvSpPr/>
          <p:nvPr/>
        </p:nvSpPr>
        <p:spPr>
          <a:xfrm flipH="1">
            <a:off x="611560" y="3291830"/>
            <a:ext cx="2088232" cy="648072"/>
          </a:xfrm>
          <a:prstGeom prst="chevro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การปฏิบัติการพยาบาล</a:t>
            </a:r>
          </a:p>
        </p:txBody>
      </p:sp>
      <p:sp>
        <p:nvSpPr>
          <p:cNvPr id="10" name="เครื่องหมายบั้ง 9"/>
          <p:cNvSpPr/>
          <p:nvPr/>
        </p:nvSpPr>
        <p:spPr>
          <a:xfrm flipH="1">
            <a:off x="3229654" y="3324022"/>
            <a:ext cx="5220580" cy="615880"/>
          </a:xfrm>
          <a:prstGeom prst="chevron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กิจกรรมการพยาบาล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endParaRPr lang="th-TH" sz="2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เครื่องหมายบั้ง 10"/>
          <p:cNvSpPr/>
          <p:nvPr/>
        </p:nvSpPr>
        <p:spPr>
          <a:xfrm flipH="1">
            <a:off x="621563" y="4151965"/>
            <a:ext cx="2088232" cy="648072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การประเมินผลบริการ</a:t>
            </a:r>
          </a:p>
        </p:txBody>
      </p:sp>
      <p:sp>
        <p:nvSpPr>
          <p:cNvPr id="12" name="เครื่องหมายบั้ง 11"/>
          <p:cNvSpPr/>
          <p:nvPr/>
        </p:nvSpPr>
        <p:spPr>
          <a:xfrm flipH="1">
            <a:off x="3270490" y="4184157"/>
            <a:ext cx="5220580" cy="615880"/>
          </a:xfrm>
          <a:prstGeom prst="chevron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ทั้งแก่บุคคล ครอบครัวและชุมชน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1739956685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ผู้ให้ความรู้ คำแนะนำและข้อมูล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educator 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83568" y="1707654"/>
            <a:ext cx="8064896" cy="310854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ให้ข้อมูลที่ช่วยให้ผู้รับบริการสามารถคิดตัดสินใจและช่วยเหลือตนเองได้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การสอนหรือให้ความรู้ด้านสุขภาพอนามัยทั้งแบบที่เป็นทางการ และไม่เป็นทางการแก่บุคคล ครอบครัว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 กระตุ้นสนับสนุนให้มีพฤติกรรมสุขภาพที่เหมาะสมเพื่อให้ผู้ป่วยและครอบครัวมีความรู้ความเข้าใจ สามารถดูแลช่วยเหลือตนเองได้อย่างเหมาะสม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การใช้และดัดแปลงประยุกต์ใช้อุปกรณ์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เพื่อให้ผู้ป่วยสามารถใช้ชีวิตความเป็นอยู่ได้อย่างปกติ 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3997540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ผู้ให้คำปรึกษาแก้ปัญหา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(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Health counselor 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39552" y="1635646"/>
            <a:ext cx="3960440" cy="353943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การให้คำปรึกษาแก่ผู้รับบริการและผู้ดูแลในสิ่งที่จำเป็นสาหรับการดูแลสุขภาพที่ต่อเนื่อง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 เป็นปัญหาที่เกี่ยวข้องกับภาวะสุขภาพภาพและปัญหา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เพื่อเสริมสร้างแรงจูงใจให้แก่ผู้ป่วยและญาติให้สามารถที่จะดำเนินชีวิตได้อย่างมีความสุข</a:t>
            </a:r>
            <a:endParaRPr lang="th-TH" sz="28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995686"/>
            <a:ext cx="3779749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641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เป็นตัวอย่าง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 model)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79512" y="1707654"/>
            <a:ext cx="4608706" cy="267765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ต้องเป็นตัวอย่างที่ดี แก่ผู้รับบริการ ในด้านสุขภาพ การดูแลตนเองการให้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คุณค่าในการดูแลสุขภาพ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การดำเนินชีวิตตามแนวพุทธ หรือศาสนา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,ผู้มีคุณธรรมจริยธรรม ,ความเอื้ออาทรในความเป็นมนุษย์ด้วยกัน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219" y="1059582"/>
            <a:ext cx="2524125" cy="18097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969" y="301602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36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84054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ชนิดของครอบครัว (ต่อ)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987574"/>
            <a:ext cx="864096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จำแนกตามที่อยู่อาศัยของคู่สมรส ได้แก่</a:t>
            </a:r>
          </a:p>
          <a:p>
            <a:endParaRPr lang="th-TH" altLang="ko-KR" sz="1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2.1 ครอบครัวที่คู่สมรสใหม่เข้าไปอยู่ร่วมกับครอบครัวของบิดามารดาฝ่ายชาย (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Patrilocal family)</a:t>
            </a:r>
          </a:p>
          <a:p>
            <a:pPr>
              <a:tabLst>
                <a:tab pos="539750" algn="l"/>
              </a:tabLst>
            </a:pP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2.2 ครอบครัวที่คู่สมรสใหม่เข้าไปอยู่ร่วมกับครอบครัวของบิดามารดาฝ่ายหญิง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Matrilocl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family)</a:t>
            </a:r>
          </a:p>
          <a:p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         2.3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ครอบครัวที่คู่สมรสใหม่แยกครอบครัวไปอยู่ต่างหาก (</a:t>
            </a:r>
            <a:r>
              <a:rPr lang="en-US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Neolocal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family)</a:t>
            </a:r>
          </a:p>
        </p:txBody>
      </p:sp>
    </p:spTree>
    <p:extLst>
      <p:ext uri="{BB962C8B-B14F-4D97-AF65-F5344CB8AC3E}">
        <p14:creationId xmlns:p14="http://schemas.microsoft.com/office/powerpoint/2010/main" val="353232115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82809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เป็นผู้รักษาผลประโยชน์หรือสิทธิของผู้รับบริการ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Client Advocate)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779662"/>
            <a:ext cx="8352928" cy="2246769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5.1 ส่งต่อผู้รับบริการให้ได้รับบริการที่เหมาะสม เช่น ในรายที่ยากจนส่งไปพบ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นักสังคมสงเคราะห์ เป็นต้น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5.2 ชี้แจงรายละเอียดที่ผู้รับบริการพึงมีพึงได้ เช่น การจ่ายค่าทดแทน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5.3 ชี้แจงถึงแหล่งประโยชน์ที่มีบริการในชุมชนเพื่อให้ผู้รับบริการรับรู้ข้อมูลข่าวสารเพื่อ ประกอบการตัดสินใจขอความช่วยเหลือ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255593363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เป็นผู้ร่วมงาน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Collaborator)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9692" y="1779662"/>
            <a:ext cx="5112568" cy="2677656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พยาบาลจะต้องเป็นทั้งผู้นำและเป็นผู้ร่วมทีมกับคนอื่นได้ โดยปฏิบัติตนและร่วมตัดสินใจร่วมกับคน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ในทุกขั้นตอนของกระบวนการพยาบาล โดยเฉพาะอย่างยิ่งในการวางแผนแก้ไขปัญหาการดูแลสุขภาพที่บ้าน จำเป็นต้องร่วมกันทั้งผู้รับบริการ ครอบครัว ผู้ให้บริการสุขภาพ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2800" b="1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1279960"/>
            <a:ext cx="2782083" cy="208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0980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ผู้ประสานงาน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Coordinator)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2743" y="1707654"/>
            <a:ext cx="8820472" cy="3108543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7.1 การส่งต่อผู้รับบริการไปยังแหล่งบริการอื่น ซึ่งพยาบาลในฐานะผู้ประสานงานจะต้องทราบบทบาทหน้าที่ของบุคลากร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ของทีมสุขภาพอื่น เช่น นักกายภาพบำบัด และจะต้องมีความรู้เกี่ยวกับบริการในแต่ละหน่วยงานของแหล่งประโยชน์ในชุมชนเพื่อให้การส่งต่อมีประสิทธิภาพ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7.2 การประชุมปรึกษารายกรณี เพื่อปรึกษาเป็นราย ๆ ไป เพื่อเป็นการแลกเปลี่ยนข้อมูล ในเรื่องแผน ผล และการพัฒนาแนวทางการรักษา การกาหนดเป้าหมายในการดูแลผู้รับบริการที่บ้านอย่างต่อเนื่อง ซึ่งอาจจัดประชุมอย่างเป็นทางการหรือไม่เป็นทางการก็ได้</a:t>
            </a:r>
          </a:p>
        </p:txBody>
      </p:sp>
    </p:spTree>
    <p:extLst>
      <p:ext uri="{BB962C8B-B14F-4D97-AF65-F5344CB8AC3E}">
        <p14:creationId xmlns:p14="http://schemas.microsoft.com/office/powerpoint/2010/main" val="386307531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เป็นผู้วางแผนการจำหน่ายผู้ป่วย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Discharge Planner)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5526" y="1598771"/>
            <a:ext cx="6768752" cy="52322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ให้ข้อมูลเกี่ยวกับสภาพบ้านและแหล่งประโยชน์ที่มีในชุมชน</a:t>
            </a:r>
            <a:endParaRPr lang="th-TH" sz="28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2274237"/>
            <a:ext cx="5760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เป็นผู้ค้นหา/ผู้หาผู้ป่วย ( 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Case Finder)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045526" y="3011258"/>
            <a:ext cx="7702938" cy="52322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เป็นการค้นหาผู้ที่มีปัญหา หรือต้องการบริการสุขภาพอย่างใดอย่างหนึ่ง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67544" y="3686724"/>
            <a:ext cx="39196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เป็นผู้สนับสนุน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Supporter)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045526" y="4423745"/>
            <a:ext cx="4750610" cy="52322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หาแหล่งประโยชน์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ในชุมชน</a:t>
            </a:r>
          </a:p>
        </p:txBody>
      </p:sp>
    </p:spTree>
    <p:extLst>
      <p:ext uri="{BB962C8B-B14F-4D97-AF65-F5344CB8AC3E}">
        <p14:creationId xmlns:p14="http://schemas.microsoft.com/office/powerpoint/2010/main" val="272127695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CCFF66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บทบาทหน้าที่โดยรวม มีดังนี้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11. เป็นผู้นำการเปลี่ยนแปลง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Change Agent and Leader)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05686" y="1779662"/>
            <a:ext cx="5980500" cy="523220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โน้มน้าวให้เกิดการเปลี่ยนแปลงพฤติกรรมสุขภาพที่ดี</a:t>
            </a:r>
            <a:endParaRPr lang="th-TH" sz="2800" b="1" dirty="0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899592" y="3539212"/>
            <a:ext cx="7632848" cy="830997"/>
          </a:xfrm>
          <a:prstGeom prst="rect">
            <a:avLst/>
          </a:prstGeom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จัยจะช่วยในการวิเคราะห์ข้อเท็จจริงทุกขั้นตอนในกระบวนการพยาบาลเพื่อให้การดูแลสุขภาพที่บ้านมีประสิทธิภาพและมีการพัฒนาให้ทันต่อการเปลี่ยนแปลงของสังคม 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67544" y="2808679"/>
            <a:ext cx="36423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12. เป็นนักวิจัย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Researcher)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8358451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</a:rPr>
              <a:t>หลักการให้การพยาบาลครอบครัว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987574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 ครอบครัวเป็นศูนย์กลางของการดูแล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Family-Centered Care)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มุ่งเน้นการสร้างเสริมสุขภาพของครอบครัว ให้ครอบครัวสามารถปรับสมดุลและดูแลตนเองได้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เสริมศักยภาพและสร้างพลังอานาจทั้งในสมาชิกและครอบครัวให้สามารถที่จะดูแลตนเองและพึ่งตนเองได้</a:t>
            </a: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เน้นการมีส่วนร่วมของครอบครัวในการจัดการกับภาวะ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ทั้งในเรื่อง วิธีแก้ปัญหาทรัพยากรบุคคล และทรัพยากร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ส่งเสริมให้มีเครือข่ายในการร่วมดูแลและช่วยเหลือครอบครัว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108280800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19872" y="1635646"/>
            <a:ext cx="5544616" cy="576064"/>
          </a:xfrm>
        </p:spPr>
        <p:txBody>
          <a:bodyPr/>
          <a:lstStyle/>
          <a:p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กระบวนการพยาบาลครอบครัว</a:t>
            </a:r>
            <a:endParaRPr lang="en-US" sz="44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(Family Health Assessment )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931126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03798"/>
            <a:ext cx="3600400" cy="1780467"/>
          </a:xfrm>
          <a:prstGeom prst="rect">
            <a:avLst/>
          </a:prstGeom>
        </p:spPr>
      </p:pic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482453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กระบวนการบริการอนามัยครอบครัว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947175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5 กระบวนการ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734452"/>
            <a:ext cx="76328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สภาวะอนามัยของครอบครัว เป็นการประเมินสภาวะอนามัยจากสมาชิกภายในครอบครัวแต่ละคน โดยพิจารณาจากตัวบุคคลสู่สังคม และองค์ประกอบต่าง ๆ ที่มีอิทธิพลต่อสุขภาพอนามัยของบุคคล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6071008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264123"/>
            <a:ext cx="3600400" cy="1780467"/>
          </a:xfrm>
          <a:prstGeom prst="rect">
            <a:avLst/>
          </a:prstGeom>
        </p:spPr>
      </p:pic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482453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กระบวนการบริการอนามัยครอบครัว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947175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5 กระบวนการ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94446" y="1564620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การวินิจฉัยปัญหา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และความต้องการของครอบครัว การวินิจฉัยที่ถูกต้อง เป็นพื้นฐานที่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สำคัญ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มากในการวางแผนงาน ซึ่งได้มาจากการประเมินปัญหาของผู้ป่วย 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สามารถตัดสินใจให้การพยาบาลเพื่อสนองความต้องการของผู้รับบริการด้วยตนเอง หรือจะส่งต่อไปยังหน่วยงานอื่น ช่วยให้การบริการอนามัยครอบครัวมีประสิทธิภาพ</a:t>
            </a:r>
          </a:p>
        </p:txBody>
      </p:sp>
    </p:spTree>
    <p:extLst>
      <p:ext uri="{BB962C8B-B14F-4D97-AF65-F5344CB8AC3E}">
        <p14:creationId xmlns:p14="http://schemas.microsoft.com/office/powerpoint/2010/main" val="3426365085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482453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กระบวนการบริการอนามัยครอบครัว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947175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5 กระบวนการ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531950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การวางแผนให้บริการ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อนามัยครอบครัว การวางแผนเป็นการ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เป้าหมายการแก้ปัญหา และ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วิธีการพยาบาลเพื่อบรรลุเป้าหมายนั้น ๆ แผนที่ดีต้องใช้หลักทางวิทยาศาสตร์และอ้างอิงทฤษฎี และให้การยอมรับว่าเป็นปัญหาของเขา ควรได้มีการ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จัดลำดับความสำคัญ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พร้อมทั้งระบุสาเหตุของปัญหาเหล่านั้น การเขียนจุดประสงค์ ควรจะเป็นในเชิงพฤติกรรม และควรมีการระบุระยะเวลาในการแก้ปัญหาด้วย เพื่อสะดวกในการประเมิน และมีการสังเกตดูพฤติกรรมที่เปลี่ยนแปลงไปในแต่ละครั้ง เพื่อประเมินความก้าวหน้าใน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การให้การพยาบาลด้วย</a:t>
            </a:r>
          </a:p>
        </p:txBody>
      </p:sp>
    </p:spTree>
    <p:extLst>
      <p:ext uri="{BB962C8B-B14F-4D97-AF65-F5344CB8AC3E}">
        <p14:creationId xmlns:p14="http://schemas.microsoft.com/office/powerpoint/2010/main" val="1227437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84054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ชนิดของครอบครัว (ต่อ)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323528" y="968172"/>
            <a:ext cx="82089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จำแนกตามความเป็นใหญ่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3.1 ครอบครัวที่บิดาหรือสามีเป็นใหญ่ในครอบครัว ( </a:t>
            </a:r>
            <a:r>
              <a:rPr lang="en-US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Patriachai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authority )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ครอบครัวชาวจีน หรือครอบครัวไทยก็ถือให้ผู้ชายเป็นใหญ่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3.2 ครอบครัวที่มารดาหรือภรรยาเป็นใหญ่ในครอบครัว (</a:t>
            </a:r>
            <a:r>
              <a:rPr lang="en-US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Matricheal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authority)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เช่น ครอบครัวชาวเอสกิโม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3.3 ครอบครัวที่สามีและภรรยามีความใหญ่เท่าเทียมกัน หรือเสมอภาคกัน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Equalitarian family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หรือ 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Democratic authority)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ซึ่งสามารถพบเห็นในสังคมตะวันตก หรือในปัจจุบันครอบครัวก็มีลักษณะแบบนี้มากขึ้น</a:t>
            </a:r>
          </a:p>
        </p:txBody>
      </p:sp>
    </p:spTree>
    <p:extLst>
      <p:ext uri="{BB962C8B-B14F-4D97-AF65-F5344CB8AC3E}">
        <p14:creationId xmlns:p14="http://schemas.microsoft.com/office/powerpoint/2010/main" val="525337885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482453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กระบวนการบริการอนามัยครอบครัว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947175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5 กระบวนการ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1560" y="1734452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การปฏิบัติตามแผน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การให้บริการอนามัยครอบครัว การปฏิบัติการพยาบาลในชุมชนจะแตกต่างกว่าการปฏิบัติการพยาบาล เพราะในชุมชนเป็นสังคมเปิด 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องค์ประกอบอื่น ๆ เข้ามามีอิทธิพลต่อปัญหาของชุมชน โดยเฉพาะอย่างยิ่งสิ่งแวดล้อมภายนอก และในชุมชนก็มีการเปลี่ยนแปลงอยู่ตลอดเวลาปัญหาใดที่ไม่สามารถแก้ไขได้ก็ควรส่งต่อ เจ้าหน้าที่สาธารณสุขต้องเป็นคนกลางในการติดต่อประสานงานกับหน่วยต่างๆ เจ้าหน้าที่สาธารณสุขไม่ควรไปให้สัญญาว่าจะช่วยผู้ป่วยแก้ปัญหานั้น หรือปัญหานี้ แต่ควรจะเน้นให้ผู้ป่วยช่วยตนเองก่อน หรือ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แนะนำสถาน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บริการให้ผู้ป่วยไปรับบริการต่อ เพราะบางปัญหาโดยเฉพาะปัญหาทางด้านเศรษฐกิจ ถ้าเราช่วยไม่ได้ จะ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ทำให้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ประชาชนหมดความศรัทธา และความเชื่อถือ นอกจากนี้ยังควรมีความจริงใจในการปฏิบัติตามแผน โดย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คำนึงถึง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ความสอดคล้องกับวัฒนธรรมประเพณีของชุมชน ที่ครอบครัวนั้นอยู่อาศัย รายละเอียดของการปฏิบัติตามแผนการนี้ ดังจะกล่าวไว้ในขั้นตอนการ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เยี่ยม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639283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03798"/>
            <a:ext cx="3600400" cy="1780467"/>
          </a:xfrm>
          <a:prstGeom prst="rect">
            <a:avLst/>
          </a:prstGeom>
        </p:spPr>
      </p:pic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482453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กระบวนการบริการอนามัยครอบครัว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67544" y="947175"/>
            <a:ext cx="26484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 5 กระบวนการ ดังนี้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419622"/>
            <a:ext cx="76328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การประเมินผล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การให้บริการอนามัยครอบครัว เป็นขั้นตอนสุดท้ายของงาน ที่จริงแล้วการประเมินผลเป็นการวัดความก้าวหน้าของงาน หรือเพื่อดูว่าครอบครัวได้รับการบริการตรงตามเป้าหมายที่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ไว้หรือไม่ เพราะฉะนั้นการประเมินผลจึงเริ่มตั้งแต่การให้บริการพยาบาลครั้งแรก และต้อง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ไปเป็นระยะๆ โดยบันทึกหลังจากเยี่ยมบ้านทุกครั้ง 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จะช่วยให้เจ้าหน้าที่สาธารณสุข </a:t>
            </a:r>
            <a:endParaRPr lang="th-TH" sz="28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สามารถนำไป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แผน</a:t>
            </a:r>
          </a:p>
          <a:p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ให้การบริการเพื่อบรรลุวัตถุประสงค์</a:t>
            </a:r>
          </a:p>
        </p:txBody>
      </p:sp>
    </p:spTree>
    <p:extLst>
      <p:ext uri="{BB962C8B-B14F-4D97-AF65-F5344CB8AC3E}">
        <p14:creationId xmlns:p14="http://schemas.microsoft.com/office/powerpoint/2010/main" val="373779870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8064896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การประเมินภาวะสุขภาพครอบครัว (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Family Health Assessment 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987574"/>
            <a:ext cx="88204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การรวบรวมข้อมูล ในการรวบรวมข้อมูลพยาบาลต้องมีแนวทางหรือทิศทางในการรวบรวม ข้อมูล เราเรียกว่า กรอบแนวคิดการรวบรวมข้อมูล (</a:t>
            </a:r>
            <a:r>
              <a:rPr lang="en-US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conceptual Framework) </a:t>
            </a:r>
            <a:endParaRPr lang="th-TH" sz="2800" b="1" dirty="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11560" y="2067694"/>
            <a:ext cx="813690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ข้อมูลที่ต้องรวบรวม ได้แก่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1.1 ข้อมูลทั่วไปของครอบครัว ได้แก่ สถานที่ตั้ง สถานที่ใกล้เคียง แผนที่สังเขป โครงสร้างความสัมพันธ์ในครอบครัว (ผังเครือญาติ) ประเภทของครอบครัว จำนวนสมาชิก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772595176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03548" y="1059582"/>
            <a:ext cx="8316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1.2 ข้อมูลโครงสร้าง /ระบบของครอบครัว ได้แก่ ระบบย่อยในครอบครัว เช่น ระบบเศรษฐกิจ ระบบสื่อสาร ระบบค่านิยม ระบบบทบาทหน้าที่ ระบบความเชื่อ วัฒนธรรมสังคม โครงสร้างอำนาจการตัดสินใจ เป็นต้น</a:t>
            </a: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8352928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การประเมินภาวะสุขภาพครอบครัว (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Family Health Assessment 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07442" y="2643758"/>
            <a:ext cx="81690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1.3 ข้อมูลพัฒนาการหรือพัฒนกิจของครอบครัว เป็นข้อมูลที่เกี่ยวข้องกับหน้าที่ของครอบครัว การเปลี่ยนแปลงในพัฒนาการครอบครัว ระยะพัฒนาการ ศักยภาพของครอบครัว เป็นต้น 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848806348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467544" y="1131590"/>
            <a:ext cx="831692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1.4 ข้อมูลภาวะสุขภาพและพฤติกรรมของสมาชิกในครอบครัว ได้แก่ ภาวะเจ็บป่วยทั้งในปัจจุบันและอดีต การตรวจร่างกาย การดูแลจัดการตนเองเมื่อเจ็บป่วย พฤติกรรมสุขภาพ ความรู้ความเข้าใจเกี่ยวกับสุขภาพ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1.5 ข้อมูลสิ่งแวดล้อม ได้แก่ สภาพบ้านเรือนที่อยู่อาศัย สิ่งอานวยความสะดวก การจัดการด้านสิ่งแวดล้อม สุขาภิบาลน้าดื่ม น้ำใช้ เป็นต้น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1.6 ข้อมูลด้านทรัพยากรเครือข่ายทางสุขภาพหรือแหล่งประโยชน์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 องค์กรหรือหน่วยงานบริการในชุมชน สาธารณูปโภค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endParaRPr lang="th-TH" sz="28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8352928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การประเมินภาวะสุขภาพครอบครัว (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Family Health Assessment 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8913958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03548" y="1059582"/>
            <a:ext cx="8316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การจัดกลุ่มข้อมูล เมื่อได้ข้อมูลมาแล้วจะต้องนำข้อมูลมาจัดหมวดหมู่ข้อมูล เพื่อตรวจสอบความสมบูรณ์และความน่าเชื่อถือข้อมูลในอันดับแรก ซึ่งการจัดหมวดหมู่นั้นจะขึ้นอยู่กับกรอบแนวคิด หรือทฤษฎีที่ใช้เป็นแนวทางในการศึกษาครอบครัว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เมื่อได้ข้อมูลที่ชัดเจนแล้ว จะนำข้อมูลนั้นมาวิเคราะห์ทั้งในเชิงปริมาณและคุณภาพ และเชื่อมโยงความสัมพันธ์ระหว่างข้อมูลกลุ่ม</a:t>
            </a:r>
            <a:r>
              <a:rPr lang="th-TH" sz="28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เพื่อที่จะบ่งชี้ถึงปัญหาและความต้องการของครอบครัว</a:t>
            </a: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8352928" cy="576064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การประเมินภาวะสุขภาพครอบครัว ( </a:t>
            </a:r>
            <a:r>
              <a:rPr lang="en-US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Family Health Assessment )</a:t>
            </a:r>
            <a:endParaRPr lang="th-TH" sz="3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0229637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4752528" cy="576064"/>
          </a:xfrm>
          <a:solidFill>
            <a:srgbClr val="92D050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ตัวอย่างเครื่องมือในการรวบรวมข้อมูล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131590"/>
            <a:ext cx="81690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การประเมินระบบครอบครัว เราสามารถใช้เครื่องมือได้ 2 ลักษณะ ได้แก่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1.1 แผนภูมิครอบครัว ( </a:t>
            </a:r>
            <a:r>
              <a:rPr lang="en-US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genogram ) 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แผนภูมิครอบครัวเป็นแผนภูมิที่สามารถแสดงประวัติ และรายละเอียดบางอย่างของสมาชิกครอบครัวได้ดี แผนภูมิครอบครัวมีประโยชน์ในการเล่าเรื่องของครอบครัวให้เห็นถึง 3 รุ่น โดยจะเห็นโครงสร้างครอบครัว การทำหน้าที่ และสัมพันธภาพของครอบครัว</a:t>
            </a:r>
            <a:endParaRPr lang="th-TH" sz="2800" b="1" dirty="0"/>
          </a:p>
        </p:txBody>
      </p:sp>
    </p:spTree>
    <p:extLst>
      <p:ext uri="{BB962C8B-B14F-4D97-AF65-F5344CB8AC3E}">
        <p14:creationId xmlns:p14="http://schemas.microsoft.com/office/powerpoint/2010/main" val="2667162408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503548" y="1059582"/>
            <a:ext cx="83169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มีข้อมูลสมาชิกครอบครัวอย่างน้อย 3 ชั่วอายุคน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ใส่ชื่อของสมาชิกทุกคนในครอบครัว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ใส่อายุ (หรือปีเกิด) ของสมาชิกทุกคนในครอบครัว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ใส่อายุและสาเหตุการตายของสมาชิกในครอบครัว (ถ้ามี)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ระบุโรคหรือปัญหาความเจ็บป่วยที่สำคัญของสมาชิกในครอบครัว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วาดวงล้อมรอบสมาชิกที่อาศัยอยู่ในบ้านเดียวกัน พร้อมชี้ว่าผู้ป่วยอยู่ที่ตาแหน</a:t>
            </a:r>
            <a:r>
              <a:rPr lang="th-TH" sz="24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่ง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ใดของแผนภูมิ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ระบุวันที่ของการแต่งงานหรือหย่าร้างของสมาชิกในครอบครัว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เรียงสมาชิกที่เกิดตามลาดับก่อนหลัง จากซ้ายไปขวา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9. แสดงสัญลักษณ์ความสัมพันธ์ของสมาชิกด้วย พร้อมทั้งมีคำอธิบายสัญลักษณ์ที่ซับซ้อน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10. วันเดือนปี ที่เขียนหรือปรับปรุงแผนภูมิครอบครัว 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6336704" cy="576064"/>
          </a:xfrm>
          <a:solidFill>
            <a:srgbClr val="FFFF99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การเขียนแผนภูมิครอบครัว มีองค์ประกอบย่อย ดังนี้ </a:t>
            </a:r>
          </a:p>
        </p:txBody>
      </p:sp>
    </p:spTree>
    <p:extLst>
      <p:ext uri="{BB962C8B-B14F-4D97-AF65-F5344CB8AC3E}">
        <p14:creationId xmlns:p14="http://schemas.microsoft.com/office/powerpoint/2010/main" val="9467413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3528" y="1347614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โครงสร้าง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Structure)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หมายถึงองค์ประกอบของครอบครัวของผู้ป่วยหลักที่เราสนใจ เช่น สถานภาพสมรส บทบาทการเป็นพ่อแม่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ข้อมูลทั่วไปของครอบครัว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Demographic Information)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ประกอบไปด้วยเชื้อชาติ การศึกษา และอาชีพ โดยผู้อ่านควรมีการเปรียบเทียบข้อมูลทั้ง 3 ปัจจัยนี้ระหว่างผู้ป่วยหลักที่เราสนใจกับสมาชิกคน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ในครอบครัว</a:t>
            </a: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95486"/>
            <a:ext cx="6264696" cy="57606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การอ่านแผนภูมิ จะอ่านใน 4 ส่วนประกอบใหญ่ๆ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398003514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9512" y="1059582"/>
            <a:ext cx="87129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เหตุการณ์ของครอบครัว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Life Event) 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ตัวอย่างของเหตุการณ์หลักของครอบครัวที่ควรบันทึก ได้แก่ การแต่งงาน การแยกกันอยู่ การหย่าร้าง 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การเกิด การตาย ปัญหาด้านสังคมและสุขภาพ นอกจากนี้ยังควรบันทึกเหตุการณ์อื่น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ปัญหาทางสังคมและสุขภาพ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 and Health Problems)</a:t>
            </a:r>
          </a:p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ผู้อ่านแผนภูมิครอบครัวควรระบุทั้งชนิด และจานวนของปัญหาที่พบ และพิจารณาว่ามีการเกิด</a:t>
            </a:r>
            <a:r>
              <a:rPr lang="th-TH" sz="32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ซ้ำๆ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ในสมาชิกของครอบครัวหรือไม่</a:t>
            </a:r>
          </a:p>
        </p:txBody>
      </p:sp>
      <p:sp>
        <p:nvSpPr>
          <p:cNvPr id="6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การอ่านแผนภูมิ จะอ่านใน 4 ส่วนประกอบใหญ่ๆ ดังนี้</a:t>
            </a:r>
          </a:p>
        </p:txBody>
      </p:sp>
    </p:spTree>
    <p:extLst>
      <p:ext uri="{BB962C8B-B14F-4D97-AF65-F5344CB8AC3E}">
        <p14:creationId xmlns:p14="http://schemas.microsoft.com/office/powerpoint/2010/main" val="3430711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84054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ชนิดของครอบครัว (ต่อ)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323528" y="968172"/>
            <a:ext cx="820891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จำแนกตามความสัมพันธ์ทางสายโลหิต ได้แก่</a:t>
            </a:r>
          </a:p>
          <a:p>
            <a:endParaRPr lang="th-TH" altLang="ko-KR" sz="1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 การสืบสายโลหิตทางฝ่ายบิดา บุตรที่เกิดมาต้องเป็นสมาชิกฝ่ายบิดาและต้องใช้นามสกุลฝ่ายบิดา (</a:t>
            </a:r>
            <a:r>
              <a:rPr lang="en-US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Patrilineal family)</a:t>
            </a:r>
          </a:p>
          <a:p>
            <a:r>
              <a:rPr lang="en-US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4.2 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การสืบสายโลหิตฝ่ายมารดา บุตรที่เกิดมาต้องเป็นสมาชิกฝ่ายมารดาและต้องใช้นามสกุลฝ่ายมารดา (</a:t>
            </a:r>
            <a:r>
              <a:rPr lang="en-US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Matrilineal family)</a:t>
            </a:r>
            <a:endParaRPr lang="th-TH" altLang="ko-KR" sz="3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572145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123478"/>
            <a:ext cx="5904656" cy="483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3420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5736" y="339502"/>
            <a:ext cx="5400600" cy="438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37446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7544" y="30219"/>
            <a:ext cx="7398554" cy="490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0133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b="11111"/>
          <a:stretch/>
        </p:blipFill>
        <p:spPr>
          <a:xfrm>
            <a:off x="179512" y="915566"/>
            <a:ext cx="837831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28319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3418" y="987574"/>
            <a:ext cx="835292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1.2 แผนที่ระบบนิเวศ ( </a:t>
            </a:r>
            <a:r>
              <a:rPr lang="en-US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Ecogram) 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แผนที่ระบบนิเวศเป็นแผนที่แสดงความสัมพันธ์ของระบบครอบครัวกับสิ่งแวดล้อม ซึ่งแผนที่ครอบครัวจะแสดงขอบเขตของครอบครัว และระบบ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ที่เป็นส่วนหนึ่งของชีวิตครอบครัว การเขียนระบบนิเวศ มีลักษณะที่สำคัญนอกจากแสดงขอบเขตของครอบครัวแล้วยังแสดงถึง 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1.2.1 ระบบ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ที่สำคัญและเป็นส่วนหนึ่งของชีวิตครอบครัว 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1.2.2 แสดงปัญหาระหว่างระบบครอบครัวกับระบบ</a:t>
            </a:r>
            <a:r>
              <a:rPr lang="th-TH" sz="2800" b="1" dirty="0" err="1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</a:t>
            </a:r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ภายนอก </a:t>
            </a:r>
          </a:p>
          <a:p>
            <a:r>
              <a:rPr lang="th-TH" sz="28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1.2.3 แสดงการได้รับผลประโยชน์จากภายนอก </a:t>
            </a:r>
            <a:endParaRPr lang="th-TH" sz="2800" b="1" dirty="0"/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5400600" cy="576064"/>
          </a:xfrm>
          <a:solidFill>
            <a:srgbClr val="92D050"/>
          </a:solidFill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ตัวอย่างเครื่องมือในการรวบรวมข้อมูล (ต่อ)</a:t>
            </a:r>
          </a:p>
        </p:txBody>
      </p:sp>
    </p:spTree>
    <p:extLst>
      <p:ext uri="{BB962C8B-B14F-4D97-AF65-F5344CB8AC3E}">
        <p14:creationId xmlns:p14="http://schemas.microsoft.com/office/powerpoint/2010/main" val="3886747781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 rotWithShape="1">
          <a:blip r:embed="rId2"/>
          <a:srcRect b="5255"/>
          <a:stretch/>
        </p:blipFill>
        <p:spPr>
          <a:xfrm>
            <a:off x="1115616" y="155363"/>
            <a:ext cx="5328592" cy="488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91874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การวินิจฉัยปัญหาหรือความต้องการของครอบครัว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988516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วิเคราะห์ข้อมูลและแปลข้อมูล โดยนาข้อมูลที่รวบรวมได้มาจัดไว้เป็นระบบซึ่งขึ้นอยู่กับว่า ใช้กรอบแนวคิดอะไรในการรวบรวมข้อมูล แล้วก็เปรียบเทียบข้อมูลกับมาตรฐาน ( 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norm )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 โมเดล หรือ แบบแผนที่ยอมรับโดยทั่วไป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การกำหนดภาวะสุขภาพ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2.1 มีภาวะสุขภาพดี หมายถึง ภาวะสุขภาพที่เมื่อพิจารณาข้อมูลแล้วพบว่าไม่มีปัญหาสุขภาพ หรือมีภาวะที่สามารถสร้างเสริมสุขภาพได้ ทั้งที่เป็นบุคคลหรือครอบครัว เพื่อให้เกิดความสมบูรณ์มาก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2.2 มีแนวโน้มที่จะเกิดปัญหา หมายถึง ภาวะสุขภาพที่มีการค้นพบปัจจัยเสี่ยงที่จะทำให้เกิดปัญหา ซึ่งสถานการณ์นี้สามารถเกิดได้กับผู้มีสุขภาพดี หรือขณะเจ็บป่วยได้ทั้งที่เป็นบุคคลหรือครอบครัว เช่น สมาชิกในครอบครัวเสี่ยงต่อการเกิดอุบัติเหตุในบ้านเนื่องจาก โครงสร้างของบ้านไม่แข็งแรง</a:t>
            </a:r>
          </a:p>
        </p:txBody>
      </p:sp>
    </p:spTree>
    <p:extLst>
      <p:ext uri="{BB962C8B-B14F-4D97-AF65-F5344CB8AC3E}">
        <p14:creationId xmlns:p14="http://schemas.microsoft.com/office/powerpoint/2010/main" val="236547985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การวินิจฉัยปัญหาหรือความต้องการของครอบครัว (ต่อ)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987574"/>
            <a:ext cx="84400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2.3 มีปัญหาสุขภาพ หมายถึงภาวะสุขภาพที่มีการเปลี่ยนแปลงไม่เป็นปกติ พบได้ในผู้เจ็บป่วย หรือในสภาพปัญหาของครอบครัวโดยรวม เช่น ความสามารถในการทากิจกรรมดูแลตนเองของสมาชิกที่เจ็บป่วยลดลง หรือ ครอบครัวมีความขัดแย้งกันในการจัดการดูแลผู้ป่วยในบ้าน</a:t>
            </a:r>
          </a:p>
        </p:txBody>
      </p:sp>
    </p:spTree>
    <p:extLst>
      <p:ext uri="{BB962C8B-B14F-4D97-AF65-F5344CB8AC3E}">
        <p14:creationId xmlns:p14="http://schemas.microsoft.com/office/powerpoint/2010/main" val="124166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23528" y="892035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การกำหนดข้อวินิจฉัยทางการพยาบาล เป็นขั้นตอนสุดท้ายของการวินิจฉัยการพยาบาล โดยการสร้างความสัมพันธ์ระหว่างภาวะสุขภาพกับการวินิจฉัยที่เกี่ยวข้อง แล้วเขียนเป็นข้อความวินิจฉัยการพยาบาล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Nursing Diagnosis statement)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ซึ่งในการกำหนดข้อวินิจฉัย สามารถกำหนดได้ใน 3 ลักษณะ ดังนี้</a:t>
            </a: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การวินิจฉัยปัญหาหรือความต้องการของครอบครัว (ต่อ)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580290" y="2643758"/>
            <a:ext cx="7920880" cy="230832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ลักษณะที่ 1 ภาวะสุขภาพดี   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ภาวะสุขภาพดี + เนื่องจาก + ปัจจัยที่เกี่ยวข้องที่ส่งเสริมสุขภาพดี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ลักษณะที่ 2 ภาวะเสี่ยง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เสี่ยงต่อการเกิดปัญหา + เนื่องจาก + ปัจจัยที่เกี่ยวข้อง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ลักษณะที่ 3 ภาวะมีปัญหา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	</a:t>
            </a:r>
            <a:r>
              <a:rPr lang="en-US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=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ปัญหาสุขภาพ + เนื่องจาก + ปัจจัยที่ทำให้เกิด</a:t>
            </a:r>
          </a:p>
        </p:txBody>
      </p:sp>
    </p:spTree>
    <p:extLst>
      <p:ext uri="{BB962C8B-B14F-4D97-AF65-F5344CB8AC3E}">
        <p14:creationId xmlns:p14="http://schemas.microsoft.com/office/powerpoint/2010/main" val="322105925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7344816" cy="576064"/>
          </a:xfrm>
          <a:solidFill>
            <a:srgbClr val="CC66FF"/>
          </a:solidFill>
        </p:spPr>
        <p:txBody>
          <a:bodyPr/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ตัวอย่างข้อวินิจฉัยการพยาบาลครอบครัวยึดตามกรอบแนวคิดทฤษฎี</a:t>
            </a:r>
          </a:p>
        </p:txBody>
      </p:sp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44066"/>
              </p:ext>
            </p:extLst>
          </p:nvPr>
        </p:nvGraphicFramePr>
        <p:xfrm>
          <a:off x="395536" y="1203598"/>
          <a:ext cx="7944544" cy="2407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931">
                  <a:extLst>
                    <a:ext uri="{9D8B030D-6E8A-4147-A177-3AD203B41FA5}">
                      <a16:colId xmlns:a16="http://schemas.microsoft.com/office/drawing/2014/main" xmlns="" val="2757010503"/>
                    </a:ext>
                  </a:extLst>
                </a:gridCol>
                <a:gridCol w="5567613">
                  <a:extLst>
                    <a:ext uri="{9D8B030D-6E8A-4147-A177-3AD203B41FA5}">
                      <a16:colId xmlns:a16="http://schemas.microsoft.com/office/drawing/2014/main" xmlns="" val="9630261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i="0" u="none" strike="noStrike" kern="1200" baseline="0" dirty="0">
                          <a:solidFill>
                            <a:srgbClr val="660066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ทฤษฎีระบบ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i="0" u="none" strike="noStrike" kern="1200" baseline="0" dirty="0">
                          <a:solidFill>
                            <a:schemeClr val="dk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บิดามารดาขาดความพร้อมในการเลี้ยงดูบุตรวัยทารก </a:t>
                      </a:r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59728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ทฤษฎีโครงสร้างหน้าที่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สมาชิกในครอบครัวมีความขัดแย้งกันในการตัดสินใจปรับบทบาทหน้าที่ของครอบครัว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56192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ทฤษฎีระบบ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800" b="1" dirty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พ่อแม่ช่วยเหลือกันในการดูแลทารกแรกเกิด</a:t>
                      </a:r>
                    </a:p>
                    <a:p>
                      <a:endParaRPr lang="th-TH" sz="2800" b="1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98817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8036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84054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760118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Friedman (1986) 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ได้กล่าวถึงหน้าที่ของครอบครัวในการตอบสนองความต้องการของสมาชิกในครอบครัว 6 ประการ คือ</a:t>
            </a:r>
          </a:p>
          <a:p>
            <a:pPr defTabSz="539750"/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1. หน้าที่ด้านความรักความเอาใจใส่ ( </a:t>
            </a:r>
            <a:r>
              <a:rPr lang="en-US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Affective function )</a:t>
            </a:r>
          </a:p>
          <a:p>
            <a:pPr defTabSz="539750"/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หน้าที่ด้านความรักความเอาใจใส่เป็นหน้าที่ ในการตอบสนองความต้องการด้านจิตใจของสมาชิก แสดงออกโดยการให้ความรัก ความอบอุ่น ความเอาใจใส่แก่สมาชิกเพื่อให้สมาชิกมีสุขภาพจิตดี มีบุคลิกภาพที่มั่นคง</a:t>
            </a:r>
          </a:p>
          <a:p>
            <a:pPr defTabSz="539750"/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องค์ประกอบสำคัญของหน้าที่ของครอบครัวด้านความรักความเอาใจใส่  ได้แก่</a:t>
            </a:r>
          </a:p>
          <a:p>
            <a:pPr defTabSz="539750"/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การที่สมาชิกครอบครัวมีการให้การเอาใจใส่ดูแลซึ่งกันและกัน ยอมรับนับถือซึ่งกันและกัน มีความผูกพัน และความรู้สึกร่วมกัน ให้โอกาสสมาชิกในการเป็นตัวของตัวเอง แต่ยังคงความสัมพันธ์กับผู้อื่น มีการตอบสนองความต้องการของคนอื่น และมีการให้ความช่วยเหลือปลอบโยนซึ่งกันและกันเมื่อมีปัญหา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3670112207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07504" y="123478"/>
            <a:ext cx="7632848" cy="57606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ตัวอย่างข้อวินิจฉัยด้านการพยาบาลอนามัยชุมชนตามระบบโอฮามา</a:t>
            </a:r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121733"/>
              </p:ext>
            </p:extLst>
          </p:nvPr>
        </p:nvGraphicFramePr>
        <p:xfrm>
          <a:off x="683568" y="843558"/>
          <a:ext cx="7584504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8160">
                  <a:extLst>
                    <a:ext uri="{9D8B030D-6E8A-4147-A177-3AD203B41FA5}">
                      <a16:colId xmlns:a16="http://schemas.microsoft.com/office/drawing/2014/main" xmlns="" val="587289766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xmlns="" val="1880453199"/>
                    </a:ext>
                  </a:extLst>
                </a:gridCol>
              </a:tblGrid>
              <a:tr h="4011910">
                <a:tc>
                  <a:txBody>
                    <a:bodyPr/>
                    <a:lstStyle/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ปัจจัยด้านจิตสังคม </a:t>
                      </a:r>
                    </a:p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ตัวปัญหา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การจัดการกับความเศร้าโศกเสียใจ </a:t>
                      </a:r>
                    </a:p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ส่วนขยาย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การสร้างเสริมสุขภาพครอบครัว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ขาดการสนับสนุนทางสังคมในชุมชน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ขาดการสนับสนุนทางสังคมให้แก่บุคคล </a:t>
                      </a:r>
                    </a:p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อาการและอาการแสดง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ไม่สามารถควบคุมอารมณ์อย่างเหมาะสมเมื่อเศร้าโศกเสียใจ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ใช้เวลาในการเศร้าโศกต่อเหตุการณ์ไม่เหมาะสม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ปัจจัยด้านสิ่งแวดล้อม </a:t>
                      </a:r>
                    </a:p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ตัวปัญหา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การสร้างความปลอดภัยในชุมชน </a:t>
                      </a:r>
                    </a:p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ส่วนขยาย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การสร้างเสริมสุขภาพครอบครัว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ขาดการจัดการโดยชุมชน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ขาดการจัดการของบุคคล </a:t>
                      </a:r>
                    </a:p>
                    <a:p>
                      <a:r>
                        <a:rPr lang="th-TH" sz="2400" b="1" i="0" u="sng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อาการและอาการแสดง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มีฝุ่นละอองมาก </a:t>
                      </a:r>
                    </a:p>
                    <a:p>
                      <a:r>
                        <a:rPr lang="th-TH" sz="24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มีอุบัติเหตุบ่อยครั้งมีสิ่งกีดขวางและเศษวัสดุสิ่งก่อสร้างทิ้งทั่วไป 	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86855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078810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4104456" cy="576064"/>
          </a:xfrm>
          <a:solidFill>
            <a:srgbClr val="CCFF66"/>
          </a:solidFill>
        </p:spPr>
        <p:txBody>
          <a:bodyPr/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การวางแผนการพยาบาล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843558"/>
            <a:ext cx="832966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โดยมีขั้นตอน ดังนี้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การจัดลำดับความสำคัญของปัญหา การจัดลำดับความสำคัญนี้ทำเพื่อให้ได้ปัญหาที่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เหมาะสมเพื่อนาไปให้การพยาบาลที่เหมาะสม ทันเวลา โดยใช้องค์ประกอบในการพิจารณาดังนี้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1.1 ความรุนแรงของปัญหา พิจารณาจากผลกระทบต่อชีวิตหรือทรัพย์สิน เศรษฐกิจของครอบครัว ความสัมพันธ์ของครอบครัว เป็นต้น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1.2 ความสามารถในการแก้ไขปัญหา พิจารณาถึงทรัพยากรภายในครอบครัวหรือชุมชน เช่น เงิน วัสดุ อุปกรณ์ สิ่งสนับสนุนจากภายนอก</a:t>
            </a: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1.3 ความสนใจหรือความร่วมมือของครอบครัว พิจารณาแนวคิด ความสนใจ ทัศนคติ ความกระตือรือร้นที่จะร่วมมือในการแก้ปัญหา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244469308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5616624" cy="576064"/>
          </a:xfrm>
          <a:solidFill>
            <a:srgbClr val="CCFF66"/>
          </a:solidFill>
        </p:spPr>
        <p:txBody>
          <a:bodyPr/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การวางแผนการพยาบาล (ต่อ)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23528" y="987574"/>
            <a:ext cx="85689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การกำหนดจุดมุ่งหมายทางการพยาบาล การกาหนดจุดมุ่งหมายทางการพยาบาลจะกำหนดให้สอดคล้องกับปัญหา โดยจุดมุ่งหมายต้องมีความชัดเจน ประเมินผลได้ ซึ่งการกาหนดจุดมุ่งหมายจะต้องทำร่วมกับครอบครัวเมื่อได้จุดมุ่งหมายแล้วต้องระบุเกณฑ์การประเมินผลร่วมด้วย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การกำหนดกิจกรรม เน้นให้เป็นกิจกรรมที่ตอบสนองต่อปัญหา สมาชิกในครอบครัวมีส่วนร่วม กิจกรรมมีส่วนเสริมศักยภาพของสมาชิกให้สามารถอยู่ด้วยตนเองได้ เป็นกิจกรรมที่มาจากการตัดสินใจของครอบครัวเป็นหลัก</a:t>
            </a:r>
          </a:p>
        </p:txBody>
      </p:sp>
    </p:spTree>
    <p:extLst>
      <p:ext uri="{BB962C8B-B14F-4D97-AF65-F5344CB8AC3E}">
        <p14:creationId xmlns:p14="http://schemas.microsoft.com/office/powerpoint/2010/main" val="933928622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03798"/>
            <a:ext cx="3600400" cy="1780467"/>
          </a:xfrm>
          <a:prstGeom prst="rect">
            <a:avLst/>
          </a:prstGeom>
        </p:spPr>
      </p:pic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179512" y="123478"/>
            <a:ext cx="7344816" cy="576064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การวิเคราะห์ระบบครอบครัว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51520" y="915566"/>
            <a:ext cx="79928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 การวิเคราะห์องค์ประกอบ ความสัมพันธ์ และบทบาทหน้าที่ของ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ครอบครัวและสมาชิกในครอบครัว ทำความเข้าใจเชิงลึก เพื่อหาปัญหา </a:t>
            </a:r>
          </a:p>
          <a:p>
            <a:pPr>
              <a:tabLst>
                <a:tab pos="358775" algn="l"/>
              </a:tabLst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ความต้องการ และศักยภาพของครอบครัว ซึ่งจะนำเป็นสู่การวางแผน 	ดูแลครอบครัว และแก้ไขปัญหาของครอบครัวต่อไป แนวทางการ</a:t>
            </a:r>
          </a:p>
          <a:p>
            <a:pPr>
              <a:tabLst>
                <a:tab pos="358775" algn="l"/>
              </a:tabLst>
            </a:pP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วิเคราะห์ ระบบครอบครัว ได้แก่</a:t>
            </a:r>
          </a:p>
        </p:txBody>
      </p:sp>
    </p:spTree>
    <p:extLst>
      <p:ext uri="{BB962C8B-B14F-4D97-AF65-F5344CB8AC3E}">
        <p14:creationId xmlns:p14="http://schemas.microsoft.com/office/powerpoint/2010/main" val="937850360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1131590"/>
            <a:ext cx="82809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ครอบครัวเป็นครอบครัววัยใด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life cycle) 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2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มีภารกิจ และ วิธีปฏิบัติให้บรรลุภารกิจอย่างไร สามารถทำได้ตามนั้นหรือไม่ การที่ครอบครัวมีเหตุอันใดก็ตามที่ทำให้ไม่ดำเนินไปตามวงจรที่เหมาะสม ไม่สามารถบรรลุภารกิจ จะทำให้เกิดเป็นความเครียดของครอบครัว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196332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31998" y="1203598"/>
            <a:ext cx="820891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ประเภทของครอบครัว และ มีใครอยู่บ้าง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as a system) </a:t>
            </a:r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ครอบครัวเป็นครอบครัวประเภทใด เช่น ครอบครัวเดี่ยว ครอบครัวขยาย ครอบครัวผสม เป็นต้น ซึ่งจะมีปัญหาและศักยภาพที่แตกต่างกัน ส่วนสมาชิกในครอบครัวมีใครบ้างโดยอาจแสดงข้อมูลเป็น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Genogram</a:t>
            </a:r>
            <a:endParaRPr lang="th-TH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4629089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79512" y="1203598"/>
            <a:ext cx="885698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ปกติอยู่กันอย่างไร มีใครทำอะไรกันบ้าง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Roles, Family stability or homeostasis)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ความสัมพันธ์ของสมาชิกแต่ละคนในครอบครัวเป็นอย่างไร เช่น มีความผูกพันแน่นแฟ้นมากเกินไป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(Enmeshment)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มีความไม่ลงรอยกัน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Disengagement)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มีความเข้าอกเข้าใจกัน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Empathic involvement)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หรือมีความสัมพันธ์ผ่านตัวกลางเท่านั้น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Triangulation)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รวมทั้งพิจารณาสมาชิกมีบทบาทอย่างไรต่อครอบครัว เช่น เป็นพ่อ แม่ สามี ภรรยา พี่น้อง ปู่ย่า ตายาย และแต่ละคนมีบทบาทอย่างไรที่ทำให้ครอบครัวดำรงอยู่ได้เป็นปกติสุข เช่น ผู้หารายได้ ผู้นำครอบครัว ผู้ประสานไมตรี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067751413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467544" y="1059582"/>
            <a:ext cx="80648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ผู้อาวุโสตามลำดับเป็นใครบ้าง (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Hierarchy)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ผู้อาวุโส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Highest hierarchy)” </a:t>
            </a:r>
            <a:endParaRPr lang="th-TH" sz="28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โดยทั่วไปจะยึดตามวัยวุฒิ ผู้ที่อายุมากที่สุดในบ้านจะเป็นคนที่มีอำนาจ สั่งการ หรือโน้มนำให้สมาชิกในครอบครัวปฏิบัติไปในทางเดียวกัน และชี้ขาดตัดสินใจในปัญหาต่าง ๆ แต่ในบางครอบครัวอาจเป็นสมาชิกคนอื่น ๆ ที่มีความสำคัญต่อครอบครัวมากที่สุด เป็นผู้ประคับประครองครอบครัว เช่น ผู้หารายได้ในครอบครัว </a:t>
            </a:r>
          </a:p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ผู้ที่เป็นหลักยึดเหนี่ยวของสมาชิกในครอบครัว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070965355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291540" y="915566"/>
            <a:ext cx="8577064" cy="398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มีมุ้งเล็กในมุ้งใหญ่อย่างไร (</a:t>
            </a:r>
            <a:r>
              <a:rPr lang="en-US" sz="23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Boundaries, Alliance, Coalition)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สมาชิกแต่ละคนจะมีขอบเขต</a:t>
            </a:r>
          </a:p>
          <a:p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(boundary)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ความเป็นส่วนตัวของตนเอง ในขณะเดียวกับก็จะมีขอบเขตร่วมกับผู้อื่น (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common</a:t>
            </a:r>
          </a:p>
          <a:p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boundary)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ลักษณะของขอบเขตมีได้ 3 แบบ </a:t>
            </a:r>
          </a:p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คือ ขอบเขตพร่าเลือน (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diffuse boundaries)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คือ ไม่มีความเป็นส่วนตัว ถูกรุกล้ำก้าวก่าย, ขอบเขตเข้มงวด (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rigid boundaries)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ไม่ยอมให้คนอื่นมารุกล้ำความเป็นส่วนตัว ไม่สนใจคนอื่น ๆ ในครอบครัว และ</a:t>
            </a:r>
          </a:p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ขอบเขตชัดเจน (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clear boundaries)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รักษาระยะห่าง มีพื้นที่ส่วนตัว ขณะเดียวกันก็มีพื้นที่ร่วมกับผู้อื่นอย่างพอเหมาะ </a:t>
            </a:r>
          </a:p>
          <a:p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ส่วนการแบ่งฝักแบ่งฝ่าย หรือ การที่สมาชิกชอบพอถูกคอกัน สนิทสนมกับสมาชิกบางคนมากกว่าอีกคน เป็นธรรมชาติของครอบครัว เป็นส่วนหนึ่งที่ทำให้ครอบครัวเกิดความสมดุล และ เกิดการปรับตัวได้ ไม่ขัดแย้ง แต่หากมีการเป็นปรปักษ์ต่อกันมากเกินไป ก็อาจทำให้เกิดปัญหาได้ การอยู่ฝ่ายเดียวกันเรียกว่า </a:t>
            </a:r>
            <a:endParaRPr lang="en-US" sz="2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Alliance </a:t>
            </a:r>
            <a:r>
              <a:rPr lang="th-TH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หากการอยู่ฝ่ายเดียวกันนั้นเป็นไปเพื่อต่อต้านสมาชิกคนอื่น เรียกว่า </a:t>
            </a:r>
            <a:r>
              <a:rPr lang="en-US" sz="23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Coalition</a:t>
            </a:r>
            <a:endParaRPr lang="th-TH" sz="23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771787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79512" y="1131590"/>
            <a:ext cx="856895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6. เมื่อเกิดปัญหาในครอบครัว ครอบครัวมีการปรับตัวอย่างไร (</a:t>
            </a:r>
            <a:r>
              <a:rPr lang="en-US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coping) </a:t>
            </a:r>
            <a:endParaRPr lang="th-TH" sz="3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3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สมาชิกแต่ละคนจะมีการปรับตัวต่อปัญหา หรือ </a:t>
            </a:r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coping stance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ที่แตกต่างกัน ไม่จำเป็นต้องเหมือนกัน ความเหมือนและความต่างมีผลต่อพลวัตรของครอบครัว การปรับตัวต่อปัญหา ซึ่งไม่จำเป็นต้องเป็นรูปแบบเดียวกันเสมอไป การวิเคราะห์ </a:t>
            </a:r>
            <a:endParaRPr lang="en-US" sz="3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coping stance </a:t>
            </a:r>
            <a:r>
              <a:rPr lang="th-TH" sz="3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ก็เพื่อเข้าใจในพลวัตร แนวทางการแก้ปัญหาและการปรับตัวของครอบครัวว่าเป็นปัญหาหรือไม่ ต้องการความช่วยเหลือหรือไม่</a:t>
            </a:r>
          </a:p>
        </p:txBody>
      </p:sp>
    </p:spTree>
    <p:extLst>
      <p:ext uri="{BB962C8B-B14F-4D97-AF65-F5344CB8AC3E}">
        <p14:creationId xmlns:p14="http://schemas.microsoft.com/office/powerpoint/2010/main" val="136553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865406"/>
            <a:ext cx="85689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2. หน้าที่ในการอบรมเลี้ยงดู ( 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Socialization function )</a:t>
            </a:r>
          </a:p>
          <a:p>
            <a:pPr>
              <a:tabLst>
                <a:tab pos="539750" algn="l"/>
              </a:tabLst>
            </a:pP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การอบรมเลี้ยงดูใน</a:t>
            </a:r>
            <a:r>
              <a:rPr lang="th-TH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ที่นี้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หมายถึง  กระบวนการพัฒนาแบบแผนพฤติกรรมที่ต่อเนื่องตลอดชีวิตของสมาชิก เพื่อเป็นการปลูกฝัง ส่งเสริมนิสัยที่ดีงาม ทำให้เด็กพร้อมที่จะเป็นผู้ใหญ่ที่ดี ในอนาคต ถือเป็นกระบวนการปรับพฤติกรรมอย่างต่อเนื่องที่ทำให้บุคคลตอบสนองสถานการณ์ </a:t>
            </a:r>
          </a:p>
          <a:p>
            <a:pPr>
              <a:tabLst>
                <a:tab pos="539750" algn="l"/>
              </a:tabLst>
            </a:pP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ในสังคมตามต้องการเป็นผลจากการเรียนรู้บทบาทในสังคม การปฏิสัมพันธ์บุคคลอื่น และเป็นกระบวนการที่เกิดขึ้นกับคนทุกวัยตั้งแต่เกิดจนถึงวัยชราในการปรับบรรทัดฐาน ความเชื่อ ค่านิยม ของตนอย่างต่อเนื่อง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38988796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059582"/>
            <a:ext cx="864096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7. ครอบครัวมีรูปแบบการแก้ปัญหาที่ผ่านมาอย่างไร ถ่ายทอดข้ามรุ่นหรือไม่ (</a:t>
            </a:r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</a:t>
            </a:r>
          </a:p>
          <a:p>
            <a:r>
              <a:rPr lang="en-US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pattern) </a:t>
            </a:r>
            <a:endParaRPr lang="th-TH" sz="2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ภาพรวมของการแก้ไขปัญหาในครอบครัว ว่ามีความร่วมมือร่วมใจกันในการแก้ปัญหา</a:t>
            </a:r>
          </a:p>
          <a:p>
            <a:r>
              <a:rPr lang="th-TH" sz="260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หรือไม่ วิธีการ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แก้ไขปัญหาของครอบครัวอาจจะเป็นการโทษกันเอง โทษคนอื่น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Projection)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ไม่สนใจปัญหา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Ignorance)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หรือแก้ไขปัญหาผ่านคนกลาง ไม่ว่าจะเป็นคนในหรือนอกครอบครัว</a:t>
            </a:r>
          </a:p>
          <a:p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(triangulation)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การยอมรับเข้าใจในปัญหาและร่วมมือกันหาทางแก้ไข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acceptance and</a:t>
            </a:r>
          </a:p>
          <a:p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problem solving)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รูปแบบการแก้ไขปัญหา (</a:t>
            </a:r>
            <a:r>
              <a:rPr lang="en-US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pattern) </a:t>
            </a:r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นี้สามารถทราบได้จากวิธีการแก้ไข</a:t>
            </a:r>
          </a:p>
          <a:p>
            <a:r>
              <a:rPr lang="th-TH" sz="2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ปัญหาที่ผ่าน ๆ มา และ มีการถ่ายทอดข้ามรุ่นได้</a:t>
            </a:r>
          </a:p>
        </p:txBody>
      </p:sp>
    </p:spTree>
    <p:extLst>
      <p:ext uri="{BB962C8B-B14F-4D97-AF65-F5344CB8AC3E}">
        <p14:creationId xmlns:p14="http://schemas.microsoft.com/office/powerpoint/2010/main" val="3253158048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ข้อความ 1"/>
          <p:cNvSpPr>
            <a:spLocks noGrp="1"/>
          </p:cNvSpPr>
          <p:nvPr>
            <p:ph type="body" sz="quarter" idx="10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การวิเคราะห์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 (</a:t>
            </a:r>
            <a:r>
              <a:rPr lang="en-US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Family system assessment)</a:t>
            </a:r>
            <a:endParaRPr lang="th-TH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95536" y="915566"/>
            <a:ext cx="860444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8. ใครคือผู้ที่อาจจะมีโอกาสเกิดปัญหาในอนาคตบ้าง (ผู้ป่วยแอบแฝง หรือ </a:t>
            </a:r>
            <a:r>
              <a:rPr lang="en-US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Scapegoat)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ในการดูแลครอบครัวเชิงป้องกันต้องมีการวิเคราะห์หาผู้ที่ได้รับผลกระทบจากปัญหาในครอบครัวเสมอ ไม่ว่าจะเกิดเป็นปัญหาแล้วหรือไม่ ผู้ที่ได้รับผลกระทบนี้ เรียกว่า ผู้ป่วยแอบแฝง หรือ แพะรับบาป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Scapegoat)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โดยอาจจะเป็นผู้ที่ไม่มีปากมีเสียงในครอบครัว ผู้ที่รองรับอารมณ์ความกดดันจากคนอื่น ๆ ในครอบครัว หรือผู้ที่คอยโอบอุ้ม คอยแก้ไขปัญหาซ้ำแล้วซ้ำเล่าในครอบครัวหรือ อาจจะเป็นคนที่ในครอบครัวทุกคนกล่าวโทษอยู่เสมอว่าเป็นคนทำให้เกิดปัญหาในครอบครัว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165170363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กล่องข้อความ 2"/>
          <p:cNvSpPr txBox="1"/>
          <p:nvPr/>
        </p:nvSpPr>
        <p:spPr>
          <a:xfrm>
            <a:off x="755576" y="1275606"/>
            <a:ext cx="76328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ให้ประเมินระยะครอบครัวของตนเอง พร้อมทั้งแนวทางการแก้ไข หรือแนวทางการดูแลครอบครัว เขียนเป็นรายงานตามแบบฟอร์ม ที่ให้</a:t>
            </a:r>
          </a:p>
        </p:txBody>
      </p:sp>
      <p:sp>
        <p:nvSpPr>
          <p:cNvPr id="4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1728192" cy="576064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ใบงาน</a:t>
            </a:r>
          </a:p>
        </p:txBody>
      </p:sp>
    </p:spTree>
    <p:extLst>
      <p:ext uri="{BB962C8B-B14F-4D97-AF65-F5344CB8AC3E}">
        <p14:creationId xmlns:p14="http://schemas.microsoft.com/office/powerpoint/2010/main" val="235242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865406"/>
            <a:ext cx="85689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3. หน้าที่ในการผลิตสมาชิกใหม่ ( </a:t>
            </a:r>
            <a:r>
              <a:rPr lang="en-US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Reproductice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function)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ครอบครัวมีหน้าที่ในการสร้างหรือในผลิตสมาชิกใหม่ ให้สมาชิกในสังคมมีจำนวนเพิ่มขึ้น เป็นหน้าที่ในการสืบเผ่าพันธุ์เชื้อสายของมนุษยชาติ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285506"/>
            <a:ext cx="1924050" cy="238125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67603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21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179512" y="744189"/>
            <a:ext cx="885698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 หน้าที่ในการเผชิญปัญหาของครอบครัว ( 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Family coping function )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เป็นหน้าที่จำเป็นที่ครอบครัวทุกครอบครัวต้องปฏิบัติเพื่อคงไว้ซึ่งสมดุลภายในครอบครัว ครอบครัวอาจถูกรบกวนจากสิ่งแวดล้อมทั้งภายในและภายนอกครอบครัว สิ่งรบกวนเหล่านี้ หมายถึง บุคคล สิ่งของ สถานการณ์ หรือเหตุการณ์ที่ทาให้เกิดภาวะเครียดในครอบครัวได้ สิ่งรบกวนความสุขสงบของครอบครัว ได้แก่ การเสียชีวิตของคู่สมรส การหย่าร้าง การตายของญาติสนิท การเจ็บป่วยของสมาชิก การตกงานหรือมีปัญหาเศรษฐกิจ เป็นต้น (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Holmes &amp; </a:t>
            </a:r>
            <a:r>
              <a:rPr lang="en-US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Rahe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, 1967 ) </a:t>
            </a:r>
            <a:endParaRPr lang="th-TH" altLang="ko-KR" sz="28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ครอบครัวทำหน้าที่ในการเผชิญปัญหาเพื่อให้ครอบครัวสามารถปรับตัวและดำเนินชีวิตต่อไปได้อย่างต่อเนื่องตามพัฒนาการของครอบครัว สามารถแบ่งวิธีการเผชิญปัญหาของครอบครัวเป็น 2 ประเภทคือ ( 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Friedman , 1986 )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468946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323528" y="915566"/>
            <a:ext cx="856895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4.1 การเผชิญปัญหาภายในครอบครัว วิธีนี้เป็นการที่ครอบครัวพยายามช่วยเหลือตนเองโดยใช้</a:t>
            </a:r>
            <a:r>
              <a:rPr lang="th-TH" altLang="ko-KR" sz="2600" b="1" u="sng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แหล่งประโยชน์ที่มีอยู่</a:t>
            </a:r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แล้วในครอบครัว มีการปรับพฤติกรรม และบทบาทของสมาชิกแต่ละคนเพื่อให้เกิดการแก้ปัญหาได้ ได้แก่</a:t>
            </a:r>
          </a:p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4.1.1 การให้ความเชื่อถือไว้วางใจในระหว่างสมาชิกครอบครัว</a:t>
            </a:r>
          </a:p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4.1.2 การผ่อนคลายสถานการณ์โดยใช้อารมณ์ขัน</a:t>
            </a:r>
          </a:p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4.1.3 การที่สมาชิกร่วมกันแก้ปัญหาครอบครัว</a:t>
            </a:r>
          </a:p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4.1.4 การพัฒนาสมาชิกให้เข้มแข็งเพื่อให้แต่ละคนมีความสามารถแก้ปัญหาได้ดียิ่งขึ้น</a:t>
            </a:r>
          </a:p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4.1.5 การควบคุมความหมายของปัญหาไม่ให้การรับรู้เกี่ยวกับปัญหาบิดเบือนจากความเป็นจริง</a:t>
            </a:r>
          </a:p>
          <a:p>
            <a:r>
              <a:rPr lang="th-TH" altLang="ko-KR" sz="2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4.1.6 การที่สมาชิกปรับบทบาทเพื่อให้สมาชิกสามารถช่วยเหลือซึ่งกันและกันได้</a:t>
            </a:r>
          </a:p>
        </p:txBody>
      </p:sp>
    </p:spTree>
    <p:extLst>
      <p:ext uri="{BB962C8B-B14F-4D97-AF65-F5344CB8AC3E}">
        <p14:creationId xmlns:p14="http://schemas.microsoft.com/office/powerpoint/2010/main" val="2438859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865406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4.2 การเผชิญปัญหาภายนอกครอบครัว เป็นวิธีที่ครอบครัว</a:t>
            </a:r>
            <a:r>
              <a:rPr lang="th-TH" altLang="ko-KR" sz="2800" b="1" u="sng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ใช้แหล่งประโยชน์จากภายนอก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ครอบครัวในการเผชิญปัญหาของครอบครัว ได้แก่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4.2.1 การที่สมาชิกหาข้อมูลข่าวสารต่าง ๆ เพิ่มขึ้น เพื่อประกอบการพิจารณาแก้ปัญหา 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4.2.2 การที่สมาชิกติดต่อกับชุมชน เพื่อนบ้าน ญาติเพิ่มขึ้น มีการใช้ประโยชน์จากเครือข่ายทางสังคมโดยมีการปรึกษาหารือกับเพื่อนบ้าน ญาติที่สนิท เพื่อขอคำแนะนำและขอความช่วยเหลือ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4.2.3 การที่ครอบครัวใช้แหล่งประโยชน์ในระบบสังคมโดยรวม เช่น ระบบสวัสดิการ การสังคมสงเคราะห์ และระบบการบริการสุขภาพ เป็นต้น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899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2278" y="228226"/>
            <a:ext cx="4176464" cy="576064"/>
          </a:xfrm>
        </p:spPr>
        <p:txBody>
          <a:bodyPr/>
          <a:lstStyle/>
          <a:p>
            <a:r>
              <a:rPr lang="th-TH" altLang="ko-KR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วัตถุประสงค์การเรียน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3" name="Heart 1"/>
          <p:cNvSpPr/>
          <p:nvPr/>
        </p:nvSpPr>
        <p:spPr>
          <a:xfrm>
            <a:off x="919970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Heart 1"/>
          <p:cNvSpPr/>
          <p:nvPr/>
        </p:nvSpPr>
        <p:spPr>
          <a:xfrm flipH="1">
            <a:off x="2260776" y="1734213"/>
            <a:ext cx="1341860" cy="2631291"/>
          </a:xfrm>
          <a:custGeom>
            <a:avLst/>
            <a:gdLst/>
            <a:ahLst/>
            <a:cxnLst/>
            <a:rect l="l" t="t" r="r" b="b"/>
            <a:pathLst>
              <a:path w="1341860" h="2631291">
                <a:moveTo>
                  <a:pt x="636021" y="87"/>
                </a:moveTo>
                <a:cubicBezTo>
                  <a:pt x="902310" y="4722"/>
                  <a:pt x="1185749" y="195958"/>
                  <a:pt x="1341860" y="633069"/>
                </a:cubicBezTo>
                <a:lnTo>
                  <a:pt x="1341860" y="2631291"/>
                </a:lnTo>
                <a:cubicBezTo>
                  <a:pt x="-612998" y="1195069"/>
                  <a:pt x="-44493" y="-11757"/>
                  <a:pt x="636021" y="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5" name="Freeform 4"/>
          <p:cNvSpPr/>
          <p:nvPr/>
        </p:nvSpPr>
        <p:spPr>
          <a:xfrm>
            <a:off x="372278" y="2345615"/>
            <a:ext cx="3686861" cy="1089966"/>
          </a:xfrm>
          <a:custGeom>
            <a:avLst/>
            <a:gdLst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833933 w 3650285"/>
              <a:gd name="connsiteY2" fmla="*/ 826618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77748"/>
              <a:gd name="connsiteX1" fmla="*/ 512064 w 3650285"/>
              <a:gd name="connsiteY1" fmla="*/ 1104596 h 1177748"/>
              <a:gd name="connsiteX2" fmla="*/ 797357 w 3650285"/>
              <a:gd name="connsiteY2" fmla="*/ 716890 h 1177748"/>
              <a:gd name="connsiteX3" fmla="*/ 1294791 w 3650285"/>
              <a:gd name="connsiteY3" fmla="*/ 1177748 h 1177748"/>
              <a:gd name="connsiteX4" fmla="*/ 1360628 w 3650285"/>
              <a:gd name="connsiteY4" fmla="*/ 958292 h 1177748"/>
              <a:gd name="connsiteX5" fmla="*/ 1506932 w 3650285"/>
              <a:gd name="connsiteY5" fmla="*/ 1097280 h 1177748"/>
              <a:gd name="connsiteX6" fmla="*/ 1755648 w 3650285"/>
              <a:gd name="connsiteY6" fmla="*/ 0 h 1177748"/>
              <a:gd name="connsiteX7" fmla="*/ 1814170 w 3650285"/>
              <a:gd name="connsiteY7" fmla="*/ 972922 h 1177748"/>
              <a:gd name="connsiteX8" fmla="*/ 1953159 w 3650285"/>
              <a:gd name="connsiteY8" fmla="*/ 870509 h 1177748"/>
              <a:gd name="connsiteX9" fmla="*/ 1989735 w 3650285"/>
              <a:gd name="connsiteY9" fmla="*/ 987552 h 1177748"/>
              <a:gd name="connsiteX10" fmla="*/ 2187245 w 3650285"/>
              <a:gd name="connsiteY10" fmla="*/ 899770 h 1177748"/>
              <a:gd name="connsiteX11" fmla="*/ 2238452 w 3650285"/>
              <a:gd name="connsiteY11" fmla="*/ 1016813 h 1177748"/>
              <a:gd name="connsiteX12" fmla="*/ 2457908 w 3650285"/>
              <a:gd name="connsiteY12" fmla="*/ 643738 h 1177748"/>
              <a:gd name="connsiteX13" fmla="*/ 2706624 w 3650285"/>
              <a:gd name="connsiteY13" fmla="*/ 914400 h 1177748"/>
              <a:gd name="connsiteX14" fmla="*/ 2787092 w 3650285"/>
              <a:gd name="connsiteY14" fmla="*/ 826618 h 1177748"/>
              <a:gd name="connsiteX15" fmla="*/ 2984602 w 3650285"/>
              <a:gd name="connsiteY15" fmla="*/ 980237 h 1177748"/>
              <a:gd name="connsiteX16" fmla="*/ 3650285 w 3650285"/>
              <a:gd name="connsiteY16" fmla="*/ 965607 h 1177748"/>
              <a:gd name="connsiteX17" fmla="*/ 3650285 w 3650285"/>
              <a:gd name="connsiteY17" fmla="*/ 965607 h 117774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360628 w 3650285"/>
              <a:gd name="connsiteY4" fmla="*/ 958292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506932 w 3650285"/>
              <a:gd name="connsiteY5" fmla="*/ 1097280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104596 h 1163118"/>
              <a:gd name="connsiteX1" fmla="*/ 512064 w 3650285"/>
              <a:gd name="connsiteY1" fmla="*/ 1104596 h 1163118"/>
              <a:gd name="connsiteX2" fmla="*/ 797357 w 3650285"/>
              <a:gd name="connsiteY2" fmla="*/ 716890 h 1163118"/>
              <a:gd name="connsiteX3" fmla="*/ 1097280 w 3650285"/>
              <a:gd name="connsiteY3" fmla="*/ 1163118 h 1163118"/>
              <a:gd name="connsiteX4" fmla="*/ 1258216 w 3650285"/>
              <a:gd name="connsiteY4" fmla="*/ 950977 h 1163118"/>
              <a:gd name="connsiteX5" fmla="*/ 1389889 w 3650285"/>
              <a:gd name="connsiteY5" fmla="*/ 1133856 h 1163118"/>
              <a:gd name="connsiteX6" fmla="*/ 1755648 w 3650285"/>
              <a:gd name="connsiteY6" fmla="*/ 0 h 1163118"/>
              <a:gd name="connsiteX7" fmla="*/ 1814170 w 3650285"/>
              <a:gd name="connsiteY7" fmla="*/ 972922 h 1163118"/>
              <a:gd name="connsiteX8" fmla="*/ 1953159 w 3650285"/>
              <a:gd name="connsiteY8" fmla="*/ 870509 h 1163118"/>
              <a:gd name="connsiteX9" fmla="*/ 1989735 w 3650285"/>
              <a:gd name="connsiteY9" fmla="*/ 987552 h 1163118"/>
              <a:gd name="connsiteX10" fmla="*/ 2187245 w 3650285"/>
              <a:gd name="connsiteY10" fmla="*/ 899770 h 1163118"/>
              <a:gd name="connsiteX11" fmla="*/ 2238452 w 3650285"/>
              <a:gd name="connsiteY11" fmla="*/ 1016813 h 1163118"/>
              <a:gd name="connsiteX12" fmla="*/ 2457908 w 3650285"/>
              <a:gd name="connsiteY12" fmla="*/ 643738 h 1163118"/>
              <a:gd name="connsiteX13" fmla="*/ 2706624 w 3650285"/>
              <a:gd name="connsiteY13" fmla="*/ 914400 h 1163118"/>
              <a:gd name="connsiteX14" fmla="*/ 2787092 w 3650285"/>
              <a:gd name="connsiteY14" fmla="*/ 826618 h 1163118"/>
              <a:gd name="connsiteX15" fmla="*/ 2984602 w 3650285"/>
              <a:gd name="connsiteY15" fmla="*/ 980237 h 1163118"/>
              <a:gd name="connsiteX16" fmla="*/ 3650285 w 3650285"/>
              <a:gd name="connsiteY16" fmla="*/ 965607 h 1163118"/>
              <a:gd name="connsiteX17" fmla="*/ 3650285 w 3650285"/>
              <a:gd name="connsiteY17" fmla="*/ 965607 h 1163118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14170 w 3650285"/>
              <a:gd name="connsiteY7" fmla="*/ 899770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1989735 w 3650285"/>
              <a:gd name="connsiteY9" fmla="*/ 914400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53159 w 3650285"/>
              <a:gd name="connsiteY8" fmla="*/ 797357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87245 w 3650285"/>
              <a:gd name="connsiteY10" fmla="*/ 826618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38452 w 3650285"/>
              <a:gd name="connsiteY11" fmla="*/ 943661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706624 w 3650285"/>
              <a:gd name="connsiteY13" fmla="*/ 841248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87092 w 3650285"/>
              <a:gd name="connsiteY14" fmla="*/ 753466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984602 w 3650285"/>
              <a:gd name="connsiteY15" fmla="*/ 907085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17" fmla="*/ 3650285 w 3650285"/>
              <a:gd name="connsiteY17" fmla="*/ 892455 h 1089966"/>
              <a:gd name="connsiteX0" fmla="*/ 0 w 3710038"/>
              <a:gd name="connsiteY0" fmla="*/ 1031444 h 1089966"/>
              <a:gd name="connsiteX1" fmla="*/ 512064 w 3710038"/>
              <a:gd name="connsiteY1" fmla="*/ 1031444 h 1089966"/>
              <a:gd name="connsiteX2" fmla="*/ 797357 w 3710038"/>
              <a:gd name="connsiteY2" fmla="*/ 643738 h 1089966"/>
              <a:gd name="connsiteX3" fmla="*/ 1097280 w 3710038"/>
              <a:gd name="connsiteY3" fmla="*/ 1089966 h 1089966"/>
              <a:gd name="connsiteX4" fmla="*/ 1258216 w 3710038"/>
              <a:gd name="connsiteY4" fmla="*/ 877825 h 1089966"/>
              <a:gd name="connsiteX5" fmla="*/ 1389889 w 3710038"/>
              <a:gd name="connsiteY5" fmla="*/ 1060704 h 1089966"/>
              <a:gd name="connsiteX6" fmla="*/ 1609344 w 3710038"/>
              <a:gd name="connsiteY6" fmla="*/ 0 h 1089966"/>
              <a:gd name="connsiteX7" fmla="*/ 1865376 w 3710038"/>
              <a:gd name="connsiteY7" fmla="*/ 1024128 h 1089966"/>
              <a:gd name="connsiteX8" fmla="*/ 1982420 w 3710038"/>
              <a:gd name="connsiteY8" fmla="*/ 870509 h 1089966"/>
              <a:gd name="connsiteX9" fmla="*/ 2040942 w 3710038"/>
              <a:gd name="connsiteY9" fmla="*/ 1016813 h 1089966"/>
              <a:gd name="connsiteX10" fmla="*/ 2172614 w 3710038"/>
              <a:gd name="connsiteY10" fmla="*/ 892455 h 1089966"/>
              <a:gd name="connsiteX11" fmla="*/ 2275028 w 3710038"/>
              <a:gd name="connsiteY11" fmla="*/ 994868 h 1089966"/>
              <a:gd name="connsiteX12" fmla="*/ 2457908 w 3710038"/>
              <a:gd name="connsiteY12" fmla="*/ 570586 h 1089966"/>
              <a:gd name="connsiteX13" fmla="*/ 2626156 w 3710038"/>
              <a:gd name="connsiteY13" fmla="*/ 929030 h 1089966"/>
              <a:gd name="connsiteX14" fmla="*/ 2772461 w 3710038"/>
              <a:gd name="connsiteY14" fmla="*/ 790042 h 1089966"/>
              <a:gd name="connsiteX15" fmla="*/ 2896819 w 3710038"/>
              <a:gd name="connsiteY15" fmla="*/ 987552 h 1089966"/>
              <a:gd name="connsiteX16" fmla="*/ 3650285 w 3710038"/>
              <a:gd name="connsiteY16" fmla="*/ 892455 h 1089966"/>
              <a:gd name="connsiteX17" fmla="*/ 3664916 w 3710038"/>
              <a:gd name="connsiteY17" fmla="*/ 1053390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892455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50285"/>
              <a:gd name="connsiteY0" fmla="*/ 1031444 h 1089966"/>
              <a:gd name="connsiteX1" fmla="*/ 512064 w 3650285"/>
              <a:gd name="connsiteY1" fmla="*/ 1031444 h 1089966"/>
              <a:gd name="connsiteX2" fmla="*/ 797357 w 3650285"/>
              <a:gd name="connsiteY2" fmla="*/ 643738 h 1089966"/>
              <a:gd name="connsiteX3" fmla="*/ 1097280 w 3650285"/>
              <a:gd name="connsiteY3" fmla="*/ 1089966 h 1089966"/>
              <a:gd name="connsiteX4" fmla="*/ 1258216 w 3650285"/>
              <a:gd name="connsiteY4" fmla="*/ 877825 h 1089966"/>
              <a:gd name="connsiteX5" fmla="*/ 1389889 w 3650285"/>
              <a:gd name="connsiteY5" fmla="*/ 1060704 h 1089966"/>
              <a:gd name="connsiteX6" fmla="*/ 1609344 w 3650285"/>
              <a:gd name="connsiteY6" fmla="*/ 0 h 1089966"/>
              <a:gd name="connsiteX7" fmla="*/ 1865376 w 3650285"/>
              <a:gd name="connsiteY7" fmla="*/ 1024128 h 1089966"/>
              <a:gd name="connsiteX8" fmla="*/ 1982420 w 3650285"/>
              <a:gd name="connsiteY8" fmla="*/ 870509 h 1089966"/>
              <a:gd name="connsiteX9" fmla="*/ 2040942 w 3650285"/>
              <a:gd name="connsiteY9" fmla="*/ 1016813 h 1089966"/>
              <a:gd name="connsiteX10" fmla="*/ 2172614 w 3650285"/>
              <a:gd name="connsiteY10" fmla="*/ 892455 h 1089966"/>
              <a:gd name="connsiteX11" fmla="*/ 2275028 w 3650285"/>
              <a:gd name="connsiteY11" fmla="*/ 994868 h 1089966"/>
              <a:gd name="connsiteX12" fmla="*/ 2457908 w 3650285"/>
              <a:gd name="connsiteY12" fmla="*/ 570586 h 1089966"/>
              <a:gd name="connsiteX13" fmla="*/ 2626156 w 3650285"/>
              <a:gd name="connsiteY13" fmla="*/ 929030 h 1089966"/>
              <a:gd name="connsiteX14" fmla="*/ 2772461 w 3650285"/>
              <a:gd name="connsiteY14" fmla="*/ 790042 h 1089966"/>
              <a:gd name="connsiteX15" fmla="*/ 2896819 w 3650285"/>
              <a:gd name="connsiteY15" fmla="*/ 987552 h 1089966"/>
              <a:gd name="connsiteX16" fmla="*/ 3650285 w 3650285"/>
              <a:gd name="connsiteY16" fmla="*/ 965607 h 1089966"/>
              <a:gd name="connsiteX0" fmla="*/ 0 w 3664916"/>
              <a:gd name="connsiteY0" fmla="*/ 1031444 h 1089966"/>
              <a:gd name="connsiteX1" fmla="*/ 512064 w 3664916"/>
              <a:gd name="connsiteY1" fmla="*/ 1031444 h 1089966"/>
              <a:gd name="connsiteX2" fmla="*/ 797357 w 3664916"/>
              <a:gd name="connsiteY2" fmla="*/ 643738 h 1089966"/>
              <a:gd name="connsiteX3" fmla="*/ 1097280 w 3664916"/>
              <a:gd name="connsiteY3" fmla="*/ 1089966 h 1089966"/>
              <a:gd name="connsiteX4" fmla="*/ 1258216 w 3664916"/>
              <a:gd name="connsiteY4" fmla="*/ 877825 h 1089966"/>
              <a:gd name="connsiteX5" fmla="*/ 1389889 w 3664916"/>
              <a:gd name="connsiteY5" fmla="*/ 1060704 h 1089966"/>
              <a:gd name="connsiteX6" fmla="*/ 1609344 w 3664916"/>
              <a:gd name="connsiteY6" fmla="*/ 0 h 1089966"/>
              <a:gd name="connsiteX7" fmla="*/ 1865376 w 3664916"/>
              <a:gd name="connsiteY7" fmla="*/ 1024128 h 1089966"/>
              <a:gd name="connsiteX8" fmla="*/ 1982420 w 3664916"/>
              <a:gd name="connsiteY8" fmla="*/ 870509 h 1089966"/>
              <a:gd name="connsiteX9" fmla="*/ 2040942 w 3664916"/>
              <a:gd name="connsiteY9" fmla="*/ 1016813 h 1089966"/>
              <a:gd name="connsiteX10" fmla="*/ 2172614 w 3664916"/>
              <a:gd name="connsiteY10" fmla="*/ 892455 h 1089966"/>
              <a:gd name="connsiteX11" fmla="*/ 2275028 w 3664916"/>
              <a:gd name="connsiteY11" fmla="*/ 994868 h 1089966"/>
              <a:gd name="connsiteX12" fmla="*/ 2457908 w 3664916"/>
              <a:gd name="connsiteY12" fmla="*/ 570586 h 1089966"/>
              <a:gd name="connsiteX13" fmla="*/ 2626156 w 3664916"/>
              <a:gd name="connsiteY13" fmla="*/ 929030 h 1089966"/>
              <a:gd name="connsiteX14" fmla="*/ 2772461 w 3664916"/>
              <a:gd name="connsiteY14" fmla="*/ 790042 h 1089966"/>
              <a:gd name="connsiteX15" fmla="*/ 2896819 w 3664916"/>
              <a:gd name="connsiteY15" fmla="*/ 987552 h 1089966"/>
              <a:gd name="connsiteX16" fmla="*/ 3664916 w 3664916"/>
              <a:gd name="connsiteY16" fmla="*/ 943661 h 1089966"/>
              <a:gd name="connsiteX0" fmla="*/ 0 w 3686861"/>
              <a:gd name="connsiteY0" fmla="*/ 1031444 h 1089966"/>
              <a:gd name="connsiteX1" fmla="*/ 512064 w 3686861"/>
              <a:gd name="connsiteY1" fmla="*/ 1031444 h 1089966"/>
              <a:gd name="connsiteX2" fmla="*/ 797357 w 3686861"/>
              <a:gd name="connsiteY2" fmla="*/ 643738 h 1089966"/>
              <a:gd name="connsiteX3" fmla="*/ 1097280 w 3686861"/>
              <a:gd name="connsiteY3" fmla="*/ 1089966 h 1089966"/>
              <a:gd name="connsiteX4" fmla="*/ 1258216 w 3686861"/>
              <a:gd name="connsiteY4" fmla="*/ 877825 h 1089966"/>
              <a:gd name="connsiteX5" fmla="*/ 1389889 w 3686861"/>
              <a:gd name="connsiteY5" fmla="*/ 1060704 h 1089966"/>
              <a:gd name="connsiteX6" fmla="*/ 1609344 w 3686861"/>
              <a:gd name="connsiteY6" fmla="*/ 0 h 1089966"/>
              <a:gd name="connsiteX7" fmla="*/ 1865376 w 3686861"/>
              <a:gd name="connsiteY7" fmla="*/ 1024128 h 1089966"/>
              <a:gd name="connsiteX8" fmla="*/ 1982420 w 3686861"/>
              <a:gd name="connsiteY8" fmla="*/ 870509 h 1089966"/>
              <a:gd name="connsiteX9" fmla="*/ 2040942 w 3686861"/>
              <a:gd name="connsiteY9" fmla="*/ 1016813 h 1089966"/>
              <a:gd name="connsiteX10" fmla="*/ 2172614 w 3686861"/>
              <a:gd name="connsiteY10" fmla="*/ 892455 h 1089966"/>
              <a:gd name="connsiteX11" fmla="*/ 2275028 w 3686861"/>
              <a:gd name="connsiteY11" fmla="*/ 994868 h 1089966"/>
              <a:gd name="connsiteX12" fmla="*/ 2457908 w 3686861"/>
              <a:gd name="connsiteY12" fmla="*/ 570586 h 1089966"/>
              <a:gd name="connsiteX13" fmla="*/ 2626156 w 3686861"/>
              <a:gd name="connsiteY13" fmla="*/ 929030 h 1089966"/>
              <a:gd name="connsiteX14" fmla="*/ 2772461 w 3686861"/>
              <a:gd name="connsiteY14" fmla="*/ 790042 h 1089966"/>
              <a:gd name="connsiteX15" fmla="*/ 2896819 w 3686861"/>
              <a:gd name="connsiteY15" fmla="*/ 987552 h 1089966"/>
              <a:gd name="connsiteX16" fmla="*/ 3686861 w 3686861"/>
              <a:gd name="connsiteY16" fmla="*/ 972922 h 1089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686861" h="1089966">
                <a:moveTo>
                  <a:pt x="0" y="1031444"/>
                </a:moveTo>
                <a:lnTo>
                  <a:pt x="512064" y="1031444"/>
                </a:lnTo>
                <a:lnTo>
                  <a:pt x="797357" y="643738"/>
                </a:lnTo>
                <a:lnTo>
                  <a:pt x="1097280" y="1089966"/>
                </a:lnTo>
                <a:lnTo>
                  <a:pt x="1258216" y="877825"/>
                </a:lnTo>
                <a:lnTo>
                  <a:pt x="1389889" y="1060704"/>
                </a:lnTo>
                <a:lnTo>
                  <a:pt x="1609344" y="0"/>
                </a:lnTo>
                <a:lnTo>
                  <a:pt x="1865376" y="1024128"/>
                </a:lnTo>
                <a:lnTo>
                  <a:pt x="1982420" y="870509"/>
                </a:lnTo>
                <a:lnTo>
                  <a:pt x="2040942" y="1016813"/>
                </a:lnTo>
                <a:lnTo>
                  <a:pt x="2172614" y="892455"/>
                </a:lnTo>
                <a:lnTo>
                  <a:pt x="2275028" y="994868"/>
                </a:lnTo>
                <a:lnTo>
                  <a:pt x="2457908" y="570586"/>
                </a:lnTo>
                <a:lnTo>
                  <a:pt x="2626156" y="929030"/>
                </a:lnTo>
                <a:lnTo>
                  <a:pt x="2772461" y="790042"/>
                </a:lnTo>
                <a:lnTo>
                  <a:pt x="2896819" y="987552"/>
                </a:lnTo>
                <a:cubicBezTo>
                  <a:pt x="3147974" y="955853"/>
                  <a:pt x="3529584" y="976580"/>
                  <a:pt x="3686861" y="972922"/>
                </a:cubicBezTo>
              </a:path>
            </a:pathLst>
          </a:custGeom>
          <a:ln w="317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3779912" y="1059582"/>
            <a:ext cx="51125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1. อธิบาย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 ประเภทของครอบครัว, พัฒนาการของครอบครัวและหน้าที่ของครอบครัว</a:t>
            </a:r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2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อธิบาย</a:t>
            </a:r>
            <a:r>
              <a:rPr lang="th-TH" altLang="ko-KR" sz="30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พัฒน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 และ</a:t>
            </a:r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ความสำคัญ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ในการดูแลครอบครัว</a:t>
            </a:r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3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. สามารถวางแผนให้การบริการพยาบาลแก่บุคคลในครอบครัวและครอบครัว</a:t>
            </a:r>
            <a:r>
              <a:rPr lang="th-TH" altLang="ko-KR" sz="3000" b="1" dirty="0" smtClean="0">
                <a:latin typeface="Angsana New" panose="02020603050405020304" pitchFamily="18" charset="-34"/>
                <a:cs typeface="Angsana New" panose="02020603050405020304" pitchFamily="18" charset="-34"/>
              </a:rPr>
              <a:t>โดยประยุกต์ใช้</a:t>
            </a:r>
            <a:r>
              <a:rPr lang="th-TH" altLang="ko-KR" sz="3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แนวคิด ทฤษฎี และหลักฐานเชิงประจักษ์ได้</a:t>
            </a:r>
          </a:p>
        </p:txBody>
      </p:sp>
    </p:spTree>
    <p:extLst>
      <p:ext uri="{BB962C8B-B14F-4D97-AF65-F5344CB8AC3E}">
        <p14:creationId xmlns:p14="http://schemas.microsoft.com/office/powerpoint/2010/main" val="2383707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131840" y="218906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991420"/>
            <a:ext cx="856895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	*** ในครอบครัวที่มีการเผชิญปัญหาไม่เหมาะสม จะแสดงถึงภาวะผิดปกติในการเผชิญปัญหาของครอบครัวโดยการใช้วิธีการในการระบายความรู้สึกคับข้องใจของสมาชิก โดยการทะเลาะเบาะแว้ง ทุบตีกันในครอบครัว ปัญหาที่พบบ่อยคือ 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การทุบตีคู่สมรส </a:t>
            </a:r>
            <a:r>
              <a:rPr lang="th-TH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ร้ายบุตร การใช้วาจาข่มขู่ดุด่า การไล่ออกจากบ้าน </a:t>
            </a:r>
            <a:r>
              <a:rPr lang="th-TH" altLang="ko-KR" sz="2800" b="1" dirty="0" err="1">
                <a:latin typeface="Angsana New" panose="02020603050405020304" pitchFamily="18" charset="-34"/>
                <a:cs typeface="Angsana New" panose="02020603050405020304" pitchFamily="18" charset="-34"/>
              </a:rPr>
              <a:t>การทำ</a:t>
            </a:r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ตัวห่างเหินกัน เป็นต้น 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ซึ่งการเผชิญปัญหาของครอบครัวควรมีการปรึกษาหารือในครอบครัว และใช้แหล่งประโยชน์ทั้งภายนอกครอบครัวอย่างเหมาะสม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96" y="3545444"/>
            <a:ext cx="2867025" cy="159067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23478"/>
            <a:ext cx="1989453" cy="119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3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86540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5. หน้าที่ในการจัดการทรัพยากรทางเศรษฐกิจ ( 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Economic function )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หน้าที่ในการจัดการด้านเศรษฐกิจเป็นหน้าที่ที่จำเป็นทุกครอบครัวต้องปฏิบัติเพราะครอบครัวต้องมีการจัดหารายได้ที่จะน่าจับจ่ายใช้สอย เพื่อจัดหาสิ่งจำเป็นทางกายภาพให้กับครอบครัว หน้าที่นี้รวมถึงการจัดสรรรายได้ที่ได้มาเพื่อนำมาใช้จ่ายอย่างเหมาะสม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2931790"/>
            <a:ext cx="2628900" cy="1743075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246" y="2859782"/>
            <a:ext cx="2960146" cy="196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62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971600" y="123478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rgbClr val="7030A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หน้าที่ของครอบครัว  (ต่อ)</a:t>
            </a:r>
            <a:endParaRPr lang="ko-KR" altLang="en-US" sz="4000" b="1" dirty="0">
              <a:solidFill>
                <a:srgbClr val="7030A0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251520" y="865406"/>
            <a:ext cx="856895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6. หน้าที่ในการจัดหาสิ่งจำเป็นพื้นฐานทางกายภาพสำหรับสมาชิก (</a:t>
            </a:r>
            <a:r>
              <a:rPr lang="en-US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Provision of physical necessities )</a:t>
            </a:r>
          </a:p>
          <a:p>
            <a:r>
              <a:rPr lang="th-TH" altLang="ko-KR" sz="28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ทุกครอบครัวมีความต้องการสิ่งจำเป็นพื้นฐานทางกายภาพสำหรับสมาชิก ได้แก่ ปัจจัยสี่ คือ อาหาร เครื่องนุ่งห่ม ยารักษาโรค และที่อยู่อาศัย ในกรณีนี้รวมถึงการจัดการซึ่งการบริการด้านสุขภาพด้วย</a:t>
            </a:r>
            <a:endParaRPr lang="th-TH" altLang="ko-KR" sz="24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278039"/>
            <a:ext cx="2055966" cy="1368152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6309" y="3127759"/>
            <a:ext cx="2281796" cy="1518432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965" y="2884065"/>
            <a:ext cx="25622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92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872" y="1707654"/>
            <a:ext cx="5544616" cy="57606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th-TH" altLang="ko-KR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ในการทำหน้าที่ของครอบครัวนั้น</a:t>
            </a:r>
          </a:p>
          <a:p>
            <a:pPr algn="ctr"/>
            <a:r>
              <a:rPr lang="th-TH" altLang="ko-KR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ถ้ามองในด้านของการตอบสนองเรื่อง</a:t>
            </a:r>
            <a:r>
              <a:rPr lang="th-TH" altLang="ko-KR" b="1" i="1" u="sng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สุขภาพ</a:t>
            </a:r>
            <a:r>
              <a:rPr lang="th-TH" altLang="ko-KR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ของครอบครัวและสมาชิกโดยตรง สามารถจำแนกได้ดังนี้ </a:t>
            </a:r>
          </a:p>
          <a:p>
            <a:pPr algn="ctr"/>
            <a:r>
              <a:rPr lang="th-TH" altLang="ko-KR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(</a:t>
            </a:r>
            <a:r>
              <a:rPr lang="en-US" altLang="ko-KR" b="1" dirty="0">
                <a:solidFill>
                  <a:schemeClr val="tx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Karen S. Lundy &amp; Sharyn Janes , 2009 )</a:t>
            </a:r>
            <a:endParaRPr lang="ko-KR" altLang="en-US" b="1" dirty="0">
              <a:solidFill>
                <a:schemeClr val="tx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071377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779912" y="699542"/>
            <a:ext cx="50405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8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พัฒนาความรู้สึกเป็นตัวตนและมีคุณค่าในตัวตน</a:t>
            </a:r>
          </a:p>
          <a:p>
            <a:r>
              <a:rPr lang="th-TH" sz="28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เป็นการสร้างคุณค่าในตนเอง 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ซึ่งครอบครัวจะเป็นด่านแรกที่จะทำให้สมาชิกเกิดความรักผูกพัน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กันและกัน มีความรู้สึกในอิสระของตนเองในการที่จะตัดสินใจ และมีความเข้าใจในความเป็นตัวตนของกันและกัน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203598"/>
            <a:ext cx="246697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6041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635896" y="249853"/>
            <a:ext cx="525658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6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ทำหน้าที่ในการดูแลสนับสนุนด้านจิตใจและชี้แนะในช่วงเปลี่ยนผ่านของชีวิต</a:t>
            </a:r>
          </a:p>
          <a:p>
            <a:pPr defTabSz="623888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คนเรามีพัฒนาการการเปลี่ยนแปลงของชีวิต จากวัยเด็กสู่วัยผู้ใหญ่ ผู้สูงอายุ หรือมีพัฒนาการเปลี่ยนผ่านในเหตุการณ์</a:t>
            </a:r>
            <a:r>
              <a:rPr lang="th-TH" sz="2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ในชีวิต เช่น ในช่วงวัยเรียน ในช่วงการสูญเสีย ซึ่งในสภาวะดังกล่าวบุคคลจะมีความเครียดและต้องการการดูแลการให้คำแนะนำ ซึ่งคนเราต้องการที่จะเรียนรู้และสามารถผ่านการเปลี่ยนแปลงนั้นได้ </a:t>
            </a:r>
          </a:p>
          <a:p>
            <a:pPr defTabSz="623888"/>
            <a:r>
              <a:rPr lang="th-TH" sz="2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ดังนั้น  ครอบครัวถือว่าเป็นศูนย์รวมของผู้ที่รักห่วงใย และมีประสบการณ์จึงต้องเป็นผู้ที่ต้องให้การสนับสนุนให้คำแนะให้สมาชิกในครอบครัวผ่านไปได้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003798"/>
            <a:ext cx="3028950" cy="1877635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1509"/>
            <a:ext cx="3011422" cy="229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79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405111" y="411510"/>
            <a:ext cx="57241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พัฒนาให้เกิดการยอมรับในคุณค่าและการดูแลสุขภาพ</a:t>
            </a:r>
          </a:p>
          <a:p>
            <a:pPr defTabSz="539750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defTabSz="539750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ในครอบครัวจะมีแบบแผน มีค่านิยม เป็นลักษณะเฉพาะของแต่ละครอบครัว แล้วมีการถ่ายทอด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ลงมาสู่สมาชิกรุ่นต่อรุ่นในครอบครัว เพื่อให้เกิดความมั่นใจในตนเอง ในการที่จะดูแลตนเอง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11510"/>
            <a:ext cx="2962275" cy="1543050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85" y="2283718"/>
            <a:ext cx="2851802" cy="2304256"/>
          </a:xfrm>
          <a:prstGeom prst="rect">
            <a:avLst/>
          </a:prstGeom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3100382"/>
            <a:ext cx="2466975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669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779912" y="699542"/>
            <a:ext cx="49685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ให้การศึกษาหรือความรู้แก่สมาชิกเกี่ยวกับระบบสุขภาพและการใช้ระบบ</a:t>
            </a:r>
          </a:p>
          <a:p>
            <a:pPr defTabSz="539750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ในการอยู่ร่วมกันของครอบครัว สมาชิก</a:t>
            </a:r>
          </a:p>
          <a:p>
            <a:pPr defTabSz="539750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แต่ละคนควรได้รับข้อมูลหรือคำแนะนำทางด้านสุขภาพหรือการดูแลสุขภาพ เพราะครอบครัวเป็นหน่วยแรกที่ใกล้ชิดสมาชิก และยังมีหน้าที่ในการดูแลโดยตรง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131590"/>
            <a:ext cx="2664296" cy="379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39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3707904" y="843558"/>
            <a:ext cx="5112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800" b="1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ทำหน้าที่ดูแลสมาชิกที่มีการเจ็บป่วยเรื้อรัง พิการหรือสูงอายุ</a:t>
            </a:r>
          </a:p>
          <a:p>
            <a:pPr defTabSz="539750"/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ในวงจรชีวิตของสมาชิกในครอบครัวจะต้องมีภาวการณ์เจ็บป่วย หรือเข้าสู่ระยะสูงอายุ</a:t>
            </a:r>
          </a:p>
          <a:p>
            <a:pPr>
              <a:tabLst>
                <a:tab pos="539750" algn="l"/>
              </a:tabLs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นอกจากนี้อาจมีสมาชิกที่มีภาวะพิการที่ต้องการการดูแลต่อเนื่อง ซึ่งคอรบครัวต้องเป็น</a:t>
            </a:r>
          </a:p>
          <a:p>
            <a:pPr>
              <a:tabLst>
                <a:tab pos="539750" algn="l"/>
              </a:tabLst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ผู้ทำหน้าที่โดยตรง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8" y="0"/>
            <a:ext cx="3153493" cy="2232248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945" y="2239823"/>
            <a:ext cx="3119066" cy="27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68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3563888" y="555526"/>
            <a:ext cx="49648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800" b="1" dirty="0"/>
              <a:t>ความหมายสุขภาพครอบครัว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247027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462009" y="-47359"/>
            <a:ext cx="3888432" cy="726926"/>
          </a:xfrm>
          <a:prstGeom prst="rect">
            <a:avLst/>
          </a:prstGeom>
          <a:solidFill>
            <a:srgbClr val="00B0F0"/>
          </a:solidFill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dirty="0"/>
              <a:t>สาระสำคัญ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2066528" y="1027128"/>
            <a:ext cx="7077472" cy="391352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ครอบครัวเป็นสถาบันทางสังคมที่ใกล้ชิดกับบุคคลมากที่สุด  เป็นสิ่งแวดล้อมที่มีมีผลต่อการดำเนินชีวิตของคนตั้งแต่เกิดจนถึงตาย เป็นหน่วยสังคมที่เล็กที่สุดและในสภาพสังคมปัจจุบันครอบครัวมีการเปลี่ยนแปลงและมีปัจจัยหลายอย่างที่มีผลกระทบต่อสมดุลของครอบครัว  ทำให้สมาชิกของครอบครัวมีปัญหาทางด้านสุขภาพได้ และมีผลต่อ</a:t>
            </a:r>
            <a:r>
              <a:rPr lang="th-TH" sz="2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		ดำเนิน</a:t>
            </a: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ชีวิตของสมาชิกคนอื่นและส่งผลต่อสังคมรอบ</a:t>
            </a:r>
            <a:r>
              <a:rPr lang="th-TH" sz="2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ข้าง		ได้ </a:t>
            </a: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ดังนั้นการดูแลสุขภาพของครอบครัวจึงเป็นสิ่งจำเป็น</a:t>
            </a:r>
            <a:r>
              <a:rPr lang="th-TH" sz="2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		ผู้</a:t>
            </a: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ที่มีบทบาทหน้าที่ด้านสุขภาพต้องทำความเข้าใจ</a:t>
            </a:r>
            <a:r>
              <a:rPr lang="th-TH" sz="26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		จัดการ</a:t>
            </a:r>
            <a:r>
              <a:rPr lang="th-TH" sz="2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บริการที่เหมาะสมต่อไป</a:t>
            </a:r>
            <a:endParaRPr lang="en-US" sz="2600" b="1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341" y="3176167"/>
            <a:ext cx="3246673" cy="17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th-TH" sz="4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สุขภาพครอบครัว หมายถึง </a:t>
            </a:r>
            <a:endParaRPr lang="th-TH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207846" y="1202238"/>
            <a:ext cx="443059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ความสามารถในการทำหน้าที่ของการเป็นหน่วยครอบครัวซึ่งได้แก่ การทำหน้าที่เกี่ยวกับสุขภาพของสมาชิก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แต่ละคน ความสัมพันธ์ระหว่างสมาชิก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ความสามารถในการรับมือกับ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สิ่งแวดล้อมภายนอก ณ เวลานั้น </a:t>
            </a:r>
          </a:p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(จริยาวัตร และ วนิดา, 2554)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202238"/>
            <a:ext cx="1728192" cy="244141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948" y="150052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9866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488832" cy="576064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เป้าหมายของครอบครัวสูงสุดคือการที่ครอบครัวมีสุขภาพดี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915566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ซึ่งมีลักษณะโดยรวมดังนี้ (จริยาวัตร และ วนิดา, 2554)</a:t>
            </a:r>
            <a:endParaRPr lang="th-TH" sz="2800" dirty="0"/>
          </a:p>
        </p:txBody>
      </p:sp>
      <p:sp>
        <p:nvSpPr>
          <p:cNvPr id="6" name="รูปห้าเหลี่ยม 5"/>
          <p:cNvSpPr/>
          <p:nvPr/>
        </p:nvSpPr>
        <p:spPr>
          <a:xfrm rot="10800000" flipV="1">
            <a:off x="467544" y="1491630"/>
            <a:ext cx="8136904" cy="1368152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มีปฏิสัมพันธ์ที่บ่งชี้ว่ามีสุขภาพดีระหว่างสมาชิก ได้แก่ มีการสื่อสารกันสม่ำเสมอ ถึงแม้จะมีความหลากหลาย แต่ก็สนับสนุนซึ่งกันและกัน มีการแลกเปลี่ยนความคิดเห็นกันอย่างเป็นมิตร อยู่บนพื้นฐานของความเข้าใจกัน และสามารถสื่อสารกับบุคคลภายนอกได้ดี</a:t>
            </a:r>
          </a:p>
        </p:txBody>
      </p:sp>
      <p:sp>
        <p:nvSpPr>
          <p:cNvPr id="7" name="รูปห้าเหลี่ยม 6"/>
          <p:cNvSpPr/>
          <p:nvPr/>
        </p:nvSpPr>
        <p:spPr>
          <a:xfrm rot="10800000" flipV="1">
            <a:off x="488368" y="3075806"/>
            <a:ext cx="8116079" cy="1368152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ส่งเสริมพัฒนาการของแต่ละบุคคล โดยครอบครัวสามารถตอบสนองความต้องการของสมาชิกได้ สมาชิกเคารพในสิทธิของกันและกัน ยอมรับความแตกต่าง พร้อมส่งเสริมให้สมาชิกสามารถพึ่งตนเองได้</a:t>
            </a:r>
          </a:p>
        </p:txBody>
      </p:sp>
    </p:spTree>
    <p:extLst>
      <p:ext uri="{BB962C8B-B14F-4D97-AF65-F5344CB8AC3E}">
        <p14:creationId xmlns:p14="http://schemas.microsoft.com/office/powerpoint/2010/main" val="36599154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488832" cy="576064"/>
          </a:xfrm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เป้าหมายของครอบครัวสูงสุดคือการที่ครอบครัวมีสุขภาพดี(ต่อ)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915566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ซึ่งมีลักษณะโดยรวมดังนี้ (จริยาวัตร และ วนิดา, 2554)</a:t>
            </a:r>
            <a:endParaRPr lang="th-TH" sz="2800" dirty="0"/>
          </a:p>
        </p:txBody>
      </p:sp>
      <p:sp>
        <p:nvSpPr>
          <p:cNvPr id="6" name="รูปห้าเหลี่ยม 5"/>
          <p:cNvSpPr/>
          <p:nvPr/>
        </p:nvSpPr>
        <p:spPr>
          <a:xfrm rot="10800000" flipV="1">
            <a:off x="467544" y="1491630"/>
            <a:ext cx="7704856" cy="1368152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มีโครงสร้างของความสัมพันธ์ที่มีประสิทธิภาพ โดยสามารถตอบสนองการเปลี่ยนแปลงของ</a:t>
            </a:r>
          </a:p>
          <a:p>
            <a:r>
              <a:rPr lang="th-TH" sz="2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สมาชิกในครอบครัวได้แต่ละช่วงชีวิตของครอบครัว มีการปรับบทบาทหน้าที่ของสมาชิกได้อย่างเหมาะสม</a:t>
            </a:r>
          </a:p>
        </p:txBody>
      </p:sp>
      <p:sp>
        <p:nvSpPr>
          <p:cNvPr id="7" name="รูปห้าเหลี่ยม 6"/>
          <p:cNvSpPr/>
          <p:nvPr/>
        </p:nvSpPr>
        <p:spPr>
          <a:xfrm rot="10800000" flipV="1">
            <a:off x="488370" y="3075806"/>
            <a:ext cx="7684029" cy="1368152"/>
          </a:xfrm>
          <a:prstGeom prst="homePlate">
            <a:avLst/>
          </a:prstGeom>
          <a:solidFill>
            <a:srgbClr val="CC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มีความสามารถในการจัดการกับปัญหาได้อย่างต่อเนื่อง สามารถแสวงหาแหล่งทรัพยากรในการจัดการกับปัญหาได้ มีพลังอานาจในการคิดสร้างสรรค์ วิเคราะห์ปัญหา</a:t>
            </a:r>
            <a:r>
              <a:rPr lang="th-TH" sz="24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sz="24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พร้อมการจัดการกับปัญหา</a:t>
            </a:r>
          </a:p>
        </p:txBody>
      </p:sp>
    </p:spTree>
    <p:extLst>
      <p:ext uri="{BB962C8B-B14F-4D97-AF65-F5344CB8AC3E}">
        <p14:creationId xmlns:p14="http://schemas.microsoft.com/office/powerpoint/2010/main" val="3498995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23528" y="123478"/>
            <a:ext cx="7488832" cy="576064"/>
          </a:xfrm>
        </p:spPr>
        <p:txBody>
          <a:bodyPr/>
          <a:lstStyle/>
          <a:p>
            <a:r>
              <a:rPr lang="th-TH" sz="3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เป้าหมายของครอบครัวสูงสุดคือการที่ครอบครัวมีสุขภาพดี(ต่อ) 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539552" y="915566"/>
            <a:ext cx="55643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ซึ่งมีลักษณะโดยรวมดังนี้ (จริยาวัตร และ วนิดา, 2554)</a:t>
            </a:r>
            <a:endParaRPr lang="th-TH" sz="2800" dirty="0"/>
          </a:p>
        </p:txBody>
      </p:sp>
      <p:sp>
        <p:nvSpPr>
          <p:cNvPr id="6" name="รูปห้าเหลี่ยม 5"/>
          <p:cNvSpPr/>
          <p:nvPr/>
        </p:nvSpPr>
        <p:spPr>
          <a:xfrm rot="10800000" flipV="1">
            <a:off x="465939" y="1587804"/>
            <a:ext cx="7994492" cy="1368152"/>
          </a:xfrm>
          <a:prstGeom prst="homePlat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มีสภาพแวดล้อมที่เอื้อต่อภาวะสุขภาพและวิถีชีวิต ได้แก่ ความปลอดภัย สะอาดถูกสุขลักษณะ</a:t>
            </a:r>
          </a:p>
        </p:txBody>
      </p:sp>
      <p:sp>
        <p:nvSpPr>
          <p:cNvPr id="7" name="รูปห้าเหลี่ยม 6"/>
          <p:cNvSpPr/>
          <p:nvPr/>
        </p:nvSpPr>
        <p:spPr>
          <a:xfrm rot="10800000" flipV="1">
            <a:off x="465938" y="3291830"/>
            <a:ext cx="7994493" cy="1368152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h-TH" sz="2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มีสัมพันธภาพที่ดีอย่างสม่ำเสมอกับสิ่งแวดล้อมนอกครอบครัว ได้แก่ การมีส่วนร่วมกับชุมชนการใช้ทรัพยากรร่วมในชุมชน ติดตามข่าวสารรอบตัวอย่างต่อเนื่อง</a:t>
            </a:r>
          </a:p>
        </p:txBody>
      </p:sp>
    </p:spTree>
    <p:extLst>
      <p:ext uri="{BB962C8B-B14F-4D97-AF65-F5344CB8AC3E}">
        <p14:creationId xmlns:p14="http://schemas.microsoft.com/office/powerpoint/2010/main" val="9929706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ข้อความ 1"/>
          <p:cNvSpPr>
            <a:spLocks noGrp="1"/>
          </p:cNvSpPr>
          <p:nvPr>
            <p:ph type="body" sz="quarter" idx="10"/>
          </p:nvPr>
        </p:nvSpPr>
        <p:spPr>
          <a:xfrm>
            <a:off x="3419872" y="1635646"/>
            <a:ext cx="5544616" cy="576064"/>
          </a:xfrm>
        </p:spPr>
        <p:txBody>
          <a:bodyPr/>
          <a:lstStyle/>
          <a:p>
            <a:pPr algn="ctr"/>
            <a:r>
              <a:rPr lang="th-TH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ทฤษฎีครอบครัว</a:t>
            </a:r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</a:p>
          <a:p>
            <a:pPr algn="ctr"/>
            <a:r>
              <a:rPr lang="en-US" sz="6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conceptual</a:t>
            </a:r>
            <a:r>
              <a:rPr lang="en-US" sz="48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Framework</a:t>
            </a:r>
            <a:endParaRPr lang="th-TH" sz="48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40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777332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TextBox 4"/>
          <p:cNvSpPr txBox="1"/>
          <p:nvPr/>
        </p:nvSpPr>
        <p:spPr>
          <a:xfrm>
            <a:off x="251520" y="1247881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>
                <a:latin typeface="FreesiaUPC" pitchFamily="34" charset="-34"/>
                <a:cs typeface="FreesiaUPC" pitchFamily="34" charset="-34"/>
              </a:rPr>
              <a:t> ประกอบด้วย </a:t>
            </a:r>
            <a:r>
              <a:rPr lang="th-TH" sz="3200" b="1" dirty="0" smtClean="0"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แนวคิดหลักได้แก่:-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562100" y="258477"/>
            <a:ext cx="6156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000" b="1" dirty="0">
                <a:latin typeface="FreesiaUPC" pitchFamily="34" charset="-34"/>
                <a:cs typeface="FreesiaUPC" pitchFamily="34" charset="-34"/>
              </a:rPr>
              <a:t>แนวคิด ทฤษฎีทางด้าน</a:t>
            </a:r>
            <a:r>
              <a:rPr lang="th-TH" sz="4000" b="1" dirty="0" smtClean="0">
                <a:latin typeface="FreesiaUPC" pitchFamily="34" charset="-34"/>
                <a:cs typeface="FreesiaUPC" pitchFamily="34" charset="-34"/>
              </a:rPr>
              <a:t>ครอบครัว  </a:t>
            </a:r>
            <a:endParaRPr lang="th-TH" sz="4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400987" y="1920470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00987" y="2722217"/>
            <a:ext cx="6842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2.แนวคิด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ทฤษฎีทางจิตวิทยาครอบครัวมี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3523965"/>
            <a:ext cx="293370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863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2106" y="1444215"/>
            <a:ext cx="67772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แนวคิดทฤษฎีปฏิสัมพันธ์เชิงสัญลักษณ์ของครอบครัว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1.3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แนวคิดทฤษฎีระบบครอบครัว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1.4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แนวคิดทฤษฎีสภาวะแวดล้อมครอบครัว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503138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458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49639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83568" y="186487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	ความหมาย</a:t>
            </a:r>
            <a:r>
              <a:rPr lang="th-TH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ของโครงสร้างและหน้าที่ของครอบครัว</a:t>
            </a:r>
            <a:r>
              <a:rPr lang="th-TH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นักวิชาการให้ความหมายของ</a:t>
            </a:r>
            <a:r>
              <a:rPr lang="th-TH" sz="2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โครงสร้างครอบครัว </a:t>
            </a:r>
            <a:r>
              <a:rPr lang="th-TH" sz="2800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Family structure)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Angsana New" panose="02020603050405020304" pitchFamily="18" charset="-34"/>
              </a:rPr>
              <a:t>ว่า หมายถึง องค์ประกอบย่อยของบุคคลที่มาอยู่รวมกัน (ตั้งแต่ 2 คนขึ้นไป) ในลักษณะครัวเรือนและมีความเกี่ยวข้องสัมพันธ์กันโดยสายโลหิตหรือกฎหมาย รวมทั้งมีการดำเนินชีวิตร่วมกันและมีการพึ่งพากันทางสังคมและเศรษฐกิจ 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r>
              <a:rPr lang="th-TH" sz="2800" i="1" dirty="0">
                <a:ea typeface="Times New Roman" panose="02020603050405020304" pitchFamily="18" charset="0"/>
                <a:cs typeface="TH SarabunPSK" panose="020B0500040200020003" pitchFamily="34" charset="-34"/>
              </a:rPr>
              <a:t>     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11715572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49639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(ต่อ)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539552" y="1864876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800" b="1" i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  <a:r>
              <a:rPr lang="th-TH" sz="2800" b="1" i="1" dirty="0" smtClean="0">
                <a:solidFill>
                  <a:schemeClr val="accent1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ส่วน</a:t>
            </a:r>
            <a:r>
              <a:rPr lang="th-TH" sz="2800" b="1" i="1" dirty="0">
                <a:solidFill>
                  <a:schemeClr val="accent1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หน้าที่ของครอบครัว</a:t>
            </a:r>
            <a:r>
              <a:rPr lang="th-TH" sz="2800" b="1" u="sng" dirty="0">
                <a:solidFill>
                  <a:schemeClr val="accent1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accent1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(</a:t>
            </a:r>
            <a:r>
              <a:rPr lang="en-US" sz="2800" b="1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</a:rPr>
              <a:t>Family function)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</a:rPr>
              <a:t>หมายถึง  กิจกรรมหรืองานที่สมาชิกในครอบครัวควรกระทำตามบทบาทหรือสถานภาพในครอบครัว เพื่อให้ครอบครัวสามารถดำเนินชีวิตครอบครัวไปได้อย่างราบรื่น ทั้งนี้ ครอบครัวจะมีหน้าที่ต่อสมาชิกในครอบครัวในการตอบสนองความต้องการของสมาชิกในครอบครัว และยังมีหน้าที่ของครอบครัวต่อสังคมในฐานะที่เป็นสมาชิกของสังคมในการทำประโยชน์เพื่อสังคมด้วย</a:t>
            </a:r>
            <a:endParaRPr lang="th-TH" sz="3600" dirty="0"/>
          </a:p>
        </p:txBody>
      </p:sp>
    </p:spTree>
    <p:extLst>
      <p:ext uri="{BB962C8B-B14F-4D97-AF65-F5344CB8AC3E}">
        <p14:creationId xmlns:p14="http://schemas.microsoft.com/office/powerpoint/2010/main" val="40832185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49639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1864876"/>
            <a:ext cx="76511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-องค์ประกอบโครงสร้างของครอบครัว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ลักษณะความสัมพันธ์ขององค์ประกอบย่อยภายในครอบครัวที่มีผลต่อโครงสร้างของครอบครัว คือ  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*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โครงสร้างบทบาท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 structure) 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*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ระบบค่านิยม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value system)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ระบบค่านิยมเป็นระบบความคิด ความเชื่อ และเจตคติที่เกิดจากการเรียนรู้ในครอบครัว</a:t>
            </a:r>
          </a:p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*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กระบวนการสื่อสาร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Communication Process) </a:t>
            </a:r>
          </a:p>
          <a:p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*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โครงสร้างอำนาจ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Power system)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3845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02-KIMS BUSINESS\007-02-Fullslidesppt-Contents\20161216\Stethoscope as symbol of medicine PowerPoint Templates\main-item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7494"/>
            <a:ext cx="1816547" cy="134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1943100" y="259080"/>
            <a:ext cx="365760" cy="4610100"/>
          </a:xfrm>
          <a:custGeom>
            <a:avLst/>
            <a:gdLst>
              <a:gd name="connsiteX0" fmla="*/ 0 w 365760"/>
              <a:gd name="connsiteY0" fmla="*/ 0 h 5013960"/>
              <a:gd name="connsiteX1" fmla="*/ 0 w 365760"/>
              <a:gd name="connsiteY1" fmla="*/ 502920 h 5013960"/>
              <a:gd name="connsiteX2" fmla="*/ 365760 w 365760"/>
              <a:gd name="connsiteY2" fmla="*/ 502920 h 5013960"/>
              <a:gd name="connsiteX3" fmla="*/ 365760 w 365760"/>
              <a:gd name="connsiteY3" fmla="*/ 1249680 h 5013960"/>
              <a:gd name="connsiteX4" fmla="*/ 7620 w 365760"/>
              <a:gd name="connsiteY4" fmla="*/ 1249680 h 5013960"/>
              <a:gd name="connsiteX5" fmla="*/ 7620 w 365760"/>
              <a:gd name="connsiteY5" fmla="*/ 5013960 h 5013960"/>
              <a:gd name="connsiteX0" fmla="*/ 0 w 365760"/>
              <a:gd name="connsiteY0" fmla="*/ 0 h 4762500"/>
              <a:gd name="connsiteX1" fmla="*/ 0 w 365760"/>
              <a:gd name="connsiteY1" fmla="*/ 251460 h 4762500"/>
              <a:gd name="connsiteX2" fmla="*/ 365760 w 365760"/>
              <a:gd name="connsiteY2" fmla="*/ 251460 h 4762500"/>
              <a:gd name="connsiteX3" fmla="*/ 365760 w 365760"/>
              <a:gd name="connsiteY3" fmla="*/ 998220 h 4762500"/>
              <a:gd name="connsiteX4" fmla="*/ 7620 w 365760"/>
              <a:gd name="connsiteY4" fmla="*/ 998220 h 4762500"/>
              <a:gd name="connsiteX5" fmla="*/ 7620 w 365760"/>
              <a:gd name="connsiteY5" fmla="*/ 4762500 h 4762500"/>
              <a:gd name="connsiteX0" fmla="*/ 0 w 365760"/>
              <a:gd name="connsiteY0" fmla="*/ 0 h 4610100"/>
              <a:gd name="connsiteX1" fmla="*/ 0 w 365760"/>
              <a:gd name="connsiteY1" fmla="*/ 251460 h 4610100"/>
              <a:gd name="connsiteX2" fmla="*/ 365760 w 365760"/>
              <a:gd name="connsiteY2" fmla="*/ 251460 h 4610100"/>
              <a:gd name="connsiteX3" fmla="*/ 365760 w 365760"/>
              <a:gd name="connsiteY3" fmla="*/ 998220 h 4610100"/>
              <a:gd name="connsiteX4" fmla="*/ 7620 w 365760"/>
              <a:gd name="connsiteY4" fmla="*/ 998220 h 4610100"/>
              <a:gd name="connsiteX5" fmla="*/ 7620 w 365760"/>
              <a:gd name="connsiteY5" fmla="*/ 4610100 h 461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5760" h="4610100">
                <a:moveTo>
                  <a:pt x="0" y="0"/>
                </a:moveTo>
                <a:lnTo>
                  <a:pt x="0" y="251460"/>
                </a:lnTo>
                <a:lnTo>
                  <a:pt x="365760" y="251460"/>
                </a:lnTo>
                <a:lnTo>
                  <a:pt x="365760" y="998220"/>
                </a:lnTo>
                <a:lnTo>
                  <a:pt x="7620" y="998220"/>
                </a:lnTo>
                <a:lnTo>
                  <a:pt x="7620" y="4610100"/>
                </a:lnTo>
              </a:path>
            </a:pathLst>
          </a:custGeom>
          <a:ln w="34925">
            <a:solidFill>
              <a:schemeClr val="tx1">
                <a:lumMod val="75000"/>
                <a:lumOff val="2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27784" y="244634"/>
            <a:ext cx="6516216" cy="7200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Rectangle 5"/>
          <p:cNvSpPr/>
          <p:nvPr/>
        </p:nvSpPr>
        <p:spPr>
          <a:xfrm>
            <a:off x="2627784" y="316104"/>
            <a:ext cx="6516216" cy="720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ชื่อเรื่อง 1"/>
          <p:cNvSpPr txBox="1">
            <a:spLocks/>
          </p:cNvSpPr>
          <p:nvPr/>
        </p:nvSpPr>
        <p:spPr>
          <a:xfrm>
            <a:off x="3571526" y="286523"/>
            <a:ext cx="3888432" cy="726926"/>
          </a:xfrm>
          <a:prstGeom prst="rect">
            <a:avLst/>
          </a:prstGeom>
        </p:spPr>
        <p:txBody>
          <a:bodyPr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6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สรุปได้ว่า </a:t>
            </a:r>
          </a:p>
        </p:txBody>
      </p:sp>
      <p:sp>
        <p:nvSpPr>
          <p:cNvPr id="9" name="ตัวแทนเนื้อหา 2"/>
          <p:cNvSpPr txBox="1">
            <a:spLocks/>
          </p:cNvSpPr>
          <p:nvPr/>
        </p:nvSpPr>
        <p:spPr>
          <a:xfrm>
            <a:off x="2344062" y="1560588"/>
            <a:ext cx="6429400" cy="20980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h-TH" sz="36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ครอบครัวเป็นสถาบันแรกที่ทำให้บุคคลเกิดการเรียนรู้ทางสังคม นอกจากนี้ยังช่วยสร้างบุคลิกภาพแห่งความเป็นมนุษย์อีกด้วย</a:t>
            </a:r>
            <a:endParaRPr lang="th-TH" sz="3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379" y="3227876"/>
            <a:ext cx="3246673" cy="172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4234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49639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(ต่อ)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5576" y="1734414"/>
            <a:ext cx="51125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สรุปหน้าที่ของครอบครัว(</a:t>
            </a:r>
            <a:r>
              <a:rPr lang="en-US" sz="2400" b="1" dirty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Friedman) :-</a:t>
            </a:r>
          </a:p>
          <a:p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1.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ให้ความรักเอาใจใส่</a:t>
            </a:r>
          </a:p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2.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การอบรมเลี้ยงดูกล่อมเกลาฟูมฟัก/ รู้ระเบียบสังคม</a:t>
            </a:r>
          </a:p>
          <a:p>
            <a:pPr indent="357188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การผลิตสมาชิก ดำรงเผ่าพันธุ์/ เพศศึกษา</a:t>
            </a:r>
          </a:p>
          <a:p>
            <a:pPr indent="357188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การเผชิญปัญหาในครอบครัว</a:t>
            </a:r>
          </a:p>
          <a:p>
            <a:pPr indent="357188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การจัดหาทรัพยากร/ เศรษฐกิจ</a:t>
            </a:r>
          </a:p>
          <a:p>
            <a:pPr indent="357188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การจัดหาสิ่งจำเป็นขั้นพื้นฐานของมนุษย์</a:t>
            </a:r>
          </a:p>
          <a:p>
            <a:pPr indent="357188"/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 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การดูแลด้านสุขภาพอนามัย</a:t>
            </a: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120" y="1864876"/>
            <a:ext cx="3384376" cy="265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6047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49639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(ต่อ)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83568" y="1864876"/>
            <a:ext cx="80648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8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การทำหน้าที่ครอบครัว (</a:t>
            </a:r>
            <a:r>
              <a:rPr lang="en-US" sz="28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Mc Master’s Model</a:t>
            </a:r>
            <a:r>
              <a:rPr lang="th-TH" sz="28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en-US" sz="3200" b="1" dirty="0">
              <a:solidFill>
                <a:schemeClr val="accent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ภารกิจการตอบสนองความต้องการพื้นฐาน (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Basic Task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ปัจจัยที่จำเป็นแก่ชีวิต</a:t>
            </a:r>
            <a:endParaRPr lang="en-US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ภารกิจการตอบสนองตามพัฒนาการ(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Developmental Task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ที่</a:t>
            </a:r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เปลี่ยนไปของ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สมาชิก</a:t>
            </a:r>
            <a:endParaRPr lang="en-US" sz="32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8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ภารกิจการตอบสนองเมื่อเกิดเหตุการณ์ไม่คาดฝัน (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Crisis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en-US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Task</a:t>
            </a:r>
            <a:r>
              <a:rPr lang="th-TH" sz="28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) ปรับตัวให้ผ่านเหตุการณ์นั้นๆ ไปได้</a:t>
            </a:r>
            <a:endParaRPr lang="en-US" sz="3200" dirty="0">
              <a:effectLst/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879587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323528" y="1149639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(ต่อ)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755576" y="192367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ความสัมพันธ์ระหว่างสมาชิกในครอบครัวและชุมชน </a:t>
            </a:r>
            <a:endParaRPr lang="en-US" sz="2800" dirty="0">
              <a:solidFill>
                <a:schemeClr val="accent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en-US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ความสัมพันธ์ระหว่างสามีภรรยาหรือบิดามารดา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</a:t>
            </a:r>
            <a:r>
              <a:rPr lang="en-US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ความสัมพันธ์ระหว่างบิดามารดาและบุตร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</a:t>
            </a:r>
            <a:r>
              <a:rPr lang="en-US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ความสัมพันธ์ระหว่างพี่น้อง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ความสัมพันธ์ระหว่างสมาชิกทุกคนในครอบครัว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1563638"/>
            <a:ext cx="2520280" cy="33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33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1109866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แนวคิดทฤษฎีปฏิสัมพันธ์เชิงสัญลักษณ์ของ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98376" y="1851670"/>
            <a:ext cx="78913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ขยาย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แนวคิดมาจากแนวคิดทฤษฎีปฏิสัมพันธ์เชิง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สัญลักษณ์ซึ่ง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เป็นทฤษฎีทางสังคมวิทยา โดยแนวคิด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นี้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กับมนุษย์แต่ละคน หรือสิ่งที่เกี่ยวกับตัวตน (</a:t>
            </a:r>
            <a:r>
              <a:rPr lang="en-US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Concept of 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Self)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สาระสำคัญ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ของทฤษฎีปฏิสัมพันธ์เชิงสัญลักษณ์ของครอบครัว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เน้นกระบวนการ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สร้างบทบาทภายในครอบครัว การให้ความหมายและการแสดงบทบาทของแต่ละบุคคลใน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ครอบครัวและความสำคัญ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ของปฏิสัมพันธ์ของบุคคลผ่านกระบวนการสื่อสาร ซึ่งมีอิทธิพลต่อการเรียนรู้ของเด็ก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ผ่านกระบวนการ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ขัดเกลาทางสังคม หรือที่เรียกว่า สังคมประกิต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Socialization) (</a:t>
            </a:r>
            <a:r>
              <a:rPr lang="en-US" sz="240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Blumer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, 1969) 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908790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>
              <a:solidFill>
                <a:prstClr val="white"/>
              </a:solidFill>
            </a:endParaRPr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>
              <a:solidFill>
                <a:prstClr val="white"/>
              </a:solidFill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1109866"/>
            <a:ext cx="7488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แนวคิดทฤษฎีปฏิสัมพันธ์เชิงสัญลักษณ์ของ</a:t>
            </a:r>
            <a:r>
              <a:rPr lang="th-TH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</a:t>
            </a:r>
            <a:r>
              <a:rPr lang="th-TH" sz="3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ต่อ</a:t>
            </a:r>
            <a:r>
              <a:rPr lang="th-TH" sz="3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)</a:t>
            </a:r>
            <a:endParaRPr lang="th-TH" sz="32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7584" y="1923678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*</a:t>
            </a:r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องค์ประกอบของปฏิสัมพันธ์เชิงสัญลักษณ์</a:t>
            </a:r>
            <a:r>
              <a:rPr lang="th-TH" sz="2400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การแสดงพฤติกรรมของบุคคลเกี่ยวข้องกับองค์ประกอบสำคัญ </a:t>
            </a: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ส่วน คือ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ตัวตน 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(Self)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หมายถึง คุณลักษณะเฉพาะของบุคคลแต่ละคน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 </a:t>
            </a: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การอบรมขัดเกลาทางสังคม </a:t>
            </a:r>
            <a:r>
              <a:rPr lang="en-US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(Socialization) 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หมายถึง กระบวนการถ่ายทอดเจตคติ ค่านิยม ความคิด ความเชื่อ และวัฒนธรรมจากครอบครัวไปสู่ลูกหลาน โดยผ่านการปฏิสัมพันธ์กับคนในครอบครัว และสิ่งต่างๆรอบตัว ทำให้เกิดการสื่อความหมายเพื่อความเข้าใจร่วมกัน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516157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110986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แนวคิดทฤษฎีปฏิสัมพันธ์เชิงสัญลักษณ์ของ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(ต่อ)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99592" y="1947255"/>
            <a:ext cx="7317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บทบาท (</a:t>
            </a:r>
            <a:r>
              <a:rPr lang="en-US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Role)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กลุ่มของพฤติกรรมที่แสดงออกตามบรรทัดฐาน หรือความคาดหวังของสังคม รวมทั้งตามสถานภาพของบุคคลนั้นๆ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856160"/>
            <a:ext cx="2466975" cy="1847850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 rotWithShape="1">
          <a:blip r:embed="rId4"/>
          <a:srcRect r="29412"/>
          <a:stretch/>
        </p:blipFill>
        <p:spPr>
          <a:xfrm>
            <a:off x="1562100" y="2802238"/>
            <a:ext cx="1728192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5618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467544" y="1059582"/>
            <a:ext cx="753345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1.3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แนวคิดทฤษฎีระบบ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</a:t>
            </a:r>
            <a:r>
              <a:rPr lang="en-US" sz="3300" b="1" dirty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(Family System Theory</a:t>
            </a:r>
            <a:r>
              <a:rPr lang="en-US" sz="3300" b="1" dirty="0" smtClean="0">
                <a:solidFill>
                  <a:prstClr val="black"/>
                </a:solidFill>
                <a:latin typeface="FreesiaUPC" pitchFamily="34" charset="-34"/>
                <a:cs typeface="FreesiaUPC" pitchFamily="34" charset="-34"/>
              </a:rPr>
              <a:t>)</a:t>
            </a:r>
            <a:endParaRPr lang="en-US" sz="3300" b="1" dirty="0">
              <a:solidFill>
                <a:prstClr val="black"/>
              </a:solidFill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ludwig-von-bertalanff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779662"/>
            <a:ext cx="3096344" cy="2438571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4234272" y="174657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มีพื้นฐานจากทฤษฎีระบบทั่วไป </a:t>
            </a:r>
            <a:endParaRPr lang="en-US" sz="27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en-US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(General System Theory)</a:t>
            </a:r>
            <a:endParaRPr lang="th-TH" sz="27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95536" y="4353538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วอน เบอร์ทาแลน</a:t>
            </a:r>
            <a:r>
              <a:rPr lang="th-TH" sz="2000" b="1" dirty="0" err="1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ฟี</a:t>
            </a:r>
            <a:r>
              <a:rPr lang="th-TH" sz="2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en-US" sz="2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(Von </a:t>
            </a:r>
            <a:r>
              <a:rPr lang="en-US" sz="2000" b="1" dirty="0" err="1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Bertalanffy</a:t>
            </a:r>
            <a:r>
              <a:rPr lang="en-US" sz="2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, 1968)</a:t>
            </a:r>
            <a:endParaRPr lang="th-TH" sz="2000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93927" y="2803837"/>
            <a:ext cx="48965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 smtClean="0">
                <a:solidFill>
                  <a:schemeClr val="accent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</a:t>
            </a:r>
            <a:r>
              <a:rPr lang="th-TH" sz="28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การรวมตัว</a:t>
            </a: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ของระบบย่อยของบุคคลในครอบครัว เกิดเป็นระบบใหญ่ที่มีของเขตและการจัดระบบภายในแตกต่างไปจากลักษณะของแต่ละบุคคล</a:t>
            </a:r>
          </a:p>
        </p:txBody>
      </p:sp>
    </p:spTree>
    <p:extLst>
      <p:ext uri="{BB962C8B-B14F-4D97-AF65-F5344CB8AC3E}">
        <p14:creationId xmlns:p14="http://schemas.microsoft.com/office/powerpoint/2010/main" val="11626953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18026" y="303498"/>
            <a:ext cx="39629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ทฤษฎีระบบครอบครัว</a:t>
            </a:r>
          </a:p>
        </p:txBody>
      </p:sp>
      <p:graphicFrame>
        <p:nvGraphicFramePr>
          <p:cNvPr id="6" name="ไดอะแกรม 5"/>
          <p:cNvGraphicFramePr/>
          <p:nvPr>
            <p:extLst/>
          </p:nvPr>
        </p:nvGraphicFramePr>
        <p:xfrm>
          <a:off x="611560" y="1642082"/>
          <a:ext cx="8208912" cy="2513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109311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611560" y="1131590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4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คุณสมบัติของระบบครอบครัว</a:t>
            </a:r>
            <a:r>
              <a:rPr lang="en-US" sz="2400" b="1" u="sng" dirty="0">
                <a:solidFill>
                  <a:schemeClr val="accent1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:- </a:t>
            </a:r>
            <a:endParaRPr lang="en-US" sz="2800" dirty="0">
              <a:solidFill>
                <a:schemeClr val="accent1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628650"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ครอบครัว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เป็นระบบเปิดทางสังคมและวัฒนธรรม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628650"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2. ครอบครัว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มีการเปลี่ยนแปลงตลอดเวลา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628650"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3. ครอบครัว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ที่มีการจัดระบบภายใน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628650"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4. ครอบครัว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มีการสื่อสาร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628650">
              <a:spcAft>
                <a:spcPts val="0"/>
              </a:spcAft>
            </a:pP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5. ครอบครัว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มีกฎที่สมาชิกต้องถือปฏิบัติ </a:t>
            </a:r>
            <a:endParaRPr lang="en-US" sz="28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indent="628650"/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6. ครอบครัว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มีขอบเขตทั้งระหว่างบุคคลใน</a:t>
            </a:r>
            <a:r>
              <a:rPr lang="th-TH" sz="24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ครอบครัวด้วยกัน</a:t>
            </a:r>
            <a:r>
              <a:rPr lang="th-TH" sz="2400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เองและระหว่างครอบครัวกับระบบภายนอกอื่นๆ</a:t>
            </a:r>
            <a:r>
              <a:rPr lang="th-TH" sz="40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th-TH" sz="3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52550" y="72422"/>
            <a:ext cx="39629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ทฤษฎีระบบครอบครัว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87610278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352550" y="72422"/>
            <a:ext cx="396294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ทฤษฎีระบบครอบครัว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39552" y="1131590"/>
            <a:ext cx="7200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2800" dirty="0">
                <a:solidFill>
                  <a:schemeClr val="accent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 </a:t>
            </a:r>
            <a:r>
              <a:rPr lang="en-US" sz="2800" dirty="0">
                <a:solidFill>
                  <a:schemeClr val="accent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Cordia New" panose="020B0304020202020204" pitchFamily="34" charset="-34"/>
              </a:rPr>
              <a:t>*</a:t>
            </a:r>
            <a:r>
              <a:rPr lang="th-TH" sz="2400" b="1" u="sng" dirty="0">
                <a:solidFill>
                  <a:schemeClr val="accent1"/>
                </a:solidFill>
                <a:latin typeface="Cordia New" panose="020B0304020202020204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ลักษณะของระบบครอบครัว แตกต่างจากระบบอื่นในสังคม ดังนี้</a:t>
            </a:r>
            <a:endParaRPr lang="en-US" sz="2800" dirty="0">
              <a:solidFill>
                <a:schemeClr val="accent1"/>
              </a:solidFill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pPr>
              <a:spcAft>
                <a:spcPts val="0"/>
              </a:spcAft>
            </a:pPr>
            <a:r>
              <a:rPr lang="th-TH" sz="2400" dirty="0" smtClean="0">
                <a:latin typeface="Cordia New" panose="020B0304020202020204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1. </a:t>
            </a:r>
            <a:r>
              <a:rPr lang="th-TH" sz="2400" dirty="0">
                <a:latin typeface="Cordia New" panose="020B0304020202020204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สมาชิกครอบครัวที่มีส่วนอยู่ในระบบครอบครัวจะมีความต้องการพึ่งพาซึ่งกันและกันระดับใดระดับหนึ่ง</a:t>
            </a:r>
            <a:endParaRPr lang="en-US" sz="2800" dirty="0">
              <a:latin typeface="Cordia New" panose="020B0304020202020204" pitchFamily="34" charset="-34"/>
              <a:ea typeface="Times New Roman" panose="02020603050405020304" pitchFamily="18" charset="0"/>
              <a:cs typeface="Cordia New" panose="020B0304020202020204" pitchFamily="34" charset="-34"/>
            </a:endParaRPr>
          </a:p>
          <a:p>
            <a:r>
              <a:rPr lang="th-TH" sz="2400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2. </a:t>
            </a:r>
            <a:r>
              <a:rPr lang="th-TH" sz="2400" dirty="0"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มีขอบเขตของครอบครัวที่แยกครอบครัวออกมาเป็นหน่วยเฉพาะขอบเขตนี้จะทำหน้าที่ในการกั้นหรือปล่อยสิ่งที่อยู่ภายนอกครอบครัว ให้ผ่านเข้าไปสู่สมาชิกในครอบครัวได้หรือไม่</a:t>
            </a:r>
          </a:p>
          <a:p>
            <a:r>
              <a:rPr lang="th-TH" sz="2400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3. </a:t>
            </a:r>
            <a:r>
              <a:rPr lang="th-TH" sz="2400" dirty="0"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ครอบครัวเป็นกลุ่มสมาชิกที่มีภารกิจร่วมกัน เพื่อตอบสนองความต้องการของสมาชิกและสังคมภายนอก</a:t>
            </a:r>
          </a:p>
          <a:p>
            <a:r>
              <a:rPr lang="th-TH" sz="2400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4. </a:t>
            </a:r>
            <a:r>
              <a:rPr lang="th-TH" sz="2400" dirty="0"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ครอบครัวมีความสามารถที่จะ “เปลี่ยนแปลง” ได้</a:t>
            </a:r>
          </a:p>
          <a:p>
            <a:r>
              <a:rPr lang="th-TH" sz="2400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892321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xmlns="" id="{FBB0D4FD-F1F4-430E-934E-9C0A76E27322}"/>
              </a:ext>
            </a:extLst>
          </p:cNvPr>
          <p:cNvGrpSpPr/>
          <p:nvPr/>
        </p:nvGrpSpPr>
        <p:grpSpPr>
          <a:xfrm>
            <a:off x="5912785" y="1976731"/>
            <a:ext cx="1917809" cy="2370881"/>
            <a:chOff x="5912785" y="1976731"/>
            <a:chExt cx="1917809" cy="2370881"/>
          </a:xfrm>
          <a:solidFill>
            <a:schemeClr val="accent1"/>
          </a:solidFill>
        </p:grpSpPr>
        <p:sp>
          <p:nvSpPr>
            <p:cNvPr id="33" name="Trapezoid 28"/>
            <p:cNvSpPr/>
            <p:nvPr/>
          </p:nvSpPr>
          <p:spPr>
            <a:xfrm>
              <a:off x="5912785" y="3347157"/>
              <a:ext cx="1917809" cy="1000455"/>
            </a:xfrm>
            <a:custGeom>
              <a:avLst/>
              <a:gdLst>
                <a:gd name="connsiteX0" fmla="*/ 257208 w 1935138"/>
                <a:gd name="connsiteY0" fmla="*/ 14741 h 862209"/>
                <a:gd name="connsiteX1" fmla="*/ 1715038 w 1935138"/>
                <a:gd name="connsiteY1" fmla="*/ 0 h 862209"/>
                <a:gd name="connsiteX2" fmla="*/ 1848922 w 1935138"/>
                <a:gd name="connsiteY2" fmla="*/ 674894 h 862209"/>
                <a:gd name="connsiteX3" fmla="*/ 48787 w 1935138"/>
                <a:gd name="connsiteY3" fmla="*/ 674894 h 862209"/>
                <a:gd name="connsiteX4" fmla="*/ 257208 w 1935138"/>
                <a:gd name="connsiteY4" fmla="*/ 14741 h 862209"/>
                <a:gd name="connsiteX0" fmla="*/ 257208 w 1917809"/>
                <a:gd name="connsiteY0" fmla="*/ 7371 h 854839"/>
                <a:gd name="connsiteX1" fmla="*/ 1637401 w 1917809"/>
                <a:gd name="connsiteY1" fmla="*/ 0 h 854839"/>
                <a:gd name="connsiteX2" fmla="*/ 1848922 w 1917809"/>
                <a:gd name="connsiteY2" fmla="*/ 667524 h 854839"/>
                <a:gd name="connsiteX3" fmla="*/ 48787 w 1917809"/>
                <a:gd name="connsiteY3" fmla="*/ 667524 h 854839"/>
                <a:gd name="connsiteX4" fmla="*/ 257208 w 1917809"/>
                <a:gd name="connsiteY4" fmla="*/ 7371 h 85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7809" h="854839">
                  <a:moveTo>
                    <a:pt x="257208" y="7371"/>
                  </a:moveTo>
                  <a:lnTo>
                    <a:pt x="1637401" y="0"/>
                  </a:lnTo>
                  <a:cubicBezTo>
                    <a:pt x="1826058" y="307158"/>
                    <a:pt x="2026593" y="581569"/>
                    <a:pt x="1848922" y="667524"/>
                  </a:cubicBezTo>
                  <a:cubicBezTo>
                    <a:pt x="1392312" y="894490"/>
                    <a:pt x="509274" y="939073"/>
                    <a:pt x="48787" y="667524"/>
                  </a:cubicBezTo>
                  <a:cubicBezTo>
                    <a:pt x="-86208" y="569815"/>
                    <a:pt x="83730" y="306961"/>
                    <a:pt x="257208" y="737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6931375" y="3121691"/>
              <a:ext cx="234753" cy="2347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681878" y="2868427"/>
              <a:ext cx="276548" cy="27654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6820152" y="2572568"/>
              <a:ext cx="179486" cy="17948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761443" y="2274650"/>
              <a:ext cx="152939" cy="15293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851533" y="1976731"/>
              <a:ext cx="106893" cy="1068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9" name="Trapezoid 28"/>
          <p:cNvSpPr/>
          <p:nvPr/>
        </p:nvSpPr>
        <p:spPr>
          <a:xfrm>
            <a:off x="5549292" y="1627460"/>
            <a:ext cx="2657207" cy="3035031"/>
          </a:xfrm>
          <a:custGeom>
            <a:avLst/>
            <a:gdLst/>
            <a:ahLst/>
            <a:cxnLst/>
            <a:rect l="l" t="t" r="r" b="b"/>
            <a:pathLst>
              <a:path w="2657207" h="3035031">
                <a:moveTo>
                  <a:pt x="1631432" y="134732"/>
                </a:moveTo>
                <a:cubicBezTo>
                  <a:pt x="1462279" y="280235"/>
                  <a:pt x="1214463" y="310303"/>
                  <a:pt x="985503" y="145169"/>
                </a:cubicBezTo>
                <a:lnTo>
                  <a:pt x="1051676" y="750645"/>
                </a:lnTo>
                <a:cubicBezTo>
                  <a:pt x="1070562" y="1013584"/>
                  <a:pt x="-94282" y="2352947"/>
                  <a:pt x="262484" y="2611176"/>
                </a:cubicBezTo>
                <a:cubicBezTo>
                  <a:pt x="797623" y="2926747"/>
                  <a:pt x="1823817" y="2874937"/>
                  <a:pt x="2354450" y="2611176"/>
                </a:cubicBezTo>
                <a:cubicBezTo>
                  <a:pt x="2810328" y="2390626"/>
                  <a:pt x="1563420" y="1060683"/>
                  <a:pt x="1555274" y="750644"/>
                </a:cubicBezTo>
                <a:close/>
                <a:moveTo>
                  <a:pt x="894916" y="0"/>
                </a:moveTo>
                <a:cubicBezTo>
                  <a:pt x="1239659" y="290705"/>
                  <a:pt x="1542116" y="169138"/>
                  <a:pt x="1723008" y="0"/>
                </a:cubicBezTo>
                <a:lnTo>
                  <a:pt x="1651224" y="732156"/>
                </a:lnTo>
                <a:cubicBezTo>
                  <a:pt x="1660781" y="1080079"/>
                  <a:pt x="3071008" y="2543252"/>
                  <a:pt x="2536153" y="2790751"/>
                </a:cubicBezTo>
                <a:cubicBezTo>
                  <a:pt x="1913592" y="3086741"/>
                  <a:pt x="709619" y="3144882"/>
                  <a:pt x="81772" y="2790751"/>
                </a:cubicBezTo>
                <a:cubicBezTo>
                  <a:pt x="-336801" y="2500969"/>
                  <a:pt x="988857" y="1027226"/>
                  <a:pt x="966700" y="73215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Oval 2"/>
          <p:cNvSpPr/>
          <p:nvPr/>
        </p:nvSpPr>
        <p:spPr>
          <a:xfrm>
            <a:off x="6444208" y="1442237"/>
            <a:ext cx="828092" cy="385312"/>
          </a:xfrm>
          <a:custGeom>
            <a:avLst/>
            <a:gdLst/>
            <a:ahLst/>
            <a:cxnLst/>
            <a:rect l="l" t="t" r="r" b="b"/>
            <a:pathLst>
              <a:path w="828092" h="385312">
                <a:moveTo>
                  <a:pt x="414046" y="60586"/>
                </a:moveTo>
                <a:cubicBezTo>
                  <a:pt x="257285" y="60586"/>
                  <a:pt x="130206" y="119716"/>
                  <a:pt x="130206" y="192657"/>
                </a:cubicBezTo>
                <a:cubicBezTo>
                  <a:pt x="130206" y="265598"/>
                  <a:pt x="257285" y="324728"/>
                  <a:pt x="414046" y="324728"/>
                </a:cubicBezTo>
                <a:cubicBezTo>
                  <a:pt x="570807" y="324728"/>
                  <a:pt x="697886" y="265598"/>
                  <a:pt x="697886" y="192657"/>
                </a:cubicBezTo>
                <a:cubicBezTo>
                  <a:pt x="697886" y="119716"/>
                  <a:pt x="570807" y="60586"/>
                  <a:pt x="414046" y="60586"/>
                </a:cubicBezTo>
                <a:close/>
                <a:moveTo>
                  <a:pt x="414046" y="0"/>
                </a:moveTo>
                <a:cubicBezTo>
                  <a:pt x="642717" y="0"/>
                  <a:pt x="828092" y="86255"/>
                  <a:pt x="828092" y="192656"/>
                </a:cubicBezTo>
                <a:cubicBezTo>
                  <a:pt x="828092" y="299057"/>
                  <a:pt x="642717" y="385312"/>
                  <a:pt x="414046" y="385312"/>
                </a:cubicBezTo>
                <a:cubicBezTo>
                  <a:pt x="185375" y="385312"/>
                  <a:pt x="0" y="299057"/>
                  <a:pt x="0" y="192656"/>
                </a:cubicBezTo>
                <a:cubicBezTo>
                  <a:pt x="0" y="86255"/>
                  <a:pt x="185375" y="0"/>
                  <a:pt x="41404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1" name="그룹 20">
            <a:extLst>
              <a:ext uri="{FF2B5EF4-FFF2-40B4-BE49-F238E27FC236}">
                <a16:creationId xmlns:a16="http://schemas.microsoft.com/office/drawing/2014/main" xmlns="" id="{B3855D15-DA6A-40D2-A464-1EBC3968A019}"/>
              </a:ext>
            </a:extLst>
          </p:cNvPr>
          <p:cNvGrpSpPr/>
          <p:nvPr/>
        </p:nvGrpSpPr>
        <p:grpSpPr>
          <a:xfrm>
            <a:off x="6487683" y="3374359"/>
            <a:ext cx="829366" cy="794528"/>
            <a:chOff x="6487683" y="3374359"/>
            <a:chExt cx="829366" cy="794528"/>
          </a:xfrm>
        </p:grpSpPr>
        <p:sp>
          <p:nvSpPr>
            <p:cNvPr id="34" name="Oval 33"/>
            <p:cNvSpPr/>
            <p:nvPr/>
          </p:nvSpPr>
          <p:spPr>
            <a:xfrm>
              <a:off x="6591552" y="3615188"/>
              <a:ext cx="457200" cy="457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7122854" y="3509337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487683" y="3374359"/>
              <a:ext cx="194195" cy="19419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7048752" y="4015948"/>
              <a:ext cx="152939" cy="1529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8583A11-E2FB-4B50-A483-067CCD803F10}"/>
              </a:ext>
            </a:extLst>
          </p:cNvPr>
          <p:cNvSpPr/>
          <p:nvPr/>
        </p:nvSpPr>
        <p:spPr>
          <a:xfrm>
            <a:off x="179512" y="1059582"/>
            <a:ext cx="5224325" cy="15129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8290C014-9C4E-44D5-AFB6-BEF226E5D3DF}"/>
              </a:ext>
            </a:extLst>
          </p:cNvPr>
          <p:cNvSpPr txBox="1"/>
          <p:nvPr/>
        </p:nvSpPr>
        <p:spPr>
          <a:xfrm>
            <a:off x="313764" y="1228865"/>
            <a:ext cx="49063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5400" b="1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ความหมายของครอบครัว</a:t>
            </a:r>
          </a:p>
          <a:p>
            <a:pPr algn="ctr"/>
            <a:endParaRPr lang="th-TH" altLang="ko-KR" sz="5400" b="1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747" y="2777048"/>
            <a:ext cx="3554338" cy="206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8133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51520" y="0"/>
            <a:ext cx="878497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ทฤษฎีระบบครอบครัว* </a:t>
            </a:r>
            <a:r>
              <a:rPr lang="th-TH" sz="3600" b="1" dirty="0">
                <a:latin typeface="FreesiaUPC" pitchFamily="34" charset="-34"/>
                <a:cs typeface="FreesiaUPC" pitchFamily="34" charset="-34"/>
              </a:rPr>
              <a:t>องค์ประกอบของระบบครอบครัว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43000" y="1017986"/>
            <a:ext cx="77494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u="sng" dirty="0">
                <a:latin typeface="FreesiaUPC" pitchFamily="34" charset="-34"/>
                <a:cs typeface="FreesiaUPC" pitchFamily="34" charset="-34"/>
              </a:rPr>
              <a:t>ครอบครัวเป็นระบบย่อย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ที่สำคัญของสังคม มีปฏิสัมพันธ์ซึ่งกันและกัน มีระบบย่อยลงไป เช่น ระบบย่อยคู่สามีภรรยา มารดาและบุตร พี่น้อง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u="sng" dirty="0">
                <a:latin typeface="FreesiaUPC" pitchFamily="34" charset="-34"/>
                <a:cs typeface="FreesiaUPC" pitchFamily="34" charset="-34"/>
              </a:rPr>
              <a:t>มีปฏิสัมพันธ์กับระบบอื่น ๆ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เช่น ระบบการศึกษา ระบบการเมือง ระบบการศาสนา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u="sng" dirty="0">
                <a:latin typeface="FreesiaUPC" pitchFamily="34" charset="-34"/>
                <a:cs typeface="FreesiaUPC" pitchFamily="34" charset="-34"/>
              </a:rPr>
              <a:t> มีขอบเขตของครอบครัว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แต่เป็นระบบเปิด นำเข้าแหล่งประโยชน์จากสิ่งแวดล้อม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u="sng" dirty="0">
                <a:latin typeface="FreesiaUPC" pitchFamily="34" charset="-34"/>
                <a:cs typeface="FreesiaUPC" pitchFamily="34" charset="-34"/>
              </a:rPr>
              <a:t>การปรับตัวของครอบครัว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เพื่อคงครอบครัวให้สมดุล</a:t>
            </a:r>
          </a:p>
        </p:txBody>
      </p:sp>
    </p:spTree>
    <p:extLst>
      <p:ext uri="{BB962C8B-B14F-4D97-AF65-F5344CB8AC3E}">
        <p14:creationId xmlns:p14="http://schemas.microsoft.com/office/powerpoint/2010/main" val="28395978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7544" y="1109866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1.3 แนวคิด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ทฤษฎีระบบ</a:t>
            </a: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ครอบครัว (ต่อ)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6928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2106" y="1444215"/>
            <a:ext cx="67772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1.4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แนวคิดทฤษฎีสภาวะแวดล้อมครอบครัว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503138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505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352550" y="272477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แนวคิดทฤษฎีทางด้านครอบครัวมี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582106" y="1444215"/>
            <a:ext cx="67772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1.1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แนวคิดทฤษฎีโครงสร้างและหน้าที่ของครอบครัว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1.2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แนวคิดทฤษฎีปฏิสัมพันธ์เชิงสัญลักษณ์ของครอบครัว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1.3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แนวคิดทฤษฎีระบบครอบครัว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3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1.4 </a:t>
            </a:r>
            <a:r>
              <a:rPr lang="th-TH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แนวคิดทฤษฎีสภาวะแวดล้อมครอบครัว 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224" y="2503138"/>
            <a:ext cx="19431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962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58614" y="272477"/>
            <a:ext cx="6842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2.แนวคิด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ทฤษฎีทางจิตวิทยาครอบครัวมี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58614" y="1442027"/>
            <a:ext cx="59005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แนวคิดทฤษฎีพัฒนาการมนุษย์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  <a:p>
            <a:pPr>
              <a:spcAft>
                <a:spcPts val="0"/>
              </a:spcAft>
            </a:pPr>
            <a:r>
              <a:rPr lang="th-TH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2.2 </a:t>
            </a:r>
            <a:r>
              <a:rPr lang="th-TH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แนวคิดทฤษฎีพัฒนาการครอบครัว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418" y="3188316"/>
            <a:ext cx="2857500" cy="16002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8831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27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58614" y="272477"/>
            <a:ext cx="6842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2.แนวคิด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ทฤษฎีทางจิตวิทยาครอบครัวมี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58614" y="1442027"/>
            <a:ext cx="5900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2.1 </a:t>
            </a:r>
            <a:r>
              <a:rPr lang="th-TH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แนวคิดทฤษฎีพัฒนาการ</a:t>
            </a:r>
            <a:r>
              <a:rPr lang="th-TH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มนุษย์</a:t>
            </a:r>
            <a:endParaRPr lang="en-US" sz="3600" b="1" dirty="0"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418" y="3188316"/>
            <a:ext cx="2857500" cy="16002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8831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121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158614" y="272477"/>
            <a:ext cx="68423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2.แนวคิด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ทฤษฎีทางจิตวิทยาครอบครัวมี </a:t>
            </a:r>
            <a:r>
              <a:rPr lang="th-TH" sz="3200" b="1" dirty="0" smtClean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2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แนวคิด</a:t>
            </a:r>
          </a:p>
        </p:txBody>
      </p:sp>
      <p:sp>
        <p:nvSpPr>
          <p:cNvPr id="2" name="สี่เหลี่ยมผืนผ้า 1"/>
          <p:cNvSpPr/>
          <p:nvPr/>
        </p:nvSpPr>
        <p:spPr>
          <a:xfrm>
            <a:off x="1158614" y="1442027"/>
            <a:ext cx="59005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h-TH" sz="4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2.2 </a:t>
            </a:r>
            <a:r>
              <a:rPr lang="th-TH" sz="40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แนวคิดทฤษฎีพัฒนาการครอบครัว</a:t>
            </a:r>
            <a:endParaRPr lang="en-US" sz="3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0418" y="3188316"/>
            <a:ext cx="2857500" cy="1600200"/>
          </a:xfrm>
          <a:prstGeom prst="rect">
            <a:avLst/>
          </a:prstGeom>
        </p:spPr>
      </p:pic>
      <p:pic>
        <p:nvPicPr>
          <p:cNvPr id="4" name="รูปภาพ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3188316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103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46874" y="149366"/>
            <a:ext cx="872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ทฤษฎีพัฒนาการครอบครัว </a:t>
            </a:r>
            <a:r>
              <a:rPr lang="en-US" sz="40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(Family Development Theory)</a:t>
            </a:r>
            <a:endParaRPr lang="th-TH" sz="4000" b="1" dirty="0">
              <a:solidFill>
                <a:schemeClr val="accent2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347614"/>
            <a:ext cx="8280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 err="1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อีเวลิน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ดูวาล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(Evelyn Duval, 1957)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เป็นผู้คิดค้น มีหลัก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ประการ</a:t>
            </a:r>
          </a:p>
          <a:p>
            <a:pPr defTabSz="717550"/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	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วงจรชีวิต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(Family Life Cycle)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ครอบครัวมีการเจริญเติบโตและพัฒนาการเช่นเดียวกับบุคคล เริ่มต้นจากการตั้งครอบครัวและจบลงด้วยการจากไป</a:t>
            </a:r>
          </a:p>
          <a:p>
            <a:pPr defTabSz="717550"/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	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3000" b="1" dirty="0">
                <a:latin typeface="FreesiaUPC" pitchFamily="34" charset="-34"/>
                <a:cs typeface="FreesiaUPC" pitchFamily="34" charset="-34"/>
              </a:rPr>
              <a:t>ภารกิจของครอบครัว </a:t>
            </a:r>
            <a:r>
              <a:rPr lang="en-US" sz="3000" b="1" dirty="0">
                <a:latin typeface="FreesiaUPC" pitchFamily="34" charset="-34"/>
                <a:cs typeface="FreesiaUPC" pitchFamily="34" charset="-34"/>
              </a:rPr>
              <a:t>(Family Tasks)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คือ ความรับผิดชอบที่ผูกพันกับระยะพัฒนาการของวงจรชีวิตครอบครัว ที่ต้องผ่านเป็นขั้นตอน</a:t>
            </a:r>
          </a:p>
        </p:txBody>
      </p:sp>
    </p:spTree>
    <p:extLst>
      <p:ext uri="{BB962C8B-B14F-4D97-AF65-F5344CB8AC3E}">
        <p14:creationId xmlns:p14="http://schemas.microsoft.com/office/powerpoint/2010/main" val="378440879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206197"/>
            <a:ext cx="571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 err="1">
                <a:latin typeface="FreesiaUPC" pitchFamily="34" charset="-34"/>
                <a:cs typeface="FreesiaUPC" pitchFamily="34" charset="-34"/>
              </a:rPr>
              <a:t>พันธ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กิจครอบครัวในระยะต่าง ๆ มี </a:t>
            </a:r>
            <a:r>
              <a:rPr lang="en-US" sz="3200" b="1" dirty="0">
                <a:latin typeface="FreesiaUPC" pitchFamily="34" charset="-34"/>
                <a:cs typeface="FreesiaUPC" pitchFamily="34" charset="-34"/>
              </a:rPr>
              <a:t>9 </a:t>
            </a:r>
            <a:r>
              <a:rPr lang="th-TH" sz="3200" b="1" dirty="0">
                <a:latin typeface="FreesiaUPC" pitchFamily="34" charset="-34"/>
                <a:cs typeface="FreesiaUPC" pitchFamily="34" charset="-34"/>
              </a:rPr>
              <a:t>ประการ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52550" y="1084266"/>
            <a:ext cx="6075294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การแยกครอบครัวเป็นอิสระ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มีรายได้เพียงพอแก่การใช้จ่าย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3.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มีการตกลงแบ่งหน้าที่ในครอบครัว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4.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มีความพึงพอใจในเพศสัมพันธ์กับคู่ครอง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5.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มีความเข้าใจกัน สื่อสารที่ดี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6.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มีความสัมพันธ์ที่ดีกับเครือญาติทั้ง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ฝ่าย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7.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มีความสัมพันธ์กับกลุ่มและองค์กรในชุมชน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8.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มีความสามารถในการเลี้ยงดูสมาชิกผู้เยาว์</a:t>
            </a:r>
          </a:p>
          <a:p>
            <a:pPr>
              <a:lnSpc>
                <a:spcPts val="3375"/>
              </a:lnSpc>
            </a:pP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9.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มีปรัชญาการดำเนินชีวิตที่เหมาะสม</a:t>
            </a:r>
          </a:p>
        </p:txBody>
      </p:sp>
    </p:spTree>
    <p:extLst>
      <p:ext uri="{BB962C8B-B14F-4D97-AF65-F5344CB8AC3E}">
        <p14:creationId xmlns:p14="http://schemas.microsoft.com/office/powerpoint/2010/main" val="320129870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868064" y="91263"/>
            <a:ext cx="746144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  (ดูวาล </a:t>
            </a:r>
            <a:r>
              <a:rPr lang="en-US" sz="4500" b="1" dirty="0">
                <a:latin typeface="FreesiaUPC" pitchFamily="34" charset="-34"/>
                <a:cs typeface="FreesiaUPC" pitchFamily="34" charset="-34"/>
              </a:rPr>
              <a:t>Duvall )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46838" y="948506"/>
            <a:ext cx="85039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ระยะครอบครัวเริ่มต้น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แต่งงาน - ภรรยาตั้งครรภ์บุตรคนแรก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ระยะเริ่มเลี้ยงดูบุตร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บุตรคนแรกเกิด-อายุ 2 ½ ปี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ระยะมีบุตรก่อนวัยเรียน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บุตรคนแรกมีอายุ 2 ½ - 6 ปี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ระยะมีบุตรวัยเรียน 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บุตรคนแรกมีอายุ 6 – 13 ปี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ระยะมีบุตรวัยรุ่น 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บุตรคนแรกมีอายุ 13 – 20 ปี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ระยะแยกครอบครัวใหม่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บุตรคนแรกแยกออกจากครอบครัวออกมามีอาชีพของ</a:t>
            </a:r>
          </a:p>
          <a:p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                                      ตนเอง หรือ แต่งงานมีครอบครัวใหม่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ระยะครอบครัววัยกลางคน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ครอบครัวปลอดภาระในการเลี้ยงดูบุตร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ระยะครอบครัววัยชรา 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ตั้งแต่เกษียณอายุ</a:t>
            </a:r>
            <a:r>
              <a:rPr lang="th-TH" sz="2700" b="1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การทำงาน</a:t>
            </a:r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จนกระทั่งคู่สมรสคนใด</a:t>
            </a:r>
          </a:p>
          <a:p>
            <a:r>
              <a:rPr lang="th-TH" sz="27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                                  คนหนึ่งเสียชีวิต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4030288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043608" y="164064"/>
            <a:ext cx="4968552" cy="576064"/>
          </a:xfrm>
        </p:spPr>
        <p:txBody>
          <a:bodyPr/>
          <a:lstStyle/>
          <a:p>
            <a:pPr algn="ctr"/>
            <a:r>
              <a:rPr lang="th-TH" altLang="ko-KR" b="1" dirty="0">
                <a:solidFill>
                  <a:schemeClr val="accent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ความหมายของครอบครัว</a:t>
            </a:r>
            <a:endParaRPr lang="ko-KR" altLang="en-US" b="1" dirty="0">
              <a:solidFill>
                <a:schemeClr val="accent5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6522" y="1271249"/>
            <a:ext cx="151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พจนานุกรม</a:t>
            </a:r>
            <a:endParaRPr lang="th-TH" sz="3200" dirty="0"/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1882382896"/>
              </p:ext>
            </p:extLst>
          </p:nvPr>
        </p:nvGraphicFramePr>
        <p:xfrm>
          <a:off x="1704020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176522" y="2516343"/>
            <a:ext cx="1279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/>
              <a:t>สังคมวิทยา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76522" y="4155926"/>
            <a:ext cx="13003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/>
              <a:t>นักจิตวิทยา</a:t>
            </a:r>
          </a:p>
        </p:txBody>
      </p:sp>
    </p:spTree>
    <p:extLst>
      <p:ext uri="{BB962C8B-B14F-4D97-AF65-F5344CB8AC3E}">
        <p14:creationId xmlns:p14="http://schemas.microsoft.com/office/powerpoint/2010/main" val="327603494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35751" y="160510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article-1245325-081370F7000005DC-317_468x28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9682" y="1113589"/>
            <a:ext cx="6021288" cy="367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45954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625203" y="312027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article-1245325-081370F7000005DC-317_468x286.jpg"/>
          <p:cNvPicPr>
            <a:picLocks noChangeAspect="1"/>
          </p:cNvPicPr>
          <p:nvPr/>
        </p:nvPicPr>
        <p:blipFill rotWithShape="1">
          <a:blip r:embed="rId3" cstate="print"/>
          <a:srcRect l="23850" r="18172"/>
          <a:stretch/>
        </p:blipFill>
        <p:spPr>
          <a:xfrm>
            <a:off x="5868144" y="1118840"/>
            <a:ext cx="3132349" cy="33016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0160" y="1175728"/>
            <a:ext cx="600204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1. ระยะครอบครัวเริ่มต้น</a:t>
            </a:r>
            <a:r>
              <a:rPr lang="en-US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(Family formation) </a:t>
            </a:r>
            <a:endParaRPr lang="th-TH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2126847"/>
            <a:ext cx="4860540" cy="2349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เริ่มสมรส-ตั้งครรภ์บุตรคนแรก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สัมพันธภาพระหว่างคู่สมรส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การวางแผนครอบครัว 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ความสัมพันธ์กับญาติคู่สมรส </a:t>
            </a:r>
          </a:p>
        </p:txBody>
      </p:sp>
    </p:spTree>
    <p:extLst>
      <p:ext uri="{BB962C8B-B14F-4D97-AF65-F5344CB8AC3E}">
        <p14:creationId xmlns:p14="http://schemas.microsoft.com/office/powerpoint/2010/main" val="337198120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21" y="183783"/>
            <a:ext cx="5192231" cy="4331232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39019"/>
            <a:ext cx="4266474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การดูแลระยะครอบครัวเริ่มต้น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6268" y="2187349"/>
            <a:ext cx="5328592" cy="2349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รับฟังคำบอกเล่า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ร่วมกับครอบครัวค้นหาปัญหา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ประสานกับหน่วยบริการอื่น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ให้กำลังใจ ประคับประคองจิตใจ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6207" y="83284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6612195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442" y="95535"/>
            <a:ext cx="4383835" cy="3456366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070665" y="869701"/>
            <a:ext cx="3124239" cy="14764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83417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39019"/>
            <a:ext cx="4896544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การดูแลระยะครอบครัวเริ่มต้น (ต่อ)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441" y="1989391"/>
            <a:ext cx="5328592" cy="2911435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การแบ่งหน้าที่รับผิดชอบ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การวางแผนครอบครัว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ปัญหาเพศสัมพันธ์ ให้กำลังใจการปรับบทบาท ประคับประคองจิตใจ</a:t>
            </a:r>
          </a:p>
          <a:p>
            <a:pPr>
              <a:buFont typeface="Wingdings" pitchFamily="2" charset="2"/>
              <a:buChar char="q"/>
            </a:pPr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การเตรียมตัวมีบุตร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6441" y="72422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97561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43000" y="152789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pregnant_145031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01671" y="1059582"/>
            <a:ext cx="6124430" cy="38344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1221600"/>
            <a:ext cx="4608512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ระยะครอบครัวเริ่มต้นที่ตั้งครรภ์</a:t>
            </a:r>
          </a:p>
        </p:txBody>
      </p:sp>
    </p:spTree>
    <p:extLst>
      <p:ext uri="{BB962C8B-B14F-4D97-AF65-F5344CB8AC3E}">
        <p14:creationId xmlns:p14="http://schemas.microsoft.com/office/powerpoint/2010/main" val="6439805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การดูแลจิตใจระหว่างตั้งครรภ์ – ศูนย์การแพทย์สมเด็จพระเทพรัตนราชสุดา ฯ  สยามบรมราชกุมาร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5486"/>
            <a:ext cx="48600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3" y="857251"/>
            <a:ext cx="2586757" cy="17095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6207" y="102047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4256" y="1216323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425" y="1112616"/>
            <a:ext cx="540060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การดูแลระยะครอบครัวเริ่มต้นที่ตั้งครรภ์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6207" y="1851900"/>
            <a:ext cx="5940660" cy="316682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ให้คำแนะนำ สอบถามประวัติต่างๆ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อาการ อาการแสดงที่เป็นอันตรายต่อครรภ์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การเปลี่ยนแปลงทางร่างกาย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อาหารสำหรับหญิงตั้งครรภ์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การพักผ่อน การออกกำลังกาย การรักษาความสะอาด</a:t>
            </a:r>
          </a:p>
        </p:txBody>
      </p:sp>
    </p:spTree>
    <p:extLst>
      <p:ext uri="{BB962C8B-B14F-4D97-AF65-F5344CB8AC3E}">
        <p14:creationId xmlns:p14="http://schemas.microsoft.com/office/powerpoint/2010/main" val="40731767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pregnant_145031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83237"/>
            <a:ext cx="4531253" cy="3834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2786" y="1315317"/>
            <a:ext cx="545460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การดูแลระยะครอบครัวเริ่มต้นที่ตั้งครรภ์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2786" y="2355726"/>
            <a:ext cx="5940660" cy="214526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การเตรียมเครื่องใช้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อาการเตือน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การปฏิบัติตัวในระยะคลอด หลังคลอด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ปัญหาทางอารมณ์ สังคม ของหญิงตั้งครรภ์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51520" y="164739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471344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postpartum-woman-after-deliv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1515" y="1017986"/>
            <a:ext cx="4968552" cy="3992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5122" y="1178720"/>
            <a:ext cx="508896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ระยะครอบครัวเริ่มต้นหลังคลอด</a:t>
            </a:r>
          </a:p>
        </p:txBody>
      </p:sp>
    </p:spTree>
    <p:extLst>
      <p:ext uri="{BB962C8B-B14F-4D97-AF65-F5344CB8AC3E}">
        <p14:creationId xmlns:p14="http://schemas.microsoft.com/office/powerpoint/2010/main" val="2524828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pregnant_1450316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7296" y="115736"/>
            <a:ext cx="6124430" cy="38344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512" y="1221600"/>
            <a:ext cx="545460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การดูแลระยะครอบครัวเริ่มต้นที่ตั้งครรภ์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2970" y="2307541"/>
            <a:ext cx="5940660" cy="214526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การเตรียมเครื่องใช้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อาการเตือน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การปฏิบัติตัวในระยะคลอด หลังคลอด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ปัญหาทางอารมณ์ สังคม ของหญิงตั้งครรภ์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67079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777059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postpartum-woman-after-delive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120924"/>
            <a:ext cx="4211960" cy="39929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5436" y="1219780"/>
            <a:ext cx="5506627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การดูแลระยะครอบครัวเริ่มต้นหลังคลอด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8229" y="2109137"/>
            <a:ext cx="5058633" cy="265604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การสังเกตอาการผิดปกติ น้ำคาวปลา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การจัดการกับภาวะเครียด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การลงทะเบียนเด็กแรกเกิด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การตรวจหลังคลอด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การวางแผนครอบครัว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9099" y="217790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0829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522" y="137004"/>
            <a:ext cx="4395478" cy="576064"/>
          </a:xfrm>
        </p:spPr>
        <p:txBody>
          <a:bodyPr/>
          <a:lstStyle/>
          <a:p>
            <a:pPr algn="ctr"/>
            <a:r>
              <a:rPr lang="th-TH" altLang="ko-KR" b="1" dirty="0">
                <a:solidFill>
                  <a:schemeClr val="accent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ความหมายของครอบครัว </a:t>
            </a:r>
            <a:r>
              <a:rPr lang="th-TH" sz="2800" b="1" dirty="0">
                <a:solidFill>
                  <a:schemeClr val="accent1"/>
                </a:solidFill>
              </a:rPr>
              <a:t>(ต่อ)</a:t>
            </a:r>
            <a:endParaRPr lang="ko-KR" altLang="en-US" b="1" dirty="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76522" y="1271249"/>
            <a:ext cx="10967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ชีววิทยา</a:t>
            </a:r>
            <a:endParaRPr lang="th-TH" sz="3200" dirty="0"/>
          </a:p>
        </p:txBody>
      </p:sp>
      <p:graphicFrame>
        <p:nvGraphicFramePr>
          <p:cNvPr id="11" name="ไดอะแกรม 10"/>
          <p:cNvGraphicFramePr/>
          <p:nvPr>
            <p:extLst>
              <p:ext uri="{D42A27DB-BD31-4B8C-83A1-F6EECF244321}">
                <p14:modId xmlns:p14="http://schemas.microsoft.com/office/powerpoint/2010/main" val="3498757209"/>
              </p:ext>
            </p:extLst>
          </p:nvPr>
        </p:nvGraphicFramePr>
        <p:xfrm>
          <a:off x="1524000" y="91556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สี่เหลี่ยมผืนผ้า 11"/>
          <p:cNvSpPr/>
          <p:nvPr/>
        </p:nvSpPr>
        <p:spPr>
          <a:xfrm>
            <a:off x="176522" y="2516343"/>
            <a:ext cx="11608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กฎหมาย</a:t>
            </a:r>
          </a:p>
        </p:txBody>
      </p:sp>
      <p:sp>
        <p:nvSpPr>
          <p:cNvPr id="16" name="สี่เหลี่ยมผืนผ้า 15"/>
          <p:cNvSpPr/>
          <p:nvPr/>
        </p:nvSpPr>
        <p:spPr>
          <a:xfrm>
            <a:off x="176522" y="4155926"/>
            <a:ext cx="12234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/>
              <a:t>เศรษฐกิจ</a:t>
            </a:r>
          </a:p>
        </p:txBody>
      </p:sp>
    </p:spTree>
    <p:extLst>
      <p:ext uri="{BB962C8B-B14F-4D97-AF65-F5344CB8AC3E}">
        <p14:creationId xmlns:p14="http://schemas.microsoft.com/office/powerpoint/2010/main" val="200319939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5800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1017986"/>
            <a:ext cx="5994666" cy="3996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178720"/>
            <a:ext cx="3672408" cy="1322308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ระยะเริ่มต้นเลี้ยงดูบุตร</a:t>
            </a:r>
            <a:endParaRPr lang="en-US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  <a:p>
            <a:r>
              <a:rPr lang="en-US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(Childbearing family) </a:t>
            </a:r>
            <a:endParaRPr lang="th-TH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6536601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117" y="38361"/>
            <a:ext cx="4440511" cy="4153529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4" y="857251"/>
            <a:ext cx="2656586" cy="161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208499"/>
            <a:ext cx="3528392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ระยะเริ่มต้นเลี้ยงดูบุตร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3528" y="2283718"/>
            <a:ext cx="5822795" cy="265604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บุตรคนแรกตั้งแต่เกิดจนถึงอายุ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ปีครึ่ง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บิดามารดาปรับตัวเข้าสู่บทบาทใหม่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สัมพันธภาพระหว่างบิดา มารดา บุตร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การจัดแบ่งหน้าที่ความรับผิดชอบ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การวางแผนครอบครัว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1879" y="146413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999455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5800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97586" y="47501"/>
            <a:ext cx="5994666" cy="39964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7504" y="1154671"/>
            <a:ext cx="432048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การดูแลระยะเริ่มต้นเลี้ยงดูบุตร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6563" y="2571750"/>
            <a:ext cx="5822795" cy="214526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การรักษาความสะอาด การอาบน้ำเด็ก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การให้ความอบอุ่น เสื้อผ้า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สังเกตอาการผิดปกติ สำรอก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ตัวเหลือง ท้องเดิน ท้องอืด ท้องผูก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2464" y="21644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10254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01995"/>
            <a:ext cx="4676652" cy="3981923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3162821" cy="1523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800" y="1164476"/>
            <a:ext cx="432048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การดูแลระยะเริ่มต้นเลี้ยงดูบุตร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8501" y="1948537"/>
            <a:ext cx="4710716" cy="316682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อาหาร อาหารเสริม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การป้องกันโรค การให้ภูมิคุ้มกัน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การตรวจสุขภาพเด็ก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การป้องกันอุบัติเหตุ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สังเกตอาการผิดปกติ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การให้ความอบอุ่น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0244" y="46737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6568040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-5_1_~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21137" y="1043306"/>
            <a:ext cx="5994666" cy="39907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308936"/>
            <a:ext cx="3456384" cy="1928366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ระยะมีบุตรก่อนวัยเรียน</a:t>
            </a:r>
          </a:p>
          <a:p>
            <a:r>
              <a:rPr lang="en-US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(Family with preschool </a:t>
            </a:r>
          </a:p>
          <a:p>
            <a:r>
              <a:rPr lang="en-US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children) </a:t>
            </a:r>
            <a:endParaRPr lang="th-TH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84947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808" y="32656"/>
            <a:ext cx="5829300" cy="3057525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1574605" cy="13909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1173563"/>
            <a:ext cx="338437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ระยะมีบุตรก่อนวัยเรียน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9701" y="2166167"/>
            <a:ext cx="4848363" cy="265604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บุตรคนแรกอายุ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2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ปีครึ่งถึง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6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ปี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จัดสิ่งแวดล้อมให้ปลอดภัย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ป้องกันการติดเชื้อในเด็ก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เปิดโอกาสให้เด็กเรียนรู้มากที่สุด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เตรียมพร้อมก่อนเข้าเรียน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7429" y="152789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solidFill>
                  <a:schemeClr val="accent6">
                    <a:lumMod val="75000"/>
                  </a:schemeClr>
                </a:solidFill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3173236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024061" y="854604"/>
            <a:ext cx="3691956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39552" y="856656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95536" y="178374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1158744"/>
            <a:ext cx="3985393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ระยะมีบุตรก่อนวัยเรียน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2211710"/>
            <a:ext cx="3672407" cy="163449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เลี้ยงดู อบรมสั่งสอนบุตร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ปัญหาพี่อิจฉาน้อง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จัดสรรการเงิน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7634" y="1731588"/>
            <a:ext cx="4685205" cy="244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02562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048" y="1241485"/>
            <a:ext cx="5342228" cy="3495062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4303" y="1135350"/>
            <a:ext cx="437448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การดูแลระยะมีบุตรก่อนวัยเรียน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504" y="1668488"/>
            <a:ext cx="4318298" cy="332005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อาหาร อาหารเสริม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การป้องกันโรค การให้ภูมิคุ้มกัน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การให้ความรัก ความอบอุ่น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ฝึกสุขนิสัย สุขภาพปากและฟัน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ฝึกการเรียนรู้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ฝึกการช่วยเหลือตนเอง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การตรวจร่างกาย</a:t>
            </a:r>
          </a:p>
        </p:txBody>
      </p:sp>
    </p:spTree>
    <p:extLst>
      <p:ext uri="{BB962C8B-B14F-4D97-AF65-F5344CB8AC3E}">
        <p14:creationId xmlns:p14="http://schemas.microsoft.com/office/powerpoint/2010/main" val="120797867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class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59511" y="937619"/>
            <a:ext cx="5262246" cy="39466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9512" y="1175002"/>
            <a:ext cx="3123347" cy="1928366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ระยะมีบุตรวัยเรียน</a:t>
            </a:r>
          </a:p>
          <a:p>
            <a:r>
              <a:rPr lang="en-US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(Family with school-age children) </a:t>
            </a:r>
            <a:endParaRPr lang="th-TH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864724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3575" y="-10812"/>
            <a:ext cx="4672464" cy="3806698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701537" y="846500"/>
            <a:ext cx="4086488" cy="17068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44049" y="845906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6917" y="73343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4245" y="1137329"/>
            <a:ext cx="275430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ระยะมีบุตรวัยเรียน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153" y="1795697"/>
            <a:ext cx="5822795" cy="316682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บุตรคนแรกอายุ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6-13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ปี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ส่งเสริมด้านการเรียน ให้คำปรึกษา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สร้างฐานะ มุ่งความก้าวหน้า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ปล่อยให้บุตรมีอิสระจากครอบครัว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สัมพันธภาพและการสื่อสารที่ดีในครอบครัว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จัดสิ่งแวดล้อมให้ปลอดภัย</a:t>
            </a:r>
          </a:p>
        </p:txBody>
      </p:sp>
    </p:spTree>
    <p:extLst>
      <p:ext uri="{BB962C8B-B14F-4D97-AF65-F5344CB8AC3E}">
        <p14:creationId xmlns:p14="http://schemas.microsoft.com/office/powerpoint/2010/main" val="989354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6522" y="137004"/>
            <a:ext cx="4395478" cy="576064"/>
          </a:xfrm>
        </p:spPr>
        <p:txBody>
          <a:bodyPr/>
          <a:lstStyle/>
          <a:p>
            <a:pPr algn="ctr"/>
            <a:r>
              <a:rPr lang="th-TH" altLang="ko-KR" b="1" dirty="0">
                <a:solidFill>
                  <a:schemeClr val="accent5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ความหมายของครอบครัว </a:t>
            </a:r>
            <a:r>
              <a:rPr lang="th-TH" sz="2800" b="1" dirty="0">
                <a:solidFill>
                  <a:schemeClr val="accent1"/>
                </a:solidFill>
              </a:rPr>
              <a:t>(ต่อ)</a:t>
            </a:r>
            <a:endParaRPr lang="ko-KR" altLang="en-US" b="1" dirty="0">
              <a:solidFill>
                <a:schemeClr val="accent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24508" y="1275606"/>
            <a:ext cx="8338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3200" b="1" dirty="0">
                <a:solidFill>
                  <a:srgbClr val="000000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สังคม</a:t>
            </a:r>
            <a:endParaRPr lang="th-TH" sz="3200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76522" y="3291830"/>
            <a:ext cx="1324402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th-TH" sz="3200" b="1" dirty="0"/>
              <a:t>**สรุป**</a:t>
            </a:r>
          </a:p>
        </p:txBody>
      </p:sp>
      <p:graphicFrame>
        <p:nvGraphicFramePr>
          <p:cNvPr id="3" name="ไดอะแกรม 2"/>
          <p:cNvGraphicFramePr/>
          <p:nvPr>
            <p:extLst>
              <p:ext uri="{D42A27DB-BD31-4B8C-83A1-F6EECF244321}">
                <p14:modId xmlns:p14="http://schemas.microsoft.com/office/powerpoint/2010/main" val="2023408203"/>
              </p:ext>
            </p:extLst>
          </p:nvPr>
        </p:nvGraphicFramePr>
        <p:xfrm>
          <a:off x="1383190" y="771550"/>
          <a:ext cx="72293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40480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643" y="1099416"/>
            <a:ext cx="378042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การดูแลระยะมีบุตรวัยเรียน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704" y="1642082"/>
            <a:ext cx="5822795" cy="332005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การป้องกันอุบัติเหตุ การปฐมพยาบาล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ให้ความรู้ด้านสุขภาพ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การเตรียมบุตรให้พร้อมสำหรับการเรียน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การช่วยเหลือ ส่งเสริมด้านการเรียน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สอดส่องพฤติกรรม ทำตัวเป็นแบบอย่าง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ประสานงานระหว่างบ้านกับโรงเรียน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ส่งต่อสู่บริการที่เหมาะสม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128" y="1051020"/>
            <a:ext cx="3094418" cy="382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0031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10" name="รูปภาพ 9" descr="family_29992607_st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1061242"/>
            <a:ext cx="5346594" cy="40099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2890" y="1232287"/>
            <a:ext cx="2900958" cy="2093655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ระยะมีบุตรวัยรุ่น</a:t>
            </a:r>
          </a:p>
          <a:p>
            <a:r>
              <a:rPr lang="en-US" sz="36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(Family with teenage children) </a:t>
            </a:r>
            <a:endParaRPr lang="th-TH" sz="36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709802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7844" y="1939"/>
            <a:ext cx="5136179" cy="3461747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1625203" y="857251"/>
            <a:ext cx="2586757" cy="1619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1895" y="109788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469" y="1299920"/>
            <a:ext cx="243027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ระยะมีบุตรวัยรุ่น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823" y="2537833"/>
            <a:ext cx="5822795" cy="2145268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บุตรคนแรกอายุ 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13-20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ปี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ความสัมพันธ์กับบุตรวัยรุ่น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ความรู้ ความเข้าใจเรื่องเพศสัมพันธ์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อบรมเรื่อง บทบาทในสังคม การดำเนินชีวิต</a:t>
            </a:r>
          </a:p>
        </p:txBody>
      </p:sp>
    </p:spTree>
    <p:extLst>
      <p:ext uri="{BB962C8B-B14F-4D97-AF65-F5344CB8AC3E}">
        <p14:creationId xmlns:p14="http://schemas.microsoft.com/office/powerpoint/2010/main" val="293679504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930705" y="87187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11605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6207" y="121057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6082" y="1145896"/>
            <a:ext cx="351039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การดูแลระยะมีบุตรวัยรุ่น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7504" y="1833456"/>
            <a:ext cx="5822795" cy="316682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ให้ความรู้เรื่องเพศศึกษา ป้องกัน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จัดบริการสุขภาพ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จัดบริการให้คำปรึกษา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ส่งต่อครอบครัวไปรับบริการที่เหมาะสม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ประสานงานกับหน่วยงานอื่นในชุมชน เพื่อจัดให้มีกิจกรรมที่เหมาะสม</a:t>
            </a: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0544" y="260522"/>
            <a:ext cx="4202341" cy="279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3621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9" name="รูปภาพ 8" descr="asian_famil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1862" y="1658045"/>
            <a:ext cx="6274171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1207308"/>
            <a:ext cx="3600400" cy="1928366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ระยะแยกครอบครัวใหม่</a:t>
            </a:r>
            <a:r>
              <a:rPr lang="en-US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(Family dispersion)</a:t>
            </a:r>
            <a:endParaRPr lang="th-TH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  <a:p>
            <a:endParaRPr lang="th-TH" sz="33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209518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8104" y="268611"/>
            <a:ext cx="3528392" cy="3239243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989037" y="857251"/>
            <a:ext cx="3940725" cy="16192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69936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52868" y="135354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153076"/>
            <a:ext cx="3348372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ระยะแยกครอบครัวใหม่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46" y="1600200"/>
            <a:ext cx="5625274" cy="3166824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บุตรคนแรกแยกไปมีครอบครัวใหม่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การปรับตัวของบิดามารดา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การใช้เวลาว่างให้เป็นประโยชน์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การปรับบทบาท หน้าที่ ระหว่างคู่สมรส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บทบาทการเป็นปู่ย่า ตายาย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คงไว้ซึ่งสัมพันธภาพอันดีในครอบครัว</a:t>
            </a:r>
          </a:p>
        </p:txBody>
      </p:sp>
    </p:spTree>
    <p:extLst>
      <p:ext uri="{BB962C8B-B14F-4D97-AF65-F5344CB8AC3E}">
        <p14:creationId xmlns:p14="http://schemas.microsoft.com/office/powerpoint/2010/main" val="213223753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myfamily4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1017986"/>
            <a:ext cx="6120682" cy="36724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8208" y="1232287"/>
            <a:ext cx="2627784" cy="1322308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ระยะครอบครัววัยกลางคน</a:t>
            </a:r>
          </a:p>
        </p:txBody>
      </p:sp>
    </p:spTree>
    <p:extLst>
      <p:ext uri="{BB962C8B-B14F-4D97-AF65-F5344CB8AC3E}">
        <p14:creationId xmlns:p14="http://schemas.microsoft.com/office/powerpoint/2010/main" val="331816449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892" y="243472"/>
            <a:ext cx="4686399" cy="3384376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821147" y="855688"/>
            <a:ext cx="3606838" cy="1483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27124" y="842065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27622" y="102188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2631" y="1240735"/>
            <a:ext cx="3726414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ระยะครอบครัววัยกลางคน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1935660"/>
            <a:ext cx="6183306" cy="2656046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บุตรคนสุดท้ายแยกครอบครัว</a:t>
            </a:r>
            <a:r>
              <a:rPr lang="en-US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-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เกษียณ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ส่งเสริมดูแลสุขภาพร่างกาย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ปรับกิจกรรม ป้องกันวิกฤติในวัยกลางคน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สัมพันธภาพที่ดีกับสมาชิกในครอบครัว คู่สมรส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วางแผนหลังเกษียณ</a:t>
            </a:r>
          </a:p>
        </p:txBody>
      </p:sp>
    </p:spTree>
    <p:extLst>
      <p:ext uri="{BB962C8B-B14F-4D97-AF65-F5344CB8AC3E}">
        <p14:creationId xmlns:p14="http://schemas.microsoft.com/office/powerpoint/2010/main" val="150572778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5" y="309805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old-couple-2_thumb.jpg"/>
          <p:cNvPicPr>
            <a:picLocks noChangeAspect="1"/>
          </p:cNvPicPr>
          <p:nvPr/>
        </p:nvPicPr>
        <p:blipFill rotWithShape="1">
          <a:blip r:embed="rId3" cstate="print"/>
          <a:srcRect r="10540"/>
          <a:stretch/>
        </p:blipFill>
        <p:spPr>
          <a:xfrm>
            <a:off x="3511205" y="1078100"/>
            <a:ext cx="5362846" cy="398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094635"/>
            <a:ext cx="3600400" cy="143250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6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ระยะครอบครัววัยชรา</a:t>
            </a:r>
          </a:p>
          <a:p>
            <a:r>
              <a:rPr lang="en-US" sz="36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(Older couple) </a:t>
            </a:r>
            <a:endParaRPr lang="th-TH" sz="3600" b="1" dirty="0">
              <a:solidFill>
                <a:srgbClr val="000099"/>
              </a:solidFill>
              <a:latin typeface="FreesiaUPC" pitchFamily="34" charset="-34"/>
              <a:cs typeface="FreesiaUPC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523321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787005" y="821911"/>
            <a:ext cx="3712988" cy="22604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18900" y="821317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69896" y="68067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old-couple-2_thu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6789" y="68067"/>
            <a:ext cx="4291191" cy="39845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51520" y="1190237"/>
            <a:ext cx="3078342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ระยะครอบครัววัยชรา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51520" y="1842372"/>
            <a:ext cx="5562618" cy="300082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อายุคู่สมรส 60 ปีขึ้นไป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แนวการดำเนินชีวิตเพื่อสุขภาพอย่างต่อเนื่อง</a:t>
            </a:r>
          </a:p>
          <a:p>
            <a:pPr>
              <a:buFont typeface="Wingdings" pitchFamily="2" charset="2"/>
              <a:buChar char="q"/>
            </a:pPr>
            <a:r>
              <a:rPr lang="th-TH" sz="27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การปรับตัวหลังหยุดงานประจำ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ปรับระบบการใช้จ่าย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การเผชิญกับความสูญเสียเมื่อคู่ชีวิตจากไป</a:t>
            </a:r>
          </a:p>
          <a:p>
            <a:pPr>
              <a:buFont typeface="Wingdings" pitchFamily="2" charset="2"/>
              <a:buChar char="q"/>
            </a:pPr>
            <a:r>
              <a:rPr lang="th-TH" sz="27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สัมพันธภาพที่ดีกับครอบครัว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การต้องการการยอมรับ ให้เกียรติจากคนรอบข้าง </a:t>
            </a:r>
          </a:p>
        </p:txBody>
      </p:sp>
    </p:spTree>
    <p:extLst>
      <p:ext uri="{BB962C8B-B14F-4D97-AF65-F5344CB8AC3E}">
        <p14:creationId xmlns:p14="http://schemas.microsoft.com/office/powerpoint/2010/main" val="226494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1640" y="184054"/>
            <a:ext cx="4176464" cy="576064"/>
          </a:xfrm>
        </p:spPr>
        <p:txBody>
          <a:bodyPr/>
          <a:lstStyle/>
          <a:p>
            <a:r>
              <a:rPr lang="th-TH" altLang="ko-KR" sz="4000" b="1" dirty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ชนิดของ</a:t>
            </a:r>
            <a:r>
              <a:rPr lang="th-TH" altLang="ko-KR" sz="4000" b="1" dirty="0" smtClean="0">
                <a:solidFill>
                  <a:schemeClr val="accent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ครอบครัว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EF60376-EA29-436B-8D3C-044DA79393B4}"/>
              </a:ext>
            </a:extLst>
          </p:cNvPr>
          <p:cNvSpPr txBox="1"/>
          <p:nvPr/>
        </p:nvSpPr>
        <p:spPr>
          <a:xfrm>
            <a:off x="323528" y="968172"/>
            <a:ext cx="8208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1. จำแนกตามโครงสร้างของครอบครัวโดยพิจารณาประเภทของสมาชิก ได้แก่</a:t>
            </a:r>
          </a:p>
          <a:p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	1.2 ครอบครัวขยาย (</a:t>
            </a:r>
            <a:r>
              <a:rPr lang="en-US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Extended family) </a:t>
            </a:r>
            <a:r>
              <a:rPr lang="th-TH" altLang="ko-KR" sz="24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หมายถึง ครอบครัวที่ประกอบด้วย ครอบครัวรวมญาติทั้งด้านสามีหรือภรรยาที่ร่วมอยู่ในครอบครัว</a:t>
            </a:r>
          </a:p>
        </p:txBody>
      </p:sp>
      <p:pic>
        <p:nvPicPr>
          <p:cNvPr id="9" name="รูปภาพ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571750"/>
            <a:ext cx="2286000" cy="1943100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368640"/>
            <a:ext cx="3539588" cy="235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63249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319" y="72250"/>
            <a:ext cx="4696732" cy="3428793"/>
          </a:xfrm>
          <a:prstGeom prst="rect">
            <a:avLst/>
          </a:prstGeom>
        </p:spPr>
      </p:pic>
      <p:sp>
        <p:nvSpPr>
          <p:cNvPr id="12" name="สี่เหลี่ยมผืนผ้า 11"/>
          <p:cNvSpPr/>
          <p:nvPr/>
        </p:nvSpPr>
        <p:spPr>
          <a:xfrm>
            <a:off x="787003" y="857481"/>
            <a:ext cx="3712989" cy="1358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302055" y="831388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36207" y="70831"/>
            <a:ext cx="4576894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500" b="1" dirty="0">
                <a:latin typeface="FreesiaUPC" pitchFamily="34" charset="-34"/>
                <a:cs typeface="FreesiaUPC" pitchFamily="34" charset="-34"/>
              </a:rPr>
              <a:t>ระยะพัฒนาการครอบครัว</a:t>
            </a:r>
            <a:endParaRPr lang="th-TH" sz="450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1180769"/>
            <a:ext cx="410445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การดูแลระยะครอบครัววัยชรา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32819" y="2318753"/>
            <a:ext cx="5562618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ให้บริการสุขภาพ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การจัดบ้านเรือน ปลอดภัยจากอุบัติเหตุ โจรกรรม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อาหาร การพักผ่อน การออกกำลังกาย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ส่งเสริมการดูแลตนเองของผู้สูงอายุ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ประสานงานกับหน่วยงานในชุมชน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บริการส่งต่อ</a:t>
            </a:r>
          </a:p>
        </p:txBody>
      </p:sp>
    </p:spTree>
    <p:extLst>
      <p:ext uri="{BB962C8B-B14F-4D97-AF65-F5344CB8AC3E}">
        <p14:creationId xmlns:p14="http://schemas.microsoft.com/office/powerpoint/2010/main" val="29814782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79512" y="106986"/>
            <a:ext cx="2835983" cy="571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th-TH" sz="2800" b="1" dirty="0"/>
              <a:t>วงจรชีวิต</a:t>
            </a:r>
            <a:r>
              <a:rPr lang="th-TH" sz="2800" b="1" dirty="0" smtClean="0"/>
              <a:t>ครอบครัว</a:t>
            </a:r>
            <a:endParaRPr lang="en-US" sz="2400" b="1" dirty="0">
              <a:latin typeface="Calibri"/>
              <a:ea typeface="Calibri"/>
              <a:cs typeface="Cordia New"/>
            </a:endParaRPr>
          </a:p>
        </p:txBody>
      </p:sp>
      <p:graphicFrame>
        <p:nvGraphicFramePr>
          <p:cNvPr id="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1838289"/>
              </p:ext>
            </p:extLst>
          </p:nvPr>
        </p:nvGraphicFramePr>
        <p:xfrm>
          <a:off x="467544" y="678681"/>
          <a:ext cx="8568952" cy="42515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52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82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254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037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ระยะเวลาของวงจรชีวิต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ภารกิจที่สำคัญ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วิธีสร้างสรรค์ครอบครัว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412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1.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บุคคลเป็นผู้ใหญ่เต็มตัว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2.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แต่งงานสร้างครอบครัวใหม่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3.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ครอบครัวที่มีลูกเล็ก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-แยกตัว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จากครอบครัวเดิม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-อุทิศ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ตนให้กับครอบครัวใหม่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-ต้อนรับ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สมาชิกใหม่เข้าสู่ครอบครัว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ส่งเสริมให้ลูกเป็นตัวของตัวเอง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-ส่งเสริม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ให้ลูกมีความเป็นตัว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ของตัวเอง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พร้อมที่จะ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รับผิดชอบครอบครัว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ใหม่ของตนในอนาคต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-ปรับตัว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เข้าหากัน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-ปรับตัว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ต้อนรับสมาชิกใหม่ การ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แบ่งหน้าที่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และความรับผิดชอบใน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การเลี้ยง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ลูก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652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ลูกเป็นวัยรุ่น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5.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ลูกแยกไปจากครอบครัว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6.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สู่บั้นปลายชีวิต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ยอมรับการแยกไปของลูก และ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เข้ามาของ เขย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th-TH" sz="14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สะใภ้</a:t>
                      </a:r>
                      <a:endParaRPr lang="en-US" sz="12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ยอมรับ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การเปลี่ยนแปลงในบทบาทของชีวิต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เข้าใจพัฒนาการ และความต้องการของวัยรุ่น ปรับ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ความสัมพันธ์ระหว่าง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พ่อ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 – 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แม่ และลูกมาให้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ความสนใจ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คู่สมรส และอาชีพการงาน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อีกครั้ง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สร้าง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สัมพันธภาพกับคู่สมรสให้ดี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ขึ้น ปรับ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ความสัมพันธ์ที่มีต่อลูกเป็น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แบบผู้ใหญ่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ต่อผู้ใหญ่ ต้อนรับสมาชิก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ใหม่เข้า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สู่ครอบครัว </a:t>
                      </a:r>
                      <a:endParaRPr lang="th-TH" sz="16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h-TH" sz="1600" dirty="0" smtClean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ยอมรับ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การ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เสื่อมสมรรถภาพส่งเสริม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สุขภาพกายและจิตใจ ทำ</a:t>
                      </a:r>
                      <a:r>
                        <a:rPr lang="th-TH" sz="1600" dirty="0" smtClean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ตนให้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MS Gothic" panose="020B0609070205080204" pitchFamily="49" charset="-128"/>
                          <a:cs typeface="TH SarabunPSK" panose="020B0500040200020003" pitchFamily="34" charset="-34"/>
                        </a:rPr>
                        <a:t>เป็นประโยชน์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MS Gothic" panose="020B0609070205080204" pitchFamily="49" charset="-128"/>
                        <a:cs typeface="TH SarabunPSK" panose="020B0500040200020003" pitchFamily="34" charset="-34"/>
                      </a:endParaRPr>
                    </a:p>
                  </a:txBody>
                  <a:tcPr marL="45179" marR="45179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18264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62100" y="222038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solidFill>
                  <a:srgbClr val="FF0000"/>
                </a:solidFill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Teenage-Pregn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082666"/>
            <a:ext cx="3726414" cy="3870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6468" y="1599044"/>
            <a:ext cx="2919387" cy="844808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4000" b="1" dirty="0">
                <a:solidFill>
                  <a:srgbClr val="002060"/>
                </a:solidFill>
                <a:latin typeface="FreesiaUPC" pitchFamily="34" charset="-34"/>
                <a:cs typeface="FreesiaUPC" pitchFamily="34" charset="-34"/>
              </a:rPr>
              <a:t>ครอบครัววัยรุ่น</a:t>
            </a:r>
          </a:p>
        </p:txBody>
      </p:sp>
    </p:spTree>
    <p:extLst>
      <p:ext uri="{BB962C8B-B14F-4D97-AF65-F5344CB8AC3E}">
        <p14:creationId xmlns:p14="http://schemas.microsoft.com/office/powerpoint/2010/main" val="388311996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913717" y="867802"/>
            <a:ext cx="3586276" cy="150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507616" y="856657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89596" y="141671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Teenage-Pregnanc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2155" y="835468"/>
            <a:ext cx="3726414" cy="38700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0852" y="1214708"/>
            <a:ext cx="400914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การดูแลครอบครัววัยรุ่น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66723" y="2077770"/>
            <a:ext cx="5285397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การวางแผนครอบครัว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ความรู้เรื่องการดูแลสุขภาพ ป้องกันโรค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การปฏิบัติตนระหว่างตั้งครรภ์ และเลี้ยงดูบุตร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การประกอบอาชีพ เพิ่มพูนรายได้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ให้กาลังใจ ประคับประคองจิตใจ </a:t>
            </a:r>
          </a:p>
          <a:p>
            <a:pPr>
              <a:buFont typeface="Wingdings" pitchFamily="2" charset="2"/>
              <a:buChar char="q"/>
            </a:pPr>
            <a:r>
              <a:rPr lang="th-TH" sz="27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การแบ่งเบาภาระซึ่งกันและกัน </a:t>
            </a:r>
          </a:p>
        </p:txBody>
      </p:sp>
    </p:spTree>
    <p:extLst>
      <p:ext uri="{BB962C8B-B14F-4D97-AF65-F5344CB8AC3E}">
        <p14:creationId xmlns:p14="http://schemas.microsoft.com/office/powerpoint/2010/main" val="372402669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378001-25613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5796" y="1113588"/>
            <a:ext cx="3806726" cy="3806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5536" y="1214708"/>
            <a:ext cx="410445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ครอบครัวที่มีปัญหาพันธุกรรม</a:t>
            </a:r>
          </a:p>
        </p:txBody>
      </p:sp>
    </p:spTree>
    <p:extLst>
      <p:ext uri="{BB962C8B-B14F-4D97-AF65-F5344CB8AC3E}">
        <p14:creationId xmlns:p14="http://schemas.microsoft.com/office/powerpoint/2010/main" val="128086535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386166" y="186717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7" name="รูปภาพ 6" descr="378001-25613-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50605" y="1082666"/>
            <a:ext cx="3806726" cy="38067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1964" y="1115676"/>
            <a:ext cx="5610196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การดูแลครอบครัวที่มีปัญหาพันธุกรรม</a:t>
            </a: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01964" y="1944959"/>
            <a:ext cx="4968552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เมื่อสงสัย แนะนำให้ไปตรวจ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ความรู้เรื่องโรค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ไม่โทษว่าเป็นความผิดฝ่ายใด ฝ่ายหนึ่ง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ส่งต่อให้รับบริการที่เหมาะสม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แนะนำการวางแผนครอบครัว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ให้การประคับประคองจิตใจ </a:t>
            </a:r>
          </a:p>
        </p:txBody>
      </p:sp>
    </p:spTree>
    <p:extLst>
      <p:ext uri="{BB962C8B-B14F-4D97-AF65-F5344CB8AC3E}">
        <p14:creationId xmlns:p14="http://schemas.microsoft.com/office/powerpoint/2010/main" val="74034392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china-mass-migration-2010-2-5-4-41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2487" y="1191368"/>
            <a:ext cx="5022558" cy="3766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32" y="1191465"/>
            <a:ext cx="324036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ครอบครัวผู้ย้ายถิ่นฐาน</a:t>
            </a:r>
          </a:p>
        </p:txBody>
      </p:sp>
    </p:spTree>
    <p:extLst>
      <p:ext uri="{BB962C8B-B14F-4D97-AF65-F5344CB8AC3E}">
        <p14:creationId xmlns:p14="http://schemas.microsoft.com/office/powerpoint/2010/main" val="393350752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china-mass-migration-2010-2-5-4-41-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1725" y="1178959"/>
            <a:ext cx="5022558" cy="37669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59532" y="1191465"/>
            <a:ext cx="450050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การดูแลครอบครัวผู้ย้ายถิ่นฐาน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53573" y="2451618"/>
            <a:ext cx="5292588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แนะนำแหล่งประโยชน์ 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ช่วยเหลือแนะนำในการจัดสภาพแวดล้อม 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ประสานงานกับหน่วยงานต่างๆ </a:t>
            </a:r>
          </a:p>
          <a:p>
            <a:pPr>
              <a:buFont typeface="Wingdings" pitchFamily="2" charset="2"/>
              <a:buChar char="q"/>
            </a:pP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ให้การพยาบาลผู้ป่วยเจ็บ ส่งต่อผู้ป่วย </a:t>
            </a:r>
          </a:p>
        </p:txBody>
      </p:sp>
    </p:spTree>
    <p:extLst>
      <p:ext uri="{BB962C8B-B14F-4D97-AF65-F5344CB8AC3E}">
        <p14:creationId xmlns:p14="http://schemas.microsoft.com/office/powerpoint/2010/main" val="365233850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single-mother-with-children-JC5007-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232287"/>
            <a:ext cx="4953056" cy="3824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3934" y="1287331"/>
            <a:ext cx="3240360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ครอบครัวที่ไม่สมบูรณ์</a:t>
            </a:r>
          </a:p>
        </p:txBody>
      </p:sp>
    </p:spTree>
    <p:extLst>
      <p:ext uri="{BB962C8B-B14F-4D97-AF65-F5344CB8AC3E}">
        <p14:creationId xmlns:p14="http://schemas.microsoft.com/office/powerpoint/2010/main" val="174095471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/>
          <p:cNvSpPr/>
          <p:nvPr/>
        </p:nvSpPr>
        <p:spPr>
          <a:xfrm>
            <a:off x="1625203" y="857252"/>
            <a:ext cx="6375797" cy="16073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13" name="สี่เหลี่ยมผืนผ้า 12"/>
          <p:cNvSpPr/>
          <p:nvPr/>
        </p:nvSpPr>
        <p:spPr>
          <a:xfrm>
            <a:off x="1143000" y="857252"/>
            <a:ext cx="419100" cy="16192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th-TH" sz="135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518026" y="367085"/>
            <a:ext cx="6269665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050" b="1" dirty="0">
                <a:latin typeface="FreesiaUPC" pitchFamily="34" charset="-34"/>
                <a:cs typeface="FreesiaUPC" pitchFamily="34" charset="-34"/>
              </a:rPr>
              <a:t>ครอบครัวที่ต้องได้รับการดูแลเป็นพิเศษ</a:t>
            </a:r>
            <a:endParaRPr lang="th-TH" sz="4050" b="1" dirty="0">
              <a:solidFill>
                <a:srgbClr val="0070C0"/>
              </a:solidFill>
              <a:latin typeface="FreesiaUPC" pitchFamily="34" charset="-34"/>
              <a:cs typeface="FreesiaUPC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1604" y="1232287"/>
            <a:ext cx="6054371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25"/>
              </a:lnSpc>
            </a:pPr>
            <a:endParaRPr lang="th-TH" sz="3000" b="1" dirty="0">
              <a:latin typeface="FreesiaUPC" pitchFamily="34" charset="-34"/>
              <a:cs typeface="FreesiaUPC" pitchFamily="34" charset="-34"/>
            </a:endParaRPr>
          </a:p>
        </p:txBody>
      </p:sp>
      <p:pic>
        <p:nvPicPr>
          <p:cNvPr id="8" name="รูปภาพ 7" descr="single-mother-with-children-JC5007-2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72676" y="1017986"/>
            <a:ext cx="4953056" cy="38247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7576" y="1158524"/>
            <a:ext cx="4306432" cy="716250"/>
          </a:xfrm>
          <a:prstGeom prst="snip2Diag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h-TH" sz="3300" b="1" dirty="0">
                <a:solidFill>
                  <a:schemeClr val="accent2"/>
                </a:solidFill>
                <a:latin typeface="FreesiaUPC" pitchFamily="34" charset="-34"/>
                <a:cs typeface="FreesiaUPC" pitchFamily="34" charset="-34"/>
              </a:rPr>
              <a:t>การดูแลครอบครัวที่ไม่สมบูรณ์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0522" y="2128968"/>
            <a:ext cx="4860540" cy="24006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ชี้แจงให้กำลังใจ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ให้ญาติมาช่วยปฏิบัติหน้าที่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หาแหล่งประโยชน์ แบบอย่างในการดำเนินชีวิต </a:t>
            </a:r>
          </a:p>
          <a:p>
            <a:pPr>
              <a:buFont typeface="Wingdings" pitchFamily="2" charset="2"/>
              <a:buChar char="q"/>
            </a:pPr>
            <a:r>
              <a:rPr lang="th-TH" sz="3000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 </a:t>
            </a:r>
            <a:r>
              <a:rPr lang="th-TH" sz="3000" b="1" dirty="0">
                <a:solidFill>
                  <a:srgbClr val="000099"/>
                </a:solidFill>
                <a:latin typeface="FreesiaUPC" pitchFamily="34" charset="-34"/>
                <a:cs typeface="FreesiaUPC" pitchFamily="34" charset="-34"/>
              </a:rPr>
              <a:t>เป็นที่ปรึกษา ส่งต่อ </a:t>
            </a:r>
          </a:p>
        </p:txBody>
      </p:sp>
    </p:spTree>
    <p:extLst>
      <p:ext uri="{BB962C8B-B14F-4D97-AF65-F5344CB8AC3E}">
        <p14:creationId xmlns:p14="http://schemas.microsoft.com/office/powerpoint/2010/main" val="80929711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75000"/>
            <a:lumOff val="2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D2906"/>
      </a:accent1>
      <a:accent2>
        <a:srgbClr val="FD2906"/>
      </a:accent2>
      <a:accent3>
        <a:srgbClr val="FD2906"/>
      </a:accent3>
      <a:accent4>
        <a:srgbClr val="FD2906"/>
      </a:accent4>
      <a:accent5>
        <a:srgbClr val="FD2906"/>
      </a:accent5>
      <a:accent6>
        <a:srgbClr val="FD2906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7175</Words>
  <Application>Microsoft Office PowerPoint</Application>
  <PresentationFormat>นำเสนอทางหน้าจอ (16:9)</PresentationFormat>
  <Paragraphs>843</Paragraphs>
  <Slides>152</Slides>
  <Notes>83</Notes>
  <HiddenSlides>1</HiddenSlides>
  <MMClips>0</MMClips>
  <ScaleCrop>false</ScaleCrop>
  <HeadingPairs>
    <vt:vector size="6" baseType="variant">
      <vt:variant>
        <vt:lpstr>ฟอนต์ที่ถูกใช้</vt:lpstr>
      </vt:variant>
      <vt:variant>
        <vt:i4>11</vt:i4>
      </vt:variant>
      <vt:variant>
        <vt:lpstr>ธีม</vt:lpstr>
      </vt:variant>
      <vt:variant>
        <vt:i4>3</vt:i4>
      </vt:variant>
      <vt:variant>
        <vt:lpstr>ชื่อเรื่องสไลด์</vt:lpstr>
      </vt:variant>
      <vt:variant>
        <vt:i4>152</vt:i4>
      </vt:variant>
    </vt:vector>
  </HeadingPairs>
  <TitlesOfParts>
    <vt:vector size="166" baseType="lpstr">
      <vt:lpstr>Arial Unicode MS</vt:lpstr>
      <vt:lpstr>맑은 고딕</vt:lpstr>
      <vt:lpstr>MS Gothic</vt:lpstr>
      <vt:lpstr>Angsana New</vt:lpstr>
      <vt:lpstr>Arial</vt:lpstr>
      <vt:lpstr>Calibri</vt:lpstr>
      <vt:lpstr>Cordia New</vt:lpstr>
      <vt:lpstr>FreesiaUPC</vt:lpstr>
      <vt:lpstr>TH SarabunPSK</vt:lpstr>
      <vt:lpstr>Times New Roman</vt:lpstr>
      <vt:lpstr>Wingdings</vt:lpstr>
      <vt:lpstr>Cover and End Slide Master</vt:lpstr>
      <vt:lpstr>Contents Slide Master</vt:lpstr>
      <vt:lpstr>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HOME PC</cp:lastModifiedBy>
  <cp:revision>193</cp:revision>
  <cp:lastPrinted>2022-01-07T02:16:50Z</cp:lastPrinted>
  <dcterms:created xsi:type="dcterms:W3CDTF">2016-12-05T23:26:54Z</dcterms:created>
  <dcterms:modified xsi:type="dcterms:W3CDTF">2023-02-21T12:43:15Z</dcterms:modified>
</cp:coreProperties>
</file>