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10" r:id="rId3"/>
    <p:sldId id="289" r:id="rId4"/>
    <p:sldId id="313" r:id="rId5"/>
    <p:sldId id="318" r:id="rId6"/>
    <p:sldId id="319" r:id="rId7"/>
    <p:sldId id="322" r:id="rId8"/>
    <p:sldId id="323" r:id="rId9"/>
    <p:sldId id="324" r:id="rId10"/>
    <p:sldId id="326" r:id="rId11"/>
    <p:sldId id="327" r:id="rId12"/>
    <p:sldId id="328" r:id="rId13"/>
    <p:sldId id="329" r:id="rId14"/>
    <p:sldId id="331" r:id="rId15"/>
    <p:sldId id="333" r:id="rId16"/>
    <p:sldId id="335" r:id="rId17"/>
    <p:sldId id="338" r:id="rId18"/>
    <p:sldId id="340" r:id="rId19"/>
    <p:sldId id="341" r:id="rId20"/>
    <p:sldId id="343" r:id="rId21"/>
    <p:sldId id="354" r:id="rId22"/>
    <p:sldId id="344" r:id="rId23"/>
    <p:sldId id="346" r:id="rId24"/>
    <p:sldId id="348" r:id="rId25"/>
    <p:sldId id="349" r:id="rId26"/>
    <p:sldId id="350" r:id="rId27"/>
    <p:sldId id="351" r:id="rId28"/>
    <p:sldId id="26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08F"/>
    <a:srgbClr val="211E54"/>
    <a:srgbClr val="F4E59C"/>
    <a:srgbClr val="DDDDDD"/>
    <a:srgbClr val="B2B2B2"/>
    <a:srgbClr val="D476D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9" autoAdjust="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26EF74D9-6734-495A-B252-769FF5B488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A39DB-B182-4F59-8FCA-D60686D26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6B5C-501D-487A-9766-20B41A789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ชื่อเรื่อง เนื้อหา 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F661-4979-4131-A861-E2646A3C4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40890-9838-4A73-BCA0-1A407B42C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51664-4635-4D54-A217-5FAF50C1E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5061-EDC7-4A97-8510-38EA3CEED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D85E8-3365-473E-B6C3-A188BD0C5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4A24-3B00-4BF0-998D-A483E7246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E5AD-743E-4181-A3C8-2F0071B97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1E154-950E-4FD3-9267-D07D81000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67E1AB-CD20-427F-B0C0-F3144F7244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62400" y="2438400"/>
            <a:ext cx="3886200" cy="838200"/>
          </a:xfrm>
        </p:spPr>
        <p:txBody>
          <a:bodyPr/>
          <a:lstStyle/>
          <a:p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บทที่ </a:t>
            </a:r>
            <a:r>
              <a:rPr lang="en-US" sz="6000" dirty="0" smtClean="0">
                <a:latin typeface="Angsana New" pitchFamily="18" charset="-34"/>
                <a:cs typeface="Angsana New" pitchFamily="18" charset="-34"/>
              </a:rPr>
              <a:t>9</a:t>
            </a:r>
            <a:endParaRPr lang="en-US" sz="6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3505200"/>
            <a:ext cx="4953000" cy="762000"/>
          </a:xfrm>
        </p:spPr>
        <p:txBody>
          <a:bodyPr/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โครงสร้างข้อมูล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(Data Structure)</a:t>
            </a:r>
            <a:endParaRPr lang="en-US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543800" cy="3124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โครงสร้าง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ข้อมูล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กล่าวมาแล้ว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เรียกว่า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1-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มิติ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เพราะว่า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ข้อมูลจัดเรียงตามแนวไปในทิศทางเดียว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แต่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ในการประยุกต์ใช้จริงยังมีความต้องการในการใช้ข้อมูลที่มีมากกว่า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1-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มิติ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เราพบเสมอคือข้อมูลที่อยู่ในรูปเมตริกซ์ซึ่งมี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แถวในแนวนอน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(Row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แถวในแนวตั้ง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(Column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ซึ่งเรา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สามารถ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กำหนด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Array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3-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มิติ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4-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มิติ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และต่อ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ๆ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ไป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ได้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มีมิติที่สูงกว่า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เรา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เรียกว่า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หลาย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มิติ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(Multidimensional Array)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38600" y="381000"/>
            <a:ext cx="3163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2-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Dimensional Array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038600" y="381000"/>
            <a:ext cx="3163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2-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Dimensional Array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9763" y="1371600"/>
            <a:ext cx="5329237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รูปแบบของหน่วยความจำที่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แทน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Array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ดัชนี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2-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มิติแทน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Row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Column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ซึ่งรูปแบบนี้จะแทนรูปแบบการเก็บข้อมูลในหน่วยความจำ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เราพิจารณาหน่วยความจำประกอบด้วยแถวของไบท์โดยที่ตำแหน่งที่อยู่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(Address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ที่น้อยที่สุดอยู่ทางซ้ายมือ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สุด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และตำแหน่งที่อยู่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(Address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ที่มากที่สุดอยู่ทางขวามือ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สุด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ดังนั้น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Array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เก็บค่าข้อมูลตัวแรกไว้ที่หน่วยความจำซ้ายมือสุด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ค่าข้อมูลตัวสุดท้ายจะเก็บไว้ที่หน่วยความจำขวามือ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สุด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ในกรณีที่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Array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2-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มิติ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มิติแรก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แถว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ของข้อมูลที่เก็บอยู่ด้านซ้าย วิธีการเก็บแบบนี้เรียกว่า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Row-Major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”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Storage  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724400" y="381000"/>
            <a:ext cx="24594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Memory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Layout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361362" cy="378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64770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Record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ระเบียนเป็นโครงสร้างข้อมูลที่ประกอบด้วยกลุ่มของข้อมูลที่สัมพันธ์กันซึ่งข้อมูลอาจต่างประเภทกันและมีชื่อเรียกเพียงชื่อ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เดียว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ส่วนย่อย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ที่เล็กที่สุดในระเบียนเรียกว่า</a:t>
            </a:r>
            <a:r>
              <a:rPr lang="th-TH" sz="28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ฟิลด์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(Field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โดยที่ฟิลด์เป็นชื่อของข้อมูลที่มีความหมาย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ฟิลด์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ต้องระบุประเภทของข้อมูลและลักษณะการเก็บในหน่วยความจำ ฟิลด์สามารถกำหนดให้เก็บ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ข้อมูลและ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สามารถเข้าถึง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ได้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ฟิลด์แตกต่างจากตัวแปรคือฟิลด์เป็นส่วนหนึ่งของระเบียนเท่านั้น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คุณสมบัติ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อื่น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ๆ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เหมือนกับตัวแปร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ทั่วไป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ความแตกต่างระหว่าง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กับ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Record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ทุกข้อมูลใน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จะต้องเป็นประเภทเดียวกัน แต่ข้อมูลในระเบียนอาจเหมือนหรือต่างประเภทกันได้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638800" y="381000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Record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5866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6477000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cs typeface="Angsana New" pitchFamily="18" charset="-34"/>
              </a:rPr>
              <a:t>การเข้าถึงระเบียน</a:t>
            </a:r>
            <a:endParaRPr lang="en-US" sz="3600" b="1" dirty="0">
              <a:cs typeface="Angsana New" pitchFamily="18" charset="-34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ข้อพึงระวัง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ข้อมูลแต่ละฟิลด์ในระเบียนจะต้องสัมพันธ์ซึ่งกันและ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กัน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เข้าถึงข้อมูลในแต่ละฟิลด์ของระเบียนสามารถกระทำได้โดยการเขียนเป็นคำสั่งที่ประกอบด้วยตัวกระทำ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(Operator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การกระทำใดก็ตามที่เราสามารถทำได้กับตัวแปรปกติ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เรา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สามารถทำได้กับฟิลด์ในระเบียนเช่นเดียวกัน แต่จะต้องระบุเฉพาะฟิลด์ที่ต้องการ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เท่านั้น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เนื่องจากแต่ละฟิลด์ในระเบียนมีชื่อเฉพาะที่ไม่ซ้ำกัน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การเข้าถึงทำได้โดยการระบุชื่อของฟิลด์เท่านั้น แต่ถ้าต้องการเปรียบเทียบค่าข้อมูลในฟิลด์ที่มีชื่อเดียวกันแต่อยู่ในระเบียนที่มีชื่อต่างกัน เราทำได้โดยระบุชื่อระเบียนตามด้วย . (จุด) แล้วตามด้วยชื่อฟิลด์ เช่น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ถ้าเรามี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ระเบียน ชื่อ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student1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student2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ซึ่งเป็นระเบียนประเภทเดียวกัน เราสามารถเข้าถึงระเบียนทั้งสองได้ดังนี้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student1.id, </a:t>
            </a:r>
            <a:r>
              <a:rPr lang="th-TH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student1.name,  </a:t>
            </a:r>
            <a:r>
              <a:rPr lang="th-TH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student1.gradePoint</a:t>
            </a:r>
            <a:endParaRPr lang="th-TH" sz="2400" dirty="0" smtClean="0">
              <a:solidFill>
                <a:schemeClr val="tx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th-TH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student2.id,  student2.name,  </a:t>
            </a:r>
            <a:r>
              <a:rPr lang="th-TH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student2.gradePoint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เราสามารถอ่านและเขียนข้อมูลจากระเบียนได้เช่นเดียวกับตัวแปร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Linked List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ลิงค์ลิสต์เป็นโครงสร้างข้อมูลที่ประกอบด้วยกลุ่มของข้อมูลที่จัดเรียงตามลำดับที่ข้อมูลแต่ละตัวจะมีตำแหน่งที่อยู่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(Location / Address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ของข้อมูลในลำดับถัดไป นั่นคือข้อมูลแต่ละตัวประกอบด้วย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ส่วน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ส่วน</a:t>
            </a:r>
            <a:r>
              <a:rPr lang="th-TH" sz="24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ที่เป็นข้อมูล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(Data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4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ส่วนที่เป็นตัวเชื่อมโยง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(Link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ส่วนข้อมูล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จะมีข้อมูลตามที่กำหนดให้ใช้ในการ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ประมวลผล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ส่วนตัวเชื่อมโยงเป็นตัวชี้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(Pointer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ที่เก็บตำแหน่งที่อยู่ของข้อมูลตัวถัดไปที่อยู่ในลิสต์นั้น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จุดเริ่มต้น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ของลิงค์ลิสต์เป็นตัวแปรประเภทตัวชี้ที่ชี้ไปยังสมาชิกตัวแรกของลิสต์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ชื่อ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ของลิสต์จะเป็นชื่อเดียวกับชื่อตัวแปรที่เป็นตัวชี้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  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แบ่งได้เป็น </a:t>
            </a:r>
            <a:r>
              <a:rPr lang="en-US" sz="24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Singly Linked List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4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Doubly Linked List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ลิงค์ลิสต์ไม่ใช่โครงสร้างข้อมูลโดยตัวของมันเอง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แต่เกิดจากการจำลองแบบโครงสร้างด้วยโครงสร้างของภาษาคอมพิวเตอร์ที่ใช้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lnSpc>
                <a:spcPct val="90000"/>
              </a:lnSpc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เรานิยามลิงค์ลิสต์ที่ไม่มีสมาชิกหรือลิสต์ว่าง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(Empty Linked List)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ว่าคือ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ลิสต์ที่มี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Head Pointer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เป็น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Null</a:t>
            </a:r>
            <a:endParaRPr lang="en-US" sz="2400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105400" y="381000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Linked List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99450" cy="293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356100" y="5734050"/>
            <a:ext cx="2305050" cy="503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/>
              <a:t>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7200" y="4876800"/>
            <a:ext cx="830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 smtClean="0">
                <a:latin typeface="Angsana New" pitchFamily="18" charset="-34"/>
                <a:cs typeface="Angsana New" pitchFamily="18" charset="-34"/>
              </a:rPr>
              <a:t>pList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(แทน</a:t>
            </a:r>
            <a:r>
              <a:rPr lang="th-TH" sz="26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ตัวชี้ที่ชี้ไปยังข้อมูลตัวแรก หรือ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Head </a:t>
            </a:r>
            <a:r>
              <a:rPr lang="th-TH" sz="26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ของลิสต์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ที่ประกอบด้วยข้อมูล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ชุด </a:t>
            </a:r>
            <a:endParaRPr lang="en-US" sz="2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ลิงค์ของข้อมูลแต่ละตัวยกเว้นตัวสุดท้ายชี้ไปยังข้อมูลตัวถัดไป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ส่วนลิงค์ของข้อมูลตัวสุดท้ายไม่ได้ชี้ไปที่ใด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เรียกตัวชี้ตัวสุดท้ายนี้ว่า </a:t>
            </a:r>
            <a:r>
              <a:rPr lang="en-US" sz="26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Null Pointer </a:t>
            </a:r>
            <a:r>
              <a:rPr lang="th-TH" sz="26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เป็นตัวบ่งบอกว่าจบลิงค์ลิสต์ 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6477000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Nodes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2895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โดยปกติสมาชิก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ในลิงค์ลิสต์มักจะเรียกว่า</a:t>
            </a:r>
            <a:r>
              <a:rPr lang="th-TH" sz="28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(Node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โดยแต่ละ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เปรียบได้กับหนึ่งระเบียนที่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ประกอบด้วยอย่างน้อย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ฟิลด์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ฟิลด์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แรกเก็บข้อมูล และฟิลด์ที่สองเก็บตำแหน่งที่อยู่ของ</a:t>
            </a:r>
            <a:r>
              <a:rPr lang="th-TH" sz="28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ถัดไปในลิสต์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err="1" smtClean="0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ในลิงค์ลิสต์มักเรียกว่าระเบียนที่อ้างอิงตัวเอง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(Self-Referential Records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ในระเบียนประเภทนี้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แต่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ละกรณีของระเบียน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(Instance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จะมี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Pointer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ที่ชี้ไปยังกรณีของระเบียนตัวต่อไปที่มีโครงสร้างเดียวกัน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495800"/>
            <a:ext cx="5314950" cy="865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โครงสร้าง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ข้อมูล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(Data Structure)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การเขียนโปรแกรมต้องมีใช้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ตัวแปร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(Variables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เก็บข้อมูล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ถึงแม้ว่า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ตัวแปรจะมีการใช้ในการเขียนโปรแกรมอย่าง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กว้างขวาง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แต่การใช้ตัวแปร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แทนค่าข้อมูลเพียง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</a:t>
            </a:r>
            <a:r>
              <a:rPr lang="en-NZ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ค่าไม่สามารถใช้แก้ปัญหาที่มีความซับซ้อน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สูง ๆ ได้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อย่างมีประสิทธิภาพ</a:t>
            </a:r>
          </a:p>
          <a:p>
            <a:pPr>
              <a:lnSpc>
                <a:spcPct val="90000"/>
              </a:lnSpc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จำเป็นต้องมีโครงสร้าง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ข้อมูลที่ใช้เก็บข้อมูลที่ซับซ้อน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โดย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โครงสร้างข้อมูลจะใช้กลุ่มของตัวแปรที่มีความสัมพันธ์กัน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สามารถ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เข้าถึงครั้งละ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ตัวหรือ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เข้าถึงครั้งละทั้งหมด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กล่าวคือ โครงสร้างข้อมูล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เป็นโครงสร้างที่แทนกลุ่มของข้อมูลที่มีความสัมพันธ์กันตามวัตถุประสงค์ของการใช้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ตัวชี้ไปยังลิงค์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ลิสต์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(Pointer)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ลิงค์ลิสต์จะต้องมี 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Head Pointer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เสมอ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ส่วน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Pointer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ที่อยู่ในแต่ละ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นั้นอาจมีมากกว่าหนึ่งก็ได้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ขึ้นอยู่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กับวัตถุประสงค์ในการใช้งาน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เราต้องการค้นหาข้อมูลในลิงค์ลิสต์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เรา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จะต้องมี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Pointer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pLoc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ที่ชี้ไปยังตำแหน่งที่อยู่ของข้อมูลที่เราต้องการค้นหา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กรณีที่มีระเบียนจำนวน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มาก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ๆ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การประมวลผลจะมีประสิทธิภาพมากขึ้นถ้ามีการใช้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Pointer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ตัว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หนึ่งชี้ไปยัง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NZ" sz="2800" dirty="0" smtClean="0">
                <a:latin typeface="Angsana New" pitchFamily="18" charset="-34"/>
                <a:cs typeface="Angsana New" pitchFamily="18" charset="-34"/>
              </a:rPr>
              <a:t>Head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ของลิงค์ลิสต์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อีก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ตัวหนึ่งชี้ไปที่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สุดท้ายของลิสต์ </a:t>
            </a:r>
            <a:r>
              <a:rPr lang="en-NZ" sz="2800" dirty="0" smtClean="0">
                <a:latin typeface="Angsana New" pitchFamily="18" charset="-34"/>
                <a:cs typeface="Angsana New" pitchFamily="18" charset="-34"/>
              </a:rPr>
              <a:t>Pointer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ที่ชี้ไปยัง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ตัวสุดท้ายนี้มักจะเรียกว่า 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pLast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pRear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ตั้งชื่อเช่นนี้ก็เพื่อให้สอดคล้องกับความหมายที่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Pointer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นี้แทนเท่านั้น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เรา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อาจตั้งชื่อเป็นอย่างอื่นก็ได้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43000" y="1981200"/>
            <a:ext cx="7086601" cy="3833813"/>
            <a:chOff x="720" y="1248"/>
            <a:chExt cx="4464" cy="2415"/>
          </a:xfrm>
        </p:grpSpPr>
        <p:sp>
          <p:nvSpPr>
            <p:cNvPr id="65539" name="AutoShape 3"/>
            <p:cNvSpPr>
              <a:spLocks noChangeArrowheads="1"/>
            </p:cNvSpPr>
            <p:nvPr/>
          </p:nvSpPr>
          <p:spPr bwMode="gray">
            <a:xfrm>
              <a:off x="720" y="1248"/>
              <a:ext cx="2415" cy="2415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60784"/>
                    <a:invGamma/>
                    <a:alpha val="12000"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0784"/>
                    <a:invGamma/>
                    <a:alpha val="12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540" name="Oval 4"/>
            <p:cNvSpPr>
              <a:spLocks noChangeArrowheads="1"/>
            </p:cNvSpPr>
            <p:nvPr/>
          </p:nvSpPr>
          <p:spPr bwMode="gray">
            <a:xfrm>
              <a:off x="912" y="1440"/>
              <a:ext cx="2016" cy="201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6471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541" name="AutoShape 5"/>
            <p:cNvSpPr>
              <a:spLocks noChangeArrowheads="1"/>
            </p:cNvSpPr>
            <p:nvPr/>
          </p:nvSpPr>
          <p:spPr bwMode="gray">
            <a:xfrm>
              <a:off x="2427" y="1456"/>
              <a:ext cx="2382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</a:rPr>
                <a:t>Inserting a Node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5542" name="AutoShape 6"/>
            <p:cNvSpPr>
              <a:spLocks noChangeArrowheads="1"/>
            </p:cNvSpPr>
            <p:nvPr/>
          </p:nvSpPr>
          <p:spPr bwMode="gray">
            <a:xfrm>
              <a:off x="2635" y="1873"/>
              <a:ext cx="2382" cy="3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</a:rPr>
                <a:t>Deleting a node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5543" name="AutoShape 7"/>
            <p:cNvSpPr>
              <a:spLocks noChangeArrowheads="1"/>
            </p:cNvSpPr>
            <p:nvPr/>
          </p:nvSpPr>
          <p:spPr bwMode="gray">
            <a:xfrm>
              <a:off x="2803" y="2289"/>
              <a:ext cx="2381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</a:rPr>
                <a:t>Searching a List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5544" name="AutoShape 8"/>
            <p:cNvSpPr>
              <a:spLocks noChangeArrowheads="1"/>
            </p:cNvSpPr>
            <p:nvPr/>
          </p:nvSpPr>
          <p:spPr bwMode="gray">
            <a:xfrm>
              <a:off x="2635" y="2705"/>
              <a:ext cx="2382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</a:rPr>
                <a:t>Retrieving a Node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5545" name="AutoShape 9"/>
            <p:cNvSpPr>
              <a:spLocks noChangeArrowheads="1"/>
            </p:cNvSpPr>
            <p:nvPr/>
          </p:nvSpPr>
          <p:spPr bwMode="gray">
            <a:xfrm>
              <a:off x="2427" y="3122"/>
              <a:ext cx="2382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</a:rPr>
                <a:t>Traversing a List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gray">
            <a:xfrm>
              <a:off x="1173" y="2064"/>
              <a:ext cx="1488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36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  <a:cs typeface="Angsana New" pitchFamily="18" charset="-34"/>
                </a:rPr>
                <a:t>Linked List Operation</a:t>
              </a:r>
              <a:endPara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6629400" cy="56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การดำเนินการกับลิงค์ลิสต์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การดำเนินการกับลิงค์ลิสต์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38100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เพิ่ม</a:t>
            </a:r>
            <a:r>
              <a:rPr lang="th-TH" sz="2400" b="1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(Inserting a Node):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ดำเนินการ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ตาม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ขั้นตอนต่อไปนี้</a:t>
            </a:r>
          </a:p>
          <a:p>
            <a:pPr>
              <a:buFontTx/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(1)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จัดหาหน่วยความจำสำหรับ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ใหม่พร้อมทั้งใส่ข้อมูล</a:t>
            </a:r>
          </a:p>
          <a:p>
            <a:pPr>
              <a:buFontTx/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(2)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กำหนดค่าให้ลิงค์ฟิลด์ของ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ใหม่ชี้ไปยัง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ถัดไป</a:t>
            </a:r>
          </a:p>
          <a:p>
            <a:pPr>
              <a:buFontTx/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(3)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กำหนดให้ลิงค์ฟิลด์ของ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ก่อนหน้า ชี้ไปยัง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ใหม่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4001907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b="1">
                <a:latin typeface="Angsana New" pitchFamily="18" charset="-34"/>
                <a:cs typeface="Angsana New" pitchFamily="18" charset="-34"/>
              </a:rPr>
              <a:t>การดำเนินการกับลิงค์ลิสต์ (ต่อ)</a:t>
            </a:r>
            <a:endParaRPr lang="en-US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2667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6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6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ตัด</a:t>
            </a:r>
            <a:r>
              <a:rPr lang="th-TH" sz="2600" b="1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6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(Deleting a node):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ก่อน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อื่นต้องค้นหา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ที่ต้องการให้พบก่อน เมื่อพบแล้วก็เพียงทำการเปลี่ยนลิงค์ฟิลด์ของ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ก่อนหน้าให้ชี้ไปยัง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ที่ถัดไปจาก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ที่ต้อง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ตัด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ต้องระวังกรณีที่ในลิงค์ลิสต์มีเพียง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เดียว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เพราะผลลัพธ์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ลิสต์ว่าง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เช่นเดียวกัน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ตัด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แรกก็ต้องใช้ความระมัดระวังเช่นเดียวกัน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เพราะ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ขั้นตอนที่อธิบายข้างต้นจะต้องมีการปรับเปลี่ยนบ้าง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มิฉะนั้น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อาจก่อให้เกิดผลที่ผิดพลาดได้</a:t>
            </a:r>
            <a:endParaRPr lang="en-US" sz="2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156075"/>
            <a:ext cx="6796087" cy="201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b="1">
                <a:latin typeface="Angsana New" pitchFamily="18" charset="-34"/>
                <a:cs typeface="Angsana New" pitchFamily="18" charset="-34"/>
              </a:rPr>
              <a:t>การดำเนินการกับลิงค์ลิสต์ (ต่อ)</a:t>
            </a:r>
            <a:endParaRPr lang="en-US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ค้นหา</a:t>
            </a:r>
            <a:r>
              <a:rPr lang="th-TH" sz="2800" b="1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ในลิสต์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(Searching a List):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การค้นหา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ในลิสต์เป็นการดำเนินการที่ถูกเรียกใช้โดยการดำเนินการอื่น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เพิ่ม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เข้าไปในลิสต์ เราต้องทราบตำแหน่งของ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ที่อยู่ก่อนหน้า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ที่เราต้องการเพิ่ม และถ้าต้องการตัด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ที่ไม่ต้องการ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ออก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เราก็จะต้องค้นหา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นั้นให้พบ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ก่อน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ในทำนองเดียวกัน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เราต้องการดึงข้อมูลจาก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ต้องการ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ก็ต้องค้นหา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นั้นให้พบก่อน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เช่นกัน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การค้นหา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ในลิสต์โดยใช้คีย์ แต่ละ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ในลิสต์จะต้องมีฟิลด์ที่ใช้เป็นคีย์ อย่างไรก็ตาม ถ้าการค้นหาใช้ข้อมูลเป็นตัวค้น ฟิลด์ที่เป็นคีย์จะเป็นฟิลด์เดียวกับฟิลด์ข้อมูลก็ได้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b="1">
                <a:latin typeface="Angsana New" pitchFamily="18" charset="-34"/>
                <a:cs typeface="Angsana New" pitchFamily="18" charset="-34"/>
              </a:rPr>
              <a:t>การกระทำกับลิงค์ลิสต์ (ต่อ)</a:t>
            </a:r>
            <a:endParaRPr lang="en-US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3505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ในกรณีที่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เป็นระเบียนที่มีความซับซ้อน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ฟิลด์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ที่เป็นคีย์โดยเฉพาะจำเป็นจะต้อง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เมื่อกำหนดคีย์ที่ต้องการให้ การค้นหา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ที่ต้องการในลิงค์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ลิสต์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พยายามหาตำแหน่งที่อยู่ของ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ที่มีค่าข้อมูลในฟิลด์ที่เป็นคีย์เท่ากับค่าคีย์ที่กำหนด ถ้ามี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ซึ่งมีค่าคีย์ตรงตามที่กำหนด การค้นหาก็ประสบความสำเร็จด้วยการส่งผลไปยังผู้เรียกใช้ (อาจเป็นการดำเนินการอื่น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ว่า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“True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”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“Success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แต่ถ้าไม่มี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ที่มีค่าคีย์ตรงตามที่กำหนด การค้นหาก็ประสบกับความล้มเหลว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(Failure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พร้อมทั้งส่งผลไปยังผู้ใช้ว่า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“False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”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“Failure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b="1">
                <a:latin typeface="Angsana New" pitchFamily="18" charset="-34"/>
                <a:cs typeface="Angsana New" pitchFamily="18" charset="-34"/>
              </a:rPr>
              <a:t>การกระทำกับลิงค์ลิสต์ (ต่อ)</a:t>
            </a:r>
            <a:endParaRPr lang="en-US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ดึงหรือการค้นคืนข้อมูลจาก</a:t>
            </a:r>
            <a:r>
              <a:rPr lang="th-TH" sz="2800" b="1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(Retrieving a Node):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การค้นคืนข้อมูลจากลิงค์ลิสต์ทำได้โดยการค้นหา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ที่ต้องการก่อน ถ้าพบก็สามารถดึงข้อมูลออกมาได้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แต่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ถ้าไม่พบ (ไม่มีข้อมูลที่ต้องการ) ก็ไม่ต้องทำ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อะไร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ท่องลิสต์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(Traversing a List):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อัลกอริธึมสำหรับการท่องลิสต์เริ่มต้นจาก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แรกในลิสต์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ทำ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การตรวจสอบและประมวลผลแต่ละ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ตามลำดับจนถึง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สุดท้าย การท่องลิสต์จำเป็นต้องใช้เพื่อเป็นส่วนหนึ่งของ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หลาย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ๆ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อัลกอริธึม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เช่น การเปลี่ยนค่าในแต่ละ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พิมพ์ค่าในลิสต์ การหาผลรวมของข้อมูลใน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ลิสต์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การหาค่าเฉลี่ย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ต้น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b="1">
                <a:latin typeface="Angsana New" pitchFamily="18" charset="-34"/>
                <a:cs typeface="Angsana New" pitchFamily="18" charset="-34"/>
              </a:rPr>
              <a:t>การกระทำกับลิงค์ลิสต์ (ต่อ)</a:t>
            </a:r>
            <a:endParaRPr lang="en-US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2971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600" dirty="0">
                <a:latin typeface="Angsana New" pitchFamily="18" charset="-34"/>
                <a:cs typeface="Angsana New" pitchFamily="18" charset="-34"/>
              </a:rPr>
              <a:t>การท่องลิสต์จำเป็นต้องใช้ตัวชี้พิเศษ 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ตัวคือ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Walking Pointer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”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ซึ่ง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เป็นตัวชี้ที่เคลื่อนที่จาก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หนึ่งไปยังอีก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หนึ่ง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หลังจาก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ที่แต่ละ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ได้รับการประมวลผล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แล้ว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เริ่มต้นด้วยการกำหนดให้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Walking Pointer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ชี้ไปยัง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แรกในลิสต์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จากนั้น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ใช้การ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ทำซ้ำ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ๆ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(Loop</a:t>
            </a:r>
            <a:r>
              <a:rPr lang="en-US" sz="26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จนกระทั่งข้อมูลในทุก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ของลิสต์ได้รับการประมวลผลทั้งหมด ในแต่ละวงรอบจะมีการประมวลผล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ข้อมูลส่ง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ผลลัพธ์ไปที่ที่ต้องการ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แล้ว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ทำการเลื่อน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Walking Pointer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ไปยัง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ถัดไป เมื่อ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โหนด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สุดท้ายถูกประมวลผลแล้วเสร็จ ค่าของ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Walking Pointer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จะเป็น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Null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และการทำซ้ำก็จบลง 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2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0"/>
            <a:ext cx="7715250" cy="1576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4114800" y="3276600"/>
            <a:ext cx="4267200" cy="45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Any Question ?</a:t>
            </a:r>
            <a:endParaRPr lang="th-TH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1752600" y="1905000"/>
            <a:ext cx="5562600" cy="1306513"/>
            <a:chOff x="1104" y="1200"/>
            <a:chExt cx="3504" cy="82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gray">
            <a:xfrm>
              <a:off x="1327" y="1460"/>
              <a:ext cx="305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1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948" y="1200"/>
              <a:ext cx="2612" cy="8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Array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th-TH" b="1" dirty="0" smtClean="0">
                  <a:solidFill>
                    <a:schemeClr val="accent4">
                      <a:lumMod val="1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เป็นโครงสร้างข้อมูลที่มี </a:t>
              </a:r>
              <a:r>
                <a:rPr lang="th-TH" b="1" dirty="0" smtClean="0">
                  <a:solidFill>
                    <a:srgbClr val="FF0066"/>
                  </a:solidFill>
                  <a:latin typeface="Angsana New" pitchFamily="18" charset="-34"/>
                  <a:cs typeface="Angsana New" pitchFamily="18" charset="-34"/>
                </a:rPr>
                <a:t>ขนาดคงที่ </a:t>
              </a:r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b="1" dirty="0" smtClean="0">
                  <a:solidFill>
                    <a:schemeClr val="accent4">
                      <a:lumMod val="1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เป็น</a:t>
              </a:r>
              <a:r>
                <a:rPr lang="th-TH" b="1" dirty="0" smtClean="0">
                  <a:solidFill>
                    <a:schemeClr val="accent2"/>
                  </a:solidFill>
                  <a:latin typeface="Angsana New" pitchFamily="18" charset="-34"/>
                  <a:cs typeface="Angsana New" pitchFamily="18" charset="-34"/>
                </a:rPr>
                <a:t>ข้อมูลประเภทเดียวกัน</a:t>
              </a:r>
              <a:r>
                <a:rPr lang="th-TH" b="1" dirty="0" smtClean="0"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b="1" dirty="0" smtClean="0">
                  <a:solidFill>
                    <a:schemeClr val="accent4">
                      <a:lumMod val="1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และ</a:t>
              </a:r>
              <a:r>
                <a:rPr lang="th-TH" b="1" dirty="0" smtClean="0">
                  <a:solidFill>
                    <a:srgbClr val="C00000"/>
                  </a:solidFill>
                  <a:latin typeface="Angsana New" pitchFamily="18" charset="-34"/>
                  <a:cs typeface="Angsana New" pitchFamily="18" charset="-34"/>
                </a:rPr>
                <a:t>เรียงกันอยู่ตามลำดับของหน่วยความจำที่ใช้เก็บ</a:t>
              </a:r>
              <a:r>
                <a:rPr lang="th-TH" b="1" dirty="0" smtClean="0">
                  <a:solidFill>
                    <a:schemeClr val="accent1"/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b="1" dirty="0" smtClean="0">
                  <a:solidFill>
                    <a:schemeClr val="accent4">
                      <a:lumMod val="1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การอ้างถึงข้อมูลใน</a:t>
              </a:r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 Array </a:t>
              </a:r>
              <a:r>
                <a:rPr lang="th-TH" b="1" dirty="0" smtClean="0">
                  <a:solidFill>
                    <a:schemeClr val="accent4">
                      <a:lumMod val="1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สามารถอ้างถึงตัวที่หนึ่ง ตัวที่สอง และตัวต่อ ๆ ไปจนหมด</a:t>
              </a: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grpSp>
        <p:nvGrpSpPr>
          <p:cNvPr id="63497" name="Group 9"/>
          <p:cNvGrpSpPr>
            <a:grpSpLocks/>
          </p:cNvGrpSpPr>
          <p:nvPr/>
        </p:nvGrpSpPr>
        <p:grpSpPr bwMode="auto">
          <a:xfrm>
            <a:off x="1752600" y="3348038"/>
            <a:ext cx="5562600" cy="1306512"/>
            <a:chOff x="1104" y="2109"/>
            <a:chExt cx="3504" cy="823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9" name="AutoShape 11"/>
            <p:cNvSpPr>
              <a:spLocks noChangeArrowheads="1"/>
            </p:cNvSpPr>
            <p:nvPr/>
          </p:nvSpPr>
          <p:spPr bwMode="gray">
            <a:xfrm>
              <a:off x="1181" y="218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gray">
            <a:xfrm>
              <a:off x="1223" y="222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gamma/>
                    <a:tint val="42353"/>
                    <a:invGamma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gray">
            <a:xfrm>
              <a:off x="1327" y="2370"/>
              <a:ext cx="305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2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gray">
            <a:xfrm>
              <a:off x="1948" y="2221"/>
              <a:ext cx="2576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Record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th-TH" b="1" dirty="0" smtClean="0">
                  <a:solidFill>
                    <a:schemeClr val="accent4">
                      <a:lumMod val="1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เป็นโครงสร้างข้อมูลที่ประกอบด้วยกลุ่มของข้อมูลที่สัมพันธ์กันซึ่งข้อมูลอาจต่างประเภทกันและมีชื่อเรียกเพียงชื่อเดียว</a:t>
              </a:r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 </a:t>
              </a:r>
              <a:endParaRPr lang="en-US" b="1" dirty="0">
                <a:solidFill>
                  <a:schemeClr val="accent4">
                    <a:lumMod val="10000"/>
                  </a:schemeClr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1752600" y="4808538"/>
            <a:ext cx="5562600" cy="1306512"/>
            <a:chOff x="1104" y="3029"/>
            <a:chExt cx="3504" cy="823"/>
          </a:xfrm>
        </p:grpSpPr>
        <p:sp>
          <p:nvSpPr>
            <p:cNvPr id="63504" name="AutoShape 16"/>
            <p:cNvSpPr>
              <a:spLocks noChangeArrowheads="1"/>
            </p:cNvSpPr>
            <p:nvPr/>
          </p:nvSpPr>
          <p:spPr bwMode="gray">
            <a:xfrm>
              <a:off x="1104" y="302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5" name="AutoShape 17"/>
            <p:cNvSpPr>
              <a:spLocks noChangeArrowheads="1"/>
            </p:cNvSpPr>
            <p:nvPr/>
          </p:nvSpPr>
          <p:spPr bwMode="gray">
            <a:xfrm>
              <a:off x="1181" y="310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gray">
            <a:xfrm>
              <a:off x="1223" y="314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507" name="Text Box 19"/>
            <p:cNvSpPr txBox="1">
              <a:spLocks noChangeArrowheads="1"/>
            </p:cNvSpPr>
            <p:nvPr/>
          </p:nvSpPr>
          <p:spPr bwMode="gray">
            <a:xfrm>
              <a:off x="1389" y="3289"/>
              <a:ext cx="2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gray">
            <a:xfrm>
              <a:off x="1948" y="3141"/>
              <a:ext cx="2576" cy="6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Linked List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th-TH" b="1" dirty="0" smtClean="0">
                  <a:solidFill>
                    <a:schemeClr val="accent4">
                      <a:lumMod val="1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เป็นโครงสร้างข้อมูลที่ประกอบด้วยกลุ่มของข้อมูลที่จัดเรียงตามลำดับที่ข้อมูลแต่ละตัวจะมีตำแหน่งที่อยู่ </a:t>
              </a:r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(Location / Address) </a:t>
              </a:r>
              <a:r>
                <a:rPr lang="th-TH" b="1" dirty="0" smtClean="0">
                  <a:solidFill>
                    <a:schemeClr val="accent4">
                      <a:lumMod val="10000"/>
                    </a:schemeClr>
                  </a:solidFill>
                  <a:latin typeface="Angsana New" pitchFamily="18" charset="-34"/>
                  <a:cs typeface="Angsana New" pitchFamily="18" charset="-34"/>
                </a:rPr>
                <a:t>ของข้อมูลในลำดับถัดไป </a:t>
              </a:r>
              <a:endParaRPr lang="en-US" b="1" dirty="0">
                <a:solidFill>
                  <a:schemeClr val="accent4">
                    <a:lumMod val="10000"/>
                  </a:schemeClr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โครงสร้างข้อมูล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(Data Structure)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ลักษณะปัญหาที่ต้องใช้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Array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4419600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การประมวลผล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ตัวเลข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20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จำนวน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ต้องอ่าน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เลขทั้ง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20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จำนวน ประมวลผลทั้ง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20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จำนวน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และ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พิมพ์ผลลัพธ์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การเก็บ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เลขทั้ง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20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จำนวนไว้ในหน่วยความจำตลอดช่วงเวลาการประมวลผลของโปรแกรม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อาจ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กำหนดตัวแปร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20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ตัวเพื่อเก็บตัวละค่า แต่ละตัวมีชื่อที่แตกต่างกัน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การตั้งชื่อตัวแปร </a:t>
            </a:r>
            <a:r>
              <a:rPr lang="en-NZ" sz="2400" dirty="0">
                <a:latin typeface="Angsana New" pitchFamily="18" charset="-34"/>
                <a:cs typeface="Angsana New" pitchFamily="18" charset="-34"/>
              </a:rPr>
              <a:t>20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ตัวที่แตกต่างกันมีความลำบากและก่อให้เกิด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ปัญหา คือ  จะ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อ่านข้อมูลจากคีย์บอร์ดและนำเข้าไปเก็บ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อย่างไร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การอ่านเลขจำนวน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20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จำนวนต้องใช้การอ้างอิงรวม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20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ครั้ง ตัวแปรละ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ครั้ง นอกจากนี้การพิมพ์ก็ต้องมีการอ้างอิงอีก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20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ครั้ง 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22098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447800"/>
            <a:ext cx="1571625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09800" y="381000"/>
            <a:ext cx="58203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Arrays with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Subscripts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and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Indexes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313738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Array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55626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ข้อดีของ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โครงสร้าง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(Constructs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ของภาษาคอมพิวเตอร์ที่ช่วยให้การ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ประมวลผล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ได้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อย่างมีประสิทธิภาพมากขึ้น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โครงสร้างดังกล่าว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การทำซ้ำ</a:t>
            </a:r>
            <a:r>
              <a:rPr lang="en-US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ๆ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(Loops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ซึ่งทำให้การ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ประมวลผล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ง่ายขึ้น</a:t>
            </a: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การเขียนคำสั่งเพื่อเข้าถึงสมาชิกตัวแรกและตัวต่อ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ๆ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ไปโดยการเขียนตัวเลขที่ห้อยไว้ในวงเล็บใหญ่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[ ]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number</a:t>
            </a:r>
            <a:r>
              <a:rPr lang="en-US" sz="2800" baseline="-25000" dirty="0" smtClean="0">
                <a:latin typeface="Angsana New" pitchFamily="18" charset="-34"/>
                <a:cs typeface="Angsana New" pitchFamily="18" charset="-34"/>
              </a:rPr>
              <a:t>0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จะเขียนแทนด้วย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number[0]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number</a:t>
            </a:r>
            <a:r>
              <a:rPr lang="en-US" sz="2800" baseline="-25000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แทนด้วย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number[1]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เป็นต้น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การแทนด้วยวิธีการดังกล่าวรู้จักกันในชื่อ</a:t>
            </a:r>
            <a:r>
              <a:rPr lang="th-TH" sz="28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ดัชนี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(Indexing)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การอ้างถึงข้อมูลใน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จะใช้ชื่อตัวแปรที่เป็นชื่อของ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447800"/>
            <a:ext cx="21209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b="1">
                <a:cs typeface="Angsana New" pitchFamily="18" charset="-34"/>
              </a:rPr>
              <a:t>การประยุกต์ใช้อะเรย์</a:t>
            </a:r>
            <a:endParaRPr lang="en-US" b="1">
              <a:cs typeface="Angsana New" pitchFamily="18" charset="-34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การประยุกต์ใช้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การนับความถี่และการแทนความถี่ด้วยกราฟ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ความถี่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จะแสดงจำนวนข้อมูลที่เป็นตัวเลขแสดงถึงว่ามีข้อมูลนั้นอยู่กี่จำนวน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สมมติ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ว่ามีข้อมูลที่มีค่าตั้งแต่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ถึง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19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อยู่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100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จำนวนหากเราต้องการที่จะทราบว่ามี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กี่ตัว มี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กี่ตัว มี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กี่ตัว และต่อไป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เรื่อย ๆ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จนกระทั่งมี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19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อยู่กี่ตัว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แก้ปัญหานี้เราสามารถอ่านค่าของข้อมูลเข้าไปเก็บ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ชื่อ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Number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จากนั้นทำการ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สร้าง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มีสมาชิก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20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ตัวซึ่งจะเก็บความถี่หรือจำนวนครั้งที่ข้อมูลแต่ละ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800600" y="330678"/>
            <a:ext cx="24416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Frequency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Array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285038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Histogram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3733800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ฮิส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โตแก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รม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รูปภาพ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ที่ใช้แทนความถี่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Array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แทนที่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จะเขียนความถี่เป็น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ตัวเลข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เราสามารถแทนความถี่ด้วยการพิมพ์เป็นรูป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Bar Chart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ฮิส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โตแกรมสำหรับข้อมูลที่มีค่าตั้งแต่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ถึง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19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โดยใช้สัญลักษณ์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*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แทน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Bar Chart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โดยกำหนดว่า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*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แทนความถี่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ครั้งของข้อมูล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นั้น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ๆ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905000"/>
            <a:ext cx="4176712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s-05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powerpoint-templates-05</Template>
  <TotalTime>299</TotalTime>
  <Words>2187</Words>
  <Application>Microsoft Office PowerPoint</Application>
  <PresentationFormat>นำเสนอทางหน้าจอ (4:3)</PresentationFormat>
  <Paragraphs>93</Paragraphs>
  <Slides>28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powerpoint-templates-05</vt:lpstr>
      <vt:lpstr>บทที่ 9</vt:lpstr>
      <vt:lpstr>โครงสร้างข้อมูล (Data Structure)</vt:lpstr>
      <vt:lpstr>ภาพนิ่ง 3</vt:lpstr>
      <vt:lpstr>ลักษณะปัญหาที่ต้องใช้ Array</vt:lpstr>
      <vt:lpstr>ภาพนิ่ง 5</vt:lpstr>
      <vt:lpstr>Array</vt:lpstr>
      <vt:lpstr>การประยุกต์ใช้อะเรย์</vt:lpstr>
      <vt:lpstr>ภาพนิ่ง 8</vt:lpstr>
      <vt:lpstr>Histogram</vt:lpstr>
      <vt:lpstr>ภาพนิ่ง 10</vt:lpstr>
      <vt:lpstr>ภาพนิ่ง 11</vt:lpstr>
      <vt:lpstr>รูปแบบของหน่วยความจำที่แทน Array</vt:lpstr>
      <vt:lpstr>ภาพนิ่ง 13</vt:lpstr>
      <vt:lpstr>Record</vt:lpstr>
      <vt:lpstr>ภาพนิ่ง 15</vt:lpstr>
      <vt:lpstr>การเข้าถึงระเบียน</vt:lpstr>
      <vt:lpstr>Linked List</vt:lpstr>
      <vt:lpstr> </vt:lpstr>
      <vt:lpstr>Nodes</vt:lpstr>
      <vt:lpstr>ตัวชี้ไปยังลิงค์ลิสต์ (Pointer)</vt:lpstr>
      <vt:lpstr>การดำเนินการกับลิงค์ลิสต์</vt:lpstr>
      <vt:lpstr>การดำเนินการกับลิงค์ลิสต์</vt:lpstr>
      <vt:lpstr>การดำเนินการกับลิงค์ลิสต์ (ต่อ)</vt:lpstr>
      <vt:lpstr>การดำเนินการกับลิงค์ลิสต์ (ต่อ)</vt:lpstr>
      <vt:lpstr>การกระทำกับลิงค์ลิสต์ (ต่อ)</vt:lpstr>
      <vt:lpstr>การกระทำกับลิงค์ลิสต์ (ต่อ)</vt:lpstr>
      <vt:lpstr>การกระทำกับลิงค์ลิสต์ (ต่อ)</vt:lpstr>
      <vt:lpstr>ภาพนิ่ง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Nong</dc:creator>
  <cp:lastModifiedBy>ComCS</cp:lastModifiedBy>
  <cp:revision>49</cp:revision>
  <dcterms:created xsi:type="dcterms:W3CDTF">2011-03-26T09:29:56Z</dcterms:created>
  <dcterms:modified xsi:type="dcterms:W3CDTF">2013-09-27T08:10:06Z</dcterms:modified>
</cp:coreProperties>
</file>