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08" r:id="rId3"/>
    <p:sldId id="310" r:id="rId4"/>
    <p:sldId id="311" r:id="rId5"/>
    <p:sldId id="313" r:id="rId6"/>
    <p:sldId id="314" r:id="rId7"/>
    <p:sldId id="315" r:id="rId8"/>
    <p:sldId id="316" r:id="rId9"/>
    <p:sldId id="317" r:id="rId10"/>
    <p:sldId id="318" r:id="rId11"/>
    <p:sldId id="321" r:id="rId12"/>
    <p:sldId id="322" r:id="rId13"/>
    <p:sldId id="324" r:id="rId14"/>
    <p:sldId id="325" r:id="rId15"/>
    <p:sldId id="326" r:id="rId16"/>
    <p:sldId id="327" r:id="rId17"/>
    <p:sldId id="328" r:id="rId18"/>
    <p:sldId id="371" r:id="rId19"/>
    <p:sldId id="329" r:id="rId20"/>
    <p:sldId id="372" r:id="rId21"/>
    <p:sldId id="332" r:id="rId22"/>
    <p:sldId id="369" r:id="rId23"/>
    <p:sldId id="333" r:id="rId24"/>
    <p:sldId id="370" r:id="rId25"/>
    <p:sldId id="335" r:id="rId26"/>
    <p:sldId id="337" r:id="rId27"/>
    <p:sldId id="338" r:id="rId28"/>
    <p:sldId id="339" r:id="rId29"/>
    <p:sldId id="341" r:id="rId30"/>
    <p:sldId id="343" r:id="rId31"/>
    <p:sldId id="344" r:id="rId32"/>
    <p:sldId id="345" r:id="rId33"/>
    <p:sldId id="347" r:id="rId34"/>
    <p:sldId id="348" r:id="rId35"/>
    <p:sldId id="349" r:id="rId36"/>
    <p:sldId id="351" r:id="rId37"/>
    <p:sldId id="352" r:id="rId38"/>
    <p:sldId id="353" r:id="rId39"/>
    <p:sldId id="355" r:id="rId40"/>
    <p:sldId id="356" r:id="rId41"/>
    <p:sldId id="358" r:id="rId42"/>
    <p:sldId id="360" r:id="rId43"/>
    <p:sldId id="361" r:id="rId44"/>
    <p:sldId id="362" r:id="rId45"/>
    <p:sldId id="364" r:id="rId46"/>
    <p:sldId id="365" r:id="rId47"/>
    <p:sldId id="366" r:id="rId48"/>
    <p:sldId id="367" r:id="rId49"/>
    <p:sldId id="368" r:id="rId50"/>
    <p:sldId id="267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59C"/>
    <a:srgbClr val="D476D6"/>
    <a:srgbClr val="1D208F"/>
    <a:srgbClr val="211E54"/>
    <a:srgbClr val="DDDDDD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9" autoAdjust="0"/>
    <p:restoredTop sz="94660"/>
  </p:normalViewPr>
  <p:slideViewPr>
    <p:cSldViewPr>
      <p:cViewPr varScale="1">
        <p:scale>
          <a:sx n="75" d="100"/>
          <a:sy n="75" d="100"/>
        </p:scale>
        <p:origin x="9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86200" y="3124200"/>
            <a:ext cx="5257800" cy="8382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962400" y="3810000"/>
            <a:ext cx="5181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26EF74D9-6734-495A-B252-769FF5B488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7391400" y="60960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5486400" y="3048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</a:rPr>
              <a:t>“ Add your company slogan ”</a:t>
            </a:r>
          </a:p>
        </p:txBody>
      </p:sp>
      <p:pic>
        <p:nvPicPr>
          <p:cNvPr id="3097" name="Picture 25" descr="c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363855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A39DB-B182-4F59-8FCA-D60686D26F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A6B5C-501D-487A-9766-20B41A789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8F661-4979-4131-A861-E2646A3C4B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40890-9838-4A73-BCA0-1A407B42C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51664-4635-4D54-A217-5FAF50C1E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5061-EDC7-4A97-8510-38EA3CEED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D85E8-3365-473E-B6C3-A188BD0C5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44A24-3B00-4BF0-998D-A483E7246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6E5AD-743E-4181-A3C8-2F0071B977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1E154-950E-4FD3-9267-D07D81000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38100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052" name="Picture 28" descr="p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152400"/>
            <a:ext cx="1371600" cy="19812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81000"/>
            <a:ext cx="6629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67E1AB-CD20-427F-B0C0-F3144F7244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14800" y="2362200"/>
            <a:ext cx="5257800" cy="838200"/>
          </a:xfrm>
        </p:spPr>
        <p:txBody>
          <a:bodyPr/>
          <a:lstStyle/>
          <a:p>
            <a:r>
              <a:rPr lang="th-TH" sz="6000" dirty="0" smtClean="0">
                <a:latin typeface="Angsana New" pitchFamily="18" charset="-34"/>
                <a:cs typeface="Angsana New" pitchFamily="18" charset="-34"/>
              </a:rPr>
              <a:t>บทที่ </a:t>
            </a:r>
            <a:r>
              <a:rPr lang="en-US" sz="6000" dirty="0" smtClean="0">
                <a:latin typeface="Angsana New" pitchFamily="18" charset="-34"/>
                <a:cs typeface="Angsana New" pitchFamily="18" charset="-34"/>
              </a:rPr>
              <a:t>8</a:t>
            </a:r>
            <a:endParaRPr lang="en-US" sz="6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3733800"/>
            <a:ext cx="5029200" cy="838200"/>
          </a:xfrm>
        </p:spPr>
        <p:txBody>
          <a:bodyPr/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ระเบียบขั้นตอนวิธี (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Algorithms)</a:t>
            </a:r>
            <a:endParaRPr lang="en-US" sz="40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153400" cy="1676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เราสามารถทำให้อัลกอริธึมทำงานได้กับเลขจำนวนเต็มบวกกี่จำนวนก็ได้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 สมมติ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มีเลขจำนวนเต็มบวก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ตัว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(N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อาจจะเป็น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1,000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10,000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1,000,000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หรือมากกว่าก็ได้) ถ้าดูแบบผิวเผินเราอาจจะบอกว่า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 ก็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เขียน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ตามภาพเดิมโดย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เขียน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ซ้ำ ๆ เท่ากับ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ขั้นตอน 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เป็นไปได้แต่จะทำให้อัลกอริธึมยาวมาก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 มี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วิธีที่ดีกว่า คือเราบอกให้คอมพิวเตอร์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ทำซ้ำ ๆ จำนวน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ครั้ง</a:t>
            </a:r>
            <a:r>
              <a:rPr lang="th-TH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 ดังภาพ</a:t>
            </a:r>
            <a:endParaRPr lang="th-TH" sz="2800" b="0" dirty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854589" y="381000"/>
            <a:ext cx="5308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การทำให้เป็นกรณีทั่วไป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(Generalization)</a:t>
            </a:r>
            <a:endParaRPr lang="en-US" sz="36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71800"/>
            <a:ext cx="853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153400" cy="449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นักคอมพิวเตอร์ได้กำหนดโครงสร้าง </a:t>
            </a:r>
            <a:r>
              <a:rPr lang="en-US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รูปแบบเพื่อใช้ในการเขียนโปรแกรมแบบโครงสร้างหรือ</a:t>
            </a:r>
            <a:r>
              <a:rPr lang="th-TH" sz="28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อัลกอริธึม  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แนวคิดคือคอมพิวเตอร์โปรแกรม</a:t>
            </a:r>
            <a:r>
              <a:rPr lang="th-TH" sz="28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ใด ๆ จะ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สามารถเขียนได้โดยใช้โครงสร้างเพียง </a:t>
            </a:r>
            <a:r>
              <a:rPr lang="en-US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รูปแบบนี้ โครงสร้างทั้งสามรูปแบบได้แก่</a:t>
            </a:r>
            <a:r>
              <a:rPr lang="en-US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(1) </a:t>
            </a:r>
            <a:r>
              <a:rPr lang="th-TH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การทำตามลำดับ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(sequence) (2) </a:t>
            </a:r>
            <a:r>
              <a:rPr lang="th-TH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การตัดสินใจ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(decision 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selection) 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(3) </a:t>
            </a:r>
            <a:r>
              <a:rPr lang="th-TH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การทำซ้ำๆ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(repetition)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br>
              <a:rPr lang="th-TH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ได้มีการพิสูจน์แล้วว่าในการเขียนโปรแกรมคอมพิวเตอร์นั้นใช้โครงสร้างแค่ </a:t>
            </a:r>
            <a:r>
              <a:rPr lang="en-US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รูปแบบนี้ก็เพียงพอ ไม่จำเป็นต้องใช้โครงสร้างแบบอื่น การใช้โครงสร้างทั้งสามในการเขียนโปรแกรมหรืออธิบายอัลกอริธึม จะทำให้โปรแกรมหรืออัลกอริธึมเข้าใจได้ง่าย แก้ไขได้ง่าย และเปลี่ยนแปลงได้ง่าย</a:t>
            </a:r>
            <a:endParaRPr lang="th-TH" sz="2800" b="0" dirty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828800" y="381000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โครงสร้าง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รูปแบบ (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Three Constructs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419600" y="3810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โครงสร้าง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แบบ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623175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81534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	ปกติการแทนอัลกอริธึมเรานิยมใช้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รูปภาพ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เพราะเข้าใจง่ายและมีความชัดเจน โดยทั่วไปเราใช้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รูปแบบคือ</a:t>
            </a:r>
            <a:br>
              <a:rPr lang="th-TH" sz="28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	1)  </a:t>
            </a:r>
            <a:r>
              <a:rPr lang="th-TH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ผังงาน </a:t>
            </a:r>
            <a:r>
              <a:rPr lang="en-US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(Flowchart</a:t>
            </a:r>
            <a:r>
              <a:rPr lang="en-US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):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มีลักษณะคล้ายรูปภาพ โดยจะเน้นภาพรวมของ ตรรกะของอัลกอริธึมมากกว่ารายละเอียด ผังงานจะแสดงถึงขั้นตอนการทำงานของอัลกอริธึมตั้งแต่ต้นจนจบ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	2) </a:t>
            </a:r>
            <a:r>
              <a:rPr lang="th-TH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รหัสเทียม </a:t>
            </a:r>
            <a:r>
              <a:rPr lang="en-US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b="0" dirty="0" err="1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Pseudocode</a:t>
            </a:r>
            <a:r>
              <a:rPr lang="en-US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):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เป็นการแทนอัลกอริธึมโดยใช้ภาษาเขียน มีลักษณะคล้ายภาษาอังกฤษที่ใช้กันโดยทั่วไป แต่ระดับความละเอียดนั้นแต่ละคนก็ใช้แตกต่างกันไป ไม่มีมาตรฐานใดกำหนดชัดเจน บางคนเขียน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คล้าย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ๆ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ภาษาอังกฤษ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บางคนเขียนโดยใช้รูปแบบคล้ายภาษาปาสคาล 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2800" b="0" dirty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47800" y="381000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การแทนอัลกอริธึม (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Algorithm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Representation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048000" y="381000"/>
            <a:ext cx="397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ผังงานของโครงสร้างทั้ง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แบบ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1868488"/>
            <a:ext cx="8281987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39963" y="381000"/>
            <a:ext cx="4770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Angsana New" pitchFamily="18" charset="-34"/>
                <a:cs typeface="Angsana New" pitchFamily="18" charset="-34"/>
              </a:rPr>
              <a:t>Pseudocode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สำหรับโครงสร้าง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แบบ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1905000"/>
            <a:ext cx="7615237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457200" y="18288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Angsana New" pitchFamily="18" charset="-34"/>
              </a:rPr>
              <a:t>1)  </a:t>
            </a:r>
            <a:r>
              <a:rPr lang="th-TH" sz="2800" dirty="0" smtClean="0">
                <a:latin typeface="Angsana New" pitchFamily="18" charset="-34"/>
              </a:rPr>
              <a:t>จง</a:t>
            </a:r>
            <a:r>
              <a:rPr lang="th-TH" sz="2800" dirty="0">
                <a:latin typeface="Angsana New" pitchFamily="18" charset="-34"/>
              </a:rPr>
              <a:t>เขียน</a:t>
            </a:r>
            <a:r>
              <a:rPr lang="en-US" sz="2800" dirty="0">
                <a:latin typeface="Angsana New" pitchFamily="18" charset="-34"/>
              </a:rPr>
              <a:t> algorithm </a:t>
            </a:r>
            <a:r>
              <a:rPr lang="th-TH" sz="2800" dirty="0">
                <a:latin typeface="Angsana New" pitchFamily="18" charset="-34"/>
              </a:rPr>
              <a:t>ในรูป</a:t>
            </a:r>
            <a:r>
              <a:rPr lang="en-US" sz="2800" dirty="0">
                <a:latin typeface="Angsana New" pitchFamily="18" charset="-34"/>
              </a:rPr>
              <a:t> </a:t>
            </a:r>
            <a:r>
              <a:rPr lang="en-US" sz="2800" dirty="0" err="1" smtClean="0">
                <a:latin typeface="Angsana New" pitchFamily="18" charset="-34"/>
              </a:rPr>
              <a:t>Pseudocode</a:t>
            </a:r>
            <a:r>
              <a:rPr lang="en-US" sz="2800" dirty="0" smtClean="0">
                <a:latin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</a:rPr>
              <a:t>เพื่อหาค่าเฉลี่ยของเลข </a:t>
            </a:r>
            <a:r>
              <a:rPr lang="en-US" sz="2800" dirty="0">
                <a:latin typeface="Angsana New" pitchFamily="18" charset="-34"/>
              </a:rPr>
              <a:t>2 </a:t>
            </a:r>
            <a:r>
              <a:rPr lang="th-TH" sz="2800" dirty="0">
                <a:latin typeface="Angsana New" pitchFamily="18" charset="-34"/>
              </a:rPr>
              <a:t>จำนวน</a:t>
            </a:r>
            <a:endParaRPr lang="en-US" sz="2800" dirty="0">
              <a:latin typeface="Angsana New" pitchFamily="18" charset="-34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838200" y="2895600"/>
            <a:ext cx="7543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Algorithm </a:t>
            </a:r>
            <a:r>
              <a:rPr lang="en-US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Average of two</a:t>
            </a:r>
            <a:endParaRPr lang="en-US" dirty="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 marL="914400" lvl="1" indent="-457200"/>
            <a:r>
              <a:rPr lang="en-US" dirty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Input: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Two 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Numbers</a:t>
            </a:r>
            <a:endParaRPr lang="en-US" sz="2800" dirty="0">
              <a:solidFill>
                <a:schemeClr val="bg2"/>
              </a:solidFill>
              <a:latin typeface="Angsana New" pitchFamily="18" charset="-34"/>
              <a:cs typeface="Angsana New" pitchFamily="18" charset="-34"/>
            </a:endParaRPr>
          </a:p>
          <a:p>
            <a:pPr marL="914400" lvl="1" indent="-457200"/>
            <a:r>
              <a:rPr lang="th-TH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1. Add the 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Two Numbers</a:t>
            </a:r>
            <a:endParaRPr lang="en-US" sz="2800" dirty="0">
              <a:solidFill>
                <a:schemeClr val="bg2"/>
              </a:solidFill>
              <a:latin typeface="Angsana New" pitchFamily="18" charset="-34"/>
              <a:cs typeface="Angsana New" pitchFamily="18" charset="-34"/>
            </a:endParaRPr>
          </a:p>
          <a:p>
            <a:pPr marL="914400" lvl="1" indent="-457200"/>
            <a:r>
              <a:rPr lang="th-TH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2. Divide the 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Result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by 2</a:t>
            </a:r>
          </a:p>
          <a:p>
            <a:pPr marL="914400" lvl="1" indent="-457200"/>
            <a:r>
              <a:rPr lang="th-TH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3. Return the 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Result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by 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Step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2</a:t>
            </a:r>
          </a:p>
          <a:p>
            <a:pPr marL="457200" indent="-457200"/>
            <a:r>
              <a:rPr lang="en-US" dirty="0">
                <a:latin typeface="Angsana New" pitchFamily="18" charset="-34"/>
              </a:rPr>
              <a:t>	</a:t>
            </a:r>
            <a:endParaRPr lang="en-US" dirty="0">
              <a:solidFill>
                <a:schemeClr val="accent2"/>
              </a:solidFill>
              <a:latin typeface="Angsana New" pitchFamily="18" charset="-34"/>
            </a:endParaRPr>
          </a:p>
          <a:p>
            <a:pPr marL="457200" indent="-457200">
              <a:spcBef>
                <a:spcPct val="50000"/>
              </a:spcBef>
            </a:pPr>
            <a:endParaRPr lang="en-US" sz="3600" b="0" dirty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24200" y="38100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ตัวอย่างการเขียน 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Pseudocode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81000" y="16002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Angsana New" pitchFamily="18" charset="-34"/>
              </a:rPr>
              <a:t>2) </a:t>
            </a:r>
            <a:r>
              <a:rPr lang="th-TH" sz="2800" dirty="0" smtClean="0">
                <a:latin typeface="Angsana New" pitchFamily="18" charset="-34"/>
              </a:rPr>
              <a:t>จง</a:t>
            </a:r>
            <a:r>
              <a:rPr lang="th-TH" sz="2800" dirty="0">
                <a:latin typeface="Angsana New" pitchFamily="18" charset="-34"/>
              </a:rPr>
              <a:t>เขียนอัลกอริธึมเพื่อเปลี่ยนค่าคะแนนให้เป็นเกรด ผ่าน</a:t>
            </a:r>
            <a:r>
              <a:rPr lang="en-US" sz="2800" dirty="0">
                <a:latin typeface="Angsana New" pitchFamily="18" charset="-34"/>
              </a:rPr>
              <a:t>/</a:t>
            </a:r>
            <a:r>
              <a:rPr lang="th-TH" sz="2800" dirty="0">
                <a:latin typeface="Angsana New" pitchFamily="18" charset="-34"/>
              </a:rPr>
              <a:t>ไม่ผ่าน</a:t>
            </a:r>
            <a:endParaRPr lang="en-US" sz="2800" dirty="0">
              <a:latin typeface="Angsana New" pitchFamily="18" charset="-34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81000" y="2438400"/>
            <a:ext cx="84582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b="0" dirty="0">
                <a:solidFill>
                  <a:schemeClr val="bg2"/>
                </a:solidFill>
                <a:latin typeface="Angsana New" pitchFamily="18" charset="-34"/>
              </a:rPr>
              <a:t>		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Algorithm </a:t>
            </a:r>
            <a:r>
              <a:rPr lang="en-US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:</a:t>
            </a:r>
            <a:r>
              <a:rPr lang="en-US" sz="3600" dirty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sz="32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Pass/No pass Grade</a:t>
            </a:r>
          </a:p>
          <a:p>
            <a:pPr marL="457200" indent="-457200"/>
            <a:r>
              <a:rPr lang="en-US" dirty="0">
                <a:solidFill>
                  <a:schemeClr val="bg2"/>
                </a:solidFill>
                <a:latin typeface="Angsana New" pitchFamily="18" charset="-34"/>
              </a:rPr>
              <a:t>	</a:t>
            </a:r>
            <a:r>
              <a:rPr lang="en-US" sz="2800" dirty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en-US" sz="2800" dirty="0" smtClean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		Input</a:t>
            </a:r>
            <a:r>
              <a:rPr lang="en-US" dirty="0">
                <a:solidFill>
                  <a:schemeClr val="bg2"/>
                </a:solidFill>
                <a:latin typeface="Angsana New" pitchFamily="18" charset="-34"/>
              </a:rPr>
              <a:t>:</a:t>
            </a:r>
            <a:r>
              <a:rPr lang="en-US" b="0" dirty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b="0" dirty="0" smtClean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One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number</a:t>
            </a:r>
          </a:p>
          <a:p>
            <a:pPr marL="457200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	If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(the number is greater than or equal to 70) Then</a:t>
            </a:r>
          </a:p>
          <a:p>
            <a:pPr marL="914400" lvl="1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   			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1.1 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Set the grade to “pass”</a:t>
            </a:r>
          </a:p>
          <a:p>
            <a:pPr marL="914400" lvl="1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Else</a:t>
            </a:r>
            <a:endParaRPr lang="en-US" sz="2800" dirty="0">
              <a:solidFill>
                <a:schemeClr val="bg2"/>
              </a:solidFill>
              <a:latin typeface="Angsana New" pitchFamily="18" charset="-34"/>
              <a:cs typeface="Angsana New" pitchFamily="18" charset="-34"/>
            </a:endParaRPr>
          </a:p>
          <a:p>
            <a:pPr marL="914400" lvl="1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   			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1.2  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Set the grade to “</a:t>
            </a:r>
            <a:r>
              <a:rPr lang="en-US" sz="28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nopass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”</a:t>
            </a:r>
          </a:p>
          <a:p>
            <a:pPr marL="914400" lvl="1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End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If</a:t>
            </a:r>
          </a:p>
          <a:p>
            <a:pPr marL="457200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   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	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Return the grade</a:t>
            </a:r>
          </a:p>
          <a:p>
            <a:pPr marL="457200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     </a:t>
            </a:r>
          </a:p>
          <a:p>
            <a:pPr marL="457200" indent="-457200">
              <a:spcBef>
                <a:spcPct val="50000"/>
              </a:spcBef>
            </a:pPr>
            <a:endParaRPr lang="en-US" sz="3600" b="0" dirty="0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24200" y="38100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ตัวอย่างการเขียน 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Pseudocode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81000" y="16002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Angsana New" pitchFamily="18" charset="-34"/>
              </a:rPr>
              <a:t>2) </a:t>
            </a:r>
            <a:r>
              <a:rPr lang="th-TH" sz="2800" dirty="0" smtClean="0">
                <a:latin typeface="Angsana New" pitchFamily="18" charset="-34"/>
              </a:rPr>
              <a:t>จง</a:t>
            </a:r>
            <a:r>
              <a:rPr lang="th-TH" sz="2800" dirty="0">
                <a:latin typeface="Angsana New" pitchFamily="18" charset="-34"/>
              </a:rPr>
              <a:t>เขียนอัลกอริธึมเพื่อเปลี่ยนค่าคะแนนให้เป็นเกรด ผ่าน</a:t>
            </a:r>
            <a:r>
              <a:rPr lang="en-US" sz="2800" dirty="0">
                <a:latin typeface="Angsana New" pitchFamily="18" charset="-34"/>
              </a:rPr>
              <a:t>/</a:t>
            </a:r>
            <a:r>
              <a:rPr lang="th-TH" sz="2800" dirty="0">
                <a:latin typeface="Angsana New" pitchFamily="18" charset="-34"/>
              </a:rPr>
              <a:t>ไม่ผ่าน</a:t>
            </a:r>
            <a:endParaRPr lang="en-US" sz="2800" dirty="0">
              <a:latin typeface="Angsana New" pitchFamily="18" charset="-34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81000" y="2438400"/>
            <a:ext cx="84582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b="0" dirty="0">
                <a:solidFill>
                  <a:schemeClr val="bg2"/>
                </a:solidFill>
                <a:latin typeface="Angsana New" pitchFamily="18" charset="-34"/>
              </a:rPr>
              <a:t>		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Algorithm </a:t>
            </a:r>
            <a:r>
              <a:rPr lang="en-US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:</a:t>
            </a:r>
            <a:r>
              <a:rPr lang="en-US" sz="3600" dirty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Grade</a:t>
            </a:r>
            <a:endParaRPr lang="en-US" sz="3200" dirty="0">
              <a:solidFill>
                <a:schemeClr val="bg2"/>
              </a:solidFill>
              <a:latin typeface="Angsana New" pitchFamily="18" charset="-34"/>
              <a:cs typeface="Angsana New" pitchFamily="18" charset="-34"/>
            </a:endParaRPr>
          </a:p>
          <a:p>
            <a:pPr marL="457200" indent="-457200"/>
            <a:r>
              <a:rPr lang="en-US" dirty="0">
                <a:solidFill>
                  <a:schemeClr val="bg2"/>
                </a:solidFill>
                <a:latin typeface="Angsana New" pitchFamily="18" charset="-34"/>
              </a:rPr>
              <a:t>	</a:t>
            </a:r>
            <a:r>
              <a:rPr lang="en-US" sz="2800" dirty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en-US" sz="2800" dirty="0" smtClean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		Input</a:t>
            </a:r>
            <a:r>
              <a:rPr lang="en-US" dirty="0">
                <a:solidFill>
                  <a:schemeClr val="bg2"/>
                </a:solidFill>
                <a:latin typeface="Angsana New" pitchFamily="18" charset="-34"/>
              </a:rPr>
              <a:t>:</a:t>
            </a:r>
            <a:r>
              <a:rPr lang="en-US" b="0" dirty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b="0" dirty="0" smtClean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number</a:t>
            </a:r>
            <a:endParaRPr lang="en-US" sz="2800" dirty="0">
              <a:solidFill>
                <a:schemeClr val="bg2"/>
              </a:solidFill>
              <a:latin typeface="Angsana New" pitchFamily="18" charset="-34"/>
              <a:cs typeface="Angsana New" pitchFamily="18" charset="-34"/>
            </a:endParaRPr>
          </a:p>
          <a:p>
            <a:pPr marL="457200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	If 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(number &gt;=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70) Then</a:t>
            </a:r>
          </a:p>
          <a:p>
            <a:pPr marL="914400" lvl="1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   			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1.1  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grade =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“pass”</a:t>
            </a:r>
          </a:p>
          <a:p>
            <a:pPr marL="914400" lvl="1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Else</a:t>
            </a:r>
            <a:endParaRPr lang="en-US" sz="2800" dirty="0">
              <a:solidFill>
                <a:schemeClr val="bg2"/>
              </a:solidFill>
              <a:latin typeface="Angsana New" pitchFamily="18" charset="-34"/>
              <a:cs typeface="Angsana New" pitchFamily="18" charset="-34"/>
            </a:endParaRPr>
          </a:p>
          <a:p>
            <a:pPr marL="914400" lvl="1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   			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1.2   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grade =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en-US" sz="28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nopass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”</a:t>
            </a:r>
          </a:p>
          <a:p>
            <a:pPr marL="914400" lvl="1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End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If</a:t>
            </a:r>
          </a:p>
          <a:p>
            <a:pPr marL="457200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   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	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Return the grade</a:t>
            </a:r>
          </a:p>
          <a:p>
            <a:pPr marL="457200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	     </a:t>
            </a:r>
          </a:p>
          <a:p>
            <a:pPr marL="457200" indent="-457200">
              <a:spcBef>
                <a:spcPct val="50000"/>
              </a:spcBef>
            </a:pPr>
            <a:endParaRPr lang="en-US" sz="3600" b="0" dirty="0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24200" y="38100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ตัวอย่างการเขียน 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Pseudocode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01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685800" y="1052513"/>
            <a:ext cx="76311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Angsana New" pitchFamily="18" charset="-34"/>
              </a:rPr>
              <a:t>3) </a:t>
            </a:r>
            <a:r>
              <a:rPr lang="th-TH" sz="2800" dirty="0" smtClean="0">
                <a:latin typeface="Angsana New" pitchFamily="18" charset="-34"/>
              </a:rPr>
              <a:t>จง</a:t>
            </a:r>
            <a:r>
              <a:rPr lang="th-TH" sz="2800" dirty="0">
                <a:latin typeface="Angsana New" pitchFamily="18" charset="-34"/>
              </a:rPr>
              <a:t>เขียนอัลกอริธึมเพื่อเปลี่ยนค่าคะแนนเป็นเกรดตัวอักษร </a:t>
            </a:r>
            <a:r>
              <a:rPr lang="en-US" sz="2800" dirty="0">
                <a:latin typeface="Angsana New" pitchFamily="18" charset="-34"/>
              </a:rPr>
              <a:t>A, B..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304800" y="1447800"/>
            <a:ext cx="84582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  <a:latin typeface="Angsana New" pitchFamily="18" charset="-34"/>
              </a:rPr>
              <a:t>	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Algorithm </a:t>
            </a:r>
            <a:r>
              <a:rPr lang="en-US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32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Letter Grade</a:t>
            </a:r>
          </a:p>
          <a:p>
            <a:r>
              <a:rPr lang="en-US" dirty="0">
                <a:solidFill>
                  <a:schemeClr val="accent2"/>
                </a:solidFill>
                <a:latin typeface="Angsana New" pitchFamily="18" charset="-34"/>
              </a:rPr>
              <a:t>	</a:t>
            </a:r>
            <a:r>
              <a:rPr lang="en-US" sz="2800" dirty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Input</a:t>
            </a:r>
            <a:r>
              <a:rPr lang="en-US" dirty="0">
                <a:solidFill>
                  <a:schemeClr val="bg2"/>
                </a:solidFill>
                <a:latin typeface="Angsana New" pitchFamily="18" charset="-34"/>
              </a:rPr>
              <a:t>:</a:t>
            </a:r>
            <a:r>
              <a:rPr lang="en-US" b="0" dirty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One number</a:t>
            </a:r>
          </a:p>
          <a:p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	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	1</a:t>
            </a:r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.  If (the number is between 90 and 100, inclusive)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Then   </a:t>
            </a:r>
          </a:p>
          <a:p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			1.1  Set </a:t>
            </a:r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the grade to “A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”  End </a:t>
            </a:r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If</a:t>
            </a:r>
          </a:p>
          <a:p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	</a:t>
            </a:r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	2. If (the number is between 80 and 89, inclusive)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Then  </a:t>
            </a:r>
          </a:p>
          <a:p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			2.1  Set </a:t>
            </a:r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the grade to “B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”  End </a:t>
            </a:r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If</a:t>
            </a:r>
          </a:p>
          <a:p>
            <a:pPr>
              <a:buFontTx/>
              <a:buNone/>
            </a:pP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		3.</a:t>
            </a:r>
            <a:r>
              <a:rPr lang="th-TH" sz="2500" dirty="0" smtClean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If (the number is between 70  and 79, inclusive)</a:t>
            </a:r>
            <a:r>
              <a:rPr lang="th-TH" sz="2500" dirty="0" smtClean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Then  </a:t>
            </a:r>
          </a:p>
          <a:p>
            <a:pPr>
              <a:buFontTx/>
              <a:buNone/>
            </a:pP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			3.1  Set the grade to “C”  End If</a:t>
            </a:r>
          </a:p>
          <a:p>
            <a:pPr>
              <a:buFontTx/>
              <a:buNone/>
            </a:pPr>
            <a:r>
              <a:rPr lang="th-TH" sz="2500" dirty="0" smtClean="0">
                <a:solidFill>
                  <a:schemeClr val="bg2"/>
                </a:solidFill>
                <a:latin typeface="Angsana New" pitchFamily="18" charset="-34"/>
              </a:rPr>
              <a:t>		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4.</a:t>
            </a:r>
            <a:r>
              <a:rPr lang="th-TH" sz="2500" dirty="0" smtClean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if (the number is between 60  and 69, inclusive)</a:t>
            </a:r>
            <a:r>
              <a:rPr lang="th-TH" sz="2500" dirty="0" smtClean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Then  </a:t>
            </a:r>
          </a:p>
          <a:p>
            <a:pPr>
              <a:buFontTx/>
              <a:buNone/>
            </a:pP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			4.1  Set the grade to “D”  End If</a:t>
            </a:r>
          </a:p>
          <a:p>
            <a:pPr>
              <a:buFontTx/>
              <a:buNone/>
            </a:pP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		5.</a:t>
            </a:r>
            <a:r>
              <a:rPr lang="th-TH" sz="2500" dirty="0" smtClean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If (the number is less than 60)</a:t>
            </a:r>
            <a:r>
              <a:rPr lang="th-TH" sz="2500" dirty="0" smtClean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Then  </a:t>
            </a:r>
          </a:p>
          <a:p>
            <a:pPr>
              <a:buFontTx/>
              <a:buNone/>
            </a:pP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			5.1  Set the grade to “F”  End If</a:t>
            </a:r>
          </a:p>
          <a:p>
            <a:pPr>
              <a:buFontTx/>
              <a:buNone/>
            </a:pPr>
            <a:r>
              <a:rPr lang="th-TH" sz="2500" dirty="0" smtClean="0">
                <a:solidFill>
                  <a:schemeClr val="bg2"/>
                </a:solidFill>
                <a:latin typeface="Angsana New" pitchFamily="18" charset="-34"/>
              </a:rPr>
              <a:t>   		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6.</a:t>
            </a:r>
            <a:r>
              <a:rPr lang="th-TH" sz="2500" dirty="0" smtClean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Return the grade</a:t>
            </a:r>
            <a:endParaRPr lang="en-US" sz="2500" dirty="0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24200" y="38100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ตัวอย่างการเขียน 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Pseudocode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แนวความคิด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เบื้องต้น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458200" cy="2362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อัลกอริธึม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”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คือ  ระเบียบ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วิธีหรือขั้นตอนที่มีจุดเริ่มต้นและจุดสิ้นสุดในการแก้ปัญหาหรือทำงานอย่างใดอย่าง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หนึ่ง  ตาม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นิยามนี้ อัลกอริธึมเป็นขั้นตอนการแก้ปัญหาที่เป็นอิสระต่อระบบและภาษาคอมพิวเตอร์ ถ้าจะให้นิยามที่กระชับมากขึ้นอาจเราอาจระบุได้ว่า 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อัลกอริธึมจะรับรายการข้อมูลนำเข้าและสร้างรายการ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ผลลัพธ์</a:t>
            </a:r>
            <a:endParaRPr lang="th-TH" sz="2800" dirty="0">
              <a:solidFill>
                <a:schemeClr val="tx2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endParaRPr lang="th-TH" sz="28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76600"/>
            <a:ext cx="68056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685800" y="1052513"/>
            <a:ext cx="76311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Angsana New" pitchFamily="18" charset="-34"/>
              </a:rPr>
              <a:t>3) </a:t>
            </a:r>
            <a:r>
              <a:rPr lang="th-TH" sz="2800" dirty="0" smtClean="0">
                <a:latin typeface="Angsana New" pitchFamily="18" charset="-34"/>
              </a:rPr>
              <a:t>จง</a:t>
            </a:r>
            <a:r>
              <a:rPr lang="th-TH" sz="2800" dirty="0">
                <a:latin typeface="Angsana New" pitchFamily="18" charset="-34"/>
              </a:rPr>
              <a:t>เขียนอัลกอริธึมเพื่อเปลี่ยนค่าคะแนนเป็นเกรดตัวอักษร </a:t>
            </a:r>
            <a:r>
              <a:rPr lang="en-US" sz="2800" dirty="0">
                <a:latin typeface="Angsana New" pitchFamily="18" charset="-34"/>
              </a:rPr>
              <a:t>A, B..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304800" y="1447800"/>
            <a:ext cx="84582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  <a:latin typeface="Angsana New" pitchFamily="18" charset="-34"/>
              </a:rPr>
              <a:t>	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Algorithm </a:t>
            </a:r>
            <a:r>
              <a:rPr lang="en-US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32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Grade</a:t>
            </a:r>
            <a:endParaRPr lang="en-US" sz="3200" dirty="0">
              <a:solidFill>
                <a:schemeClr val="bg2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dirty="0">
                <a:solidFill>
                  <a:schemeClr val="accent2"/>
                </a:solidFill>
                <a:latin typeface="Angsana New" pitchFamily="18" charset="-34"/>
              </a:rPr>
              <a:t>	</a:t>
            </a:r>
            <a:r>
              <a:rPr lang="en-US" sz="2800" dirty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Input</a:t>
            </a:r>
            <a:r>
              <a:rPr lang="en-US" dirty="0">
                <a:solidFill>
                  <a:schemeClr val="bg2"/>
                </a:solidFill>
                <a:latin typeface="Angsana New" pitchFamily="18" charset="-34"/>
              </a:rPr>
              <a:t>:</a:t>
            </a:r>
            <a:r>
              <a:rPr lang="en-US" b="0" dirty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number</a:t>
            </a:r>
            <a:endParaRPr lang="en-US" sz="2500" dirty="0">
              <a:solidFill>
                <a:schemeClr val="bg2"/>
              </a:solidFill>
              <a:latin typeface="Angsana New" pitchFamily="18" charset="-34"/>
            </a:endParaRPr>
          </a:p>
          <a:p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	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	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Angsana New" pitchFamily="18" charset="-34"/>
              </a:rPr>
              <a:t>If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(number &gt;= 90)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Then   </a:t>
            </a:r>
          </a:p>
          <a:p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		</a:t>
            </a:r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        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grade = </a:t>
            </a:r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“A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” 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ELSE</a:t>
            </a:r>
          </a:p>
          <a:p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	</a:t>
            </a:r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	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 	</a:t>
            </a:r>
            <a:r>
              <a:rPr lang="en-US" sz="2500" dirty="0" smtClean="0">
                <a:solidFill>
                  <a:srgbClr val="FFFF00"/>
                </a:solidFill>
                <a:latin typeface="Angsana New" pitchFamily="18" charset="-34"/>
              </a:rPr>
              <a:t>If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(number &gt;=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80</a:t>
            </a:r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) Then   </a:t>
            </a:r>
          </a:p>
          <a:p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			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  </a:t>
            </a:r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grade =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“B” </a:t>
            </a:r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ELSE </a:t>
            </a:r>
            <a:endParaRPr lang="en-US" sz="2500" dirty="0" smtClean="0">
              <a:solidFill>
                <a:schemeClr val="bg2"/>
              </a:solidFill>
              <a:latin typeface="Angsana New" pitchFamily="18" charset="-34"/>
            </a:endParaRPr>
          </a:p>
          <a:p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			</a:t>
            </a:r>
            <a:r>
              <a:rPr lang="en-US" sz="2500" dirty="0" smtClean="0">
                <a:solidFill>
                  <a:srgbClr val="00B050"/>
                </a:solidFill>
                <a:latin typeface="Angsana New" pitchFamily="18" charset="-34"/>
              </a:rPr>
              <a:t>       If </a:t>
            </a:r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(number &gt;=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70</a:t>
            </a:r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) Then   </a:t>
            </a:r>
          </a:p>
          <a:p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			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	 </a:t>
            </a:r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grade =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“C” </a:t>
            </a:r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ELSE </a:t>
            </a:r>
            <a:endParaRPr lang="en-US" sz="2500" dirty="0" smtClean="0">
              <a:solidFill>
                <a:schemeClr val="bg2"/>
              </a:solidFill>
              <a:latin typeface="Angsana New" pitchFamily="18" charset="-34"/>
            </a:endParaRPr>
          </a:p>
          <a:p>
            <a:r>
              <a:rPr lang="en-US" sz="2500" b="1" dirty="0" smtClean="0">
                <a:solidFill>
                  <a:schemeClr val="bg2"/>
                </a:solidFill>
                <a:latin typeface="Angsana New" pitchFamily="18" charset="-34"/>
              </a:rPr>
              <a:t>		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			</a:t>
            </a:r>
            <a:r>
              <a:rPr lang="en-US" sz="2500" dirty="0" smtClean="0">
                <a:solidFill>
                  <a:srgbClr val="D476D6"/>
                </a:solidFill>
                <a:latin typeface="Angsana New" pitchFamily="18" charset="-34"/>
              </a:rPr>
              <a:t>If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(number &gt;=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60</a:t>
            </a:r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) Then   </a:t>
            </a:r>
          </a:p>
          <a:p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			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		        </a:t>
            </a:r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grade =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“D” </a:t>
            </a:r>
            <a:r>
              <a:rPr lang="en-US" sz="2500" dirty="0">
                <a:solidFill>
                  <a:schemeClr val="bg2"/>
                </a:solidFill>
                <a:latin typeface="Angsana New" pitchFamily="18" charset="-34"/>
              </a:rPr>
              <a:t>ELSE </a:t>
            </a:r>
            <a:endParaRPr lang="en-US" sz="2500" dirty="0" smtClean="0">
              <a:solidFill>
                <a:schemeClr val="bg2"/>
              </a:solidFill>
              <a:latin typeface="Angsana New" pitchFamily="18" charset="-34"/>
            </a:endParaRPr>
          </a:p>
          <a:p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		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				  If (number &lt;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60)</a:t>
            </a:r>
            <a:r>
              <a:rPr lang="th-TH" sz="2500" dirty="0" smtClean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Then  </a:t>
            </a:r>
          </a:p>
          <a:p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			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			       grade =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“F”  </a:t>
            </a:r>
            <a:endParaRPr lang="en-US" sz="2500" dirty="0" smtClean="0">
              <a:solidFill>
                <a:schemeClr val="bg2"/>
              </a:solidFill>
              <a:latin typeface="Angsana New" pitchFamily="18" charset="-34"/>
            </a:endParaRPr>
          </a:p>
          <a:p>
            <a:r>
              <a:rPr lang="en-US" sz="2500" dirty="0" smtClean="0">
                <a:solidFill>
                  <a:srgbClr val="F4E59C"/>
                </a:solidFill>
                <a:latin typeface="Angsana New" pitchFamily="18" charset="-34"/>
              </a:rPr>
              <a:t>End </a:t>
            </a:r>
            <a:r>
              <a:rPr lang="en-US" sz="2500" dirty="0" smtClean="0">
                <a:solidFill>
                  <a:srgbClr val="F4E59C"/>
                </a:solidFill>
                <a:latin typeface="Angsana New" pitchFamily="18" charset="-34"/>
              </a:rPr>
              <a:t>If  </a:t>
            </a:r>
            <a:r>
              <a:rPr lang="en-US" sz="2500" dirty="0">
                <a:solidFill>
                  <a:srgbClr val="D476D6"/>
                </a:solidFill>
                <a:latin typeface="Angsana New" pitchFamily="18" charset="-34"/>
              </a:rPr>
              <a:t>End </a:t>
            </a:r>
            <a:r>
              <a:rPr lang="en-US" sz="2500" dirty="0" smtClean="0">
                <a:solidFill>
                  <a:srgbClr val="D476D6"/>
                </a:solidFill>
                <a:latin typeface="Angsana New" pitchFamily="18" charset="-34"/>
              </a:rPr>
              <a:t>If </a:t>
            </a:r>
            <a:r>
              <a:rPr lang="en-US" sz="2500" dirty="0">
                <a:solidFill>
                  <a:srgbClr val="00B050"/>
                </a:solidFill>
                <a:latin typeface="Angsana New" pitchFamily="18" charset="-34"/>
              </a:rPr>
              <a:t>End </a:t>
            </a:r>
            <a:r>
              <a:rPr lang="en-US" sz="2500" dirty="0" smtClean="0">
                <a:solidFill>
                  <a:srgbClr val="00B050"/>
                </a:solidFill>
                <a:latin typeface="Angsana New" pitchFamily="18" charset="-34"/>
              </a:rPr>
              <a:t>If   </a:t>
            </a:r>
            <a:r>
              <a:rPr lang="en-US" sz="2500" dirty="0" err="1" smtClean="0">
                <a:solidFill>
                  <a:srgbClr val="FFFF00"/>
                </a:solidFill>
                <a:latin typeface="Angsana New" pitchFamily="18" charset="-34"/>
              </a:rPr>
              <a:t>Endif</a:t>
            </a:r>
            <a:r>
              <a:rPr lang="en-US" sz="2500" dirty="0" smtClean="0">
                <a:solidFill>
                  <a:srgbClr val="00B050"/>
                </a:solidFill>
                <a:latin typeface="Angsana New" pitchFamily="18" charset="-34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Angsana New" pitchFamily="18" charset="-34"/>
              </a:rPr>
              <a:t>End If </a:t>
            </a:r>
            <a:endParaRPr lang="en-US" sz="2500" dirty="0" smtClean="0">
              <a:solidFill>
                <a:srgbClr val="FF0000"/>
              </a:solidFill>
              <a:latin typeface="Angsana New" pitchFamily="18" charset="-34"/>
            </a:endParaRPr>
          </a:p>
          <a:p>
            <a:pPr>
              <a:buFontTx/>
              <a:buNone/>
            </a:pPr>
            <a:r>
              <a:rPr lang="th-TH" sz="2500" dirty="0" smtClean="0">
                <a:solidFill>
                  <a:schemeClr val="bg2"/>
                </a:solidFill>
                <a:latin typeface="Angsana New" pitchFamily="18" charset="-34"/>
              </a:rPr>
              <a:t>   		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6.</a:t>
            </a:r>
            <a:r>
              <a:rPr lang="th-TH" sz="2500" dirty="0" smtClean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sz="2500" dirty="0" smtClean="0">
                <a:solidFill>
                  <a:schemeClr val="bg2"/>
                </a:solidFill>
                <a:latin typeface="Angsana New" pitchFamily="18" charset="-34"/>
              </a:rPr>
              <a:t>Return the grade</a:t>
            </a:r>
            <a:endParaRPr lang="en-US" sz="2500" dirty="0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24200" y="38100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ตัวอย่างการเขียน 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Pseudocode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4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23850" y="1534180"/>
            <a:ext cx="8591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Angsana New" pitchFamily="18" charset="-34"/>
              </a:rPr>
              <a:t>4) </a:t>
            </a:r>
            <a:r>
              <a:rPr lang="th-TH" sz="2800" dirty="0" smtClean="0">
                <a:latin typeface="Angsana New" pitchFamily="18" charset="-34"/>
              </a:rPr>
              <a:t>จง</a:t>
            </a:r>
            <a:r>
              <a:rPr lang="th-TH" sz="2800" dirty="0">
                <a:latin typeface="Angsana New" pitchFamily="18" charset="-34"/>
              </a:rPr>
              <a:t>เขียนอัลกอริธึมเพื่อหาค่าตัวเลขที่มากที่สุดจากชุดของตัวเลขที่ไม่ทราบว่ามีกี่จำนวน</a:t>
            </a:r>
            <a:endParaRPr lang="en-US" sz="2800" dirty="0">
              <a:latin typeface="Angsana New" pitchFamily="18" charset="-34"/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914400" y="2060575"/>
            <a:ext cx="7696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Algorithm </a:t>
            </a:r>
            <a:r>
              <a:rPr lang="en-US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32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Find Largest</a:t>
            </a:r>
          </a:p>
          <a:p>
            <a:pPr marL="457200" indent="-457200"/>
            <a:r>
              <a:rPr lang="en-US" sz="2800" dirty="0" smtClean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	Input</a:t>
            </a:r>
            <a:r>
              <a:rPr lang="en-US" dirty="0">
                <a:solidFill>
                  <a:schemeClr val="bg2"/>
                </a:solidFill>
                <a:latin typeface="Angsana New" pitchFamily="18" charset="-34"/>
              </a:rPr>
              <a:t>:</a:t>
            </a:r>
            <a:r>
              <a:rPr lang="en-US" b="0" dirty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A list of positive integers</a:t>
            </a:r>
          </a:p>
          <a:p>
            <a:pPr marL="457200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            Set Largest to 0</a:t>
            </a:r>
          </a:p>
          <a:p>
            <a:pPr marL="457200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            While (more integers)</a:t>
            </a:r>
            <a:br>
              <a:rPr lang="en-US" sz="2800" dirty="0">
                <a:solidFill>
                  <a:schemeClr val="bg2"/>
                </a:solidFill>
                <a:latin typeface="Angsana New" pitchFamily="18" charset="-34"/>
              </a:rPr>
            </a:b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 	     2.1  If (the integer is greater than Largest) Then</a:t>
            </a:r>
            <a:br>
              <a:rPr lang="en-US" sz="2800" dirty="0">
                <a:solidFill>
                  <a:schemeClr val="bg2"/>
                </a:solidFill>
                <a:latin typeface="Angsana New" pitchFamily="18" charset="-34"/>
              </a:rPr>
            </a:b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	           	  2.1.1  Set largest to the value of the integer</a:t>
            </a:r>
            <a:br>
              <a:rPr lang="en-US" sz="2800" dirty="0">
                <a:solidFill>
                  <a:schemeClr val="bg2"/>
                </a:solidFill>
                <a:latin typeface="Angsana New" pitchFamily="18" charset="-34"/>
              </a:rPr>
            </a:b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         	           End If</a:t>
            </a:r>
            <a:br>
              <a:rPr lang="en-US" sz="2800" dirty="0">
                <a:solidFill>
                  <a:schemeClr val="bg2"/>
                </a:solidFill>
                <a:latin typeface="Angsana New" pitchFamily="18" charset="-34"/>
              </a:rPr>
            </a:b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            End While </a:t>
            </a:r>
          </a:p>
          <a:p>
            <a:pPr marL="457200" indent="-457200"/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</a:rPr>
              <a:t>	Return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Largest</a:t>
            </a:r>
            <a:endParaRPr lang="en-US" dirty="0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24200" y="38100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ตัวอย่างการเขียน 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Pseudocode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23850" y="1534180"/>
            <a:ext cx="8591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Angsana New" pitchFamily="18" charset="-34"/>
              </a:rPr>
              <a:t>4) </a:t>
            </a:r>
            <a:r>
              <a:rPr lang="th-TH" sz="2800" dirty="0" smtClean="0">
                <a:latin typeface="Angsana New" pitchFamily="18" charset="-34"/>
              </a:rPr>
              <a:t>จง</a:t>
            </a:r>
            <a:r>
              <a:rPr lang="th-TH" sz="2800" dirty="0">
                <a:latin typeface="Angsana New" pitchFamily="18" charset="-34"/>
              </a:rPr>
              <a:t>เขียนอัลกอริธึมเพื่อหาค่าตัวเลขที่มากที่สุดจากชุดของตัวเลขที่ไม่ทราบว่ามีกี่จำนวน</a:t>
            </a:r>
            <a:endParaRPr lang="en-US" sz="2800" dirty="0">
              <a:latin typeface="Angsana New" pitchFamily="18" charset="-34"/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914400" y="2060575"/>
            <a:ext cx="7696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Algorithm </a:t>
            </a:r>
            <a:r>
              <a:rPr lang="en-US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32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Find Largest</a:t>
            </a:r>
          </a:p>
          <a:p>
            <a:pPr marL="457200" indent="-457200"/>
            <a:r>
              <a:rPr lang="en-US" sz="2800" dirty="0" smtClean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	Input</a:t>
            </a:r>
            <a:r>
              <a:rPr lang="en-US" dirty="0">
                <a:solidFill>
                  <a:schemeClr val="bg2"/>
                </a:solidFill>
                <a:latin typeface="Angsana New" pitchFamily="18" charset="-34"/>
              </a:rPr>
              <a:t>:</a:t>
            </a:r>
            <a:r>
              <a:rPr lang="en-US" b="0" dirty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A list of positive integers</a:t>
            </a:r>
          </a:p>
          <a:p>
            <a:pPr marL="457200" indent="-457200"/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</a:rPr>
              <a:t>Largest =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0</a:t>
            </a:r>
          </a:p>
          <a:p>
            <a:pPr marL="457200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            While (more integers)</a:t>
            </a:r>
            <a:br>
              <a:rPr lang="en-US" sz="2800" dirty="0">
                <a:solidFill>
                  <a:schemeClr val="bg2"/>
                </a:solidFill>
                <a:latin typeface="Angsana New" pitchFamily="18" charset="-34"/>
              </a:rPr>
            </a:b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 	    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If 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</a:rPr>
              <a:t>(integer &gt;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Largest) Then</a:t>
            </a:r>
            <a:br>
              <a:rPr lang="en-US" sz="2800" dirty="0">
                <a:solidFill>
                  <a:schemeClr val="bg2"/>
                </a:solidFill>
                <a:latin typeface="Angsana New" pitchFamily="18" charset="-34"/>
              </a:rPr>
            </a:b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	           	  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</a:rPr>
              <a:t>largest =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integer</a:t>
            </a:r>
            <a:br>
              <a:rPr lang="en-US" sz="2800" dirty="0">
                <a:solidFill>
                  <a:schemeClr val="bg2"/>
                </a:solidFill>
                <a:latin typeface="Angsana New" pitchFamily="18" charset="-34"/>
              </a:rPr>
            </a:b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         	           End If</a:t>
            </a:r>
            <a:br>
              <a:rPr lang="en-US" sz="2800" dirty="0">
                <a:solidFill>
                  <a:schemeClr val="bg2"/>
                </a:solidFill>
                <a:latin typeface="Angsana New" pitchFamily="18" charset="-34"/>
              </a:rPr>
            </a:b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            End While </a:t>
            </a:r>
          </a:p>
          <a:p>
            <a:pPr marL="457200" indent="-457200"/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</a:rPr>
              <a:t>	Return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Largest</a:t>
            </a:r>
            <a:endParaRPr lang="en-US" dirty="0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24200" y="38100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ตัวอย่างการเขียน 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Pseudocode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35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990600" y="1219200"/>
            <a:ext cx="6635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Angsana New" pitchFamily="18" charset="-34"/>
              </a:rPr>
              <a:t>5) </a:t>
            </a:r>
            <a:r>
              <a:rPr lang="th-TH" sz="2800" dirty="0" smtClean="0">
                <a:latin typeface="Angsana New" pitchFamily="18" charset="-34"/>
              </a:rPr>
              <a:t>จง</a:t>
            </a:r>
            <a:r>
              <a:rPr lang="th-TH" sz="2800" dirty="0">
                <a:latin typeface="Angsana New" pitchFamily="18" charset="-34"/>
              </a:rPr>
              <a:t>เขียนอัลกอริธึมเพื่อหาเลขที่มากที่สุดจากเลข </a:t>
            </a:r>
            <a:r>
              <a:rPr lang="en-US" sz="2800" dirty="0" smtClean="0">
                <a:latin typeface="Angsana New" pitchFamily="18" charset="-34"/>
              </a:rPr>
              <a:t>4 </a:t>
            </a:r>
            <a:r>
              <a:rPr lang="th-TH" sz="2800" dirty="0" smtClean="0">
                <a:latin typeface="Angsana New" pitchFamily="18" charset="-34"/>
              </a:rPr>
              <a:t>จำนวน</a:t>
            </a:r>
            <a:endParaRPr lang="en-US" sz="2800" dirty="0">
              <a:latin typeface="Angsana New" pitchFamily="18" charset="-34"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685800" y="1752601"/>
            <a:ext cx="80772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Algorithm </a:t>
            </a:r>
            <a:r>
              <a:rPr lang="en-US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5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32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Find largest of </a:t>
            </a:r>
            <a:r>
              <a:rPr lang="en-US" sz="3200" dirty="0" smtClean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4 </a:t>
            </a:r>
            <a:r>
              <a:rPr lang="en-US" sz="32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numbers</a:t>
            </a:r>
          </a:p>
          <a:p>
            <a:pPr marL="457200" indent="-457200"/>
            <a:r>
              <a:rPr lang="en-US" dirty="0">
                <a:solidFill>
                  <a:schemeClr val="accent2"/>
                </a:solidFill>
                <a:latin typeface="Angsana New" pitchFamily="18" charset="-34"/>
              </a:rPr>
              <a:t>	</a:t>
            </a:r>
            <a:r>
              <a:rPr lang="en-US" sz="2800" dirty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Input: 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1000 positive integers</a:t>
            </a:r>
          </a:p>
          <a:p>
            <a:pPr marL="457200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		1. 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</a:rPr>
              <a:t>Largest =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0</a:t>
            </a:r>
          </a:p>
          <a:p>
            <a:pPr marL="457200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		2. 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</a:rPr>
              <a:t>Counter =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1</a:t>
            </a:r>
          </a:p>
          <a:p>
            <a:pPr marL="457200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		3. While (Counter 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</a:rPr>
              <a:t>&lt;= 4)</a:t>
            </a:r>
          </a:p>
          <a:p>
            <a:pPr marL="457200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	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</a:rPr>
              <a:t>		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Counter = counter + 1</a:t>
            </a:r>
            <a:br>
              <a:rPr lang="en-US" sz="2800" dirty="0">
                <a:solidFill>
                  <a:schemeClr val="bg2"/>
                </a:solidFill>
                <a:latin typeface="Angsana New" pitchFamily="18" charset="-34"/>
              </a:rPr>
            </a:b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		        3.1  If 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</a:rPr>
              <a:t>(integer &gt;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Largest) Then</a:t>
            </a:r>
            <a:br>
              <a:rPr lang="en-US" sz="2800" dirty="0">
                <a:solidFill>
                  <a:schemeClr val="bg2"/>
                </a:solidFill>
                <a:latin typeface="Angsana New" pitchFamily="18" charset="-34"/>
              </a:rPr>
            </a:b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	      	               3.1.1  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</a:rPr>
              <a:t>Largest =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integer</a:t>
            </a:r>
            <a:br>
              <a:rPr lang="en-US" sz="2800" dirty="0">
                <a:solidFill>
                  <a:schemeClr val="bg2"/>
                </a:solidFill>
                <a:latin typeface="Angsana New" pitchFamily="18" charset="-34"/>
              </a:rPr>
            </a:b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         		           End If</a:t>
            </a:r>
            <a:br>
              <a:rPr lang="en-US" sz="2800" dirty="0">
                <a:solidFill>
                  <a:schemeClr val="bg2"/>
                </a:solidFill>
                <a:latin typeface="Angsana New" pitchFamily="18" charset="-34"/>
              </a:rPr>
            </a:b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  		       3.2  		   End While</a:t>
            </a:r>
          </a:p>
          <a:p>
            <a:pPr marL="457200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		   Return 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</a:rPr>
              <a:t>Largest</a:t>
            </a:r>
            <a:endParaRPr lang="en-US" sz="3600" dirty="0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24200" y="38100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ตัวอย่างการเขียน 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Pseudocode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990600" y="1219200"/>
            <a:ext cx="6635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Angsana New" pitchFamily="18" charset="-34"/>
              </a:rPr>
              <a:t>5) </a:t>
            </a:r>
            <a:r>
              <a:rPr lang="th-TH" sz="2800" dirty="0" smtClean="0">
                <a:latin typeface="Angsana New" pitchFamily="18" charset="-34"/>
              </a:rPr>
              <a:t>จง</a:t>
            </a:r>
            <a:r>
              <a:rPr lang="th-TH" sz="2800" dirty="0">
                <a:latin typeface="Angsana New" pitchFamily="18" charset="-34"/>
              </a:rPr>
              <a:t>เขียนอัลกอริธึมเพื่อหาเลขที่มากที่สุดจากเลข </a:t>
            </a:r>
            <a:r>
              <a:rPr lang="en-US" sz="2800" dirty="0">
                <a:latin typeface="Angsana New" pitchFamily="18" charset="-34"/>
              </a:rPr>
              <a:t>1000</a:t>
            </a:r>
            <a:r>
              <a:rPr lang="th-TH" sz="2800" dirty="0">
                <a:latin typeface="Angsana New" pitchFamily="18" charset="-34"/>
              </a:rPr>
              <a:t>จำนวน</a:t>
            </a:r>
            <a:endParaRPr lang="en-US" sz="2800" dirty="0">
              <a:latin typeface="Angsana New" pitchFamily="18" charset="-34"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685800" y="1752601"/>
            <a:ext cx="80772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Algorithm </a:t>
            </a:r>
            <a:r>
              <a:rPr lang="en-US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5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32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Find largest of 1000 numbers</a:t>
            </a:r>
          </a:p>
          <a:p>
            <a:pPr marL="457200" indent="-457200"/>
            <a:r>
              <a:rPr lang="en-US" dirty="0">
                <a:solidFill>
                  <a:schemeClr val="accent2"/>
                </a:solidFill>
                <a:latin typeface="Angsana New" pitchFamily="18" charset="-34"/>
              </a:rPr>
              <a:t>	</a:t>
            </a:r>
            <a:r>
              <a:rPr lang="en-US" sz="2800" dirty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Input:  </a:t>
            </a: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1000 positive integers</a:t>
            </a:r>
          </a:p>
          <a:p>
            <a:pPr marL="457200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		1. Set Largest to 0</a:t>
            </a:r>
          </a:p>
          <a:p>
            <a:pPr marL="457200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		2. Set Counter to 0</a:t>
            </a:r>
          </a:p>
          <a:p>
            <a:pPr marL="457200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		3. While (Counter less than 1000)</a:t>
            </a:r>
            <a:br>
              <a:rPr lang="en-US" sz="2800" dirty="0">
                <a:solidFill>
                  <a:schemeClr val="bg2"/>
                </a:solidFill>
                <a:latin typeface="Angsana New" pitchFamily="18" charset="-34"/>
              </a:rPr>
            </a:b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 		        3.1  If (the integer is greater than Largest) Then</a:t>
            </a:r>
            <a:br>
              <a:rPr lang="en-US" sz="2800" dirty="0">
                <a:solidFill>
                  <a:schemeClr val="bg2"/>
                </a:solidFill>
                <a:latin typeface="Angsana New" pitchFamily="18" charset="-34"/>
              </a:rPr>
            </a:b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	      	               3.1.1  Set Largest to the value of the integer</a:t>
            </a:r>
            <a:br>
              <a:rPr lang="en-US" sz="2800" dirty="0">
                <a:solidFill>
                  <a:schemeClr val="bg2"/>
                </a:solidFill>
                <a:latin typeface="Angsana New" pitchFamily="18" charset="-34"/>
              </a:rPr>
            </a:b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         		           End If</a:t>
            </a:r>
            <a:br>
              <a:rPr lang="en-US" sz="2800" dirty="0">
                <a:solidFill>
                  <a:schemeClr val="bg2"/>
                </a:solidFill>
                <a:latin typeface="Angsana New" pitchFamily="18" charset="-34"/>
              </a:rPr>
            </a:b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  		       3.2  Increment Counter</a:t>
            </a:r>
            <a:br>
              <a:rPr lang="en-US" sz="2800" dirty="0">
                <a:solidFill>
                  <a:schemeClr val="bg2"/>
                </a:solidFill>
                <a:latin typeface="Angsana New" pitchFamily="18" charset="-34"/>
              </a:rPr>
            </a:br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		   End While</a:t>
            </a:r>
          </a:p>
          <a:p>
            <a:pPr marL="457200" indent="-457200"/>
            <a:r>
              <a:rPr lang="en-US" sz="2800" dirty="0">
                <a:solidFill>
                  <a:schemeClr val="bg2"/>
                </a:solidFill>
                <a:latin typeface="Angsana New" pitchFamily="18" charset="-34"/>
              </a:rPr>
              <a:t>		   Return </a:t>
            </a:r>
            <a:r>
              <a:rPr lang="en-US" sz="2800" dirty="0" smtClean="0">
                <a:solidFill>
                  <a:schemeClr val="bg2"/>
                </a:solidFill>
                <a:latin typeface="Angsana New" pitchFamily="18" charset="-34"/>
              </a:rPr>
              <a:t>Largest</a:t>
            </a:r>
            <a:endParaRPr lang="en-US" sz="3600" dirty="0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24200" y="38100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ตัวอย่างการเขียน 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Pseudocode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89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382000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นิยาม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อัลกอริธึม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เซต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ของ</a:t>
            </a:r>
            <a:r>
              <a:rPr lang="th-TH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ขั้นตอนการแก้ปัญหาที่จัดเรียงลำดับอย่างชัดเจน </a:t>
            </a:r>
            <a:r>
              <a:rPr lang="en-US" sz="28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(Ordered Set</a:t>
            </a:r>
            <a:r>
              <a:rPr lang="en-US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ไม่คลุมเครือ </a:t>
            </a:r>
            <a:r>
              <a:rPr lang="en-US" sz="28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(Unambiguous Steps</a:t>
            </a:r>
            <a:r>
              <a:rPr lang="en-US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ก่อให้เกิด</a:t>
            </a:r>
            <a:r>
              <a:rPr lang="th-TH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ผลลัพธ์</a:t>
            </a:r>
            <a:r>
              <a:rPr lang="en-US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(Produce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a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Result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ภายในเวลาที่จำกัด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(Terminate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in a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Finite Time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)</a:t>
            </a:r>
            <a:br>
              <a:rPr lang="en-US" sz="28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Ordered </a:t>
            </a:r>
            <a:r>
              <a:rPr lang="en-US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Set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หมายความว่าคำสั่งทั้งหมดต้องเรียงลำดับ และ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well-defined</a:t>
            </a:r>
            <a:br>
              <a:rPr lang="en-US" sz="24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Unambiguous </a:t>
            </a:r>
            <a:r>
              <a:rPr lang="en-US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Steps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หมายความว่าแต่ละขั้นตอนต้องมีความหมายชัดเจน ไม่เปิดโอกาสให้ตีความได้มากกว่า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อย่าง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4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Produce  </a:t>
            </a:r>
            <a:r>
              <a:rPr lang="en-US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Result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หมายความว่าอัลกอริธึมจะต้องสร้างผลลัพธ์ที่เป็นรูปธรรม เช่นผลที่เป็นตัวเลข หรือผลที่เกิดจากการพิมพ์ เป็น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ต้น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4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Terminate in a </a:t>
            </a:r>
            <a:r>
              <a:rPr lang="en-US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Finite Time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หมายความว่าอัลกอริธึมจะต้องมีการจบสิ้น หรือจะต้องหยุดในที่สุด</a:t>
            </a:r>
            <a:endParaRPr lang="th-TH" sz="2800" b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429000" y="3810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More Formal Definition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305800" cy="441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800" b="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หลักการ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ของการเขียน</a:t>
            </a:r>
            <a:r>
              <a:rPr lang="th-TH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โปรแกรมเชิงโครงสร้าง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(Structured Programming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แบ่งอัลกอริธึมออกเป็นหน่วย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ย่อย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ๆ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แต่ละหน่วยก็สามารถ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แบ่งย่อย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ๆ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ลง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ไปได้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อีก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จนกระทั่ง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แต่ละส่วนเป็น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Intrinsic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เมื่อ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อ่านแล้วเข้าใจได้ทันที ทำงานเพียงอย่างเดียว แต่ละส่วนย่อยที่ถูกแบ่งนี้มีชื่อเรียกหลาย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แบบ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เช่น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Subprogram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Subroutines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Procedures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Functions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Methods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Modules 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เป็นต้น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8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b="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ตัวอย่าง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เราสามารถแบ่งอัลกอริธึม </a:t>
            </a:r>
            <a:r>
              <a:rPr lang="en-US" sz="2800" b="0" dirty="0" err="1">
                <a:latin typeface="Angsana New" pitchFamily="18" charset="-34"/>
                <a:cs typeface="Angsana New" pitchFamily="18" charset="-34"/>
              </a:rPr>
              <a:t>FindLargest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ออกเป็น </a:t>
            </a:r>
            <a:r>
              <a:rPr lang="en-US" sz="2800" b="0" dirty="0" err="1" smtClean="0">
                <a:latin typeface="Angsana New" pitchFamily="18" charset="-34"/>
                <a:cs typeface="Angsana New" pitchFamily="18" charset="-34"/>
              </a:rPr>
              <a:t>Subalgorithm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โดยตั้งชื่อว่า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en-US" sz="2800" b="0" dirty="0" err="1">
                <a:latin typeface="Angsana New" pitchFamily="18" charset="-34"/>
                <a:cs typeface="Angsana New" pitchFamily="18" charset="-34"/>
              </a:rPr>
              <a:t>FindLarger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”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เพื่อให้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ทำหน้าที่หาตัวเลขที่มีค่ามากกว่าระหว่างเลข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จำนวน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ใด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ๆ 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อัลกอริธึมย่อย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en-US" sz="2800" b="0" dirty="0" err="1">
                <a:latin typeface="Angsana New" pitchFamily="18" charset="-34"/>
                <a:cs typeface="Angsana New" pitchFamily="18" charset="-34"/>
              </a:rPr>
              <a:t>FindLarger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”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จะถูกเรียกเพื่อให้ทำงาน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ซ้ำ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ๆ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แต่ละ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รอบ</a:t>
            </a:r>
            <a:endParaRPr lang="th-TH" sz="2800" b="0" dirty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43200" y="381000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อัลกอริธึมย่อย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Subalgorithms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381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Concept of a 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Subalgorithm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2174875"/>
            <a:ext cx="812641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Concept of a 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Subalgorithm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อัลกอริธึม 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FindLargest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จะทำการ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execute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แต่ละคำสั่งจนกระทั่งพบกับชื่อของอัลกอริธึมอื่น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4800" y="2895600"/>
            <a:ext cx="8534400" cy="35845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/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FindLargest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marL="457200" indent="-457200"/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Input</a:t>
            </a: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en-US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A list of positive integers</a:t>
            </a:r>
          </a:p>
          <a:p>
            <a:pPr marL="1371600" lvl="2" indent="-457200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Set Largest to 0</a:t>
            </a:r>
          </a:p>
          <a:p>
            <a:pPr marL="1371600" lvl="2" indent="-457200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while (more integers)</a:t>
            </a:r>
            <a:b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2.1  </a:t>
            </a:r>
            <a:r>
              <a:rPr lang="en-US" sz="28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FindLarger</a:t>
            </a: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End while</a:t>
            </a:r>
          </a:p>
          <a:p>
            <a:pPr marL="1371600" lvl="2" indent="-457200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Return Largest</a:t>
            </a:r>
          </a:p>
          <a:p>
            <a:pPr marL="1371600" lvl="2" indent="-457200"/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04800" y="2286000"/>
            <a:ext cx="8534400" cy="31575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/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FindLarger</a:t>
            </a:r>
            <a:endParaRPr lang="en-US" sz="28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457200" indent="-457200"/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Input</a:t>
            </a: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en-US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Largest and current integer</a:t>
            </a:r>
          </a:p>
          <a:p>
            <a:pPr marL="1371600" lvl="2" indent="-457200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if (the integer is greater than Largest)</a:t>
            </a:r>
            <a:b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then </a:t>
            </a:r>
            <a:b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1.1 Set Largest to the value of the integer</a:t>
            </a:r>
            <a:b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End if</a:t>
            </a:r>
            <a:b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End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304800" y="1447800"/>
            <a:ext cx="235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Find larger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66294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Concept of a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Subalgorithm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 … (Continue)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447800"/>
            <a:ext cx="7924800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6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โจทย์</a:t>
            </a:r>
            <a:r>
              <a:rPr lang="en-US" sz="2600" b="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สมมติ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ว่า</a:t>
            </a:r>
            <a:r>
              <a:rPr lang="en-US" sz="2600" b="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ต้องการ</a:t>
            </a: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ออกแบบอัลกอริธึมเพื่อหาเลขจำนวนเต็มที่มากที่สุดในกลุ่มของเลขจำนวนเต็มบวกที่กำหนดให้</a:t>
            </a:r>
            <a:r>
              <a:rPr lang="en-US" sz="2600" b="0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อัลกอริธึมจะต้องไม่ขึ้นอยู่กับเลขชุด ใดชุดหนึ่งโดยเฉพาะ ต้องสามารถทำงานได้กับทุกกรณีกับเซตของเลขจำนวนเต็มบวก</a:t>
            </a:r>
            <a:br>
              <a:rPr lang="th-TH" sz="26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6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แนวคิด</a:t>
            </a:r>
            <a:r>
              <a:rPr lang="en-US" sz="2600" b="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26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เห็น</a:t>
            </a: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ชัดเจนว่าการหาเลขที่มากที่สุดจากชุดของตัวเลขจำนวน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มาก</a:t>
            </a:r>
            <a:r>
              <a:rPr lang="en-US" sz="26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ๆ</a:t>
            </a:r>
            <a:r>
              <a:rPr lang="en-US" sz="26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นั้น </a:t>
            </a: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คงไม่สามารถทำได้เพียงขั้นตอนเดียวแน่นอน ไม่ว่าจะทำโดยคนหรือโดยคอมพิวเตอร์ 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ดังนั้น</a:t>
            </a:r>
            <a:r>
              <a:rPr lang="en-US" sz="26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อัลกอริธึม</a:t>
            </a: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จำเป็นจะต้องตรวจสอบเลขแต่ละจำนวนอย่างละเอียด</a:t>
            </a:r>
            <a:br>
              <a:rPr lang="th-TH" sz="26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6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วิธีแก้ปัญหา</a:t>
            </a:r>
            <a:r>
              <a:rPr lang="en-US" sz="2600" b="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26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จะ</a:t>
            </a: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ใช้วิธีการหยั่งรู้เพื่อแก้ปัญหานี้ </a:t>
            </a:r>
            <a:r>
              <a:rPr lang="en-US" sz="26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เริ่มต้น</a:t>
            </a: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จากเซตของเลขจำนวน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น้อย</a:t>
            </a:r>
            <a:r>
              <a:rPr lang="en-US" sz="26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ๆ</a:t>
            </a:r>
            <a:r>
              <a:rPr lang="en-US" sz="26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ก่อน</a:t>
            </a:r>
            <a:r>
              <a:rPr lang="en-US" sz="26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เช่น </a:t>
            </a:r>
            <a:r>
              <a:rPr lang="en-US" sz="2600" b="0" dirty="0"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จำนวน</a:t>
            </a:r>
            <a:r>
              <a:rPr lang="en-US" sz="26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แล้วจึง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ค่อย</a:t>
            </a:r>
            <a:r>
              <a:rPr lang="en-US" sz="26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ๆ</a:t>
            </a:r>
            <a:r>
              <a:rPr lang="en-US" sz="26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ขยาย</a:t>
            </a: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วิธีการไปยังเลขจำนวน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มาก</a:t>
            </a:r>
            <a:r>
              <a:rPr lang="en-US" sz="26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ๆ </a:t>
            </a: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วิธีการแก้ปัญหาสำหรับเลข </a:t>
            </a:r>
            <a:r>
              <a:rPr lang="en-US" sz="2600" b="0" dirty="0"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ตัวที่มีหลักการและข้อจำกัดที่ชัดเจน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ก็สามารถใช้แก้ปัญหาที่มีเลข </a:t>
            </a:r>
            <a:r>
              <a:rPr lang="en-US" sz="2600" b="0" dirty="0" smtClean="0">
                <a:latin typeface="Angsana New" pitchFamily="18" charset="-34"/>
                <a:cs typeface="Angsana New" pitchFamily="18" charset="-34"/>
              </a:rPr>
              <a:t>1000 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2600" b="0" dirty="0" smtClean="0">
                <a:latin typeface="Angsana New" pitchFamily="18" charset="-34"/>
                <a:cs typeface="Angsana New" pitchFamily="18" charset="-34"/>
              </a:rPr>
              <a:t>1000000 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จำนวนได้เช่นกัน </a:t>
            </a:r>
            <a:r>
              <a:rPr lang="en-US" sz="26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สมมติว่าเรามีเลข </a:t>
            </a:r>
            <a:r>
              <a:rPr lang="en-US" sz="2600" b="0" dirty="0" smtClean="0"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จำนวน อัลกอริธึมจะตรวจสอบตัวเลขทีละตัว </a:t>
            </a:r>
            <a:r>
              <a:rPr lang="en-US" sz="26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ดูตัวแรกโดยไม่ทราบว่าตัวที่สองคืออะไร? </a:t>
            </a:r>
            <a:r>
              <a:rPr lang="en-US" sz="26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จากนั้นดูตัวที่สอง สาม สี่ ห้า ตามลำดับ </a:t>
            </a:r>
            <a:endParaRPr lang="th-TH" sz="2600" b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47800" y="3810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ตัวอย่าง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การค้นหาเลขจำนวนเต็มที่มากที่สุด</a:t>
            </a: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077200" cy="419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ตัวอย่างที่ </a:t>
            </a:r>
            <a:r>
              <a:rPr lang="en-US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การหาผลรวมของเลขหลายๆจำนวน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: SUMMATION</a:t>
            </a:r>
            <a:br>
              <a:rPr lang="en-US" sz="28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การหาผลรวมของเลข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หลาย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ๆ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จำนวน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นับเป็นการกระทำพื้นฐานที่ใช้แก้ปัญหาหลายๆอย่างเช่นการหาค่าเฉลี่ย การหายอดรวมทางบัญชี การหารยอดรวมของรายรับ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จ่าย เป็นต้น ขั้นตอนการทำงานเป็นดังนี้</a:t>
            </a:r>
            <a:br>
              <a:rPr lang="th-TH" sz="28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8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กำหนดค่าเริ่มต้นของ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sum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ให้เท่ากับ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0</a:t>
            </a:r>
            <a:br>
              <a:rPr lang="en-US" sz="28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	2. Loop: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ในแต่ละรอบ บวกเลขที่รับเข้ามากับค่าใน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sum</a:t>
            </a:r>
            <a:br>
              <a:rPr lang="en-US" sz="28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	3.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ส่งผลลัพธ์สุดท้ายกลับหลังออกจาก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Loop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8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8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 	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90600" y="3810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ตัวอย่างอัลกอริธึมพื้นฐาน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(Basic Algorithms)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029200" y="381000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Summation</a:t>
            </a: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143000"/>
            <a:ext cx="3810000" cy="54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95800" y="1524000"/>
            <a:ext cx="41148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ตัวอย่าง</a:t>
            </a:r>
            <a:r>
              <a:rPr lang="th-TH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ที่ </a:t>
            </a:r>
            <a:r>
              <a:rPr lang="en-US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การหาผลคูณของเลข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หลาย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ๆจำนวน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: PRODUCT</a:t>
            </a:r>
            <a:br>
              <a:rPr lang="en-US" sz="28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	การหารผลคูณของเลข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หลาย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ๆ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จำนวนมีขั้นตอนการทำงานดังนี้</a:t>
            </a:r>
            <a:br>
              <a:rPr lang="th-TH" sz="28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กำหนดค่าเริ่มต้นของผลคูณให้เท่ากับ 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1</a:t>
            </a:r>
            <a:br>
              <a:rPr lang="en-US" sz="28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	2. Loop: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ในแต่ละรอบ ให้คูณเลขที่รับเข้ามาใหม่กับผลคูณเดิม</a:t>
            </a:r>
            <a:br>
              <a:rPr lang="th-TH" sz="28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ส่งผลลัพธ์กลับเมื่อออกจาก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Loop</a:t>
            </a:r>
            <a:endParaRPr lang="th-TH" sz="2800" b="0" dirty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90600" y="3810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ตัวอย่างอัลกอริธึมพื้นฐาน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(Basic Algorithms)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733800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การเรียงลำดับ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: SORTING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800" dirty="0"/>
              <a:t>		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การเรียงลำดับกลุ่มของตัวเลขนับเป็นการประยุกต์ที่สำคัญยิ่งในทางคอมพิวเตอร์ วิธีการเรียงลำดับมีหลายแบบ การเลือกใช้ขึ้นอยู่กับประเภทและจำนวนของข้อมูล ตัวอย่างอัลกอริธึมที่นิยมใช้กันมากมี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อัลกอริธึม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คือ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			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1. Selection Sort</a:t>
            </a:r>
          </a:p>
          <a:p>
            <a:pPr>
              <a:buFontTx/>
              <a:buNone/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			2. Bubble Sort</a:t>
            </a:r>
          </a:p>
          <a:p>
            <a:pPr>
              <a:buFontTx/>
              <a:buNone/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			3. Insertion Sort</a:t>
            </a:r>
            <a:endParaRPr lang="th-T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1863"/>
            <a:ext cx="82296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66294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Selection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Sort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114800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66294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Example of Selection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Sort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10422"/>
            <a:ext cx="4138613" cy="487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876801" y="3048000"/>
            <a:ext cx="30480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atin typeface="Angsana New" pitchFamily="18" charset="-34"/>
              </a:rPr>
              <a:t>Selection </a:t>
            </a:r>
            <a:r>
              <a:rPr lang="en-US" sz="3200" b="1" dirty="0" smtClean="0">
                <a:latin typeface="Angsana New" pitchFamily="18" charset="-34"/>
              </a:rPr>
              <a:t>Sort Algorithm</a:t>
            </a:r>
            <a:endParaRPr lang="en-US" sz="3200" b="1" dirty="0">
              <a:latin typeface="Angsana New" pitchFamily="18" charset="-34"/>
            </a:endParaRP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3482975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410200" y="3810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latin typeface="Angsana New" pitchFamily="18" charset="-34"/>
              </a:rPr>
              <a:t>Bubble </a:t>
            </a:r>
            <a:r>
              <a:rPr lang="en-US" sz="3600" b="1" dirty="0" smtClean="0">
                <a:latin typeface="Angsana New" pitchFamily="18" charset="-34"/>
              </a:rPr>
              <a:t>Sort</a:t>
            </a:r>
            <a:endParaRPr lang="en-US" sz="3600" b="1" dirty="0">
              <a:latin typeface="Angsana New" pitchFamily="18" charset="-34"/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81343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705600" cy="338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33800" y="381000"/>
            <a:ext cx="373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ngsana New" pitchFamily="18" charset="-34"/>
              </a:rPr>
              <a:t>Example of Bubble Sort</a:t>
            </a:r>
            <a:endParaRPr lang="en-US" sz="3600" b="1" dirty="0">
              <a:latin typeface="Angsana New" pitchFamily="18" charset="-34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495800"/>
            <a:ext cx="670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800600" y="381000"/>
            <a:ext cx="2004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latin typeface="Angsana New" pitchFamily="18" charset="-34"/>
              </a:rPr>
              <a:t>Insertion </a:t>
            </a:r>
            <a:r>
              <a:rPr lang="en-US" sz="3600" b="1" dirty="0" smtClean="0">
                <a:latin typeface="Angsana New" pitchFamily="18" charset="-34"/>
              </a:rPr>
              <a:t>Sort</a:t>
            </a:r>
            <a:endParaRPr lang="en-US" sz="3600" b="1" dirty="0">
              <a:latin typeface="Angsana New" pitchFamily="18" charset="-34"/>
            </a:endParaRP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2030413"/>
            <a:ext cx="798195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143000"/>
            <a:ext cx="8686800" cy="541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FindLargest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อัลกอริธึมจะรับอินพุทเป็นจำนวนเต็ม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จำนวน แล้วส่งผลลัพธ์เป็นจำนวนเต็มที่มีค่ามากที่สุดออกมา เราเขียนเป็นรูปแบบ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ดังนี้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อินพุท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อัลกอริธึมรับจำนวนเต็ม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จำนวนคือ    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12  8  13  9 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11</a:t>
            </a:r>
            <a:br>
              <a:rPr lang="en-US" sz="24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ประมวลผล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อัลกอริธึมทำงาน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ขั้นตอนดังนี้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000" b="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ขั้น</a:t>
            </a:r>
            <a:r>
              <a:rPr lang="th-TH" sz="2000" b="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ที่ </a:t>
            </a:r>
            <a:r>
              <a:rPr lang="en-US" sz="2000" b="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2000" b="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000" b="0" dirty="0">
                <a:latin typeface="Angsana New" pitchFamily="18" charset="-34"/>
                <a:cs typeface="Angsana New" pitchFamily="18" charset="-34"/>
              </a:rPr>
              <a:t>อัลกอริธึมจะตรวจสอบตัวแรก (คือ </a:t>
            </a:r>
            <a:r>
              <a:rPr lang="en-US" sz="2000" b="0" dirty="0">
                <a:latin typeface="Angsana New" pitchFamily="18" charset="-34"/>
                <a:cs typeface="Angsana New" pitchFamily="18" charset="-34"/>
              </a:rPr>
              <a:t>12) </a:t>
            </a:r>
            <a:r>
              <a:rPr lang="th-TH" sz="2000" b="0" dirty="0">
                <a:latin typeface="Angsana New" pitchFamily="18" charset="-34"/>
                <a:cs typeface="Angsana New" pitchFamily="18" charset="-34"/>
              </a:rPr>
              <a:t>ก่อน เนื่องจากอัลกอริธึมไม่สามารถเห็นเลขที่เหลืออยู่ได้ มันจึงกำหนดให้เลขตัวแรกเป็นค่าตัว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เลขที่มี</a:t>
            </a:r>
            <a:r>
              <a:rPr lang="th-TH" sz="2000" b="0" dirty="0">
                <a:latin typeface="Angsana New" pitchFamily="18" charset="-34"/>
                <a:cs typeface="Angsana New" pitchFamily="18" charset="-34"/>
              </a:rPr>
              <a:t>ค่ามากที่สุด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 แล้วเก็บ</a:t>
            </a:r>
            <a:r>
              <a:rPr lang="th-TH" sz="2000" b="0" dirty="0">
                <a:latin typeface="Angsana New" pitchFamily="18" charset="-34"/>
                <a:cs typeface="Angsana New" pitchFamily="18" charset="-34"/>
              </a:rPr>
              <a:t>ตัวเลขไว้ที่ตัวแปร </a:t>
            </a:r>
            <a:r>
              <a:rPr lang="en-US" sz="2000" b="0" dirty="0">
                <a:latin typeface="Angsana New" pitchFamily="18" charset="-34"/>
                <a:cs typeface="Angsana New" pitchFamily="18" charset="-34"/>
              </a:rPr>
              <a:t>Largest </a:t>
            </a:r>
            <a:r>
              <a:rPr lang="th-TH" sz="2000" b="0" dirty="0">
                <a:latin typeface="Angsana New" pitchFamily="18" charset="-34"/>
                <a:cs typeface="Angsana New" pitchFamily="18" charset="-34"/>
              </a:rPr>
              <a:t>ดังนั้น ณ จุดนี้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ตัว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แปร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Largest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จะมีค่าเท่ากับ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12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แล้วจึงไปทำในขั้นตอนต่อไป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000" b="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ขั้นที่ </a:t>
            </a:r>
            <a:r>
              <a:rPr lang="en-US" sz="2000" b="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อัลกอริธึมตรวจสอบตัวเลขตัวที่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2 (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คือ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8)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แล้วเปรียบเทียบกับค่าใน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Largest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พบว่าค่าใน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Largest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มีค่ามากกว่าตัวเลขตัวที่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ตัวแปร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Largest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จึงยังต้องเก็บค่าเดิม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คือ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12)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ไว้ตามเดิมไม่มีการเปลี่ยนแปลง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4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000" b="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ขั้นที่ </a:t>
            </a:r>
            <a:r>
              <a:rPr lang="en-US" sz="2000" b="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ตรวจสอบอินพุทตัวที่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 (คือ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13)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ซึ่งมีค่ามากกว่าค่าที่เก็บอยู่ใน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Largest (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คือ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12)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แสดงว่าค่าที่เก็บอยู่ใน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Largest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ไม่ใช่ตัวเลขที่มีค่ามากที่สุดอีกต่อไปแล้ว จึงต้องเปลี่ยนค่าของ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Largest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จาก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12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เป็น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13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จากนั้นจึงไปทำขั้นตอนต่อไป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4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000" b="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ขั้นที่ </a:t>
            </a:r>
            <a:r>
              <a:rPr lang="en-US" sz="2000" b="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ตรวจสอบอินพุทตัวที่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(คือ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9)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ซึ่งมีค่าน้อยกว่าค่าใน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Largest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จึงไม่ต้องเปลี่ยนแปลงอะไร ไปทำขั้นตอนที่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ได้เลย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4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000" b="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ขั้นที่ </a:t>
            </a:r>
            <a:r>
              <a:rPr lang="en-US" sz="2000" b="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5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ตรวจสอบอินพุทตัวที่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ก็ไม่มีอะไรเปลี่ยนแปลง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4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ผลลัพธ์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อัลกอริธึมส่งผลลัพธ์เป็นค่าของตัวแปร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Largest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คือ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13</a:t>
            </a:r>
            <a:endParaRPr lang="th-TH" sz="2400" b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7200" y="3810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ตัวอย่าง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การค้นหาเลขจำนวนเต็มที่มากที่สุด ... (ต่อ)</a:t>
            </a: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505200" y="381000"/>
            <a:ext cx="35621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ngsana New" pitchFamily="18" charset="-34"/>
              </a:rPr>
              <a:t>Example of Insertion Sort</a:t>
            </a:r>
            <a:endParaRPr lang="en-US" sz="3600" b="1" dirty="0">
              <a:latin typeface="Angsana New" pitchFamily="18" charset="-34"/>
            </a:endParaRP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447800"/>
            <a:ext cx="44946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3875087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การค้นหา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(Searching)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371600"/>
            <a:ext cx="8534400" cy="213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400" dirty="0"/>
              <a:t>	</a:t>
            </a:r>
            <a:r>
              <a:rPr lang="th-TH" sz="2400" dirty="0">
                <a:cs typeface="Angsana New" pitchFamily="18" charset="-34"/>
              </a:rPr>
              <a:t>	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การค้นหาข้อมูลที่ต้องการจากกลุ่มของข้อมูลที่กำหนดให้ก็เป็นอีกการประยุกต์หนึ่งที่ใช้กันมาก มีวิธีการค้นหาข้อมูลหลายวิธีเช่นกัน ขึ้นอยู่กับประเภทและจำนวนของข้อมูลที่เกี่ยวช้อง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วิธีการ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ค้นหาที่ใช้กัน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มาก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ได้แก่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			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1. Sequential Search</a:t>
            </a:r>
          </a:p>
          <a:p>
            <a:pPr>
              <a:buFontTx/>
              <a:buNone/>
            </a:pPr>
            <a:r>
              <a:rPr lang="en-US" sz="2400" dirty="0">
                <a:latin typeface="Angsana New" pitchFamily="18" charset="-34"/>
                <a:cs typeface="Angsana New" pitchFamily="18" charset="-34"/>
              </a:rPr>
              <a:t>			2. Binary Search</a:t>
            </a:r>
            <a:endParaRPr lang="th-TH" sz="24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8104187" cy="288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971800" y="404813"/>
            <a:ext cx="411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ngsana New" pitchFamily="18" charset="-34"/>
              </a:rPr>
              <a:t>Example of Sequential Search</a:t>
            </a:r>
            <a:endParaRPr lang="en-US" sz="3600" b="1" dirty="0">
              <a:latin typeface="Angsana New" pitchFamily="18" charset="-34"/>
            </a:endParaRP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6363"/>
            <a:ext cx="6254750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5" y="1917700"/>
            <a:ext cx="625475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66800" y="404813"/>
            <a:ext cx="601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ngsana New" pitchFamily="18" charset="-34"/>
              </a:rPr>
              <a:t>Example of Sequential Search … (Continue)</a:t>
            </a:r>
            <a:endParaRPr lang="en-US" sz="3600" b="1" dirty="0">
              <a:latin typeface="Angsana New" pitchFamily="18" charset="-3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505200" y="381000"/>
            <a:ext cx="36134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ngsana New" pitchFamily="18" charset="-34"/>
              </a:rPr>
              <a:t>Example of Binary Search</a:t>
            </a:r>
            <a:endParaRPr lang="en-US" sz="3600" b="1" dirty="0">
              <a:latin typeface="Angsana New" pitchFamily="18" charset="-34"/>
            </a:endParaRP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66800"/>
            <a:ext cx="5156200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514600" y="1676400"/>
            <a:ext cx="4015843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Angsana New" pitchFamily="18" charset="-34"/>
              </a:rPr>
              <a:t>Iterative 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Angsana New" pitchFamily="18" charset="-34"/>
              </a:rPr>
              <a:t>Definition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Angsana New" pitchFamily="18" charset="-34"/>
              </a:rPr>
              <a:t>of 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Angsana New" pitchFamily="18" charset="-34"/>
              </a:rPr>
              <a:t>Factorial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Angsana New" pitchFamily="18" charset="-34"/>
            </a:endParaRPr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3124200"/>
            <a:ext cx="8523287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71800" y="404813"/>
            <a:ext cx="411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การเรียกใช้ตัวเอง (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Recursion)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438400" y="1828800"/>
            <a:ext cx="4219425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Angsana New" pitchFamily="18" charset="-34"/>
              </a:rPr>
              <a:t>Recursive 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Angsana New" pitchFamily="18" charset="-34"/>
              </a:rPr>
              <a:t>Definition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Angsana New" pitchFamily="18" charset="-34"/>
              </a:rPr>
              <a:t>of 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Angsana New" pitchFamily="18" charset="-34"/>
              </a:rPr>
              <a:t>Factorial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Angsana New" pitchFamily="18" charset="-34"/>
            </a:endParaRPr>
          </a:p>
        </p:txBody>
      </p:sp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8656637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38600" y="404813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ngsana New" pitchFamily="18" charset="-34"/>
              </a:rPr>
              <a:t>Example of Recursion</a:t>
            </a:r>
            <a:endParaRPr lang="en-US" sz="3600" b="1" dirty="0">
              <a:latin typeface="Angsana New" pitchFamily="18" charset="-34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371600" y="1487269"/>
            <a:ext cx="6099747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Angsana New" pitchFamily="18" charset="-34"/>
              </a:rPr>
              <a:t>Tracing 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Angsana New" pitchFamily="18" charset="-34"/>
              </a:rPr>
              <a:t>Recursive Solution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Angsana New" pitchFamily="18" charset="-34"/>
              </a:rPr>
              <a:t>to 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Angsana New" pitchFamily="18" charset="-34"/>
              </a:rPr>
              <a:t>Factorial Problem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Angsana New" pitchFamily="18" charset="-34"/>
            </a:endParaRPr>
          </a:p>
        </p:txBody>
      </p:sp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2557463"/>
            <a:ext cx="8693150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33600" y="404813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ngsana New" pitchFamily="18" charset="-34"/>
              </a:rPr>
              <a:t>Example of Recursion … (Continue)</a:t>
            </a:r>
            <a:endParaRPr lang="en-US" sz="3600" b="1" dirty="0">
              <a:latin typeface="Angsana New" pitchFamily="18" charset="-34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457200" y="1676400"/>
            <a:ext cx="8305800" cy="440120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/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Factorial</a:t>
            </a:r>
          </a:p>
          <a:p>
            <a:pPr marL="457200" indent="-457200"/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Input</a:t>
            </a: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en-US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A positive integer num</a:t>
            </a:r>
          </a:p>
          <a:p>
            <a:pPr marL="1371600" lvl="2" indent="-457200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Set </a:t>
            </a:r>
            <a:r>
              <a:rPr lang="en-US" sz="28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FactN</a:t>
            </a: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to 0</a:t>
            </a:r>
          </a:p>
          <a:p>
            <a:pPr marL="1371600" lvl="2" indent="-457200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Set </a:t>
            </a:r>
            <a:r>
              <a:rPr lang="en-US" sz="28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to 1</a:t>
            </a:r>
          </a:p>
          <a:p>
            <a:pPr marL="1371600" lvl="2" indent="-457200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while (</a:t>
            </a:r>
            <a:r>
              <a:rPr lang="en-US" sz="28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is less than or equal to num)</a:t>
            </a:r>
            <a:b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3.1  Set </a:t>
            </a:r>
            <a:r>
              <a:rPr lang="en-US" sz="28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FactN</a:t>
            </a: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to </a:t>
            </a:r>
            <a:r>
              <a:rPr lang="en-US" sz="28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FactN</a:t>
            </a: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x I</a:t>
            </a:r>
            <a:b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3.2  Increment </a:t>
            </a:r>
            <a:r>
              <a:rPr lang="en-US" sz="28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End while</a:t>
            </a:r>
          </a:p>
          <a:p>
            <a:pPr marL="1371600" lvl="2" indent="-457200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Return </a:t>
            </a:r>
            <a:r>
              <a:rPr lang="en-US" sz="28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FactN</a:t>
            </a:r>
            <a:endParaRPr lang="en-US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1371600" lvl="2" indent="-457200"/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End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590800" y="381000"/>
            <a:ext cx="47760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ngsana New" pitchFamily="18" charset="-34"/>
              </a:rPr>
              <a:t>Algorithm of Iterative Factorial</a:t>
            </a:r>
            <a:endParaRPr lang="en-US" sz="3600" b="1" dirty="0">
              <a:latin typeface="Angsana New" pitchFamily="18" charset="-34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381000" y="1828800"/>
            <a:ext cx="8305800" cy="39703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/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Factorial</a:t>
            </a:r>
          </a:p>
          <a:p>
            <a:pPr marL="457200" indent="-457200"/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Input</a:t>
            </a: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en-US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A positive integer num</a:t>
            </a:r>
          </a:p>
          <a:p>
            <a:pPr marL="1371600" lvl="2" indent="-457200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if (num is equal to 0)</a:t>
            </a:r>
            <a:b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then</a:t>
            </a:r>
            <a:b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1.1  return 1</a:t>
            </a:r>
            <a:b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else</a:t>
            </a:r>
            <a:b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1.2  return num x Factorial (num – 1) </a:t>
            </a:r>
            <a:b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End if</a:t>
            </a:r>
          </a:p>
          <a:p>
            <a:pPr marL="1371600" lvl="2" indent="-457200"/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End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38400" y="381000"/>
            <a:ext cx="5199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ngsana New" pitchFamily="18" charset="-34"/>
              </a:rPr>
              <a:t>Algorithm of Recursive Factorial</a:t>
            </a:r>
            <a:endParaRPr lang="en-US" sz="3600" b="1" dirty="0">
              <a:latin typeface="Angsana New" pitchFamily="18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16050"/>
            <a:ext cx="6400799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609600" y="3810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ตัวอย่าง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การค้นหาเลขจำนวนเต็มที่มากที่สุด ... (ต่อ)</a:t>
            </a: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4114800" y="3200400"/>
            <a:ext cx="4495800" cy="457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Any Questions ?</a:t>
            </a:r>
            <a:endParaRPr lang="th-TH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077200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28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กำหนดการ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กระทำ </a:t>
            </a:r>
            <a:r>
              <a:rPr lang="en-US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(actions) 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ให้ชัดเจนมากขึ้น</a:t>
            </a:r>
            <a:r>
              <a:rPr lang="th-TH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8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       ใน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รูป ไม่ได้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ระบุว่าในแต่ละขั้นตอนนั้นต้องทำ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อะไร เราสามารถเพิ่มรายละเอียดได้ดังนี้</a:t>
            </a:r>
            <a:br>
              <a:rPr lang="th-TH" sz="28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ขั้นที่ </a:t>
            </a:r>
            <a:r>
              <a:rPr lang="en-US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กำหนดให้ตัวแปร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Largest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เท่ากับอินพุทตัวแรก</a:t>
            </a:r>
            <a:br>
              <a:rPr lang="th-TH" sz="28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8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ขั้นที่ </a:t>
            </a:r>
            <a:r>
              <a:rPr lang="en-US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ถึง ขั้นที่ </a:t>
            </a:r>
            <a:r>
              <a:rPr lang="en-US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5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เปรียบเทียบค่าที่เก็บอยู่ใน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Largest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กับค่า</a:t>
            </a:r>
            <a:br>
              <a:rPr lang="th-TH" sz="28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                          อินพุทตัวที่กำลังตรวจสอบอยู่ ถ้าตัวเลขที่กำลังตรวจสอบมี</a:t>
            </a:r>
            <a:br>
              <a:rPr lang="th-TH" sz="28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                          ค่ามากกว่าค่าที่อยู่ใน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Largest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ให้กำหนดค่าตัวแปร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Largest</a:t>
            </a:r>
            <a:br>
              <a:rPr lang="en-US" sz="28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                        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เป็นค่าที่กำลังตรวจสอบ  </a:t>
            </a:r>
            <a:endParaRPr lang="th-TH" sz="2800" b="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19250" y="433388"/>
            <a:ext cx="540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>
                <a:latin typeface="Angsana New" pitchFamily="18" charset="-34"/>
              </a:rPr>
              <a:t>นิยามการกระทำในอัลกอริธึม</a:t>
            </a:r>
            <a:r>
              <a:rPr lang="en-US" sz="3600">
                <a:latin typeface="Angsana New" pitchFamily="18" charset="-34"/>
              </a:rPr>
              <a:t> FindLargest</a:t>
            </a: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12875"/>
            <a:ext cx="67056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8077200" cy="518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อัลกอริธึมที่ผ่านมาจำเป็นที่จะต้องเพิ่มรายละเอียดให้มากขึ้นอีกเพื่อให้สามารถเปลี่ยนไปเป็นโปรแกรมได้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โดยง่าย 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อย่างไรก็ดี ยังมีปัญหาหลักอยู่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ประการคือ (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1)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การกระทำในขั้นที่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 แตกต่างจากการกระทำในขั้นที่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2-5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และ (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2)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คำสั่งกระทำที่ใช้ในขั้นที่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ก็แตกต่างจากจากขั้นที่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2-5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เราสามารถปรับอัลกอริธึมเพื่อขจัดปัญหาทั้งสองประการได้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 โดย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การเปลี่ยน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ข้อความ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ในขั้นที่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2-5 </a:t>
            </a:r>
            <a:r>
              <a:rPr lang="en-US" sz="2800" b="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2800" b="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ถ้าตัวเลขที่กำลังตรวจสอบอยู่มีค่ามากกว่าค่าใน </a:t>
            </a:r>
            <a:r>
              <a:rPr lang="en-US" sz="2800" b="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Largest </a:t>
            </a:r>
            <a:r>
              <a:rPr lang="th-TH" sz="2800" b="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แล้ว ให้กำหนดค่า </a:t>
            </a:r>
            <a:r>
              <a:rPr lang="en-US" sz="2800" b="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Largest </a:t>
            </a:r>
            <a:r>
              <a:rPr lang="th-TH" sz="2800" b="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เท่ากับค่าตัวเลขที่กำลังตรวจสอบ</a:t>
            </a:r>
            <a:r>
              <a:rPr lang="en-US" sz="2800" b="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”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เหตุผลที่ขั้นที่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แตกต่างจากขั้นที่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2-5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เพราะตัวแปร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Largest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ยังไม่ได้มีการกำหนดค่าเริ่มต้น ถ้าเรากำหนดค่าเริ่มต้นของ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Largest = 0 (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ไม่มีเลขจำนวนเต็มบวกใดน้อยกว่า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0)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แล้วขั้นที่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จะเหมือนกับขั้นที่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2-5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ถ้าเราเพิ่มขั้นที่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0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เพื่อกำหนดค่า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Largest =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0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ก่อนเริ่มทำงาน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จะได้ผล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ดังภาพ</a:t>
            </a:r>
            <a:endParaRPr lang="th-TH" sz="2800" b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05000" y="3810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เพิ่มรายละเอียดให้มากขึ้น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(Refinement)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05000" y="420469"/>
            <a:ext cx="53158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อัลกอริธึม </a:t>
            </a:r>
            <a:r>
              <a:rPr lang="en-US" sz="3600" b="1" dirty="0" err="1">
                <a:latin typeface="Angsana New" pitchFamily="18" charset="-34"/>
                <a:cs typeface="Angsana New" pitchFamily="18" charset="-34"/>
              </a:rPr>
              <a:t>FindLargest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ที่ละเอียดมากขึ้น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7950"/>
            <a:ext cx="782478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s-05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powerpoint-templates-05</Template>
  <TotalTime>486</TotalTime>
  <Words>755</Words>
  <Application>Microsoft Office PowerPoint</Application>
  <PresentationFormat>นำเสนอทางหน้าจอ (4:3)</PresentationFormat>
  <Paragraphs>178</Paragraphs>
  <Slides>50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50</vt:i4>
      </vt:variant>
    </vt:vector>
  </HeadingPairs>
  <TitlesOfParts>
    <vt:vector size="55" baseType="lpstr">
      <vt:lpstr>Angsana New</vt:lpstr>
      <vt:lpstr>Arial</vt:lpstr>
      <vt:lpstr>Verdana</vt:lpstr>
      <vt:lpstr>Wingdings</vt:lpstr>
      <vt:lpstr>powerpoint-templates-05</vt:lpstr>
      <vt:lpstr>บทที่ 8</vt:lpstr>
      <vt:lpstr>แนวความคิดเบื้องต้น</vt:lpstr>
      <vt:lpstr>   โจทย์: สมมติว่า  ต้องการออกแบบอัลกอริธึมเพื่อหาเลขจำนวนเต็มที่มากที่สุดในกลุ่มของเลขจำนวนเต็มบวกที่กำหนดให้  อัลกอริธึมจะต้องไม่ขึ้นอยู่กับเลขชุด ใดชุดหนึ่งโดยเฉพาะ ต้องสามารถทำงานได้กับทุกกรณีกับเซตของเลขจำนวนเต็มบวก    แนวคิด:  เห็นชัดเจนว่าการหาเลขที่มากที่สุดจากชุดของตัวเลขจำนวนมาก ๆ นั้น คงไม่สามารถทำได้เพียงขั้นตอนเดียวแน่นอน ไม่ว่าจะทำโดยคนหรือโดยคอมพิวเตอร์ ดังนั้น อัลกอริธึมจำเป็นจะต้องตรวจสอบเลขแต่ละจำนวนอย่างละเอียด    วิธีแก้ปัญหา:  จะใช้วิธีการหยั่งรู้เพื่อแก้ปัญหานี้  เริ่มต้นจากเซตของเลขจำนวนน้อย ๆ ก่อน เช่น 5 จำนวน  แล้วจึงค่อย ๆ ขยายวิธีการไปยังเลขจำนวนมาก ๆ วิธีการแก้ปัญหาสำหรับเลข 5 ตัวที่มีหลักการและข้อจำกัดที่ชัดเจนก็สามารถใช้แก้ปัญหาที่มีเลข 1000 หรือ 1000000 จำนวนได้เช่นกัน  สมมติว่าเรามีเลข 5 จำนวน อัลกอริธึมจะตรวจสอบตัวเลขทีละตัว  ดูตัวแรกโดยไม่ทราบว่าตัวที่สองคืออะไร?  จากนั้นดูตัวที่สอง สาม สี่ ห้า ตามลำดับ </vt:lpstr>
      <vt:lpstr> FindLargest อัลกอริธึมจะรับอินพุทเป็นจำนวนเต็ม 5 จำนวน แล้วส่งผลลัพธ์เป็นจำนวนเต็มที่มีค่ามากที่สุดออกมา เราเขียนเป็นรูปแบบดังนี้ อินพุท: อัลกอริธึมรับจำนวนเต็ม 5 จำนวนคือ     12  8  13  9  11 การประมวลผล: อัลกอริธึมทำงาน 5 ขั้นตอนดังนี้   ขั้นที่ 1: อัลกอริธึมจะตรวจสอบตัวแรก (คือ 12) ก่อน เนื่องจากอัลกอริธึมไม่สามารถเห็นเลขที่เหลืออยู่ได้ มันจึงกำหนดให้เลขตัวแรกเป็นค่าตัวเลขที่มีค่ามากที่สุด  แล้วเก็บตัวเลขไว้ที่ตัวแปร Largest ดังนั้น ณ จุดนี้ ตัว แปร Largest จะมีค่าเท่ากับ 12 แล้วจึงไปทำในขั้นตอนต่อไป    ขั้นที่ 2: อัลกอริธึมตรวจสอบตัวเลขตัวที่ 2 (คือ 8) แล้วเปรียบเทียบกับค่าใน Largest พบว่าค่าใน Largest มีค่ามากกว่าตัวเลขตัวที่ 2 ตัวแปร Largest จึงยังต้องเก็บค่าเดิม (คือ 12) ไว้ตามเดิมไม่มีการเปลี่ยนแปลง   ขั้นที่ 3: ตรวจสอบอินพุทตัวที่ 3 (คือ 13) ซึ่งมีค่ามากกว่าค่าที่เก็บอยู่ใน Largest (คือ 12) แสดงว่าค่าที่เก็บอยู่ใน Largest ไม่ใช่ตัวเลขที่มีค่ามากที่สุดอีกต่อไปแล้ว จึงต้องเปลี่ยนค่าของ Largest จาก 12 เป็น 13 จากนั้นจึงไปทำขั้นตอนต่อไป  ขั้นที่ 4: ตรวจสอบอินพุทตัวที่ 4 (คือ 9) ซึ่งมีค่าน้อยกว่าค่าใน Largest จึงไม่ต้องเปลี่ยนแปลงอะไร ไปทำขั้นตอนที่ 5 ได้เลย  ขั้นที่ 5: ตรวจสอบอินพุทตัวที่ 5 ก็ไม่มีอะไรเปลี่ยนแปลง ผลลัพธ์: อัลกอริธึมส่งผลลัพธ์เป็นค่าของตัวแปร Largest คือ 13</vt:lpstr>
      <vt:lpstr>งานนำเสนอ PowerPoint</vt:lpstr>
      <vt:lpstr>กำหนดการกระทำ (actions) ให้ชัดเจนมากขึ้น          ในรูป ไม่ได้ระบุว่าในแต่ละขั้นตอนนั้นต้องทำอะไร เราสามารถเพิ่มรายละเอียดได้ดังนี้  ขั้นที่ 1: กำหนดให้ตัวแปร Largest เท่ากับอินพุทตัวแรก   ขั้นที่ 2 ถึง ขั้นที่ 5: เปรียบเทียบค่าที่เก็บอยู่ใน Largest กับค่า                           อินพุทตัวที่กำลังตรวจสอบอยู่ ถ้าตัวเลขที่กำลังตรวจสอบมี                           ค่ามากกว่าค่าที่อยู่ใน Largest ให้กำหนดค่าตัวแปร Largest                           เป็นค่าที่กำลังตรวจสอบ  </vt:lpstr>
      <vt:lpstr>งานนำเสนอ PowerPoint</vt:lpstr>
      <vt:lpstr> อัลกอริธึมที่ผ่านมาจำเป็นที่จะต้องเพิ่มรายละเอียดให้มากขึ้นอีกเพื่อให้สามารถเปลี่ยนไปเป็นโปรแกรมได้โดยง่าย  อย่างไรก็ดี ยังมีปัญหาหลักอยู่ 2 ประการคือ (1) การกระทำในขั้นที่ 1 แตกต่างจากการกระทำในขั้นที่ 2-5 และ (2) คำสั่งกระทำที่ใช้ในขั้นที่ 1 ก็แตกต่างจากจากขั้นที่ 2-5 เราสามารถปรับอัลกอริธึมเพื่อขจัดปัญหาทั้งสองประการได้  โดยการเปลี่ยนข้อความในขั้นที่ 2-5 “ถ้าตัวเลขที่กำลังตรวจสอบอยู่มีค่ามากกว่าค่าใน Largest แล้ว ให้กำหนดค่า Largest เท่ากับค่าตัวเลขที่กำลังตรวจสอบ”  เหตุผลที่ขั้นที่ 1 แตกต่างจากขั้นที่ 2-5 เพราะตัวแปร Largest ยังไม่ได้มีการกำหนดค่าเริ่มต้น ถ้าเรากำหนดค่าเริ่มต้นของ Largest = 0 (ไม่มีเลขจำนวนเต็มบวกใดน้อยกว่า 0) แล้วขั้นที่ 1 จะเหมือนกับขั้นที่ 2-5 ถ้าเราเพิ่มขั้นที่ 0 เพื่อกำหนดค่า Largest = 0 ก่อนเริ่มทำงาน จะได้ผลดังภาพ</vt:lpstr>
      <vt:lpstr>งานนำเสนอ PowerPoint</vt:lpstr>
      <vt:lpstr> เราสามารถทำให้อัลกอริธึมทำงานได้กับเลขจำนวนเต็มบวกกี่จำนวนก็ได้  สมมติมีเลขจำนวนเต็มบวก N ตัว (N อาจจะเป็น 1,000 หรือ 10,000 หรือ 1,000,000 หรือมากกว่าก็ได้) ถ้าดูแบบผิวเผินเราอาจจะบอกว่า  ก็เขียนตามภาพเดิมโดยเขียนซ้ำ ๆ เท่ากับ N ขั้นตอน  เป็นไปได้แต่จะทำให้อัลกอริธึมยาวมาก  มีวิธีที่ดีกว่า คือเราบอกให้คอมพิวเตอร์ทำซ้ำ ๆ จำนวน N ครั้ง  ดังภาพ</vt:lpstr>
      <vt:lpstr> นักคอมพิวเตอร์ได้กำหนดโครงสร้าง 3 รูปแบบเพื่อใช้ในการเขียนโปรแกรมแบบโครงสร้างหรืออัลกอริธึม  แนวคิดคือคอมพิวเตอร์โปรแกรมใด ๆ จะสามารถเขียนได้โดยใช้โครงสร้างเพียง 3 รูปแบบนี้ โครงสร้างทั้งสามรูปแบบได้แก่: (1) การทำตามลำดับ (sequence) (2) การตัดสินใจ (decision หรือ selection) และ (3) การทำซ้ำๆ (repetition)     ได้มีการพิสูจน์แล้วว่าในการเขียนโปรแกรมคอมพิวเตอร์นั้นใช้โครงสร้างแค่ 3 รูปแบบนี้ก็เพียงพอ ไม่จำเป็นต้องใช้โครงสร้างแบบอื่น การใช้โครงสร้างทั้งสามในการเขียนโปรแกรมหรืออธิบายอัลกอริธึม จะทำให้โปรแกรมหรืออัลกอริธึมเข้าใจได้ง่าย แก้ไขได้ง่าย และเปลี่ยนแปลงได้ง่าย</vt:lpstr>
      <vt:lpstr>งานนำเสนอ PowerPoint</vt:lpstr>
      <vt:lpstr> ปกติการแทนอัลกอริธึมเรานิยมใช้รูปภาพ  เพราะเข้าใจง่ายและมีความชัดเจน โดยทั่วไปเราใช้ 2 รูปแบบคือ  1)  ผังงาน (Flowchart): มีลักษณะคล้ายรูปภาพ โดยจะเน้นภาพรวมของ ตรรกะของอัลกอริธึมมากกว่ารายละเอียด ผังงานจะแสดงถึงขั้นตอนการทำงานของอัลกอริธึมตั้งแต่ต้นจนจบ     2) รหัสเทียม (Pseudocode): เป็นการแทนอัลกอริธึมโดยใช้ภาษาเขียน มีลักษณะคล้ายภาษาอังกฤษที่ใช้กันโดยทั่วไป แต่ระดับความละเอียดนั้นแต่ละคนก็ใช้แตกต่างกันไป ไม่มีมาตรฐานใดกำหนดชัดเจน บางคนเขียนคล้าย ๆ ภาษาอังกฤษ บางคนเขียนโดยใช้รูปแบบคล้ายภาษาปาสคาล 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นิยาม: อัลกอริธึม คือ เซตของขั้นตอนการแก้ปัญหาที่จัดเรียงลำดับอย่างชัดเจน (Ordered Set) ไม่คลุมเครือ (Unambiguous Steps) ก่อให้เกิดผลลัพธ์ (Produce a Result) ภายในเวลาที่จำกัด (Terminate in a Finite Time)  Ordered Set: หมายความว่าคำสั่งทั้งหมดต้องเรียงลำดับ และ well-defined  Unambiguous Steps: หมายความว่าแต่ละขั้นตอนต้องมีความหมายชัดเจน ไม่เปิดโอกาสให้ตีความได้มากกว่า 1 อย่าง  Produce  Result: หมายความว่าอัลกอริธึมจะต้องสร้างผลลัพธ์ที่เป็นรูปธรรม เช่นผลที่เป็นตัวเลข หรือผลที่เกิดจากการพิมพ์ เป็นต้น  Terminate in a Finite Time: หมายความว่าอัลกอริธึมจะต้องมีการจบสิ้น หรือจะต้องหยุดในที่สุด</vt:lpstr>
      <vt:lpstr> หลักการของการเขียนโปรแกรมเชิงโครงสร้าง (Structured Programming) คือ การแบ่งอัลกอริธึมออกเป็นหน่วยย่อย ๆ แต่ละหน่วยก็สามารถแบ่งย่อย ๆ ลงไปได้อีก  จนกระทั่งแต่ละส่วนเป็น Intrinsic คือ เมื่ออ่านแล้วเข้าใจได้ทันที ทำงานเพียงอย่างเดียว แต่ละส่วนย่อยที่ถูกแบ่งนี้มีชื่อเรียกหลายแบบ เช่น Subprogram, Subroutines, Procedures, Functions, Methods, Modules  เป็นต้น   ตัวอย่าง: เราสามารถแบ่งอัลกอริธึม FindLargest ออกเป็น Subalgorithm โดยตั้งชื่อว่า “FindLarger”  เพื่อให้ทำหน้าที่หาตัวเลขที่มีค่ามากกว่าระหว่างเลข 2 จำนวนใด ๆ  อัลกอริธึมย่อย “FindLarger” จะถูกเรียกเพื่อให้ทำงานซ้ำ ๆ ในแต่ละรอบ</vt:lpstr>
      <vt:lpstr>งานนำเสนอ PowerPoint</vt:lpstr>
      <vt:lpstr>Concept of a Subalgorithm</vt:lpstr>
      <vt:lpstr>งานนำเสนอ PowerPoint</vt:lpstr>
      <vt:lpstr>ตัวอย่างที่ 1: การหาผลรวมของเลขหลายๆจำนวน : SUMMATION   การหาผลรวมของเลขหลาย ๆ จำนวนนับเป็นการกระทำพื้นฐานที่ใช้แก้ปัญหาหลายๆอย่างเช่นการหาค่าเฉลี่ย การหายอดรวมทางบัญชี การหารยอดรวมของรายรับ-จ่าย เป็นต้น ขั้นตอนการทำงานเป็นดังนี้   1. กำหนดค่าเริ่มต้นของ sum ให้เท่ากับ 0  2. Loop: ในแต่ละรอบ บวกเลขที่รับเข้ามากับค่าใน sum  3. ส่งผลลัพธ์สุดท้ายกลับหลังออกจาก Loop    </vt:lpstr>
      <vt:lpstr>งานนำเสนอ PowerPoint</vt:lpstr>
      <vt:lpstr>ตัวอย่างที่ 2: การหาผลคูณของเลขหลาย ๆจำนวน : PRODUCT        การหารผลคูณของเลขหลาย ๆจำนวนมีขั้นตอนการทำงานดังนี้  1. กำหนดค่าเริ่มต้นของผลคูณให้เท่ากับ  1  2. Loop: ในแต่ละรอบ ให้คูณเลขที่รับเข้ามาใหม่กับผลคูณเดิม  3. ส่งผลลัพธ์กลับเมื่อออกจาก Loop</vt:lpstr>
      <vt:lpstr>การเรียงลำดับ : SORTING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การค้นหา (Searching)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Nong</dc:creator>
  <cp:lastModifiedBy>TEACHER-00</cp:lastModifiedBy>
  <cp:revision>31</cp:revision>
  <dcterms:created xsi:type="dcterms:W3CDTF">2011-03-26T09:29:56Z</dcterms:created>
  <dcterms:modified xsi:type="dcterms:W3CDTF">2017-11-21T04:58:28Z</dcterms:modified>
</cp:coreProperties>
</file>